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58" r:id="rId4"/>
    <p:sldId id="279" r:id="rId5"/>
    <p:sldId id="293" r:id="rId6"/>
    <p:sldId id="259" r:id="rId7"/>
    <p:sldId id="280" r:id="rId8"/>
    <p:sldId id="311" r:id="rId9"/>
    <p:sldId id="261" r:id="rId10"/>
    <p:sldId id="262" r:id="rId11"/>
    <p:sldId id="309" r:id="rId12"/>
    <p:sldId id="263" r:id="rId13"/>
    <p:sldId id="301" r:id="rId14"/>
    <p:sldId id="302" r:id="rId15"/>
    <p:sldId id="305" r:id="rId16"/>
    <p:sldId id="307" r:id="rId17"/>
    <p:sldId id="306" r:id="rId18"/>
    <p:sldId id="308" r:id="rId19"/>
    <p:sldId id="310" r:id="rId20"/>
    <p:sldId id="314" r:id="rId21"/>
    <p:sldId id="315" r:id="rId22"/>
    <p:sldId id="318" r:id="rId23"/>
    <p:sldId id="266" r:id="rId24"/>
    <p:sldId id="296" r:id="rId25"/>
    <p:sldId id="295" r:id="rId26"/>
    <p:sldId id="282" r:id="rId27"/>
    <p:sldId id="267" r:id="rId28"/>
    <p:sldId id="268" r:id="rId29"/>
    <p:sldId id="298" r:id="rId30"/>
    <p:sldId id="269" r:id="rId31"/>
    <p:sldId id="290" r:id="rId32"/>
    <p:sldId id="283" r:id="rId33"/>
    <p:sldId id="270" r:id="rId34"/>
    <p:sldId id="271" r:id="rId35"/>
    <p:sldId id="284" r:id="rId36"/>
    <p:sldId id="312" r:id="rId37"/>
    <p:sldId id="272" r:id="rId38"/>
    <p:sldId id="273" r:id="rId39"/>
    <p:sldId id="275" r:id="rId40"/>
    <p:sldId id="274" r:id="rId41"/>
    <p:sldId id="286" r:id="rId42"/>
    <p:sldId id="276" r:id="rId43"/>
    <p:sldId id="287" r:id="rId44"/>
    <p:sldId id="316" r:id="rId45"/>
    <p:sldId id="317" r:id="rId46"/>
    <p:sldId id="277" r:id="rId47"/>
    <p:sldId id="278" r:id="rId48"/>
    <p:sldId id="291" r:id="rId49"/>
    <p:sldId id="297" r:id="rId5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75BA"/>
    <a:srgbClr val="C1CFE5"/>
    <a:srgbClr val="CCD7EA"/>
    <a:srgbClr val="E9EEF6"/>
    <a:srgbClr val="FF9999"/>
    <a:srgbClr val="1B73B5"/>
    <a:srgbClr val="2E6FB0"/>
    <a:srgbClr val="EAF2FA"/>
    <a:srgbClr val="E4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3995" autoAdjust="0"/>
  </p:normalViewPr>
  <p:slideViewPr>
    <p:cSldViewPr snapToGrid="0">
      <p:cViewPr varScale="1">
        <p:scale>
          <a:sx n="65" d="100"/>
          <a:sy n="65" d="100"/>
        </p:scale>
        <p:origin x="772"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59207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286368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1654647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47047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492749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3802412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45334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err="1"/>
              <a:t>Paxos</a:t>
            </a:r>
            <a:r>
              <a:rPr lang="zh-CN" altLang="en-US" dirty="0"/>
              <a:t>，</a:t>
            </a:r>
            <a:r>
              <a:rPr lang="en-US" altLang="zh-CN" dirty="0"/>
              <a:t>Raft</a:t>
            </a:r>
            <a:r>
              <a:rPr lang="zh-CN" altLang="en-US" dirty="0"/>
              <a:t>，</a:t>
            </a:r>
            <a:r>
              <a:rPr lang="en-US" altLang="zh-CN" dirty="0" err="1"/>
              <a:t>Zab</a:t>
            </a:r>
            <a:r>
              <a:rPr lang="en-US" altLang="zh-CN" dirty="0"/>
              <a:t>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err="1">
                <a:latin typeface="Calibri"/>
                <a:cs typeface="Calibri"/>
              </a:rPr>
              <a:t>ZooKeeper</a:t>
            </a:r>
            <a:r>
              <a:rPr lang="en-US" dirty="0">
                <a:latin typeface="Calibri"/>
                <a:cs typeface="Calibri"/>
              </a:rPr>
              <a:t>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3202127" y="2318748"/>
            <a:ext cx="5882237"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93011" y="4882138"/>
            <a:ext cx="2005977"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主讲人：</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2753247" y="3431165"/>
            <a:ext cx="6685506"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principle and practice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34008" y="409574"/>
            <a:ext cx="3486150" cy="955105"/>
            <a:chOff x="1825487" y="1262683"/>
            <a:chExt cx="3486150" cy="955105"/>
          </a:xfrm>
        </p:grpSpPr>
        <p:sp>
          <p:nvSpPr>
            <p:cNvPr id="3" name="文本框 3">
              <a:extLst>
                <a:ext uri="{FF2B5EF4-FFF2-40B4-BE49-F238E27FC236}">
                  <a16:creationId xmlns:a16="http://schemas.microsoft.com/office/drawing/2014/main" id="{DF1C5205-280A-49C0-8952-5DEFDDB8B731}"/>
                </a:ext>
              </a:extLst>
            </p:cNvPr>
            <p:cNvSpPr txBox="1"/>
            <p:nvPr/>
          </p:nvSpPr>
          <p:spPr>
            <a:xfrm>
              <a:off x="3030294" y="1504341"/>
              <a:ext cx="2281343" cy="461665"/>
            </a:xfrm>
            <a:prstGeom prst="rect">
              <a:avLst/>
            </a:prstGeom>
            <a:noFill/>
          </p:spPr>
          <p:txBody>
            <a:bodyPr wrap="square" rtlCol="0" anchor="t">
              <a:spAutoFit/>
            </a:bodyPr>
            <a:lstStyle/>
            <a:p>
              <a:r>
                <a:rPr lang="zh-CN" altLang="en-US" sz="2400" b="1" dirty="0">
                  <a:solidFill>
                    <a:schemeClr val="bg1"/>
                  </a:solidFill>
                  <a:latin typeface="微软雅黑"/>
                  <a:ea typeface="微软雅黑"/>
                </a:rPr>
                <a:t>ZooKeeper</a:t>
              </a:r>
              <a:endParaRPr lang="zh-CN" altLang="en-US" sz="3000" b="1" dirty="0">
                <a:solidFill>
                  <a:schemeClr val="bg1"/>
                </a:solidFill>
                <a:latin typeface="微软雅黑"/>
                <a:ea typeface="微软雅黑"/>
              </a:endParaRPr>
            </a:p>
          </p:txBody>
        </p:sp>
        <p:sp>
          <p:nvSpPr>
            <p:cNvPr id="9" name="椭圆 8"/>
            <p:cNvSpPr/>
            <p:nvPr/>
          </p:nvSpPr>
          <p:spPr>
            <a:xfrm>
              <a:off x="1825487" y="1262683"/>
              <a:ext cx="955105" cy="955105"/>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890079" y="1330731"/>
              <a:ext cx="827758" cy="827758"/>
              <a:chOff x="1890079" y="1330731"/>
              <a:chExt cx="827758" cy="827758"/>
            </a:xfrm>
          </p:grpSpPr>
          <p:sp>
            <p:nvSpPr>
              <p:cNvPr id="4" name="椭圆 3"/>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47732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2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37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44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1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1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45395" y="1519367"/>
            <a:ext cx="11168805" cy="1938992"/>
          </a:xfrm>
          <a:prstGeom prst="rect">
            <a:avLst/>
          </a:prstGeom>
          <a:noFill/>
        </p:spPr>
        <p:txBody>
          <a:bodyPr wrap="square" rtlCol="0">
            <a:spAutoFit/>
          </a:bodyPr>
          <a:lstStyle/>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读自己的写，单调读，前缀一致读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从节点失效（追赶式恢复），主节点失效（确认主节点失效，选举新的主节点）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76617" y="70485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613060" y="3280559"/>
            <a:ext cx="9098103" cy="3270169"/>
            <a:chOff x="2613060" y="3280559"/>
            <a:chExt cx="9098103" cy="3270169"/>
          </a:xfrm>
        </p:grpSpPr>
        <p:sp>
          <p:nvSpPr>
            <p:cNvPr id="32" name="文本框 31"/>
            <p:cNvSpPr txBox="1"/>
            <p:nvPr/>
          </p:nvSpPr>
          <p:spPr>
            <a:xfrm>
              <a:off x="2613060" y="4407811"/>
              <a:ext cx="63555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毫无疑问，会有更多挑战。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33" y="3280559"/>
              <a:ext cx="4080330" cy="3270169"/>
            </a:xfrm>
            <a:prstGeom prst="rect">
              <a:avLst/>
            </a:prstGeom>
          </p:spPr>
        </p:pic>
      </p:grpSp>
    </p:spTree>
    <p:extLst>
      <p:ext uri="{BB962C8B-B14F-4D97-AF65-F5344CB8AC3E}">
        <p14:creationId xmlns:p14="http://schemas.microsoft.com/office/powerpoint/2010/main" val="225528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33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1189523"/>
            <a:ext cx="6333297" cy="4478954"/>
          </a:xfrm>
          <a:prstGeom prst="rect">
            <a:avLst/>
          </a:prstGeom>
        </p:spPr>
      </p:pic>
    </p:spTree>
    <p:extLst>
      <p:ext uri="{BB962C8B-B14F-4D97-AF65-F5344CB8AC3E}">
        <p14:creationId xmlns:p14="http://schemas.microsoft.com/office/powerpoint/2010/main" val="33574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12" y="2532199"/>
            <a:ext cx="3570036" cy="2603500"/>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不可靠的时钟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2984374"/>
            <a:ext cx="6333297" cy="3023376"/>
          </a:xfrm>
          <a:prstGeom prst="rect">
            <a:avLst/>
          </a:prstGeom>
        </p:spPr>
      </p:pic>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3075BA"/>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62273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1659486"/>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某些节点不遵从协议，恶意攻击，干扰网络。</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4888415"/>
            <a:ext cx="10581644"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拜占庭故障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4395972"/>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区块链</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3262748"/>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飞行控制系统由于辐射发生故障，行为不可预知。</a:t>
            </a:r>
            <a:endParaRPr lang="en-US" altLang="zh-CN" sz="2000" dirty="0">
              <a:solidFill>
                <a:schemeClr val="tx1">
                  <a:lumMod val="75000"/>
                  <a:lumOff val="25000"/>
                </a:schemeClr>
              </a:solidFill>
              <a:latin typeface="微软雅黑"/>
              <a:ea typeface="微软雅黑"/>
            </a:endParaRPr>
          </a:p>
        </p:txBody>
      </p:sp>
      <p:sp>
        <p:nvSpPr>
          <p:cNvPr id="11" name="文本框 10"/>
          <p:cNvSpPr txBox="1"/>
          <p:nvPr/>
        </p:nvSpPr>
        <p:spPr>
          <a:xfrm>
            <a:off x="845394" y="2773660"/>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航天航空领域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9746"/>
          <a:stretch/>
        </p:blipFill>
        <p:spPr>
          <a:xfrm>
            <a:off x="128587" y="768171"/>
            <a:ext cx="11726863" cy="5962829"/>
          </a:xfrm>
          <a:prstGeom prst="rect">
            <a:avLst/>
          </a:prstGeom>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3400" y="3093612"/>
            <a:ext cx="13119100" cy="1955800"/>
          </a:xfrm>
          <a:prstGeom prst="rect">
            <a:avLst/>
          </a:prstGeom>
          <a:solidFill>
            <a:srgbClr val="EAF2FA"/>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3075BA"/>
                </a:solidFill>
                <a:latin typeface="微软雅黑" panose="020B0503020204020204" pitchFamily="34" charset="-122"/>
                <a:ea typeface="微软雅黑" panose="020B0503020204020204" pitchFamily="34" charset="-122"/>
              </a:rPr>
              <a:t>墨菲定律：所有可能出错的事情一定会出错</a:t>
            </a:r>
            <a:r>
              <a:rPr lang="en-US" altLang="zh-CN" sz="26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306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没有拜占庭故障：</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所有节点都在自己的数据中心里，由一个可信任的组织集中控制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计时方面：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节点失效方面</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519367"/>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047404"/>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顺序和因果关系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160072"/>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38107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4602179"/>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72210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294321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4109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49202" y="1102802"/>
            <a:ext cx="4093597" cy="4093597"/>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181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3"/>
                                        </p:tgtEl>
                                        <p:attrNameLst>
                                          <p:attrName>ppt_w</p:attrName>
                                        </p:attrNameLst>
                                      </p:cBhvr>
                                      <p:tavLst>
                                        <p:tav tm="0">
                                          <p:val>
                                            <p:strVal val="ppt_w"/>
                                          </p:val>
                                        </p:tav>
                                        <p:tav tm="100000">
                                          <p:val>
                                            <p:fltVal val="0"/>
                                          </p:val>
                                        </p:tav>
                                      </p:tavLst>
                                    </p:anim>
                                    <p:anim calcmode="lin" valueType="num">
                                      <p:cBhvr>
                                        <p:cTn id="7" dur="1000"/>
                                        <p:tgtEl>
                                          <p:spTgt spid="13"/>
                                        </p:tgtEl>
                                        <p:attrNameLst>
                                          <p:attrName>ppt_h</p:attrName>
                                        </p:attrNameLst>
                                      </p:cBhvr>
                                      <p:tavLst>
                                        <p:tav tm="0">
                                          <p:val>
                                            <p:strVal val="ppt_h"/>
                                          </p:val>
                                        </p:tav>
                                        <p:tav tm="100000">
                                          <p:val>
                                            <p:fltVal val="0"/>
                                          </p:val>
                                        </p:tav>
                                      </p:tavLst>
                                    </p:anim>
                                    <p:anim calcmode="lin" valueType="num">
                                      <p:cBhvr>
                                        <p:cTn id="8" dur="1000"/>
                                        <p:tgtEl>
                                          <p:spTgt spid="13"/>
                                        </p:tgtEl>
                                        <p:attrNameLst>
                                          <p:attrName>style.rotation</p:attrName>
                                        </p:attrNameLst>
                                      </p:cBhvr>
                                      <p:tavLst>
                                        <p:tav tm="0">
                                          <p:val>
                                            <p:fltVal val="0"/>
                                          </p:val>
                                        </p:tav>
                                        <p:tav tm="100000">
                                          <p:val>
                                            <p:fltVal val="90"/>
                                          </p:val>
                                        </p:tav>
                                      </p:tavLst>
                                    </p:anim>
                                    <p:animEffect transition="out" filter="fade">
                                      <p:cBhvr>
                                        <p:cTn id="9" dur="1000"/>
                                        <p:tgtEl>
                                          <p:spTgt spid="13"/>
                                        </p:tgtEl>
                                      </p:cBhvr>
                                    </p:animEffect>
                                    <p:set>
                                      <p:cBhvr>
                                        <p:cTn id="10" dur="1" fill="hold">
                                          <p:stCondLst>
                                            <p:cond delay="999"/>
                                          </p:stCondLst>
                                        </p:cTn>
                                        <p:tgtEl>
                                          <p:spTgt spid="13"/>
                                        </p:tgtEl>
                                        <p:attrNameLst>
                                          <p:attrName>style.visibility</p:attrName>
                                        </p:attrNameLst>
                                      </p:cBhvr>
                                      <p:to>
                                        <p:strVal val="hidden"/>
                                      </p:to>
                                    </p:se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936259" y="4379613"/>
            <a:ext cx="10319481" cy="188461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协商一致性：所有节点接收相同的决议。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合法性：如果决定了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统一共识算法需要满足以下性质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67042" y="1981200"/>
            <a:ext cx="2085651" cy="2085651"/>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协商</a:t>
              </a:r>
              <a:endParaRPr lang="en-US" altLang="zh-CN" sz="3000" b="1" dirty="0">
                <a:latin typeface="微软雅黑" panose="020B0503020204020204" pitchFamily="34" charset="-122"/>
                <a:ea typeface="微软雅黑" panose="020B0503020204020204" pitchFamily="34" charset="-122"/>
              </a:endParaRPr>
            </a:p>
            <a:p>
              <a:pPr algn="ctr"/>
              <a:r>
                <a:rPr lang="zh-CN" altLang="en-US" sz="3000" b="1" dirty="0">
                  <a:latin typeface="微软雅黑" panose="020B0503020204020204" pitchFamily="34" charset="-122"/>
                  <a:ea typeface="微软雅黑" panose="020B0503020204020204" pitchFamily="34" charset="-122"/>
                </a:rPr>
                <a:t>一致性</a:t>
              </a:r>
            </a:p>
          </p:txBody>
        </p:sp>
      </p:grpSp>
      <p:grpSp>
        <p:nvGrpSpPr>
          <p:cNvPr id="9" name="组合 8"/>
          <p:cNvGrpSpPr/>
          <p:nvPr/>
        </p:nvGrpSpPr>
        <p:grpSpPr>
          <a:xfrm>
            <a:off x="3774775" y="1981200"/>
            <a:ext cx="2085651" cy="2085651"/>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诚实性</a:t>
              </a:r>
            </a:p>
          </p:txBody>
        </p:sp>
      </p:grpSp>
      <p:grpSp>
        <p:nvGrpSpPr>
          <p:cNvPr id="12" name="组合 11"/>
          <p:cNvGrpSpPr/>
          <p:nvPr/>
        </p:nvGrpSpPr>
        <p:grpSpPr>
          <a:xfrm>
            <a:off x="6382508" y="1981200"/>
            <a:ext cx="2085651" cy="2085651"/>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合法性</a:t>
              </a:r>
            </a:p>
          </p:txBody>
        </p:sp>
      </p:grpSp>
      <p:grpSp>
        <p:nvGrpSpPr>
          <p:cNvPr id="15" name="组合 14"/>
          <p:cNvGrpSpPr/>
          <p:nvPr/>
        </p:nvGrpSpPr>
        <p:grpSpPr>
          <a:xfrm>
            <a:off x="8990242" y="1981200"/>
            <a:ext cx="2085651" cy="2085651"/>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可</a:t>
              </a:r>
              <a:endParaRPr lang="en-US" altLang="zh-CN" sz="3000" b="1" dirty="0">
                <a:latin typeface="微软雅黑" panose="020B0503020204020204" pitchFamily="34" charset="-122"/>
                <a:ea typeface="微软雅黑" panose="020B0503020204020204" pitchFamily="34" charset="-122"/>
              </a:endParaRPr>
            </a:p>
            <a:p>
              <a:pPr algn="ctr"/>
              <a:r>
                <a:rPr lang="zh-CN" altLang="en-US" sz="3000" b="1" dirty="0">
                  <a:latin typeface="微软雅黑" panose="020B0503020204020204" pitchFamily="34" charset="-122"/>
                  <a:ea typeface="微软雅黑" panose="020B0503020204020204" pitchFamily="34" charset="-122"/>
                </a:rPr>
                <a:t>终止性</a:t>
              </a:r>
            </a:p>
          </p:txBody>
        </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1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353048" y="2736503"/>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415772"/>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核心</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dirty="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Zab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严格有序：消息总是以相同的顺序发送给每个节点。</a:t>
            </a:r>
            <a:endParaRPr lang="en-US" altLang="zh-CN" sz="2000" dirty="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519367"/>
            <a:ext cx="11168805" cy="1938992"/>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协商一致性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消息不能重复发送：诚实性。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合法性。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可终止性。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707886"/>
          </a:xfrm>
          <a:prstGeom prst="rect">
            <a:avLst/>
          </a:prstGeom>
          <a:noFill/>
        </p:spPr>
        <p:txBody>
          <a:bodyPr wrap="square" rtlCol="0" anchor="t">
            <a:spAutoFit/>
          </a:bodyPr>
          <a:lstStyle/>
          <a:p>
            <a:r>
              <a:rPr lang="en-US" altLang="zh-CN" sz="2000" dirty="0">
                <a:latin typeface="微软雅黑"/>
                <a:ea typeface="微软雅黑"/>
              </a:rPr>
              <a:t>ZooKeeper is a distributed</a:t>
            </a:r>
            <a:r>
              <a:rPr lang="zh-CN" altLang="en-US" sz="2000" dirty="0">
                <a:latin typeface="微软雅黑"/>
                <a:ea typeface="微软雅黑"/>
              </a:rPr>
              <a:t>，</a:t>
            </a:r>
            <a:r>
              <a:rPr lang="en-US" altLang="zh-CN" sz="2000" dirty="0">
                <a:latin typeface="微软雅黑"/>
                <a:ea typeface="微软雅黑"/>
              </a:rPr>
              <a:t>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4058164"/>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Isolation - </a:t>
            </a:r>
            <a:r>
              <a:rPr lang="zh-CN" altLang="en-US" sz="2000" dirty="0">
                <a:latin typeface="微软雅黑" panose="020B0503020204020204" pitchFamily="34" charset="-122"/>
                <a:ea typeface="微软雅黑" panose="020B0503020204020204" pitchFamily="34" charset="-122"/>
              </a:rPr>
              <a:t>隔离性：并发执行的多个事务相互隔离。</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1331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471816"/>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dirty="0">
                <a:latin typeface="微软雅黑"/>
                <a:ea typeface="微软雅黑"/>
              </a:rPr>
              <a:t>分层命名空间</a:t>
            </a:r>
          </a:p>
          <a:p>
            <a:r>
              <a:rPr lang="zh-CN" altLang="en-US" sz="2000" dirty="0">
                <a:latin typeface="微软雅黑"/>
                <a:ea typeface="微软雅黑"/>
              </a:rPr>
              <a:t>持久节点和临时节点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19516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角色</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30930"/>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客户端与会话</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5" y="5379826"/>
            <a:ext cx="5369721" cy="861774"/>
          </a:xfrm>
          <a:prstGeom prst="rect">
            <a:avLst/>
          </a:prstGeom>
          <a:noFill/>
        </p:spPr>
        <p:txBody>
          <a:bodyPr wrap="square" rtlCol="0" anchor="t">
            <a:spAutoFit/>
          </a:bodyPr>
          <a:lstStyle/>
          <a:p>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故障检测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1703"/>
            <a:ext cx="10581644" cy="1938992"/>
          </a:xfrm>
          <a:prstGeom prst="rect">
            <a:avLst/>
          </a:prstGeom>
          <a:noFill/>
        </p:spPr>
        <p:txBody>
          <a:bodyPr wrap="square" rtlCol="0" anchor="t">
            <a:spAutoFit/>
          </a:bodyPr>
          <a:lstStyle/>
          <a:p>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
        <p:nvSpPr>
          <p:cNvPr id="5" name="文本框 4"/>
          <p:cNvSpPr txBox="1"/>
          <p:nvPr/>
        </p:nvSpPr>
        <p:spPr>
          <a:xfrm>
            <a:off x="845395" y="4714662"/>
            <a:ext cx="10581644"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95716"/>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操作全序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700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126166"/>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Watcher </a:t>
            </a:r>
            <a:r>
              <a:rPr lang="zh-CN" altLang="en-US" sz="2600" b="1" dirty="0">
                <a:solidFill>
                  <a:srgbClr val="3561B4"/>
                </a:solidFill>
                <a:latin typeface="微软雅黑" panose="020B0503020204020204" pitchFamily="34" charset="-122"/>
                <a:ea typeface="微软雅黑" panose="020B0503020204020204" pitchFamily="34" charset="-122"/>
              </a:rPr>
              <a:t>机制 / 更改通知</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471816"/>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服务发现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成员服务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1126929"/>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内存数据</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4392263"/>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快照</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759596"/>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事务日志</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9207" y="1020881"/>
            <a:ext cx="9573128" cy="2400657"/>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ZooKeeper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除了满足在假设的模型下期望的解决的问题，</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在实际当中有哪些应用呢</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Hadoop</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Hbase</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Kafka</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Dubbo</a:t>
            </a:r>
          </a:p>
        </p:txBody>
      </p:sp>
      <p:sp>
        <p:nvSpPr>
          <p:cNvPr id="5" name="文本框 4"/>
          <p:cNvSpPr txBox="1"/>
          <p:nvPr/>
        </p:nvSpPr>
        <p:spPr>
          <a:xfrm>
            <a:off x="859207" y="3711434"/>
            <a:ext cx="9573128"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Shell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实现一个主从模式的例子</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9207" y="4969066"/>
            <a:ext cx="9573128"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Configurator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注册中心应用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38984" y="4152900"/>
            <a:ext cx="3319616" cy="2507915"/>
          </a:xfrm>
          <a:prstGeom prst="rect">
            <a:avLst/>
          </a:prstGeom>
        </p:spPr>
      </p:pic>
      <p:sp>
        <p:nvSpPr>
          <p:cNvPr id="4" name="文本框 3"/>
          <p:cNvSpPr txBox="1"/>
          <p:nvPr/>
        </p:nvSpPr>
        <p:spPr>
          <a:xfrm>
            <a:off x="931122" y="1952561"/>
            <a:ext cx="10359178" cy="2862322"/>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err="1">
                <a:solidFill>
                  <a:schemeClr val="tx1">
                    <a:lumMod val="75000"/>
                    <a:lumOff val="25000"/>
                  </a:schemeClr>
                </a:solidFill>
                <a:latin typeface="微软雅黑"/>
                <a:ea typeface="微软雅黑"/>
              </a:rPr>
              <a:t>ZooKeeper</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err="1">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将像 </a:t>
            </a:r>
            <a:r>
              <a:rPr lang="en-US" altLang="zh-CN" sz="2000" dirty="0" err="1">
                <a:solidFill>
                  <a:schemeClr val="tx1">
                    <a:lumMod val="75000"/>
                    <a:lumOff val="25000"/>
                  </a:schemeClr>
                </a:solidFill>
                <a:latin typeface="微软雅黑"/>
                <a:ea typeface="微软雅黑"/>
              </a:rPr>
              <a:t>ZooKeeper</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这种分布式协调系统用于解决了分布式系统中存在的一部分问题，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931122" y="1087890"/>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3644"/>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4058164"/>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Isolation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 </a:t>
            </a:r>
            <a:endParaRPr lang="en-US" altLang="zh-CN" sz="2000" u="sng" dirty="0">
              <a:solidFill>
                <a:srgbClr val="1993E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1331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471816"/>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32695" y="2736507"/>
            <a:ext cx="3267417"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实现方式：锁，版本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0170" y="2736507"/>
            <a:ext cx="3267417"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实现方式：快照级别隔离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47645" y="2736507"/>
            <a:ext cx="3618248"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实际串行执行，两阶段加锁，可串行化的快照隔离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12395200" y="4390169"/>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rgbClr val="E9EE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rgbClr val="E9E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单点</a:t>
              </a:r>
              <a:endParaRPr lang="en-US" altLang="zh-CN" sz="2800" spc="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grpSp>
      <p:grpSp>
        <p:nvGrpSpPr>
          <p:cNvPr id="10" name="组合 9"/>
          <p:cNvGrpSpPr/>
          <p:nvPr/>
        </p:nvGrpSpPr>
        <p:grpSpPr>
          <a:xfrm>
            <a:off x="2129774" y="3429000"/>
            <a:ext cx="2627697" cy="721894"/>
            <a:chOff x="2039425" y="3429000"/>
            <a:chExt cx="2627697" cy="721894"/>
          </a:xfrm>
        </p:grpSpPr>
        <p:sp>
          <p:nvSpPr>
            <p:cNvPr id="8" name="圆角矩形标注 7"/>
            <p:cNvSpPr/>
            <p:nvPr/>
          </p:nvSpPr>
          <p:spPr>
            <a:xfrm flipV="1">
              <a:off x="2039425" y="3429000"/>
              <a:ext cx="2627697" cy="721894"/>
            </a:xfrm>
            <a:prstGeom prst="wedgeRoundRectCallout">
              <a:avLst/>
            </a:prstGeom>
            <a:solidFill>
              <a:srgbClr val="E9EEF6"/>
            </a:solidFill>
            <a:ln>
              <a:solidFill>
                <a:srgbClr val="C1C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594091" y="3543725"/>
              <a:ext cx="1518364" cy="492443"/>
            </a:xfrm>
            <a:prstGeom prst="rect">
              <a:avLst/>
            </a:prstGeom>
            <a:noFill/>
          </p:spPr>
          <p:txBody>
            <a:bodyPr wrap="none" rtlCol="0">
              <a:spAutoFit/>
            </a:bodyPr>
            <a:lstStyle/>
            <a:p>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单点问题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897781"/>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118790"/>
            <a:ext cx="10581644" cy="1422954"/>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4928</Words>
  <Application>Microsoft Office PowerPoint</Application>
  <PresentationFormat>宽屏</PresentationFormat>
  <Paragraphs>506</Paragraphs>
  <Slides>49</Slides>
  <Notes>46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游ゴシック</vt:lpstr>
      <vt:lpstr>等线</vt:lpstr>
      <vt:lpstr>等线 Light</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2333</cp:revision>
  <dcterms:created xsi:type="dcterms:W3CDTF">2019-05-04T05:38:13Z</dcterms:created>
  <dcterms:modified xsi:type="dcterms:W3CDTF">2019-05-09T14:41:53Z</dcterms:modified>
</cp:coreProperties>
</file>