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268" r:id="rId28"/>
    <p:sldId id="324" r:id="rId29"/>
    <p:sldId id="269" r:id="rId30"/>
    <p:sldId id="290" r:id="rId31"/>
    <p:sldId id="283" r:id="rId32"/>
    <p:sldId id="270" r:id="rId33"/>
    <p:sldId id="271" r:id="rId34"/>
    <p:sldId id="326" r:id="rId35"/>
    <p:sldId id="319" r:id="rId36"/>
    <p:sldId id="284" r:id="rId37"/>
    <p:sldId id="272" r:id="rId38"/>
    <p:sldId id="312" r:id="rId39"/>
    <p:sldId id="320" r:id="rId40"/>
    <p:sldId id="329" r:id="rId41"/>
    <p:sldId id="273" r:id="rId42"/>
    <p:sldId id="327" r:id="rId43"/>
    <p:sldId id="328" r:id="rId44"/>
    <p:sldId id="275" r:id="rId45"/>
    <p:sldId id="274" r:id="rId46"/>
    <p:sldId id="330" r:id="rId47"/>
    <p:sldId id="286" r:id="rId48"/>
    <p:sldId id="276" r:id="rId49"/>
    <p:sldId id="287" r:id="rId50"/>
    <p:sldId id="316" r:id="rId51"/>
    <p:sldId id="317" r:id="rId52"/>
    <p:sldId id="277" r:id="rId53"/>
    <p:sldId id="278" r:id="rId54"/>
    <p:sldId id="321" r:id="rId55"/>
    <p:sldId id="322" r:id="rId56"/>
    <p:sldId id="291" r:id="rId57"/>
    <p:sldId id="297" r:id="rId58"/>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3"/>
    <a:srgbClr val="FFF9E7"/>
    <a:srgbClr val="EEEEEE"/>
    <a:srgbClr val="FFF5F3"/>
    <a:srgbClr val="FF5050"/>
    <a:srgbClr val="FF7C80"/>
    <a:srgbClr val="FEF2EC"/>
    <a:srgbClr val="3075BA"/>
    <a:srgbClr val="33CC33"/>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95" autoAdjust="0"/>
  </p:normalViewPr>
  <p:slideViewPr>
    <p:cSldViewPr snapToGrid="0">
      <p:cViewPr varScale="1">
        <p:scale>
          <a:sx n="69" d="100"/>
          <a:sy n="69" d="100"/>
        </p:scale>
        <p:origin x="564" y="48"/>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56</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57</a:t>
            </a:fld>
            <a:endParaRPr lang="zh-CN" altLang="en-US"/>
          </a:p>
        </p:txBody>
      </p:sp>
    </p:spTree>
    <p:extLst>
      <p:ext uri="{BB962C8B-B14F-4D97-AF65-F5344CB8AC3E}">
        <p14:creationId xmlns:p14="http://schemas.microsoft.com/office/powerpoint/2010/main" val="233091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27779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299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15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25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3642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945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85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4926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7493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13199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613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78340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运维部  </a:t>
            </a:r>
            <a:r>
              <a:rPr lang="en-US" altLang="zh-CN" sz="2000" dirty="0">
                <a:solidFill>
                  <a:schemeClr val="bg1"/>
                </a:solidFill>
                <a:latin typeface="微软雅黑" panose="020B0503020204020204" pitchFamily="34" charset="-122"/>
                <a:ea typeface="微软雅黑" panose="020B0503020204020204" pitchFamily="34" charset="-122"/>
              </a:rPr>
              <a:t>·  </a:t>
            </a: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5513" y="4680662"/>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8066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r>
              <a:rPr lang="en-US" altLang="zh-CN" sz="2600" dirty="0">
                <a:latin typeface="微软雅黑" panose="020B0503020204020204" pitchFamily="34" charset="-122"/>
                <a:ea typeface="微软雅黑" panose="020B0503020204020204" pitchFamily="34" charset="-122"/>
              </a:rPr>
              <a:t>:</a:t>
            </a: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r>
              <a:rPr lang="en-US" altLang="zh-CN" sz="2600" dirty="0">
                <a:latin typeface="微软雅黑" panose="020B0503020204020204" pitchFamily="34" charset="-122"/>
                <a:ea typeface="微软雅黑" panose="020B0503020204020204" pitchFamily="34" charset="-122"/>
              </a:rPr>
              <a:t>:</a:t>
            </a:r>
          </a:p>
        </p:txBody>
      </p:sp>
      <p:sp>
        <p:nvSpPr>
          <p:cNvPr id="7" name="矩形 6"/>
          <p:cNvSpPr/>
          <p:nvPr/>
        </p:nvSpPr>
        <p:spPr>
          <a:xfrm>
            <a:off x="-533400" y="3093612"/>
            <a:ext cx="131191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290700"/>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3874343"/>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51267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185273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436484"/>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02023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a:lnSpc>
                <a:spcPct val="150000"/>
              </a:lnSpc>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它们共同的设计思想：采用全序关系广播（原子广播）。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9999"/>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FF9999"/>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186406"/>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3386761" y="4574792"/>
            <a:ext cx="7628275" cy="923330"/>
          </a:xfrm>
          <a:prstGeom prst="rect">
            <a:avLst/>
          </a:prstGeom>
          <a:noFill/>
        </p:spPr>
        <p:txBody>
          <a:bodyPr wrap="square" rtlCol="0" anchor="t">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说明：即使节点或网络故障，全序关系广播也必须保证以上两条。算法要求继续重试，直到最终网络修复，消息以正确的顺序发送成功。</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177897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要满足以下两个条件：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94" y="4025822"/>
            <a:ext cx="2473731" cy="2021271"/>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1800"/>
            <a:ext cx="12192000" cy="515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962900"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chemeClr val="accent2">
                <a:lumMod val="20000"/>
                <a:lumOff val="8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p:spPr>
          <p:txBody>
            <a:bodyPr wrap="none">
              <a:spAutoFit/>
            </a:bodyPr>
            <a:lstStyle/>
            <a:p>
              <a:r>
                <a:rPr lang="zh-CN" altLang="en-US" sz="4000" dirty="0">
                  <a:solidFill>
                    <a:srgbClr val="FF9999"/>
                  </a:solidFill>
                  <a:latin typeface="微软雅黑" panose="020B0503020204020204" pitchFamily="34" charset="-122"/>
                  <a:ea typeface="微软雅黑" panose="020B0503020204020204" pitchFamily="34" charset="-122"/>
                </a:rPr>
                <a:t>共</a:t>
              </a:r>
              <a:endParaRPr lang="en-US" altLang="zh-CN" sz="4000" dirty="0">
                <a:solidFill>
                  <a:srgbClr val="FF9999"/>
                </a:solidFill>
                <a:latin typeface="微软雅黑" panose="020B0503020204020204" pitchFamily="34" charset="-122"/>
                <a:ea typeface="微软雅黑" panose="020B0503020204020204" pitchFamily="34" charset="-122"/>
              </a:endParaRPr>
            </a:p>
            <a:p>
              <a:r>
                <a:rPr lang="zh-CN" altLang="en-US" sz="4000" dirty="0">
                  <a:solidFill>
                    <a:srgbClr val="FF9999"/>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565900" y="2260709"/>
            <a:ext cx="3746500" cy="635000"/>
            <a:chOff x="6565900" y="2514709"/>
            <a:chExt cx="3746500"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565900" y="2844800"/>
              <a:ext cx="16891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784600" y="3173638"/>
            <a:ext cx="6527800" cy="635000"/>
            <a:chOff x="3784600" y="3427638"/>
            <a:chExt cx="652780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3784600" y="3733800"/>
              <a:ext cx="44704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791200" y="4086567"/>
            <a:ext cx="4521200" cy="635000"/>
            <a:chOff x="5791200" y="4340567"/>
            <a:chExt cx="4521200"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5791200" y="4660900"/>
              <a:ext cx="24638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213100" y="4999497"/>
            <a:ext cx="7099300" cy="635000"/>
            <a:chOff x="3213100" y="5253497"/>
            <a:chExt cx="7099300"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213100" y="5588000"/>
              <a:ext cx="50419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8627" y="337192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71042" y="37969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71042" y="444097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71042" y="504402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982258" y="378538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69848" y="44511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523366"/>
            <a:ext cx="10319481"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451354" y="380844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38944" y="446179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73729" y="379409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61319" y="445989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是如何实现</a:t>
            </a:r>
            <a:r>
              <a:rPr lang="en-US" altLang="zh-CN" sz="2600" b="1" dirty="0" err="1">
                <a:solidFill>
                  <a:srgbClr val="3561B4"/>
                </a:solidFill>
                <a:latin typeface="微软雅黑" panose="020B0503020204020204" pitchFamily="34" charset="-122"/>
                <a:ea typeface="微软雅黑" panose="020B0503020204020204" pitchFamily="34" charset="-122"/>
              </a:rPr>
              <a:t>Zab</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2476500"/>
            <a:ext cx="10452100" cy="15621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2670075"/>
            <a:ext cx="9982636" cy="1569660"/>
          </a:xfrm>
          <a:prstGeom prst="rect">
            <a:avLst/>
          </a:prstGeom>
          <a:noFill/>
        </p:spPr>
        <p:txBody>
          <a:bodyPr wrap="square" rtlCol="0" anchor="t">
            <a:spAutoFit/>
          </a:bodyPr>
          <a:lstStyle/>
          <a:p>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0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0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400" dirty="0" err="1">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800" y="2476500"/>
            <a:ext cx="139700" cy="1562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5394" y="879184"/>
            <a:ext cx="6355505" cy="492443"/>
          </a:xfrm>
          <a:prstGeom prst="rect">
            <a:avLst/>
          </a:prstGeom>
          <a:noFill/>
        </p:spPr>
        <p:txBody>
          <a:bodyPr wrap="square" rtlCol="0">
            <a:spAutoFit/>
          </a:bodyPr>
          <a:lstStyle/>
          <a:p>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是什么？</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510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9032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操作全序</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36779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950" y="2261947"/>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多节点 </a:t>
            </a:r>
            <a:r>
              <a:rPr lang="en-US" altLang="zh-CN" sz="2600" dirty="0">
                <a:solidFill>
                  <a:srgbClr val="3075BA"/>
                </a:solidFill>
                <a:latin typeface="微软雅黑" panose="020B0503020204020204" pitchFamily="34" charset="-122"/>
                <a:ea typeface="微软雅黑" panose="020B0503020204020204" pitchFamily="34" charset="-122"/>
              </a:rPr>
              <a:t>/ </a:t>
            </a:r>
            <a:r>
              <a:rPr lang="zh-CN" altLang="en-US" sz="2600" dirty="0">
                <a:solidFill>
                  <a:srgbClr val="3075BA"/>
                </a:solidFill>
                <a:latin typeface="微软雅黑" panose="020B0503020204020204" pitchFamily="34" charset="-122"/>
                <a:ea typeface="微软雅黑" panose="020B0503020204020204" pitchFamily="34" charset="-122"/>
              </a:rPr>
              <a:t>多副本</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723900" y="4463212"/>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高性能</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723900" y="526517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6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613017"/>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元素 </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705695" y="710403"/>
            <a:ext cx="4356100"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737239"/>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3">
            <a:extLst>
              <a:ext uri="{FF2B5EF4-FFF2-40B4-BE49-F238E27FC236}">
                <a16:creationId xmlns:a16="http://schemas.microsoft.com/office/drawing/2014/main" id="{6B56E56F-7BEB-4AB5-B99C-E6F75098AE02}"/>
              </a:ext>
            </a:extLst>
          </p:cNvPr>
          <p:cNvSpPr txBox="1"/>
          <p:nvPr/>
        </p:nvSpPr>
        <p:spPr>
          <a:xfrm>
            <a:off x="2380596" y="1972557"/>
            <a:ext cx="9573128" cy="961289"/>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ACL - Access Control List - </a:t>
            </a:r>
            <a:r>
              <a:rPr lang="en-US" altLang="zh-CN" sz="2000" dirty="0" err="1">
                <a:solidFill>
                  <a:schemeClr val="tx1">
                    <a:lumMod val="75000"/>
                    <a:lumOff val="25000"/>
                  </a:schemeClr>
                </a:solidFill>
                <a:latin typeface="微软雅黑"/>
                <a:ea typeface="微软雅黑"/>
              </a:rPr>
              <a:t>访问控制列表</a:t>
            </a:r>
            <a:endParaRPr lang="en-US" altLang="zh-CN" sz="2000" dirty="0">
              <a:solidFill>
                <a:schemeClr val="tx1">
                  <a:lumMod val="75000"/>
                  <a:lumOff val="25000"/>
                </a:schemeClr>
              </a:solidFill>
              <a:latin typeface="微软雅黑"/>
              <a:ea typeface="微软雅黑"/>
            </a:endParaRPr>
          </a:p>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scheme（权限模式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id（授权对象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permission（权限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 name="文本框 3">
            <a:extLst>
              <a:ext uri="{FF2B5EF4-FFF2-40B4-BE49-F238E27FC236}">
                <a16:creationId xmlns:a16="http://schemas.microsoft.com/office/drawing/2014/main" id="{48ED30E3-655A-4599-81E5-E2A7820A48D1}"/>
              </a:ext>
            </a:extLst>
          </p:cNvPr>
          <p:cNvSpPr txBox="1"/>
          <p:nvPr/>
        </p:nvSpPr>
        <p:spPr>
          <a:xfrm>
            <a:off x="2377756" y="3215112"/>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2377755" y="3764751"/>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2377754" y="4314391"/>
            <a:ext cx="9573128"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world:anyone</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2377754" y="4852485"/>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1016269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3987" y="21167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891884"/>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五边形 18"/>
          <p:cNvSpPr/>
          <p:nvPr/>
        </p:nvSpPr>
        <p:spPr>
          <a:xfrm>
            <a:off x="705695" y="46083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705695" y="710403"/>
            <a:ext cx="31170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84804"/>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4" y="5569237"/>
            <a:ext cx="5369721"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故障检测</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9860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201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p:txBody>
      </p:sp>
      <p:sp>
        <p:nvSpPr>
          <p:cNvPr id="5" name="文本框 4"/>
          <p:cNvSpPr txBox="1"/>
          <p:nvPr/>
        </p:nvSpPr>
        <p:spPr>
          <a:xfrm>
            <a:off x="2420195" y="4907543"/>
            <a:ext cx="6812705"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576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操作全序</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95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Tree>
    <p:extLst>
      <p:ext uri="{BB962C8B-B14F-4D97-AF65-F5344CB8AC3E}">
        <p14:creationId xmlns:p14="http://schemas.microsoft.com/office/powerpoint/2010/main" val="2497008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a:t>
            </a:r>
            <a:r>
              <a:rPr lang="en-US" altLang="zh-CN" sz="2600" b="1" dirty="0">
                <a:solidFill>
                  <a:srgbClr val="3561B4"/>
                </a:solidFill>
                <a:latin typeface="微软雅黑" panose="020B0503020204020204" pitchFamily="34" charset="-122"/>
                <a:ea typeface="微软雅黑" panose="020B0503020204020204" pitchFamily="34" charset="-122"/>
              </a:rPr>
              <a:t>Shell</a:t>
            </a:r>
            <a:r>
              <a:rPr lang="zh-CN" altLang="en-US" sz="2600" b="1" dirty="0">
                <a:solidFill>
                  <a:srgbClr val="3561B4"/>
                </a:solidFill>
                <a:latin typeface="微软雅黑" panose="020B0503020204020204" pitchFamily="34" charset="-122"/>
                <a:ea typeface="微软雅黑" panose="020B0503020204020204" pitchFamily="34" charset="-122"/>
              </a:rPr>
              <a:t>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037" y="4416120"/>
            <a:ext cx="2578551" cy="103410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21773"/>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a:t>
            </a:r>
            <a:r>
              <a:rPr lang="zh-CN" altLang="en-US" sz="2600" b="1" dirty="0">
                <a:solidFill>
                  <a:srgbClr val="3561B4"/>
                </a:solidFill>
                <a:latin typeface="微软雅黑" panose="020B0503020204020204" pitchFamily="34" charset="-122"/>
                <a:ea typeface="微软雅黑" panose="020B0503020204020204" pitchFamily="34" charset="-122"/>
              </a:rPr>
              <a:t>注册中心应用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ZooKeeper </a:t>
            </a:r>
            <a:r>
              <a:rPr lang="zh-CN" altLang="en-US" sz="2000" dirty="0">
                <a:solidFill>
                  <a:schemeClr val="tx1">
                    <a:lumMod val="75000"/>
                    <a:lumOff val="25000"/>
                  </a:schemeClr>
                </a:solidFill>
                <a:latin typeface="微软雅黑"/>
                <a:ea typeface="微软雅黑"/>
              </a:rPr>
              <a:t>这种分布式协调系统只是解决了分布式系统中存在的竞争，协调等问题，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 y="0"/>
            <a:ext cx="12181975" cy="6858000"/>
          </a:xfrm>
          <a:prstGeom prst="rect">
            <a:avLst/>
          </a:prstGeom>
        </p:spPr>
      </p:pic>
      <p:sp>
        <p:nvSpPr>
          <p:cNvPr id="5" name="文本框 4"/>
          <p:cNvSpPr txBox="1"/>
          <p:nvPr/>
        </p:nvSpPr>
        <p:spPr>
          <a:xfrm>
            <a:off x="4871145" y="5727700"/>
            <a:ext cx="2449710" cy="492443"/>
          </a:xfrm>
          <a:prstGeom prst="rect">
            <a:avLst/>
          </a:prstGeom>
          <a:noFill/>
        </p:spPr>
        <p:txBody>
          <a:bodyPr wrap="none" rtlCol="0">
            <a:spAutoFit/>
          </a:bodyPr>
          <a:lstStyle/>
          <a:p>
            <a:r>
              <a:rPr lang="en-US" altLang="zh-CN" sz="2600" dirty="0">
                <a:solidFill>
                  <a:schemeClr val="tx1">
                    <a:lumMod val="50000"/>
                    <a:lumOff val="50000"/>
                  </a:schemeClr>
                </a:solidFill>
                <a:latin typeface="微软雅黑" panose="020B0503020204020204" pitchFamily="34" charset="-122"/>
                <a:ea typeface="微软雅黑" panose="020B0503020204020204" pitchFamily="34" charset="-122"/>
              </a:rPr>
              <a:t>Any question?</a:t>
            </a:r>
            <a:endParaRPr lang="zh-CN" altLang="en-US" sz="2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55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2051</TotalTime>
  <Words>5086</Words>
  <Application>Microsoft Office PowerPoint</Application>
  <PresentationFormat>宽屏</PresentationFormat>
  <Paragraphs>588</Paragraphs>
  <Slides>57</Slides>
  <Notes>53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游ゴシック</vt:lpstr>
      <vt:lpstr>等线</vt:lpstr>
      <vt:lpstr>等线 Light</vt:lpstr>
      <vt:lpstr>华文仿宋</vt:lpstr>
      <vt:lpstr>宋体</vt:lpstr>
      <vt:lpstr>微软雅黑</vt:lpstr>
      <vt:lpstr>Arial</vt:lpstr>
      <vt:lpstr>Calibri</vt:lpstr>
      <vt:lpstr>Lobster</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2470</cp:revision>
  <dcterms:created xsi:type="dcterms:W3CDTF">2019-05-04T05:38:13Z</dcterms:created>
  <dcterms:modified xsi:type="dcterms:W3CDTF">2019-05-10T15:21:51Z</dcterms:modified>
</cp:coreProperties>
</file>