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2.xml" ContentType="application/vnd.openxmlformats-officedocument.presentationml.tags+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2" r:id="rId3"/>
    <p:sldMasterId id="2147483664" r:id="rId4"/>
  </p:sldMasterIdLst>
  <p:notesMasterIdLst>
    <p:notesMasterId r:id="rId110"/>
  </p:notesMasterIdLst>
  <p:sldIdLst>
    <p:sldId id="256" r:id="rId5"/>
    <p:sldId id="266"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7" r:id="rId63"/>
    <p:sldId id="348" r:id="rId64"/>
    <p:sldId id="349" r:id="rId65"/>
    <p:sldId id="350" r:id="rId66"/>
    <p:sldId id="351" r:id="rId67"/>
    <p:sldId id="352" r:id="rId68"/>
    <p:sldId id="353" r:id="rId69"/>
    <p:sldId id="354" r:id="rId70"/>
    <p:sldId id="355" r:id="rId71"/>
    <p:sldId id="356" r:id="rId72"/>
    <p:sldId id="357" r:id="rId73"/>
    <p:sldId id="358" r:id="rId74"/>
    <p:sldId id="359" r:id="rId75"/>
    <p:sldId id="360" r:id="rId76"/>
    <p:sldId id="361" r:id="rId77"/>
    <p:sldId id="362" r:id="rId78"/>
    <p:sldId id="363" r:id="rId79"/>
    <p:sldId id="364" r:id="rId80"/>
    <p:sldId id="365" r:id="rId81"/>
    <p:sldId id="366" r:id="rId82"/>
    <p:sldId id="367" r:id="rId83"/>
    <p:sldId id="368" r:id="rId84"/>
    <p:sldId id="369" r:id="rId85"/>
    <p:sldId id="370" r:id="rId86"/>
    <p:sldId id="371" r:id="rId87"/>
    <p:sldId id="372" r:id="rId88"/>
    <p:sldId id="373" r:id="rId89"/>
    <p:sldId id="374" r:id="rId90"/>
    <p:sldId id="375" r:id="rId91"/>
    <p:sldId id="376" r:id="rId92"/>
    <p:sldId id="377" r:id="rId93"/>
    <p:sldId id="378" r:id="rId94"/>
    <p:sldId id="379" r:id="rId95"/>
    <p:sldId id="380" r:id="rId96"/>
    <p:sldId id="381" r:id="rId97"/>
    <p:sldId id="382" r:id="rId98"/>
    <p:sldId id="383" r:id="rId99"/>
    <p:sldId id="384" r:id="rId100"/>
    <p:sldId id="385" r:id="rId101"/>
    <p:sldId id="386" r:id="rId102"/>
    <p:sldId id="387" r:id="rId103"/>
    <p:sldId id="388" r:id="rId104"/>
    <p:sldId id="389" r:id="rId105"/>
    <p:sldId id="390" r:id="rId106"/>
    <p:sldId id="391" r:id="rId107"/>
    <p:sldId id="392" r:id="rId108"/>
    <p:sldId id="290" r:id="rId10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16" autoAdjust="0"/>
    <p:restoredTop sz="97970" autoAdjust="0"/>
  </p:normalViewPr>
  <p:slideViewPr>
    <p:cSldViewPr snapToGrid="0">
      <p:cViewPr varScale="1">
        <p:scale>
          <a:sx n="111" d="100"/>
          <a:sy n="111" d="100"/>
        </p:scale>
        <p:origin x="82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00370-9299-4113-A267-B5009CB3279B}" type="datetimeFigureOut">
              <a:rPr lang="zh-CN" altLang="en-US" smtClean="0"/>
              <a:t>2023/04/10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CD585E-3296-4F41-B60A-BE9254752473}" type="slidenum">
              <a:rPr lang="zh-CN" altLang="en-US" smtClean="0"/>
              <a:t>‹#›</a:t>
            </a:fld>
            <a:endParaRPr lang="zh-CN" altLang="en-US"/>
          </a:p>
        </p:txBody>
      </p:sp>
    </p:spTree>
    <p:extLst>
      <p:ext uri="{BB962C8B-B14F-4D97-AF65-F5344CB8AC3E}">
        <p14:creationId xmlns:p14="http://schemas.microsoft.com/office/powerpoint/2010/main" val="112458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E8438A4-3391-4C35-ADC9-4B6473412A6F}" type="slidenum">
              <a:rPr kumimoji="0" lang="en-US" altLang="zh-CN" sz="1200" b="0" i="0" u="none" strike="noStrike" kern="1200" cap="none" spc="0" normalizeH="0" baseline="0" noProof="1" smtClean="0">
                <a:ln>
                  <a:noFill/>
                </a:ln>
                <a:solidFill>
                  <a:prstClr val="black"/>
                </a:solidFill>
                <a:effectLst/>
                <a:uLnTx/>
                <a:uFillTx/>
                <a:latin typeface="Calibri" panose="020F0502020204030204" pitchFamily="34" charset="0"/>
                <a:ea typeface="宋体" panose="02010600030101010101" pitchFamily="2" charset="-122"/>
                <a:cs typeface="+mn-cs"/>
              </a:rPr>
              <a:t>1</a:t>
            </a:fld>
            <a:endParaRPr kumimoji="0" lang="zh-CN" altLang="en-US" sz="12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776FA6D-BC87-4C43-B73F-AA64CE5D8E1E}"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15715"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B83F8E83-B1B2-4D3A-8EB6-8ED2ECC8F639}" type="slidenum">
              <a:rPr lang="zh-CN" altLang="en-US" sz="1200" b="0" smtClean="0">
                <a:latin typeface="Times New Roman" pitchFamily="18" charset="0"/>
              </a:rPr>
              <a:pPr/>
              <a:t>68</a:t>
            </a:fld>
            <a:endParaRPr lang="en-US" altLang="zh-CN" sz="1200" b="0" smtClean="0">
              <a:latin typeface="Times New Roman" pitchFamily="18" charset="0"/>
            </a:endParaRPr>
          </a:p>
        </p:txBody>
      </p:sp>
      <p:sp>
        <p:nvSpPr>
          <p:cNvPr id="115716" name="Rectangle 2"/>
          <p:cNvSpPr>
            <a:spLocks noGrp="1" noRot="1" noChangeAspect="1" noChangeArrowheads="1" noTextEdit="1"/>
          </p:cNvSpPr>
          <p:nvPr>
            <p:ph type="sldImg"/>
          </p:nvPr>
        </p:nvSpPr>
        <p:spPr>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B10CD999-5BA8-4591-AD52-44C447EB50D6}"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16739"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34C176F3-08BE-4CB8-AA76-0B365D01E122}" type="slidenum">
              <a:rPr lang="zh-CN" altLang="en-US" sz="1200" b="0" smtClean="0">
                <a:latin typeface="Times New Roman" pitchFamily="18" charset="0"/>
              </a:rPr>
              <a:pPr/>
              <a:t>69</a:t>
            </a:fld>
            <a:endParaRPr lang="en-US" altLang="zh-CN" sz="1200" b="0" smtClean="0">
              <a:latin typeface="Times New Roman" pitchFamily="18" charset="0"/>
            </a:endParaRPr>
          </a:p>
        </p:txBody>
      </p:sp>
      <p:sp>
        <p:nvSpPr>
          <p:cNvPr id="116740" name="Rectangle 2"/>
          <p:cNvSpPr>
            <a:spLocks noGrp="1" noRot="1" noChangeAspect="1" noChangeArrowheads="1" noTextEdit="1"/>
          </p:cNvSpPr>
          <p:nvPr>
            <p:ph type="sldImg"/>
          </p:nvPr>
        </p:nvSpPr>
        <p:spPr>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33D78FC0-71D1-4912-9C68-7ECDB6913105}"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17763"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2C4C999D-7F86-4CB2-BD40-37763D7AA63E}" type="slidenum">
              <a:rPr lang="zh-CN" altLang="en-US" sz="1200" b="0" smtClean="0">
                <a:latin typeface="Times New Roman" pitchFamily="18" charset="0"/>
              </a:rPr>
              <a:pPr/>
              <a:t>70</a:t>
            </a:fld>
            <a:endParaRPr lang="en-US" altLang="zh-CN" sz="1200" b="0" smtClean="0">
              <a:latin typeface="Times New Roman" pitchFamily="18" charset="0"/>
            </a:endParaRPr>
          </a:p>
        </p:txBody>
      </p:sp>
      <p:sp>
        <p:nvSpPr>
          <p:cNvPr id="117764" name="Rectangle 2"/>
          <p:cNvSpPr>
            <a:spLocks noGrp="1" noRot="1" noChangeAspect="1" noChangeArrowheads="1" noTextEdit="1"/>
          </p:cNvSpPr>
          <p:nvPr>
            <p:ph type="sldImg"/>
          </p:nvPr>
        </p:nvSpPr>
        <p:spP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21CCD05-EC26-496C-B06B-2856E23B0061}"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18787"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DD57D3BC-9204-4FB5-B841-3C31839355A7}" type="slidenum">
              <a:rPr lang="zh-CN" altLang="en-US" sz="1200" b="0" smtClean="0">
                <a:latin typeface="Times New Roman" pitchFamily="18" charset="0"/>
              </a:rPr>
              <a:pPr/>
              <a:t>71</a:t>
            </a:fld>
            <a:endParaRPr lang="en-US" altLang="zh-CN" sz="1200" b="0" smtClean="0">
              <a:latin typeface="Times New Roman" pitchFamily="18" charset="0"/>
            </a:endParaRPr>
          </a:p>
        </p:txBody>
      </p:sp>
      <p:sp>
        <p:nvSpPr>
          <p:cNvPr id="118788" name="Rectangle 2"/>
          <p:cNvSpPr>
            <a:spLocks noGrp="1" noRot="1" noChangeAspect="1" noChangeArrowheads="1" noTextEdit="1"/>
          </p:cNvSpPr>
          <p:nvPr>
            <p:ph type="sldImg"/>
          </p:nvPr>
        </p:nvSpPr>
        <p:spPr>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6F1FFEAE-B475-4509-9FC1-6574778021F8}"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19811"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A95A2855-2750-48E1-92C9-D96497BB00B0}" type="slidenum">
              <a:rPr lang="zh-CN" altLang="en-US" sz="1200" b="0" smtClean="0">
                <a:latin typeface="Times New Roman" pitchFamily="18" charset="0"/>
              </a:rPr>
              <a:pPr/>
              <a:t>72</a:t>
            </a:fld>
            <a:endParaRPr lang="en-US" altLang="zh-CN" sz="1200" b="0" smtClean="0">
              <a:latin typeface="Times New Roman" pitchFamily="18" charset="0"/>
            </a:endParaRPr>
          </a:p>
        </p:txBody>
      </p:sp>
      <p:sp>
        <p:nvSpPr>
          <p:cNvPr id="119812" name="Rectangle 2"/>
          <p:cNvSpPr>
            <a:spLocks noGrp="1" noRot="1" noChangeAspect="1" noChangeArrowheads="1" noTextEdit="1"/>
          </p:cNvSpPr>
          <p:nvPr>
            <p:ph type="sldImg"/>
          </p:nvPr>
        </p:nvSpPr>
        <p:spPr>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1A24BFE-4287-4576-B68A-353B38C9B906}"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20835"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59C76684-326A-4032-BD89-1F76F231FA4E}" type="slidenum">
              <a:rPr lang="zh-CN" altLang="en-US" sz="1200" b="0" smtClean="0">
                <a:latin typeface="Times New Roman" pitchFamily="18" charset="0"/>
              </a:rPr>
              <a:pPr/>
              <a:t>73</a:t>
            </a:fld>
            <a:endParaRPr lang="en-US" altLang="zh-CN" sz="1200" b="0" smtClean="0">
              <a:latin typeface="Times New Roman" pitchFamily="18" charset="0"/>
            </a:endParaRPr>
          </a:p>
        </p:txBody>
      </p:sp>
      <p:sp>
        <p:nvSpPr>
          <p:cNvPr id="120836" name="Rectangle 2"/>
          <p:cNvSpPr>
            <a:spLocks noGrp="1" noRot="1" noChangeAspect="1" noChangeArrowheads="1" noTextEdit="1"/>
          </p:cNvSpPr>
          <p:nvPr>
            <p:ph type="sldImg"/>
          </p:nvPr>
        </p:nvSpPr>
        <p:spPr>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B7B70B14-9F0D-438E-905E-153BBBAEA0A5}"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21859"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1DC2792A-54BA-4D3D-B864-F724D429DBB7}" type="slidenum">
              <a:rPr lang="zh-CN" altLang="en-US" sz="1200" b="0" smtClean="0">
                <a:latin typeface="Times New Roman" pitchFamily="18" charset="0"/>
              </a:rPr>
              <a:pPr/>
              <a:t>74</a:t>
            </a:fld>
            <a:endParaRPr lang="en-US" altLang="zh-CN" sz="1200" b="0" smtClean="0">
              <a:latin typeface="Times New Roman" pitchFamily="18" charset="0"/>
            </a:endParaRPr>
          </a:p>
        </p:txBody>
      </p:sp>
      <p:sp>
        <p:nvSpPr>
          <p:cNvPr id="121860" name="Rectangle 2"/>
          <p:cNvSpPr>
            <a:spLocks noGrp="1" noRot="1" noChangeAspect="1" noChangeArrowheads="1" noTextEdit="1"/>
          </p:cNvSpPr>
          <p:nvPr>
            <p:ph type="sldImg"/>
          </p:nvPr>
        </p:nvSpPr>
        <p:spPr>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E4C392FB-E5E4-4417-BACA-DAF7CBC1A844}"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22883"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A166F91-4CC4-4669-9C27-9C0D43BA1283}" type="slidenum">
              <a:rPr lang="zh-CN" altLang="en-US" sz="1200" b="0" smtClean="0">
                <a:latin typeface="Times New Roman" pitchFamily="18" charset="0"/>
              </a:rPr>
              <a:pPr/>
              <a:t>75</a:t>
            </a:fld>
            <a:endParaRPr lang="en-US" altLang="zh-CN" sz="1200" b="0" smtClean="0">
              <a:latin typeface="Times New Roman" pitchFamily="18" charset="0"/>
            </a:endParaRPr>
          </a:p>
        </p:txBody>
      </p:sp>
      <p:sp>
        <p:nvSpPr>
          <p:cNvPr id="122884" name="Rectangle 2"/>
          <p:cNvSpPr>
            <a:spLocks noGrp="1" noRot="1" noChangeAspect="1" noChangeArrowheads="1" noTextEdit="1"/>
          </p:cNvSpPr>
          <p:nvPr>
            <p:ph type="sldImg"/>
          </p:nvPr>
        </p:nvSpPr>
        <p:spPr>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07D4F5F-5929-4856-A52B-A6C317DB1914}"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23907"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F1B4605B-BDA9-44B1-9AE8-89C3E2D297EE}" type="slidenum">
              <a:rPr lang="zh-CN" altLang="en-US" sz="1200" b="0" smtClean="0">
                <a:latin typeface="Times New Roman" pitchFamily="18" charset="0"/>
              </a:rPr>
              <a:pPr/>
              <a:t>76</a:t>
            </a:fld>
            <a:endParaRPr lang="en-US" altLang="zh-CN" sz="1200" b="0" smtClean="0">
              <a:latin typeface="Times New Roman" pitchFamily="18" charset="0"/>
            </a:endParaRPr>
          </a:p>
        </p:txBody>
      </p:sp>
      <p:sp>
        <p:nvSpPr>
          <p:cNvPr id="123908" name="Rectangle 2"/>
          <p:cNvSpPr>
            <a:spLocks noGrp="1" noRot="1" noChangeAspect="1" noChangeArrowheads="1" noTextEdit="1"/>
          </p:cNvSpPr>
          <p:nvPr>
            <p:ph type="sldImg"/>
          </p:nvPr>
        </p:nvSpPr>
        <p:spPr>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AAF0E253-6A43-4151-865B-7EE292F0A9E0}"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24931"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64C376A1-16D5-4A50-9E82-A88B7484D7CE}" type="slidenum">
              <a:rPr lang="zh-CN" altLang="en-US" sz="1200" b="0" smtClean="0">
                <a:latin typeface="Times New Roman" pitchFamily="18" charset="0"/>
              </a:rPr>
              <a:pPr/>
              <a:t>77</a:t>
            </a:fld>
            <a:endParaRPr lang="en-US" altLang="zh-CN" sz="1200" b="0" smtClean="0">
              <a:latin typeface="Times New Roman" pitchFamily="18" charset="0"/>
            </a:endParaRPr>
          </a:p>
        </p:txBody>
      </p:sp>
      <p:sp>
        <p:nvSpPr>
          <p:cNvPr id="124932" name="Rectangle 2"/>
          <p:cNvSpPr>
            <a:spLocks noGrp="1" noRot="1" noChangeAspect="1" noChangeArrowheads="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E8438A4-3391-4C35-ADC9-4B6473412A6F}" type="slidenum">
              <a:rPr kumimoji="0" lang="en-US" altLang="zh-CN" sz="1200" b="0" i="0" u="none" strike="noStrike" kern="1200" cap="none" spc="0" normalizeH="0" baseline="0" noProof="1" smtClean="0">
                <a:ln>
                  <a:noFill/>
                </a:ln>
                <a:solidFill>
                  <a:prstClr val="black"/>
                </a:solidFill>
                <a:effectLst/>
                <a:uLnTx/>
                <a:uFillTx/>
                <a:latin typeface="Calibri" panose="020F0502020204030204" pitchFamily="34" charset="0"/>
                <a:ea typeface="宋体" panose="02010600030101010101" pitchFamily="2" charset="-122"/>
                <a:cs typeface="+mn-cs"/>
              </a:rPr>
              <a:t>2</a:t>
            </a:fld>
            <a:endParaRPr kumimoji="0" lang="zh-CN" altLang="en-US" sz="12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386A58AF-6CA2-48B8-9CE6-93877960DACD}"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25955"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549F9715-6F6B-4F0E-8972-EACB7073EFFF}" type="slidenum">
              <a:rPr lang="zh-CN" altLang="en-US" sz="1200" b="0" smtClean="0">
                <a:latin typeface="Times New Roman" pitchFamily="18" charset="0"/>
              </a:rPr>
              <a:pPr/>
              <a:t>78</a:t>
            </a:fld>
            <a:endParaRPr lang="en-US" altLang="zh-CN" sz="1200" b="0" smtClean="0">
              <a:latin typeface="Times New Roman" pitchFamily="18" charset="0"/>
            </a:endParaRPr>
          </a:p>
        </p:txBody>
      </p:sp>
      <p:sp>
        <p:nvSpPr>
          <p:cNvPr id="125956" name="Rectangle 2"/>
          <p:cNvSpPr>
            <a:spLocks noGrp="1" noRot="1" noChangeAspect="1" noChangeArrowheads="1" noTextEdit="1"/>
          </p:cNvSpPr>
          <p:nvPr>
            <p:ph type="sldImg"/>
          </p:nvPr>
        </p:nvSpPr>
        <p:spPr>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1E085B43-9843-4898-B1B3-42E7CA7DD0F9}"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26979"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38D45767-0862-4E9A-9BAE-E2E00BE65BA6}" type="slidenum">
              <a:rPr lang="zh-CN" altLang="en-US" sz="1200" b="0" smtClean="0">
                <a:latin typeface="Times New Roman" pitchFamily="18" charset="0"/>
              </a:rPr>
              <a:pPr/>
              <a:t>79</a:t>
            </a:fld>
            <a:endParaRPr lang="en-US" altLang="zh-CN" sz="1200" b="0" smtClean="0">
              <a:latin typeface="Times New Roman" pitchFamily="18" charset="0"/>
            </a:endParaRPr>
          </a:p>
        </p:txBody>
      </p:sp>
      <p:sp>
        <p:nvSpPr>
          <p:cNvPr id="126980" name="Rectangle 2"/>
          <p:cNvSpPr>
            <a:spLocks noGrp="1" noRot="1" noChangeAspect="1" noChangeArrowheads="1" noTextEdit="1"/>
          </p:cNvSpPr>
          <p:nvPr>
            <p:ph type="sldImg"/>
          </p:nvPr>
        </p:nvSpPr>
        <p:spPr>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929297F-354A-4DEC-BEAF-2C906A59E2C7}"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28003"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1CFC3832-8C34-4848-BAE6-1933A07F0EA8}" type="slidenum">
              <a:rPr lang="zh-CN" altLang="en-US" sz="1200" b="0" smtClean="0">
                <a:latin typeface="Times New Roman" pitchFamily="18" charset="0"/>
              </a:rPr>
              <a:pPr/>
              <a:t>80</a:t>
            </a:fld>
            <a:endParaRPr lang="en-US" altLang="zh-CN" sz="1200" b="0" smtClean="0">
              <a:latin typeface="Times New Roman" pitchFamily="18" charset="0"/>
            </a:endParaRPr>
          </a:p>
        </p:txBody>
      </p:sp>
      <p:sp>
        <p:nvSpPr>
          <p:cNvPr id="128004" name="Rectangle 2"/>
          <p:cNvSpPr>
            <a:spLocks noGrp="1" noRot="1" noChangeAspect="1" noChangeArrowheads="1" noTextEdit="1"/>
          </p:cNvSpPr>
          <p:nvPr>
            <p:ph type="sldImg"/>
          </p:nvPr>
        </p:nvSpPr>
        <p:spPr>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A1FB0D32-B396-4EBB-9560-2232F23BE6D8}"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29027"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03A0E222-CA14-409A-AA34-79436B6B3CD6}" type="slidenum">
              <a:rPr lang="zh-CN" altLang="en-US" sz="1200" b="0" smtClean="0">
                <a:latin typeface="Times New Roman" pitchFamily="18" charset="0"/>
              </a:rPr>
              <a:pPr/>
              <a:t>81</a:t>
            </a:fld>
            <a:endParaRPr lang="en-US" altLang="zh-CN" sz="1200" b="0" smtClean="0">
              <a:latin typeface="Times New Roman" pitchFamily="18" charset="0"/>
            </a:endParaRPr>
          </a:p>
        </p:txBody>
      </p:sp>
      <p:sp>
        <p:nvSpPr>
          <p:cNvPr id="129028" name="Rectangle 2"/>
          <p:cNvSpPr>
            <a:spLocks noGrp="1" noRot="1" noChangeAspect="1" noChangeArrowheads="1" noTextEdit="1"/>
          </p:cNvSpPr>
          <p:nvPr>
            <p:ph type="sldImg"/>
          </p:nvPr>
        </p:nvSpPr>
        <p:spPr>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9A467B95-91DE-4093-866E-794334BF9F5B}"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30051"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17DC01D4-4787-4F98-9634-1D29A6FE8C23}" type="slidenum">
              <a:rPr lang="zh-CN" altLang="en-US" sz="1200" b="0" smtClean="0">
                <a:latin typeface="Times New Roman" pitchFamily="18" charset="0"/>
              </a:rPr>
              <a:pPr/>
              <a:t>82</a:t>
            </a:fld>
            <a:endParaRPr lang="en-US" altLang="zh-CN" sz="1200" b="0" smtClean="0">
              <a:latin typeface="Times New Roman" pitchFamily="18" charset="0"/>
            </a:endParaRPr>
          </a:p>
        </p:txBody>
      </p:sp>
      <p:sp>
        <p:nvSpPr>
          <p:cNvPr id="130052" name="Rectangle 2"/>
          <p:cNvSpPr>
            <a:spLocks noGrp="1" noRot="1" noChangeAspect="1" noChangeArrowheads="1" noTextEdit="1"/>
          </p:cNvSpPr>
          <p:nvPr>
            <p:ph type="sldImg"/>
          </p:nvPr>
        </p:nvSpPr>
        <p:spPr>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1EB7FA4A-DEB8-445C-B296-FE08E2C4F81E}"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31075"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975CC7EB-DA46-4948-9451-304A790C3933}" type="slidenum">
              <a:rPr lang="zh-CN" altLang="en-US" sz="1200" b="0" smtClean="0">
                <a:latin typeface="Times New Roman" pitchFamily="18" charset="0"/>
              </a:rPr>
              <a:pPr/>
              <a:t>83</a:t>
            </a:fld>
            <a:endParaRPr lang="en-US" altLang="zh-CN" sz="1200" b="0" smtClean="0">
              <a:latin typeface="Times New Roman" pitchFamily="18" charset="0"/>
            </a:endParaRPr>
          </a:p>
        </p:txBody>
      </p:sp>
      <p:sp>
        <p:nvSpPr>
          <p:cNvPr id="131076" name="Rectangle 2"/>
          <p:cNvSpPr>
            <a:spLocks noGrp="1" noRot="1" noChangeAspect="1" noChangeArrowheads="1" noTextEdit="1"/>
          </p:cNvSpPr>
          <p:nvPr>
            <p:ph type="sldImg"/>
          </p:nvPr>
        </p:nvSpPr>
        <p:spPr>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81DE3D8-FD2D-450D-8AEF-E2A5FBB27532}"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32099"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82D0F60-2A30-4959-B150-3ADFEA8A290E}" type="slidenum">
              <a:rPr lang="zh-CN" altLang="en-US" sz="1200" b="0" smtClean="0">
                <a:latin typeface="Times New Roman" pitchFamily="18" charset="0"/>
              </a:rPr>
              <a:pPr/>
              <a:t>84</a:t>
            </a:fld>
            <a:endParaRPr lang="en-US" altLang="zh-CN" sz="1200" b="0" smtClean="0">
              <a:latin typeface="Times New Roman" pitchFamily="18" charset="0"/>
            </a:endParaRPr>
          </a:p>
        </p:txBody>
      </p:sp>
      <p:sp>
        <p:nvSpPr>
          <p:cNvPr id="132100" name="Rectangle 2"/>
          <p:cNvSpPr>
            <a:spLocks noGrp="1" noRot="1" noChangeAspect="1" noChangeArrowheads="1" noTextEdit="1"/>
          </p:cNvSpPr>
          <p:nvPr>
            <p:ph type="sldImg"/>
          </p:nvPr>
        </p:nvSpPr>
        <p:spPr>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1A78AE5D-9631-48B2-953B-7A6BC73D1D1D}"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33123"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B8CB814B-3EDA-4C51-B2FB-62BA09905719}" type="slidenum">
              <a:rPr lang="zh-CN" altLang="en-US" sz="1200" b="0" smtClean="0">
                <a:latin typeface="Times New Roman" pitchFamily="18" charset="0"/>
              </a:rPr>
              <a:pPr/>
              <a:t>85</a:t>
            </a:fld>
            <a:endParaRPr lang="en-US" altLang="zh-CN" sz="1200" b="0" smtClean="0">
              <a:latin typeface="Times New Roman" pitchFamily="18" charset="0"/>
            </a:endParaRPr>
          </a:p>
        </p:txBody>
      </p:sp>
      <p:sp>
        <p:nvSpPr>
          <p:cNvPr id="133124" name="Rectangle 2"/>
          <p:cNvSpPr>
            <a:spLocks noGrp="1" noRot="1" noChangeAspect="1" noChangeArrowheads="1" noTextEdit="1"/>
          </p:cNvSpPr>
          <p:nvPr>
            <p:ph type="sldImg"/>
          </p:nvPr>
        </p:nvSpPr>
        <p:spPr>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A5334354-1D8D-44BA-AC8C-3F3C22AA85F9}"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34147"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A8E2A7C6-F9B1-4249-899E-DC6CDB328F7B}" type="slidenum">
              <a:rPr lang="zh-CN" altLang="en-US" sz="1200" b="0" smtClean="0">
                <a:latin typeface="Times New Roman" pitchFamily="18" charset="0"/>
              </a:rPr>
              <a:pPr/>
              <a:t>86</a:t>
            </a:fld>
            <a:endParaRPr lang="en-US" altLang="zh-CN" sz="1200" b="0" smtClean="0">
              <a:latin typeface="Times New Roman" pitchFamily="18" charset="0"/>
            </a:endParaRPr>
          </a:p>
        </p:txBody>
      </p:sp>
      <p:sp>
        <p:nvSpPr>
          <p:cNvPr id="134148" name="Rectangle 2"/>
          <p:cNvSpPr>
            <a:spLocks noGrp="1" noRot="1" noChangeAspect="1" noChangeArrowheads="1" noTextEdit="1"/>
          </p:cNvSpPr>
          <p:nvPr>
            <p:ph type="sldImg"/>
          </p:nvPr>
        </p:nvSpPr>
        <p:spPr>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0AC4909-1101-45DC-8DB2-B13DD9FC46BD}"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35171"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153972E1-9CAB-4DD5-9BDE-D7ADF5C2B2AB}" type="slidenum">
              <a:rPr lang="zh-CN" altLang="en-US" sz="1200" b="0" smtClean="0">
                <a:latin typeface="Times New Roman" pitchFamily="18" charset="0"/>
              </a:rPr>
              <a:pPr/>
              <a:t>87</a:t>
            </a:fld>
            <a:endParaRPr lang="en-US" altLang="zh-CN" sz="1200" b="0" smtClean="0">
              <a:latin typeface="Times New Roman" pitchFamily="18" charset="0"/>
            </a:endParaRPr>
          </a:p>
        </p:txBody>
      </p:sp>
      <p:sp>
        <p:nvSpPr>
          <p:cNvPr id="135172" name="Rectangle 2"/>
          <p:cNvSpPr>
            <a:spLocks noGrp="1" noRot="1" noChangeAspect="1"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2E3BBCF2-EB42-4D9D-8F88-20FF0717C08D}"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08547"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67ECB169-D97C-4180-B36E-7CC2472F63ED}" type="slidenum">
              <a:rPr lang="zh-CN" altLang="en-US" sz="1200" b="0" smtClean="0">
                <a:latin typeface="Times New Roman" pitchFamily="18" charset="0"/>
              </a:rPr>
              <a:pPr/>
              <a:t>7</a:t>
            </a:fld>
            <a:endParaRPr lang="en-US" altLang="zh-CN" sz="1200" b="0" smtClean="0">
              <a:latin typeface="Times New Roman" pitchFamily="18" charset="0"/>
            </a:endParaRPr>
          </a:p>
        </p:txBody>
      </p:sp>
      <p:sp>
        <p:nvSpPr>
          <p:cNvPr id="108548" name="Rectangle 2"/>
          <p:cNvSpPr>
            <a:spLocks noGrp="1" noRot="1" noChangeAspect="1" noChangeArrowheads="1" noTextEdit="1"/>
          </p:cNvSpPr>
          <p:nvPr>
            <p:ph type="sldImg"/>
          </p:nvPr>
        </p:nvSpPr>
        <p:spPr>
          <a:ln/>
        </p:spPr>
      </p:sp>
      <p:sp>
        <p:nvSpPr>
          <p:cNvPr id="108549" name="Rectangle 3"/>
          <p:cNvSpPr>
            <a:spLocks noGrp="1" noChangeArrowheads="1"/>
          </p:cNvSpPr>
          <p:nvPr>
            <p:ph type="body" idx="1"/>
          </p:nvPr>
        </p:nvSpPr>
        <p:spPr>
          <a:noFill/>
        </p:spPr>
        <p:txBody>
          <a:bodyPr/>
          <a:lstStyle/>
          <a:p>
            <a:pPr eaLnBrk="1" hangingPunct="1"/>
            <a:r>
              <a:rPr lang="zh-CN" altLang="en-US" smtClean="0">
                <a:ea typeface="宋体" charset="-122"/>
              </a:rPr>
              <a:t>纽约时报信息库管理系统，美国宇航局空间实验室飞行模拟系统。这两个系统都相当庞大，前者包含8万3千行高级语言源程序，后者包含 40万行源程序，而且在设计过程中用户需求又曾有过很多改变，然而两个系统的开发工作都按时并且高质量地完成了。这表明，软件生产率比以前提高了一倍，结构程序设计技术成功地经受了实践的检验。</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3C975BA-BACB-4EDD-8B9E-2D9EE156E33B}"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36195"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C953C60A-64A8-4580-929F-E84394BCA042}" type="slidenum">
              <a:rPr lang="zh-CN" altLang="en-US" sz="1200" b="0" smtClean="0">
                <a:latin typeface="Times New Roman" pitchFamily="18" charset="0"/>
              </a:rPr>
              <a:pPr/>
              <a:t>88</a:t>
            </a:fld>
            <a:endParaRPr lang="en-US" altLang="zh-CN" sz="1200" b="0" smtClean="0">
              <a:latin typeface="Times New Roman" pitchFamily="18" charset="0"/>
            </a:endParaRPr>
          </a:p>
        </p:txBody>
      </p:sp>
      <p:sp>
        <p:nvSpPr>
          <p:cNvPr id="136196" name="Rectangle 2"/>
          <p:cNvSpPr>
            <a:spLocks noGrp="1" noRot="1" noChangeAspect="1" noChangeArrowheads="1" noTextEdit="1"/>
          </p:cNvSpPr>
          <p:nvPr>
            <p:ph type="sldImg"/>
          </p:nvPr>
        </p:nvSpPr>
        <p:spPr>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E1384985-D1CF-4431-9999-885DA13CE46D}"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37219"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080E19E9-219B-4FC2-8FEA-C1B208B5B871}" type="slidenum">
              <a:rPr lang="zh-CN" altLang="en-US" sz="1200" b="0" smtClean="0">
                <a:latin typeface="Times New Roman" pitchFamily="18" charset="0"/>
              </a:rPr>
              <a:pPr/>
              <a:t>89</a:t>
            </a:fld>
            <a:endParaRPr lang="en-US" altLang="zh-CN" sz="1200" b="0" smtClean="0">
              <a:latin typeface="Times New Roman" pitchFamily="18" charset="0"/>
            </a:endParaRPr>
          </a:p>
        </p:txBody>
      </p:sp>
      <p:sp>
        <p:nvSpPr>
          <p:cNvPr id="137220" name="Rectangle 2"/>
          <p:cNvSpPr>
            <a:spLocks noGrp="1" noRot="1" noChangeAspect="1" noChangeArrowheads="1" noTextEdit="1"/>
          </p:cNvSpPr>
          <p:nvPr>
            <p:ph type="sldImg"/>
          </p:nvPr>
        </p:nvSpPr>
        <p:spPr>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A01D6397-95AA-47A7-84F6-5C2F989D7B7C}"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38243"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F92725B8-CA90-4010-892D-1899CC32537B}" type="slidenum">
              <a:rPr lang="zh-CN" altLang="en-US" sz="1200" b="0" smtClean="0">
                <a:latin typeface="Times New Roman" pitchFamily="18" charset="0"/>
              </a:rPr>
              <a:pPr/>
              <a:t>90</a:t>
            </a:fld>
            <a:endParaRPr lang="en-US" altLang="zh-CN" sz="1200" b="0" smtClean="0">
              <a:latin typeface="Times New Roman" pitchFamily="18" charset="0"/>
            </a:endParaRPr>
          </a:p>
        </p:txBody>
      </p:sp>
      <p:sp>
        <p:nvSpPr>
          <p:cNvPr id="138244" name="Rectangle 2"/>
          <p:cNvSpPr>
            <a:spLocks noGrp="1" noRot="1" noChangeAspect="1" noChangeArrowheads="1" noTextEdit="1"/>
          </p:cNvSpPr>
          <p:nvPr>
            <p:ph type="sldImg"/>
          </p:nvPr>
        </p:nvSpPr>
        <p:spPr>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47C8F8E-54DB-4507-AF25-21B716A275BD}"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39267"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5374E06F-15C5-408B-A1FB-7145693870BC}" type="slidenum">
              <a:rPr lang="zh-CN" altLang="en-US" sz="1200" b="0" smtClean="0">
                <a:latin typeface="Times New Roman" pitchFamily="18" charset="0"/>
              </a:rPr>
              <a:pPr/>
              <a:t>91</a:t>
            </a:fld>
            <a:endParaRPr lang="en-US" altLang="zh-CN" sz="1200" b="0" smtClean="0">
              <a:latin typeface="Times New Roman" pitchFamily="18" charset="0"/>
            </a:endParaRPr>
          </a:p>
        </p:txBody>
      </p:sp>
      <p:sp>
        <p:nvSpPr>
          <p:cNvPr id="139268" name="Rectangle 2"/>
          <p:cNvSpPr>
            <a:spLocks noGrp="1" noRot="1" noChangeAspect="1" noChangeArrowheads="1" noTextEdit="1"/>
          </p:cNvSpPr>
          <p:nvPr>
            <p:ph type="sldImg"/>
          </p:nvPr>
        </p:nvSpPr>
        <p:spPr>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F25C4BC4-5E97-4239-BC86-FB038B386F66}"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40291"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439CB696-8ECE-460D-A886-8317ECDD5700}" type="slidenum">
              <a:rPr lang="zh-CN" altLang="en-US" sz="1200" b="0" smtClean="0">
                <a:latin typeface="Times New Roman" pitchFamily="18" charset="0"/>
              </a:rPr>
              <a:pPr/>
              <a:t>92</a:t>
            </a:fld>
            <a:endParaRPr lang="en-US" altLang="zh-CN" sz="1200" b="0" smtClean="0">
              <a:latin typeface="Times New Roman" pitchFamily="18" charset="0"/>
            </a:endParaRPr>
          </a:p>
        </p:txBody>
      </p:sp>
      <p:sp>
        <p:nvSpPr>
          <p:cNvPr id="140292" name="Rectangle 2"/>
          <p:cNvSpPr>
            <a:spLocks noGrp="1" noRot="1" noChangeAspect="1" noChangeArrowheads="1" noTextEdit="1"/>
          </p:cNvSpPr>
          <p:nvPr>
            <p:ph type="sldImg"/>
          </p:nvPr>
        </p:nvSpPr>
        <p:spPr>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CA1EE21-7CC8-412C-BAAA-02DA0C84E72F}"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41315"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17A57BBF-9F13-4F56-B7C1-3E0A744E7911}" type="slidenum">
              <a:rPr lang="zh-CN" altLang="en-US" sz="1200" b="0" smtClean="0">
                <a:latin typeface="Times New Roman" pitchFamily="18" charset="0"/>
              </a:rPr>
              <a:pPr/>
              <a:t>93</a:t>
            </a:fld>
            <a:endParaRPr lang="en-US" altLang="zh-CN" sz="1200" b="0" smtClean="0">
              <a:latin typeface="Times New Roman" pitchFamily="18" charset="0"/>
            </a:endParaRPr>
          </a:p>
        </p:txBody>
      </p:sp>
      <p:sp>
        <p:nvSpPr>
          <p:cNvPr id="141316" name="Rectangle 2"/>
          <p:cNvSpPr>
            <a:spLocks noGrp="1" noRot="1" noChangeAspect="1" noChangeArrowheads="1" noTextEdit="1"/>
          </p:cNvSpPr>
          <p:nvPr>
            <p:ph type="sldImg"/>
          </p:nvPr>
        </p:nvSpPr>
        <p:spPr>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276BFCEC-33F4-4298-8285-C275A6524524}"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42339"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A0FBB5FE-4091-4FE1-9F72-5EE78792DFE8}" type="slidenum">
              <a:rPr lang="zh-CN" altLang="en-US" sz="1200" b="0" smtClean="0">
                <a:latin typeface="Times New Roman" pitchFamily="18" charset="0"/>
              </a:rPr>
              <a:pPr/>
              <a:t>94</a:t>
            </a:fld>
            <a:endParaRPr lang="en-US" altLang="zh-CN" sz="1200" b="0" smtClean="0">
              <a:latin typeface="Times New Roman" pitchFamily="18" charset="0"/>
            </a:endParaRPr>
          </a:p>
        </p:txBody>
      </p:sp>
      <p:sp>
        <p:nvSpPr>
          <p:cNvPr id="142340" name="Rectangle 2"/>
          <p:cNvSpPr>
            <a:spLocks noGrp="1" noRot="1" noChangeAspect="1" noChangeArrowheads="1" noTextEdit="1"/>
          </p:cNvSpPr>
          <p:nvPr>
            <p:ph type="sldImg"/>
          </p:nvPr>
        </p:nvSpPr>
        <p:spPr>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5576E8C0-71E1-4467-9A60-3584168C4B6C}"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43363"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749DB50-6B29-47A7-9468-D1A64AD610FE}" type="slidenum">
              <a:rPr lang="zh-CN" altLang="en-US" sz="1200" b="0" smtClean="0">
                <a:latin typeface="Times New Roman" pitchFamily="18" charset="0"/>
              </a:rPr>
              <a:pPr/>
              <a:t>95</a:t>
            </a:fld>
            <a:endParaRPr lang="en-US" altLang="zh-CN" sz="1200" b="0" smtClean="0">
              <a:latin typeface="Times New Roman" pitchFamily="18" charset="0"/>
            </a:endParaRPr>
          </a:p>
        </p:txBody>
      </p:sp>
      <p:sp>
        <p:nvSpPr>
          <p:cNvPr id="143364" name="Rectangle 2"/>
          <p:cNvSpPr>
            <a:spLocks noGrp="1" noRot="1" noChangeAspect="1" noChangeArrowheads="1" noTextEdit="1"/>
          </p:cNvSpPr>
          <p:nvPr>
            <p:ph type="sldImg"/>
          </p:nvPr>
        </p:nvSpPr>
        <p:spPr>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A8CA74B-5282-40FE-B4D2-AC9CEBB6D9C2}"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44387"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B178361F-7AA9-4F69-8015-4A40126FBF60}" type="slidenum">
              <a:rPr lang="zh-CN" altLang="en-US" sz="1200" b="0" smtClean="0">
                <a:latin typeface="Times New Roman" pitchFamily="18" charset="0"/>
              </a:rPr>
              <a:pPr/>
              <a:t>96</a:t>
            </a:fld>
            <a:endParaRPr lang="en-US" altLang="zh-CN" sz="1200" b="0" smtClean="0">
              <a:latin typeface="Times New Roman" pitchFamily="18" charset="0"/>
            </a:endParaRPr>
          </a:p>
        </p:txBody>
      </p:sp>
      <p:sp>
        <p:nvSpPr>
          <p:cNvPr id="144388" name="Rectangle 2"/>
          <p:cNvSpPr>
            <a:spLocks noGrp="1" noRot="1" noChangeAspect="1" noChangeArrowheads="1" noTextEdit="1"/>
          </p:cNvSpPr>
          <p:nvPr>
            <p:ph type="sldImg"/>
          </p:nvPr>
        </p:nvSpPr>
        <p:spPr>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653EB3C0-B311-443D-A684-1D5667701458}"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45411"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FF81C24B-B909-4D94-83D4-8918A4A88D34}" type="slidenum">
              <a:rPr lang="zh-CN" altLang="en-US" sz="1200" b="0" smtClean="0">
                <a:latin typeface="Times New Roman" pitchFamily="18" charset="0"/>
              </a:rPr>
              <a:pPr/>
              <a:t>97</a:t>
            </a:fld>
            <a:endParaRPr lang="en-US" altLang="zh-CN" sz="1200" b="0" smtClean="0">
              <a:latin typeface="Times New Roman" pitchFamily="18" charset="0"/>
            </a:endParaRPr>
          </a:p>
        </p:txBody>
      </p:sp>
      <p:sp>
        <p:nvSpPr>
          <p:cNvPr id="145412" name="Rectangle 2"/>
          <p:cNvSpPr>
            <a:spLocks noGrp="1" noRot="1" noChangeAspect="1" noChangeArrowheads="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40DF72C6-F691-4B39-9532-45CA8A3595CB}"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09571"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9C37EB9A-1DDC-4B7D-A902-F927A0ABE7CE}" type="slidenum">
              <a:rPr lang="zh-CN" altLang="en-US" sz="1200" b="0" smtClean="0">
                <a:latin typeface="Times New Roman" pitchFamily="18" charset="0"/>
              </a:rPr>
              <a:pPr/>
              <a:t>8</a:t>
            </a:fld>
            <a:endParaRPr lang="en-US" altLang="zh-CN" sz="1200" b="0" smtClean="0">
              <a:latin typeface="Times New Roman" pitchFamily="18" charset="0"/>
            </a:endParaRPr>
          </a:p>
        </p:txBody>
      </p:sp>
      <p:sp>
        <p:nvSpPr>
          <p:cNvPr id="109572" name="Rectangle 2"/>
          <p:cNvSpPr>
            <a:spLocks noGrp="1" noRot="1" noChangeAspect="1" noChangeArrowheads="1" noTextEdit="1"/>
          </p:cNvSpPr>
          <p:nvPr>
            <p:ph type="sldImg"/>
          </p:nvPr>
        </p:nvSpPr>
        <p:spPr>
          <a:ln/>
        </p:spPr>
      </p:sp>
      <p:sp>
        <p:nvSpPr>
          <p:cNvPr id="109573" name="Rectangle 3"/>
          <p:cNvSpPr>
            <a:spLocks noGrp="1" noChangeArrowheads="1"/>
          </p:cNvSpPr>
          <p:nvPr>
            <p:ph type="body" idx="1"/>
          </p:nvPr>
        </p:nvSpPr>
        <p:spPr>
          <a:noFill/>
        </p:spPr>
        <p:txBody>
          <a:bodyPr/>
          <a:lstStyle/>
          <a:p>
            <a:pPr eaLnBrk="1" hangingPunct="1"/>
            <a:r>
              <a:rPr lang="zh-CN" altLang="en-US" smtClean="0">
                <a:ea typeface="宋体" charset="-122"/>
              </a:rPr>
              <a:t>纽约时报信息库管理系统，美国宇航局空间实验室飞行模拟系统。这两个系统都相当庞大，前者包含8万3千行高级语言源程序，后者包含 40万行源程序，而且在设计过程中用户需求又曾有过很多改变，然而两个系统的开发工作都按时并且高质量地完成了。这表明，软件生产率比以前提高了一倍，结构程序设计技术成功地经受了实践的检验。</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61420791-3846-4EFC-80A6-94559303BF99}"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46435"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4DE67A2B-F620-4B53-ABB7-DC462CD4C802}" type="slidenum">
              <a:rPr lang="zh-CN" altLang="en-US" sz="1200" b="0" smtClean="0">
                <a:latin typeface="Times New Roman" pitchFamily="18" charset="0"/>
              </a:rPr>
              <a:pPr/>
              <a:t>98</a:t>
            </a:fld>
            <a:endParaRPr lang="en-US" altLang="zh-CN" sz="1200" b="0" smtClean="0">
              <a:latin typeface="Times New Roman" pitchFamily="18" charset="0"/>
            </a:endParaRPr>
          </a:p>
        </p:txBody>
      </p:sp>
      <p:sp>
        <p:nvSpPr>
          <p:cNvPr id="146436" name="Rectangle 2"/>
          <p:cNvSpPr>
            <a:spLocks noGrp="1" noRot="1" noChangeAspect="1" noChangeArrowheads="1" noTextEdit="1"/>
          </p:cNvSpPr>
          <p:nvPr>
            <p:ph type="sldImg"/>
          </p:nvPr>
        </p:nvSpPr>
        <p:spPr>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6A074C7D-E202-4F32-9488-53F18B9DEEF5}"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47459"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E72B7CF7-0BA0-4996-BB09-AAA20017DB14}" type="slidenum">
              <a:rPr lang="zh-CN" altLang="en-US" sz="1200" b="0" smtClean="0">
                <a:latin typeface="Times New Roman" pitchFamily="18" charset="0"/>
              </a:rPr>
              <a:pPr/>
              <a:t>99</a:t>
            </a:fld>
            <a:endParaRPr lang="en-US" altLang="zh-CN" sz="1200" b="0" smtClean="0">
              <a:latin typeface="Times New Roman" pitchFamily="18" charset="0"/>
            </a:endParaRPr>
          </a:p>
        </p:txBody>
      </p:sp>
      <p:sp>
        <p:nvSpPr>
          <p:cNvPr id="147460" name="Rectangle 2"/>
          <p:cNvSpPr>
            <a:spLocks noGrp="1" noRot="1" noChangeAspect="1" noChangeArrowheads="1" noTextEdit="1"/>
          </p:cNvSpPr>
          <p:nvPr>
            <p:ph type="sldImg"/>
          </p:nvPr>
        </p:nvSpPr>
        <p:spPr>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A1B5A1E9-E9D0-4FC0-AE36-790F75980366}"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48483"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F50016E-9DFB-4E34-8696-7D4004ED2308}" type="slidenum">
              <a:rPr lang="zh-CN" altLang="en-US" sz="1200" b="0" smtClean="0">
                <a:latin typeface="Times New Roman" pitchFamily="18" charset="0"/>
              </a:rPr>
              <a:pPr/>
              <a:t>100</a:t>
            </a:fld>
            <a:endParaRPr lang="en-US" altLang="zh-CN" sz="1200" b="0" smtClean="0">
              <a:latin typeface="Times New Roman" pitchFamily="18" charset="0"/>
            </a:endParaRPr>
          </a:p>
        </p:txBody>
      </p:sp>
      <p:sp>
        <p:nvSpPr>
          <p:cNvPr id="148484" name="Rectangle 2"/>
          <p:cNvSpPr>
            <a:spLocks noGrp="1" noRot="1" noChangeAspect="1" noChangeArrowheads="1" noTextEdit="1"/>
          </p:cNvSpPr>
          <p:nvPr>
            <p:ph type="sldImg"/>
          </p:nvPr>
        </p:nvSpPr>
        <p:spPr>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2FBEB318-FADC-48AC-ABC0-35072A68846D}"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49507"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6BCBB27B-A6E0-489A-88B3-47004B7C41C1}" type="slidenum">
              <a:rPr lang="zh-CN" altLang="en-US" sz="1200" b="0" smtClean="0">
                <a:latin typeface="Times New Roman" pitchFamily="18" charset="0"/>
              </a:rPr>
              <a:pPr/>
              <a:t>101</a:t>
            </a:fld>
            <a:endParaRPr lang="en-US" altLang="zh-CN" sz="1200" b="0" smtClean="0">
              <a:latin typeface="Times New Roman" pitchFamily="18" charset="0"/>
            </a:endParaRPr>
          </a:p>
        </p:txBody>
      </p:sp>
      <p:sp>
        <p:nvSpPr>
          <p:cNvPr id="149508" name="Rectangle 2"/>
          <p:cNvSpPr>
            <a:spLocks noGrp="1" noRot="1" noChangeAspect="1" noChangeArrowheads="1" noTextEdit="1"/>
          </p:cNvSpPr>
          <p:nvPr>
            <p:ph type="sldImg"/>
          </p:nvPr>
        </p:nvSpPr>
        <p:spPr>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F8B3BC8E-1566-4A1A-9E42-4282FE62A009}"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50531"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B8DB300A-1116-4CFA-8406-9D330C963BC5}" type="slidenum">
              <a:rPr lang="zh-CN" altLang="en-US" sz="1200" b="0" smtClean="0">
                <a:latin typeface="Times New Roman" pitchFamily="18" charset="0"/>
              </a:rPr>
              <a:pPr/>
              <a:t>102</a:t>
            </a:fld>
            <a:endParaRPr lang="en-US" altLang="zh-CN" sz="1200" b="0" smtClean="0">
              <a:latin typeface="Times New Roman" pitchFamily="18" charset="0"/>
            </a:endParaRPr>
          </a:p>
        </p:txBody>
      </p:sp>
      <p:sp>
        <p:nvSpPr>
          <p:cNvPr id="150532" name="Rectangle 2"/>
          <p:cNvSpPr>
            <a:spLocks noGrp="1" noRot="1" noChangeAspect="1" noChangeArrowheads="1" noTextEdit="1"/>
          </p:cNvSpPr>
          <p:nvPr>
            <p:ph type="sldImg"/>
          </p:nvPr>
        </p:nvSpPr>
        <p:spPr>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F7AE7F46-059B-466A-AA21-D0AFD0EB817A}"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51555"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781E9BA-D6C7-466E-BFB9-8B120A6A1BC5}" type="slidenum">
              <a:rPr lang="zh-CN" altLang="en-US" sz="1200" b="0" smtClean="0">
                <a:latin typeface="Times New Roman" pitchFamily="18" charset="0"/>
              </a:rPr>
              <a:pPr/>
              <a:t>103</a:t>
            </a:fld>
            <a:endParaRPr lang="en-US" altLang="zh-CN" sz="1200" b="0" smtClean="0">
              <a:latin typeface="Times New Roman" pitchFamily="18" charset="0"/>
            </a:endParaRPr>
          </a:p>
        </p:txBody>
      </p:sp>
      <p:sp>
        <p:nvSpPr>
          <p:cNvPr id="151556" name="Rectangle 2"/>
          <p:cNvSpPr>
            <a:spLocks noGrp="1" noRot="1" noChangeAspect="1" noChangeArrowheads="1" noTextEdit="1"/>
          </p:cNvSpPr>
          <p:nvPr>
            <p:ph type="sldImg"/>
          </p:nvPr>
        </p:nvSpPr>
        <p:spPr>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44904210-FAA0-4A17-BF2B-63D9B0F4EE51}"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52579"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5D2A6E4E-FF92-451A-A15E-6B2F00CC0D6B}" type="slidenum">
              <a:rPr lang="zh-CN" altLang="en-US" sz="1200" b="0" smtClean="0">
                <a:latin typeface="Times New Roman" pitchFamily="18" charset="0"/>
              </a:rPr>
              <a:pPr/>
              <a:t>104</a:t>
            </a:fld>
            <a:endParaRPr lang="en-US" altLang="zh-CN" sz="1200" b="0" smtClean="0">
              <a:latin typeface="Times New Roman" pitchFamily="18" charset="0"/>
            </a:endParaRPr>
          </a:p>
        </p:txBody>
      </p:sp>
      <p:sp>
        <p:nvSpPr>
          <p:cNvPr id="152580" name="Rectangle 2"/>
          <p:cNvSpPr>
            <a:spLocks noGrp="1" noRot="1" noChangeAspect="1" noChangeArrowheads="1" noTextEdit="1"/>
          </p:cNvSpPr>
          <p:nvPr>
            <p:ph type="sldImg"/>
          </p:nvPr>
        </p:nvSpPr>
        <p:spPr>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注意：参考文献时间、数量。</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E8438A4-3391-4C35-ADC9-4B6473412A6F}" type="slidenum">
              <a:rPr kumimoji="0" lang="en-US" altLang="zh-CN" sz="1200" b="0" i="0" u="none" strike="noStrike" kern="1200" cap="none" spc="0" normalizeH="0" baseline="0" noProof="1" smtClean="0">
                <a:ln>
                  <a:noFill/>
                </a:ln>
                <a:solidFill>
                  <a:prstClr val="black"/>
                </a:solidFill>
                <a:effectLst/>
                <a:uLnTx/>
                <a:uFillTx/>
                <a:latin typeface="Calibri" panose="020F0502020204030204" pitchFamily="34" charset="0"/>
                <a:ea typeface="宋体" panose="02010600030101010101" pitchFamily="2" charset="-122"/>
                <a:cs typeface="+mn-cs"/>
              </a:rPr>
              <a:t>105</a:t>
            </a:fld>
            <a:endParaRPr kumimoji="0" lang="zh-CN" altLang="en-US" sz="12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0C0A26E-D695-4EDA-A380-6A30C83FD70B}"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10595"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EB71859C-A879-41BC-9393-A1051825806B}" type="slidenum">
              <a:rPr lang="zh-CN" altLang="en-US" sz="1200" b="0" smtClean="0">
                <a:latin typeface="Times New Roman" pitchFamily="18" charset="0"/>
              </a:rPr>
              <a:pPr/>
              <a:t>63</a:t>
            </a:fld>
            <a:endParaRPr lang="en-US" altLang="zh-CN" sz="1200" b="0" smtClean="0">
              <a:latin typeface="Times New Roman" pitchFamily="18" charset="0"/>
            </a:endParaRPr>
          </a:p>
        </p:txBody>
      </p:sp>
      <p:sp>
        <p:nvSpPr>
          <p:cNvPr id="110596" name="Rectangle 2"/>
          <p:cNvSpPr>
            <a:spLocks noGrp="1" noRot="1" noChangeAspect="1" noChangeArrowheads="1" noTextEdit="1"/>
          </p:cNvSpPr>
          <p:nvPr>
            <p:ph type="sldImg"/>
          </p:nvPr>
        </p:nvSpPr>
        <p:spP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96C6021-8D00-4DCC-A9D3-FEF69A10B5B6}"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11619"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47094292-2FDA-4F78-BE1A-3D5D8188EAB4}" type="slidenum">
              <a:rPr lang="zh-CN" altLang="en-US" sz="1200" b="0" smtClean="0">
                <a:latin typeface="Times New Roman" pitchFamily="18" charset="0"/>
              </a:rPr>
              <a:pPr/>
              <a:t>64</a:t>
            </a:fld>
            <a:endParaRPr lang="en-US" altLang="zh-CN" sz="1200" b="0" smtClean="0">
              <a:latin typeface="Times New Roman" pitchFamily="18" charset="0"/>
            </a:endParaRPr>
          </a:p>
        </p:txBody>
      </p:sp>
      <p:sp>
        <p:nvSpPr>
          <p:cNvPr id="111620" name="Rectangle 2"/>
          <p:cNvSpPr>
            <a:spLocks noGrp="1" noRot="1" noChangeAspect="1" noChangeArrowheads="1" noTextEdit="1"/>
          </p:cNvSpPr>
          <p:nvPr>
            <p:ph type="sldImg"/>
          </p:nvPr>
        </p:nvSpPr>
        <p:spPr>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1B67BC38-B2D9-4B37-A769-DA8367F77432}"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12643"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476E9EE5-8209-4B47-AEF3-00134753A081}" type="slidenum">
              <a:rPr lang="zh-CN" altLang="en-US" sz="1200" b="0" smtClean="0">
                <a:latin typeface="Times New Roman" pitchFamily="18" charset="0"/>
              </a:rPr>
              <a:pPr/>
              <a:t>65</a:t>
            </a:fld>
            <a:endParaRPr lang="en-US" altLang="zh-CN" sz="1200" b="0" smtClean="0">
              <a:latin typeface="Times New Roman" pitchFamily="18" charset="0"/>
            </a:endParaRPr>
          </a:p>
        </p:txBody>
      </p:sp>
      <p:sp>
        <p:nvSpPr>
          <p:cNvPr id="112644" name="Rectangle 2"/>
          <p:cNvSpPr>
            <a:spLocks noGrp="1" noRot="1" noChangeAspect="1" noChangeArrowheads="1" noTextEdit="1"/>
          </p:cNvSpPr>
          <p:nvPr>
            <p:ph type="sldImg"/>
          </p:nvPr>
        </p:nvSpPr>
        <p:spPr>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F04C6970-FE0D-4889-99D0-360BC12F4F6A}"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13667"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26176133-FAA7-43E4-ACFC-A058FC6749DB}" type="slidenum">
              <a:rPr lang="zh-CN" altLang="en-US" sz="1200" b="0" smtClean="0">
                <a:latin typeface="Times New Roman" pitchFamily="18" charset="0"/>
              </a:rPr>
              <a:pPr/>
              <a:t>66</a:t>
            </a:fld>
            <a:endParaRPr lang="en-US" altLang="zh-CN" sz="1200" b="0" smtClean="0">
              <a:latin typeface="Times New Roman" pitchFamily="18" charset="0"/>
            </a:endParaRPr>
          </a:p>
        </p:txBody>
      </p:sp>
      <p:sp>
        <p:nvSpPr>
          <p:cNvPr id="113668" name="Rectangle 2"/>
          <p:cNvSpPr>
            <a:spLocks noGrp="1" noRot="1" noChangeAspect="1" noChangeArrowheads="1" noTextEdit="1"/>
          </p:cNvSpPr>
          <p:nvPr>
            <p:ph type="sldImg"/>
          </p:nvPr>
        </p:nvSpPr>
        <p:spPr>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type="dt" sz="quarter" idx="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50D80E7E-E910-4FE2-ADE3-68CF5E56742A}" type="datetime2">
              <a:rPr lang="zh-CN" altLang="en-US" sz="1200" b="0" smtClean="0">
                <a:latin typeface="Times New Roman" pitchFamily="18" charset="0"/>
              </a:rPr>
              <a:pPr/>
              <a:t>2023-04-10</a:t>
            </a:fld>
            <a:endParaRPr lang="en-US" altLang="zh-CN" sz="1200" b="0" smtClean="0">
              <a:latin typeface="Times New Roman" pitchFamily="18" charset="0"/>
            </a:endParaRPr>
          </a:p>
        </p:txBody>
      </p:sp>
      <p:sp>
        <p:nvSpPr>
          <p:cNvPr id="114691" name="Rectangle 7"/>
          <p:cNvSpPr>
            <a:spLocks noGrp="1" noChangeArrowheads="1"/>
          </p:cNvSpPr>
          <p:nvPr>
            <p:ph type="sldNum" sz="quarter" idx="5"/>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E04F693A-D943-469A-B823-EF093BAF60FC}" type="slidenum">
              <a:rPr lang="zh-CN" altLang="en-US" sz="1200" b="0" smtClean="0">
                <a:latin typeface="Times New Roman" pitchFamily="18" charset="0"/>
              </a:rPr>
              <a:pPr/>
              <a:t>67</a:t>
            </a:fld>
            <a:endParaRPr lang="en-US" altLang="zh-CN" sz="1200" b="0" smtClean="0">
              <a:latin typeface="Times New Roman" pitchFamily="18" charset="0"/>
            </a:endParaRPr>
          </a:p>
        </p:txBody>
      </p:sp>
      <p:sp>
        <p:nvSpPr>
          <p:cNvPr id="114692" name="Rectangle 2"/>
          <p:cNvSpPr>
            <a:spLocks noGrp="1" noRot="1" noChangeAspect="1" noChangeArrowheads="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4"/>
          <p:cNvGrpSpPr/>
          <p:nvPr/>
        </p:nvGrpSpPr>
        <p:grpSpPr bwMode="auto">
          <a:xfrm>
            <a:off x="0" y="0"/>
            <a:ext cx="12192000" cy="6858000"/>
            <a:chOff x="0" y="0"/>
            <a:chExt cx="5760" cy="4320"/>
          </a:xfrm>
        </p:grpSpPr>
        <p:sp>
          <p:nvSpPr>
            <p:cNvPr id="5" name="Rectangle 2"/>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Rectangle 6"/>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793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7" name="Group 22"/>
            <p:cNvGrpSpPr/>
            <p:nvPr/>
          </p:nvGrpSpPr>
          <p:grpSpPr bwMode="auto">
            <a:xfrm>
              <a:off x="0" y="672"/>
              <a:ext cx="1806" cy="1989"/>
              <a:chOff x="0" y="672"/>
              <a:chExt cx="1806" cy="1989"/>
            </a:xfrm>
          </p:grpSpPr>
          <p:sp>
            <p:nvSpPr>
              <p:cNvPr id="8" name="Rectangle 7"/>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793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Rectangle 8"/>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793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Rectangle 9"/>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793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Rectangle 10"/>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793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Rectangle 11"/>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793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Rectangle 12"/>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793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Rectangle 13"/>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793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Rectangle 14"/>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793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Rectangle 15"/>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793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Rectangle 16"/>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793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sp>
        <p:nvSpPr>
          <p:cNvPr id="39953" name="Rectangle 17"/>
          <p:cNvSpPr>
            <a:spLocks noGrp="1" noChangeArrowheads="1"/>
          </p:cNvSpPr>
          <p:nvPr>
            <p:ph type="ctrTitle"/>
          </p:nvPr>
        </p:nvSpPr>
        <p:spPr>
          <a:xfrm>
            <a:off x="3962400" y="1828800"/>
            <a:ext cx="8026400" cy="2209800"/>
          </a:xfrm>
        </p:spPr>
        <p:txBody>
          <a:bodyPr/>
          <a:lstStyle>
            <a:lvl1pPr>
              <a:defRPr sz="6700">
                <a:solidFill>
                  <a:srgbClr val="FFFFFF"/>
                </a:solidFill>
              </a:defRPr>
            </a:lvl1pPr>
          </a:lstStyle>
          <a:p>
            <a:pPr lvl="0"/>
            <a:r>
              <a:rPr lang="zh-CN" altLang="en-US" noProof="0"/>
              <a:t>单击此处编辑母版标题样式</a:t>
            </a:r>
          </a:p>
        </p:txBody>
      </p:sp>
      <p:sp>
        <p:nvSpPr>
          <p:cNvPr id="39954" name="Rectangle 18"/>
          <p:cNvSpPr>
            <a:spLocks noGrp="1" noChangeArrowheads="1"/>
          </p:cNvSpPr>
          <p:nvPr>
            <p:ph type="subTitle" idx="1"/>
          </p:nvPr>
        </p:nvSpPr>
        <p:spPr>
          <a:xfrm>
            <a:off x="3962400" y="4267200"/>
            <a:ext cx="8026400" cy="1752600"/>
          </a:xfrm>
        </p:spPr>
        <p:txBody>
          <a:bodyPr/>
          <a:lstStyle>
            <a:lvl1pPr marL="0" indent="0">
              <a:buFont typeface="Wingdings" panose="05000000000000000000" pitchFamily="2" charset="2"/>
              <a:buNone/>
              <a:defRPr sz="4500"/>
            </a:lvl1pPr>
          </a:lstStyle>
          <a:p>
            <a:pPr lvl="0"/>
            <a:r>
              <a:rPr lang="zh-CN" altLang="en-US" noProof="0"/>
              <a:t>单击此处编辑母版副标题样式</a:t>
            </a:r>
          </a:p>
        </p:txBody>
      </p:sp>
      <p:cxnSp>
        <p:nvCxnSpPr>
          <p:cNvPr id="22" name="直接连接符 21"/>
          <p:cNvCxnSpPr/>
          <p:nvPr userDrawn="1"/>
        </p:nvCxnSpPr>
        <p:spPr bwMode="auto">
          <a:xfrm>
            <a:off x="4191247" y="971044"/>
            <a:ext cx="767030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1016000" y="6248400"/>
            <a:ext cx="3149600" cy="457200"/>
          </a:xfrm>
          <a:prstGeom prst="rect">
            <a:avLst/>
          </a:prstGeom>
          <a:ln/>
        </p:spPr>
        <p:txBody>
          <a:bodyPr/>
          <a:lstStyle>
            <a:lvl1pPr>
              <a:defRPr/>
            </a:lvl1pPr>
          </a:lstStyle>
          <a:p>
            <a:pPr>
              <a:defRPr/>
            </a:pPr>
            <a:fld id="{CE838620-7EF4-496F-84BA-1808265AD5EF}" type="datetime2">
              <a:rPr lang="zh-CN" altLang="en-US"/>
              <a:pPr>
                <a:defRPr/>
              </a:pPr>
              <a:t>2023-04-10</a:t>
            </a:fld>
            <a:endParaRPr lang="en-US" altLang="zh-CN"/>
          </a:p>
        </p:txBody>
      </p:sp>
      <p:sp>
        <p:nvSpPr>
          <p:cNvPr id="4" name="Rectangle 5"/>
          <p:cNvSpPr>
            <a:spLocks noGrp="1" noChangeArrowheads="1"/>
          </p:cNvSpPr>
          <p:nvPr>
            <p:ph type="ftr" sz="quarter" idx="11"/>
          </p:nvPr>
        </p:nvSpPr>
        <p:spPr>
          <a:xfrm>
            <a:off x="4064000" y="6248400"/>
            <a:ext cx="4368800" cy="457200"/>
          </a:xfrm>
          <a:prstGeom prst="rect">
            <a:avLst/>
          </a:prstGeom>
          <a:ln/>
        </p:spPr>
        <p:txBody>
          <a:bodyPr/>
          <a:lstStyle>
            <a:lvl1pPr>
              <a:defRPr/>
            </a:lvl1pPr>
          </a:lstStyle>
          <a:p>
            <a:pPr>
              <a:defRPr/>
            </a:pPr>
            <a:r>
              <a:rPr lang="zh-CN" altLang="en-US"/>
              <a:t>安徽财经大学</a:t>
            </a:r>
            <a:endParaRPr lang="en-US" altLang="zh-CN"/>
          </a:p>
        </p:txBody>
      </p:sp>
      <p:sp>
        <p:nvSpPr>
          <p:cNvPr id="5" name="Rectangle 6"/>
          <p:cNvSpPr>
            <a:spLocks noGrp="1" noChangeArrowheads="1"/>
          </p:cNvSpPr>
          <p:nvPr>
            <p:ph type="sldNum" sz="quarter" idx="12"/>
          </p:nvPr>
        </p:nvSpPr>
        <p:spPr>
          <a:xfrm>
            <a:off x="9956800" y="152400"/>
            <a:ext cx="2032000" cy="457200"/>
          </a:xfrm>
          <a:prstGeom prst="rect">
            <a:avLst/>
          </a:prstGeom>
          <a:ln/>
        </p:spPr>
        <p:txBody>
          <a:bodyPr/>
          <a:lstStyle>
            <a:lvl1pPr>
              <a:defRPr/>
            </a:lvl1pPr>
          </a:lstStyle>
          <a:p>
            <a:pPr>
              <a:defRPr/>
            </a:pPr>
            <a:fld id="{53CF8DE0-A905-4046-9BBE-A69816C21163}" type="slidenum">
              <a:rPr lang="zh-CN" altLang="en-US"/>
              <a:pPr>
                <a:defRPr/>
              </a:pPr>
              <a:t>‹#›</a:t>
            </a:fld>
            <a:r>
              <a:rPr lang="zh-CN" altLang="en-US"/>
              <a:t> </a:t>
            </a:r>
            <a:r>
              <a:rPr lang="en-US" altLang="zh-CN"/>
              <a:t>/ 103</a:t>
            </a:r>
          </a:p>
        </p:txBody>
      </p:sp>
    </p:spTree>
    <p:extLst>
      <p:ext uri="{BB962C8B-B14F-4D97-AF65-F5344CB8AC3E}">
        <p14:creationId xmlns:p14="http://schemas.microsoft.com/office/powerpoint/2010/main" val="1977404557"/>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1016000" y="6248400"/>
            <a:ext cx="3149600" cy="457200"/>
          </a:xfrm>
          <a:prstGeom prst="rect">
            <a:avLst/>
          </a:prstGeom>
          <a:ln/>
        </p:spPr>
        <p:txBody>
          <a:bodyPr/>
          <a:lstStyle>
            <a:lvl1pPr>
              <a:defRPr/>
            </a:lvl1pPr>
          </a:lstStyle>
          <a:p>
            <a:pPr>
              <a:defRPr/>
            </a:pPr>
            <a:fld id="{57497A4D-0ADB-4E0B-809B-7E84A367123D}" type="datetime2">
              <a:rPr lang="zh-CN" altLang="en-US"/>
              <a:pPr>
                <a:defRPr/>
              </a:pPr>
              <a:t>2023-04-10</a:t>
            </a:fld>
            <a:endParaRPr lang="en-US" altLang="zh-CN"/>
          </a:p>
        </p:txBody>
      </p:sp>
      <p:sp>
        <p:nvSpPr>
          <p:cNvPr id="5" name="Rectangle 5"/>
          <p:cNvSpPr>
            <a:spLocks noGrp="1" noChangeArrowheads="1"/>
          </p:cNvSpPr>
          <p:nvPr>
            <p:ph type="ftr" sz="quarter" idx="11"/>
          </p:nvPr>
        </p:nvSpPr>
        <p:spPr>
          <a:xfrm>
            <a:off x="4064000" y="6248400"/>
            <a:ext cx="4368800" cy="457200"/>
          </a:xfrm>
          <a:prstGeom prst="rect">
            <a:avLst/>
          </a:prstGeom>
          <a:ln/>
        </p:spPr>
        <p:txBody>
          <a:bodyPr/>
          <a:lstStyle>
            <a:lvl1pPr>
              <a:defRPr/>
            </a:lvl1pPr>
          </a:lstStyle>
          <a:p>
            <a:pPr>
              <a:defRPr/>
            </a:pPr>
            <a:r>
              <a:rPr lang="zh-CN" altLang="en-US"/>
              <a:t>安徽财经大学</a:t>
            </a:r>
            <a:endParaRPr lang="en-US" altLang="zh-CN"/>
          </a:p>
        </p:txBody>
      </p:sp>
      <p:sp>
        <p:nvSpPr>
          <p:cNvPr id="6" name="Rectangle 6"/>
          <p:cNvSpPr>
            <a:spLocks noGrp="1" noChangeArrowheads="1"/>
          </p:cNvSpPr>
          <p:nvPr>
            <p:ph type="sldNum" sz="quarter" idx="12"/>
          </p:nvPr>
        </p:nvSpPr>
        <p:spPr>
          <a:xfrm>
            <a:off x="9956800" y="152400"/>
            <a:ext cx="2032000" cy="457200"/>
          </a:xfrm>
          <a:prstGeom prst="rect">
            <a:avLst/>
          </a:prstGeom>
          <a:ln/>
        </p:spPr>
        <p:txBody>
          <a:bodyPr/>
          <a:lstStyle>
            <a:lvl1pPr>
              <a:defRPr/>
            </a:lvl1pPr>
          </a:lstStyle>
          <a:p>
            <a:pPr>
              <a:defRPr/>
            </a:pPr>
            <a:fld id="{A5A02945-D563-44EA-BAA4-8C3500253E5B}" type="slidenum">
              <a:rPr lang="zh-CN" altLang="en-US"/>
              <a:pPr>
                <a:defRPr/>
              </a:pPr>
              <a:t>‹#›</a:t>
            </a:fld>
            <a:r>
              <a:rPr lang="zh-CN" altLang="en-US"/>
              <a:t> </a:t>
            </a:r>
            <a:r>
              <a:rPr lang="en-US" altLang="zh-CN"/>
              <a:t>/ 103</a:t>
            </a:r>
          </a:p>
        </p:txBody>
      </p:sp>
    </p:spTree>
    <p:extLst>
      <p:ext uri="{BB962C8B-B14F-4D97-AF65-F5344CB8AC3E}">
        <p14:creationId xmlns:p14="http://schemas.microsoft.com/office/powerpoint/2010/main" val="2325595707"/>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7A09781-B7A8-4CAC-B069-8B01FAE0D306}" type="datetimeFigureOut">
              <a:rPr lang="zh-CN" altLang="en-US" smtClean="0"/>
              <a:t>2023/04/10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01685EC-550B-4186-AF26-D40F0496406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2" name="Group 35"/>
          <p:cNvGrpSpPr/>
          <p:nvPr/>
        </p:nvGrpSpPr>
        <p:grpSpPr bwMode="auto">
          <a:xfrm>
            <a:off x="0" y="0"/>
            <a:ext cx="12192000" cy="546100"/>
            <a:chOff x="0" y="0"/>
            <a:chExt cx="5760" cy="344"/>
          </a:xfrm>
        </p:grpSpPr>
        <p:sp>
          <p:nvSpPr>
            <p:cNvPr id="2056"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57"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793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58"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793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DF9C87"/>
                </a:solidFill>
                <a:effectLst/>
                <a:uLnTx/>
                <a:uFillTx/>
                <a:latin typeface="Arial" panose="020B0604020202020204" pitchFamily="34" charset="0"/>
                <a:ea typeface="宋体" panose="02010600030101010101" pitchFamily="2" charset="-122"/>
                <a:cs typeface="+mn-cs"/>
              </a:endParaRPr>
            </a:p>
          </p:txBody>
        </p:sp>
        <p:sp>
          <p:nvSpPr>
            <p:cNvPr id="2059"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793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DF9C87"/>
                </a:solidFill>
                <a:effectLst/>
                <a:uLnTx/>
                <a:uFillTx/>
                <a:latin typeface="Arial" panose="020B0604020202020204" pitchFamily="34" charset="0"/>
                <a:ea typeface="宋体" panose="02010600030101010101" pitchFamily="2" charset="-122"/>
                <a:cs typeface="+mn-cs"/>
              </a:endParaRPr>
            </a:p>
          </p:txBody>
        </p:sp>
        <p:sp>
          <p:nvSpPr>
            <p:cNvPr id="2060"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793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DF9C87"/>
                </a:solidFill>
                <a:effectLst/>
                <a:uLnTx/>
                <a:uFillTx/>
                <a:latin typeface="Arial" panose="020B0604020202020204" pitchFamily="34" charset="0"/>
                <a:ea typeface="宋体" panose="02010600030101010101" pitchFamily="2" charset="-122"/>
                <a:cs typeface="+mn-cs"/>
              </a:endParaRPr>
            </a:p>
          </p:txBody>
        </p:sp>
        <p:sp>
          <p:nvSpPr>
            <p:cNvPr id="2061"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793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DF9C87"/>
                </a:solidFill>
                <a:effectLst/>
                <a:uLnTx/>
                <a:uFillTx/>
                <a:latin typeface="Arial" panose="020B0604020202020204" pitchFamily="34" charset="0"/>
                <a:ea typeface="宋体" panose="02010600030101010101" pitchFamily="2" charset="-122"/>
                <a:cs typeface="+mn-cs"/>
              </a:endParaRPr>
            </a:p>
          </p:txBody>
        </p:sp>
        <p:sp>
          <p:nvSpPr>
            <p:cNvPr id="2062"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793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63"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793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DF9C87"/>
                </a:solidFill>
                <a:effectLst/>
                <a:uLnTx/>
                <a:uFillTx/>
                <a:latin typeface="Arial" panose="020B0604020202020204" pitchFamily="34" charset="0"/>
                <a:ea typeface="宋体" panose="02010600030101010101" pitchFamily="2" charset="-122"/>
                <a:cs typeface="+mn-cs"/>
              </a:endParaRPr>
            </a:p>
          </p:txBody>
        </p:sp>
        <p:sp>
          <p:nvSpPr>
            <p:cNvPr id="2064"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793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DF9C87"/>
                </a:solidFill>
                <a:effectLst/>
                <a:uLnTx/>
                <a:uFillTx/>
                <a:latin typeface="Arial" panose="020B0604020202020204" pitchFamily="34" charset="0"/>
                <a:ea typeface="宋体" panose="02010600030101010101" pitchFamily="2" charset="-122"/>
                <a:cs typeface="+mn-cs"/>
              </a:endParaRPr>
            </a:p>
          </p:txBody>
        </p:sp>
      </p:grpSp>
      <p:sp>
        <p:nvSpPr>
          <p:cNvPr id="2053" name="Rectangle 14"/>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14" tIns="60957" rIns="121914" bIns="60957" numCol="1" anchor="ctr" anchorCtr="0" compatLnSpc="1"/>
          <a:lstStyle/>
          <a:p>
            <a:pPr lvl="0"/>
            <a:r>
              <a:rPr lang="zh-CN" altLang="en-US"/>
              <a:t>单击此处编辑母版标题样式</a:t>
            </a:r>
          </a:p>
        </p:txBody>
      </p:sp>
      <p:sp>
        <p:nvSpPr>
          <p:cNvPr id="2054" name="Rectangle 15"/>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14" tIns="60957" rIns="121914" bIns="60957"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rtl="0" eaLnBrk="0" fontAlgn="base" hangingPunct="0">
        <a:spcBef>
          <a:spcPct val="0"/>
        </a:spcBef>
        <a:spcAft>
          <a:spcPct val="0"/>
        </a:spcAft>
        <a:defRPr sz="5900">
          <a:solidFill>
            <a:schemeClr val="tx1"/>
          </a:solidFill>
          <a:latin typeface="+mj-lt"/>
          <a:ea typeface="+mj-ea"/>
          <a:cs typeface="+mj-cs"/>
        </a:defRPr>
      </a:lvl1pPr>
      <a:lvl2pPr algn="l" rtl="0" eaLnBrk="0" fontAlgn="base" hangingPunct="0">
        <a:spcBef>
          <a:spcPct val="0"/>
        </a:spcBef>
        <a:spcAft>
          <a:spcPct val="0"/>
        </a:spcAft>
        <a:defRPr sz="5900">
          <a:solidFill>
            <a:schemeClr val="tx1"/>
          </a:solidFill>
          <a:latin typeface="Arial" panose="020B0604020202020204" pitchFamily="34" charset="0"/>
        </a:defRPr>
      </a:lvl2pPr>
      <a:lvl3pPr algn="l" rtl="0" eaLnBrk="0" fontAlgn="base" hangingPunct="0">
        <a:spcBef>
          <a:spcPct val="0"/>
        </a:spcBef>
        <a:spcAft>
          <a:spcPct val="0"/>
        </a:spcAft>
        <a:defRPr sz="5900">
          <a:solidFill>
            <a:schemeClr val="tx1"/>
          </a:solidFill>
          <a:latin typeface="Arial" panose="020B0604020202020204" pitchFamily="34" charset="0"/>
        </a:defRPr>
      </a:lvl3pPr>
      <a:lvl4pPr algn="l" rtl="0" eaLnBrk="0" fontAlgn="base" hangingPunct="0">
        <a:spcBef>
          <a:spcPct val="0"/>
        </a:spcBef>
        <a:spcAft>
          <a:spcPct val="0"/>
        </a:spcAft>
        <a:defRPr sz="5900">
          <a:solidFill>
            <a:schemeClr val="tx1"/>
          </a:solidFill>
          <a:latin typeface="Arial" panose="020B0604020202020204" pitchFamily="34" charset="0"/>
        </a:defRPr>
      </a:lvl4pPr>
      <a:lvl5pPr algn="l" rtl="0" eaLnBrk="0" fontAlgn="base" hangingPunct="0">
        <a:spcBef>
          <a:spcPct val="0"/>
        </a:spcBef>
        <a:spcAft>
          <a:spcPct val="0"/>
        </a:spcAft>
        <a:defRPr sz="5900">
          <a:solidFill>
            <a:schemeClr val="tx1"/>
          </a:solidFill>
          <a:latin typeface="Arial" panose="020B0604020202020204" pitchFamily="34" charset="0"/>
        </a:defRPr>
      </a:lvl5pPr>
      <a:lvl6pPr marL="609600" algn="l" rtl="0" eaLnBrk="1" fontAlgn="base" hangingPunct="1">
        <a:spcBef>
          <a:spcPct val="0"/>
        </a:spcBef>
        <a:spcAft>
          <a:spcPct val="0"/>
        </a:spcAft>
        <a:defRPr sz="5900">
          <a:solidFill>
            <a:schemeClr val="tx1"/>
          </a:solidFill>
          <a:latin typeface="Arial" panose="020B0604020202020204" pitchFamily="34" charset="0"/>
        </a:defRPr>
      </a:lvl6pPr>
      <a:lvl7pPr marL="1219200" algn="l" rtl="0" eaLnBrk="1" fontAlgn="base" hangingPunct="1">
        <a:spcBef>
          <a:spcPct val="0"/>
        </a:spcBef>
        <a:spcAft>
          <a:spcPct val="0"/>
        </a:spcAft>
        <a:defRPr sz="5900">
          <a:solidFill>
            <a:schemeClr val="tx1"/>
          </a:solidFill>
          <a:latin typeface="Arial" panose="020B0604020202020204" pitchFamily="34" charset="0"/>
        </a:defRPr>
      </a:lvl7pPr>
      <a:lvl8pPr marL="1828800" algn="l" rtl="0" eaLnBrk="1" fontAlgn="base" hangingPunct="1">
        <a:spcBef>
          <a:spcPct val="0"/>
        </a:spcBef>
        <a:spcAft>
          <a:spcPct val="0"/>
        </a:spcAft>
        <a:defRPr sz="5900">
          <a:solidFill>
            <a:schemeClr val="tx1"/>
          </a:solidFill>
          <a:latin typeface="Arial" panose="020B0604020202020204" pitchFamily="34" charset="0"/>
        </a:defRPr>
      </a:lvl8pPr>
      <a:lvl9pPr marL="2438400" algn="l" rtl="0" eaLnBrk="1" fontAlgn="base" hangingPunct="1">
        <a:spcBef>
          <a:spcPct val="0"/>
        </a:spcBef>
        <a:spcAft>
          <a:spcPct val="0"/>
        </a:spcAft>
        <a:defRPr sz="5900">
          <a:solidFill>
            <a:schemeClr val="tx1"/>
          </a:solidFill>
          <a:latin typeface="Arial" panose="020B0604020202020204" pitchFamily="34" charset="0"/>
        </a:defRPr>
      </a:lvl9pPr>
    </p:titleStyle>
    <p:bodyStyle>
      <a:lvl1pPr marL="455930" indent="-455930" algn="l" rtl="0" eaLnBrk="0" fontAlgn="base" hangingPunct="0">
        <a:spcBef>
          <a:spcPct val="20000"/>
        </a:spcBef>
        <a:spcAft>
          <a:spcPct val="0"/>
        </a:spcAft>
        <a:buClr>
          <a:schemeClr val="bg2"/>
        </a:buClr>
        <a:buSzPct val="75000"/>
        <a:buFont typeface="Wingdings" panose="05000000000000000000" pitchFamily="2" charset="2"/>
        <a:buChar char="n"/>
        <a:defRPr sz="4300">
          <a:solidFill>
            <a:schemeClr val="tx1"/>
          </a:solidFill>
          <a:latin typeface="+mn-lt"/>
          <a:ea typeface="+mn-ea"/>
          <a:cs typeface="+mn-cs"/>
        </a:defRPr>
      </a:lvl1pPr>
      <a:lvl2pPr marL="989330" indent="-379730" algn="l" rtl="0" eaLnBrk="0" fontAlgn="base" hangingPunct="0">
        <a:spcBef>
          <a:spcPct val="20000"/>
        </a:spcBef>
        <a:spcAft>
          <a:spcPct val="0"/>
        </a:spcAft>
        <a:buClr>
          <a:schemeClr val="accent2"/>
        </a:buClr>
        <a:buSzPct val="80000"/>
        <a:buFont typeface="Wingdings" panose="05000000000000000000" pitchFamily="2" charset="2"/>
        <a:buChar char="¨"/>
        <a:defRPr sz="3700">
          <a:solidFill>
            <a:schemeClr val="tx1"/>
          </a:solidFill>
          <a:latin typeface="+mn-lt"/>
        </a:defRPr>
      </a:lvl2pPr>
      <a:lvl3pPr marL="1522730" indent="-303530" algn="l" rtl="0" eaLnBrk="0" fontAlgn="base" hangingPunct="0">
        <a:spcBef>
          <a:spcPct val="20000"/>
        </a:spcBef>
        <a:spcAft>
          <a:spcPct val="0"/>
        </a:spcAft>
        <a:buClr>
          <a:schemeClr val="bg2"/>
        </a:buClr>
        <a:buSzPct val="65000"/>
        <a:buFont typeface="Wingdings" panose="05000000000000000000" pitchFamily="2" charset="2"/>
        <a:buChar char="n"/>
        <a:defRPr sz="3200">
          <a:solidFill>
            <a:schemeClr val="tx1"/>
          </a:solidFill>
          <a:latin typeface="+mn-lt"/>
        </a:defRPr>
      </a:lvl3pPr>
      <a:lvl4pPr marL="2132330" indent="-303530" algn="l" rtl="0" eaLnBrk="0" fontAlgn="base" hangingPunct="0">
        <a:spcBef>
          <a:spcPct val="20000"/>
        </a:spcBef>
        <a:spcAft>
          <a:spcPct val="0"/>
        </a:spcAft>
        <a:buClr>
          <a:schemeClr val="accent2"/>
        </a:buClr>
        <a:buSzPct val="70000"/>
        <a:buFont typeface="Wingdings" panose="05000000000000000000" pitchFamily="2" charset="2"/>
        <a:buChar char="¨"/>
        <a:defRPr sz="2700">
          <a:solidFill>
            <a:schemeClr val="tx1"/>
          </a:solidFill>
          <a:latin typeface="+mn-lt"/>
        </a:defRPr>
      </a:lvl4pPr>
      <a:lvl5pPr marL="2741930" indent="-303530" algn="l" rtl="0" eaLnBrk="0" fontAlgn="base" hangingPunct="0">
        <a:spcBef>
          <a:spcPct val="20000"/>
        </a:spcBef>
        <a:spcAft>
          <a:spcPct val="0"/>
        </a:spcAft>
        <a:buClr>
          <a:schemeClr val="bg2"/>
        </a:buClr>
        <a:buFont typeface="Wingdings" panose="05000000000000000000" pitchFamily="2" charset="2"/>
        <a:buChar char="§"/>
        <a:defRPr sz="2700">
          <a:solidFill>
            <a:schemeClr val="tx1"/>
          </a:solidFill>
          <a:latin typeface="+mn-lt"/>
        </a:defRPr>
      </a:lvl5pPr>
      <a:lvl6pPr marL="3352800" indent="-304800" algn="l" rtl="0" eaLnBrk="1" fontAlgn="base" hangingPunct="1">
        <a:spcBef>
          <a:spcPct val="20000"/>
        </a:spcBef>
        <a:spcAft>
          <a:spcPct val="0"/>
        </a:spcAft>
        <a:buClr>
          <a:schemeClr val="bg2"/>
        </a:buClr>
        <a:buFont typeface="Wingdings" panose="05000000000000000000" pitchFamily="2" charset="2"/>
        <a:buChar char="§"/>
        <a:defRPr sz="2700">
          <a:solidFill>
            <a:schemeClr val="tx1"/>
          </a:solidFill>
          <a:latin typeface="+mn-lt"/>
        </a:defRPr>
      </a:lvl6pPr>
      <a:lvl7pPr marL="3962400" indent="-304800" algn="l" rtl="0" eaLnBrk="1" fontAlgn="base" hangingPunct="1">
        <a:spcBef>
          <a:spcPct val="20000"/>
        </a:spcBef>
        <a:spcAft>
          <a:spcPct val="0"/>
        </a:spcAft>
        <a:buClr>
          <a:schemeClr val="bg2"/>
        </a:buClr>
        <a:buFont typeface="Wingdings" panose="05000000000000000000" pitchFamily="2" charset="2"/>
        <a:buChar char="§"/>
        <a:defRPr sz="2700">
          <a:solidFill>
            <a:schemeClr val="tx1"/>
          </a:solidFill>
          <a:latin typeface="+mn-lt"/>
        </a:defRPr>
      </a:lvl7pPr>
      <a:lvl8pPr marL="4572000" indent="-304800" algn="l" rtl="0" eaLnBrk="1" fontAlgn="base" hangingPunct="1">
        <a:spcBef>
          <a:spcPct val="20000"/>
        </a:spcBef>
        <a:spcAft>
          <a:spcPct val="0"/>
        </a:spcAft>
        <a:buClr>
          <a:schemeClr val="bg2"/>
        </a:buClr>
        <a:buFont typeface="Wingdings" panose="05000000000000000000" pitchFamily="2" charset="2"/>
        <a:buChar char="§"/>
        <a:defRPr sz="2700">
          <a:solidFill>
            <a:schemeClr val="tx1"/>
          </a:solidFill>
          <a:latin typeface="+mn-lt"/>
        </a:defRPr>
      </a:lvl8pPr>
      <a:lvl9pPr marL="5181600" indent="-304800" algn="l" rtl="0" eaLnBrk="1" fontAlgn="base" hangingPunct="1">
        <a:spcBef>
          <a:spcPct val="20000"/>
        </a:spcBef>
        <a:spcAft>
          <a:spcPct val="0"/>
        </a:spcAft>
        <a:buClr>
          <a:schemeClr val="bg2"/>
        </a:buClr>
        <a:buFont typeface="Wingdings" panose="05000000000000000000" pitchFamily="2" charset="2"/>
        <a:buChar char="§"/>
        <a:defRPr sz="2700">
          <a:solidFill>
            <a:schemeClr val="tx1"/>
          </a:solidFill>
          <a:latin typeface="+mn-lt"/>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38" tIns="45719" rIns="91438" bIns="45719" rtlCol="0" anchor="ctr">
            <a:normAutofit/>
          </a:bodyPr>
          <a:lstStyle/>
          <a:p>
            <a:r>
              <a:rPr lang="zh-CN" altLang="en-US" noProof="1"/>
              <a:t>单击此处编辑母版标题样式</a:t>
            </a:r>
          </a:p>
        </p:txBody>
      </p:sp>
      <p:sp>
        <p:nvSpPr>
          <p:cNvPr id="1027"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63" r:id="rId1"/>
  </p:sldLayoutIdLst>
  <p:transition>
    <p:fade/>
  </p:transition>
  <p:txStyles>
    <p:titleStyle>
      <a:lvl1pPr algn="l" rtl="0" eaLnBrk="0" fontAlgn="base" hangingPunct="0">
        <a:lnSpc>
          <a:spcPct val="90000"/>
        </a:lnSpc>
        <a:spcBef>
          <a:spcPct val="0"/>
        </a:spcBef>
        <a:spcAft>
          <a:spcPct val="0"/>
        </a:spcAft>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a:lvl2pPr algn="l" rtl="0" eaLnBrk="0" fontAlgn="base" hangingPunct="0">
        <a:lnSpc>
          <a:spcPct val="90000"/>
        </a:lnSpc>
        <a:spcBef>
          <a:spcPct val="0"/>
        </a:spcBef>
        <a:spcAft>
          <a:spcPct val="0"/>
        </a:spcAft>
        <a:defRPr sz="4000">
          <a:solidFill>
            <a:srgbClr val="202020"/>
          </a:solidFill>
          <a:latin typeface="微软雅黑" panose="020B0503020204020204" charset="-122"/>
          <a:ea typeface="微软雅黑" panose="020B0503020204020204" charset="-122"/>
        </a:defRPr>
      </a:lvl2pPr>
      <a:lvl3pPr algn="l" rtl="0" eaLnBrk="0" fontAlgn="base" hangingPunct="0">
        <a:lnSpc>
          <a:spcPct val="90000"/>
        </a:lnSpc>
        <a:spcBef>
          <a:spcPct val="0"/>
        </a:spcBef>
        <a:spcAft>
          <a:spcPct val="0"/>
        </a:spcAft>
        <a:defRPr sz="4000">
          <a:solidFill>
            <a:srgbClr val="202020"/>
          </a:solidFill>
          <a:latin typeface="微软雅黑" panose="020B0503020204020204" charset="-122"/>
          <a:ea typeface="微软雅黑" panose="020B0503020204020204" charset="-122"/>
        </a:defRPr>
      </a:lvl3pPr>
      <a:lvl4pPr algn="l" rtl="0" eaLnBrk="0" fontAlgn="base" hangingPunct="0">
        <a:lnSpc>
          <a:spcPct val="90000"/>
        </a:lnSpc>
        <a:spcBef>
          <a:spcPct val="0"/>
        </a:spcBef>
        <a:spcAft>
          <a:spcPct val="0"/>
        </a:spcAft>
        <a:defRPr sz="4000">
          <a:solidFill>
            <a:srgbClr val="202020"/>
          </a:solidFill>
          <a:latin typeface="微软雅黑" panose="020B0503020204020204" charset="-122"/>
          <a:ea typeface="微软雅黑" panose="020B0503020204020204" charset="-122"/>
        </a:defRPr>
      </a:lvl4pPr>
      <a:lvl5pPr algn="l" rtl="0" eaLnBrk="0" fontAlgn="base" hangingPunct="0">
        <a:lnSpc>
          <a:spcPct val="90000"/>
        </a:lnSpc>
        <a:spcBef>
          <a:spcPct val="0"/>
        </a:spcBef>
        <a:spcAft>
          <a:spcPct val="0"/>
        </a:spcAft>
        <a:defRPr sz="4000">
          <a:solidFill>
            <a:srgbClr val="202020"/>
          </a:solidFill>
          <a:latin typeface="微软雅黑" panose="020B0503020204020204" charset="-122"/>
          <a:ea typeface="微软雅黑" panose="020B0503020204020204" charset="-122"/>
        </a:defRPr>
      </a:lvl5pPr>
      <a:lvl6pPr marL="457200" algn="l" rtl="0" fontAlgn="base">
        <a:lnSpc>
          <a:spcPct val="90000"/>
        </a:lnSpc>
        <a:spcBef>
          <a:spcPct val="0"/>
        </a:spcBef>
        <a:spcAft>
          <a:spcPct val="0"/>
        </a:spcAft>
        <a:defRPr sz="4000">
          <a:solidFill>
            <a:srgbClr val="202020"/>
          </a:solidFill>
          <a:latin typeface="微软雅黑" panose="020B0503020204020204" charset="-122"/>
          <a:ea typeface="微软雅黑" panose="020B0503020204020204" charset="-122"/>
        </a:defRPr>
      </a:lvl6pPr>
      <a:lvl7pPr marL="914400" algn="l" rtl="0" fontAlgn="base">
        <a:lnSpc>
          <a:spcPct val="90000"/>
        </a:lnSpc>
        <a:spcBef>
          <a:spcPct val="0"/>
        </a:spcBef>
        <a:spcAft>
          <a:spcPct val="0"/>
        </a:spcAft>
        <a:defRPr sz="4000">
          <a:solidFill>
            <a:srgbClr val="202020"/>
          </a:solidFill>
          <a:latin typeface="微软雅黑" panose="020B0503020204020204" charset="-122"/>
          <a:ea typeface="微软雅黑" panose="020B0503020204020204" charset="-122"/>
        </a:defRPr>
      </a:lvl7pPr>
      <a:lvl8pPr marL="1371600" algn="l" rtl="0" fontAlgn="base">
        <a:lnSpc>
          <a:spcPct val="90000"/>
        </a:lnSpc>
        <a:spcBef>
          <a:spcPct val="0"/>
        </a:spcBef>
        <a:spcAft>
          <a:spcPct val="0"/>
        </a:spcAft>
        <a:defRPr sz="4000">
          <a:solidFill>
            <a:srgbClr val="202020"/>
          </a:solidFill>
          <a:latin typeface="微软雅黑" panose="020B0503020204020204" charset="-122"/>
          <a:ea typeface="微软雅黑" panose="020B0503020204020204" charset="-122"/>
        </a:defRPr>
      </a:lvl8pPr>
      <a:lvl9pPr marL="1828800" algn="l" rtl="0" fontAlgn="base">
        <a:lnSpc>
          <a:spcPct val="90000"/>
        </a:lnSpc>
        <a:spcBef>
          <a:spcPct val="0"/>
        </a:spcBef>
        <a:spcAft>
          <a:spcPct val="0"/>
        </a:spcAft>
        <a:defRPr sz="4000">
          <a:solidFill>
            <a:srgbClr val="202020"/>
          </a:solidFill>
          <a:latin typeface="微软雅黑" panose="020B0503020204020204" charset="-122"/>
          <a:ea typeface="微软雅黑" panose="020B0503020204020204" charset="-122"/>
        </a:defRPr>
      </a:lvl9pPr>
    </p:titleStyle>
    <p:bodyStyle>
      <a:lvl1pPr marL="227330" indent="-227330" algn="l" rtl="0" eaLnBrk="0" fontAlgn="base" hangingPunct="0">
        <a:lnSpc>
          <a:spcPct val="120000"/>
        </a:lnSpc>
        <a:spcBef>
          <a:spcPts val="1000"/>
        </a:spcBef>
        <a:spcAft>
          <a:spcPct val="0"/>
        </a:spcAft>
        <a:buSzPct val="75000"/>
        <a:buFont typeface="Arial" panose="020B0604020202020204" pitchFamily="34" charset="0"/>
        <a:buChar char="•"/>
        <a:defRPr sz="2800" kern="1200">
          <a:solidFill>
            <a:srgbClr val="262626"/>
          </a:solidFill>
          <a:latin typeface="微软雅黑" panose="020B0503020204020204" charset="-122"/>
          <a:ea typeface="微软雅黑" panose="020B0503020204020204" charset="-122"/>
          <a:cs typeface="+mn-cs"/>
        </a:defRPr>
      </a:lvl1pPr>
      <a:lvl2pPr marL="574675" indent="-227330" algn="l" rtl="0" eaLnBrk="0" fontAlgn="base" hangingPunct="0">
        <a:lnSpc>
          <a:spcPct val="120000"/>
        </a:lnSpc>
        <a:spcBef>
          <a:spcPts val="500"/>
        </a:spcBef>
        <a:spcAft>
          <a:spcPct val="0"/>
        </a:spcAft>
        <a:buSzPct val="75000"/>
        <a:buFont typeface="Arial" panose="020B0604020202020204" pitchFamily="34" charset="0"/>
        <a:buChar char="•"/>
        <a:defRPr sz="2300" kern="1200">
          <a:solidFill>
            <a:srgbClr val="404040"/>
          </a:solidFill>
          <a:latin typeface="微软雅黑" panose="020B0503020204020204" charset="-122"/>
          <a:ea typeface="微软雅黑" panose="020B0503020204020204" charset="-122"/>
          <a:cs typeface="+mn-cs"/>
        </a:defRPr>
      </a:lvl2pPr>
      <a:lvl3pPr marL="1006475" indent="-227330" algn="l" rtl="0" eaLnBrk="0" fontAlgn="base" hangingPunct="0">
        <a:lnSpc>
          <a:spcPct val="120000"/>
        </a:lnSpc>
        <a:spcBef>
          <a:spcPts val="500"/>
        </a:spcBef>
        <a:spcAft>
          <a:spcPct val="0"/>
        </a:spcAft>
        <a:buSzPct val="75000"/>
        <a:buFont typeface="Arial" panose="020B0604020202020204" pitchFamily="34" charset="0"/>
        <a:buChar char="‒"/>
        <a:defRPr sz="2000" kern="1200">
          <a:solidFill>
            <a:srgbClr val="595959"/>
          </a:solidFill>
          <a:latin typeface="微软雅黑" panose="020B0503020204020204" charset="-122"/>
          <a:ea typeface="微软雅黑" panose="020B0503020204020204" charset="-122"/>
          <a:cs typeface="+mn-cs"/>
        </a:defRPr>
      </a:lvl3pPr>
      <a:lvl4pPr marL="1510030" indent="-227330" algn="l" rtl="0" eaLnBrk="0" fontAlgn="base" hangingPunct="0">
        <a:spcBef>
          <a:spcPts val="500"/>
        </a:spcBef>
        <a:spcAft>
          <a:spcPct val="0"/>
        </a:spcAft>
        <a:buSzPct val="75000"/>
        <a:buFont typeface="Arial" panose="020B0604020202020204" pitchFamily="34" charset="0"/>
        <a:buChar char="˃"/>
        <a:defRPr kern="1200">
          <a:solidFill>
            <a:srgbClr val="808080"/>
          </a:solidFill>
          <a:latin typeface="微软雅黑" panose="020B0503020204020204" charset="-122"/>
          <a:ea typeface="微软雅黑" panose="020B0503020204020204" charset="-122"/>
          <a:cs typeface="+mn-cs"/>
        </a:defRPr>
      </a:lvl4pPr>
      <a:lvl5pPr marL="1941830" indent="-227330" algn="l" rtl="0" eaLnBrk="0" fontAlgn="base" hangingPunct="0">
        <a:lnSpc>
          <a:spcPct val="90000"/>
        </a:lnSpc>
        <a:spcBef>
          <a:spcPts val="500"/>
        </a:spcBef>
        <a:spcAft>
          <a:spcPct val="0"/>
        </a:spcAft>
        <a:buSzPct val="75000"/>
        <a:buFont typeface="Arial" panose="020B0604020202020204" pitchFamily="34" charset="0"/>
        <a:buChar char="˃"/>
        <a:defRPr kern="1200">
          <a:solidFill>
            <a:srgbClr val="808080"/>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38" tIns="45719" rIns="91438" bIns="45719" rtlCol="0" anchor="ctr">
            <a:normAutofit/>
          </a:bodyPr>
          <a:lstStyle/>
          <a:p>
            <a:r>
              <a:rPr lang="zh-CN" altLang="en-US" noProof="1"/>
              <a:t>单击此处编辑母版标题样式</a:t>
            </a:r>
          </a:p>
        </p:txBody>
      </p:sp>
      <p:sp>
        <p:nvSpPr>
          <p:cNvPr id="1027"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ransition>
    <p:fade/>
  </p:transition>
  <p:txStyles>
    <p:titleStyle>
      <a:lvl1pPr algn="l" rtl="0" eaLnBrk="0" fontAlgn="base" hangingPunct="0">
        <a:lnSpc>
          <a:spcPct val="90000"/>
        </a:lnSpc>
        <a:spcBef>
          <a:spcPct val="0"/>
        </a:spcBef>
        <a:spcAft>
          <a:spcPct val="0"/>
        </a:spcAft>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a:lvl2pPr algn="l" rtl="0" eaLnBrk="0" fontAlgn="base" hangingPunct="0">
        <a:lnSpc>
          <a:spcPct val="90000"/>
        </a:lnSpc>
        <a:spcBef>
          <a:spcPct val="0"/>
        </a:spcBef>
        <a:spcAft>
          <a:spcPct val="0"/>
        </a:spcAft>
        <a:defRPr sz="4000">
          <a:solidFill>
            <a:srgbClr val="202020"/>
          </a:solidFill>
          <a:latin typeface="微软雅黑" panose="020B0503020204020204" charset="-122"/>
          <a:ea typeface="微软雅黑" panose="020B0503020204020204" charset="-122"/>
        </a:defRPr>
      </a:lvl2pPr>
      <a:lvl3pPr algn="l" rtl="0" eaLnBrk="0" fontAlgn="base" hangingPunct="0">
        <a:lnSpc>
          <a:spcPct val="90000"/>
        </a:lnSpc>
        <a:spcBef>
          <a:spcPct val="0"/>
        </a:spcBef>
        <a:spcAft>
          <a:spcPct val="0"/>
        </a:spcAft>
        <a:defRPr sz="4000">
          <a:solidFill>
            <a:srgbClr val="202020"/>
          </a:solidFill>
          <a:latin typeface="微软雅黑" panose="020B0503020204020204" charset="-122"/>
          <a:ea typeface="微软雅黑" panose="020B0503020204020204" charset="-122"/>
        </a:defRPr>
      </a:lvl3pPr>
      <a:lvl4pPr algn="l" rtl="0" eaLnBrk="0" fontAlgn="base" hangingPunct="0">
        <a:lnSpc>
          <a:spcPct val="90000"/>
        </a:lnSpc>
        <a:spcBef>
          <a:spcPct val="0"/>
        </a:spcBef>
        <a:spcAft>
          <a:spcPct val="0"/>
        </a:spcAft>
        <a:defRPr sz="4000">
          <a:solidFill>
            <a:srgbClr val="202020"/>
          </a:solidFill>
          <a:latin typeface="微软雅黑" panose="020B0503020204020204" charset="-122"/>
          <a:ea typeface="微软雅黑" panose="020B0503020204020204" charset="-122"/>
        </a:defRPr>
      </a:lvl4pPr>
      <a:lvl5pPr algn="l" rtl="0" eaLnBrk="0" fontAlgn="base" hangingPunct="0">
        <a:lnSpc>
          <a:spcPct val="90000"/>
        </a:lnSpc>
        <a:spcBef>
          <a:spcPct val="0"/>
        </a:spcBef>
        <a:spcAft>
          <a:spcPct val="0"/>
        </a:spcAft>
        <a:defRPr sz="4000">
          <a:solidFill>
            <a:srgbClr val="202020"/>
          </a:solidFill>
          <a:latin typeface="微软雅黑" panose="020B0503020204020204" charset="-122"/>
          <a:ea typeface="微软雅黑" panose="020B0503020204020204" charset="-122"/>
        </a:defRPr>
      </a:lvl5pPr>
      <a:lvl6pPr marL="457200" algn="l" rtl="0" fontAlgn="base">
        <a:lnSpc>
          <a:spcPct val="90000"/>
        </a:lnSpc>
        <a:spcBef>
          <a:spcPct val="0"/>
        </a:spcBef>
        <a:spcAft>
          <a:spcPct val="0"/>
        </a:spcAft>
        <a:defRPr sz="4000">
          <a:solidFill>
            <a:srgbClr val="202020"/>
          </a:solidFill>
          <a:latin typeface="微软雅黑" panose="020B0503020204020204" charset="-122"/>
          <a:ea typeface="微软雅黑" panose="020B0503020204020204" charset="-122"/>
        </a:defRPr>
      </a:lvl6pPr>
      <a:lvl7pPr marL="914400" algn="l" rtl="0" fontAlgn="base">
        <a:lnSpc>
          <a:spcPct val="90000"/>
        </a:lnSpc>
        <a:spcBef>
          <a:spcPct val="0"/>
        </a:spcBef>
        <a:spcAft>
          <a:spcPct val="0"/>
        </a:spcAft>
        <a:defRPr sz="4000">
          <a:solidFill>
            <a:srgbClr val="202020"/>
          </a:solidFill>
          <a:latin typeface="微软雅黑" panose="020B0503020204020204" charset="-122"/>
          <a:ea typeface="微软雅黑" panose="020B0503020204020204" charset="-122"/>
        </a:defRPr>
      </a:lvl7pPr>
      <a:lvl8pPr marL="1371600" algn="l" rtl="0" fontAlgn="base">
        <a:lnSpc>
          <a:spcPct val="90000"/>
        </a:lnSpc>
        <a:spcBef>
          <a:spcPct val="0"/>
        </a:spcBef>
        <a:spcAft>
          <a:spcPct val="0"/>
        </a:spcAft>
        <a:defRPr sz="4000">
          <a:solidFill>
            <a:srgbClr val="202020"/>
          </a:solidFill>
          <a:latin typeface="微软雅黑" panose="020B0503020204020204" charset="-122"/>
          <a:ea typeface="微软雅黑" panose="020B0503020204020204" charset="-122"/>
        </a:defRPr>
      </a:lvl8pPr>
      <a:lvl9pPr marL="1828800" algn="l" rtl="0" fontAlgn="base">
        <a:lnSpc>
          <a:spcPct val="90000"/>
        </a:lnSpc>
        <a:spcBef>
          <a:spcPct val="0"/>
        </a:spcBef>
        <a:spcAft>
          <a:spcPct val="0"/>
        </a:spcAft>
        <a:defRPr sz="4000">
          <a:solidFill>
            <a:srgbClr val="202020"/>
          </a:solidFill>
          <a:latin typeface="微软雅黑" panose="020B0503020204020204" charset="-122"/>
          <a:ea typeface="微软雅黑" panose="020B0503020204020204" charset="-122"/>
        </a:defRPr>
      </a:lvl9pPr>
    </p:titleStyle>
    <p:bodyStyle>
      <a:lvl1pPr marL="227330" indent="-227330" algn="l" rtl="0" eaLnBrk="0" fontAlgn="base" hangingPunct="0">
        <a:lnSpc>
          <a:spcPct val="120000"/>
        </a:lnSpc>
        <a:spcBef>
          <a:spcPts val="1000"/>
        </a:spcBef>
        <a:spcAft>
          <a:spcPct val="0"/>
        </a:spcAft>
        <a:buSzPct val="75000"/>
        <a:buFont typeface="Arial" panose="020B0604020202020204" pitchFamily="34" charset="0"/>
        <a:buChar char="•"/>
        <a:defRPr sz="2800" kern="1200">
          <a:solidFill>
            <a:srgbClr val="262626"/>
          </a:solidFill>
          <a:latin typeface="微软雅黑" panose="020B0503020204020204" charset="-122"/>
          <a:ea typeface="微软雅黑" panose="020B0503020204020204" charset="-122"/>
          <a:cs typeface="+mn-cs"/>
        </a:defRPr>
      </a:lvl1pPr>
      <a:lvl2pPr marL="574675" indent="-227330" algn="l" rtl="0" eaLnBrk="0" fontAlgn="base" hangingPunct="0">
        <a:lnSpc>
          <a:spcPct val="120000"/>
        </a:lnSpc>
        <a:spcBef>
          <a:spcPts val="500"/>
        </a:spcBef>
        <a:spcAft>
          <a:spcPct val="0"/>
        </a:spcAft>
        <a:buSzPct val="75000"/>
        <a:buFont typeface="Arial" panose="020B0604020202020204" pitchFamily="34" charset="0"/>
        <a:buChar char="•"/>
        <a:defRPr sz="2300" kern="1200">
          <a:solidFill>
            <a:srgbClr val="404040"/>
          </a:solidFill>
          <a:latin typeface="微软雅黑" panose="020B0503020204020204" charset="-122"/>
          <a:ea typeface="微软雅黑" panose="020B0503020204020204" charset="-122"/>
          <a:cs typeface="+mn-cs"/>
        </a:defRPr>
      </a:lvl2pPr>
      <a:lvl3pPr marL="1006475" indent="-227330" algn="l" rtl="0" eaLnBrk="0" fontAlgn="base" hangingPunct="0">
        <a:lnSpc>
          <a:spcPct val="120000"/>
        </a:lnSpc>
        <a:spcBef>
          <a:spcPts val="500"/>
        </a:spcBef>
        <a:spcAft>
          <a:spcPct val="0"/>
        </a:spcAft>
        <a:buSzPct val="75000"/>
        <a:buFont typeface="Arial" panose="020B0604020202020204" pitchFamily="34" charset="0"/>
        <a:buChar char="‒"/>
        <a:defRPr sz="2000" kern="1200">
          <a:solidFill>
            <a:srgbClr val="595959"/>
          </a:solidFill>
          <a:latin typeface="微软雅黑" panose="020B0503020204020204" charset="-122"/>
          <a:ea typeface="微软雅黑" panose="020B0503020204020204" charset="-122"/>
          <a:cs typeface="+mn-cs"/>
        </a:defRPr>
      </a:lvl3pPr>
      <a:lvl4pPr marL="1510030" indent="-227330" algn="l" rtl="0" eaLnBrk="0" fontAlgn="base" hangingPunct="0">
        <a:spcBef>
          <a:spcPts val="500"/>
        </a:spcBef>
        <a:spcAft>
          <a:spcPct val="0"/>
        </a:spcAft>
        <a:buSzPct val="75000"/>
        <a:buFont typeface="Arial" panose="020B0604020202020204" pitchFamily="34" charset="0"/>
        <a:buChar char="˃"/>
        <a:defRPr kern="1200">
          <a:solidFill>
            <a:srgbClr val="808080"/>
          </a:solidFill>
          <a:latin typeface="微软雅黑" panose="020B0503020204020204" charset="-122"/>
          <a:ea typeface="微软雅黑" panose="020B0503020204020204" charset="-122"/>
          <a:cs typeface="+mn-cs"/>
        </a:defRPr>
      </a:lvl4pPr>
      <a:lvl5pPr marL="1941830" indent="-227330" algn="l" rtl="0" eaLnBrk="0" fontAlgn="base" hangingPunct="0">
        <a:lnSpc>
          <a:spcPct val="90000"/>
        </a:lnSpc>
        <a:spcBef>
          <a:spcPts val="500"/>
        </a:spcBef>
        <a:spcAft>
          <a:spcPct val="0"/>
        </a:spcAft>
        <a:buSzPct val="75000"/>
        <a:buFont typeface="Arial" panose="020B0604020202020204" pitchFamily="34" charset="0"/>
        <a:buChar char="˃"/>
        <a:defRPr kern="1200">
          <a:solidFill>
            <a:srgbClr val="808080"/>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22.wmf"/><Relationship Id="rId2" Type="http://schemas.openxmlformats.org/officeDocument/2006/relationships/slideLayout" Target="../slideLayouts/slideLayout16.xml"/><Relationship Id="rId1" Type="http://schemas.openxmlformats.org/officeDocument/2006/relationships/vmlDrawing" Target="../drawings/vmlDrawing19.vml"/><Relationship Id="rId6" Type="http://schemas.openxmlformats.org/officeDocument/2006/relationships/oleObject" Target="../embeddings/oleObject20.bin"/><Relationship Id="rId5" Type="http://schemas.openxmlformats.org/officeDocument/2006/relationships/image" Target="../media/image21.wmf"/><Relationship Id="rId4" Type="http://schemas.openxmlformats.org/officeDocument/2006/relationships/oleObject" Target="../embeddings/oleObject19.bin"/></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4.xml"/><Relationship Id="rId1" Type="http://schemas.openxmlformats.org/officeDocument/2006/relationships/tags" Target="../tags/tag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image" Target="../media/image1.wmf"/><Relationship Id="rId2" Type="http://schemas.openxmlformats.org/officeDocument/2006/relationships/slide" Target="slide10.xml"/><Relationship Id="rId1" Type="http://schemas.openxmlformats.org/officeDocument/2006/relationships/slideLayout" Target="../slideLayouts/slideLayout15.xml"/><Relationship Id="rId6" Type="http://schemas.openxmlformats.org/officeDocument/2006/relationships/slide" Target="slide59.xml"/><Relationship Id="rId5" Type="http://schemas.openxmlformats.org/officeDocument/2006/relationships/slide" Target="slide34.xml"/><Relationship Id="rId4" Type="http://schemas.openxmlformats.org/officeDocument/2006/relationships/slide" Target="slide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5.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5.xml"/><Relationship Id="rId1" Type="http://schemas.openxmlformats.org/officeDocument/2006/relationships/vmlDrawing" Target="../drawings/vmlDrawing4.v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5.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5.xml"/><Relationship Id="rId1" Type="http://schemas.openxmlformats.org/officeDocument/2006/relationships/vmlDrawing" Target="../drawings/vmlDrawing6.vml"/><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5.xml"/><Relationship Id="rId1" Type="http://schemas.openxmlformats.org/officeDocument/2006/relationships/vmlDrawing" Target="../drawings/vmlDrawing7.v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5.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5.xml"/><Relationship Id="rId1" Type="http://schemas.openxmlformats.org/officeDocument/2006/relationships/vmlDrawing" Target="../drawings/vmlDrawing9.vml"/><Relationship Id="rId4" Type="http://schemas.openxmlformats.org/officeDocument/2006/relationships/image" Target="../media/image10.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5.xml"/><Relationship Id="rId1" Type="http://schemas.openxmlformats.org/officeDocument/2006/relationships/vmlDrawing" Target="../drawings/vmlDrawing10.vml"/><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2" Type="http://schemas.openxmlformats.org/officeDocument/2006/relationships/slide" Target="slide52.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5.xml"/><Relationship Id="rId1" Type="http://schemas.openxmlformats.org/officeDocument/2006/relationships/vmlDrawing" Target="../drawings/vmlDrawing11.v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vmlDrawing" Target="../drawings/vmlDrawing12.vml"/><Relationship Id="rId5" Type="http://schemas.openxmlformats.org/officeDocument/2006/relationships/image" Target="../media/image13.png"/><Relationship Id="rId4" Type="http://schemas.openxmlformats.org/officeDocument/2006/relationships/oleObject" Target="../embeddings/oleObject12.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vmlDrawing" Target="../drawings/vmlDrawing13.vml"/><Relationship Id="rId5" Type="http://schemas.openxmlformats.org/officeDocument/2006/relationships/image" Target="../media/image14.png"/><Relationship Id="rId4" Type="http://schemas.openxmlformats.org/officeDocument/2006/relationships/oleObject" Target="../embeddings/oleObject13.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vmlDrawing" Target="../drawings/vmlDrawing14.vml"/><Relationship Id="rId5" Type="http://schemas.openxmlformats.org/officeDocument/2006/relationships/image" Target="../media/image15.png"/><Relationship Id="rId4" Type="http://schemas.openxmlformats.org/officeDocument/2006/relationships/oleObject" Target="../embeddings/oleObject14.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vmlDrawing" Target="../drawings/vmlDrawing15.vml"/><Relationship Id="rId5" Type="http://schemas.openxmlformats.org/officeDocument/2006/relationships/image" Target="../media/image16.png"/><Relationship Id="rId4" Type="http://schemas.openxmlformats.org/officeDocument/2006/relationships/oleObject" Target="../embeddings/oleObject15.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6.xml"/><Relationship Id="rId1" Type="http://schemas.openxmlformats.org/officeDocument/2006/relationships/vmlDrawing" Target="../drawings/vmlDrawing16.vml"/><Relationship Id="rId5" Type="http://schemas.openxmlformats.org/officeDocument/2006/relationships/image" Target="../media/image17.png"/><Relationship Id="rId4" Type="http://schemas.openxmlformats.org/officeDocument/2006/relationships/oleObject" Target="../embeddings/oleObject16.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6.xml"/><Relationship Id="rId1" Type="http://schemas.openxmlformats.org/officeDocument/2006/relationships/vmlDrawing" Target="../drawings/vmlDrawing17.vml"/><Relationship Id="rId5" Type="http://schemas.openxmlformats.org/officeDocument/2006/relationships/image" Target="../media/image18.png"/><Relationship Id="rId4"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6.xml"/><Relationship Id="rId1" Type="http://schemas.openxmlformats.org/officeDocument/2006/relationships/vmlDrawing" Target="../drawings/vmlDrawing18.vml"/><Relationship Id="rId5" Type="http://schemas.openxmlformats.org/officeDocument/2006/relationships/image" Target="../media/image19.png"/><Relationship Id="rId4" Type="http://schemas.openxmlformats.org/officeDocument/2006/relationships/oleObject" Target="../embeddings/oleObject18.bin"/></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9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2663825" y="1885315"/>
            <a:ext cx="8641080" cy="2352675"/>
          </a:xfrm>
        </p:spPr>
        <p:txBody>
          <a:bodyPr/>
          <a:lstStyle/>
          <a:p>
            <a:pPr algn="ctr" eaLnBrk="1" hangingPunct="1"/>
            <a:r>
              <a:rPr lang="zh-CN" altLang="en-US" b="1" dirty="0" smtClean="0"/>
              <a:t>软件工程实践</a:t>
            </a:r>
            <a:r>
              <a:rPr lang="en-US" altLang="zh-CN" b="1" dirty="0" smtClean="0"/>
              <a:t>II</a:t>
            </a:r>
            <a:br>
              <a:rPr lang="en-US" altLang="zh-CN" b="1" dirty="0" smtClean="0"/>
            </a:br>
            <a:r>
              <a:rPr lang="zh-CN" altLang="en-US" b="1" dirty="0" smtClean="0"/>
              <a:t>毕业设计</a:t>
            </a:r>
            <a:r>
              <a:rPr lang="en-US" altLang="zh-CN" b="1" dirty="0">
                <a:ea typeface="宋体" panose="02010600030101010101" pitchFamily="2" charset="-122"/>
              </a:rPr>
              <a:t/>
            </a:r>
            <a:br>
              <a:rPr lang="en-US" altLang="zh-CN" b="1" dirty="0">
                <a:ea typeface="宋体" panose="02010600030101010101" pitchFamily="2" charset="-122"/>
              </a:rPr>
            </a:br>
            <a:endParaRPr lang="zh-CN" altLang="en-US" sz="1500" dirty="0">
              <a:latin typeface="Times New Roman" panose="02020603050405020304" pitchFamily="18" charset="0"/>
              <a:ea typeface="DotumChe" panose="020B0609000101010101" pitchFamily="49" charset="-127"/>
              <a:cs typeface="Times New Roman" panose="02020603050405020304" pitchFamily="18" charset="0"/>
            </a:endParaRPr>
          </a:p>
        </p:txBody>
      </p:sp>
      <p:sp>
        <p:nvSpPr>
          <p:cNvPr id="2" name="TextBox 1"/>
          <p:cNvSpPr txBox="1"/>
          <p:nvPr/>
        </p:nvSpPr>
        <p:spPr>
          <a:xfrm>
            <a:off x="7010400" y="5029200"/>
            <a:ext cx="4991100" cy="1477328"/>
          </a:xfrm>
          <a:prstGeom prst="rect">
            <a:avLst/>
          </a:prstGeom>
          <a:noFill/>
        </p:spPr>
        <p:txBody>
          <a:bodyPr wrap="square" rtlCol="0">
            <a:spAutoFit/>
          </a:bodyPr>
          <a:lstStyle/>
          <a:p>
            <a:r>
              <a:rPr lang="zh-CN" altLang="en-US" dirty="0" smtClean="0">
                <a:latin typeface="华文琥珀" pitchFamily="2" charset="-122"/>
                <a:ea typeface="华文琥珀" pitchFamily="2" charset="-122"/>
              </a:rPr>
              <a:t>单位：管理科学与工程学院计算机系</a:t>
            </a:r>
            <a:endParaRPr lang="en-US" altLang="zh-CN" dirty="0" smtClean="0">
              <a:latin typeface="华文琥珀" pitchFamily="2" charset="-122"/>
              <a:ea typeface="华文琥珀" pitchFamily="2" charset="-122"/>
            </a:endParaRPr>
          </a:p>
          <a:p>
            <a:r>
              <a:rPr lang="zh-CN" altLang="en-US" dirty="0" smtClean="0">
                <a:latin typeface="华文琥珀" pitchFamily="2" charset="-122"/>
                <a:ea typeface="华文琥珀" pitchFamily="2" charset="-122"/>
              </a:rPr>
              <a:t>教师：张晓春</a:t>
            </a:r>
            <a:endParaRPr lang="en-US" altLang="zh-CN" dirty="0" smtClean="0">
              <a:latin typeface="华文琥珀" pitchFamily="2" charset="-122"/>
              <a:ea typeface="华文琥珀" pitchFamily="2" charset="-122"/>
            </a:endParaRPr>
          </a:p>
          <a:p>
            <a:r>
              <a:rPr lang="zh-CN" altLang="en-US" dirty="0" smtClean="0">
                <a:latin typeface="华文琥珀" pitchFamily="2" charset="-122"/>
                <a:ea typeface="华文琥珀" pitchFamily="2" charset="-122"/>
              </a:rPr>
              <a:t>电话</a:t>
            </a:r>
            <a:r>
              <a:rPr lang="zh-CN" altLang="en-US" dirty="0">
                <a:latin typeface="华文琥珀" pitchFamily="2" charset="-122"/>
                <a:ea typeface="华文琥珀" pitchFamily="2" charset="-122"/>
              </a:rPr>
              <a:t>：</a:t>
            </a:r>
            <a:r>
              <a:rPr lang="en-US" altLang="zh-CN" dirty="0">
                <a:latin typeface="华文琥珀" pitchFamily="2" charset="-122"/>
                <a:ea typeface="华文琥珀" pitchFamily="2" charset="-122"/>
              </a:rPr>
              <a:t>15215527279 </a:t>
            </a:r>
          </a:p>
          <a:p>
            <a:r>
              <a:rPr lang="en-US" altLang="zh-CN" dirty="0" smtClean="0">
                <a:latin typeface="华文琥珀" pitchFamily="2" charset="-122"/>
                <a:ea typeface="华文琥珀" pitchFamily="2" charset="-122"/>
              </a:rPr>
              <a:t> Q Q:   496540543</a:t>
            </a:r>
          </a:p>
          <a:p>
            <a:r>
              <a:rPr lang="en-US" altLang="zh-CN" dirty="0" smtClean="0">
                <a:latin typeface="华文琥珀" pitchFamily="2" charset="-122"/>
                <a:ea typeface="华文琥珀" pitchFamily="2" charset="-122"/>
              </a:rPr>
              <a:t> Email</a:t>
            </a:r>
            <a:r>
              <a:rPr lang="zh-CN" altLang="en-US" dirty="0" smtClean="0">
                <a:latin typeface="华文琥珀" pitchFamily="2" charset="-122"/>
                <a:ea typeface="华文琥珀" pitchFamily="2" charset="-122"/>
              </a:rPr>
              <a:t>：</a:t>
            </a:r>
            <a:r>
              <a:rPr lang="en-US" altLang="zh-CN" dirty="0" smtClean="0">
                <a:latin typeface="华文琥珀" pitchFamily="2" charset="-122"/>
                <a:ea typeface="华文琥珀" pitchFamily="2" charset="-122"/>
              </a:rPr>
              <a:t> </a:t>
            </a:r>
            <a:r>
              <a:rPr lang="en-US" altLang="zh-CN" dirty="0">
                <a:latin typeface="华文琥珀" pitchFamily="2" charset="-122"/>
                <a:ea typeface="华文琥珀" pitchFamily="2" charset="-122"/>
              </a:rPr>
              <a:t>xiaochun.zhang@aufe.edu.cn</a:t>
            </a:r>
            <a:endParaRPr lang="zh-CN" altLang="en-US" dirty="0">
              <a:latin typeface="华文琥珀" pitchFamily="2" charset="-122"/>
              <a:ea typeface="华文琥珀" pitchFamily="2"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500"/>
                                        <p:tgtEl>
                                          <p:spTgt spid="143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BACED254-EA12-458A-9D96-A647C704FD68}"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10243"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10244"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FA25F692-F5D6-4408-8164-E77E65B02493}" type="slidenum">
              <a:rPr lang="zh-CN" altLang="en-US" sz="2000" smtClean="0">
                <a:solidFill>
                  <a:srgbClr val="006600"/>
                </a:solidFill>
                <a:latin typeface="Arial" charset="0"/>
              </a:rPr>
              <a:pPr/>
              <a:t>10</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63170" name="Rectangle 2"/>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2 人机界面设计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10246" name="Text Box 6"/>
          <p:cNvSpPr txBox="1">
            <a:spLocks noChangeArrowheads="1"/>
          </p:cNvSpPr>
          <p:nvPr/>
        </p:nvSpPr>
        <p:spPr bwMode="auto">
          <a:xfrm>
            <a:off x="1117600" y="1722439"/>
            <a:ext cx="9956800" cy="216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b="0"/>
              <a:t>人机界面设计是接口设计的一个重要的组成部分。对于交互系统，人机界面设计尤为重要。</a:t>
            </a:r>
          </a:p>
          <a:p>
            <a:pPr algn="just">
              <a:spcBef>
                <a:spcPct val="20000"/>
              </a:spcBef>
            </a:pPr>
            <a:r>
              <a:rPr lang="zh-CN" altLang="en-US" b="0"/>
              <a:t>人机界面的设计质量，直接影响用户对软件产品的评价，从而影响软件产品的竞争力和寿命。</a:t>
            </a:r>
          </a:p>
        </p:txBody>
      </p:sp>
    </p:spTree>
    <p:extLst>
      <p:ext uri="{BB962C8B-B14F-4D97-AF65-F5344CB8AC3E}">
        <p14:creationId xmlns:p14="http://schemas.microsoft.com/office/powerpoint/2010/main" val="775120701"/>
      </p:ext>
    </p:extLst>
  </p:cSld>
  <p:clrMapOvr>
    <a:masterClrMapping/>
  </p:clrMapOvr>
  <p:transition>
    <p:rand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D783A8EB-BF27-4584-B1A2-B8E885BE210B}"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102403"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102404"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1B0AC258-6810-490B-81ED-430C41016708}" type="slidenum">
              <a:rPr lang="zh-CN" altLang="en-US" sz="2000" smtClean="0">
                <a:solidFill>
                  <a:srgbClr val="006600"/>
                </a:solidFill>
                <a:latin typeface="Arial" charset="0"/>
              </a:rPr>
              <a:pPr/>
              <a:t>100</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317442" name="Rectangle 2"/>
          <p:cNvSpPr>
            <a:spLocks noGrp="1" noChangeArrowheads="1"/>
          </p:cNvSpPr>
          <p:nvPr>
            <p:ph type="title"/>
          </p:nvPr>
        </p:nvSpPr>
        <p:spPr>
          <a:xfrm>
            <a:off x="541867" y="3048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7.5 </a:t>
            </a:r>
            <a:r>
              <a:rPr lang="zh-CN" altLang="en-US" sz="4800" b="1" dirty="0" smtClean="0">
                <a:effectLst>
                  <a:outerShdw blurRad="38100" dist="38100" dir="2700000" algn="tl">
                    <a:srgbClr val="FFFFFF"/>
                  </a:outerShdw>
                </a:effectLst>
                <a:latin typeface="华文新魏" pitchFamily="2" charset="-122"/>
                <a:ea typeface="华文新魏" pitchFamily="2" charset="-122"/>
              </a:rPr>
              <a:t>程序复杂程度的定量度量</a:t>
            </a:r>
            <a:endParaRPr lang="zh-CN" altLang="en-US" sz="3600" b="1" dirty="0" smtClean="0">
              <a:solidFill>
                <a:srgbClr val="006600"/>
              </a:solidFill>
              <a:effectLst>
                <a:outerShdw blurRad="38100" dist="38100" dir="2700000" algn="tl">
                  <a:srgbClr val="000000"/>
                </a:outerShdw>
              </a:effectLst>
            </a:endParaRPr>
          </a:p>
        </p:txBody>
      </p:sp>
      <p:sp>
        <p:nvSpPr>
          <p:cNvPr id="317444" name="Text Box 4"/>
          <p:cNvSpPr txBox="1">
            <a:spLocks noChangeArrowheads="1"/>
          </p:cNvSpPr>
          <p:nvPr/>
        </p:nvSpPr>
        <p:spPr bwMode="auto">
          <a:xfrm>
            <a:off x="1828800" y="1524001"/>
            <a:ext cx="9144000"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宋体" pitchFamily="2" charset="-122"/>
              </a:defRPr>
            </a:lvl1pPr>
            <a:lvl2pPr marL="1046163">
              <a:defRPr sz="2400">
                <a:solidFill>
                  <a:schemeClr val="tx1"/>
                </a:solidFill>
                <a:latin typeface="Times New Roman" pitchFamily="18" charset="0"/>
                <a:ea typeface="宋体" pitchFamily="2" charset="-122"/>
              </a:defRPr>
            </a:lvl2pPr>
            <a:lvl3pPr marL="1236663">
              <a:defRPr sz="2400">
                <a:solidFill>
                  <a:schemeClr val="tx1"/>
                </a:solidFill>
                <a:latin typeface="Times New Roman" pitchFamily="18" charset="0"/>
                <a:ea typeface="宋体" pitchFamily="2" charset="-122"/>
              </a:defRPr>
            </a:lvl3pPr>
            <a:lvl4pPr marL="1427163">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defRPr/>
            </a:pPr>
            <a:r>
              <a:rPr kumimoji="1" lang="zh-CN" altLang="en-US" sz="3600" smtClean="0">
                <a:solidFill>
                  <a:srgbClr val="006600"/>
                </a:solidFill>
                <a:effectLst>
                  <a:outerShdw blurRad="38100" dist="38100" dir="2700000" algn="tl">
                    <a:srgbClr val="000000"/>
                  </a:outerShdw>
                </a:effectLst>
                <a:latin typeface="Arial Black" pitchFamily="34" charset="0"/>
              </a:rPr>
              <a:t>环形复杂度的计算方法</a:t>
            </a:r>
          </a:p>
        </p:txBody>
      </p:sp>
      <p:sp>
        <p:nvSpPr>
          <p:cNvPr id="102407" name="Text Box 6"/>
          <p:cNvSpPr txBox="1">
            <a:spLocks noChangeArrowheads="1"/>
          </p:cNvSpPr>
          <p:nvPr/>
        </p:nvSpPr>
        <p:spPr bwMode="auto">
          <a:xfrm>
            <a:off x="1828800" y="2232026"/>
            <a:ext cx="9144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90000"/>
              </a:lnSpc>
            </a:pPr>
            <a:r>
              <a:rPr lang="en-US" altLang="zh-CN">
                <a:latin typeface="Arial" charset="0"/>
              </a:rPr>
              <a:t>⑵ V(G)=E-N+2</a:t>
            </a:r>
            <a:endParaRPr lang="en-US" altLang="zh-CN" b="0"/>
          </a:p>
          <a:p>
            <a:pPr algn="just">
              <a:lnSpc>
                <a:spcPct val="90000"/>
              </a:lnSpc>
            </a:pPr>
            <a:r>
              <a:rPr lang="zh-CN" altLang="en-US" b="0"/>
              <a:t>其中：</a:t>
            </a:r>
          </a:p>
          <a:p>
            <a:pPr algn="just">
              <a:lnSpc>
                <a:spcPct val="90000"/>
              </a:lnSpc>
            </a:pPr>
            <a:r>
              <a:rPr lang="en-US" altLang="zh-CN">
                <a:latin typeface="Arial" charset="0"/>
              </a:rPr>
              <a:t>V(G)</a:t>
            </a:r>
            <a:r>
              <a:rPr lang="en-US" altLang="zh-CN" b="0"/>
              <a:t> </a:t>
            </a:r>
            <a:r>
              <a:rPr lang="zh-CN" altLang="en-US" b="0"/>
              <a:t>是程序图</a:t>
            </a:r>
            <a:r>
              <a:rPr lang="en-US" altLang="zh-CN" b="0"/>
              <a:t>G</a:t>
            </a:r>
            <a:r>
              <a:rPr lang="zh-CN" altLang="en-US" b="0"/>
              <a:t>的</a:t>
            </a:r>
            <a:r>
              <a:rPr lang="zh-CN" altLang="en-US">
                <a:latin typeface="Arial" charset="0"/>
              </a:rPr>
              <a:t>环形复杂度；</a:t>
            </a:r>
          </a:p>
          <a:p>
            <a:pPr algn="just">
              <a:lnSpc>
                <a:spcPct val="90000"/>
              </a:lnSpc>
            </a:pPr>
            <a:r>
              <a:rPr lang="en-US" altLang="zh-CN">
                <a:latin typeface="Arial" charset="0"/>
              </a:rPr>
              <a:t>E</a:t>
            </a:r>
            <a:r>
              <a:rPr lang="en-US" altLang="zh-CN" b="0"/>
              <a:t> </a:t>
            </a:r>
            <a:r>
              <a:rPr lang="zh-CN" altLang="en-US" b="0"/>
              <a:t>是程序图</a:t>
            </a:r>
            <a:r>
              <a:rPr lang="en-US" altLang="zh-CN" b="0"/>
              <a:t>G</a:t>
            </a:r>
            <a:r>
              <a:rPr lang="zh-CN" altLang="en-US" b="0"/>
              <a:t>中的边数；</a:t>
            </a:r>
          </a:p>
          <a:p>
            <a:pPr algn="just">
              <a:lnSpc>
                <a:spcPct val="90000"/>
              </a:lnSpc>
            </a:pPr>
            <a:r>
              <a:rPr lang="en-US" altLang="zh-CN">
                <a:latin typeface="Arial" charset="0"/>
              </a:rPr>
              <a:t>N</a:t>
            </a:r>
            <a:r>
              <a:rPr lang="en-US" altLang="zh-CN" b="0"/>
              <a:t> </a:t>
            </a:r>
            <a:r>
              <a:rPr lang="zh-CN" altLang="en-US" b="0"/>
              <a:t>是程序图</a:t>
            </a:r>
            <a:r>
              <a:rPr lang="en-US" altLang="zh-CN" b="0"/>
              <a:t>G</a:t>
            </a:r>
            <a:r>
              <a:rPr lang="zh-CN" altLang="en-US" b="0"/>
              <a:t>中的结点数。</a:t>
            </a:r>
          </a:p>
        </p:txBody>
      </p:sp>
      <p:sp>
        <p:nvSpPr>
          <p:cNvPr id="317447" name="Text Box 7"/>
          <p:cNvSpPr txBox="1">
            <a:spLocks noChangeArrowheads="1"/>
          </p:cNvSpPr>
          <p:nvPr/>
        </p:nvSpPr>
        <p:spPr bwMode="auto">
          <a:xfrm>
            <a:off x="1828800" y="4575176"/>
            <a:ext cx="914400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90000"/>
              </a:lnSpc>
            </a:pPr>
            <a:r>
              <a:rPr lang="en-US" altLang="zh-CN">
                <a:solidFill>
                  <a:srgbClr val="0000CC"/>
                </a:solidFill>
                <a:latin typeface="Arial" charset="0"/>
              </a:rPr>
              <a:t>⑶ V(G)=P+1</a:t>
            </a:r>
          </a:p>
          <a:p>
            <a:pPr algn="just">
              <a:lnSpc>
                <a:spcPct val="90000"/>
              </a:lnSpc>
            </a:pPr>
            <a:r>
              <a:rPr lang="zh-CN" altLang="en-US" b="0">
                <a:solidFill>
                  <a:srgbClr val="0000CC"/>
                </a:solidFill>
              </a:rPr>
              <a:t>其中：</a:t>
            </a:r>
          </a:p>
          <a:p>
            <a:pPr algn="just">
              <a:lnSpc>
                <a:spcPct val="90000"/>
              </a:lnSpc>
            </a:pPr>
            <a:r>
              <a:rPr lang="en-US" altLang="zh-CN">
                <a:solidFill>
                  <a:srgbClr val="0000CC"/>
                </a:solidFill>
                <a:latin typeface="Arial" charset="0"/>
              </a:rPr>
              <a:t>P</a:t>
            </a:r>
            <a:r>
              <a:rPr lang="en-US" altLang="zh-CN" b="0">
                <a:solidFill>
                  <a:srgbClr val="0000CC"/>
                </a:solidFill>
              </a:rPr>
              <a:t> </a:t>
            </a:r>
            <a:r>
              <a:rPr lang="zh-CN" altLang="en-US" b="0">
                <a:solidFill>
                  <a:srgbClr val="0000CC"/>
                </a:solidFill>
              </a:rPr>
              <a:t>是程序图</a:t>
            </a:r>
            <a:r>
              <a:rPr lang="en-US" altLang="zh-CN" b="0">
                <a:solidFill>
                  <a:srgbClr val="0000CC"/>
                </a:solidFill>
              </a:rPr>
              <a:t>G</a:t>
            </a:r>
            <a:r>
              <a:rPr lang="zh-CN" altLang="en-US" b="0">
                <a:solidFill>
                  <a:srgbClr val="0000CC"/>
                </a:solidFill>
              </a:rPr>
              <a:t>中判定点的数目。</a:t>
            </a:r>
            <a:endParaRPr lang="zh-CN" altLang="en-US">
              <a:solidFill>
                <a:srgbClr val="0000CC"/>
              </a:solidFill>
              <a:latin typeface="Arial" charset="0"/>
            </a:endParaRPr>
          </a:p>
        </p:txBody>
      </p:sp>
    </p:spTree>
    <p:extLst>
      <p:ext uri="{BB962C8B-B14F-4D97-AF65-F5344CB8AC3E}">
        <p14:creationId xmlns:p14="http://schemas.microsoft.com/office/powerpoint/2010/main" val="161009969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17447"/>
                                        </p:tgtEl>
                                        <p:attrNameLst>
                                          <p:attrName>style.visibility</p:attrName>
                                        </p:attrNameLst>
                                      </p:cBhvr>
                                      <p:to>
                                        <p:strVal val="visible"/>
                                      </p:to>
                                    </p:set>
                                    <p:anim to="" calcmode="lin" valueType="num">
                                      <p:cBhvr>
                                        <p:cTn id="7" dur="1" fill="hold"/>
                                        <p:tgtEl>
                                          <p:spTgt spid="31744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7"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358618FF-5320-49E1-8D26-F159A97AFD9D}"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103427"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103428"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401EB479-3CCD-4925-AA48-F164490D513E}" type="slidenum">
              <a:rPr lang="zh-CN" altLang="en-US" sz="2000" smtClean="0">
                <a:solidFill>
                  <a:srgbClr val="006600"/>
                </a:solidFill>
                <a:latin typeface="Arial" charset="0"/>
              </a:rPr>
              <a:pPr/>
              <a:t>101</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181250" name="Rectangle 2"/>
          <p:cNvSpPr>
            <a:spLocks noGrp="1" noChangeArrowheads="1"/>
          </p:cNvSpPr>
          <p:nvPr>
            <p:ph type="title"/>
          </p:nvPr>
        </p:nvSpPr>
        <p:spPr>
          <a:xfrm>
            <a:off x="541867" y="3048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7.5 </a:t>
            </a:r>
            <a:r>
              <a:rPr lang="zh-CN" altLang="en-US" sz="4800" b="1" dirty="0" smtClean="0">
                <a:effectLst>
                  <a:outerShdw blurRad="38100" dist="38100" dir="2700000" algn="tl">
                    <a:srgbClr val="FFFFFF"/>
                  </a:outerShdw>
                </a:effectLst>
                <a:latin typeface="华文新魏" pitchFamily="2" charset="-122"/>
                <a:ea typeface="华文新魏" pitchFamily="2" charset="-122"/>
              </a:rPr>
              <a:t>程序复杂程度的定量度量</a:t>
            </a:r>
            <a:endParaRPr lang="zh-CN" altLang="en-US" sz="3600" b="1" dirty="0" smtClean="0">
              <a:solidFill>
                <a:srgbClr val="006600"/>
              </a:solidFill>
              <a:effectLst>
                <a:outerShdw blurRad="38100" dist="38100" dir="2700000" algn="tl">
                  <a:srgbClr val="000000"/>
                </a:outerShdw>
              </a:effectLst>
              <a:latin typeface="Times New Roman" pitchFamily="18" charset="0"/>
            </a:endParaRPr>
          </a:p>
        </p:txBody>
      </p:sp>
      <p:sp>
        <p:nvSpPr>
          <p:cNvPr id="181252" name="Text Box 4"/>
          <p:cNvSpPr txBox="1">
            <a:spLocks noChangeArrowheads="1"/>
          </p:cNvSpPr>
          <p:nvPr/>
        </p:nvSpPr>
        <p:spPr bwMode="auto">
          <a:xfrm>
            <a:off x="1422400" y="1447800"/>
            <a:ext cx="102616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90000"/>
              </a:lnSpc>
              <a:defRPr/>
            </a:pPr>
            <a:r>
              <a:rPr kumimoji="1" lang="zh-CN" altLang="en-US" sz="3600">
                <a:solidFill>
                  <a:srgbClr val="006600"/>
                </a:solidFill>
                <a:effectLst>
                  <a:outerShdw blurRad="38100" dist="38100" dir="2700000" algn="tl">
                    <a:srgbClr val="000000"/>
                  </a:outerShdw>
                </a:effectLst>
                <a:latin typeface="Times New Roman" pitchFamily="18" charset="0"/>
                <a:ea typeface="宋体" pitchFamily="2" charset="-122"/>
              </a:rPr>
              <a:t>环形复杂度的用途</a:t>
            </a:r>
          </a:p>
        </p:txBody>
      </p:sp>
      <p:sp>
        <p:nvSpPr>
          <p:cNvPr id="103431" name="Text Box 6"/>
          <p:cNvSpPr txBox="1">
            <a:spLocks noChangeArrowheads="1"/>
          </p:cNvSpPr>
          <p:nvPr/>
        </p:nvSpPr>
        <p:spPr bwMode="auto">
          <a:xfrm>
            <a:off x="1422400" y="2062164"/>
            <a:ext cx="9347200"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90000"/>
              </a:lnSpc>
            </a:pPr>
            <a:r>
              <a:rPr lang="zh-CN" altLang="en-US"/>
              <a:t>程序的环形复杂度取决于程序控制流的复杂程度</a:t>
            </a:r>
            <a:r>
              <a:rPr lang="zh-CN" altLang="en-US" b="0"/>
              <a:t>。因此</a:t>
            </a:r>
            <a:r>
              <a:rPr lang="zh-CN" altLang="en-US">
                <a:solidFill>
                  <a:srgbClr val="0000CC"/>
                </a:solidFill>
              </a:rPr>
              <a:t>它是对测试难度的一种定量度量，也能对软件最终的可靠性给出某种预测</a:t>
            </a:r>
            <a:r>
              <a:rPr lang="zh-CN" altLang="en-US" b="0"/>
              <a:t>。</a:t>
            </a:r>
          </a:p>
          <a:p>
            <a:pPr algn="just">
              <a:lnSpc>
                <a:spcPct val="90000"/>
              </a:lnSpc>
            </a:pPr>
            <a:r>
              <a:rPr lang="en-US" altLang="zh-CN" b="0">
                <a:latin typeface="Times New Roman" pitchFamily="18" charset="0"/>
              </a:rPr>
              <a:t>McCabe</a:t>
            </a:r>
            <a:r>
              <a:rPr lang="zh-CN" altLang="en-US" b="0">
                <a:latin typeface="Times New Roman" pitchFamily="18" charset="0"/>
              </a:rPr>
              <a:t>研究大量程序后发现，环形复杂度高的程序往往是最困难、最容易出问题的程序。 </a:t>
            </a:r>
          </a:p>
          <a:p>
            <a:pPr algn="just">
              <a:lnSpc>
                <a:spcPct val="90000"/>
              </a:lnSpc>
            </a:pPr>
            <a:r>
              <a:rPr lang="zh-CN" altLang="en-US" b="0">
                <a:latin typeface="Times New Roman" pitchFamily="18" charset="0"/>
              </a:rPr>
              <a:t>实践表明，模块规模以</a:t>
            </a:r>
            <a:r>
              <a:rPr lang="en-US" altLang="zh-CN" b="0">
                <a:latin typeface="Times New Roman" pitchFamily="18" charset="0"/>
              </a:rPr>
              <a:t>V(G)≤10</a:t>
            </a:r>
            <a:r>
              <a:rPr lang="zh-CN" altLang="en-US" b="0">
                <a:latin typeface="Times New Roman" pitchFamily="18" charset="0"/>
              </a:rPr>
              <a:t>为宜。</a:t>
            </a:r>
          </a:p>
        </p:txBody>
      </p:sp>
    </p:spTree>
    <p:extLst>
      <p:ext uri="{BB962C8B-B14F-4D97-AF65-F5344CB8AC3E}">
        <p14:creationId xmlns:p14="http://schemas.microsoft.com/office/powerpoint/2010/main" val="1264176067"/>
      </p:ext>
    </p:extLst>
  </p:cSld>
  <p:clrMapOvr>
    <a:masterClrMapping/>
  </p:clrMapOvr>
  <p:transition>
    <p:random/>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2EE03962-073A-49A6-9672-7791961DE081}"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104451"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104452"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3B1D868F-C5E2-45EC-9D34-114F3114E5D3}" type="slidenum">
              <a:rPr lang="zh-CN" altLang="en-US" sz="2000" smtClean="0">
                <a:solidFill>
                  <a:srgbClr val="006600"/>
                </a:solidFill>
                <a:latin typeface="Arial" charset="0"/>
              </a:rPr>
              <a:pPr/>
              <a:t>102</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183298" name="Rectangle 2"/>
          <p:cNvSpPr>
            <a:spLocks noGrp="1" noChangeArrowheads="1"/>
          </p:cNvSpPr>
          <p:nvPr>
            <p:ph type="title"/>
          </p:nvPr>
        </p:nvSpPr>
        <p:spPr>
          <a:xfrm>
            <a:off x="541867" y="3048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7.5 </a:t>
            </a:r>
            <a:r>
              <a:rPr lang="zh-CN" altLang="en-US" sz="4800" b="1" dirty="0" smtClean="0">
                <a:effectLst>
                  <a:outerShdw blurRad="38100" dist="38100" dir="2700000" algn="tl">
                    <a:srgbClr val="FFFFFF"/>
                  </a:outerShdw>
                </a:effectLst>
                <a:latin typeface="华文新魏" pitchFamily="2" charset="-122"/>
                <a:ea typeface="华文新魏" pitchFamily="2" charset="-122"/>
              </a:rPr>
              <a:t>程序复杂程度的定量度量</a:t>
            </a:r>
            <a:endParaRPr lang="zh-CN" altLang="en-US" b="1" dirty="0" smtClean="0">
              <a:solidFill>
                <a:srgbClr val="0000CC"/>
              </a:solidFill>
              <a:effectLst>
                <a:outerShdw blurRad="38100" dist="38100" dir="2700000" algn="tl">
                  <a:srgbClr val="000000"/>
                </a:outerShdw>
              </a:effectLst>
              <a:latin typeface="Times New Roman" pitchFamily="18" charset="0"/>
            </a:endParaRPr>
          </a:p>
        </p:txBody>
      </p:sp>
      <p:sp>
        <p:nvSpPr>
          <p:cNvPr id="183300" name="Text Box 4"/>
          <p:cNvSpPr txBox="1">
            <a:spLocks noChangeArrowheads="1"/>
          </p:cNvSpPr>
          <p:nvPr/>
        </p:nvSpPr>
        <p:spPr bwMode="auto">
          <a:xfrm>
            <a:off x="1422400" y="1622425"/>
            <a:ext cx="9245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90000"/>
              </a:lnSpc>
              <a:spcBef>
                <a:spcPct val="30000"/>
              </a:spcBef>
              <a:defRPr/>
            </a:pPr>
            <a:r>
              <a:rPr kumimoji="1" lang="en-US" altLang="zh-CN" sz="4000">
                <a:solidFill>
                  <a:srgbClr val="0000CC"/>
                </a:solidFill>
                <a:effectLst>
                  <a:outerShdw blurRad="38100" dist="38100" dir="2700000" algn="tl">
                    <a:srgbClr val="000000"/>
                  </a:outerShdw>
                </a:effectLst>
                <a:latin typeface="Times New Roman" pitchFamily="18" charset="0"/>
                <a:ea typeface="宋体" pitchFamily="2" charset="-122"/>
              </a:rPr>
              <a:t>Halstead</a:t>
            </a:r>
            <a:r>
              <a:rPr kumimoji="1" lang="zh-CN" altLang="en-US" sz="4000">
                <a:solidFill>
                  <a:srgbClr val="0000CC"/>
                </a:solidFill>
                <a:effectLst>
                  <a:outerShdw blurRad="38100" dist="38100" dir="2700000" algn="tl">
                    <a:srgbClr val="000000"/>
                  </a:outerShdw>
                </a:effectLst>
                <a:latin typeface="Times New Roman" pitchFamily="18" charset="0"/>
                <a:ea typeface="宋体" pitchFamily="2" charset="-122"/>
              </a:rPr>
              <a:t>方法</a:t>
            </a:r>
          </a:p>
        </p:txBody>
      </p:sp>
      <p:sp>
        <p:nvSpPr>
          <p:cNvPr id="104455" name="Text Box 7"/>
          <p:cNvSpPr txBox="1">
            <a:spLocks noChangeArrowheads="1"/>
          </p:cNvSpPr>
          <p:nvPr/>
        </p:nvSpPr>
        <p:spPr bwMode="auto">
          <a:xfrm>
            <a:off x="1422400" y="2279650"/>
            <a:ext cx="9245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105000"/>
              </a:lnSpc>
              <a:spcBef>
                <a:spcPct val="30000"/>
              </a:spcBef>
            </a:pPr>
            <a:r>
              <a:rPr lang="en-US" altLang="zh-CN" b="0">
                <a:solidFill>
                  <a:srgbClr val="0000CC"/>
                </a:solidFill>
              </a:rPr>
              <a:t>Halstead</a:t>
            </a:r>
            <a:r>
              <a:rPr lang="zh-CN" altLang="en-US" b="0">
                <a:solidFill>
                  <a:srgbClr val="0000CC"/>
                </a:solidFill>
              </a:rPr>
              <a:t>方法是根据程序中的操作符和操作数的总数来度量程序的复杂程度的一种方法。</a:t>
            </a:r>
            <a:endParaRPr lang="zh-CN" altLang="en-US" b="0"/>
          </a:p>
          <a:p>
            <a:pPr algn="just">
              <a:lnSpc>
                <a:spcPct val="105000"/>
              </a:lnSpc>
            </a:pPr>
            <a:r>
              <a:rPr lang="zh-CN" altLang="en-US" b="0"/>
              <a:t>假设</a:t>
            </a:r>
            <a:r>
              <a:rPr lang="en-US" altLang="zh-CN"/>
              <a:t>N</a:t>
            </a:r>
            <a:r>
              <a:rPr lang="en-US" altLang="zh-CN" baseline="-25000"/>
              <a:t>1</a:t>
            </a:r>
            <a:r>
              <a:rPr lang="zh-CN" altLang="en-US" b="0"/>
              <a:t>为程序中操作符出现的总次数，</a:t>
            </a:r>
            <a:r>
              <a:rPr lang="en-US" altLang="zh-CN"/>
              <a:t>N</a:t>
            </a:r>
            <a:r>
              <a:rPr lang="en-US" altLang="zh-CN" baseline="-25000"/>
              <a:t>2</a:t>
            </a:r>
            <a:r>
              <a:rPr lang="zh-CN" altLang="en-US" b="0"/>
              <a:t>为操作数出现的总次数，则定义程序</a:t>
            </a:r>
            <a:r>
              <a:rPr lang="zh-CN" altLang="en-US">
                <a:solidFill>
                  <a:srgbClr val="0000CC"/>
                </a:solidFill>
              </a:rPr>
              <a:t>长度</a:t>
            </a:r>
            <a:r>
              <a:rPr lang="en-US" altLang="zh-CN">
                <a:latin typeface="Arial" charset="0"/>
              </a:rPr>
              <a:t>N</a:t>
            </a:r>
            <a:r>
              <a:rPr lang="zh-CN" altLang="en-US" b="0"/>
              <a:t>为：</a:t>
            </a:r>
          </a:p>
          <a:p>
            <a:pPr algn="just">
              <a:lnSpc>
                <a:spcPct val="105000"/>
              </a:lnSpc>
            </a:pPr>
            <a:r>
              <a:rPr lang="en-US" altLang="zh-CN">
                <a:latin typeface="Arial" charset="0"/>
              </a:rPr>
              <a:t>N=N</a:t>
            </a:r>
            <a:r>
              <a:rPr lang="en-US" altLang="zh-CN" baseline="-25000">
                <a:latin typeface="Arial" charset="0"/>
              </a:rPr>
              <a:t>1</a:t>
            </a:r>
            <a:r>
              <a:rPr lang="en-US" altLang="zh-CN">
                <a:latin typeface="Arial" charset="0"/>
              </a:rPr>
              <a:t>+N</a:t>
            </a:r>
            <a:r>
              <a:rPr lang="en-US" altLang="zh-CN" baseline="-25000">
                <a:latin typeface="Arial" charset="0"/>
              </a:rPr>
              <a:t>2</a:t>
            </a:r>
            <a:endParaRPr lang="zh-CN" altLang="en-US" baseline="-25000">
              <a:latin typeface="Arial" charset="0"/>
            </a:endParaRPr>
          </a:p>
        </p:txBody>
      </p:sp>
    </p:spTree>
    <p:extLst>
      <p:ext uri="{BB962C8B-B14F-4D97-AF65-F5344CB8AC3E}">
        <p14:creationId xmlns:p14="http://schemas.microsoft.com/office/powerpoint/2010/main" val="2430223140"/>
      </p:ext>
    </p:extLst>
  </p:cSld>
  <p:clrMapOvr>
    <a:masterClrMapping/>
  </p:clrMapOvr>
  <p:transition>
    <p:random/>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8645BDB-DAC0-46D5-9BFF-F35C3EC6C336}"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105475"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105476"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C7966087-BCD7-4FDF-AEF7-13DCF0D9866A}" type="slidenum">
              <a:rPr lang="zh-CN" altLang="en-US" sz="2000" smtClean="0">
                <a:solidFill>
                  <a:srgbClr val="006600"/>
                </a:solidFill>
                <a:latin typeface="Arial" charset="0"/>
              </a:rPr>
              <a:pPr/>
              <a:t>103</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57026" name="Rectangle 2"/>
          <p:cNvSpPr>
            <a:spLocks noGrp="1" noChangeArrowheads="1"/>
          </p:cNvSpPr>
          <p:nvPr>
            <p:ph type="title"/>
          </p:nvPr>
        </p:nvSpPr>
        <p:spPr>
          <a:xfrm>
            <a:off x="541867" y="3048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7.5 </a:t>
            </a:r>
            <a:r>
              <a:rPr lang="zh-CN" altLang="en-US" sz="4800" b="1" dirty="0" smtClean="0">
                <a:effectLst>
                  <a:outerShdw blurRad="38100" dist="38100" dir="2700000" algn="tl">
                    <a:srgbClr val="FFFFFF"/>
                  </a:outerShdw>
                </a:effectLst>
                <a:latin typeface="华文新魏" pitchFamily="2" charset="-122"/>
                <a:ea typeface="华文新魏" pitchFamily="2" charset="-122"/>
              </a:rPr>
              <a:t>程序复杂程度的定量度量</a:t>
            </a:r>
          </a:p>
        </p:txBody>
      </p:sp>
      <p:sp>
        <p:nvSpPr>
          <p:cNvPr id="105478" name="Text Box 4"/>
          <p:cNvSpPr txBox="1">
            <a:spLocks noChangeArrowheads="1"/>
          </p:cNvSpPr>
          <p:nvPr/>
        </p:nvSpPr>
        <p:spPr bwMode="auto">
          <a:xfrm>
            <a:off x="1320800" y="1600200"/>
            <a:ext cx="934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30000"/>
              </a:spcBef>
            </a:pPr>
            <a:r>
              <a:rPr lang="zh-CN" altLang="en-US" b="0"/>
              <a:t>另外</a:t>
            </a:r>
            <a:r>
              <a:rPr lang="en-US" altLang="zh-CN" b="0"/>
              <a:t>Halstead</a:t>
            </a:r>
            <a:r>
              <a:rPr lang="zh-CN" altLang="en-US" b="0"/>
              <a:t>还给出了预测程序长度</a:t>
            </a:r>
            <a:r>
              <a:rPr lang="en-US" altLang="zh-CN">
                <a:latin typeface="Arial" charset="0"/>
              </a:rPr>
              <a:t>H</a:t>
            </a:r>
            <a:r>
              <a:rPr lang="zh-CN" altLang="en-US" b="0"/>
              <a:t>和程序中可能包含的错误数</a:t>
            </a:r>
            <a:r>
              <a:rPr lang="en-US" altLang="zh-CN">
                <a:latin typeface="Arial" charset="0"/>
              </a:rPr>
              <a:t>E</a:t>
            </a:r>
            <a:r>
              <a:rPr lang="en-US" altLang="zh-CN" b="0"/>
              <a:t>：</a:t>
            </a:r>
          </a:p>
        </p:txBody>
      </p:sp>
      <p:graphicFrame>
        <p:nvGraphicFramePr>
          <p:cNvPr id="105479" name="Object 6"/>
          <p:cNvGraphicFramePr>
            <a:graphicFrameLocks noChangeAspect="1"/>
          </p:cNvGraphicFramePr>
          <p:nvPr/>
        </p:nvGraphicFramePr>
        <p:xfrm>
          <a:off x="2641600" y="2743201"/>
          <a:ext cx="5994400" cy="620713"/>
        </p:xfrm>
        <a:graphic>
          <a:graphicData uri="http://schemas.openxmlformats.org/presentationml/2006/ole">
            <mc:AlternateContent xmlns:mc="http://schemas.openxmlformats.org/markup-compatibility/2006">
              <mc:Choice xmlns:v="urn:schemas-microsoft-com:vml" Requires="v">
                <p:oleObj spid="_x0000_s39942" name="公式" r:id="rId4" imgW="1548728" imgH="215806" progId="Equation.3">
                  <p:embed/>
                </p:oleObj>
              </mc:Choice>
              <mc:Fallback>
                <p:oleObj name="公式" r:id="rId4" imgW="1548728"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1600" y="2743201"/>
                        <a:ext cx="5994400"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480" name="Object 7"/>
          <p:cNvGraphicFramePr>
            <a:graphicFrameLocks noChangeAspect="1"/>
          </p:cNvGraphicFramePr>
          <p:nvPr/>
        </p:nvGraphicFramePr>
        <p:xfrm>
          <a:off x="2438400" y="3509964"/>
          <a:ext cx="7518400" cy="757237"/>
        </p:xfrm>
        <a:graphic>
          <a:graphicData uri="http://schemas.openxmlformats.org/presentationml/2006/ole">
            <mc:AlternateContent xmlns:mc="http://schemas.openxmlformats.org/markup-compatibility/2006">
              <mc:Choice xmlns:v="urn:schemas-microsoft-com:vml" Requires="v">
                <p:oleObj spid="_x0000_s39943" name="公式" r:id="rId6" imgW="1600200" imgH="215640" progId="Equation.3">
                  <p:embed/>
                </p:oleObj>
              </mc:Choice>
              <mc:Fallback>
                <p:oleObj name="公式" r:id="rId6" imgW="160020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3509964"/>
                        <a:ext cx="7518400"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81" name="Text Box 8"/>
          <p:cNvSpPr txBox="1">
            <a:spLocks noChangeArrowheads="1"/>
          </p:cNvSpPr>
          <p:nvPr/>
        </p:nvSpPr>
        <p:spPr bwMode="auto">
          <a:xfrm>
            <a:off x="1320800" y="4419600"/>
            <a:ext cx="9550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30000"/>
              </a:spcBef>
            </a:pPr>
            <a:r>
              <a:rPr lang="zh-CN" altLang="en-US" b="0"/>
              <a:t>其中：</a:t>
            </a:r>
            <a:r>
              <a:rPr lang="en-US" altLang="zh-CN" b="0"/>
              <a:t>n1</a:t>
            </a:r>
            <a:r>
              <a:rPr lang="zh-CN" altLang="en-US" b="0"/>
              <a:t>是程序中使用的不同的操作符个数，</a:t>
            </a:r>
            <a:r>
              <a:rPr lang="en-US" altLang="zh-CN" b="0"/>
              <a:t>n2</a:t>
            </a:r>
            <a:r>
              <a:rPr lang="zh-CN" altLang="en-US" b="0"/>
              <a:t>是不同的操作数个数。</a:t>
            </a:r>
          </a:p>
        </p:txBody>
      </p:sp>
    </p:spTree>
    <p:extLst>
      <p:ext uri="{BB962C8B-B14F-4D97-AF65-F5344CB8AC3E}">
        <p14:creationId xmlns:p14="http://schemas.microsoft.com/office/powerpoint/2010/main" val="1812948017"/>
      </p:ext>
    </p:extLst>
  </p:cSld>
  <p:clrMapOvr>
    <a:masterClrMapping/>
  </p:clrMapOvr>
  <p:transition>
    <p:random/>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6A1D3DA6-975D-4D06-BCE1-B7E2A37EA0B5}"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106499"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106500"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BF2C661A-4073-4BCD-BEF5-C167CC6B7ADD}" type="slidenum">
              <a:rPr lang="zh-CN" altLang="en-US" sz="2000" smtClean="0">
                <a:solidFill>
                  <a:srgbClr val="006600"/>
                </a:solidFill>
                <a:latin typeface="Arial" charset="0"/>
              </a:rPr>
              <a:pPr/>
              <a:t>104</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164866" name="Rectangle 2"/>
          <p:cNvSpPr>
            <a:spLocks noGrp="1" noChangeArrowheads="1"/>
          </p:cNvSpPr>
          <p:nvPr>
            <p:ph type="title"/>
          </p:nvPr>
        </p:nvSpPr>
        <p:spPr>
          <a:xfrm>
            <a:off x="541867" y="381000"/>
            <a:ext cx="11243733" cy="685800"/>
          </a:xfrm>
        </p:spPr>
        <p:txBody>
          <a:bodyPr>
            <a:normAutofit fontScale="90000"/>
          </a:bodyPr>
          <a:lstStyle/>
          <a:p>
            <a:pPr algn="ctr" eaLnBrk="1" hangingPunct="1">
              <a:defRPr/>
            </a:pPr>
            <a:r>
              <a:rPr lang="zh-CN" altLang="en-US" sz="4800" b="1" smtClean="0">
                <a:effectLst>
                  <a:outerShdw blurRad="38100" dist="38100" dir="2700000" algn="tl">
                    <a:srgbClr val="FFFFFF"/>
                  </a:outerShdw>
                </a:effectLst>
                <a:latin typeface="华文新魏" pitchFamily="2" charset="-122"/>
                <a:ea typeface="华文新魏" pitchFamily="2" charset="-122"/>
              </a:rPr>
              <a:t>小结</a:t>
            </a:r>
          </a:p>
        </p:txBody>
      </p:sp>
      <p:sp>
        <p:nvSpPr>
          <p:cNvPr id="164868" name="Text Box 4"/>
          <p:cNvSpPr txBox="1">
            <a:spLocks noChangeArrowheads="1"/>
          </p:cNvSpPr>
          <p:nvPr/>
        </p:nvSpPr>
        <p:spPr bwMode="auto">
          <a:xfrm>
            <a:off x="1320800" y="1557339"/>
            <a:ext cx="10151533" cy="3884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2400">
                <a:solidFill>
                  <a:schemeClr val="tx1"/>
                </a:solidFill>
                <a:latin typeface="Times New Roman" pitchFamily="18" charset="0"/>
                <a:ea typeface="宋体" pitchFamily="2" charset="-122"/>
              </a:defRPr>
            </a:lvl1pPr>
            <a:lvl2pPr marL="949325">
              <a:defRPr sz="2400">
                <a:solidFill>
                  <a:schemeClr val="tx1"/>
                </a:solidFill>
                <a:latin typeface="Times New Roman" pitchFamily="18" charset="0"/>
                <a:ea typeface="宋体" pitchFamily="2" charset="-122"/>
              </a:defRPr>
            </a:lvl2pPr>
            <a:lvl3pPr marL="1139825">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110000"/>
              </a:lnSpc>
              <a:defRPr/>
            </a:pPr>
            <a:r>
              <a:rPr lang="zh-CN" altLang="en-US" sz="2800" smtClean="0">
                <a:latin typeface="宋体" pitchFamily="2" charset="-122"/>
              </a:rPr>
              <a:t>详细设计阶段</a:t>
            </a:r>
            <a:r>
              <a:rPr lang="zh-CN" altLang="en-US" sz="2800" b="0" smtClean="0">
                <a:latin typeface="宋体" pitchFamily="2" charset="-122"/>
              </a:rPr>
              <a:t>的关键任务是设计出程序的</a:t>
            </a:r>
            <a:r>
              <a:rPr lang="zh-CN" altLang="en-US" sz="2800" smtClean="0">
                <a:solidFill>
                  <a:srgbClr val="000099"/>
                </a:solidFill>
                <a:latin typeface="宋体" pitchFamily="2" charset="-122"/>
              </a:rPr>
              <a:t>蓝图</a:t>
            </a:r>
            <a:r>
              <a:rPr lang="zh-CN" altLang="en-US" sz="2800" b="0" smtClean="0">
                <a:latin typeface="宋体" pitchFamily="2" charset="-122"/>
              </a:rPr>
              <a:t>。结构程序设计技术是进行详细设计的逻辑基础。</a:t>
            </a:r>
          </a:p>
          <a:p>
            <a:pPr algn="just">
              <a:lnSpc>
                <a:spcPct val="110000"/>
              </a:lnSpc>
              <a:defRPr/>
            </a:pPr>
            <a:r>
              <a:rPr lang="zh-CN" altLang="en-US" sz="2800" smtClean="0">
                <a:effectLst>
                  <a:outerShdw blurRad="38100" dist="38100" dir="2700000" algn="tl">
                    <a:srgbClr val="FFFFFF"/>
                  </a:outerShdw>
                </a:effectLst>
                <a:latin typeface="宋体" pitchFamily="2" charset="-122"/>
              </a:rPr>
              <a:t>界面设计</a:t>
            </a:r>
            <a:r>
              <a:rPr lang="zh-CN" altLang="en-US" sz="2800" b="0" smtClean="0">
                <a:latin typeface="宋体" pitchFamily="2" charset="-122"/>
              </a:rPr>
              <a:t>：给出了一些设计指南。</a:t>
            </a:r>
            <a:endParaRPr lang="en-US" altLang="zh-CN" sz="2800" b="0" smtClean="0">
              <a:latin typeface="宋体" pitchFamily="2" charset="-122"/>
            </a:endParaRPr>
          </a:p>
          <a:p>
            <a:pPr algn="just">
              <a:lnSpc>
                <a:spcPct val="110000"/>
              </a:lnSpc>
              <a:defRPr/>
            </a:pPr>
            <a:r>
              <a:rPr lang="zh-CN" altLang="en-US" sz="2800" smtClean="0">
                <a:effectLst>
                  <a:outerShdw blurRad="38100" dist="38100" dir="2700000" algn="tl">
                    <a:srgbClr val="FFFFFF"/>
                  </a:outerShdw>
                </a:effectLst>
                <a:latin typeface="宋体" pitchFamily="2" charset="-122"/>
              </a:rPr>
              <a:t>详细设计的工具</a:t>
            </a:r>
            <a:r>
              <a:rPr lang="zh-CN" altLang="en-US" sz="2800" b="0" smtClean="0">
                <a:latin typeface="宋体" pitchFamily="2" charset="-122"/>
              </a:rPr>
              <a:t>：介绍了程序流程图、盒图、</a:t>
            </a:r>
            <a:r>
              <a:rPr lang="en-US" altLang="zh-CN" sz="2800" b="0" smtClean="0">
                <a:latin typeface="宋体" pitchFamily="2" charset="-122"/>
              </a:rPr>
              <a:t>PAD</a:t>
            </a:r>
            <a:r>
              <a:rPr lang="zh-CN" altLang="en-US" sz="2800" b="0" smtClean="0">
                <a:latin typeface="宋体" pitchFamily="2" charset="-122"/>
              </a:rPr>
              <a:t>图、判定表／树和</a:t>
            </a:r>
            <a:r>
              <a:rPr lang="en-US" altLang="zh-CN" sz="2800" b="0" smtClean="0">
                <a:latin typeface="宋体" pitchFamily="2" charset="-122"/>
              </a:rPr>
              <a:t>PDL</a:t>
            </a:r>
            <a:r>
              <a:rPr lang="zh-CN" altLang="en-US" sz="2800" b="0" smtClean="0">
                <a:latin typeface="宋体" pitchFamily="2" charset="-122"/>
              </a:rPr>
              <a:t>语言等。</a:t>
            </a:r>
          </a:p>
          <a:p>
            <a:pPr algn="just">
              <a:lnSpc>
                <a:spcPct val="110000"/>
              </a:lnSpc>
              <a:defRPr/>
            </a:pPr>
            <a:r>
              <a:rPr lang="zh-CN" altLang="en-US" sz="2800" smtClean="0">
                <a:effectLst>
                  <a:outerShdw blurRad="38100" dist="38100" dir="2700000" algn="tl">
                    <a:srgbClr val="FFFFFF"/>
                  </a:outerShdw>
                </a:effectLst>
                <a:latin typeface="宋体" pitchFamily="2" charset="-122"/>
              </a:rPr>
              <a:t>详细设计的形式化的方法</a:t>
            </a:r>
            <a:r>
              <a:rPr lang="zh-CN" altLang="en-US" sz="2800" b="0" smtClean="0">
                <a:latin typeface="宋体" pitchFamily="2" charset="-122"/>
              </a:rPr>
              <a:t>：面向数据结构的设计方法（</a:t>
            </a:r>
            <a:r>
              <a:rPr lang="en-US" altLang="zh-CN" sz="2800" b="0" smtClean="0">
                <a:latin typeface="宋体" pitchFamily="2" charset="-122"/>
              </a:rPr>
              <a:t>Jackson</a:t>
            </a:r>
            <a:r>
              <a:rPr lang="zh-CN" altLang="en-US" sz="2800" b="0" smtClean="0">
                <a:latin typeface="宋体" pitchFamily="2" charset="-122"/>
              </a:rPr>
              <a:t>）。</a:t>
            </a:r>
          </a:p>
          <a:p>
            <a:pPr algn="just">
              <a:lnSpc>
                <a:spcPct val="110000"/>
              </a:lnSpc>
              <a:defRPr/>
            </a:pPr>
            <a:r>
              <a:rPr lang="zh-CN" altLang="en-US" sz="2800" smtClean="0">
                <a:effectLst>
                  <a:outerShdw blurRad="38100" dist="38100" dir="2700000" algn="tl">
                    <a:srgbClr val="FFFFFF"/>
                  </a:outerShdw>
                </a:effectLst>
                <a:latin typeface="宋体" pitchFamily="2" charset="-122"/>
              </a:rPr>
              <a:t>复杂程度</a:t>
            </a:r>
            <a:r>
              <a:rPr lang="zh-CN" altLang="en-US" sz="2800" b="0" smtClean="0">
                <a:latin typeface="宋体" pitchFamily="2" charset="-122"/>
              </a:rPr>
              <a:t>：环形复杂度。</a:t>
            </a:r>
          </a:p>
        </p:txBody>
      </p:sp>
    </p:spTree>
    <p:extLst>
      <p:ext uri="{BB962C8B-B14F-4D97-AF65-F5344CB8AC3E}">
        <p14:creationId xmlns:p14="http://schemas.microsoft.com/office/powerpoint/2010/main" val="41520947"/>
      </p:ext>
    </p:extLst>
  </p:cSld>
  <p:clrMapOvr>
    <a:masterClrMapping/>
  </p:clrMapOvr>
  <p:transition>
    <p:random/>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custDataLst>
              <p:tags r:id="rId1"/>
            </p:custDataLst>
          </p:nvPr>
        </p:nvSpPr>
        <p:spPr>
          <a:xfrm>
            <a:off x="0" y="685800"/>
            <a:ext cx="12192000" cy="9017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lIns="2699852"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dirty="0">
              <a:ln>
                <a:noFill/>
              </a:ln>
              <a:solidFill>
                <a:prstClr val="white"/>
              </a:solidFill>
              <a:effectLst/>
              <a:uLnTx/>
              <a:uFillTx/>
              <a:latin typeface="微软雅黑" panose="020B0503020204020204" charset="-122"/>
              <a:ea typeface="宋体" panose="02010600030101010101" pitchFamily="2" charset="-122"/>
              <a:cs typeface="微软雅黑" panose="020B0503020204020204" charset="-122"/>
              <a:sym typeface="+mn-ea"/>
            </a:endParaRPr>
          </a:p>
        </p:txBody>
      </p:sp>
      <p:sp>
        <p:nvSpPr>
          <p:cNvPr id="11268" name="文本框 2"/>
          <p:cNvSpPr txBox="1">
            <a:spLocks noChangeArrowheads="1"/>
          </p:cNvSpPr>
          <p:nvPr/>
        </p:nvSpPr>
        <p:spPr bwMode="auto">
          <a:xfrm>
            <a:off x="4709796" y="908050"/>
            <a:ext cx="253428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sym typeface="宋体" panose="02010600030101010101" pitchFamily="2" charset="-122"/>
              </a:rPr>
              <a:t>Week5 </a:t>
            </a:r>
            <a:r>
              <a:rPr lang="zh-CN" altLang="en-US" sz="3200" b="1" dirty="0">
                <a:solidFill>
                  <a:prstClr val="white"/>
                </a:solidFill>
                <a:latin typeface="微软雅黑" panose="020B0503020204020204" charset="-122"/>
                <a:sym typeface="宋体" panose="02010600030101010101" pitchFamily="2" charset="-122"/>
              </a:rPr>
              <a:t>作业</a:t>
            </a:r>
            <a:endParaRPr kumimoji="0" lang="zh-CN" altLang="en-US" sz="32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sym typeface="宋体" panose="02010600030101010101" pitchFamily="2" charset="-122"/>
            </a:endParaRPr>
          </a:p>
        </p:txBody>
      </p:sp>
      <p:sp>
        <p:nvSpPr>
          <p:cNvPr id="2" name="矩形 1"/>
          <p:cNvSpPr/>
          <p:nvPr/>
        </p:nvSpPr>
        <p:spPr>
          <a:xfrm>
            <a:off x="3428242" y="2413090"/>
            <a:ext cx="7153047" cy="1631216"/>
          </a:xfrm>
          <a:prstGeom prst="rect">
            <a:avLst/>
          </a:prstGeom>
        </p:spPr>
        <p:txBody>
          <a:bodyPr wrap="square">
            <a:spAutoFit/>
          </a:bodyPr>
          <a:lstStyle/>
          <a:p>
            <a:pPr defTabSz="685800" fontAlgn="base">
              <a:lnSpc>
                <a:spcPts val="3000"/>
              </a:lnSpc>
              <a:spcBef>
                <a:spcPct val="0"/>
              </a:spcBef>
              <a:spcAft>
                <a:spcPct val="0"/>
              </a:spcAft>
              <a:defRPr/>
            </a:pPr>
            <a:r>
              <a:rPr lang="zh-CN" altLang="en-US" sz="3200" b="1" dirty="0" smtClean="0">
                <a:solidFill>
                  <a:srgbClr val="00B050"/>
                </a:solidFill>
                <a:latin typeface="隶书" pitchFamily="49" charset="-122"/>
                <a:ea typeface="隶书" pitchFamily="49" charset="-122"/>
              </a:rPr>
              <a:t>作业</a:t>
            </a:r>
            <a:r>
              <a:rPr lang="en-US" altLang="zh-CN" sz="3200" b="1" dirty="0" smtClean="0">
                <a:solidFill>
                  <a:srgbClr val="00B050"/>
                </a:solidFill>
                <a:latin typeface="隶书" pitchFamily="49" charset="-122"/>
                <a:ea typeface="隶书" pitchFamily="49" charset="-122"/>
              </a:rPr>
              <a:t>1</a:t>
            </a:r>
            <a:r>
              <a:rPr lang="zh-CN" altLang="en-US" sz="3200" b="1" dirty="0" smtClean="0">
                <a:solidFill>
                  <a:srgbClr val="00B050"/>
                </a:solidFill>
                <a:latin typeface="隶书" pitchFamily="49" charset="-122"/>
                <a:ea typeface="隶书" pitchFamily="49" charset="-122"/>
              </a:rPr>
              <a:t>：</a:t>
            </a:r>
            <a:endParaRPr lang="en-US" altLang="zh-CN" sz="3200" b="1" dirty="0" smtClean="0">
              <a:solidFill>
                <a:srgbClr val="00B050"/>
              </a:solidFill>
              <a:latin typeface="隶书" pitchFamily="49" charset="-122"/>
              <a:ea typeface="隶书" pitchFamily="49" charset="-122"/>
            </a:endParaRPr>
          </a:p>
          <a:p>
            <a:pPr marL="342900" indent="-342900" defTabSz="685800" fontAlgn="base">
              <a:lnSpc>
                <a:spcPts val="3000"/>
              </a:lnSpc>
              <a:spcBef>
                <a:spcPct val="0"/>
              </a:spcBef>
              <a:spcAft>
                <a:spcPct val="0"/>
              </a:spcAft>
              <a:buFont typeface="+mj-ea"/>
              <a:buAutoNum type="circleNumDbPlain"/>
              <a:defRPr/>
            </a:pPr>
            <a:r>
              <a:rPr lang="zh-CN" altLang="en-US" sz="2800" b="1" dirty="0" smtClean="0">
                <a:solidFill>
                  <a:srgbClr val="00B050"/>
                </a:solidFill>
                <a:latin typeface="隶书" pitchFamily="49" charset="-122"/>
                <a:ea typeface="隶书" pitchFamily="49" charset="-122"/>
              </a:rPr>
              <a:t>完成</a:t>
            </a:r>
            <a:r>
              <a:rPr lang="zh-CN" altLang="en-US" sz="2800" b="1" dirty="0" smtClean="0">
                <a:solidFill>
                  <a:srgbClr val="00B050"/>
                </a:solidFill>
                <a:latin typeface="隶书" pitchFamily="49" charset="-122"/>
                <a:ea typeface="隶书" pitchFamily="49" charset="-122"/>
              </a:rPr>
              <a:t>项目详细设计</a:t>
            </a:r>
            <a:r>
              <a:rPr lang="zh-CN" altLang="en-US" sz="2800" b="1" dirty="0" smtClean="0">
                <a:solidFill>
                  <a:srgbClr val="00B050"/>
                </a:solidFill>
                <a:latin typeface="隶书" pitchFamily="49" charset="-122"/>
                <a:ea typeface="隶书" pitchFamily="49" charset="-122"/>
              </a:rPr>
              <a:t>；</a:t>
            </a:r>
            <a:endParaRPr lang="en-US" altLang="zh-CN" sz="2800" b="1" dirty="0" smtClean="0">
              <a:solidFill>
                <a:srgbClr val="00B050"/>
              </a:solidFill>
              <a:latin typeface="隶书" pitchFamily="49" charset="-122"/>
              <a:ea typeface="隶书" pitchFamily="49" charset="-122"/>
            </a:endParaRPr>
          </a:p>
          <a:p>
            <a:pPr marL="342900" indent="-342900" defTabSz="685800" fontAlgn="base">
              <a:lnSpc>
                <a:spcPts val="3000"/>
              </a:lnSpc>
              <a:spcBef>
                <a:spcPct val="0"/>
              </a:spcBef>
              <a:spcAft>
                <a:spcPct val="0"/>
              </a:spcAft>
              <a:buFont typeface="+mj-ea"/>
              <a:buAutoNum type="circleNumDbPlain"/>
              <a:defRPr/>
            </a:pPr>
            <a:r>
              <a:rPr lang="zh-CN" altLang="en-US" sz="2800" b="1" dirty="0" smtClean="0">
                <a:solidFill>
                  <a:srgbClr val="00B050"/>
                </a:solidFill>
                <a:latin typeface="隶书" pitchFamily="49" charset="-122"/>
                <a:ea typeface="隶书" pitchFamily="49" charset="-122"/>
              </a:rPr>
              <a:t>材料</a:t>
            </a:r>
            <a:r>
              <a:rPr lang="zh-CN" altLang="en-US" sz="2800" b="1" dirty="0">
                <a:solidFill>
                  <a:srgbClr val="00B050"/>
                </a:solidFill>
                <a:latin typeface="隶书" pitchFamily="49" charset="-122"/>
                <a:ea typeface="隶书" pitchFamily="49" charset="-122"/>
              </a:rPr>
              <a:t>提交</a:t>
            </a:r>
            <a:r>
              <a:rPr lang="en-US" altLang="zh-CN" sz="2800" b="1" dirty="0" err="1">
                <a:solidFill>
                  <a:srgbClr val="00B050"/>
                </a:solidFill>
                <a:latin typeface="隶书" pitchFamily="49" charset="-122"/>
                <a:ea typeface="隶书" pitchFamily="49" charset="-122"/>
              </a:rPr>
              <a:t>Github</a:t>
            </a:r>
            <a:r>
              <a:rPr lang="zh-CN" altLang="en-US" sz="2800" b="1" dirty="0" smtClean="0">
                <a:solidFill>
                  <a:srgbClr val="00B050"/>
                </a:solidFill>
                <a:latin typeface="隶书" pitchFamily="49" charset="-122"/>
                <a:ea typeface="隶书" pitchFamily="49" charset="-122"/>
              </a:rPr>
              <a:t>。</a:t>
            </a:r>
            <a:endParaRPr lang="en-US" altLang="zh-CN" sz="2800" b="1" dirty="0" smtClean="0">
              <a:solidFill>
                <a:srgbClr val="00B050"/>
              </a:solidFill>
              <a:latin typeface="隶书" pitchFamily="49" charset="-122"/>
              <a:ea typeface="隶书" pitchFamily="49" charset="-122"/>
            </a:endParaRPr>
          </a:p>
          <a:p>
            <a:pPr defTabSz="685800" fontAlgn="base">
              <a:lnSpc>
                <a:spcPts val="3000"/>
              </a:lnSpc>
              <a:spcBef>
                <a:spcPct val="0"/>
              </a:spcBef>
              <a:spcAft>
                <a:spcPct val="0"/>
              </a:spcAft>
              <a:defRPr/>
            </a:pPr>
            <a:endParaRPr lang="zh-CN" altLang="en-US" sz="2800" b="1" dirty="0">
              <a:solidFill>
                <a:srgbClr val="00B050"/>
              </a:solidFill>
              <a:latin typeface="隶书" pitchFamily="49" charset="-122"/>
              <a:ea typeface="隶书" pitchFamily="49" charset="-122"/>
            </a:endParaRPr>
          </a:p>
        </p:txBody>
      </p:sp>
      <p:pic>
        <p:nvPicPr>
          <p:cNvPr id="12" name="图片 11"/>
          <p:cNvPicPr>
            <a:picLocks noChangeAspect="1"/>
          </p:cNvPicPr>
          <p:nvPr/>
        </p:nvPicPr>
        <p:blipFill>
          <a:blip r:embed="rId4"/>
          <a:stretch>
            <a:fillRect/>
          </a:stretch>
        </p:blipFill>
        <p:spPr>
          <a:xfrm>
            <a:off x="9050621" y="4268953"/>
            <a:ext cx="3061335" cy="1736725"/>
          </a:xfrm>
          <a:prstGeom prst="rect">
            <a:avLst/>
          </a:prstGeom>
        </p:spPr>
      </p:pic>
      <p:pic>
        <p:nvPicPr>
          <p:cNvPr id="13" name="图片 12"/>
          <p:cNvPicPr>
            <a:picLocks noChangeAspect="1"/>
          </p:cNvPicPr>
          <p:nvPr/>
        </p:nvPicPr>
        <p:blipFill>
          <a:blip r:embed="rId5"/>
          <a:stretch>
            <a:fillRect/>
          </a:stretch>
        </p:blipFill>
        <p:spPr>
          <a:xfrm>
            <a:off x="117702" y="1758414"/>
            <a:ext cx="3061970" cy="2044065"/>
          </a:xfrm>
          <a:prstGeom prst="rect">
            <a:avLst/>
          </a:prstGeom>
        </p:spPr>
      </p:pic>
    </p:spTree>
    <p:extLst>
      <p:ext uri="{BB962C8B-B14F-4D97-AF65-F5344CB8AC3E}">
        <p14:creationId xmlns:p14="http://schemas.microsoft.com/office/powerpoint/2010/main" val="30306658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11268"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4A9E73F9-76EB-4B6B-AB5F-F55BB0CFC97B}"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11267"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11268"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900112B-55D7-4343-ACC9-BE8F9E241321}" type="slidenum">
              <a:rPr lang="zh-CN" altLang="en-US" sz="2000" smtClean="0">
                <a:solidFill>
                  <a:srgbClr val="006600"/>
                </a:solidFill>
                <a:latin typeface="Arial" charset="0"/>
              </a:rPr>
              <a:pPr/>
              <a:t>11</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64194" name="Rectangle 2"/>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2 人机界面设计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264195" name="Text Box 3"/>
          <p:cNvSpPr txBox="1">
            <a:spLocks noChangeArrowheads="1"/>
          </p:cNvSpPr>
          <p:nvPr/>
        </p:nvSpPr>
        <p:spPr bwMode="auto">
          <a:xfrm>
            <a:off x="1117600" y="1524001"/>
            <a:ext cx="9956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kumimoji="1" lang="zh-CN" altLang="en-US" sz="4000">
                <a:solidFill>
                  <a:srgbClr val="0000CC"/>
                </a:solidFill>
                <a:effectLst>
                  <a:outerShdw blurRad="38100" dist="38100" dir="2700000" algn="tl">
                    <a:srgbClr val="000000"/>
                  </a:outerShdw>
                </a:effectLst>
                <a:latin typeface="宋体" pitchFamily="2" charset="-122"/>
                <a:ea typeface="宋体" pitchFamily="2" charset="-122"/>
              </a:rPr>
              <a:t>设计问题</a:t>
            </a:r>
            <a:endParaRPr lang="zh-CN" altLang="en-US" b="0">
              <a:solidFill>
                <a:srgbClr val="0000CC"/>
              </a:solidFill>
              <a:latin typeface="宋体" pitchFamily="2" charset="-122"/>
              <a:ea typeface="宋体" pitchFamily="2" charset="-122"/>
            </a:endParaRPr>
          </a:p>
        </p:txBody>
      </p:sp>
      <p:sp>
        <p:nvSpPr>
          <p:cNvPr id="11271" name="Text Box 6"/>
          <p:cNvSpPr txBox="1">
            <a:spLocks noChangeArrowheads="1"/>
          </p:cNvSpPr>
          <p:nvPr/>
        </p:nvSpPr>
        <p:spPr bwMode="auto">
          <a:xfrm>
            <a:off x="1117600" y="2255838"/>
            <a:ext cx="9956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b="0"/>
              <a:t>在设计人机界面时应该考虑如下四个设计问题：</a:t>
            </a:r>
          </a:p>
        </p:txBody>
      </p:sp>
      <p:sp>
        <p:nvSpPr>
          <p:cNvPr id="264199" name="Text Box 7"/>
          <p:cNvSpPr txBox="1">
            <a:spLocks noChangeArrowheads="1"/>
          </p:cNvSpPr>
          <p:nvPr/>
        </p:nvSpPr>
        <p:spPr bwMode="auto">
          <a:xfrm>
            <a:off x="1117600" y="3352800"/>
            <a:ext cx="10058400" cy="235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a:solidFill>
                  <a:srgbClr val="006600"/>
                </a:solidFill>
              </a:rPr>
              <a:t>系统响应时间</a:t>
            </a:r>
          </a:p>
          <a:p>
            <a:pPr algn="just">
              <a:spcBef>
                <a:spcPct val="20000"/>
              </a:spcBef>
            </a:pPr>
            <a:r>
              <a:rPr lang="zh-CN" altLang="en-US">
                <a:solidFill>
                  <a:srgbClr val="006600"/>
                </a:solidFill>
              </a:rPr>
              <a:t>用户帮助设施</a:t>
            </a:r>
          </a:p>
          <a:p>
            <a:pPr algn="just">
              <a:spcBef>
                <a:spcPct val="20000"/>
              </a:spcBef>
            </a:pPr>
            <a:r>
              <a:rPr lang="zh-CN" altLang="en-US">
                <a:solidFill>
                  <a:srgbClr val="006600"/>
                </a:solidFill>
              </a:rPr>
              <a:t>出错处理</a:t>
            </a:r>
          </a:p>
          <a:p>
            <a:pPr algn="just">
              <a:spcBef>
                <a:spcPct val="20000"/>
              </a:spcBef>
            </a:pPr>
            <a:r>
              <a:rPr lang="zh-CN" altLang="en-US">
                <a:solidFill>
                  <a:srgbClr val="006600"/>
                </a:solidFill>
              </a:rPr>
              <a:t>命令交互</a:t>
            </a:r>
            <a:endParaRPr lang="zh-CN" altLang="en-US" b="0">
              <a:solidFill>
                <a:srgbClr val="006600"/>
              </a:solidFill>
            </a:endParaRPr>
          </a:p>
        </p:txBody>
      </p:sp>
    </p:spTree>
    <p:extLst>
      <p:ext uri="{BB962C8B-B14F-4D97-AF65-F5344CB8AC3E}">
        <p14:creationId xmlns:p14="http://schemas.microsoft.com/office/powerpoint/2010/main" val="186917970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64199"/>
                                        </p:tgtEl>
                                        <p:attrNameLst>
                                          <p:attrName>style.visibility</p:attrName>
                                        </p:attrNameLst>
                                      </p:cBhvr>
                                      <p:to>
                                        <p:strVal val="visible"/>
                                      </p:to>
                                    </p:set>
                                    <p:anim to="" calcmode="lin" valueType="num">
                                      <p:cBhvr>
                                        <p:cTn id="7" dur="1" fill="hold"/>
                                        <p:tgtEl>
                                          <p:spTgt spid="26419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25B3ADD7-0380-47A5-AC92-BB65ABF3DEFF}"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12291"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12292"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3B40B5AF-5E93-4629-89B7-867C661C03A3}" type="slidenum">
              <a:rPr lang="zh-CN" altLang="en-US" sz="2000" smtClean="0">
                <a:solidFill>
                  <a:srgbClr val="006600"/>
                </a:solidFill>
                <a:latin typeface="Arial" charset="0"/>
              </a:rPr>
              <a:pPr/>
              <a:t>12</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65218" name="Rectangle 2"/>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2 人机界面设计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265219" name="Text Box 3"/>
          <p:cNvSpPr txBox="1">
            <a:spLocks noChangeArrowheads="1"/>
          </p:cNvSpPr>
          <p:nvPr/>
        </p:nvSpPr>
        <p:spPr bwMode="auto">
          <a:xfrm>
            <a:off x="1117600" y="1524000"/>
            <a:ext cx="995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lang="zh-CN" altLang="en-US" sz="3600">
                <a:solidFill>
                  <a:srgbClr val="006600"/>
                </a:solidFill>
                <a:effectLst>
                  <a:outerShdw blurRad="38100" dist="38100" dir="2700000" algn="tl">
                    <a:srgbClr val="000000"/>
                  </a:outerShdw>
                </a:effectLst>
                <a:latin typeface="宋体" pitchFamily="2" charset="-122"/>
                <a:ea typeface="宋体" pitchFamily="2" charset="-122"/>
              </a:rPr>
              <a:t>系统响应时间</a:t>
            </a:r>
          </a:p>
        </p:txBody>
      </p:sp>
      <p:sp>
        <p:nvSpPr>
          <p:cNvPr id="265222" name="Text Box 6"/>
          <p:cNvSpPr txBox="1">
            <a:spLocks noChangeArrowheads="1"/>
          </p:cNvSpPr>
          <p:nvPr/>
        </p:nvSpPr>
        <p:spPr bwMode="auto">
          <a:xfrm>
            <a:off x="1117600" y="2255838"/>
            <a:ext cx="9956800" cy="166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2400">
                <a:solidFill>
                  <a:schemeClr val="tx1"/>
                </a:solidFill>
                <a:latin typeface="Times New Roman" pitchFamily="18" charset="0"/>
                <a:ea typeface="宋体" pitchFamily="2" charset="-122"/>
              </a:defRPr>
            </a:lvl1pPr>
            <a:lvl2pPr marL="949325">
              <a:defRPr sz="2400">
                <a:solidFill>
                  <a:schemeClr val="tx1"/>
                </a:solidFill>
                <a:latin typeface="Times New Roman" pitchFamily="18" charset="0"/>
                <a:ea typeface="宋体" pitchFamily="2" charset="-122"/>
              </a:defRPr>
            </a:lvl2pPr>
            <a:lvl3pPr marL="1139825">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spcBef>
                <a:spcPct val="20000"/>
              </a:spcBef>
              <a:defRPr/>
            </a:pPr>
            <a:r>
              <a:rPr lang="zh-CN" altLang="en-US" sz="3200" smtClean="0">
                <a:solidFill>
                  <a:srgbClr val="000099"/>
                </a:solidFill>
                <a:effectLst>
                  <a:outerShdw blurRad="38100" dist="38100" dir="2700000" algn="tl">
                    <a:srgbClr val="000000"/>
                  </a:outerShdw>
                </a:effectLst>
                <a:latin typeface="宋体" pitchFamily="2" charset="-122"/>
              </a:rPr>
              <a:t>系统响应时间</a:t>
            </a:r>
            <a:r>
              <a:rPr lang="zh-CN" altLang="en-US" sz="3200" b="0" smtClean="0">
                <a:latin typeface="宋体" pitchFamily="2" charset="-122"/>
              </a:rPr>
              <a:t>：从用户完成某个控制动作，到软件给出响应所经过的时间。</a:t>
            </a:r>
          </a:p>
          <a:p>
            <a:pPr algn="just">
              <a:spcBef>
                <a:spcPct val="20000"/>
              </a:spcBef>
              <a:defRPr/>
            </a:pPr>
            <a:r>
              <a:rPr lang="zh-CN" altLang="en-US" sz="3200" b="0" smtClean="0">
                <a:latin typeface="宋体" pitchFamily="2" charset="-122"/>
              </a:rPr>
              <a:t>系统响应时间有两个重要的属性：</a:t>
            </a:r>
          </a:p>
        </p:txBody>
      </p:sp>
      <p:sp>
        <p:nvSpPr>
          <p:cNvPr id="265223" name="Text Box 7"/>
          <p:cNvSpPr txBox="1">
            <a:spLocks noChangeArrowheads="1"/>
          </p:cNvSpPr>
          <p:nvPr/>
        </p:nvSpPr>
        <p:spPr bwMode="auto">
          <a:xfrm>
            <a:off x="1117600" y="3886200"/>
            <a:ext cx="10058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2400">
                <a:solidFill>
                  <a:schemeClr val="tx1"/>
                </a:solidFill>
                <a:latin typeface="Times New Roman" pitchFamily="18" charset="0"/>
                <a:ea typeface="宋体" pitchFamily="2" charset="-122"/>
              </a:defRPr>
            </a:lvl1pPr>
            <a:lvl2pPr marL="949325">
              <a:defRPr sz="2400">
                <a:solidFill>
                  <a:schemeClr val="tx1"/>
                </a:solidFill>
                <a:latin typeface="Times New Roman" pitchFamily="18" charset="0"/>
                <a:ea typeface="宋体" pitchFamily="2" charset="-122"/>
              </a:defRPr>
            </a:lvl2pPr>
            <a:lvl3pPr marL="1139825">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spcBef>
                <a:spcPct val="20000"/>
              </a:spcBef>
              <a:defRPr/>
            </a:pPr>
            <a:r>
              <a:rPr lang="zh-CN" altLang="en-US" sz="3200" smtClean="0">
                <a:effectLst>
                  <a:outerShdw blurRad="38100" dist="38100" dir="2700000" algn="tl">
                    <a:srgbClr val="FFFFFF"/>
                  </a:outerShdw>
                </a:effectLst>
                <a:latin typeface="宋体" pitchFamily="2" charset="-122"/>
              </a:rPr>
              <a:t>长度</a:t>
            </a:r>
            <a:r>
              <a:rPr lang="zh-CN" altLang="en-US" sz="3200" b="0" smtClean="0">
                <a:latin typeface="宋体" pitchFamily="2" charset="-122"/>
              </a:rPr>
              <a:t>：系统相应时间太长，会使人不安；太短，又使人接应不暇。</a:t>
            </a:r>
          </a:p>
        </p:txBody>
      </p:sp>
      <p:sp>
        <p:nvSpPr>
          <p:cNvPr id="265224" name="Text Box 8"/>
          <p:cNvSpPr txBox="1">
            <a:spLocks noChangeArrowheads="1"/>
          </p:cNvSpPr>
          <p:nvPr/>
        </p:nvSpPr>
        <p:spPr bwMode="auto">
          <a:xfrm>
            <a:off x="1117600" y="4953000"/>
            <a:ext cx="995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2400">
                <a:solidFill>
                  <a:schemeClr val="tx1"/>
                </a:solidFill>
                <a:latin typeface="Times New Roman" pitchFamily="18" charset="0"/>
                <a:ea typeface="宋体" pitchFamily="2" charset="-122"/>
              </a:defRPr>
            </a:lvl1pPr>
            <a:lvl2pPr marL="949325">
              <a:defRPr sz="2400">
                <a:solidFill>
                  <a:schemeClr val="tx1"/>
                </a:solidFill>
                <a:latin typeface="Times New Roman" pitchFamily="18" charset="0"/>
                <a:ea typeface="宋体" pitchFamily="2" charset="-122"/>
              </a:defRPr>
            </a:lvl2pPr>
            <a:lvl3pPr marL="1139825">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spcBef>
                <a:spcPct val="20000"/>
              </a:spcBef>
              <a:defRPr/>
            </a:pPr>
            <a:r>
              <a:rPr lang="zh-CN" altLang="en-US" sz="3200" smtClean="0">
                <a:effectLst>
                  <a:outerShdw blurRad="38100" dist="38100" dir="2700000" algn="tl">
                    <a:srgbClr val="FFFFFF"/>
                  </a:outerShdw>
                </a:effectLst>
                <a:latin typeface="宋体" pitchFamily="2" charset="-122"/>
              </a:rPr>
              <a:t>易变性</a:t>
            </a:r>
            <a:r>
              <a:rPr lang="zh-CN" altLang="en-US" sz="3200" b="0" smtClean="0">
                <a:latin typeface="宋体" pitchFamily="2" charset="-122"/>
              </a:rPr>
              <a:t>（系统响应时间相对于平均响应时间的偏差）</a:t>
            </a:r>
            <a:r>
              <a:rPr lang="en-US" altLang="zh-CN" sz="3200" b="0" smtClean="0">
                <a:latin typeface="宋体" pitchFamily="2" charset="-122"/>
              </a:rPr>
              <a:t>：</a:t>
            </a:r>
            <a:r>
              <a:rPr lang="zh-CN" altLang="en-US" sz="3200" b="0" smtClean="0">
                <a:latin typeface="宋体" pitchFamily="2" charset="-122"/>
              </a:rPr>
              <a:t>易变性小为好。</a:t>
            </a:r>
          </a:p>
        </p:txBody>
      </p:sp>
    </p:spTree>
    <p:extLst>
      <p:ext uri="{BB962C8B-B14F-4D97-AF65-F5344CB8AC3E}">
        <p14:creationId xmlns:p14="http://schemas.microsoft.com/office/powerpoint/2010/main" val="177931694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65223"/>
                                        </p:tgtEl>
                                        <p:attrNameLst>
                                          <p:attrName>style.visibility</p:attrName>
                                        </p:attrNameLst>
                                      </p:cBhvr>
                                      <p:to>
                                        <p:strVal val="visible"/>
                                      </p:to>
                                    </p:set>
                                    <p:anim to="" calcmode="lin" valueType="num">
                                      <p:cBhvr>
                                        <p:cTn id="7" dur="1" fill="hold"/>
                                        <p:tgtEl>
                                          <p:spTgt spid="265223"/>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65224"/>
                                        </p:tgtEl>
                                        <p:attrNameLst>
                                          <p:attrName>style.visibility</p:attrName>
                                        </p:attrNameLst>
                                      </p:cBhvr>
                                      <p:to>
                                        <p:strVal val="visible"/>
                                      </p:to>
                                    </p:set>
                                    <p:anim to="" calcmode="lin" valueType="num">
                                      <p:cBhvr>
                                        <p:cTn id="12" dur="1" fill="hold"/>
                                        <p:tgtEl>
                                          <p:spTgt spid="26522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3" grpId="0" autoUpdateAnimBg="0"/>
      <p:bldP spid="26522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8FCF771-C6B2-4034-A591-8BB299D0E62D}"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13315"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13316"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AE722F9B-69D1-49E3-9BF8-6F30B913E505}" type="slidenum">
              <a:rPr lang="zh-CN" altLang="en-US" sz="2000" smtClean="0">
                <a:solidFill>
                  <a:srgbClr val="006600"/>
                </a:solidFill>
                <a:latin typeface="Arial" charset="0"/>
              </a:rPr>
              <a:pPr/>
              <a:t>13</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66242" name="Rectangle 2050"/>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2 人机界面设计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266243" name="Text Box 2051"/>
          <p:cNvSpPr txBox="1">
            <a:spLocks noChangeArrowheads="1"/>
          </p:cNvSpPr>
          <p:nvPr/>
        </p:nvSpPr>
        <p:spPr bwMode="auto">
          <a:xfrm>
            <a:off x="1117600" y="1524000"/>
            <a:ext cx="995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lang="zh-CN" altLang="en-US" sz="3600">
                <a:solidFill>
                  <a:srgbClr val="006600"/>
                </a:solidFill>
                <a:effectLst>
                  <a:outerShdw blurRad="38100" dist="38100" dir="2700000" algn="tl">
                    <a:srgbClr val="000000"/>
                  </a:outerShdw>
                </a:effectLst>
                <a:latin typeface="宋体" pitchFamily="2" charset="-122"/>
                <a:ea typeface="宋体" pitchFamily="2" charset="-122"/>
              </a:rPr>
              <a:t>用户帮助设施</a:t>
            </a:r>
          </a:p>
        </p:txBody>
      </p:sp>
      <p:sp>
        <p:nvSpPr>
          <p:cNvPr id="13319" name="Text Box 2054"/>
          <p:cNvSpPr txBox="1">
            <a:spLocks noChangeArrowheads="1"/>
          </p:cNvSpPr>
          <p:nvPr/>
        </p:nvSpPr>
        <p:spPr bwMode="auto">
          <a:xfrm>
            <a:off x="1117600" y="2255839"/>
            <a:ext cx="99568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b="0"/>
              <a:t>现在大多数软件都有联机帮助设施。</a:t>
            </a:r>
          </a:p>
          <a:p>
            <a:pPr algn="just">
              <a:spcBef>
                <a:spcPct val="20000"/>
              </a:spcBef>
            </a:pPr>
            <a:r>
              <a:rPr lang="zh-CN" altLang="en-US" b="0"/>
              <a:t>常见的帮助设施可分为两类：</a:t>
            </a:r>
          </a:p>
        </p:txBody>
      </p:sp>
      <p:sp>
        <p:nvSpPr>
          <p:cNvPr id="266247" name="Text Box 2055"/>
          <p:cNvSpPr txBox="1">
            <a:spLocks noChangeArrowheads="1"/>
          </p:cNvSpPr>
          <p:nvPr/>
        </p:nvSpPr>
        <p:spPr bwMode="auto">
          <a:xfrm>
            <a:off x="1117600" y="3505200"/>
            <a:ext cx="10058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2400">
                <a:solidFill>
                  <a:schemeClr val="tx1"/>
                </a:solidFill>
                <a:latin typeface="Times New Roman" pitchFamily="18" charset="0"/>
                <a:ea typeface="宋体" pitchFamily="2" charset="-122"/>
              </a:defRPr>
            </a:lvl1pPr>
            <a:lvl2pPr marL="949325">
              <a:defRPr sz="2400">
                <a:solidFill>
                  <a:schemeClr val="tx1"/>
                </a:solidFill>
                <a:latin typeface="Times New Roman" pitchFamily="18" charset="0"/>
                <a:ea typeface="宋体" pitchFamily="2" charset="-122"/>
              </a:defRPr>
            </a:lvl2pPr>
            <a:lvl3pPr marL="1139825">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spcBef>
                <a:spcPct val="20000"/>
              </a:spcBef>
              <a:defRPr/>
            </a:pPr>
            <a:r>
              <a:rPr lang="zh-CN" altLang="en-US" sz="3200" smtClean="0">
                <a:effectLst>
                  <a:outerShdw blurRad="38100" dist="38100" dir="2700000" algn="tl">
                    <a:srgbClr val="FFFFFF"/>
                  </a:outerShdw>
                </a:effectLst>
                <a:latin typeface="宋体" pitchFamily="2" charset="-122"/>
              </a:rPr>
              <a:t>集成的帮助设施</a:t>
            </a:r>
            <a:r>
              <a:rPr lang="zh-CN" altLang="en-US" sz="3200" b="0" smtClean="0">
                <a:latin typeface="宋体" pitchFamily="2" charset="-122"/>
              </a:rPr>
              <a:t>：设计在软件中的、内容敏感的帮助设施。</a:t>
            </a:r>
          </a:p>
        </p:txBody>
      </p:sp>
      <p:sp>
        <p:nvSpPr>
          <p:cNvPr id="266248" name="Text Box 2056"/>
          <p:cNvSpPr txBox="1">
            <a:spLocks noChangeArrowheads="1"/>
          </p:cNvSpPr>
          <p:nvPr/>
        </p:nvSpPr>
        <p:spPr bwMode="auto">
          <a:xfrm>
            <a:off x="1117600" y="4572000"/>
            <a:ext cx="9956800" cy="166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2400">
                <a:solidFill>
                  <a:schemeClr val="tx1"/>
                </a:solidFill>
                <a:latin typeface="Times New Roman" pitchFamily="18" charset="0"/>
                <a:ea typeface="宋体" pitchFamily="2" charset="-122"/>
              </a:defRPr>
            </a:lvl1pPr>
            <a:lvl2pPr marL="949325">
              <a:defRPr sz="2400">
                <a:solidFill>
                  <a:schemeClr val="tx1"/>
                </a:solidFill>
                <a:latin typeface="Times New Roman" pitchFamily="18" charset="0"/>
                <a:ea typeface="宋体" pitchFamily="2" charset="-122"/>
              </a:defRPr>
            </a:lvl2pPr>
            <a:lvl3pPr marL="1139825">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spcBef>
                <a:spcPct val="20000"/>
              </a:spcBef>
              <a:defRPr/>
            </a:pPr>
            <a:r>
              <a:rPr lang="zh-CN" altLang="en-US" sz="3200" smtClean="0">
                <a:effectLst>
                  <a:outerShdw blurRad="38100" dist="38100" dir="2700000" algn="tl">
                    <a:srgbClr val="FFFFFF"/>
                  </a:outerShdw>
                </a:effectLst>
                <a:latin typeface="宋体" pitchFamily="2" charset="-122"/>
              </a:rPr>
              <a:t>附加的帮助设施</a:t>
            </a:r>
            <a:r>
              <a:rPr lang="zh-CN" altLang="en-US" sz="3200" b="0" smtClean="0">
                <a:latin typeface="宋体" pitchFamily="2" charset="-122"/>
              </a:rPr>
              <a:t>：系统建成后添加到软件中的帮助设施（比如帮助文件）。</a:t>
            </a:r>
          </a:p>
          <a:p>
            <a:pPr algn="just">
              <a:spcBef>
                <a:spcPct val="20000"/>
              </a:spcBef>
              <a:defRPr/>
            </a:pPr>
            <a:r>
              <a:rPr lang="zh-CN" altLang="en-US" sz="3200" b="0" smtClean="0">
                <a:latin typeface="宋体" pitchFamily="2" charset="-122"/>
              </a:rPr>
              <a:t>显然，前者优于后者。</a:t>
            </a:r>
          </a:p>
        </p:txBody>
      </p:sp>
    </p:spTree>
    <p:extLst>
      <p:ext uri="{BB962C8B-B14F-4D97-AF65-F5344CB8AC3E}">
        <p14:creationId xmlns:p14="http://schemas.microsoft.com/office/powerpoint/2010/main" val="57072226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66247"/>
                                        </p:tgtEl>
                                        <p:attrNameLst>
                                          <p:attrName>style.visibility</p:attrName>
                                        </p:attrNameLst>
                                      </p:cBhvr>
                                      <p:to>
                                        <p:strVal val="visible"/>
                                      </p:to>
                                    </p:set>
                                    <p:anim to="" calcmode="lin" valueType="num">
                                      <p:cBhvr>
                                        <p:cTn id="7" dur="1" fill="hold"/>
                                        <p:tgtEl>
                                          <p:spTgt spid="266247"/>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66248"/>
                                        </p:tgtEl>
                                        <p:attrNameLst>
                                          <p:attrName>style.visibility</p:attrName>
                                        </p:attrNameLst>
                                      </p:cBhvr>
                                      <p:to>
                                        <p:strVal val="visible"/>
                                      </p:to>
                                    </p:set>
                                    <p:anim to="" calcmode="lin" valueType="num">
                                      <p:cBhvr>
                                        <p:cTn id="12" dur="1" fill="hold"/>
                                        <p:tgtEl>
                                          <p:spTgt spid="26624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autoUpdateAnimBg="0"/>
      <p:bldP spid="26624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C9B7BABA-5CE4-4CD9-9CA5-31BD4A0F2E94}"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14339"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14340"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D024358A-FB58-4161-BE3C-ABFC94986083}" type="slidenum">
              <a:rPr lang="zh-CN" altLang="en-US" sz="2000" smtClean="0">
                <a:solidFill>
                  <a:srgbClr val="006600"/>
                </a:solidFill>
                <a:latin typeface="Arial" charset="0"/>
              </a:rPr>
              <a:pPr/>
              <a:t>14</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69314" name="Rectangle 1026"/>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2 人机界面设计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269315" name="Text Box 1027"/>
          <p:cNvSpPr txBox="1">
            <a:spLocks noChangeArrowheads="1"/>
          </p:cNvSpPr>
          <p:nvPr/>
        </p:nvSpPr>
        <p:spPr bwMode="auto">
          <a:xfrm>
            <a:off x="1117600" y="1524000"/>
            <a:ext cx="995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lang="zh-CN" altLang="en-US" sz="3600">
                <a:solidFill>
                  <a:srgbClr val="006600"/>
                </a:solidFill>
                <a:effectLst>
                  <a:outerShdw blurRad="38100" dist="38100" dir="2700000" algn="tl">
                    <a:srgbClr val="000000"/>
                  </a:outerShdw>
                </a:effectLst>
                <a:latin typeface="宋体" pitchFamily="2" charset="-122"/>
                <a:ea typeface="宋体" pitchFamily="2" charset="-122"/>
              </a:rPr>
              <a:t>用户帮助设施</a:t>
            </a:r>
          </a:p>
        </p:txBody>
      </p:sp>
      <p:sp>
        <p:nvSpPr>
          <p:cNvPr id="14343" name="Text Box 1030"/>
          <p:cNvSpPr txBox="1">
            <a:spLocks noChangeArrowheads="1"/>
          </p:cNvSpPr>
          <p:nvPr/>
        </p:nvSpPr>
        <p:spPr bwMode="auto">
          <a:xfrm>
            <a:off x="1117600" y="2255838"/>
            <a:ext cx="995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b="0"/>
              <a:t>无论是哪一种帮助设施，在设计时都必须解决如下5个问题：</a:t>
            </a:r>
          </a:p>
        </p:txBody>
      </p:sp>
      <p:sp>
        <p:nvSpPr>
          <p:cNvPr id="269319" name="Text Box 1031"/>
          <p:cNvSpPr txBox="1">
            <a:spLocks noChangeArrowheads="1"/>
          </p:cNvSpPr>
          <p:nvPr/>
        </p:nvSpPr>
        <p:spPr bwMode="auto">
          <a:xfrm>
            <a:off x="1117600" y="3352800"/>
            <a:ext cx="100584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2400">
                <a:solidFill>
                  <a:schemeClr val="tx1"/>
                </a:solidFill>
                <a:latin typeface="Times New Roman" pitchFamily="18" charset="0"/>
                <a:ea typeface="宋体" pitchFamily="2" charset="-122"/>
              </a:defRPr>
            </a:lvl1pPr>
            <a:lvl2pPr marL="949325">
              <a:defRPr sz="2400">
                <a:solidFill>
                  <a:schemeClr val="tx1"/>
                </a:solidFill>
                <a:latin typeface="Times New Roman" pitchFamily="18" charset="0"/>
                <a:ea typeface="宋体" pitchFamily="2" charset="-122"/>
              </a:defRPr>
            </a:lvl2pPr>
            <a:lvl3pPr marL="1139825">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spcBef>
                <a:spcPct val="20000"/>
              </a:spcBef>
              <a:defRPr/>
            </a:pPr>
            <a:r>
              <a:rPr lang="zh-CN" altLang="en-US" sz="3200" smtClean="0">
                <a:effectLst>
                  <a:outerShdw blurRad="38100" dist="38100" dir="2700000" algn="tl">
                    <a:srgbClr val="FFFFFF"/>
                  </a:outerShdw>
                </a:effectLst>
                <a:latin typeface="宋体" pitchFamily="2" charset="-122"/>
              </a:rPr>
              <a:t>⑴是否任何时候都能获得系统任何功能的帮助信息</a:t>
            </a:r>
            <a:r>
              <a:rPr lang="zh-CN" altLang="en-US" sz="3200" b="0" smtClean="0">
                <a:latin typeface="宋体" pitchFamily="2" charset="-122"/>
              </a:rPr>
              <a:t>？</a:t>
            </a:r>
          </a:p>
          <a:p>
            <a:pPr algn="just">
              <a:spcBef>
                <a:spcPct val="20000"/>
              </a:spcBef>
              <a:defRPr/>
            </a:pPr>
            <a:r>
              <a:rPr lang="zh-CN" altLang="en-US" sz="3200" b="0" smtClean="0">
                <a:latin typeface="宋体" pitchFamily="2" charset="-122"/>
              </a:rPr>
              <a:t>有两种选择：</a:t>
            </a:r>
          </a:p>
        </p:txBody>
      </p:sp>
      <p:sp>
        <p:nvSpPr>
          <p:cNvPr id="269320" name="Text Box 1032"/>
          <p:cNvSpPr txBox="1">
            <a:spLocks noChangeArrowheads="1"/>
          </p:cNvSpPr>
          <p:nvPr/>
        </p:nvSpPr>
        <p:spPr bwMode="auto">
          <a:xfrm>
            <a:off x="1117600" y="4932364"/>
            <a:ext cx="99568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b="0">
                <a:solidFill>
                  <a:srgbClr val="000099"/>
                </a:solidFill>
              </a:rPr>
              <a:t>提供部分功能的帮助信息</a:t>
            </a:r>
          </a:p>
          <a:p>
            <a:pPr algn="just">
              <a:spcBef>
                <a:spcPct val="20000"/>
              </a:spcBef>
            </a:pPr>
            <a:r>
              <a:rPr lang="zh-CN" altLang="en-US" b="0">
                <a:solidFill>
                  <a:srgbClr val="0000CC"/>
                </a:solidFill>
              </a:rPr>
              <a:t>提供全部功能的帮助信息</a:t>
            </a:r>
          </a:p>
        </p:txBody>
      </p:sp>
    </p:spTree>
    <p:extLst>
      <p:ext uri="{BB962C8B-B14F-4D97-AF65-F5344CB8AC3E}">
        <p14:creationId xmlns:p14="http://schemas.microsoft.com/office/powerpoint/2010/main" val="238056370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69319"/>
                                        </p:tgtEl>
                                        <p:attrNameLst>
                                          <p:attrName>style.visibility</p:attrName>
                                        </p:attrNameLst>
                                      </p:cBhvr>
                                      <p:to>
                                        <p:strVal val="visible"/>
                                      </p:to>
                                    </p:set>
                                    <p:anim to="" calcmode="lin" valueType="num">
                                      <p:cBhvr>
                                        <p:cTn id="7" dur="1" fill="hold"/>
                                        <p:tgtEl>
                                          <p:spTgt spid="269319"/>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69320"/>
                                        </p:tgtEl>
                                        <p:attrNameLst>
                                          <p:attrName>style.visibility</p:attrName>
                                        </p:attrNameLst>
                                      </p:cBhvr>
                                      <p:to>
                                        <p:strVal val="visible"/>
                                      </p:to>
                                    </p:set>
                                    <p:anim to="" calcmode="lin" valueType="num">
                                      <p:cBhvr>
                                        <p:cTn id="12" dur="1" fill="hold"/>
                                        <p:tgtEl>
                                          <p:spTgt spid="26932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9" grpId="0" autoUpdateAnimBg="0"/>
      <p:bldP spid="26932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636A237D-DEBE-4469-93F6-549F6A3C2B16}"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15363"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15364"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CCD146C-73D9-46DF-9DF8-819D4CE2982D}" type="slidenum">
              <a:rPr lang="zh-CN" altLang="en-US" sz="2000" smtClean="0">
                <a:solidFill>
                  <a:srgbClr val="006600"/>
                </a:solidFill>
                <a:latin typeface="Arial" charset="0"/>
              </a:rPr>
              <a:pPr/>
              <a:t>15</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70338" name="Rectangle 3074"/>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2 人机界面设计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270339" name="Text Box 3075"/>
          <p:cNvSpPr txBox="1">
            <a:spLocks noChangeArrowheads="1"/>
          </p:cNvSpPr>
          <p:nvPr/>
        </p:nvSpPr>
        <p:spPr bwMode="auto">
          <a:xfrm>
            <a:off x="1117600" y="1524000"/>
            <a:ext cx="995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lang="zh-CN" altLang="en-US" sz="3600">
                <a:solidFill>
                  <a:srgbClr val="006600"/>
                </a:solidFill>
                <a:effectLst>
                  <a:outerShdw blurRad="38100" dist="38100" dir="2700000" algn="tl">
                    <a:srgbClr val="000000"/>
                  </a:outerShdw>
                </a:effectLst>
                <a:latin typeface="宋体" pitchFamily="2" charset="-122"/>
                <a:ea typeface="宋体" pitchFamily="2" charset="-122"/>
              </a:rPr>
              <a:t>用户帮助设施</a:t>
            </a:r>
          </a:p>
        </p:txBody>
      </p:sp>
      <p:sp>
        <p:nvSpPr>
          <p:cNvPr id="270342" name="Text Box 3078"/>
          <p:cNvSpPr txBox="1">
            <a:spLocks noChangeArrowheads="1"/>
          </p:cNvSpPr>
          <p:nvPr/>
        </p:nvSpPr>
        <p:spPr bwMode="auto">
          <a:xfrm>
            <a:off x="1117600" y="2255839"/>
            <a:ext cx="99568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2400">
                <a:solidFill>
                  <a:schemeClr val="tx1"/>
                </a:solidFill>
                <a:latin typeface="Times New Roman" pitchFamily="18" charset="0"/>
                <a:ea typeface="宋体" pitchFamily="2" charset="-122"/>
              </a:defRPr>
            </a:lvl1pPr>
            <a:lvl2pPr marL="949325">
              <a:defRPr sz="2400">
                <a:solidFill>
                  <a:schemeClr val="tx1"/>
                </a:solidFill>
                <a:latin typeface="Times New Roman" pitchFamily="18" charset="0"/>
                <a:ea typeface="宋体" pitchFamily="2" charset="-122"/>
              </a:defRPr>
            </a:lvl2pPr>
            <a:lvl3pPr marL="1139825">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spcBef>
                <a:spcPct val="20000"/>
              </a:spcBef>
              <a:defRPr/>
            </a:pPr>
            <a:r>
              <a:rPr lang="zh-CN" altLang="en-US" sz="3200" smtClean="0">
                <a:effectLst>
                  <a:outerShdw blurRad="38100" dist="38100" dir="2700000" algn="tl">
                    <a:srgbClr val="FFFFFF"/>
                  </a:outerShdw>
                </a:effectLst>
                <a:latin typeface="宋体" pitchFamily="2" charset="-122"/>
              </a:rPr>
              <a:t>⑵用户怎样请求帮助</a:t>
            </a:r>
            <a:r>
              <a:rPr lang="zh-CN" altLang="en-US" sz="3200" b="0" smtClean="0">
                <a:latin typeface="宋体" pitchFamily="2" charset="-122"/>
              </a:rPr>
              <a:t>？</a:t>
            </a:r>
          </a:p>
          <a:p>
            <a:pPr algn="just">
              <a:spcBef>
                <a:spcPct val="20000"/>
              </a:spcBef>
              <a:defRPr/>
            </a:pPr>
            <a:r>
              <a:rPr lang="zh-CN" altLang="en-US" sz="3200" b="0" smtClean="0">
                <a:latin typeface="宋体" pitchFamily="2" charset="-122"/>
              </a:rPr>
              <a:t>有3种选择：</a:t>
            </a:r>
          </a:p>
        </p:txBody>
      </p:sp>
      <p:sp>
        <p:nvSpPr>
          <p:cNvPr id="270343" name="Text Box 3079"/>
          <p:cNvSpPr txBox="1">
            <a:spLocks noChangeArrowheads="1"/>
          </p:cNvSpPr>
          <p:nvPr/>
        </p:nvSpPr>
        <p:spPr bwMode="auto">
          <a:xfrm>
            <a:off x="1117600" y="3306764"/>
            <a:ext cx="10058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b="0">
                <a:solidFill>
                  <a:srgbClr val="0000CC"/>
                </a:solidFill>
              </a:rPr>
              <a:t>帮助菜单</a:t>
            </a:r>
            <a:r>
              <a:rPr lang="zh-CN" altLang="en-US" b="0"/>
              <a:t>、</a:t>
            </a:r>
            <a:r>
              <a:rPr lang="zh-CN" altLang="en-US" b="0">
                <a:solidFill>
                  <a:srgbClr val="000099"/>
                </a:solidFill>
              </a:rPr>
              <a:t>特殊功能键</a:t>
            </a:r>
            <a:r>
              <a:rPr lang="zh-CN" altLang="en-US" b="0"/>
              <a:t>和</a:t>
            </a:r>
            <a:r>
              <a:rPr lang="en-US" altLang="zh-CN" b="0">
                <a:solidFill>
                  <a:srgbClr val="0000CC"/>
                </a:solidFill>
              </a:rPr>
              <a:t>HELP</a:t>
            </a:r>
            <a:r>
              <a:rPr lang="zh-CN" altLang="en-US" b="0">
                <a:solidFill>
                  <a:srgbClr val="0000CC"/>
                </a:solidFill>
              </a:rPr>
              <a:t>命令</a:t>
            </a:r>
          </a:p>
        </p:txBody>
      </p:sp>
      <p:sp>
        <p:nvSpPr>
          <p:cNvPr id="270344" name="Text Box 3080"/>
          <p:cNvSpPr txBox="1">
            <a:spLocks noChangeArrowheads="1"/>
          </p:cNvSpPr>
          <p:nvPr/>
        </p:nvSpPr>
        <p:spPr bwMode="auto">
          <a:xfrm>
            <a:off x="1117600" y="3916364"/>
            <a:ext cx="99568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2400">
                <a:solidFill>
                  <a:schemeClr val="tx1"/>
                </a:solidFill>
                <a:latin typeface="Times New Roman" pitchFamily="18" charset="0"/>
                <a:ea typeface="宋体" pitchFamily="2" charset="-122"/>
              </a:defRPr>
            </a:lvl1pPr>
            <a:lvl2pPr marL="949325">
              <a:defRPr sz="2400">
                <a:solidFill>
                  <a:schemeClr val="tx1"/>
                </a:solidFill>
                <a:latin typeface="Times New Roman" pitchFamily="18" charset="0"/>
                <a:ea typeface="宋体" pitchFamily="2" charset="-122"/>
              </a:defRPr>
            </a:lvl2pPr>
            <a:lvl3pPr marL="1139825">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spcBef>
                <a:spcPct val="20000"/>
              </a:spcBef>
              <a:defRPr/>
            </a:pPr>
            <a:r>
              <a:rPr lang="zh-CN" altLang="en-US" sz="3200" smtClean="0">
                <a:effectLst>
                  <a:outerShdw blurRad="38100" dist="38100" dir="2700000" algn="tl">
                    <a:srgbClr val="FFFFFF"/>
                  </a:outerShdw>
                </a:effectLst>
                <a:latin typeface="宋体" pitchFamily="2" charset="-122"/>
              </a:rPr>
              <a:t>⑶怎样显示帮助信息</a:t>
            </a:r>
            <a:r>
              <a:rPr lang="zh-CN" altLang="en-US" sz="3200" b="0" smtClean="0">
                <a:latin typeface="宋体" pitchFamily="2" charset="-122"/>
              </a:rPr>
              <a:t>？</a:t>
            </a:r>
          </a:p>
          <a:p>
            <a:pPr algn="just">
              <a:spcBef>
                <a:spcPct val="20000"/>
              </a:spcBef>
              <a:defRPr/>
            </a:pPr>
            <a:r>
              <a:rPr lang="zh-CN" altLang="en-US" sz="3200" b="0" smtClean="0">
                <a:latin typeface="宋体" pitchFamily="2" charset="-122"/>
              </a:rPr>
              <a:t>有3种选择：</a:t>
            </a:r>
          </a:p>
        </p:txBody>
      </p:sp>
      <p:sp>
        <p:nvSpPr>
          <p:cNvPr id="270345" name="Text Box 3081"/>
          <p:cNvSpPr txBox="1">
            <a:spLocks noChangeArrowheads="1"/>
          </p:cNvSpPr>
          <p:nvPr/>
        </p:nvSpPr>
        <p:spPr bwMode="auto">
          <a:xfrm>
            <a:off x="1117600" y="5029200"/>
            <a:ext cx="10058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b="0">
                <a:solidFill>
                  <a:srgbClr val="0000CC"/>
                </a:solidFill>
              </a:rPr>
              <a:t>在独立窗口中</a:t>
            </a:r>
            <a:r>
              <a:rPr lang="zh-CN" altLang="en-US" b="0"/>
              <a:t>、</a:t>
            </a:r>
            <a:r>
              <a:rPr lang="zh-CN" altLang="en-US" b="0">
                <a:solidFill>
                  <a:srgbClr val="000099"/>
                </a:solidFill>
              </a:rPr>
              <a:t>在屏幕固定位置</a:t>
            </a:r>
            <a:r>
              <a:rPr lang="zh-CN" altLang="en-US" b="0"/>
              <a:t>和</a:t>
            </a:r>
            <a:r>
              <a:rPr lang="zh-CN" altLang="en-US" b="0">
                <a:solidFill>
                  <a:srgbClr val="0000CC"/>
                </a:solidFill>
              </a:rPr>
              <a:t>指出参考文档</a:t>
            </a:r>
          </a:p>
        </p:txBody>
      </p:sp>
    </p:spTree>
    <p:extLst>
      <p:ext uri="{BB962C8B-B14F-4D97-AF65-F5344CB8AC3E}">
        <p14:creationId xmlns:p14="http://schemas.microsoft.com/office/powerpoint/2010/main" val="298606513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70343"/>
                                        </p:tgtEl>
                                        <p:attrNameLst>
                                          <p:attrName>style.visibility</p:attrName>
                                        </p:attrNameLst>
                                      </p:cBhvr>
                                      <p:to>
                                        <p:strVal val="visible"/>
                                      </p:to>
                                    </p:set>
                                    <p:anim to="" calcmode="lin" valueType="num">
                                      <p:cBhvr>
                                        <p:cTn id="7" dur="1" fill="hold"/>
                                        <p:tgtEl>
                                          <p:spTgt spid="270343"/>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70344"/>
                                        </p:tgtEl>
                                        <p:attrNameLst>
                                          <p:attrName>style.visibility</p:attrName>
                                        </p:attrNameLst>
                                      </p:cBhvr>
                                      <p:to>
                                        <p:strVal val="visible"/>
                                      </p:to>
                                    </p:set>
                                    <p:anim to="" calcmode="lin" valueType="num">
                                      <p:cBhvr>
                                        <p:cTn id="12" dur="1" fill="hold"/>
                                        <p:tgtEl>
                                          <p:spTgt spid="270344"/>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270345"/>
                                        </p:tgtEl>
                                        <p:attrNameLst>
                                          <p:attrName>style.visibility</p:attrName>
                                        </p:attrNameLst>
                                      </p:cBhvr>
                                      <p:to>
                                        <p:strVal val="visible"/>
                                      </p:to>
                                    </p:set>
                                    <p:anim to="" calcmode="lin" valueType="num">
                                      <p:cBhvr>
                                        <p:cTn id="17" dur="1" fill="hold"/>
                                        <p:tgtEl>
                                          <p:spTgt spid="27034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3" grpId="0" autoUpdateAnimBg="0"/>
      <p:bldP spid="270344" grpId="0" autoUpdateAnimBg="0"/>
      <p:bldP spid="27034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B4682260-5875-4F2B-AD56-59F3442A5B44}"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16387"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16388"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BCA67C1E-CCB9-4C30-8AB0-810155A5192D}" type="slidenum">
              <a:rPr lang="zh-CN" altLang="en-US" sz="2000" smtClean="0">
                <a:solidFill>
                  <a:srgbClr val="006600"/>
                </a:solidFill>
                <a:latin typeface="Arial" charset="0"/>
              </a:rPr>
              <a:pPr/>
              <a:t>16</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71362" name="Rectangle 3074"/>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2 人机界面设计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271363" name="Text Box 3075"/>
          <p:cNvSpPr txBox="1">
            <a:spLocks noChangeArrowheads="1"/>
          </p:cNvSpPr>
          <p:nvPr/>
        </p:nvSpPr>
        <p:spPr bwMode="auto">
          <a:xfrm>
            <a:off x="1117600" y="1524000"/>
            <a:ext cx="995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lang="zh-CN" altLang="en-US" sz="3600">
                <a:solidFill>
                  <a:srgbClr val="006600"/>
                </a:solidFill>
                <a:effectLst>
                  <a:outerShdw blurRad="38100" dist="38100" dir="2700000" algn="tl">
                    <a:srgbClr val="000000"/>
                  </a:outerShdw>
                </a:effectLst>
                <a:latin typeface="宋体" pitchFamily="2" charset="-122"/>
                <a:ea typeface="宋体" pitchFamily="2" charset="-122"/>
              </a:rPr>
              <a:t>用户帮助设施</a:t>
            </a:r>
          </a:p>
        </p:txBody>
      </p:sp>
      <p:sp>
        <p:nvSpPr>
          <p:cNvPr id="271366" name="Text Box 3078"/>
          <p:cNvSpPr txBox="1">
            <a:spLocks noChangeArrowheads="1"/>
          </p:cNvSpPr>
          <p:nvPr/>
        </p:nvSpPr>
        <p:spPr bwMode="auto">
          <a:xfrm>
            <a:off x="1117600" y="2255839"/>
            <a:ext cx="99568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2400">
                <a:solidFill>
                  <a:schemeClr val="tx1"/>
                </a:solidFill>
                <a:latin typeface="Times New Roman" pitchFamily="18" charset="0"/>
                <a:ea typeface="宋体" pitchFamily="2" charset="-122"/>
              </a:defRPr>
            </a:lvl1pPr>
            <a:lvl2pPr marL="949325">
              <a:defRPr sz="2400">
                <a:solidFill>
                  <a:schemeClr val="tx1"/>
                </a:solidFill>
                <a:latin typeface="Times New Roman" pitchFamily="18" charset="0"/>
                <a:ea typeface="宋体" pitchFamily="2" charset="-122"/>
              </a:defRPr>
            </a:lvl2pPr>
            <a:lvl3pPr marL="1139825">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spcBef>
                <a:spcPct val="20000"/>
              </a:spcBef>
              <a:defRPr/>
            </a:pPr>
            <a:r>
              <a:rPr lang="zh-CN" altLang="en-US" sz="3200" smtClean="0">
                <a:effectLst>
                  <a:outerShdw blurRad="38100" dist="38100" dir="2700000" algn="tl">
                    <a:srgbClr val="FFFFFF"/>
                  </a:outerShdw>
                </a:effectLst>
                <a:latin typeface="宋体" pitchFamily="2" charset="-122"/>
              </a:rPr>
              <a:t>⑷怎样返回到正常的交互方式中</a:t>
            </a:r>
            <a:r>
              <a:rPr lang="zh-CN" altLang="en-US" sz="3200" b="0" smtClean="0">
                <a:latin typeface="宋体" pitchFamily="2" charset="-122"/>
              </a:rPr>
              <a:t>？</a:t>
            </a:r>
          </a:p>
          <a:p>
            <a:pPr algn="just">
              <a:spcBef>
                <a:spcPct val="20000"/>
              </a:spcBef>
              <a:defRPr/>
            </a:pPr>
            <a:r>
              <a:rPr lang="zh-CN" altLang="en-US" sz="3200" b="0" smtClean="0">
                <a:latin typeface="宋体" pitchFamily="2" charset="-122"/>
              </a:rPr>
              <a:t>有两种选择：</a:t>
            </a:r>
          </a:p>
        </p:txBody>
      </p:sp>
      <p:sp>
        <p:nvSpPr>
          <p:cNvPr id="271367" name="Text Box 3079"/>
          <p:cNvSpPr txBox="1">
            <a:spLocks noChangeArrowheads="1"/>
          </p:cNvSpPr>
          <p:nvPr/>
        </p:nvSpPr>
        <p:spPr bwMode="auto">
          <a:xfrm>
            <a:off x="1117600" y="3352800"/>
            <a:ext cx="10058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b="0">
                <a:solidFill>
                  <a:srgbClr val="0000CC"/>
                </a:solidFill>
              </a:rPr>
              <a:t>返回按钮</a:t>
            </a:r>
            <a:r>
              <a:rPr lang="zh-CN" altLang="en-US" b="0"/>
              <a:t> 和 </a:t>
            </a:r>
            <a:r>
              <a:rPr lang="zh-CN" altLang="en-US" b="0">
                <a:solidFill>
                  <a:srgbClr val="000099"/>
                </a:solidFill>
              </a:rPr>
              <a:t>功能键</a:t>
            </a:r>
          </a:p>
        </p:txBody>
      </p:sp>
      <p:sp>
        <p:nvSpPr>
          <p:cNvPr id="271368" name="Text Box 3080"/>
          <p:cNvSpPr txBox="1">
            <a:spLocks noChangeArrowheads="1"/>
          </p:cNvSpPr>
          <p:nvPr/>
        </p:nvSpPr>
        <p:spPr bwMode="auto">
          <a:xfrm>
            <a:off x="1117600" y="3962400"/>
            <a:ext cx="99568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2400">
                <a:solidFill>
                  <a:schemeClr val="tx1"/>
                </a:solidFill>
                <a:latin typeface="Times New Roman" pitchFamily="18" charset="0"/>
                <a:ea typeface="宋体" pitchFamily="2" charset="-122"/>
              </a:defRPr>
            </a:lvl1pPr>
            <a:lvl2pPr marL="949325">
              <a:defRPr sz="2400">
                <a:solidFill>
                  <a:schemeClr val="tx1"/>
                </a:solidFill>
                <a:latin typeface="Times New Roman" pitchFamily="18" charset="0"/>
                <a:ea typeface="宋体" pitchFamily="2" charset="-122"/>
              </a:defRPr>
            </a:lvl2pPr>
            <a:lvl3pPr marL="1139825">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spcBef>
                <a:spcPct val="20000"/>
              </a:spcBef>
              <a:defRPr/>
            </a:pPr>
            <a:r>
              <a:rPr lang="zh-CN" altLang="en-US" sz="3200" smtClean="0">
                <a:effectLst>
                  <a:outerShdw blurRad="38100" dist="38100" dir="2700000" algn="tl">
                    <a:srgbClr val="FFFFFF"/>
                  </a:outerShdw>
                </a:effectLst>
                <a:latin typeface="宋体" pitchFamily="2" charset="-122"/>
              </a:rPr>
              <a:t>⑸怎样组织帮助信息</a:t>
            </a:r>
            <a:r>
              <a:rPr lang="zh-CN" altLang="en-US" sz="3200" b="0" smtClean="0">
                <a:latin typeface="宋体" pitchFamily="2" charset="-122"/>
              </a:rPr>
              <a:t>？</a:t>
            </a:r>
          </a:p>
          <a:p>
            <a:pPr algn="just">
              <a:spcBef>
                <a:spcPct val="20000"/>
              </a:spcBef>
              <a:defRPr/>
            </a:pPr>
            <a:r>
              <a:rPr lang="zh-CN" altLang="en-US" sz="3200" b="0" smtClean="0">
                <a:latin typeface="宋体" pitchFamily="2" charset="-122"/>
              </a:rPr>
              <a:t>有3种选择：</a:t>
            </a:r>
          </a:p>
        </p:txBody>
      </p:sp>
      <p:sp>
        <p:nvSpPr>
          <p:cNvPr id="271369" name="Text Box 3081"/>
          <p:cNvSpPr txBox="1">
            <a:spLocks noChangeArrowheads="1"/>
          </p:cNvSpPr>
          <p:nvPr/>
        </p:nvSpPr>
        <p:spPr bwMode="auto">
          <a:xfrm>
            <a:off x="1117600" y="5105400"/>
            <a:ext cx="995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b="0">
                <a:solidFill>
                  <a:srgbClr val="0000CC"/>
                </a:solidFill>
              </a:rPr>
              <a:t>平面结构</a:t>
            </a:r>
            <a:r>
              <a:rPr lang="zh-CN" altLang="en-US" b="0"/>
              <a:t>、</a:t>
            </a:r>
            <a:r>
              <a:rPr lang="zh-CN" altLang="en-US" b="0">
                <a:solidFill>
                  <a:srgbClr val="000099"/>
                </a:solidFill>
              </a:rPr>
              <a:t>层次结构</a:t>
            </a:r>
            <a:r>
              <a:rPr lang="zh-CN" altLang="en-US" b="0"/>
              <a:t>和</a:t>
            </a:r>
            <a:r>
              <a:rPr lang="zh-CN" altLang="en-US" b="0">
                <a:solidFill>
                  <a:srgbClr val="0000CC"/>
                </a:solidFill>
              </a:rPr>
              <a:t>超文本结构</a:t>
            </a:r>
          </a:p>
        </p:txBody>
      </p:sp>
    </p:spTree>
    <p:extLst>
      <p:ext uri="{BB962C8B-B14F-4D97-AF65-F5344CB8AC3E}">
        <p14:creationId xmlns:p14="http://schemas.microsoft.com/office/powerpoint/2010/main" val="148093680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71367"/>
                                        </p:tgtEl>
                                        <p:attrNameLst>
                                          <p:attrName>style.visibility</p:attrName>
                                        </p:attrNameLst>
                                      </p:cBhvr>
                                      <p:to>
                                        <p:strVal val="visible"/>
                                      </p:to>
                                    </p:set>
                                    <p:anim to="" calcmode="lin" valueType="num">
                                      <p:cBhvr>
                                        <p:cTn id="7" dur="1" fill="hold"/>
                                        <p:tgtEl>
                                          <p:spTgt spid="271367"/>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71368"/>
                                        </p:tgtEl>
                                        <p:attrNameLst>
                                          <p:attrName>style.visibility</p:attrName>
                                        </p:attrNameLst>
                                      </p:cBhvr>
                                      <p:to>
                                        <p:strVal val="visible"/>
                                      </p:to>
                                    </p:set>
                                    <p:anim to="" calcmode="lin" valueType="num">
                                      <p:cBhvr>
                                        <p:cTn id="12" dur="1" fill="hold"/>
                                        <p:tgtEl>
                                          <p:spTgt spid="271368"/>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271369"/>
                                        </p:tgtEl>
                                        <p:attrNameLst>
                                          <p:attrName>style.visibility</p:attrName>
                                        </p:attrNameLst>
                                      </p:cBhvr>
                                      <p:to>
                                        <p:strVal val="visible"/>
                                      </p:to>
                                    </p:set>
                                    <p:anim to="" calcmode="lin" valueType="num">
                                      <p:cBhvr>
                                        <p:cTn id="17" dur="1" fill="hold"/>
                                        <p:tgtEl>
                                          <p:spTgt spid="27136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7" grpId="0" autoUpdateAnimBg="0"/>
      <p:bldP spid="271368" grpId="0" autoUpdateAnimBg="0"/>
      <p:bldP spid="27136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C1A631B-16E5-46D8-A3C2-FFF43B85C173}"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17411"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17412"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80224D8-2FE9-4105-8F4E-0F3EB9221AF0}" type="slidenum">
              <a:rPr lang="zh-CN" altLang="en-US" sz="2000" smtClean="0">
                <a:solidFill>
                  <a:srgbClr val="006600"/>
                </a:solidFill>
                <a:latin typeface="Arial" charset="0"/>
              </a:rPr>
              <a:pPr/>
              <a:t>17</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67266" name="Rectangle 1026"/>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2 人机界面设计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267267" name="Text Box 1027"/>
          <p:cNvSpPr txBox="1">
            <a:spLocks noChangeArrowheads="1"/>
          </p:cNvSpPr>
          <p:nvPr/>
        </p:nvSpPr>
        <p:spPr bwMode="auto">
          <a:xfrm>
            <a:off x="1117600" y="1524000"/>
            <a:ext cx="995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lang="zh-CN" altLang="en-US" sz="3600">
                <a:solidFill>
                  <a:srgbClr val="006600"/>
                </a:solidFill>
                <a:effectLst>
                  <a:outerShdw blurRad="38100" dist="38100" dir="2700000" algn="tl">
                    <a:srgbClr val="000000"/>
                  </a:outerShdw>
                </a:effectLst>
                <a:latin typeface="宋体" pitchFamily="2" charset="-122"/>
                <a:ea typeface="宋体" pitchFamily="2" charset="-122"/>
              </a:rPr>
              <a:t>出错处理</a:t>
            </a:r>
          </a:p>
        </p:txBody>
      </p:sp>
      <p:sp>
        <p:nvSpPr>
          <p:cNvPr id="17415" name="Text Box 1030"/>
          <p:cNvSpPr txBox="1">
            <a:spLocks noChangeArrowheads="1"/>
          </p:cNvSpPr>
          <p:nvPr/>
        </p:nvSpPr>
        <p:spPr bwMode="auto">
          <a:xfrm>
            <a:off x="1117600" y="2255838"/>
            <a:ext cx="995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b="0"/>
              <a:t>一般说来，交互系统给出的出错信息或警告信息，应该具备如下属性：</a:t>
            </a:r>
          </a:p>
        </p:txBody>
      </p:sp>
      <p:sp>
        <p:nvSpPr>
          <p:cNvPr id="267271" name="Text Box 1031"/>
          <p:cNvSpPr txBox="1">
            <a:spLocks noChangeArrowheads="1"/>
          </p:cNvSpPr>
          <p:nvPr/>
        </p:nvSpPr>
        <p:spPr bwMode="auto">
          <a:xfrm>
            <a:off x="1117600" y="3336925"/>
            <a:ext cx="10058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b="0"/>
              <a:t>⑴应该能够被用户理解；</a:t>
            </a:r>
          </a:p>
        </p:txBody>
      </p:sp>
      <p:sp>
        <p:nvSpPr>
          <p:cNvPr id="267272" name="Text Box 1032"/>
          <p:cNvSpPr txBox="1">
            <a:spLocks noChangeArrowheads="1"/>
          </p:cNvSpPr>
          <p:nvPr/>
        </p:nvSpPr>
        <p:spPr bwMode="auto">
          <a:xfrm>
            <a:off x="1117600" y="3840164"/>
            <a:ext cx="995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b="0"/>
              <a:t>⑵应该有助于从错误中恢复；</a:t>
            </a:r>
          </a:p>
        </p:txBody>
      </p:sp>
      <p:sp>
        <p:nvSpPr>
          <p:cNvPr id="267273" name="Text Box 1033"/>
          <p:cNvSpPr txBox="1">
            <a:spLocks noChangeArrowheads="1"/>
          </p:cNvSpPr>
          <p:nvPr/>
        </p:nvSpPr>
        <p:spPr bwMode="auto">
          <a:xfrm>
            <a:off x="1117600" y="4373564"/>
            <a:ext cx="995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b="0"/>
              <a:t>⑶应该指出可能导致的负面后果；</a:t>
            </a:r>
          </a:p>
        </p:txBody>
      </p:sp>
      <p:sp>
        <p:nvSpPr>
          <p:cNvPr id="267274" name="Text Box 1034"/>
          <p:cNvSpPr txBox="1">
            <a:spLocks noChangeArrowheads="1"/>
          </p:cNvSpPr>
          <p:nvPr/>
        </p:nvSpPr>
        <p:spPr bwMode="auto">
          <a:xfrm>
            <a:off x="1117600" y="4906964"/>
            <a:ext cx="995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b="0"/>
              <a:t>⑷应该伴随着听觉或视觉上的提示；</a:t>
            </a:r>
          </a:p>
        </p:txBody>
      </p:sp>
      <p:sp>
        <p:nvSpPr>
          <p:cNvPr id="267275" name="Text Box 1035"/>
          <p:cNvSpPr txBox="1">
            <a:spLocks noChangeArrowheads="1"/>
          </p:cNvSpPr>
          <p:nvPr/>
        </p:nvSpPr>
        <p:spPr bwMode="auto">
          <a:xfrm>
            <a:off x="1117600" y="5440364"/>
            <a:ext cx="995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b="0"/>
              <a:t>⑸不能指责用户。</a:t>
            </a:r>
          </a:p>
        </p:txBody>
      </p:sp>
    </p:spTree>
    <p:extLst>
      <p:ext uri="{BB962C8B-B14F-4D97-AF65-F5344CB8AC3E}">
        <p14:creationId xmlns:p14="http://schemas.microsoft.com/office/powerpoint/2010/main" val="215877957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67271"/>
                                        </p:tgtEl>
                                        <p:attrNameLst>
                                          <p:attrName>style.visibility</p:attrName>
                                        </p:attrNameLst>
                                      </p:cBhvr>
                                      <p:to>
                                        <p:strVal val="visible"/>
                                      </p:to>
                                    </p:set>
                                    <p:anim to="" calcmode="lin" valueType="num">
                                      <p:cBhvr>
                                        <p:cTn id="7" dur="1" fill="hold"/>
                                        <p:tgtEl>
                                          <p:spTgt spid="267271"/>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67272"/>
                                        </p:tgtEl>
                                        <p:attrNameLst>
                                          <p:attrName>style.visibility</p:attrName>
                                        </p:attrNameLst>
                                      </p:cBhvr>
                                      <p:to>
                                        <p:strVal val="visible"/>
                                      </p:to>
                                    </p:set>
                                    <p:anim to="" calcmode="lin" valueType="num">
                                      <p:cBhvr>
                                        <p:cTn id="12" dur="1" fill="hold"/>
                                        <p:tgtEl>
                                          <p:spTgt spid="267272"/>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267273"/>
                                        </p:tgtEl>
                                        <p:attrNameLst>
                                          <p:attrName>style.visibility</p:attrName>
                                        </p:attrNameLst>
                                      </p:cBhvr>
                                      <p:to>
                                        <p:strVal val="visible"/>
                                      </p:to>
                                    </p:set>
                                    <p:anim to="" calcmode="lin" valueType="num">
                                      <p:cBhvr>
                                        <p:cTn id="17" dur="1" fill="hold"/>
                                        <p:tgtEl>
                                          <p:spTgt spid="267273"/>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267274"/>
                                        </p:tgtEl>
                                        <p:attrNameLst>
                                          <p:attrName>style.visibility</p:attrName>
                                        </p:attrNameLst>
                                      </p:cBhvr>
                                      <p:to>
                                        <p:strVal val="visible"/>
                                      </p:to>
                                    </p:set>
                                    <p:anim to="" calcmode="lin" valueType="num">
                                      <p:cBhvr>
                                        <p:cTn id="22" dur="1" fill="hold"/>
                                        <p:tgtEl>
                                          <p:spTgt spid="267274"/>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267275"/>
                                        </p:tgtEl>
                                        <p:attrNameLst>
                                          <p:attrName>style.visibility</p:attrName>
                                        </p:attrNameLst>
                                      </p:cBhvr>
                                      <p:to>
                                        <p:strVal val="visible"/>
                                      </p:to>
                                    </p:set>
                                    <p:anim to="" calcmode="lin" valueType="num">
                                      <p:cBhvr>
                                        <p:cTn id="27" dur="1" fill="hold"/>
                                        <p:tgtEl>
                                          <p:spTgt spid="26727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1" grpId="0" autoUpdateAnimBg="0"/>
      <p:bldP spid="267272" grpId="0" autoUpdateAnimBg="0"/>
      <p:bldP spid="267273" grpId="0" autoUpdateAnimBg="0"/>
      <p:bldP spid="267274" grpId="0" autoUpdateAnimBg="0"/>
      <p:bldP spid="26727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57D1E28-A195-4D29-9B6A-BF3C95416D61}"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18435"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18436"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C881A976-7926-4979-8FE1-C557EA6EEE35}" type="slidenum">
              <a:rPr lang="zh-CN" altLang="en-US" sz="2000" smtClean="0">
                <a:solidFill>
                  <a:srgbClr val="006600"/>
                </a:solidFill>
                <a:latin typeface="Arial" charset="0"/>
              </a:rPr>
              <a:pPr/>
              <a:t>18</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68290" name="Rectangle 1026"/>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2 人机界面设计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268291" name="Text Box 1027"/>
          <p:cNvSpPr txBox="1">
            <a:spLocks noChangeArrowheads="1"/>
          </p:cNvSpPr>
          <p:nvPr/>
        </p:nvSpPr>
        <p:spPr bwMode="auto">
          <a:xfrm>
            <a:off x="1117600" y="1524000"/>
            <a:ext cx="995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lang="zh-CN" altLang="en-US" sz="3600">
                <a:solidFill>
                  <a:srgbClr val="006600"/>
                </a:solidFill>
                <a:effectLst>
                  <a:outerShdw blurRad="38100" dist="38100" dir="2700000" algn="tl">
                    <a:srgbClr val="000000"/>
                  </a:outerShdw>
                </a:effectLst>
                <a:latin typeface="宋体" pitchFamily="2" charset="-122"/>
                <a:ea typeface="宋体" pitchFamily="2" charset="-122"/>
              </a:rPr>
              <a:t>命令交互</a:t>
            </a:r>
          </a:p>
        </p:txBody>
      </p:sp>
      <p:sp>
        <p:nvSpPr>
          <p:cNvPr id="18439" name="Text Box 1030"/>
          <p:cNvSpPr txBox="1">
            <a:spLocks noChangeArrowheads="1"/>
          </p:cNvSpPr>
          <p:nvPr/>
        </p:nvSpPr>
        <p:spPr bwMode="auto">
          <a:xfrm>
            <a:off x="1200151" y="2255839"/>
            <a:ext cx="9683749" cy="166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b="0"/>
              <a:t>在许多软件中，如果要执行某一功能，用户既可以使用菜单，也可以使用键盘命令。</a:t>
            </a:r>
          </a:p>
          <a:p>
            <a:pPr algn="just">
              <a:spcBef>
                <a:spcPct val="20000"/>
              </a:spcBef>
            </a:pPr>
            <a:r>
              <a:rPr lang="zh-CN" altLang="en-US" b="0"/>
              <a:t>如果提供交互命令，必须考虑下列设计问题：</a:t>
            </a:r>
          </a:p>
        </p:txBody>
      </p:sp>
    </p:spTree>
    <p:extLst>
      <p:ext uri="{BB962C8B-B14F-4D97-AF65-F5344CB8AC3E}">
        <p14:creationId xmlns:p14="http://schemas.microsoft.com/office/powerpoint/2010/main" val="3433675135"/>
      </p:ext>
    </p:extLst>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671C0178-36FE-494B-B6E0-5B03B3831960}"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19459"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19460"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C6798B72-10A1-4424-A7B3-B2DA1E475C2D}" type="slidenum">
              <a:rPr lang="zh-CN" altLang="en-US" sz="2000" smtClean="0">
                <a:solidFill>
                  <a:srgbClr val="006600"/>
                </a:solidFill>
                <a:latin typeface="Arial" charset="0"/>
              </a:rPr>
              <a:pPr/>
              <a:t>19</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72386" name="Rectangle 1026"/>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2 人机界面设计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272387" name="Text Box 1027"/>
          <p:cNvSpPr txBox="1">
            <a:spLocks noChangeArrowheads="1"/>
          </p:cNvSpPr>
          <p:nvPr/>
        </p:nvSpPr>
        <p:spPr bwMode="auto">
          <a:xfrm>
            <a:off x="1117600" y="1524000"/>
            <a:ext cx="995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lang="zh-CN" altLang="en-US" sz="3600">
                <a:solidFill>
                  <a:srgbClr val="006600"/>
                </a:solidFill>
                <a:effectLst>
                  <a:outerShdw blurRad="38100" dist="38100" dir="2700000" algn="tl">
                    <a:srgbClr val="000000"/>
                  </a:outerShdw>
                </a:effectLst>
                <a:latin typeface="宋体" pitchFamily="2" charset="-122"/>
                <a:ea typeface="宋体" pitchFamily="2" charset="-122"/>
              </a:rPr>
              <a:t>命令交互</a:t>
            </a:r>
          </a:p>
        </p:txBody>
      </p:sp>
      <p:sp>
        <p:nvSpPr>
          <p:cNvPr id="19463" name="Text Box 1030"/>
          <p:cNvSpPr txBox="1">
            <a:spLocks noChangeArrowheads="1"/>
          </p:cNvSpPr>
          <p:nvPr/>
        </p:nvSpPr>
        <p:spPr bwMode="auto">
          <a:xfrm>
            <a:off x="1117600" y="2255839"/>
            <a:ext cx="995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t>⑴是否每个菜单项都有对应的命令；</a:t>
            </a:r>
          </a:p>
        </p:txBody>
      </p:sp>
      <p:sp>
        <p:nvSpPr>
          <p:cNvPr id="272391" name="Text Box 1031"/>
          <p:cNvSpPr txBox="1">
            <a:spLocks noChangeArrowheads="1"/>
          </p:cNvSpPr>
          <p:nvPr/>
        </p:nvSpPr>
        <p:spPr bwMode="auto">
          <a:xfrm>
            <a:off x="1117600" y="2849563"/>
            <a:ext cx="995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b="0"/>
              <a:t>⑵采用何种命令形式？(有3种选择：控制序列、功能键、键入命令)</a:t>
            </a:r>
          </a:p>
        </p:txBody>
      </p:sp>
      <p:sp>
        <p:nvSpPr>
          <p:cNvPr id="272392" name="Text Box 1032"/>
          <p:cNvSpPr txBox="1">
            <a:spLocks noChangeArrowheads="1"/>
          </p:cNvSpPr>
          <p:nvPr/>
        </p:nvSpPr>
        <p:spPr bwMode="auto">
          <a:xfrm>
            <a:off x="1117600" y="3886200"/>
            <a:ext cx="995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b="0"/>
              <a:t>⑶学习和记忆命令的难度有多大？忘记了命令怎么办？</a:t>
            </a:r>
            <a:endParaRPr lang="en-US" altLang="zh-CN" b="0"/>
          </a:p>
        </p:txBody>
      </p:sp>
      <p:sp>
        <p:nvSpPr>
          <p:cNvPr id="272393" name="Text Box 1033"/>
          <p:cNvSpPr txBox="1">
            <a:spLocks noChangeArrowheads="1"/>
          </p:cNvSpPr>
          <p:nvPr/>
        </p:nvSpPr>
        <p:spPr bwMode="auto">
          <a:xfrm>
            <a:off x="1117600" y="4906964"/>
            <a:ext cx="995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b="0"/>
              <a:t>⑷用户是否可以定制或缩写命令？</a:t>
            </a:r>
          </a:p>
        </p:txBody>
      </p:sp>
    </p:spTree>
    <p:extLst>
      <p:ext uri="{BB962C8B-B14F-4D97-AF65-F5344CB8AC3E}">
        <p14:creationId xmlns:p14="http://schemas.microsoft.com/office/powerpoint/2010/main" val="77666456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72391"/>
                                        </p:tgtEl>
                                        <p:attrNameLst>
                                          <p:attrName>style.visibility</p:attrName>
                                        </p:attrNameLst>
                                      </p:cBhvr>
                                      <p:to>
                                        <p:strVal val="visible"/>
                                      </p:to>
                                    </p:set>
                                    <p:anim to="" calcmode="lin" valueType="num">
                                      <p:cBhvr>
                                        <p:cTn id="7" dur="1" fill="hold"/>
                                        <p:tgtEl>
                                          <p:spTgt spid="272391"/>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72392"/>
                                        </p:tgtEl>
                                        <p:attrNameLst>
                                          <p:attrName>style.visibility</p:attrName>
                                        </p:attrNameLst>
                                      </p:cBhvr>
                                      <p:to>
                                        <p:strVal val="visible"/>
                                      </p:to>
                                    </p:set>
                                    <p:anim to="" calcmode="lin" valueType="num">
                                      <p:cBhvr>
                                        <p:cTn id="12" dur="1" fill="hold"/>
                                        <p:tgtEl>
                                          <p:spTgt spid="272392"/>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272393"/>
                                        </p:tgtEl>
                                        <p:attrNameLst>
                                          <p:attrName>style.visibility</p:attrName>
                                        </p:attrNameLst>
                                      </p:cBhvr>
                                      <p:to>
                                        <p:strVal val="visible"/>
                                      </p:to>
                                    </p:set>
                                    <p:anim to="" calcmode="lin" valueType="num">
                                      <p:cBhvr>
                                        <p:cTn id="17" dur="1" fill="hold"/>
                                        <p:tgtEl>
                                          <p:spTgt spid="2723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91" grpId="0" autoUpdateAnimBg="0"/>
      <p:bldP spid="272392" grpId="0" autoUpdateAnimBg="0"/>
      <p:bldP spid="27239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custDataLst>
              <p:tags r:id="rId1"/>
            </p:custDataLst>
          </p:nvPr>
        </p:nvSpPr>
        <p:spPr>
          <a:xfrm>
            <a:off x="0" y="882650"/>
            <a:ext cx="12192000" cy="511175"/>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lIns="2699852"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dirty="0">
              <a:ln>
                <a:noFill/>
              </a:ln>
              <a:solidFill>
                <a:prstClr val="white"/>
              </a:solidFill>
              <a:effectLst/>
              <a:uLnTx/>
              <a:uFillTx/>
              <a:latin typeface="微软雅黑" panose="020B0503020204020204" charset="-122"/>
              <a:ea typeface="宋体" panose="02010600030101010101" pitchFamily="2" charset="-122"/>
              <a:cs typeface="微软雅黑" panose="020B0503020204020204" charset="-122"/>
              <a:sym typeface="+mn-ea"/>
            </a:endParaRPr>
          </a:p>
        </p:txBody>
      </p:sp>
      <p:sp>
        <p:nvSpPr>
          <p:cNvPr id="11268" name="文本框 2"/>
          <p:cNvSpPr txBox="1">
            <a:spLocks noChangeArrowheads="1"/>
          </p:cNvSpPr>
          <p:nvPr/>
        </p:nvSpPr>
        <p:spPr bwMode="auto">
          <a:xfrm>
            <a:off x="4496756" y="908050"/>
            <a:ext cx="29603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sym typeface="宋体" panose="02010600030101010101" pitchFamily="2" charset="-122"/>
              </a:rPr>
              <a:t>Week7  </a:t>
            </a: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sym typeface="宋体" panose="02010600030101010101" pitchFamily="2" charset="-122"/>
              </a:rPr>
              <a:t>本周任务单</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宋体" panose="02010600030101010101" pitchFamily="2" charset="-122"/>
            </a:endParaRPr>
          </a:p>
        </p:txBody>
      </p:sp>
      <p:grpSp>
        <p:nvGrpSpPr>
          <p:cNvPr id="11272" name="组合 3"/>
          <p:cNvGrpSpPr/>
          <p:nvPr/>
        </p:nvGrpSpPr>
        <p:grpSpPr bwMode="auto">
          <a:xfrm>
            <a:off x="1625600" y="2758817"/>
            <a:ext cx="10134600" cy="1978887"/>
            <a:chOff x="5281" y="3308"/>
            <a:chExt cx="6096" cy="3274"/>
          </a:xfrm>
        </p:grpSpPr>
        <p:sp>
          <p:nvSpPr>
            <p:cNvPr id="84" name="MH_Other_6"/>
            <p:cNvSpPr>
              <a:spLocks noChangeArrowheads="1"/>
            </p:cNvSpPr>
            <p:nvPr/>
          </p:nvSpPr>
          <p:spPr bwMode="auto">
            <a:xfrm>
              <a:off x="5281" y="3308"/>
              <a:ext cx="378" cy="1013"/>
            </a:xfrm>
            <a:prstGeom prst="ellipse">
              <a:avLst/>
            </a:prstGeom>
            <a:solidFill>
              <a:schemeClr val="accent4"/>
            </a:solidFill>
            <a:ln w="28575">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r>
                <a:rPr kumimoji="0" lang="en-US" altLang="zh-CN" b="0" i="0" u="none" strike="noStrike" kern="1200" cap="none" spc="0" normalizeH="0" baseline="0" noProof="0" dirty="0">
                  <a:ln>
                    <a:noFill/>
                  </a:ln>
                  <a:solidFill>
                    <a:srgbClr val="FFFFFF"/>
                  </a:solidFill>
                  <a:effectLst/>
                  <a:uLnTx/>
                  <a:uFillTx/>
                  <a:latin typeface="Calibri" panose="020F0502020204030204" pitchFamily="34" charset="0"/>
                  <a:ea typeface="Gungsuh" panose="02030600000101010101" pitchFamily="18" charset="-127"/>
                  <a:cs typeface="微软雅黑 Light" panose="020B0502040204020203" charset="-122"/>
                </a:rPr>
                <a:t>01</a:t>
              </a:r>
              <a:endParaRPr kumimoji="0" lang="zh-CN" altLang="en-US" b="0" i="0" u="none" strike="noStrike" kern="1200" cap="none" spc="0" normalizeH="0" baseline="0" noProof="0" dirty="0">
                <a:ln>
                  <a:noFill/>
                </a:ln>
                <a:solidFill>
                  <a:srgbClr val="FFFFFF"/>
                </a:solidFill>
                <a:effectLst/>
                <a:uLnTx/>
                <a:uFillTx/>
                <a:latin typeface="Calibri" panose="020F0502020204030204" pitchFamily="34" charset="0"/>
                <a:ea typeface="Gungsuh" panose="02030600000101010101" pitchFamily="18" charset="-127"/>
                <a:cs typeface="微软雅黑 Light" panose="020B0502040204020203" charset="-122"/>
              </a:endParaRPr>
            </a:p>
          </p:txBody>
        </p:sp>
        <p:sp>
          <p:nvSpPr>
            <p:cNvPr id="85" name="MH_Other_7"/>
            <p:cNvSpPr>
              <a:spLocks noChangeArrowheads="1"/>
            </p:cNvSpPr>
            <p:nvPr/>
          </p:nvSpPr>
          <p:spPr bwMode="auto">
            <a:xfrm>
              <a:off x="5281" y="5569"/>
              <a:ext cx="378" cy="1013"/>
            </a:xfrm>
            <a:prstGeom prst="ellipse">
              <a:avLst/>
            </a:prstGeom>
            <a:solidFill>
              <a:schemeClr val="accent6">
                <a:lumMod val="60000"/>
                <a:lumOff val="40000"/>
              </a:schemeClr>
            </a:solidFill>
            <a:ln w="28575">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r>
                <a:rPr kumimoji="0" lang="en-US" altLang="zh-CN" b="0" i="0" u="none" strike="noStrike" kern="1200" cap="none" spc="0" normalizeH="0" baseline="0" noProof="0" dirty="0">
                  <a:ln>
                    <a:noFill/>
                  </a:ln>
                  <a:solidFill>
                    <a:srgbClr val="FFFFFF"/>
                  </a:solidFill>
                  <a:effectLst/>
                  <a:uLnTx/>
                  <a:uFillTx/>
                  <a:latin typeface="Calibri" panose="020F0502020204030204" pitchFamily="34" charset="0"/>
                  <a:ea typeface="Gungsuh" panose="02030600000101010101" pitchFamily="18" charset="-127"/>
                  <a:cs typeface="微软雅黑 Light" panose="020B0502040204020203" charset="-122"/>
                </a:rPr>
                <a:t>03</a:t>
              </a:r>
              <a:endParaRPr kumimoji="0" lang="zh-CN" altLang="en-US" b="0" i="0" u="none" strike="noStrike" kern="1200" cap="none" spc="0" normalizeH="0" baseline="0" noProof="0" dirty="0">
                <a:ln>
                  <a:noFill/>
                </a:ln>
                <a:solidFill>
                  <a:srgbClr val="FFFFFF"/>
                </a:solidFill>
                <a:effectLst/>
                <a:uLnTx/>
                <a:uFillTx/>
                <a:latin typeface="Calibri" panose="020F0502020204030204" pitchFamily="34" charset="0"/>
                <a:ea typeface="Gungsuh" panose="02030600000101010101" pitchFamily="18" charset="-127"/>
                <a:cs typeface="微软雅黑 Light" panose="020B0502040204020203" charset="-122"/>
              </a:endParaRPr>
            </a:p>
          </p:txBody>
        </p:sp>
        <p:sp>
          <p:nvSpPr>
            <p:cNvPr id="11287" name="MH_Other_7"/>
            <p:cNvSpPr>
              <a:spLocks noChangeArrowheads="1"/>
            </p:cNvSpPr>
            <p:nvPr/>
          </p:nvSpPr>
          <p:spPr bwMode="auto">
            <a:xfrm>
              <a:off x="5284" y="4442"/>
              <a:ext cx="378" cy="1013"/>
            </a:xfrm>
            <a:prstGeom prst="ellipse">
              <a:avLst/>
            </a:prstGeom>
            <a:solidFill>
              <a:srgbClr val="FF8D41"/>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r>
                <a:rPr kumimoji="0" lang="en-US" altLang="zh-CN" b="0" i="0" u="none" strike="noStrike" kern="1200" cap="none" spc="0" normalizeH="0" baseline="0" noProof="0">
                  <a:ln>
                    <a:noFill/>
                  </a:ln>
                  <a:solidFill>
                    <a:srgbClr val="FFFFFF"/>
                  </a:solidFill>
                  <a:effectLst/>
                  <a:uLnTx/>
                  <a:uFillTx/>
                  <a:latin typeface="Calibri" panose="020F0502020204030204" pitchFamily="34" charset="0"/>
                  <a:ea typeface="Gungsuh" panose="02030600000101010101" pitchFamily="18" charset="-127"/>
                  <a:cs typeface="+mn-cs"/>
                </a:rPr>
                <a:t>02</a:t>
              </a:r>
              <a:endParaRPr kumimoji="0" lang="zh-CN" altLang="en-US" b="0" i="0" u="none" strike="noStrike" kern="1200" cap="none" spc="0" normalizeH="0" baseline="0" noProof="0">
                <a:ln>
                  <a:noFill/>
                </a:ln>
                <a:solidFill>
                  <a:srgbClr val="FFFFFF"/>
                </a:solidFill>
                <a:effectLst/>
                <a:uLnTx/>
                <a:uFillTx/>
                <a:latin typeface="Calibri" panose="020F0502020204030204" pitchFamily="34" charset="0"/>
                <a:ea typeface="Gungsuh" panose="02030600000101010101" pitchFamily="18" charset="-127"/>
                <a:cs typeface="+mn-cs"/>
              </a:endParaRPr>
            </a:p>
          </p:txBody>
        </p:sp>
        <p:sp>
          <p:nvSpPr>
            <p:cNvPr id="11289" name="文本框 125"/>
            <p:cNvSpPr txBox="1">
              <a:spLocks noChangeArrowheads="1"/>
            </p:cNvSpPr>
            <p:nvPr/>
          </p:nvSpPr>
          <p:spPr bwMode="auto">
            <a:xfrm>
              <a:off x="5760" y="3452"/>
              <a:ext cx="5617" cy="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spcBef>
                  <a:spcPct val="0"/>
                </a:spcBef>
                <a:spcAft>
                  <a:spcPct val="0"/>
                </a:spcAft>
                <a:defRPr/>
              </a:pPr>
              <a:r>
                <a:rPr lang="zh-CN" altLang="en-US" dirty="0" smtClean="0">
                  <a:cs typeface="Times New Roman"/>
                </a:rPr>
                <a:t>掌握</a:t>
              </a:r>
              <a:r>
                <a:rPr lang="zh-CN" altLang="en-US" dirty="0">
                  <a:cs typeface="Times New Roman"/>
                </a:rPr>
                <a:t>详细</a:t>
              </a:r>
              <a:r>
                <a:rPr lang="zh-CN" altLang="en-US" dirty="0" smtClean="0">
                  <a:cs typeface="Times New Roman"/>
                </a:rPr>
                <a:t>设计过程；</a:t>
              </a:r>
              <a:endParaRPr lang="zh-CN" altLang="zh-CN" dirty="0">
                <a:cs typeface="Times New Roman"/>
              </a:endParaRPr>
            </a:p>
            <a:p>
              <a:pPr fontAlgn="base">
                <a:spcBef>
                  <a:spcPct val="0"/>
                </a:spcBef>
                <a:spcAft>
                  <a:spcPct val="0"/>
                </a:spcAft>
                <a:defRPr/>
              </a:pPr>
              <a:endParaRPr lang="zh-CN" altLang="en-US" dirty="0">
                <a:cs typeface="Times New Roman"/>
              </a:endParaRPr>
            </a:p>
          </p:txBody>
        </p:sp>
        <p:sp>
          <p:nvSpPr>
            <p:cNvPr id="11291" name="文本框 129"/>
            <p:cNvSpPr txBox="1">
              <a:spLocks noChangeArrowheads="1"/>
            </p:cNvSpPr>
            <p:nvPr/>
          </p:nvSpPr>
          <p:spPr bwMode="auto">
            <a:xfrm>
              <a:off x="5766" y="4605"/>
              <a:ext cx="4173" cy="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lvl="0" fontAlgn="base">
                <a:spcBef>
                  <a:spcPct val="0"/>
                </a:spcBef>
                <a:spcAft>
                  <a:spcPct val="0"/>
                </a:spcAft>
                <a:defRPr/>
              </a:pPr>
              <a:r>
                <a:rPr lang="zh-CN" altLang="en-US" dirty="0" smtClean="0">
                  <a:cs typeface="Times New Roman"/>
                </a:rPr>
                <a:t>掌握常用图形建模工具；</a:t>
              </a:r>
              <a:endParaRPr lang="zh-CN" altLang="en-US" dirty="0">
                <a:cs typeface="Times New Roman"/>
              </a:endParaRPr>
            </a:p>
          </p:txBody>
        </p:sp>
        <p:sp>
          <p:nvSpPr>
            <p:cNvPr id="11292" name="文本框 130"/>
            <p:cNvSpPr txBox="1">
              <a:spLocks noChangeArrowheads="1"/>
            </p:cNvSpPr>
            <p:nvPr/>
          </p:nvSpPr>
          <p:spPr bwMode="auto">
            <a:xfrm>
              <a:off x="5783" y="5728"/>
              <a:ext cx="4814" cy="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lvl="0" fontAlgn="base">
                <a:spcBef>
                  <a:spcPct val="0"/>
                </a:spcBef>
                <a:spcAft>
                  <a:spcPct val="0"/>
                </a:spcAft>
                <a:defRPr/>
              </a:pPr>
              <a:r>
                <a:rPr lang="zh-CN" altLang="en-US" dirty="0" smtClean="0">
                  <a:cs typeface="Times New Roman"/>
                </a:rPr>
                <a:t>完成软件设计文档；</a:t>
              </a:r>
              <a:endParaRPr kumimoji="0" lang="zh-CN" altLang="en-US" i="0" u="none" strike="noStrike" kern="1200" cap="none" spc="0" normalizeH="0" baseline="0" noProof="0" dirty="0">
                <a:ln>
                  <a:noFill/>
                </a:ln>
                <a:solidFill>
                  <a:prstClr val="black"/>
                </a:solidFill>
                <a:effectLst/>
                <a:uLnTx/>
                <a:uFillTx/>
                <a:latin typeface="等线" panose="02010600030101010101"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112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38ACBD59-871C-4C65-8F4D-404893A34712}"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20483"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20484"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26FF8640-E1F0-4847-A584-625A8EE6A1DE}" type="slidenum">
              <a:rPr lang="zh-CN" altLang="en-US" sz="2000" smtClean="0">
                <a:solidFill>
                  <a:srgbClr val="006600"/>
                </a:solidFill>
                <a:latin typeface="Arial" charset="0"/>
              </a:rPr>
              <a:pPr/>
              <a:t>20</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73410" name="Rectangle 1026"/>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2 人机界面设计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273411" name="Text Box 1027"/>
          <p:cNvSpPr txBox="1">
            <a:spLocks noChangeArrowheads="1"/>
          </p:cNvSpPr>
          <p:nvPr/>
        </p:nvSpPr>
        <p:spPr bwMode="auto">
          <a:xfrm>
            <a:off x="1117600" y="1524001"/>
            <a:ext cx="9956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lang="zh-CN" altLang="en-US" sz="4000">
                <a:solidFill>
                  <a:srgbClr val="0000CC"/>
                </a:solidFill>
                <a:effectLst>
                  <a:outerShdw blurRad="38100" dist="38100" dir="2700000" algn="tl">
                    <a:srgbClr val="000000"/>
                  </a:outerShdw>
                </a:effectLst>
                <a:latin typeface="宋体" pitchFamily="2" charset="-122"/>
                <a:ea typeface="宋体" pitchFamily="2" charset="-122"/>
              </a:rPr>
              <a:t>设计过程</a:t>
            </a:r>
          </a:p>
        </p:txBody>
      </p:sp>
      <p:sp>
        <p:nvSpPr>
          <p:cNvPr id="20487" name="Text Box 1030"/>
          <p:cNvSpPr txBox="1">
            <a:spLocks noChangeArrowheads="1"/>
          </p:cNvSpPr>
          <p:nvPr/>
        </p:nvSpPr>
        <p:spPr bwMode="auto">
          <a:xfrm>
            <a:off x="1117600" y="2255839"/>
            <a:ext cx="995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t>用户界面设计是一个迭代的过程：</a:t>
            </a:r>
          </a:p>
        </p:txBody>
      </p:sp>
      <p:sp>
        <p:nvSpPr>
          <p:cNvPr id="273418" name="Rectangle 1034"/>
          <p:cNvSpPr>
            <a:spLocks noChangeArrowheads="1"/>
          </p:cNvSpPr>
          <p:nvPr/>
        </p:nvSpPr>
        <p:spPr bwMode="auto">
          <a:xfrm>
            <a:off x="3149600" y="3081616"/>
            <a:ext cx="3674533"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b="0"/>
              <a:t>创建设计模型</a:t>
            </a:r>
          </a:p>
        </p:txBody>
      </p:sp>
      <p:sp>
        <p:nvSpPr>
          <p:cNvPr id="273419" name="Rectangle 1035"/>
          <p:cNvSpPr>
            <a:spLocks noChangeArrowheads="1"/>
          </p:cNvSpPr>
          <p:nvPr/>
        </p:nvSpPr>
        <p:spPr bwMode="auto">
          <a:xfrm>
            <a:off x="4401062" y="4245253"/>
            <a:ext cx="1338828"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b="0"/>
              <a:t>用原型实现</a:t>
            </a:r>
          </a:p>
        </p:txBody>
      </p:sp>
      <p:sp>
        <p:nvSpPr>
          <p:cNvPr id="273420" name="Rectangle 1036"/>
          <p:cNvSpPr>
            <a:spLocks noChangeArrowheads="1"/>
          </p:cNvSpPr>
          <p:nvPr/>
        </p:nvSpPr>
        <p:spPr bwMode="auto">
          <a:xfrm>
            <a:off x="4186104" y="5388253"/>
            <a:ext cx="1800493"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b="0"/>
              <a:t>用户试用、评估</a:t>
            </a:r>
          </a:p>
        </p:txBody>
      </p:sp>
      <p:sp>
        <p:nvSpPr>
          <p:cNvPr id="273421" name="AutoShape 1037"/>
          <p:cNvSpPr>
            <a:spLocks noChangeArrowheads="1"/>
          </p:cNvSpPr>
          <p:nvPr/>
        </p:nvSpPr>
        <p:spPr bwMode="auto">
          <a:xfrm>
            <a:off x="4940301" y="3620571"/>
            <a:ext cx="342900" cy="455057"/>
          </a:xfrm>
          <a:prstGeom prst="downArrow">
            <a:avLst>
              <a:gd name="adj1" fmla="val 50000"/>
              <a:gd name="adj2" fmla="val 51852"/>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73422" name="AutoShape 1038"/>
          <p:cNvSpPr>
            <a:spLocks noChangeArrowheads="1"/>
          </p:cNvSpPr>
          <p:nvPr/>
        </p:nvSpPr>
        <p:spPr bwMode="auto">
          <a:xfrm>
            <a:off x="4940301" y="4763571"/>
            <a:ext cx="342900" cy="455057"/>
          </a:xfrm>
          <a:prstGeom prst="downArrow">
            <a:avLst>
              <a:gd name="adj1" fmla="val 50000"/>
              <a:gd name="adj2" fmla="val 51852"/>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73424" name="Rectangle 1040"/>
          <p:cNvSpPr>
            <a:spLocks noChangeArrowheads="1"/>
          </p:cNvSpPr>
          <p:nvPr/>
        </p:nvSpPr>
        <p:spPr bwMode="auto">
          <a:xfrm>
            <a:off x="7620000" y="4234934"/>
            <a:ext cx="101600" cy="36933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273431" name="Group 1047"/>
          <p:cNvGrpSpPr>
            <a:grpSpLocks/>
          </p:cNvGrpSpPr>
          <p:nvPr/>
        </p:nvGrpSpPr>
        <p:grpSpPr bwMode="auto">
          <a:xfrm>
            <a:off x="6604000" y="2909889"/>
            <a:ext cx="1117600" cy="1876426"/>
            <a:chOff x="3120" y="1833"/>
            <a:chExt cx="528" cy="1182"/>
          </a:xfrm>
        </p:grpSpPr>
        <p:sp>
          <p:nvSpPr>
            <p:cNvPr id="20496" name="AutoShape 1044"/>
            <p:cNvSpPr>
              <a:spLocks noChangeArrowheads="1"/>
            </p:cNvSpPr>
            <p:nvPr/>
          </p:nvSpPr>
          <p:spPr bwMode="auto">
            <a:xfrm>
              <a:off x="3216" y="1833"/>
              <a:ext cx="432" cy="462"/>
            </a:xfrm>
            <a:prstGeom prst="leftArrow">
              <a:avLst>
                <a:gd name="adj1" fmla="val 50000"/>
                <a:gd name="adj2" fmla="val 112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497" name="AutoShape 1045"/>
            <p:cNvSpPr>
              <a:spLocks noChangeArrowheads="1"/>
            </p:cNvSpPr>
            <p:nvPr/>
          </p:nvSpPr>
          <p:spPr bwMode="auto">
            <a:xfrm>
              <a:off x="3120" y="2553"/>
              <a:ext cx="480" cy="462"/>
            </a:xfrm>
            <a:prstGeom prst="left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273430" name="Rectangle 1046"/>
          <p:cNvSpPr>
            <a:spLocks noChangeArrowheads="1"/>
          </p:cNvSpPr>
          <p:nvPr/>
        </p:nvSpPr>
        <p:spPr bwMode="auto">
          <a:xfrm>
            <a:off x="7112000" y="5416034"/>
            <a:ext cx="609600" cy="36933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extLst>
      <p:ext uri="{BB962C8B-B14F-4D97-AF65-F5344CB8AC3E}">
        <p14:creationId xmlns:p14="http://schemas.microsoft.com/office/powerpoint/2010/main" val="205000495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3418"/>
                                        </p:tgtEl>
                                        <p:attrNameLst>
                                          <p:attrName>style.visibility</p:attrName>
                                        </p:attrNameLst>
                                      </p:cBhvr>
                                      <p:to>
                                        <p:strVal val="visible"/>
                                      </p:to>
                                    </p:set>
                                    <p:animEffect transition="in" filter="wipe(up)">
                                      <p:cBhvr>
                                        <p:cTn id="7" dur="500"/>
                                        <p:tgtEl>
                                          <p:spTgt spid="273418"/>
                                        </p:tgtEl>
                                      </p:cBhvr>
                                    </p:animEffect>
                                  </p:childTnLst>
                                </p:cTn>
                              </p:par>
                            </p:childTnLst>
                          </p:cTn>
                        </p:par>
                        <p:par>
                          <p:cTn id="8" fill="hold" nodeType="afterGroup">
                            <p:stCondLst>
                              <p:cond delay="500"/>
                            </p:stCondLst>
                            <p:childTnLst>
                              <p:par>
                                <p:cTn id="9" presetID="22" presetClass="entr" presetSubtype="1" fill="hold" grpId="0" nodeType="afterEffect">
                                  <p:stCondLst>
                                    <p:cond delay="1000"/>
                                  </p:stCondLst>
                                  <p:childTnLst>
                                    <p:set>
                                      <p:cBhvr>
                                        <p:cTn id="10" dur="1" fill="hold">
                                          <p:stCondLst>
                                            <p:cond delay="0"/>
                                          </p:stCondLst>
                                        </p:cTn>
                                        <p:tgtEl>
                                          <p:spTgt spid="273421"/>
                                        </p:tgtEl>
                                        <p:attrNameLst>
                                          <p:attrName>style.visibility</p:attrName>
                                        </p:attrNameLst>
                                      </p:cBhvr>
                                      <p:to>
                                        <p:strVal val="visible"/>
                                      </p:to>
                                    </p:set>
                                    <p:animEffect transition="in" filter="wipe(up)">
                                      <p:cBhvr>
                                        <p:cTn id="11" dur="500"/>
                                        <p:tgtEl>
                                          <p:spTgt spid="273421"/>
                                        </p:tgtEl>
                                      </p:cBhvr>
                                    </p:animEffect>
                                  </p:childTnLst>
                                </p:cTn>
                              </p:par>
                            </p:childTnLst>
                          </p:cTn>
                        </p:par>
                        <p:par>
                          <p:cTn id="12" fill="hold" nodeType="afterGroup">
                            <p:stCondLst>
                              <p:cond delay="2000"/>
                            </p:stCondLst>
                            <p:childTnLst>
                              <p:par>
                                <p:cTn id="13" presetID="22" presetClass="entr" presetSubtype="1" fill="hold" grpId="0" nodeType="afterEffect">
                                  <p:stCondLst>
                                    <p:cond delay="1000"/>
                                  </p:stCondLst>
                                  <p:childTnLst>
                                    <p:set>
                                      <p:cBhvr>
                                        <p:cTn id="14" dur="1" fill="hold">
                                          <p:stCondLst>
                                            <p:cond delay="0"/>
                                          </p:stCondLst>
                                        </p:cTn>
                                        <p:tgtEl>
                                          <p:spTgt spid="273419"/>
                                        </p:tgtEl>
                                        <p:attrNameLst>
                                          <p:attrName>style.visibility</p:attrName>
                                        </p:attrNameLst>
                                      </p:cBhvr>
                                      <p:to>
                                        <p:strVal val="visible"/>
                                      </p:to>
                                    </p:set>
                                    <p:animEffect transition="in" filter="wipe(up)">
                                      <p:cBhvr>
                                        <p:cTn id="15" dur="500"/>
                                        <p:tgtEl>
                                          <p:spTgt spid="273419"/>
                                        </p:tgtEl>
                                      </p:cBhvr>
                                    </p:animEffect>
                                  </p:childTnLst>
                                </p:cTn>
                              </p:par>
                            </p:childTnLst>
                          </p:cTn>
                        </p:par>
                        <p:par>
                          <p:cTn id="16" fill="hold" nodeType="afterGroup">
                            <p:stCondLst>
                              <p:cond delay="3500"/>
                            </p:stCondLst>
                            <p:childTnLst>
                              <p:par>
                                <p:cTn id="17" presetID="22" presetClass="entr" presetSubtype="1" fill="hold" grpId="0" nodeType="afterEffect">
                                  <p:stCondLst>
                                    <p:cond delay="1000"/>
                                  </p:stCondLst>
                                  <p:childTnLst>
                                    <p:set>
                                      <p:cBhvr>
                                        <p:cTn id="18" dur="1" fill="hold">
                                          <p:stCondLst>
                                            <p:cond delay="0"/>
                                          </p:stCondLst>
                                        </p:cTn>
                                        <p:tgtEl>
                                          <p:spTgt spid="273422"/>
                                        </p:tgtEl>
                                        <p:attrNameLst>
                                          <p:attrName>style.visibility</p:attrName>
                                        </p:attrNameLst>
                                      </p:cBhvr>
                                      <p:to>
                                        <p:strVal val="visible"/>
                                      </p:to>
                                    </p:set>
                                    <p:animEffect transition="in" filter="wipe(up)">
                                      <p:cBhvr>
                                        <p:cTn id="19" dur="500"/>
                                        <p:tgtEl>
                                          <p:spTgt spid="273422"/>
                                        </p:tgtEl>
                                      </p:cBhvr>
                                    </p:animEffect>
                                  </p:childTnLst>
                                </p:cTn>
                              </p:par>
                            </p:childTnLst>
                          </p:cTn>
                        </p:par>
                        <p:par>
                          <p:cTn id="20" fill="hold" nodeType="afterGroup">
                            <p:stCondLst>
                              <p:cond delay="5000"/>
                            </p:stCondLst>
                            <p:childTnLst>
                              <p:par>
                                <p:cTn id="21" presetID="22" presetClass="entr" presetSubtype="1" fill="hold" grpId="0" nodeType="afterEffect">
                                  <p:stCondLst>
                                    <p:cond delay="1000"/>
                                  </p:stCondLst>
                                  <p:childTnLst>
                                    <p:set>
                                      <p:cBhvr>
                                        <p:cTn id="22" dur="1" fill="hold">
                                          <p:stCondLst>
                                            <p:cond delay="0"/>
                                          </p:stCondLst>
                                        </p:cTn>
                                        <p:tgtEl>
                                          <p:spTgt spid="273420"/>
                                        </p:tgtEl>
                                        <p:attrNameLst>
                                          <p:attrName>style.visibility</p:attrName>
                                        </p:attrNameLst>
                                      </p:cBhvr>
                                      <p:to>
                                        <p:strVal val="visible"/>
                                      </p:to>
                                    </p:set>
                                    <p:animEffect transition="in" filter="wipe(up)">
                                      <p:cBhvr>
                                        <p:cTn id="23" dur="500"/>
                                        <p:tgtEl>
                                          <p:spTgt spid="273420"/>
                                        </p:tgtEl>
                                      </p:cBhvr>
                                    </p:animEffect>
                                  </p:childTnLst>
                                </p:cTn>
                              </p:par>
                            </p:childTnLst>
                          </p:cTn>
                        </p:par>
                        <p:par>
                          <p:cTn id="24" fill="hold" nodeType="afterGroup">
                            <p:stCondLst>
                              <p:cond delay="6500"/>
                            </p:stCondLst>
                            <p:childTnLst>
                              <p:par>
                                <p:cTn id="25" presetID="22" presetClass="entr" presetSubtype="8" fill="hold" grpId="0" nodeType="afterEffect">
                                  <p:stCondLst>
                                    <p:cond delay="1000"/>
                                  </p:stCondLst>
                                  <p:childTnLst>
                                    <p:set>
                                      <p:cBhvr>
                                        <p:cTn id="26" dur="1" fill="hold">
                                          <p:stCondLst>
                                            <p:cond delay="0"/>
                                          </p:stCondLst>
                                        </p:cTn>
                                        <p:tgtEl>
                                          <p:spTgt spid="273430"/>
                                        </p:tgtEl>
                                        <p:attrNameLst>
                                          <p:attrName>style.visibility</p:attrName>
                                        </p:attrNameLst>
                                      </p:cBhvr>
                                      <p:to>
                                        <p:strVal val="visible"/>
                                      </p:to>
                                    </p:set>
                                    <p:animEffect transition="in" filter="wipe(left)">
                                      <p:cBhvr>
                                        <p:cTn id="27" dur="500"/>
                                        <p:tgtEl>
                                          <p:spTgt spid="273430"/>
                                        </p:tgtEl>
                                      </p:cBhvr>
                                    </p:animEffect>
                                  </p:childTnLst>
                                </p:cTn>
                              </p:par>
                            </p:childTnLst>
                          </p:cTn>
                        </p:par>
                        <p:par>
                          <p:cTn id="28" fill="hold" nodeType="afterGroup">
                            <p:stCondLst>
                              <p:cond delay="8000"/>
                            </p:stCondLst>
                            <p:childTnLst>
                              <p:par>
                                <p:cTn id="29" presetID="22" presetClass="entr" presetSubtype="4" fill="hold" grpId="0" nodeType="afterEffect">
                                  <p:stCondLst>
                                    <p:cond delay="1000"/>
                                  </p:stCondLst>
                                  <p:childTnLst>
                                    <p:set>
                                      <p:cBhvr>
                                        <p:cTn id="30" dur="1" fill="hold">
                                          <p:stCondLst>
                                            <p:cond delay="0"/>
                                          </p:stCondLst>
                                        </p:cTn>
                                        <p:tgtEl>
                                          <p:spTgt spid="273424"/>
                                        </p:tgtEl>
                                        <p:attrNameLst>
                                          <p:attrName>style.visibility</p:attrName>
                                        </p:attrNameLst>
                                      </p:cBhvr>
                                      <p:to>
                                        <p:strVal val="visible"/>
                                      </p:to>
                                    </p:set>
                                    <p:animEffect transition="in" filter="wipe(down)">
                                      <p:cBhvr>
                                        <p:cTn id="31" dur="500"/>
                                        <p:tgtEl>
                                          <p:spTgt spid="273424"/>
                                        </p:tgtEl>
                                      </p:cBhvr>
                                    </p:animEffect>
                                  </p:childTnLst>
                                </p:cTn>
                              </p:par>
                            </p:childTnLst>
                          </p:cTn>
                        </p:par>
                        <p:par>
                          <p:cTn id="32" fill="hold" nodeType="afterGroup">
                            <p:stCondLst>
                              <p:cond delay="9500"/>
                            </p:stCondLst>
                            <p:childTnLst>
                              <p:par>
                                <p:cTn id="33" presetID="22" presetClass="entr" presetSubtype="2" fill="hold" nodeType="afterEffect">
                                  <p:stCondLst>
                                    <p:cond delay="1000"/>
                                  </p:stCondLst>
                                  <p:childTnLst>
                                    <p:set>
                                      <p:cBhvr>
                                        <p:cTn id="34" dur="1" fill="hold">
                                          <p:stCondLst>
                                            <p:cond delay="0"/>
                                          </p:stCondLst>
                                        </p:cTn>
                                        <p:tgtEl>
                                          <p:spTgt spid="273431"/>
                                        </p:tgtEl>
                                        <p:attrNameLst>
                                          <p:attrName>style.visibility</p:attrName>
                                        </p:attrNameLst>
                                      </p:cBhvr>
                                      <p:to>
                                        <p:strVal val="visible"/>
                                      </p:to>
                                    </p:set>
                                    <p:animEffect transition="in" filter="wipe(right)">
                                      <p:cBhvr>
                                        <p:cTn id="35" dur="500"/>
                                        <p:tgtEl>
                                          <p:spTgt spid="273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8" grpId="0" animBg="1" autoUpdateAnimBg="0"/>
      <p:bldP spid="273419" grpId="0" animBg="1" autoUpdateAnimBg="0"/>
      <p:bldP spid="273420" grpId="0" animBg="1" autoUpdateAnimBg="0"/>
      <p:bldP spid="273421" grpId="0" animBg="1"/>
      <p:bldP spid="273422" grpId="0" animBg="1"/>
      <p:bldP spid="273424" grpId="0" animBg="1"/>
      <p:bldP spid="2734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FE9A5D4C-F5E6-44E8-AEDF-896B2C73A771}"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21507"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21508"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3D9FC37B-2BF9-495E-9E58-745DE625C853}" type="slidenum">
              <a:rPr lang="zh-CN" altLang="en-US" sz="2000" smtClean="0">
                <a:solidFill>
                  <a:srgbClr val="006600"/>
                </a:solidFill>
                <a:latin typeface="Arial" charset="0"/>
              </a:rPr>
              <a:pPr/>
              <a:t>21</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74434" name="Rectangle 2"/>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2 人机界面设计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274435" name="Text Box 3"/>
          <p:cNvSpPr txBox="1">
            <a:spLocks noChangeArrowheads="1"/>
          </p:cNvSpPr>
          <p:nvPr/>
        </p:nvSpPr>
        <p:spPr bwMode="auto">
          <a:xfrm>
            <a:off x="1117600" y="1524001"/>
            <a:ext cx="9956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lang="zh-CN" altLang="en-US" sz="4000">
                <a:solidFill>
                  <a:srgbClr val="0000CC"/>
                </a:solidFill>
                <a:effectLst>
                  <a:outerShdw blurRad="38100" dist="38100" dir="2700000" algn="tl">
                    <a:srgbClr val="000000"/>
                  </a:outerShdw>
                </a:effectLst>
                <a:latin typeface="宋体" pitchFamily="2" charset="-122"/>
                <a:ea typeface="宋体" pitchFamily="2" charset="-122"/>
              </a:rPr>
              <a:t>设计过程</a:t>
            </a:r>
          </a:p>
        </p:txBody>
      </p:sp>
      <p:sp>
        <p:nvSpPr>
          <p:cNvPr id="21511" name="Text Box 6"/>
          <p:cNvSpPr txBox="1">
            <a:spLocks noChangeArrowheads="1"/>
          </p:cNvSpPr>
          <p:nvPr/>
        </p:nvSpPr>
        <p:spPr bwMode="auto">
          <a:xfrm>
            <a:off x="1117600" y="2255838"/>
            <a:ext cx="995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t>也可以在建立原型之前就对用户界面的设计模型按下列评估标准进行复审：</a:t>
            </a:r>
          </a:p>
        </p:txBody>
      </p:sp>
      <p:sp>
        <p:nvSpPr>
          <p:cNvPr id="274439" name="Text Box 7"/>
          <p:cNvSpPr txBox="1">
            <a:spLocks noChangeArrowheads="1"/>
          </p:cNvSpPr>
          <p:nvPr/>
        </p:nvSpPr>
        <p:spPr bwMode="auto">
          <a:xfrm>
            <a:off x="1117600" y="3352800"/>
            <a:ext cx="995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b="0"/>
              <a:t>⑴规格说明书的长度和复杂度，预示了用户学用该系统所需要的工作量。</a:t>
            </a:r>
          </a:p>
        </p:txBody>
      </p:sp>
      <p:sp>
        <p:nvSpPr>
          <p:cNvPr id="274443" name="Text Box 11"/>
          <p:cNvSpPr txBox="1">
            <a:spLocks noChangeArrowheads="1"/>
          </p:cNvSpPr>
          <p:nvPr/>
        </p:nvSpPr>
        <p:spPr bwMode="auto">
          <a:xfrm>
            <a:off x="1117600" y="4419601"/>
            <a:ext cx="9956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b="0"/>
              <a:t>⑵命令或动作的数量、命令的平均参数个数或动作中单个操作的个数，预示了系统的交互时间和总体效率。</a:t>
            </a:r>
          </a:p>
        </p:txBody>
      </p:sp>
    </p:spTree>
    <p:extLst>
      <p:ext uri="{BB962C8B-B14F-4D97-AF65-F5344CB8AC3E}">
        <p14:creationId xmlns:p14="http://schemas.microsoft.com/office/powerpoint/2010/main" val="164392799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74439"/>
                                        </p:tgtEl>
                                        <p:attrNameLst>
                                          <p:attrName>style.visibility</p:attrName>
                                        </p:attrNameLst>
                                      </p:cBhvr>
                                      <p:to>
                                        <p:strVal val="visible"/>
                                      </p:to>
                                    </p:set>
                                    <p:anim to="" calcmode="lin" valueType="num">
                                      <p:cBhvr>
                                        <p:cTn id="7" dur="1" fill="hold"/>
                                        <p:tgtEl>
                                          <p:spTgt spid="274439"/>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74443"/>
                                        </p:tgtEl>
                                        <p:attrNameLst>
                                          <p:attrName>style.visibility</p:attrName>
                                        </p:attrNameLst>
                                      </p:cBhvr>
                                      <p:to>
                                        <p:strVal val="visible"/>
                                      </p:to>
                                    </p:set>
                                    <p:anim to="" calcmode="lin" valueType="num">
                                      <p:cBhvr>
                                        <p:cTn id="12" dur="1" fill="hold"/>
                                        <p:tgtEl>
                                          <p:spTgt spid="27444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9" grpId="0" autoUpdateAnimBg="0"/>
      <p:bldP spid="27444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BBF3BE50-3D6A-411D-8F84-0D8B9A3D01AC}"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22531"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22532"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882208A-D236-4B20-A634-EC095CFD00A6}" type="slidenum">
              <a:rPr lang="zh-CN" altLang="en-US" sz="2000" smtClean="0">
                <a:solidFill>
                  <a:srgbClr val="006600"/>
                </a:solidFill>
                <a:latin typeface="Arial" charset="0"/>
              </a:rPr>
              <a:pPr/>
              <a:t>22</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75458" name="Rectangle 2"/>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2 人机界面设计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275459" name="Text Box 3"/>
          <p:cNvSpPr txBox="1">
            <a:spLocks noChangeArrowheads="1"/>
          </p:cNvSpPr>
          <p:nvPr/>
        </p:nvSpPr>
        <p:spPr bwMode="auto">
          <a:xfrm>
            <a:off x="1117600" y="1524001"/>
            <a:ext cx="9956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lang="zh-CN" altLang="en-US" sz="4000">
                <a:solidFill>
                  <a:srgbClr val="0000CC"/>
                </a:solidFill>
                <a:effectLst>
                  <a:outerShdw blurRad="38100" dist="38100" dir="2700000" algn="tl">
                    <a:srgbClr val="000000"/>
                  </a:outerShdw>
                </a:effectLst>
                <a:latin typeface="宋体" pitchFamily="2" charset="-122"/>
                <a:ea typeface="宋体" pitchFamily="2" charset="-122"/>
              </a:rPr>
              <a:t>设计过程</a:t>
            </a:r>
          </a:p>
        </p:txBody>
      </p:sp>
      <p:sp>
        <p:nvSpPr>
          <p:cNvPr id="22535" name="Text Box 6"/>
          <p:cNvSpPr txBox="1">
            <a:spLocks noChangeArrowheads="1"/>
          </p:cNvSpPr>
          <p:nvPr/>
        </p:nvSpPr>
        <p:spPr bwMode="auto">
          <a:xfrm>
            <a:off x="1117600" y="2255838"/>
            <a:ext cx="10160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t>⑶设计模型中包含的动作、命令和系统的数量，预示了用户学用该系统时需要记忆的内容的多少。</a:t>
            </a:r>
          </a:p>
        </p:txBody>
      </p:sp>
      <p:sp>
        <p:nvSpPr>
          <p:cNvPr id="275464" name="Text Box 8"/>
          <p:cNvSpPr txBox="1">
            <a:spLocks noChangeArrowheads="1"/>
          </p:cNvSpPr>
          <p:nvPr/>
        </p:nvSpPr>
        <p:spPr bwMode="auto">
          <a:xfrm>
            <a:off x="1117600" y="3856038"/>
            <a:ext cx="9956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b="0"/>
              <a:t>⑷界面风格、帮助设施和出错处理协议，预示了界面的复杂程度及用户接受该界面的程度。</a:t>
            </a:r>
          </a:p>
        </p:txBody>
      </p:sp>
    </p:spTree>
    <p:extLst>
      <p:ext uri="{BB962C8B-B14F-4D97-AF65-F5344CB8AC3E}">
        <p14:creationId xmlns:p14="http://schemas.microsoft.com/office/powerpoint/2010/main" val="44693217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75464"/>
                                        </p:tgtEl>
                                        <p:attrNameLst>
                                          <p:attrName>style.visibility</p:attrName>
                                        </p:attrNameLst>
                                      </p:cBhvr>
                                      <p:to>
                                        <p:strVal val="visible"/>
                                      </p:to>
                                    </p:set>
                                    <p:anim to="" calcmode="lin" valueType="num">
                                      <p:cBhvr>
                                        <p:cTn id="7" dur="1" fill="hold"/>
                                        <p:tgtEl>
                                          <p:spTgt spid="27546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2845406-BD88-4161-8FC9-645B74552E48}"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23555"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23556"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15D0965C-C2AE-49F4-8FFC-97BF2A4E64D6}" type="slidenum">
              <a:rPr lang="zh-CN" altLang="en-US" sz="2000" smtClean="0">
                <a:solidFill>
                  <a:srgbClr val="006600"/>
                </a:solidFill>
                <a:latin typeface="Arial" charset="0"/>
              </a:rPr>
              <a:pPr/>
              <a:t>23</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76482" name="Rectangle 3074"/>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2 人机界面设计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276483" name="Text Box 3075"/>
          <p:cNvSpPr txBox="1">
            <a:spLocks noChangeArrowheads="1"/>
          </p:cNvSpPr>
          <p:nvPr/>
        </p:nvSpPr>
        <p:spPr bwMode="auto">
          <a:xfrm>
            <a:off x="1117600" y="1524001"/>
            <a:ext cx="9956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lang="zh-CN" altLang="en-US" sz="4000">
                <a:solidFill>
                  <a:srgbClr val="0000CC"/>
                </a:solidFill>
                <a:effectLst>
                  <a:outerShdw blurRad="38100" dist="38100" dir="2700000" algn="tl">
                    <a:srgbClr val="000000"/>
                  </a:outerShdw>
                </a:effectLst>
                <a:latin typeface="宋体" pitchFamily="2" charset="-122"/>
                <a:ea typeface="宋体" pitchFamily="2" charset="-122"/>
              </a:rPr>
              <a:t>人机界面设计指南</a:t>
            </a:r>
          </a:p>
        </p:txBody>
      </p:sp>
      <p:sp>
        <p:nvSpPr>
          <p:cNvPr id="23559" name="Text Box 3078"/>
          <p:cNvSpPr txBox="1">
            <a:spLocks noChangeArrowheads="1"/>
          </p:cNvSpPr>
          <p:nvPr/>
        </p:nvSpPr>
        <p:spPr bwMode="auto">
          <a:xfrm>
            <a:off x="1117600" y="2255839"/>
            <a:ext cx="10160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t>总结众多设计者的经验得出的界面设计指南，有助于设计者设计出友好、高效的人机界面。</a:t>
            </a:r>
          </a:p>
          <a:p>
            <a:r>
              <a:rPr lang="zh-CN" altLang="en-US" b="0"/>
              <a:t>下面介绍3类人机界面设计指南：</a:t>
            </a:r>
          </a:p>
        </p:txBody>
      </p:sp>
      <p:sp>
        <p:nvSpPr>
          <p:cNvPr id="276488" name="Text Box 3080"/>
          <p:cNvSpPr txBox="1">
            <a:spLocks noChangeArrowheads="1"/>
          </p:cNvSpPr>
          <p:nvPr/>
        </p:nvSpPr>
        <p:spPr bwMode="auto">
          <a:xfrm>
            <a:off x="1117600" y="4359276"/>
            <a:ext cx="10160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2400">
                <a:solidFill>
                  <a:schemeClr val="tx1"/>
                </a:solidFill>
                <a:latin typeface="Times New Roman" pitchFamily="18" charset="0"/>
                <a:ea typeface="宋体" pitchFamily="2" charset="-122"/>
              </a:defRPr>
            </a:lvl1pPr>
            <a:lvl2pPr marL="949325">
              <a:defRPr sz="2400">
                <a:solidFill>
                  <a:schemeClr val="tx1"/>
                </a:solidFill>
                <a:latin typeface="Times New Roman" pitchFamily="18" charset="0"/>
                <a:ea typeface="宋体" pitchFamily="2" charset="-122"/>
              </a:defRPr>
            </a:lvl2pPr>
            <a:lvl3pPr marL="1139825">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defRPr/>
            </a:pPr>
            <a:r>
              <a:rPr lang="zh-CN" altLang="en-US" sz="3200" smtClean="0">
                <a:solidFill>
                  <a:srgbClr val="006600"/>
                </a:solidFill>
                <a:effectLst>
                  <a:outerShdw blurRad="38100" dist="38100" dir="2700000" algn="tl">
                    <a:srgbClr val="000000"/>
                  </a:outerShdw>
                </a:effectLst>
                <a:latin typeface="宋体" pitchFamily="2" charset="-122"/>
              </a:rPr>
              <a:t>一般交互指南</a:t>
            </a:r>
          </a:p>
          <a:p>
            <a:pPr>
              <a:defRPr/>
            </a:pPr>
            <a:r>
              <a:rPr lang="zh-CN" altLang="en-US" sz="3200" smtClean="0">
                <a:solidFill>
                  <a:srgbClr val="006600"/>
                </a:solidFill>
                <a:effectLst>
                  <a:outerShdw blurRad="38100" dist="38100" dir="2700000" algn="tl">
                    <a:srgbClr val="000000"/>
                  </a:outerShdw>
                </a:effectLst>
                <a:latin typeface="宋体" pitchFamily="2" charset="-122"/>
              </a:rPr>
              <a:t>信息显示指南</a:t>
            </a:r>
          </a:p>
          <a:p>
            <a:pPr>
              <a:defRPr/>
            </a:pPr>
            <a:r>
              <a:rPr lang="zh-CN" altLang="en-US" sz="3200" smtClean="0">
                <a:solidFill>
                  <a:srgbClr val="006600"/>
                </a:solidFill>
                <a:effectLst>
                  <a:outerShdw blurRad="38100" dist="38100" dir="2700000" algn="tl">
                    <a:srgbClr val="000000"/>
                  </a:outerShdw>
                </a:effectLst>
                <a:latin typeface="宋体" pitchFamily="2" charset="-122"/>
              </a:rPr>
              <a:t>数据输入指南</a:t>
            </a:r>
          </a:p>
        </p:txBody>
      </p:sp>
    </p:spTree>
    <p:extLst>
      <p:ext uri="{BB962C8B-B14F-4D97-AF65-F5344CB8AC3E}">
        <p14:creationId xmlns:p14="http://schemas.microsoft.com/office/powerpoint/2010/main" val="235614051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76488"/>
                                        </p:tgtEl>
                                        <p:attrNameLst>
                                          <p:attrName>style.visibility</p:attrName>
                                        </p:attrNameLst>
                                      </p:cBhvr>
                                      <p:to>
                                        <p:strVal val="visible"/>
                                      </p:to>
                                    </p:set>
                                    <p:anim to="" calcmode="lin" valueType="num">
                                      <p:cBhvr>
                                        <p:cTn id="7" dur="1" fill="hold"/>
                                        <p:tgtEl>
                                          <p:spTgt spid="27648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C979F12B-D476-4837-8539-39D9A01322F9}"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24579"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24580"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9D7DE8E-FC2C-4732-B376-5E9A8A9209C1}" type="slidenum">
              <a:rPr lang="zh-CN" altLang="en-US" sz="2000" smtClean="0">
                <a:solidFill>
                  <a:srgbClr val="006600"/>
                </a:solidFill>
                <a:latin typeface="Arial" charset="0"/>
              </a:rPr>
              <a:pPr/>
              <a:t>24</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78530" name="Rectangle 1026"/>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2 人机界面设计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278531" name="Text Box 1027"/>
          <p:cNvSpPr txBox="1">
            <a:spLocks noChangeArrowheads="1"/>
          </p:cNvSpPr>
          <p:nvPr/>
        </p:nvSpPr>
        <p:spPr bwMode="auto">
          <a:xfrm>
            <a:off x="1117600" y="1524000"/>
            <a:ext cx="995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lang="zh-CN" altLang="en-US" sz="3600">
                <a:solidFill>
                  <a:srgbClr val="006600"/>
                </a:solidFill>
                <a:effectLst>
                  <a:outerShdw blurRad="38100" dist="38100" dir="2700000" algn="tl">
                    <a:srgbClr val="000000"/>
                  </a:outerShdw>
                </a:effectLst>
                <a:latin typeface="宋体" pitchFamily="2" charset="-122"/>
                <a:ea typeface="宋体" pitchFamily="2" charset="-122"/>
              </a:rPr>
              <a:t>一般交互指南</a:t>
            </a:r>
          </a:p>
        </p:txBody>
      </p:sp>
      <p:sp>
        <p:nvSpPr>
          <p:cNvPr id="24583" name="Text Box 1030"/>
          <p:cNvSpPr txBox="1">
            <a:spLocks noChangeArrowheads="1"/>
          </p:cNvSpPr>
          <p:nvPr/>
        </p:nvSpPr>
        <p:spPr bwMode="auto">
          <a:xfrm>
            <a:off x="1117600" y="2255838"/>
            <a:ext cx="10160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a:t>一般交互指南</a:t>
            </a:r>
            <a:r>
              <a:rPr lang="zh-CN" altLang="en-US" b="0"/>
              <a:t>是全局性的，它涉及到信息显示、数据输入和系统整体控制等各个方面。共有以下</a:t>
            </a:r>
            <a:r>
              <a:rPr lang="en-US" altLang="zh-CN" b="0"/>
              <a:t>10</a:t>
            </a:r>
            <a:r>
              <a:rPr lang="zh-CN" altLang="en-US" b="0"/>
              <a:t>条：</a:t>
            </a:r>
          </a:p>
        </p:txBody>
      </p:sp>
      <p:sp>
        <p:nvSpPr>
          <p:cNvPr id="278535" name="Text Box 1031"/>
          <p:cNvSpPr txBox="1">
            <a:spLocks noChangeArrowheads="1"/>
          </p:cNvSpPr>
          <p:nvPr/>
        </p:nvSpPr>
        <p:spPr bwMode="auto">
          <a:xfrm>
            <a:off x="1117600" y="3779838"/>
            <a:ext cx="10160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solidFill>
                  <a:srgbClr val="0000CC"/>
                </a:solidFill>
              </a:rPr>
              <a:t>⑴保持一致性。菜单选择、命令输入、数据显示等应使用已知的格式。</a:t>
            </a:r>
          </a:p>
        </p:txBody>
      </p:sp>
      <p:sp>
        <p:nvSpPr>
          <p:cNvPr id="278536" name="Text Box 1032"/>
          <p:cNvSpPr txBox="1">
            <a:spLocks noChangeArrowheads="1"/>
          </p:cNvSpPr>
          <p:nvPr/>
        </p:nvSpPr>
        <p:spPr bwMode="auto">
          <a:xfrm>
            <a:off x="1117600" y="4876800"/>
            <a:ext cx="10160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t>⑵提供适当的反馈。提供视觉或听觉反馈，有利于用户和系统间通信的畅通。</a:t>
            </a:r>
          </a:p>
        </p:txBody>
      </p:sp>
    </p:spTree>
    <p:extLst>
      <p:ext uri="{BB962C8B-B14F-4D97-AF65-F5344CB8AC3E}">
        <p14:creationId xmlns:p14="http://schemas.microsoft.com/office/powerpoint/2010/main" val="358513758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78535"/>
                                        </p:tgtEl>
                                        <p:attrNameLst>
                                          <p:attrName>style.visibility</p:attrName>
                                        </p:attrNameLst>
                                      </p:cBhvr>
                                      <p:to>
                                        <p:strVal val="visible"/>
                                      </p:to>
                                    </p:set>
                                    <p:anim to="" calcmode="lin" valueType="num">
                                      <p:cBhvr>
                                        <p:cTn id="7" dur="1" fill="hold"/>
                                        <p:tgtEl>
                                          <p:spTgt spid="278535"/>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78536"/>
                                        </p:tgtEl>
                                        <p:attrNameLst>
                                          <p:attrName>style.visibility</p:attrName>
                                        </p:attrNameLst>
                                      </p:cBhvr>
                                      <p:to>
                                        <p:strVal val="visible"/>
                                      </p:to>
                                    </p:set>
                                    <p:anim to="" calcmode="lin" valueType="num">
                                      <p:cBhvr>
                                        <p:cTn id="12" dur="1" fill="hold"/>
                                        <p:tgtEl>
                                          <p:spTgt spid="27853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5" grpId="0" autoUpdateAnimBg="0"/>
      <p:bldP spid="27853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A6DD1D68-847D-4881-87DA-3D5F15C981ED}"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25603"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25604"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1AE7D599-541F-42B3-8D4F-974EC3E2120E}" type="slidenum">
              <a:rPr lang="zh-CN" altLang="en-US" sz="2000" smtClean="0">
                <a:solidFill>
                  <a:srgbClr val="006600"/>
                </a:solidFill>
                <a:latin typeface="Arial" charset="0"/>
              </a:rPr>
              <a:pPr/>
              <a:t>25</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81602" name="Rectangle 2"/>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2 人机界面设计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281603" name="Text Box 3"/>
          <p:cNvSpPr txBox="1">
            <a:spLocks noChangeArrowheads="1"/>
          </p:cNvSpPr>
          <p:nvPr/>
        </p:nvSpPr>
        <p:spPr bwMode="auto">
          <a:xfrm>
            <a:off x="1117600" y="1524000"/>
            <a:ext cx="995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lang="zh-CN" altLang="en-US" sz="3600">
                <a:solidFill>
                  <a:srgbClr val="006600"/>
                </a:solidFill>
                <a:effectLst>
                  <a:outerShdw blurRad="38100" dist="38100" dir="2700000" algn="tl">
                    <a:srgbClr val="000000"/>
                  </a:outerShdw>
                </a:effectLst>
                <a:latin typeface="宋体" pitchFamily="2" charset="-122"/>
                <a:ea typeface="宋体" pitchFamily="2" charset="-122"/>
              </a:rPr>
              <a:t>一般交互指南</a:t>
            </a:r>
          </a:p>
        </p:txBody>
      </p:sp>
      <p:sp>
        <p:nvSpPr>
          <p:cNvPr id="25607" name="Text Box 6"/>
          <p:cNvSpPr txBox="1">
            <a:spLocks noChangeArrowheads="1"/>
          </p:cNvSpPr>
          <p:nvPr/>
        </p:nvSpPr>
        <p:spPr bwMode="auto">
          <a:xfrm>
            <a:off x="1117600" y="2255838"/>
            <a:ext cx="10160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solidFill>
                  <a:srgbClr val="0000CC"/>
                </a:solidFill>
              </a:rPr>
              <a:t>⑶提供示警性提示。在执行有破坏性的操作之前应该显示示警信息，并要求用户确认。</a:t>
            </a:r>
          </a:p>
        </p:txBody>
      </p:sp>
      <p:sp>
        <p:nvSpPr>
          <p:cNvPr id="281607" name="Text Box 7"/>
          <p:cNvSpPr txBox="1">
            <a:spLocks noChangeArrowheads="1"/>
          </p:cNvSpPr>
          <p:nvPr/>
        </p:nvSpPr>
        <p:spPr bwMode="auto">
          <a:xfrm>
            <a:off x="1117600" y="3779839"/>
            <a:ext cx="10160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t>⑷提供取消操作的功能。</a:t>
            </a:r>
          </a:p>
        </p:txBody>
      </p:sp>
      <p:sp>
        <p:nvSpPr>
          <p:cNvPr id="281608" name="Text Box 8"/>
          <p:cNvSpPr txBox="1">
            <a:spLocks noChangeArrowheads="1"/>
          </p:cNvSpPr>
          <p:nvPr/>
        </p:nvSpPr>
        <p:spPr bwMode="auto">
          <a:xfrm>
            <a:off x="1117600" y="4343400"/>
            <a:ext cx="10160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solidFill>
                  <a:srgbClr val="0000CC"/>
                </a:solidFill>
              </a:rPr>
              <a:t>⑸减少用户操作必须记忆的信息量。</a:t>
            </a:r>
          </a:p>
        </p:txBody>
      </p:sp>
      <p:sp>
        <p:nvSpPr>
          <p:cNvPr id="281609" name="Text Box 9"/>
          <p:cNvSpPr txBox="1">
            <a:spLocks noChangeArrowheads="1"/>
          </p:cNvSpPr>
          <p:nvPr/>
        </p:nvSpPr>
        <p:spPr bwMode="auto">
          <a:xfrm>
            <a:off x="1117600" y="4876800"/>
            <a:ext cx="10160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t>⑹提高人机对话的效率。减少击键次数、缩短鼠标移动距离、提示准确明了。</a:t>
            </a:r>
          </a:p>
        </p:txBody>
      </p:sp>
    </p:spTree>
    <p:extLst>
      <p:ext uri="{BB962C8B-B14F-4D97-AF65-F5344CB8AC3E}">
        <p14:creationId xmlns:p14="http://schemas.microsoft.com/office/powerpoint/2010/main" val="189599471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81607"/>
                                        </p:tgtEl>
                                        <p:attrNameLst>
                                          <p:attrName>style.visibility</p:attrName>
                                        </p:attrNameLst>
                                      </p:cBhvr>
                                      <p:to>
                                        <p:strVal val="visible"/>
                                      </p:to>
                                    </p:set>
                                    <p:anim to="" calcmode="lin" valueType="num">
                                      <p:cBhvr>
                                        <p:cTn id="7" dur="1" fill="hold"/>
                                        <p:tgtEl>
                                          <p:spTgt spid="281607"/>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81608"/>
                                        </p:tgtEl>
                                        <p:attrNameLst>
                                          <p:attrName>style.visibility</p:attrName>
                                        </p:attrNameLst>
                                      </p:cBhvr>
                                      <p:to>
                                        <p:strVal val="visible"/>
                                      </p:to>
                                    </p:set>
                                    <p:anim to="" calcmode="lin" valueType="num">
                                      <p:cBhvr>
                                        <p:cTn id="12" dur="1" fill="hold"/>
                                        <p:tgtEl>
                                          <p:spTgt spid="281608"/>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281609"/>
                                        </p:tgtEl>
                                        <p:attrNameLst>
                                          <p:attrName>style.visibility</p:attrName>
                                        </p:attrNameLst>
                                      </p:cBhvr>
                                      <p:to>
                                        <p:strVal val="visible"/>
                                      </p:to>
                                    </p:set>
                                    <p:anim to="" calcmode="lin" valueType="num">
                                      <p:cBhvr>
                                        <p:cTn id="17" dur="1" fill="hold"/>
                                        <p:tgtEl>
                                          <p:spTgt spid="28160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7" grpId="0" autoUpdateAnimBg="0"/>
      <p:bldP spid="281608" grpId="0" autoUpdateAnimBg="0"/>
      <p:bldP spid="28160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337D3258-F38A-41DE-B80E-F79EFB0806A8}"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26627"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26628"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3B1083A1-17AA-49B6-A787-6455EEAC1581}" type="slidenum">
              <a:rPr lang="zh-CN" altLang="en-US" sz="2000" smtClean="0">
                <a:solidFill>
                  <a:srgbClr val="006600"/>
                </a:solidFill>
                <a:latin typeface="Arial" charset="0"/>
              </a:rPr>
              <a:pPr/>
              <a:t>26</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82626" name="Rectangle 1026"/>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2 人机界面设计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282627" name="Text Box 1027"/>
          <p:cNvSpPr txBox="1">
            <a:spLocks noChangeArrowheads="1"/>
          </p:cNvSpPr>
          <p:nvPr/>
        </p:nvSpPr>
        <p:spPr bwMode="auto">
          <a:xfrm>
            <a:off x="1117600" y="1524000"/>
            <a:ext cx="995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lang="zh-CN" altLang="en-US" sz="3600">
                <a:solidFill>
                  <a:srgbClr val="006600"/>
                </a:solidFill>
                <a:effectLst>
                  <a:outerShdw blurRad="38100" dist="38100" dir="2700000" algn="tl">
                    <a:srgbClr val="000000"/>
                  </a:outerShdw>
                </a:effectLst>
                <a:latin typeface="宋体" pitchFamily="2" charset="-122"/>
                <a:ea typeface="宋体" pitchFamily="2" charset="-122"/>
              </a:rPr>
              <a:t>一般交互指南</a:t>
            </a:r>
          </a:p>
        </p:txBody>
      </p:sp>
      <p:sp>
        <p:nvSpPr>
          <p:cNvPr id="26631" name="Text Box 1030"/>
          <p:cNvSpPr txBox="1">
            <a:spLocks noChangeArrowheads="1"/>
          </p:cNvSpPr>
          <p:nvPr/>
        </p:nvSpPr>
        <p:spPr bwMode="auto">
          <a:xfrm>
            <a:off x="1117600" y="2255838"/>
            <a:ext cx="10160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solidFill>
                  <a:srgbClr val="0000CC"/>
                </a:solidFill>
              </a:rPr>
              <a:t>⑺提供容错措施。系统应该能够自己不受严重错误的破坏。</a:t>
            </a:r>
          </a:p>
        </p:txBody>
      </p:sp>
      <p:sp>
        <p:nvSpPr>
          <p:cNvPr id="282631" name="Text Box 1031"/>
          <p:cNvSpPr txBox="1">
            <a:spLocks noChangeArrowheads="1"/>
          </p:cNvSpPr>
          <p:nvPr/>
        </p:nvSpPr>
        <p:spPr bwMode="auto">
          <a:xfrm>
            <a:off x="1117600" y="3246438"/>
            <a:ext cx="10160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t>⑻按功能对动作分类，并据此设计屏幕布局。</a:t>
            </a:r>
          </a:p>
        </p:txBody>
      </p:sp>
      <p:sp>
        <p:nvSpPr>
          <p:cNvPr id="282632" name="Text Box 1032"/>
          <p:cNvSpPr txBox="1">
            <a:spLocks noChangeArrowheads="1"/>
          </p:cNvSpPr>
          <p:nvPr/>
        </p:nvSpPr>
        <p:spPr bwMode="auto">
          <a:xfrm>
            <a:off x="1117600" y="4221164"/>
            <a:ext cx="10160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solidFill>
                  <a:srgbClr val="0000CC"/>
                </a:solidFill>
              </a:rPr>
              <a:t>⑼尽量提供内容敏感的帮助设施。</a:t>
            </a:r>
          </a:p>
        </p:txBody>
      </p:sp>
      <p:sp>
        <p:nvSpPr>
          <p:cNvPr id="282633" name="Text Box 1033"/>
          <p:cNvSpPr txBox="1">
            <a:spLocks noChangeArrowheads="1"/>
          </p:cNvSpPr>
          <p:nvPr/>
        </p:nvSpPr>
        <p:spPr bwMode="auto">
          <a:xfrm>
            <a:off x="1117600" y="4800600"/>
            <a:ext cx="10160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t>⑽用简单的动词或动词短语作为命令名。</a:t>
            </a:r>
          </a:p>
        </p:txBody>
      </p:sp>
    </p:spTree>
    <p:extLst>
      <p:ext uri="{BB962C8B-B14F-4D97-AF65-F5344CB8AC3E}">
        <p14:creationId xmlns:p14="http://schemas.microsoft.com/office/powerpoint/2010/main" val="336509837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82631"/>
                                        </p:tgtEl>
                                        <p:attrNameLst>
                                          <p:attrName>style.visibility</p:attrName>
                                        </p:attrNameLst>
                                      </p:cBhvr>
                                      <p:to>
                                        <p:strVal val="visible"/>
                                      </p:to>
                                    </p:set>
                                    <p:anim to="" calcmode="lin" valueType="num">
                                      <p:cBhvr>
                                        <p:cTn id="7" dur="1" fill="hold"/>
                                        <p:tgtEl>
                                          <p:spTgt spid="282631"/>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82632"/>
                                        </p:tgtEl>
                                        <p:attrNameLst>
                                          <p:attrName>style.visibility</p:attrName>
                                        </p:attrNameLst>
                                      </p:cBhvr>
                                      <p:to>
                                        <p:strVal val="visible"/>
                                      </p:to>
                                    </p:set>
                                    <p:anim to="" calcmode="lin" valueType="num">
                                      <p:cBhvr>
                                        <p:cTn id="12" dur="1" fill="hold"/>
                                        <p:tgtEl>
                                          <p:spTgt spid="282632"/>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282633"/>
                                        </p:tgtEl>
                                        <p:attrNameLst>
                                          <p:attrName>style.visibility</p:attrName>
                                        </p:attrNameLst>
                                      </p:cBhvr>
                                      <p:to>
                                        <p:strVal val="visible"/>
                                      </p:to>
                                    </p:set>
                                    <p:anim to="" calcmode="lin" valueType="num">
                                      <p:cBhvr>
                                        <p:cTn id="17" dur="1" fill="hold"/>
                                        <p:tgtEl>
                                          <p:spTgt spid="28263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31" grpId="0" autoUpdateAnimBg="0"/>
      <p:bldP spid="282632" grpId="0" autoUpdateAnimBg="0"/>
      <p:bldP spid="28263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097A9162-64BE-4BA1-92D4-588604375C65}"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27651"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27652"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104592F9-2CA1-4B49-BE62-81469676E961}" type="slidenum">
              <a:rPr lang="zh-CN" altLang="en-US" sz="2000" smtClean="0">
                <a:solidFill>
                  <a:srgbClr val="006600"/>
                </a:solidFill>
                <a:latin typeface="Arial" charset="0"/>
              </a:rPr>
              <a:pPr/>
              <a:t>27</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79554" name="Rectangle 2"/>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2 人机界面设计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279555" name="Text Box 3"/>
          <p:cNvSpPr txBox="1">
            <a:spLocks noChangeArrowheads="1"/>
          </p:cNvSpPr>
          <p:nvPr/>
        </p:nvSpPr>
        <p:spPr bwMode="auto">
          <a:xfrm>
            <a:off x="1117600" y="1524000"/>
            <a:ext cx="995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lang="zh-CN" altLang="en-US" sz="3600">
                <a:solidFill>
                  <a:srgbClr val="006600"/>
                </a:solidFill>
                <a:effectLst>
                  <a:outerShdw blurRad="38100" dist="38100" dir="2700000" algn="tl">
                    <a:srgbClr val="000000"/>
                  </a:outerShdw>
                </a:effectLst>
                <a:latin typeface="宋体" pitchFamily="2" charset="-122"/>
                <a:ea typeface="宋体" pitchFamily="2" charset="-122"/>
              </a:rPr>
              <a:t>信息显示指南</a:t>
            </a:r>
          </a:p>
        </p:txBody>
      </p:sp>
      <p:sp>
        <p:nvSpPr>
          <p:cNvPr id="27655" name="Text Box 6"/>
          <p:cNvSpPr txBox="1">
            <a:spLocks noChangeArrowheads="1"/>
          </p:cNvSpPr>
          <p:nvPr/>
        </p:nvSpPr>
        <p:spPr bwMode="auto">
          <a:xfrm>
            <a:off x="1117600" y="2255838"/>
            <a:ext cx="10160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t>有关屏幕信息显示的设计指南总结为下列9条：</a:t>
            </a:r>
          </a:p>
        </p:txBody>
      </p:sp>
      <p:sp>
        <p:nvSpPr>
          <p:cNvPr id="279559" name="Text Box 7"/>
          <p:cNvSpPr txBox="1">
            <a:spLocks noChangeArrowheads="1"/>
          </p:cNvSpPr>
          <p:nvPr/>
        </p:nvSpPr>
        <p:spPr bwMode="auto">
          <a:xfrm>
            <a:off x="1117600" y="3246439"/>
            <a:ext cx="10566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solidFill>
                  <a:srgbClr val="0000CC"/>
                </a:solidFill>
              </a:rPr>
              <a:t>⑴只显示与当前工作内容有关的信息。</a:t>
            </a:r>
          </a:p>
        </p:txBody>
      </p:sp>
      <p:sp>
        <p:nvSpPr>
          <p:cNvPr id="279560" name="Text Box 8"/>
          <p:cNvSpPr txBox="1">
            <a:spLocks noChangeArrowheads="1"/>
          </p:cNvSpPr>
          <p:nvPr/>
        </p:nvSpPr>
        <p:spPr bwMode="auto">
          <a:xfrm>
            <a:off x="1117600" y="3886200"/>
            <a:ext cx="10160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t>⑵用便于用户迅速吸取信息的方式来表示数据。(如用图形表示庞大的统计表)</a:t>
            </a:r>
          </a:p>
        </p:txBody>
      </p:sp>
      <p:sp>
        <p:nvSpPr>
          <p:cNvPr id="279561" name="Text Box 9"/>
          <p:cNvSpPr txBox="1">
            <a:spLocks noChangeArrowheads="1"/>
          </p:cNvSpPr>
          <p:nvPr/>
        </p:nvSpPr>
        <p:spPr bwMode="auto">
          <a:xfrm>
            <a:off x="1117600" y="4953000"/>
            <a:ext cx="10160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solidFill>
                  <a:srgbClr val="0000CC"/>
                </a:solidFill>
              </a:rPr>
              <a:t>⑶使用一致的标记、标准的缩写和可预知的颜色。</a:t>
            </a:r>
          </a:p>
        </p:txBody>
      </p:sp>
    </p:spTree>
    <p:extLst>
      <p:ext uri="{BB962C8B-B14F-4D97-AF65-F5344CB8AC3E}">
        <p14:creationId xmlns:p14="http://schemas.microsoft.com/office/powerpoint/2010/main" val="382313272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79559"/>
                                        </p:tgtEl>
                                        <p:attrNameLst>
                                          <p:attrName>style.visibility</p:attrName>
                                        </p:attrNameLst>
                                      </p:cBhvr>
                                      <p:to>
                                        <p:strVal val="visible"/>
                                      </p:to>
                                    </p:set>
                                    <p:anim to="" calcmode="lin" valueType="num">
                                      <p:cBhvr>
                                        <p:cTn id="7" dur="1" fill="hold"/>
                                        <p:tgtEl>
                                          <p:spTgt spid="279559"/>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79560"/>
                                        </p:tgtEl>
                                        <p:attrNameLst>
                                          <p:attrName>style.visibility</p:attrName>
                                        </p:attrNameLst>
                                      </p:cBhvr>
                                      <p:to>
                                        <p:strVal val="visible"/>
                                      </p:to>
                                    </p:set>
                                    <p:anim to="" calcmode="lin" valueType="num">
                                      <p:cBhvr>
                                        <p:cTn id="12" dur="1" fill="hold"/>
                                        <p:tgtEl>
                                          <p:spTgt spid="279560"/>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279561"/>
                                        </p:tgtEl>
                                        <p:attrNameLst>
                                          <p:attrName>style.visibility</p:attrName>
                                        </p:attrNameLst>
                                      </p:cBhvr>
                                      <p:to>
                                        <p:strVal val="visible"/>
                                      </p:to>
                                    </p:set>
                                    <p:anim to="" calcmode="lin" valueType="num">
                                      <p:cBhvr>
                                        <p:cTn id="17" dur="1" fill="hold"/>
                                        <p:tgtEl>
                                          <p:spTgt spid="27956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9" grpId="0" autoUpdateAnimBg="0"/>
      <p:bldP spid="279560" grpId="0" autoUpdateAnimBg="0"/>
      <p:bldP spid="27956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1E939FE9-0FF2-4D12-A3B8-5A2B79C672AE}"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28675"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28676"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CA977631-AD51-48A3-8026-D835CD16BC01}" type="slidenum">
              <a:rPr lang="zh-CN" altLang="en-US" sz="2000" smtClean="0">
                <a:solidFill>
                  <a:srgbClr val="006600"/>
                </a:solidFill>
                <a:latin typeface="Arial" charset="0"/>
              </a:rPr>
              <a:pPr/>
              <a:t>28</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83650" name="Rectangle 2"/>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2 人机界面设计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283651" name="Text Box 3"/>
          <p:cNvSpPr txBox="1">
            <a:spLocks noChangeArrowheads="1"/>
          </p:cNvSpPr>
          <p:nvPr/>
        </p:nvSpPr>
        <p:spPr bwMode="auto">
          <a:xfrm>
            <a:off x="1117600" y="1524000"/>
            <a:ext cx="995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lang="zh-CN" altLang="en-US" sz="3600">
                <a:solidFill>
                  <a:srgbClr val="006600"/>
                </a:solidFill>
                <a:effectLst>
                  <a:outerShdw blurRad="38100" dist="38100" dir="2700000" algn="tl">
                    <a:srgbClr val="000000"/>
                  </a:outerShdw>
                </a:effectLst>
                <a:latin typeface="宋体" pitchFamily="2" charset="-122"/>
                <a:ea typeface="宋体" pitchFamily="2" charset="-122"/>
              </a:rPr>
              <a:t>信息显示指南</a:t>
            </a:r>
          </a:p>
        </p:txBody>
      </p:sp>
      <p:sp>
        <p:nvSpPr>
          <p:cNvPr id="28679" name="Text Box 6"/>
          <p:cNvSpPr txBox="1">
            <a:spLocks noChangeArrowheads="1"/>
          </p:cNvSpPr>
          <p:nvPr/>
        </p:nvSpPr>
        <p:spPr bwMode="auto">
          <a:xfrm>
            <a:off x="1117600" y="2255839"/>
            <a:ext cx="10160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solidFill>
                  <a:srgbClr val="0000CC"/>
                </a:solidFill>
              </a:rPr>
              <a:t>⑷允许用户保持可视化的语境。比如对图形的局部放大显示时，将原始图形以缩小的形式显示于屏幕一角，并标明放大部分的位置。</a:t>
            </a:r>
          </a:p>
        </p:txBody>
      </p:sp>
      <p:sp>
        <p:nvSpPr>
          <p:cNvPr id="283655" name="Text Box 7"/>
          <p:cNvSpPr txBox="1">
            <a:spLocks noChangeArrowheads="1"/>
          </p:cNvSpPr>
          <p:nvPr/>
        </p:nvSpPr>
        <p:spPr bwMode="auto">
          <a:xfrm>
            <a:off x="1117600" y="4297364"/>
            <a:ext cx="10160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t>⑸给出有意义的出错信息。</a:t>
            </a:r>
          </a:p>
        </p:txBody>
      </p:sp>
      <p:sp>
        <p:nvSpPr>
          <p:cNvPr id="283656" name="Text Box 8"/>
          <p:cNvSpPr txBox="1">
            <a:spLocks noChangeArrowheads="1"/>
          </p:cNvSpPr>
          <p:nvPr/>
        </p:nvSpPr>
        <p:spPr bwMode="auto">
          <a:xfrm>
            <a:off x="1117600" y="4876800"/>
            <a:ext cx="10160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solidFill>
                  <a:srgbClr val="0000CC"/>
                </a:solidFill>
              </a:rPr>
              <a:t>⑹使用大小写、缩进和文本组以帮助用户理解。</a:t>
            </a:r>
          </a:p>
        </p:txBody>
      </p:sp>
    </p:spTree>
    <p:extLst>
      <p:ext uri="{BB962C8B-B14F-4D97-AF65-F5344CB8AC3E}">
        <p14:creationId xmlns:p14="http://schemas.microsoft.com/office/powerpoint/2010/main" val="390289964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83655"/>
                                        </p:tgtEl>
                                        <p:attrNameLst>
                                          <p:attrName>style.visibility</p:attrName>
                                        </p:attrNameLst>
                                      </p:cBhvr>
                                      <p:to>
                                        <p:strVal val="visible"/>
                                      </p:to>
                                    </p:set>
                                    <p:anim to="" calcmode="lin" valueType="num">
                                      <p:cBhvr>
                                        <p:cTn id="7" dur="1" fill="hold"/>
                                        <p:tgtEl>
                                          <p:spTgt spid="283655"/>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83656"/>
                                        </p:tgtEl>
                                        <p:attrNameLst>
                                          <p:attrName>style.visibility</p:attrName>
                                        </p:attrNameLst>
                                      </p:cBhvr>
                                      <p:to>
                                        <p:strVal val="visible"/>
                                      </p:to>
                                    </p:set>
                                    <p:anim to="" calcmode="lin" valueType="num">
                                      <p:cBhvr>
                                        <p:cTn id="12" dur="1" fill="hold"/>
                                        <p:tgtEl>
                                          <p:spTgt spid="28365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5" grpId="0" autoUpdateAnimBg="0"/>
      <p:bldP spid="28365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FE6DA00F-CDD2-4B73-A7C4-9DA4A1FCF037}"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29699"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29700"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2467C51E-2704-4046-AD6A-96170AF209CC}" type="slidenum">
              <a:rPr lang="zh-CN" altLang="en-US" sz="2000" smtClean="0">
                <a:solidFill>
                  <a:srgbClr val="006600"/>
                </a:solidFill>
                <a:latin typeface="Arial" charset="0"/>
              </a:rPr>
              <a:pPr/>
              <a:t>29</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84674" name="Rectangle 1026"/>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2 人机界面设计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284675" name="Text Box 1027"/>
          <p:cNvSpPr txBox="1">
            <a:spLocks noChangeArrowheads="1"/>
          </p:cNvSpPr>
          <p:nvPr/>
        </p:nvSpPr>
        <p:spPr bwMode="auto">
          <a:xfrm>
            <a:off x="1117600" y="1524000"/>
            <a:ext cx="995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lang="zh-CN" altLang="en-US" sz="3600">
                <a:solidFill>
                  <a:srgbClr val="006600"/>
                </a:solidFill>
                <a:effectLst>
                  <a:outerShdw blurRad="38100" dist="38100" dir="2700000" algn="tl">
                    <a:srgbClr val="000000"/>
                  </a:outerShdw>
                </a:effectLst>
                <a:latin typeface="宋体" pitchFamily="2" charset="-122"/>
                <a:ea typeface="宋体" pitchFamily="2" charset="-122"/>
              </a:rPr>
              <a:t>信息显示指南</a:t>
            </a:r>
          </a:p>
        </p:txBody>
      </p:sp>
      <p:sp>
        <p:nvSpPr>
          <p:cNvPr id="29703" name="Text Box 1030"/>
          <p:cNvSpPr txBox="1">
            <a:spLocks noChangeArrowheads="1"/>
          </p:cNvSpPr>
          <p:nvPr/>
        </p:nvSpPr>
        <p:spPr bwMode="auto">
          <a:xfrm>
            <a:off x="1117600" y="2255839"/>
            <a:ext cx="10160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solidFill>
                  <a:srgbClr val="0000CC"/>
                </a:solidFill>
              </a:rPr>
              <a:t>⑺不同类型的信息应分割开来。</a:t>
            </a:r>
          </a:p>
        </p:txBody>
      </p:sp>
      <p:sp>
        <p:nvSpPr>
          <p:cNvPr id="284679" name="Text Box 1031"/>
          <p:cNvSpPr txBox="1">
            <a:spLocks noChangeArrowheads="1"/>
          </p:cNvSpPr>
          <p:nvPr/>
        </p:nvSpPr>
        <p:spPr bwMode="auto">
          <a:xfrm>
            <a:off x="1117600" y="2895600"/>
            <a:ext cx="9874251"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t>⑻使用“</a:t>
            </a:r>
            <a:r>
              <a:rPr lang="zh-CN" altLang="en-US" b="0">
                <a:latin typeface="Times New Roman" pitchFamily="18" charset="0"/>
              </a:rPr>
              <a:t>模拟</a:t>
            </a:r>
            <a:r>
              <a:rPr lang="zh-CN" altLang="en-US" b="0"/>
              <a:t>”</a:t>
            </a:r>
            <a:r>
              <a:rPr lang="zh-CN" altLang="en-US" b="0">
                <a:latin typeface="Times New Roman" pitchFamily="18" charset="0"/>
              </a:rPr>
              <a:t>显示的方式表示信息。比如，以温度计的形式表示温度。</a:t>
            </a:r>
          </a:p>
        </p:txBody>
      </p:sp>
      <p:sp>
        <p:nvSpPr>
          <p:cNvPr id="284680" name="Text Box 1032"/>
          <p:cNvSpPr txBox="1">
            <a:spLocks noChangeArrowheads="1"/>
          </p:cNvSpPr>
          <p:nvPr/>
        </p:nvSpPr>
        <p:spPr bwMode="auto">
          <a:xfrm>
            <a:off x="1117600" y="3932238"/>
            <a:ext cx="987425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solidFill>
                  <a:srgbClr val="0000CC"/>
                </a:solidFill>
              </a:rPr>
              <a:t>⑼高效率地使用显示屏。当必须打开多个窗口时，应使每一个窗口有一部分不被别的窗口所覆盖。</a:t>
            </a:r>
          </a:p>
        </p:txBody>
      </p:sp>
    </p:spTree>
    <p:extLst>
      <p:ext uri="{BB962C8B-B14F-4D97-AF65-F5344CB8AC3E}">
        <p14:creationId xmlns:p14="http://schemas.microsoft.com/office/powerpoint/2010/main" val="167734297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84679"/>
                                        </p:tgtEl>
                                        <p:attrNameLst>
                                          <p:attrName>style.visibility</p:attrName>
                                        </p:attrNameLst>
                                      </p:cBhvr>
                                      <p:to>
                                        <p:strVal val="visible"/>
                                      </p:to>
                                    </p:set>
                                    <p:anim to="" calcmode="lin" valueType="num">
                                      <p:cBhvr>
                                        <p:cTn id="7" dur="1" fill="hold"/>
                                        <p:tgtEl>
                                          <p:spTgt spid="284679"/>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84680"/>
                                        </p:tgtEl>
                                        <p:attrNameLst>
                                          <p:attrName>style.visibility</p:attrName>
                                        </p:attrNameLst>
                                      </p:cBhvr>
                                      <p:to>
                                        <p:strVal val="visible"/>
                                      </p:to>
                                    </p:set>
                                    <p:anim to="" calcmode="lin" valueType="num">
                                      <p:cBhvr>
                                        <p:cTn id="12" dur="1" fill="hold"/>
                                        <p:tgtEl>
                                          <p:spTgt spid="28468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utoUpdateAnimBg="0"/>
      <p:bldP spid="28468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6D92C6B0-A9F5-499E-BE01-8C0C67475A67}"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3075"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3076"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F36F7BF7-1E72-4B59-BD78-FB86CEBC6FB4}" type="slidenum">
              <a:rPr lang="zh-CN" altLang="en-US" sz="2000" smtClean="0">
                <a:solidFill>
                  <a:srgbClr val="006600"/>
                </a:solidFill>
                <a:latin typeface="Arial" charset="0"/>
              </a:rPr>
              <a:pPr/>
              <a:t>3</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58370" name="Rectangle 2050"/>
          <p:cNvSpPr>
            <a:spLocks noGrp="1" noChangeArrowheads="1"/>
          </p:cNvSpPr>
          <p:nvPr>
            <p:ph type="title"/>
          </p:nvPr>
        </p:nvSpPr>
        <p:spPr>
          <a:xfrm>
            <a:off x="541867" y="381000"/>
            <a:ext cx="10363200" cy="838200"/>
          </a:xfrm>
        </p:spPr>
        <p:txBody>
          <a:bodyPr>
            <a:normAutofit fontScale="90000"/>
          </a:bodyPr>
          <a:lstStyle/>
          <a:p>
            <a:pPr algn="ctr" eaLnBrk="1" hangingPunct="1">
              <a:defRPr/>
            </a:pPr>
            <a:r>
              <a:rPr lang="zh-CN" altLang="en-US" sz="6000" b="1" smtClean="0">
                <a:solidFill>
                  <a:srgbClr val="339933"/>
                </a:solidFill>
                <a:effectLst>
                  <a:outerShdw blurRad="38100" dist="38100" dir="2700000" algn="tl">
                    <a:srgbClr val="000000"/>
                  </a:outerShdw>
                </a:effectLst>
                <a:ea typeface="隶书" pitchFamily="49" charset="-122"/>
              </a:rPr>
              <a:t>详细设计</a:t>
            </a:r>
            <a:endParaRPr lang="zh-CN" altLang="zh-CN" sz="6000" b="1" smtClean="0">
              <a:solidFill>
                <a:schemeClr val="tx1"/>
              </a:solidFill>
              <a:effectLst>
                <a:outerShdw blurRad="38100" dist="38100" dir="2700000" algn="tl">
                  <a:srgbClr val="FFFFFF"/>
                </a:outerShdw>
              </a:effectLst>
              <a:latin typeface="Times New Roman" pitchFamily="18" charset="0"/>
            </a:endParaRPr>
          </a:p>
        </p:txBody>
      </p:sp>
      <p:sp>
        <p:nvSpPr>
          <p:cNvPr id="3078" name="AutoShape 2053">
            <a:hlinkClick r:id="rId2" action="ppaction://hlinksldjump" highlightClick="1"/>
          </p:cNvPr>
          <p:cNvSpPr>
            <a:spLocks noChangeArrowheads="1"/>
          </p:cNvSpPr>
          <p:nvPr/>
        </p:nvSpPr>
        <p:spPr bwMode="auto">
          <a:xfrm>
            <a:off x="823385" y="2350114"/>
            <a:ext cx="7300383" cy="298810"/>
          </a:xfrm>
          <a:prstGeom prst="actionButtonBlank">
            <a:avLst/>
          </a:prstGeom>
          <a:solidFill>
            <a:schemeClr val="accent2">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nchor="ctr">
            <a:spAutoFit/>
          </a:bodyPr>
          <a:lstStyle/>
          <a:p>
            <a:pPr eaLnBrk="1" hangingPunct="1"/>
            <a:r>
              <a:rPr lang="en-US" altLang="zh-CN" dirty="0" smtClean="0">
                <a:latin typeface="Times New Roman" pitchFamily="18" charset="0"/>
              </a:rPr>
              <a:t>7.</a:t>
            </a:r>
            <a:r>
              <a:rPr lang="zh-CN" altLang="en-US" dirty="0" smtClean="0">
                <a:latin typeface="Times New Roman" pitchFamily="18" charset="0"/>
              </a:rPr>
              <a:t>1 </a:t>
            </a:r>
            <a:r>
              <a:rPr lang="zh-CN" altLang="en-US" dirty="0">
                <a:latin typeface="Times New Roman" pitchFamily="18" charset="0"/>
              </a:rPr>
              <a:t>结构程序设计</a:t>
            </a:r>
            <a:endParaRPr lang="zh-CN" altLang="zh-CN" dirty="0">
              <a:latin typeface="Times New Roman" pitchFamily="18" charset="0"/>
            </a:endParaRPr>
          </a:p>
        </p:txBody>
      </p:sp>
      <p:sp>
        <p:nvSpPr>
          <p:cNvPr id="3079" name="AutoShape 2054">
            <a:hlinkClick r:id="rId3" action="ppaction://hlinksldjump" highlightClick="1"/>
          </p:cNvPr>
          <p:cNvSpPr>
            <a:spLocks noChangeArrowheads="1"/>
          </p:cNvSpPr>
          <p:nvPr/>
        </p:nvSpPr>
        <p:spPr bwMode="auto">
          <a:xfrm>
            <a:off x="825500" y="2997814"/>
            <a:ext cx="7300384" cy="298810"/>
          </a:xfrm>
          <a:prstGeom prst="actionButtonBlank">
            <a:avLst/>
          </a:prstGeom>
          <a:solidFill>
            <a:schemeClr val="accent2">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nchor="ctr">
            <a:spAutoFit/>
          </a:bodyPr>
          <a:lstStyle/>
          <a:p>
            <a:pPr eaLnBrk="1" hangingPunct="1"/>
            <a:r>
              <a:rPr lang="en-US" altLang="zh-CN" dirty="0" smtClean="0">
                <a:latin typeface="Times New Roman" pitchFamily="18" charset="0"/>
              </a:rPr>
              <a:t>7.</a:t>
            </a:r>
            <a:r>
              <a:rPr lang="zh-CN" altLang="en-US" dirty="0" smtClean="0">
                <a:latin typeface="Times New Roman" pitchFamily="18" charset="0"/>
              </a:rPr>
              <a:t>2 </a:t>
            </a:r>
            <a:r>
              <a:rPr lang="zh-CN" altLang="en-US" dirty="0">
                <a:latin typeface="Times New Roman" pitchFamily="18" charset="0"/>
              </a:rPr>
              <a:t>人机界面设计</a:t>
            </a:r>
          </a:p>
        </p:txBody>
      </p:sp>
      <p:sp>
        <p:nvSpPr>
          <p:cNvPr id="3080" name="AutoShape 2055">
            <a:hlinkClick r:id="rId4" action="ppaction://hlinksldjump" highlightClick="1"/>
          </p:cNvPr>
          <p:cNvSpPr>
            <a:spLocks noChangeArrowheads="1"/>
          </p:cNvSpPr>
          <p:nvPr/>
        </p:nvSpPr>
        <p:spPr bwMode="auto">
          <a:xfrm>
            <a:off x="823384" y="3642339"/>
            <a:ext cx="7304616" cy="298810"/>
          </a:xfrm>
          <a:prstGeom prst="actionButtonBlank">
            <a:avLst/>
          </a:prstGeom>
          <a:solidFill>
            <a:schemeClr val="accent2">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nchor="ctr">
            <a:spAutoFit/>
          </a:bodyPr>
          <a:lstStyle/>
          <a:p>
            <a:pPr eaLnBrk="1" hangingPunct="1"/>
            <a:r>
              <a:rPr lang="en-US" altLang="zh-CN" dirty="0" smtClean="0">
                <a:latin typeface="Times New Roman" pitchFamily="18" charset="0"/>
              </a:rPr>
              <a:t>7.</a:t>
            </a:r>
            <a:r>
              <a:rPr lang="zh-CN" altLang="en-US" dirty="0" smtClean="0">
                <a:latin typeface="Times New Roman" pitchFamily="18" charset="0"/>
              </a:rPr>
              <a:t>3 </a:t>
            </a:r>
            <a:r>
              <a:rPr lang="zh-CN" altLang="en-US" dirty="0">
                <a:latin typeface="Times New Roman" pitchFamily="18" charset="0"/>
              </a:rPr>
              <a:t>过程设计的工具</a:t>
            </a:r>
          </a:p>
        </p:txBody>
      </p:sp>
      <p:sp>
        <p:nvSpPr>
          <p:cNvPr id="3081" name="AutoShape 2056">
            <a:hlinkClick r:id="rId5" action="ppaction://hlinksldjump" highlightClick="1"/>
          </p:cNvPr>
          <p:cNvSpPr>
            <a:spLocks noChangeArrowheads="1"/>
          </p:cNvSpPr>
          <p:nvPr/>
        </p:nvSpPr>
        <p:spPr bwMode="auto">
          <a:xfrm>
            <a:off x="823383" y="4286864"/>
            <a:ext cx="7336367" cy="298810"/>
          </a:xfrm>
          <a:prstGeom prst="actionButtonBlank">
            <a:avLst/>
          </a:prstGeom>
          <a:solidFill>
            <a:schemeClr val="accent2">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0800" bIns="10800" anchor="ctr">
            <a:spAutoFit/>
          </a:bodyPr>
          <a:lstStyle/>
          <a:p>
            <a:pPr eaLnBrk="1" hangingPunct="1"/>
            <a:r>
              <a:rPr lang="en-US" altLang="zh-CN" dirty="0" smtClean="0">
                <a:latin typeface="Times New Roman" pitchFamily="18" charset="0"/>
              </a:rPr>
              <a:t>7.</a:t>
            </a:r>
            <a:r>
              <a:rPr lang="zh-CN" altLang="en-US" dirty="0" smtClean="0">
                <a:latin typeface="Times New Roman" pitchFamily="18" charset="0"/>
              </a:rPr>
              <a:t>4 </a:t>
            </a:r>
            <a:r>
              <a:rPr lang="zh-CN" altLang="en-US" dirty="0">
                <a:latin typeface="Times New Roman" pitchFamily="18" charset="0"/>
              </a:rPr>
              <a:t>面向数据结构的设计方法</a:t>
            </a:r>
          </a:p>
        </p:txBody>
      </p:sp>
      <p:sp>
        <p:nvSpPr>
          <p:cNvPr id="3082" name="AutoShape 2057">
            <a:hlinkClick r:id="rId6" action="ppaction://hlinksldjump" highlightClick="1"/>
          </p:cNvPr>
          <p:cNvSpPr>
            <a:spLocks noChangeArrowheads="1"/>
          </p:cNvSpPr>
          <p:nvPr/>
        </p:nvSpPr>
        <p:spPr bwMode="auto">
          <a:xfrm>
            <a:off x="842434" y="4940914"/>
            <a:ext cx="7268633" cy="298810"/>
          </a:xfrm>
          <a:prstGeom prst="actionButtonBlank">
            <a:avLst/>
          </a:prstGeom>
          <a:solidFill>
            <a:schemeClr val="accent2">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nchor="ctr">
            <a:spAutoFit/>
          </a:bodyPr>
          <a:lstStyle/>
          <a:p>
            <a:pPr eaLnBrk="1" hangingPunct="1"/>
            <a:r>
              <a:rPr lang="en-US" altLang="zh-CN" dirty="0" smtClean="0">
                <a:latin typeface="Times New Roman" pitchFamily="18" charset="0"/>
              </a:rPr>
              <a:t>7.</a:t>
            </a:r>
            <a:r>
              <a:rPr lang="zh-CN" altLang="en-US" dirty="0" smtClean="0">
                <a:latin typeface="Times New Roman" pitchFamily="18" charset="0"/>
              </a:rPr>
              <a:t>5 </a:t>
            </a:r>
            <a:r>
              <a:rPr lang="zh-CN" altLang="en-US" dirty="0">
                <a:latin typeface="Times New Roman" pitchFamily="18" charset="0"/>
              </a:rPr>
              <a:t>程序复杂程度的定量</a:t>
            </a:r>
          </a:p>
        </p:txBody>
      </p:sp>
      <p:pic>
        <p:nvPicPr>
          <p:cNvPr id="3083" name="Picture 2060" descr="DRAFTI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6400" y="3006726"/>
            <a:ext cx="3860800"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4241783"/>
      </p:ext>
    </p:extLst>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392C0FFD-A383-46DF-B0AC-192731413680}"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30723"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30724"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95DF8DB0-4AA6-43BC-A356-9C916D86AB3D}" type="slidenum">
              <a:rPr lang="zh-CN" altLang="en-US" sz="2000" smtClean="0">
                <a:solidFill>
                  <a:srgbClr val="006600"/>
                </a:solidFill>
                <a:latin typeface="Arial" charset="0"/>
              </a:rPr>
              <a:pPr/>
              <a:t>30</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80578" name="Rectangle 2"/>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2 人机界面设计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280579" name="Text Box 3"/>
          <p:cNvSpPr txBox="1">
            <a:spLocks noChangeArrowheads="1"/>
          </p:cNvSpPr>
          <p:nvPr/>
        </p:nvSpPr>
        <p:spPr bwMode="auto">
          <a:xfrm>
            <a:off x="1117600" y="1524000"/>
            <a:ext cx="995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lang="zh-CN" altLang="en-US" sz="3600">
                <a:solidFill>
                  <a:srgbClr val="006600"/>
                </a:solidFill>
                <a:effectLst>
                  <a:outerShdw blurRad="38100" dist="38100" dir="2700000" algn="tl">
                    <a:srgbClr val="000000"/>
                  </a:outerShdw>
                </a:effectLst>
                <a:latin typeface="宋体" pitchFamily="2" charset="-122"/>
                <a:ea typeface="宋体" pitchFamily="2" charset="-122"/>
              </a:rPr>
              <a:t>数据输入指南</a:t>
            </a:r>
          </a:p>
        </p:txBody>
      </p:sp>
      <p:sp>
        <p:nvSpPr>
          <p:cNvPr id="30727" name="Text Box 6"/>
          <p:cNvSpPr txBox="1">
            <a:spLocks noChangeArrowheads="1"/>
          </p:cNvSpPr>
          <p:nvPr/>
        </p:nvSpPr>
        <p:spPr bwMode="auto">
          <a:xfrm>
            <a:off x="1117600" y="2255838"/>
            <a:ext cx="10160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t>有关数据输入的设计指南总结为下列8条：</a:t>
            </a:r>
          </a:p>
        </p:txBody>
      </p:sp>
      <p:sp>
        <p:nvSpPr>
          <p:cNvPr id="280583" name="Text Box 7"/>
          <p:cNvSpPr txBox="1">
            <a:spLocks noChangeArrowheads="1"/>
          </p:cNvSpPr>
          <p:nvPr/>
        </p:nvSpPr>
        <p:spPr bwMode="auto">
          <a:xfrm>
            <a:off x="1117600" y="3200400"/>
            <a:ext cx="10160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solidFill>
                  <a:srgbClr val="0000CC"/>
                </a:solidFill>
              </a:rPr>
              <a:t>⑴尽量减少用户输入的动作。</a:t>
            </a:r>
          </a:p>
        </p:txBody>
      </p:sp>
      <p:sp>
        <p:nvSpPr>
          <p:cNvPr id="280584" name="Text Box 8"/>
          <p:cNvSpPr txBox="1">
            <a:spLocks noChangeArrowheads="1"/>
          </p:cNvSpPr>
          <p:nvPr/>
        </p:nvSpPr>
        <p:spPr bwMode="auto">
          <a:xfrm>
            <a:off x="1117600" y="3840163"/>
            <a:ext cx="10160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t>⑵保持信息显示和数据输入之间的一致性。</a:t>
            </a:r>
          </a:p>
        </p:txBody>
      </p:sp>
      <p:sp>
        <p:nvSpPr>
          <p:cNvPr id="280585" name="Text Box 9"/>
          <p:cNvSpPr txBox="1">
            <a:spLocks noChangeArrowheads="1"/>
          </p:cNvSpPr>
          <p:nvPr/>
        </p:nvSpPr>
        <p:spPr bwMode="auto">
          <a:xfrm>
            <a:off x="1117600" y="4906963"/>
            <a:ext cx="10160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solidFill>
                  <a:srgbClr val="0000CC"/>
                </a:solidFill>
              </a:rPr>
              <a:t>⑶允许用户自定义输入。比如，允许用户决定要否显示确认对话框。</a:t>
            </a:r>
          </a:p>
        </p:txBody>
      </p:sp>
    </p:spTree>
    <p:extLst>
      <p:ext uri="{BB962C8B-B14F-4D97-AF65-F5344CB8AC3E}">
        <p14:creationId xmlns:p14="http://schemas.microsoft.com/office/powerpoint/2010/main" val="114131513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80583"/>
                                        </p:tgtEl>
                                        <p:attrNameLst>
                                          <p:attrName>style.visibility</p:attrName>
                                        </p:attrNameLst>
                                      </p:cBhvr>
                                      <p:to>
                                        <p:strVal val="visible"/>
                                      </p:to>
                                    </p:set>
                                    <p:anim to="" calcmode="lin" valueType="num">
                                      <p:cBhvr>
                                        <p:cTn id="7" dur="1" fill="hold"/>
                                        <p:tgtEl>
                                          <p:spTgt spid="280583"/>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80584"/>
                                        </p:tgtEl>
                                        <p:attrNameLst>
                                          <p:attrName>style.visibility</p:attrName>
                                        </p:attrNameLst>
                                      </p:cBhvr>
                                      <p:to>
                                        <p:strVal val="visible"/>
                                      </p:to>
                                    </p:set>
                                    <p:anim to="" calcmode="lin" valueType="num">
                                      <p:cBhvr>
                                        <p:cTn id="12" dur="1" fill="hold"/>
                                        <p:tgtEl>
                                          <p:spTgt spid="280584"/>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280585"/>
                                        </p:tgtEl>
                                        <p:attrNameLst>
                                          <p:attrName>style.visibility</p:attrName>
                                        </p:attrNameLst>
                                      </p:cBhvr>
                                      <p:to>
                                        <p:strVal val="visible"/>
                                      </p:to>
                                    </p:set>
                                    <p:anim to="" calcmode="lin" valueType="num">
                                      <p:cBhvr>
                                        <p:cTn id="17" dur="1" fill="hold"/>
                                        <p:tgtEl>
                                          <p:spTgt spid="28058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3" grpId="0" autoUpdateAnimBg="0"/>
      <p:bldP spid="280584" grpId="0" autoUpdateAnimBg="0"/>
      <p:bldP spid="28058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A82BF2EB-7296-4E99-8C3D-EBE00E623E8C}"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31747"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31748"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AACADDF3-176A-4AFE-AFC5-3A2E9F5DB26C}" type="slidenum">
              <a:rPr lang="zh-CN" altLang="en-US" sz="2000" smtClean="0">
                <a:solidFill>
                  <a:srgbClr val="006600"/>
                </a:solidFill>
                <a:latin typeface="Arial" charset="0"/>
              </a:rPr>
              <a:pPr/>
              <a:t>31</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85698" name="Rectangle 1026"/>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2 人机界面设计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285699" name="Text Box 1027"/>
          <p:cNvSpPr txBox="1">
            <a:spLocks noChangeArrowheads="1"/>
          </p:cNvSpPr>
          <p:nvPr/>
        </p:nvSpPr>
        <p:spPr bwMode="auto">
          <a:xfrm>
            <a:off x="1117600" y="1524000"/>
            <a:ext cx="995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lang="zh-CN" altLang="en-US" sz="3600">
                <a:solidFill>
                  <a:srgbClr val="006600"/>
                </a:solidFill>
                <a:effectLst>
                  <a:outerShdw blurRad="38100" dist="38100" dir="2700000" algn="tl">
                    <a:srgbClr val="000000"/>
                  </a:outerShdw>
                </a:effectLst>
                <a:latin typeface="宋体" pitchFamily="2" charset="-122"/>
                <a:ea typeface="宋体" pitchFamily="2" charset="-122"/>
              </a:rPr>
              <a:t>数据输入指南</a:t>
            </a:r>
          </a:p>
        </p:txBody>
      </p:sp>
      <p:sp>
        <p:nvSpPr>
          <p:cNvPr id="31751" name="Text Box 1030"/>
          <p:cNvSpPr txBox="1">
            <a:spLocks noChangeArrowheads="1"/>
          </p:cNvSpPr>
          <p:nvPr/>
        </p:nvSpPr>
        <p:spPr bwMode="auto">
          <a:xfrm>
            <a:off x="1117600" y="2255838"/>
            <a:ext cx="10160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solidFill>
                  <a:srgbClr val="0000CC"/>
                </a:solidFill>
              </a:rPr>
              <a:t>⑷交互方式应灵活，允许用户定制自己所喜欢的输入方式。</a:t>
            </a:r>
          </a:p>
        </p:txBody>
      </p:sp>
      <p:sp>
        <p:nvSpPr>
          <p:cNvPr id="285703" name="Text Box 1031"/>
          <p:cNvSpPr txBox="1">
            <a:spLocks noChangeArrowheads="1"/>
          </p:cNvSpPr>
          <p:nvPr/>
        </p:nvSpPr>
        <p:spPr bwMode="auto">
          <a:xfrm>
            <a:off x="1117600" y="3352800"/>
            <a:ext cx="10160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t>⑸使在当前动作语境中不适用的命令不起作用。</a:t>
            </a:r>
          </a:p>
        </p:txBody>
      </p:sp>
      <p:sp>
        <p:nvSpPr>
          <p:cNvPr id="285704" name="Text Box 1032"/>
          <p:cNvSpPr txBox="1">
            <a:spLocks noChangeArrowheads="1"/>
          </p:cNvSpPr>
          <p:nvPr/>
        </p:nvSpPr>
        <p:spPr bwMode="auto">
          <a:xfrm>
            <a:off x="1117600" y="4449763"/>
            <a:ext cx="10160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solidFill>
                  <a:srgbClr val="0000CC"/>
                </a:solidFill>
              </a:rPr>
              <a:t>⑹让用户控制交互流。比如，用户应能够跳过不必要的动作，应能从错误状态下恢复正常等。</a:t>
            </a:r>
          </a:p>
        </p:txBody>
      </p:sp>
    </p:spTree>
    <p:extLst>
      <p:ext uri="{BB962C8B-B14F-4D97-AF65-F5344CB8AC3E}">
        <p14:creationId xmlns:p14="http://schemas.microsoft.com/office/powerpoint/2010/main" val="195430057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85703"/>
                                        </p:tgtEl>
                                        <p:attrNameLst>
                                          <p:attrName>style.visibility</p:attrName>
                                        </p:attrNameLst>
                                      </p:cBhvr>
                                      <p:to>
                                        <p:strVal val="visible"/>
                                      </p:to>
                                    </p:set>
                                    <p:anim to="" calcmode="lin" valueType="num">
                                      <p:cBhvr>
                                        <p:cTn id="7" dur="1" fill="hold"/>
                                        <p:tgtEl>
                                          <p:spTgt spid="285703"/>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85704"/>
                                        </p:tgtEl>
                                        <p:attrNameLst>
                                          <p:attrName>style.visibility</p:attrName>
                                        </p:attrNameLst>
                                      </p:cBhvr>
                                      <p:to>
                                        <p:strVal val="visible"/>
                                      </p:to>
                                    </p:set>
                                    <p:anim to="" calcmode="lin" valueType="num">
                                      <p:cBhvr>
                                        <p:cTn id="12" dur="1" fill="hold"/>
                                        <p:tgtEl>
                                          <p:spTgt spid="28570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3" grpId="0" autoUpdateAnimBg="0"/>
      <p:bldP spid="28570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9230C51A-793D-49BA-BD46-936C2B1F3DAB}"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32771"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32772"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FA2D93C9-C39C-485A-B4CD-C2BA60910AD8}" type="slidenum">
              <a:rPr lang="zh-CN" altLang="en-US" sz="2000" smtClean="0">
                <a:solidFill>
                  <a:srgbClr val="006600"/>
                </a:solidFill>
                <a:latin typeface="Arial" charset="0"/>
              </a:rPr>
              <a:pPr/>
              <a:t>32</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86722" name="Rectangle 1026"/>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2 人机界面设计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286723" name="Text Box 1027"/>
          <p:cNvSpPr txBox="1">
            <a:spLocks noChangeArrowheads="1"/>
          </p:cNvSpPr>
          <p:nvPr/>
        </p:nvSpPr>
        <p:spPr bwMode="auto">
          <a:xfrm>
            <a:off x="1117600" y="1524000"/>
            <a:ext cx="995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lang="zh-CN" altLang="en-US" sz="3600">
                <a:solidFill>
                  <a:srgbClr val="006600"/>
                </a:solidFill>
                <a:effectLst>
                  <a:outerShdw blurRad="38100" dist="38100" dir="2700000" algn="tl">
                    <a:srgbClr val="000000"/>
                  </a:outerShdw>
                </a:effectLst>
                <a:latin typeface="宋体" pitchFamily="2" charset="-122"/>
                <a:ea typeface="宋体" pitchFamily="2" charset="-122"/>
              </a:rPr>
              <a:t>数据输入指南</a:t>
            </a:r>
          </a:p>
        </p:txBody>
      </p:sp>
      <p:sp>
        <p:nvSpPr>
          <p:cNvPr id="32775" name="Text Box 1030"/>
          <p:cNvSpPr txBox="1">
            <a:spLocks noChangeArrowheads="1"/>
          </p:cNvSpPr>
          <p:nvPr/>
        </p:nvSpPr>
        <p:spPr bwMode="auto">
          <a:xfrm>
            <a:off x="1117600" y="2255838"/>
            <a:ext cx="10160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solidFill>
                  <a:srgbClr val="0000CC"/>
                </a:solidFill>
              </a:rPr>
              <a:t>⑺尽可能对所有的输入动作都提供联机帮助。</a:t>
            </a:r>
          </a:p>
        </p:txBody>
      </p:sp>
      <p:sp>
        <p:nvSpPr>
          <p:cNvPr id="286727" name="Text Box 1031"/>
          <p:cNvSpPr txBox="1">
            <a:spLocks noChangeArrowheads="1"/>
          </p:cNvSpPr>
          <p:nvPr/>
        </p:nvSpPr>
        <p:spPr bwMode="auto">
          <a:xfrm>
            <a:off x="1117600" y="3352801"/>
            <a:ext cx="10160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b="0"/>
              <a:t>⑻消除冗余的输入。比如，不要让用户输入数据单位（给出默认单位），绝对不要让用户输入程序可以计算出来的数据（输入单价、数量，不要输入金额）。</a:t>
            </a:r>
          </a:p>
        </p:txBody>
      </p:sp>
    </p:spTree>
    <p:extLst>
      <p:ext uri="{BB962C8B-B14F-4D97-AF65-F5344CB8AC3E}">
        <p14:creationId xmlns:p14="http://schemas.microsoft.com/office/powerpoint/2010/main" val="326830034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86727"/>
                                        </p:tgtEl>
                                        <p:attrNameLst>
                                          <p:attrName>style.visibility</p:attrName>
                                        </p:attrNameLst>
                                      </p:cBhvr>
                                      <p:to>
                                        <p:strVal val="visible"/>
                                      </p:to>
                                    </p:set>
                                    <p:anim to="" calcmode="lin" valueType="num">
                                      <p:cBhvr>
                                        <p:cTn id="7" dur="1" fill="hold"/>
                                        <p:tgtEl>
                                          <p:spTgt spid="28672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F909812F-8C0A-4B4D-B4C8-55658882D7EC}"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33795"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33796"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0E442051-90CE-4C96-A99A-F4E6512FEA2F}" type="slidenum">
              <a:rPr lang="zh-CN" altLang="en-US" sz="2000" smtClean="0">
                <a:solidFill>
                  <a:srgbClr val="006600"/>
                </a:solidFill>
                <a:latin typeface="Arial" charset="0"/>
              </a:rPr>
              <a:pPr/>
              <a:t>33</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78850" name="Rectangle 2"/>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3 过程设计的工具</a:t>
            </a:r>
            <a:endParaRPr lang="zh-CN" altLang="zh-CN" sz="4800" b="1" dirty="0" smtClean="0">
              <a:effectLst>
                <a:outerShdw blurRad="38100" dist="38100" dir="2700000" algn="tl">
                  <a:srgbClr val="FFFFFF"/>
                </a:outerShdw>
              </a:effectLst>
              <a:latin typeface="华文新魏" pitchFamily="2" charset="-122"/>
              <a:ea typeface="华文新魏" pitchFamily="2" charset="-122"/>
            </a:endParaRPr>
          </a:p>
        </p:txBody>
      </p:sp>
      <p:sp>
        <p:nvSpPr>
          <p:cNvPr id="78853" name="Text Box 5"/>
          <p:cNvSpPr txBox="1">
            <a:spLocks noChangeArrowheads="1"/>
          </p:cNvSpPr>
          <p:nvPr/>
        </p:nvSpPr>
        <p:spPr bwMode="auto">
          <a:xfrm>
            <a:off x="1524000" y="1617663"/>
            <a:ext cx="9467851" cy="3145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2400">
                <a:solidFill>
                  <a:schemeClr val="tx1"/>
                </a:solidFill>
                <a:latin typeface="Times New Roman" pitchFamily="18" charset="0"/>
                <a:ea typeface="宋体" pitchFamily="2" charset="-122"/>
              </a:defRPr>
            </a:lvl1pPr>
            <a:lvl2pPr marL="1046163">
              <a:defRPr sz="2400">
                <a:solidFill>
                  <a:schemeClr val="tx1"/>
                </a:solidFill>
                <a:latin typeface="Times New Roman" pitchFamily="18" charset="0"/>
                <a:ea typeface="宋体" pitchFamily="2" charset="-122"/>
              </a:defRPr>
            </a:lvl2pPr>
            <a:lvl3pPr marL="1236663">
              <a:defRPr sz="2400">
                <a:solidFill>
                  <a:schemeClr val="tx1"/>
                </a:solidFill>
                <a:latin typeface="Times New Roman" pitchFamily="18" charset="0"/>
                <a:ea typeface="宋体" pitchFamily="2" charset="-122"/>
              </a:defRPr>
            </a:lvl3pPr>
            <a:lvl4pPr marL="1427163">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spcBef>
                <a:spcPct val="20000"/>
              </a:spcBef>
              <a:defRPr/>
            </a:pPr>
            <a:r>
              <a:rPr lang="zh-CN" altLang="en-US" sz="3200" b="0" smtClean="0">
                <a:solidFill>
                  <a:srgbClr val="0000CC"/>
                </a:solidFill>
              </a:rPr>
              <a:t>描述程序处理过程的工具称为过程设计的工具</a:t>
            </a:r>
            <a:r>
              <a:rPr lang="zh-CN" altLang="en-US" sz="3200" b="0" smtClean="0"/>
              <a:t>，它们可以分为</a:t>
            </a:r>
            <a:r>
              <a:rPr lang="zh-CN" altLang="en-US" sz="3200" smtClean="0">
                <a:solidFill>
                  <a:srgbClr val="0000CC"/>
                </a:solidFill>
                <a:effectLst>
                  <a:outerShdw blurRad="38100" dist="38100" dir="2700000" algn="tl">
                    <a:srgbClr val="000000"/>
                  </a:outerShdw>
                </a:effectLst>
              </a:rPr>
              <a:t>图形</a:t>
            </a:r>
            <a:r>
              <a:rPr lang="zh-CN" altLang="en-US" sz="3200" b="0" smtClean="0"/>
              <a:t>、</a:t>
            </a:r>
            <a:r>
              <a:rPr lang="zh-CN" altLang="en-US" sz="3200" smtClean="0">
                <a:solidFill>
                  <a:srgbClr val="0000CC"/>
                </a:solidFill>
                <a:effectLst>
                  <a:outerShdw blurRad="38100" dist="38100" dir="2700000" algn="tl">
                    <a:srgbClr val="000000"/>
                  </a:outerShdw>
                </a:effectLst>
              </a:rPr>
              <a:t>表格</a:t>
            </a:r>
            <a:r>
              <a:rPr lang="zh-CN" altLang="en-US" sz="3200" b="0" smtClean="0"/>
              <a:t>和</a:t>
            </a:r>
            <a:r>
              <a:rPr lang="zh-CN" altLang="en-US" sz="3200" smtClean="0">
                <a:solidFill>
                  <a:srgbClr val="0000CC"/>
                </a:solidFill>
                <a:effectLst>
                  <a:outerShdw blurRad="38100" dist="38100" dir="2700000" algn="tl">
                    <a:srgbClr val="000000"/>
                  </a:outerShdw>
                </a:effectLst>
              </a:rPr>
              <a:t>语言</a:t>
            </a:r>
            <a:r>
              <a:rPr lang="zh-CN" altLang="en-US" sz="3200" b="0" smtClean="0"/>
              <a:t>三类。</a:t>
            </a:r>
          </a:p>
          <a:p>
            <a:pPr algn="just">
              <a:spcBef>
                <a:spcPct val="20000"/>
              </a:spcBef>
              <a:defRPr/>
            </a:pPr>
            <a:r>
              <a:rPr lang="zh-CN" altLang="en-US" sz="3200" b="0" smtClean="0"/>
              <a:t>不论是哪类工具，对它们的基本要求都是</a:t>
            </a:r>
            <a:r>
              <a:rPr lang="zh-CN" altLang="en-US" sz="3200" smtClean="0">
                <a:effectLst>
                  <a:outerShdw blurRad="38100" dist="38100" dir="2700000" algn="tl">
                    <a:srgbClr val="FFFFFF"/>
                  </a:outerShdw>
                </a:effectLst>
              </a:rPr>
              <a:t>能提供对设计的</a:t>
            </a:r>
            <a:r>
              <a:rPr lang="zh-CN" altLang="en-US" sz="3200" smtClean="0">
                <a:solidFill>
                  <a:srgbClr val="0000CC"/>
                </a:solidFill>
                <a:effectLst>
                  <a:outerShdw blurRad="38100" dist="38100" dir="2700000" algn="tl">
                    <a:srgbClr val="000000"/>
                  </a:outerShdw>
                </a:effectLst>
              </a:rPr>
              <a:t>无歧义的描述</a:t>
            </a:r>
            <a:r>
              <a:rPr lang="zh-CN" altLang="en-US" sz="3200" b="0" smtClean="0"/>
              <a:t>，即能够准确地描述控制流程、处理功能、数据组织以及其他方面的实现细节。</a:t>
            </a:r>
          </a:p>
        </p:txBody>
      </p:sp>
    </p:spTree>
    <p:extLst>
      <p:ext uri="{BB962C8B-B14F-4D97-AF65-F5344CB8AC3E}">
        <p14:creationId xmlns:p14="http://schemas.microsoft.com/office/powerpoint/2010/main" val="4124332195"/>
      </p:ext>
    </p:extLst>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9373BB86-9FC7-4D16-BD00-006093DCC2CE}"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34819"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34820"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E97A8B2B-9AAC-40A7-9D00-18778B035C29}" type="slidenum">
              <a:rPr lang="zh-CN" altLang="en-US" sz="2000" smtClean="0">
                <a:solidFill>
                  <a:srgbClr val="006600"/>
                </a:solidFill>
                <a:latin typeface="Arial" charset="0"/>
              </a:rPr>
              <a:pPr/>
              <a:t>34</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03778" name="Rectangle 2"/>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3 过程设计的工具</a:t>
            </a:r>
            <a:endParaRPr lang="zh-CN" altLang="zh-CN" sz="4800" b="1" dirty="0" smtClean="0">
              <a:effectLst>
                <a:outerShdw blurRad="38100" dist="38100" dir="2700000" algn="tl">
                  <a:srgbClr val="FFFFFF"/>
                </a:outerShdw>
              </a:effectLst>
              <a:latin typeface="华文新魏" pitchFamily="2" charset="-122"/>
              <a:ea typeface="华文新魏" pitchFamily="2" charset="-122"/>
            </a:endParaRPr>
          </a:p>
        </p:txBody>
      </p:sp>
      <p:sp>
        <p:nvSpPr>
          <p:cNvPr id="203781" name="Text Box 5"/>
          <p:cNvSpPr txBox="1">
            <a:spLocks noChangeArrowheads="1"/>
          </p:cNvSpPr>
          <p:nvPr/>
        </p:nvSpPr>
        <p:spPr bwMode="auto">
          <a:xfrm>
            <a:off x="1524000" y="1611314"/>
            <a:ext cx="87376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zh-CN" altLang="en-US" b="0" dirty="0">
                <a:latin typeface="Times New Roman" pitchFamily="18" charset="0"/>
                <a:ea typeface="宋体" pitchFamily="2" charset="-122"/>
              </a:rPr>
              <a:t>    除了前面已经介绍过的</a:t>
            </a:r>
            <a:r>
              <a:rPr lang="en-US" altLang="zh-CN" b="0" dirty="0">
                <a:latin typeface="Times New Roman" pitchFamily="18" charset="0"/>
                <a:ea typeface="宋体" pitchFamily="2" charset="-122"/>
              </a:rPr>
              <a:t>HIPO</a:t>
            </a:r>
            <a:r>
              <a:rPr lang="zh-CN" altLang="en-US" b="0" dirty="0">
                <a:latin typeface="Times New Roman" pitchFamily="18" charset="0"/>
                <a:ea typeface="宋体" pitchFamily="2" charset="-122"/>
              </a:rPr>
              <a:t>图等工具之外，还可以使用下列详细设计的工具：</a:t>
            </a:r>
          </a:p>
          <a:p>
            <a:pPr lvl="2" algn="just">
              <a:defRPr/>
            </a:pPr>
            <a:r>
              <a:rPr lang="zh-CN" altLang="en-US" dirty="0">
                <a:solidFill>
                  <a:srgbClr val="0000CC"/>
                </a:solidFill>
                <a:effectLst>
                  <a:outerShdw blurRad="38100" dist="38100" dir="2700000" algn="tl">
                    <a:srgbClr val="000000"/>
                  </a:outerShdw>
                </a:effectLst>
                <a:latin typeface="Times New Roman" pitchFamily="18" charset="0"/>
                <a:ea typeface="宋体" pitchFamily="2" charset="-122"/>
              </a:rPr>
              <a:t>程序流程图</a:t>
            </a:r>
          </a:p>
          <a:p>
            <a:pPr lvl="2" algn="just">
              <a:defRPr/>
            </a:pPr>
            <a:r>
              <a:rPr lang="zh-CN" altLang="en-US" dirty="0">
                <a:solidFill>
                  <a:srgbClr val="0000CC"/>
                </a:solidFill>
                <a:effectLst>
                  <a:outerShdw blurRad="38100" dist="38100" dir="2700000" algn="tl">
                    <a:srgbClr val="000000"/>
                  </a:outerShdw>
                </a:effectLst>
                <a:latin typeface="Times New Roman" pitchFamily="18" charset="0"/>
                <a:ea typeface="宋体" pitchFamily="2" charset="-122"/>
              </a:rPr>
              <a:t>盒图（</a:t>
            </a:r>
            <a:r>
              <a:rPr lang="en-US" altLang="zh-CN" dirty="0">
                <a:solidFill>
                  <a:srgbClr val="0000CC"/>
                </a:solidFill>
                <a:effectLst>
                  <a:outerShdw blurRad="38100" dist="38100" dir="2700000" algn="tl">
                    <a:srgbClr val="000000"/>
                  </a:outerShdw>
                </a:effectLst>
                <a:latin typeface="Times New Roman" pitchFamily="18" charset="0"/>
                <a:ea typeface="宋体" pitchFamily="2" charset="-122"/>
              </a:rPr>
              <a:t>N-S</a:t>
            </a:r>
            <a:r>
              <a:rPr lang="zh-CN" altLang="en-US" dirty="0">
                <a:solidFill>
                  <a:srgbClr val="0000CC"/>
                </a:solidFill>
                <a:effectLst>
                  <a:outerShdw blurRad="38100" dist="38100" dir="2700000" algn="tl">
                    <a:srgbClr val="000000"/>
                  </a:outerShdw>
                </a:effectLst>
                <a:latin typeface="Times New Roman" pitchFamily="18" charset="0"/>
                <a:ea typeface="宋体" pitchFamily="2" charset="-122"/>
              </a:rPr>
              <a:t>图）</a:t>
            </a:r>
          </a:p>
          <a:p>
            <a:pPr lvl="2" algn="just">
              <a:defRPr/>
            </a:pPr>
            <a:r>
              <a:rPr lang="en-US" altLang="zh-CN" dirty="0">
                <a:solidFill>
                  <a:srgbClr val="0000CC"/>
                </a:solidFill>
                <a:effectLst>
                  <a:outerShdw blurRad="38100" dist="38100" dir="2700000" algn="tl">
                    <a:srgbClr val="000000"/>
                  </a:outerShdw>
                </a:effectLst>
                <a:latin typeface="Times New Roman" pitchFamily="18" charset="0"/>
                <a:ea typeface="宋体" pitchFamily="2" charset="-122"/>
              </a:rPr>
              <a:t>PAD</a:t>
            </a:r>
            <a:r>
              <a:rPr lang="zh-CN" altLang="en-US" dirty="0">
                <a:solidFill>
                  <a:srgbClr val="0000CC"/>
                </a:solidFill>
                <a:effectLst>
                  <a:outerShdw blurRad="38100" dist="38100" dir="2700000" algn="tl">
                    <a:srgbClr val="000000"/>
                  </a:outerShdw>
                </a:effectLst>
                <a:latin typeface="Times New Roman" pitchFamily="18" charset="0"/>
                <a:ea typeface="宋体" pitchFamily="2" charset="-122"/>
              </a:rPr>
              <a:t>图</a:t>
            </a:r>
          </a:p>
          <a:p>
            <a:pPr lvl="2" algn="just">
              <a:defRPr/>
            </a:pPr>
            <a:r>
              <a:rPr lang="zh-CN" altLang="en-US" dirty="0">
                <a:solidFill>
                  <a:srgbClr val="0000CC"/>
                </a:solidFill>
                <a:effectLst>
                  <a:outerShdw blurRad="38100" dist="38100" dir="2700000" algn="tl">
                    <a:srgbClr val="000000"/>
                  </a:outerShdw>
                </a:effectLst>
                <a:latin typeface="Times New Roman" pitchFamily="18" charset="0"/>
                <a:ea typeface="宋体" pitchFamily="2" charset="-122"/>
              </a:rPr>
              <a:t>判定表</a:t>
            </a:r>
          </a:p>
          <a:p>
            <a:pPr lvl="2" algn="just">
              <a:defRPr/>
            </a:pPr>
            <a:r>
              <a:rPr lang="zh-CN" altLang="en-US" dirty="0">
                <a:solidFill>
                  <a:srgbClr val="0000CC"/>
                </a:solidFill>
                <a:effectLst>
                  <a:outerShdw blurRad="38100" dist="38100" dir="2700000" algn="tl">
                    <a:srgbClr val="000000"/>
                  </a:outerShdw>
                </a:effectLst>
                <a:latin typeface="Times New Roman" pitchFamily="18" charset="0"/>
                <a:ea typeface="宋体" pitchFamily="2" charset="-122"/>
              </a:rPr>
              <a:t>判定树</a:t>
            </a:r>
          </a:p>
          <a:p>
            <a:pPr lvl="2" algn="just">
              <a:defRPr/>
            </a:pPr>
            <a:r>
              <a:rPr lang="zh-CN" altLang="en-US" dirty="0">
                <a:solidFill>
                  <a:srgbClr val="0000CC"/>
                </a:solidFill>
                <a:effectLst>
                  <a:outerShdw blurRad="38100" dist="38100" dir="2700000" algn="tl">
                    <a:srgbClr val="000000"/>
                  </a:outerShdw>
                </a:effectLst>
                <a:latin typeface="Times New Roman" pitchFamily="18" charset="0"/>
                <a:ea typeface="宋体" pitchFamily="2" charset="-122"/>
              </a:rPr>
              <a:t>过程设计语言（</a:t>
            </a:r>
            <a:r>
              <a:rPr lang="en-US" altLang="zh-CN" dirty="0">
                <a:solidFill>
                  <a:srgbClr val="0000CC"/>
                </a:solidFill>
                <a:effectLst>
                  <a:outerShdw blurRad="38100" dist="38100" dir="2700000" algn="tl">
                    <a:srgbClr val="000000"/>
                  </a:outerShdw>
                </a:effectLst>
                <a:latin typeface="Times New Roman" pitchFamily="18" charset="0"/>
                <a:ea typeface="宋体" pitchFamily="2" charset="-122"/>
              </a:rPr>
              <a:t>PDL</a:t>
            </a:r>
            <a:r>
              <a:rPr lang="zh-CN" altLang="en-US" dirty="0">
                <a:solidFill>
                  <a:srgbClr val="0000CC"/>
                </a:solidFill>
                <a:effectLst>
                  <a:outerShdw blurRad="38100" dist="38100" dir="2700000" algn="tl">
                    <a:srgbClr val="000000"/>
                  </a:outerShdw>
                </a:effectLst>
                <a:latin typeface="Times New Roman" pitchFamily="18" charset="0"/>
                <a:ea typeface="宋体" pitchFamily="2" charset="-122"/>
              </a:rPr>
              <a:t>）</a:t>
            </a:r>
            <a:r>
              <a:rPr lang="en-US" altLang="zh-CN" dirty="0">
                <a:solidFill>
                  <a:srgbClr val="0000CC"/>
                </a:solidFill>
                <a:effectLst>
                  <a:outerShdw blurRad="38100" dist="38100" dir="2700000" algn="tl">
                    <a:srgbClr val="000000"/>
                  </a:outerShdw>
                </a:effectLst>
                <a:latin typeface="Times New Roman" pitchFamily="18" charset="0"/>
                <a:ea typeface="宋体" pitchFamily="2" charset="-122"/>
              </a:rPr>
              <a:t>…</a:t>
            </a:r>
            <a:endParaRPr lang="zh-CN" altLang="en-US" b="0" dirty="0">
              <a:latin typeface="Times New Roman" pitchFamily="18" charset="0"/>
              <a:ea typeface="宋体" pitchFamily="2" charset="-122"/>
            </a:endParaRPr>
          </a:p>
        </p:txBody>
      </p:sp>
    </p:spTree>
    <p:extLst>
      <p:ext uri="{BB962C8B-B14F-4D97-AF65-F5344CB8AC3E}">
        <p14:creationId xmlns:p14="http://schemas.microsoft.com/office/powerpoint/2010/main" val="2843539746"/>
      </p:ext>
    </p:ext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3108B92-C126-40CA-B23C-D20F8CE8FC6E}"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35843"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35844"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F46DFAFB-7D96-4CBE-8010-F947315CB79D}" type="slidenum">
              <a:rPr lang="zh-CN" altLang="en-US" sz="2000" smtClean="0">
                <a:solidFill>
                  <a:srgbClr val="006600"/>
                </a:solidFill>
                <a:latin typeface="Arial" charset="0"/>
              </a:rPr>
              <a:pPr/>
              <a:t>35</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79874" name="Rectangle 2"/>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3 过程设计的工具</a:t>
            </a:r>
            <a:endParaRPr lang="zh-CN" altLang="zh-CN" b="1" dirty="0" smtClean="0">
              <a:solidFill>
                <a:srgbClr val="0000CC"/>
              </a:solidFill>
              <a:effectLst>
                <a:outerShdw blurRad="38100" dist="38100" dir="2700000" algn="tl">
                  <a:srgbClr val="000000"/>
                </a:outerShdw>
              </a:effectLst>
              <a:latin typeface="Times New Roman" pitchFamily="18" charset="0"/>
            </a:endParaRPr>
          </a:p>
        </p:txBody>
      </p:sp>
      <p:sp>
        <p:nvSpPr>
          <p:cNvPr id="79877" name="Text Box 5"/>
          <p:cNvSpPr txBox="1">
            <a:spLocks noChangeArrowheads="1"/>
          </p:cNvSpPr>
          <p:nvPr/>
        </p:nvSpPr>
        <p:spPr bwMode="auto">
          <a:xfrm>
            <a:off x="1625600" y="1524001"/>
            <a:ext cx="904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kumimoji="1" lang="zh-CN" altLang="en-US" sz="4000">
                <a:solidFill>
                  <a:srgbClr val="0000CC"/>
                </a:solidFill>
                <a:effectLst>
                  <a:outerShdw blurRad="38100" dist="38100" dir="2700000" algn="tl">
                    <a:srgbClr val="000000"/>
                  </a:outerShdw>
                </a:effectLst>
                <a:latin typeface="Times New Roman" pitchFamily="18" charset="0"/>
                <a:ea typeface="宋体" pitchFamily="2" charset="-122"/>
              </a:rPr>
              <a:t>程序流程图</a:t>
            </a:r>
            <a:endParaRPr lang="zh-CN" altLang="zh-CN" b="0">
              <a:latin typeface="Times New Roman" pitchFamily="18" charset="0"/>
              <a:ea typeface="宋体" pitchFamily="2" charset="-122"/>
            </a:endParaRPr>
          </a:p>
        </p:txBody>
      </p:sp>
      <p:sp>
        <p:nvSpPr>
          <p:cNvPr id="35847" name="Text Box 6"/>
          <p:cNvSpPr txBox="1">
            <a:spLocks noChangeArrowheads="1"/>
          </p:cNvSpPr>
          <p:nvPr/>
        </p:nvSpPr>
        <p:spPr bwMode="auto">
          <a:xfrm>
            <a:off x="1219200" y="2209800"/>
            <a:ext cx="97536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r>
              <a:rPr lang="zh-CN" altLang="en-US" dirty="0">
                <a:solidFill>
                  <a:srgbClr val="0000CC"/>
                </a:solidFill>
                <a:latin typeface="Times New Roman" pitchFamily="18" charset="0"/>
              </a:rPr>
              <a:t>程序流程图</a:t>
            </a:r>
            <a:r>
              <a:rPr lang="zh-CN" altLang="en-US" b="0" dirty="0">
                <a:latin typeface="Times New Roman" pitchFamily="18" charset="0"/>
              </a:rPr>
              <a:t>又称为</a:t>
            </a:r>
            <a:r>
              <a:rPr lang="zh-CN" altLang="en-US" dirty="0">
                <a:solidFill>
                  <a:srgbClr val="0000CC"/>
                </a:solidFill>
                <a:latin typeface="Times New Roman" pitchFamily="18" charset="0"/>
              </a:rPr>
              <a:t>程序框图</a:t>
            </a:r>
            <a:r>
              <a:rPr lang="zh-CN" altLang="en-US" b="0" dirty="0">
                <a:latin typeface="Times New Roman" pitchFamily="18" charset="0"/>
              </a:rPr>
              <a:t>，它是历史最悠久、使用最广泛（也是用得最混乱）的描述软件设计的方法。</a:t>
            </a:r>
          </a:p>
          <a:p>
            <a:pPr algn="just"/>
            <a:r>
              <a:rPr lang="zh-CN" altLang="en-US" dirty="0">
                <a:latin typeface="Times New Roman" pitchFamily="18" charset="0"/>
              </a:rPr>
              <a:t>程序流程图的常用符号</a:t>
            </a:r>
            <a:r>
              <a:rPr lang="zh-CN" altLang="en-US" b="0" dirty="0">
                <a:latin typeface="Times New Roman" pitchFamily="18" charset="0"/>
              </a:rPr>
              <a:t>如</a:t>
            </a:r>
            <a:r>
              <a:rPr lang="zh-CN" altLang="en-US" dirty="0" smtClean="0">
                <a:latin typeface="Arial" charset="0"/>
              </a:rPr>
              <a:t>图</a:t>
            </a:r>
            <a:r>
              <a:rPr lang="en-US" altLang="zh-CN" dirty="0" smtClean="0">
                <a:latin typeface="Arial" charset="0"/>
              </a:rPr>
              <a:t>7.</a:t>
            </a:r>
            <a:r>
              <a:rPr lang="zh-CN" altLang="en-US" dirty="0" smtClean="0">
                <a:latin typeface="Arial" charset="0"/>
              </a:rPr>
              <a:t>3</a:t>
            </a:r>
            <a:r>
              <a:rPr lang="zh-CN" altLang="en-US" b="0" dirty="0">
                <a:latin typeface="Times New Roman" pitchFamily="18" charset="0"/>
              </a:rPr>
              <a:t>所示(</a:t>
            </a:r>
            <a:r>
              <a:rPr lang="en-US" altLang="zh-CN" b="0" dirty="0">
                <a:latin typeface="Times New Roman" pitchFamily="18" charset="0"/>
              </a:rPr>
              <a:t>P125)。</a:t>
            </a:r>
            <a:endParaRPr lang="zh-CN" altLang="zh-CN" b="0" dirty="0">
              <a:solidFill>
                <a:srgbClr val="0000CC"/>
              </a:solidFill>
              <a:latin typeface="Times New Roman" pitchFamily="18" charset="0"/>
            </a:endParaRPr>
          </a:p>
        </p:txBody>
      </p:sp>
    </p:spTree>
    <p:extLst>
      <p:ext uri="{BB962C8B-B14F-4D97-AF65-F5344CB8AC3E}">
        <p14:creationId xmlns:p14="http://schemas.microsoft.com/office/powerpoint/2010/main" val="47232464"/>
      </p:ext>
    </p:extLst>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22BCA17B-C51C-4D98-A23C-AA9B0469C7F5}"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36867"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36868"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6DE11E21-DB2A-4BFD-A858-C788196F2FF8}" type="slidenum">
              <a:rPr lang="zh-CN" altLang="en-US" sz="2000" smtClean="0">
                <a:solidFill>
                  <a:srgbClr val="006600"/>
                </a:solidFill>
                <a:latin typeface="Arial" charset="0"/>
              </a:rPr>
              <a:pPr/>
              <a:t>36</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325634" name="Rectangle 2"/>
          <p:cNvSpPr>
            <a:spLocks noGrp="1" noChangeArrowheads="1"/>
          </p:cNvSpPr>
          <p:nvPr>
            <p:ph type="title"/>
          </p:nvPr>
        </p:nvSpPr>
        <p:spPr>
          <a:xfrm>
            <a:off x="541867" y="381000"/>
            <a:ext cx="11243733" cy="838200"/>
          </a:xfrm>
        </p:spPr>
        <p:txBody>
          <a:bodyPr/>
          <a:lstStyle/>
          <a:p>
            <a:pPr algn="ctr" eaLnBrk="1" hangingPunct="1">
              <a:defRPr/>
            </a:pPr>
            <a:r>
              <a:rPr lang="zh-CN" altLang="en-US" sz="3600" b="1" dirty="0" smtClean="0">
                <a:solidFill>
                  <a:srgbClr val="006600"/>
                </a:solidFill>
                <a:effectLst>
                  <a:outerShdw blurRad="38100" dist="38100" dir="2700000" algn="tl">
                    <a:srgbClr val="000000"/>
                  </a:outerShdw>
                </a:effectLst>
                <a:latin typeface="Times New Roman" pitchFamily="18" charset="0"/>
              </a:rPr>
              <a:t>图</a:t>
            </a:r>
            <a:r>
              <a:rPr lang="en-US" altLang="zh-CN" sz="3600" b="1" dirty="0" smtClean="0">
                <a:solidFill>
                  <a:srgbClr val="006600"/>
                </a:solidFill>
                <a:effectLst>
                  <a:outerShdw blurRad="38100" dist="38100" dir="2700000" algn="tl">
                    <a:srgbClr val="000000"/>
                  </a:outerShdw>
                </a:effectLst>
                <a:latin typeface="Times New Roman" pitchFamily="18" charset="0"/>
              </a:rPr>
              <a:t>7.</a:t>
            </a:r>
            <a:r>
              <a:rPr lang="zh-CN" altLang="en-US" sz="3600" b="1" dirty="0" smtClean="0">
                <a:solidFill>
                  <a:srgbClr val="006600"/>
                </a:solidFill>
                <a:effectLst>
                  <a:outerShdw blurRad="38100" dist="38100" dir="2700000" algn="tl">
                    <a:srgbClr val="000000"/>
                  </a:outerShdw>
                </a:effectLst>
                <a:latin typeface="Times New Roman" pitchFamily="18" charset="0"/>
              </a:rPr>
              <a:t>3 程序流程图的基本符号</a:t>
            </a:r>
            <a:endParaRPr lang="zh-CN" altLang="zh-CN" sz="3600" b="1" dirty="0" smtClean="0">
              <a:solidFill>
                <a:srgbClr val="006600"/>
              </a:solidFill>
              <a:effectLst>
                <a:outerShdw blurRad="38100" dist="38100" dir="2700000" algn="tl">
                  <a:srgbClr val="000000"/>
                </a:outerShdw>
              </a:effectLst>
              <a:latin typeface="Times New Roman" pitchFamily="18" charset="0"/>
            </a:endParaRPr>
          </a:p>
        </p:txBody>
      </p:sp>
      <p:graphicFrame>
        <p:nvGraphicFramePr>
          <p:cNvPr id="36870" name="Object 3"/>
          <p:cNvGraphicFramePr>
            <a:graphicFrameLocks noChangeAspect="1"/>
          </p:cNvGraphicFramePr>
          <p:nvPr/>
        </p:nvGraphicFramePr>
        <p:xfrm>
          <a:off x="508000" y="1524000"/>
          <a:ext cx="11176000" cy="4724400"/>
        </p:xfrm>
        <a:graphic>
          <a:graphicData uri="http://schemas.openxmlformats.org/presentationml/2006/ole">
            <mc:AlternateContent xmlns:mc="http://schemas.openxmlformats.org/markup-compatibility/2006">
              <mc:Choice xmlns:v="urn:schemas-microsoft-com:vml" Requires="v">
                <p:oleObj spid="_x0000_s21508" name="Photo Editor 照片" r:id="rId3" imgW="5285714" imgH="3115110" progId="MSPhotoEd.3">
                  <p:embed/>
                </p:oleObj>
              </mc:Choice>
              <mc:Fallback>
                <p:oleObj name="Photo Editor 照片" r:id="rId3" imgW="5285714" imgH="3115110"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 y="1524000"/>
                        <a:ext cx="11176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83464442"/>
      </p:ext>
    </p:extLst>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C3B8DF2-4D31-4D15-8ECC-C426B647AE02}"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37891"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37892"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46D96C5B-BDAC-4F13-94E1-3AF1A6FDF132}" type="slidenum">
              <a:rPr lang="zh-CN" altLang="en-US" sz="2000" smtClean="0">
                <a:solidFill>
                  <a:srgbClr val="006600"/>
                </a:solidFill>
                <a:latin typeface="Arial" charset="0"/>
              </a:rPr>
              <a:pPr/>
              <a:t>37</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04802" name="Rectangle 2"/>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3 过程设计的工具</a:t>
            </a:r>
            <a:endParaRPr lang="zh-CN" altLang="zh-CN" sz="3600" b="1" dirty="0" smtClean="0">
              <a:solidFill>
                <a:srgbClr val="006600"/>
              </a:solidFill>
              <a:effectLst>
                <a:outerShdw blurRad="38100" dist="38100" dir="2700000" algn="tl">
                  <a:srgbClr val="000000"/>
                </a:outerShdw>
              </a:effectLst>
            </a:endParaRPr>
          </a:p>
        </p:txBody>
      </p:sp>
      <p:sp>
        <p:nvSpPr>
          <p:cNvPr id="37894" name="Text Box 5"/>
          <p:cNvSpPr txBox="1">
            <a:spLocks noChangeArrowheads="1"/>
          </p:cNvSpPr>
          <p:nvPr/>
        </p:nvSpPr>
        <p:spPr bwMode="auto">
          <a:xfrm>
            <a:off x="1007534" y="1600201"/>
            <a:ext cx="100816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r>
              <a:rPr lang="zh-CN" altLang="en-US">
                <a:solidFill>
                  <a:srgbClr val="0000CC"/>
                </a:solidFill>
              </a:rPr>
              <a:t>程序流程图的主要优点</a:t>
            </a:r>
            <a:r>
              <a:rPr lang="zh-CN" altLang="en-US" b="0">
                <a:solidFill>
                  <a:srgbClr val="0000CC"/>
                </a:solidFill>
              </a:rPr>
              <a:t>是对控制流程的描绘很直观，便于初学者掌握。</a:t>
            </a:r>
            <a:endParaRPr lang="zh-CN" altLang="en-US"/>
          </a:p>
          <a:p>
            <a:pPr algn="just"/>
            <a:r>
              <a:rPr lang="zh-CN" altLang="en-US"/>
              <a:t>程序流程图的主要缺点有</a:t>
            </a:r>
            <a:r>
              <a:rPr lang="zh-CN" altLang="en-US" b="0"/>
              <a:t>：</a:t>
            </a:r>
          </a:p>
          <a:p>
            <a:pPr algn="just"/>
            <a:r>
              <a:rPr lang="zh-CN" altLang="en-US" b="0"/>
              <a:t>(</a:t>
            </a:r>
            <a:r>
              <a:rPr lang="en-US" altLang="zh-CN" b="0"/>
              <a:t>l)</a:t>
            </a:r>
            <a:r>
              <a:rPr lang="zh-CN" altLang="en-US" b="0"/>
              <a:t>它诱使程序员过早地考虑程序的控制流程，而不去考虑程序的全局结构。</a:t>
            </a:r>
          </a:p>
          <a:p>
            <a:pPr algn="just"/>
            <a:r>
              <a:rPr lang="zh-CN" altLang="en-US" b="0"/>
              <a:t>(2)它随意转移控制，违背结构程序设计的原则。</a:t>
            </a:r>
          </a:p>
          <a:p>
            <a:pPr algn="just"/>
            <a:r>
              <a:rPr lang="zh-CN" altLang="en-US" b="0"/>
              <a:t>(3)它</a:t>
            </a:r>
            <a:r>
              <a:rPr lang="zh-CN" altLang="en-US" b="0">
                <a:latin typeface="Times New Roman" pitchFamily="18" charset="0"/>
              </a:rPr>
              <a:t>不易表示数据结构。</a:t>
            </a:r>
            <a:endParaRPr lang="zh-CN" altLang="zh-CN" b="0">
              <a:latin typeface="Times New Roman" pitchFamily="18" charset="0"/>
            </a:endParaRPr>
          </a:p>
        </p:txBody>
      </p:sp>
    </p:spTree>
    <p:extLst>
      <p:ext uri="{BB962C8B-B14F-4D97-AF65-F5344CB8AC3E}">
        <p14:creationId xmlns:p14="http://schemas.microsoft.com/office/powerpoint/2010/main" val="635046666"/>
      </p:ext>
    </p:extLst>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2B6D4942-6ABA-401A-ABBF-C22A4A01702F}"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38915"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38916"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083B11B0-08B7-414A-B80A-D15FCD211E9C}" type="slidenum">
              <a:rPr lang="zh-CN" altLang="en-US" sz="2000" smtClean="0">
                <a:solidFill>
                  <a:srgbClr val="006600"/>
                </a:solidFill>
                <a:latin typeface="Arial" charset="0"/>
              </a:rPr>
              <a:pPr/>
              <a:t>38</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80898" name="Rectangle 2"/>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3 过程设计的工具</a:t>
            </a:r>
            <a:endParaRPr lang="zh-CN" altLang="zh-CN" b="1" dirty="0" smtClean="0">
              <a:solidFill>
                <a:srgbClr val="0000CC"/>
              </a:solidFill>
              <a:effectLst>
                <a:outerShdw blurRad="38100" dist="38100" dir="2700000" algn="tl">
                  <a:srgbClr val="000000"/>
                </a:outerShdw>
              </a:effectLst>
              <a:latin typeface="Times New Roman" pitchFamily="18" charset="0"/>
            </a:endParaRPr>
          </a:p>
        </p:txBody>
      </p:sp>
      <p:sp>
        <p:nvSpPr>
          <p:cNvPr id="80901" name="Text Box 5"/>
          <p:cNvSpPr txBox="1">
            <a:spLocks noChangeArrowheads="1"/>
          </p:cNvSpPr>
          <p:nvPr/>
        </p:nvSpPr>
        <p:spPr bwMode="auto">
          <a:xfrm>
            <a:off x="1320800" y="1524001"/>
            <a:ext cx="9347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defRPr/>
            </a:pPr>
            <a:r>
              <a:rPr kumimoji="1" lang="zh-CN" altLang="en-US" sz="4000">
                <a:solidFill>
                  <a:srgbClr val="0000CC"/>
                </a:solidFill>
                <a:effectLst>
                  <a:outerShdw blurRad="38100" dist="38100" dir="2700000" algn="tl">
                    <a:srgbClr val="000000"/>
                  </a:outerShdw>
                </a:effectLst>
                <a:latin typeface="Times New Roman" pitchFamily="18" charset="0"/>
                <a:ea typeface="宋体" pitchFamily="2" charset="-122"/>
              </a:rPr>
              <a:t>盒图（</a:t>
            </a:r>
            <a:r>
              <a:rPr kumimoji="1" lang="en-US" altLang="zh-CN" sz="4000">
                <a:solidFill>
                  <a:srgbClr val="0000CC"/>
                </a:solidFill>
                <a:effectLst>
                  <a:outerShdw blurRad="38100" dist="38100" dir="2700000" algn="tl">
                    <a:srgbClr val="000000"/>
                  </a:outerShdw>
                </a:effectLst>
                <a:latin typeface="Times New Roman" pitchFamily="18" charset="0"/>
                <a:ea typeface="宋体" pitchFamily="2" charset="-122"/>
              </a:rPr>
              <a:t>N-S </a:t>
            </a:r>
            <a:r>
              <a:rPr kumimoji="1" lang="zh-CN" altLang="en-US" sz="4000">
                <a:solidFill>
                  <a:srgbClr val="0000CC"/>
                </a:solidFill>
                <a:effectLst>
                  <a:outerShdw blurRad="38100" dist="38100" dir="2700000" algn="tl">
                    <a:srgbClr val="000000"/>
                  </a:outerShdw>
                </a:effectLst>
                <a:latin typeface="Times New Roman" pitchFamily="18" charset="0"/>
                <a:ea typeface="宋体" pitchFamily="2" charset="-122"/>
              </a:rPr>
              <a:t>图）</a:t>
            </a:r>
          </a:p>
        </p:txBody>
      </p:sp>
      <p:sp>
        <p:nvSpPr>
          <p:cNvPr id="38919" name="Text Box 6"/>
          <p:cNvSpPr txBox="1">
            <a:spLocks noChangeArrowheads="1"/>
          </p:cNvSpPr>
          <p:nvPr/>
        </p:nvSpPr>
        <p:spPr bwMode="auto">
          <a:xfrm>
            <a:off x="1117600" y="2197101"/>
            <a:ext cx="9956800" cy="3884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10000"/>
              </a:spcBef>
            </a:pPr>
            <a:r>
              <a:rPr lang="en-US" altLang="zh-CN" dirty="0">
                <a:solidFill>
                  <a:srgbClr val="0000CC"/>
                </a:solidFill>
              </a:rPr>
              <a:t>N-S</a:t>
            </a:r>
            <a:r>
              <a:rPr lang="zh-CN" altLang="en-US" dirty="0">
                <a:solidFill>
                  <a:srgbClr val="0000CC"/>
                </a:solidFill>
              </a:rPr>
              <a:t>图 </a:t>
            </a:r>
            <a:r>
              <a:rPr lang="zh-CN" altLang="en-US" b="0" dirty="0"/>
              <a:t>是</a:t>
            </a:r>
            <a:r>
              <a:rPr lang="en-US" altLang="zh-CN" b="0" dirty="0" err="1"/>
              <a:t>Nassi</a:t>
            </a:r>
            <a:r>
              <a:rPr lang="en-US" altLang="zh-CN" b="0" dirty="0"/>
              <a:t> </a:t>
            </a:r>
            <a:r>
              <a:rPr lang="zh-CN" altLang="en-US" b="0" dirty="0"/>
              <a:t>和 </a:t>
            </a:r>
            <a:r>
              <a:rPr lang="en-US" altLang="zh-CN" b="0" dirty="0" err="1"/>
              <a:t>Shneiderman</a:t>
            </a:r>
            <a:r>
              <a:rPr lang="zh-CN" altLang="en-US" b="0" dirty="0"/>
              <a:t>提出的。它有下述</a:t>
            </a:r>
            <a:r>
              <a:rPr lang="zh-CN" altLang="en-US" dirty="0"/>
              <a:t>特点</a:t>
            </a:r>
            <a:r>
              <a:rPr lang="zh-CN" altLang="en-US" b="0" dirty="0"/>
              <a:t>：</a:t>
            </a:r>
          </a:p>
          <a:p>
            <a:pPr algn="just">
              <a:spcBef>
                <a:spcPct val="10000"/>
              </a:spcBef>
            </a:pPr>
            <a:r>
              <a:rPr lang="zh-CN" altLang="en-US" b="0" dirty="0">
                <a:solidFill>
                  <a:srgbClr val="000099"/>
                </a:solidFill>
              </a:rPr>
              <a:t>(1)功能域明确。</a:t>
            </a:r>
          </a:p>
          <a:p>
            <a:pPr algn="just">
              <a:spcBef>
                <a:spcPct val="10000"/>
              </a:spcBef>
            </a:pPr>
            <a:r>
              <a:rPr lang="zh-CN" altLang="en-US" b="0" dirty="0">
                <a:solidFill>
                  <a:srgbClr val="000099"/>
                </a:solidFill>
              </a:rPr>
              <a:t>(2)不可能任意转移控制。</a:t>
            </a:r>
          </a:p>
          <a:p>
            <a:pPr algn="just">
              <a:spcBef>
                <a:spcPct val="10000"/>
              </a:spcBef>
            </a:pPr>
            <a:r>
              <a:rPr lang="zh-CN" altLang="en-US" b="0" dirty="0">
                <a:solidFill>
                  <a:srgbClr val="000099"/>
                </a:solidFill>
              </a:rPr>
              <a:t>(3)容易确定数据的作用域。</a:t>
            </a:r>
          </a:p>
          <a:p>
            <a:pPr algn="just">
              <a:spcBef>
                <a:spcPct val="10000"/>
              </a:spcBef>
            </a:pPr>
            <a:r>
              <a:rPr lang="zh-CN" altLang="en-US" b="0" dirty="0">
                <a:solidFill>
                  <a:srgbClr val="000099"/>
                </a:solidFill>
              </a:rPr>
              <a:t>(4)容易表现嵌套关系和层次结构。</a:t>
            </a:r>
          </a:p>
          <a:p>
            <a:pPr algn="just">
              <a:spcBef>
                <a:spcPct val="30000"/>
              </a:spcBef>
            </a:pPr>
            <a:r>
              <a:rPr lang="zh-CN" altLang="en-US" dirty="0"/>
              <a:t>盒图的基本符号</a:t>
            </a:r>
            <a:r>
              <a:rPr lang="zh-CN" altLang="en-US" b="0" dirty="0"/>
              <a:t>如</a:t>
            </a:r>
            <a:r>
              <a:rPr lang="zh-CN" altLang="en-US" dirty="0" smtClean="0"/>
              <a:t>图</a:t>
            </a:r>
            <a:r>
              <a:rPr lang="en-US" altLang="zh-CN" dirty="0" smtClean="0"/>
              <a:t>7.</a:t>
            </a:r>
            <a:r>
              <a:rPr lang="zh-CN" altLang="en-US" dirty="0" smtClean="0"/>
              <a:t>4</a:t>
            </a:r>
            <a:r>
              <a:rPr lang="zh-CN" altLang="en-US" b="0" dirty="0"/>
              <a:t>所示。</a:t>
            </a:r>
            <a:endParaRPr lang="zh-CN" altLang="zh-CN" b="0" dirty="0">
              <a:solidFill>
                <a:srgbClr val="000099"/>
              </a:solidFill>
            </a:endParaRPr>
          </a:p>
        </p:txBody>
      </p:sp>
    </p:spTree>
    <p:extLst>
      <p:ext uri="{BB962C8B-B14F-4D97-AF65-F5344CB8AC3E}">
        <p14:creationId xmlns:p14="http://schemas.microsoft.com/office/powerpoint/2010/main" val="2930899380"/>
      </p:ext>
    </p:extLst>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196C4A68-0977-466E-9D16-F6820259844B}"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39939"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39940"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51075EE9-0620-4E3B-92F5-87BCAC6C681B}" type="slidenum">
              <a:rPr lang="zh-CN" altLang="en-US" sz="2000" smtClean="0">
                <a:solidFill>
                  <a:srgbClr val="006600"/>
                </a:solidFill>
                <a:latin typeface="Arial" charset="0"/>
              </a:rPr>
              <a:pPr/>
              <a:t>39</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326658" name="Rectangle 2"/>
          <p:cNvSpPr>
            <a:spLocks noGrp="1" noChangeArrowheads="1"/>
          </p:cNvSpPr>
          <p:nvPr>
            <p:ph type="title"/>
          </p:nvPr>
        </p:nvSpPr>
        <p:spPr>
          <a:xfrm>
            <a:off x="541867" y="381000"/>
            <a:ext cx="11243733" cy="838200"/>
          </a:xfrm>
        </p:spPr>
        <p:txBody>
          <a:bodyPr/>
          <a:lstStyle/>
          <a:p>
            <a:pPr algn="ctr" eaLnBrk="1" hangingPunct="1">
              <a:defRPr/>
            </a:pPr>
            <a:r>
              <a:rPr lang="zh-CN" altLang="en-US" sz="3600" b="1" dirty="0" smtClean="0">
                <a:solidFill>
                  <a:srgbClr val="006600"/>
                </a:solidFill>
                <a:effectLst>
                  <a:outerShdw blurRad="38100" dist="38100" dir="2700000" algn="tl">
                    <a:srgbClr val="000000"/>
                  </a:outerShdw>
                </a:effectLst>
                <a:latin typeface="Times New Roman" pitchFamily="18" charset="0"/>
              </a:rPr>
              <a:t>图</a:t>
            </a:r>
            <a:r>
              <a:rPr lang="en-US" altLang="zh-CN" sz="3600" b="1" dirty="0" smtClean="0">
                <a:solidFill>
                  <a:srgbClr val="006600"/>
                </a:solidFill>
                <a:effectLst>
                  <a:outerShdw blurRad="38100" dist="38100" dir="2700000" algn="tl">
                    <a:srgbClr val="000000"/>
                  </a:outerShdw>
                </a:effectLst>
                <a:latin typeface="Times New Roman" pitchFamily="18" charset="0"/>
              </a:rPr>
              <a:t>7.</a:t>
            </a:r>
            <a:r>
              <a:rPr lang="zh-CN" altLang="en-US" sz="3600" b="1" dirty="0" smtClean="0">
                <a:solidFill>
                  <a:srgbClr val="006600"/>
                </a:solidFill>
                <a:effectLst>
                  <a:outerShdw blurRad="38100" dist="38100" dir="2700000" algn="tl">
                    <a:srgbClr val="000000"/>
                  </a:outerShdw>
                </a:effectLst>
                <a:latin typeface="Times New Roman" pitchFamily="18" charset="0"/>
              </a:rPr>
              <a:t>4 盒图的基本符号</a:t>
            </a:r>
            <a:endParaRPr lang="zh-CN" altLang="zh-CN" sz="3600" b="1" dirty="0" smtClean="0">
              <a:solidFill>
                <a:srgbClr val="006600"/>
              </a:solidFill>
              <a:effectLst>
                <a:outerShdw blurRad="38100" dist="38100" dir="2700000" algn="tl">
                  <a:srgbClr val="000000"/>
                </a:outerShdw>
              </a:effectLst>
              <a:latin typeface="Times New Roman" pitchFamily="18" charset="0"/>
            </a:endParaRPr>
          </a:p>
        </p:txBody>
      </p:sp>
      <p:graphicFrame>
        <p:nvGraphicFramePr>
          <p:cNvPr id="39942" name="Object 3"/>
          <p:cNvGraphicFramePr>
            <a:graphicFrameLocks noChangeAspect="1"/>
          </p:cNvGraphicFramePr>
          <p:nvPr/>
        </p:nvGraphicFramePr>
        <p:xfrm>
          <a:off x="406400" y="1524000"/>
          <a:ext cx="11379200" cy="4724400"/>
        </p:xfrm>
        <a:graphic>
          <a:graphicData uri="http://schemas.openxmlformats.org/presentationml/2006/ole">
            <mc:AlternateContent xmlns:mc="http://schemas.openxmlformats.org/markup-compatibility/2006">
              <mc:Choice xmlns:v="urn:schemas-microsoft-com:vml" Requires="v">
                <p:oleObj spid="_x0000_s22532" name="位图图像" r:id="rId3" imgW="5447619" imgH="2647619" progId="Paint.Picture">
                  <p:embed/>
                </p:oleObj>
              </mc:Choice>
              <mc:Fallback>
                <p:oleObj name="位图图像" r:id="rId3" imgW="5447619" imgH="264761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1524000"/>
                        <a:ext cx="11379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01077791"/>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FACF0B02-6328-4D72-8BD4-136C8DE12E5F}"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4099"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4100"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7D1F94D-C80F-4855-87B0-E11010AB1D3D}" type="slidenum">
              <a:rPr lang="zh-CN" altLang="en-US" sz="2000" smtClean="0">
                <a:solidFill>
                  <a:srgbClr val="006600"/>
                </a:solidFill>
                <a:latin typeface="Arial" charset="0"/>
              </a:rPr>
              <a:pPr/>
              <a:t>4</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19458" name="Rectangle 2"/>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0  概述</a:t>
            </a:r>
            <a:endParaRPr lang="zh-CN" altLang="zh-CN" sz="4800" b="1" dirty="0" smtClean="0">
              <a:effectLst>
                <a:outerShdw blurRad="38100" dist="38100" dir="2700000" algn="tl">
                  <a:srgbClr val="FFFFFF"/>
                </a:outerShdw>
              </a:effectLst>
              <a:latin typeface="华文新魏" pitchFamily="2" charset="-122"/>
              <a:ea typeface="华文新魏" pitchFamily="2" charset="-122"/>
            </a:endParaRPr>
          </a:p>
        </p:txBody>
      </p:sp>
      <p:sp>
        <p:nvSpPr>
          <p:cNvPr id="19468" name="Text Box 12"/>
          <p:cNvSpPr txBox="1">
            <a:spLocks noChangeArrowheads="1"/>
          </p:cNvSpPr>
          <p:nvPr/>
        </p:nvSpPr>
        <p:spPr bwMode="auto">
          <a:xfrm>
            <a:off x="914400" y="1703389"/>
            <a:ext cx="10160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2400">
                <a:solidFill>
                  <a:schemeClr val="tx1"/>
                </a:solidFill>
                <a:latin typeface="Times New Roman" pitchFamily="18" charset="0"/>
                <a:ea typeface="宋体" pitchFamily="2" charset="-122"/>
              </a:defRPr>
            </a:lvl1pPr>
            <a:lvl2pPr marL="949325">
              <a:defRPr sz="2400">
                <a:solidFill>
                  <a:schemeClr val="tx1"/>
                </a:solidFill>
                <a:latin typeface="Times New Roman" pitchFamily="18" charset="0"/>
                <a:ea typeface="宋体" pitchFamily="2" charset="-122"/>
              </a:defRPr>
            </a:lvl2pPr>
            <a:lvl3pPr marL="1139825">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spcBef>
                <a:spcPct val="20000"/>
              </a:spcBef>
              <a:defRPr/>
            </a:pPr>
            <a:r>
              <a:rPr lang="zh-CN" altLang="en-US" sz="3200" smtClean="0">
                <a:latin typeface="宋体" pitchFamily="2" charset="-122"/>
              </a:rPr>
              <a:t>详细设计阶段的根本目标</a:t>
            </a:r>
            <a:r>
              <a:rPr lang="zh-CN" altLang="en-US" sz="3200" b="0" smtClean="0">
                <a:latin typeface="宋体" pitchFamily="2" charset="-122"/>
              </a:rPr>
              <a:t>是</a:t>
            </a:r>
            <a:r>
              <a:rPr lang="zh-CN" altLang="en-US" sz="3200" smtClean="0">
                <a:solidFill>
                  <a:srgbClr val="0000CC"/>
                </a:solidFill>
                <a:effectLst>
                  <a:outerShdw blurRad="38100" dist="38100" dir="2700000" algn="tl">
                    <a:srgbClr val="000000"/>
                  </a:outerShdw>
                </a:effectLst>
                <a:latin typeface="宋体" pitchFamily="2" charset="-122"/>
              </a:rPr>
              <a:t>确定应该怎样具体地实现所要求的系统</a:t>
            </a:r>
            <a:r>
              <a:rPr lang="zh-CN" altLang="en-US" sz="3200" b="0" smtClean="0">
                <a:latin typeface="宋体" pitchFamily="2" charset="-122"/>
              </a:rPr>
              <a:t>。</a:t>
            </a:r>
            <a:r>
              <a:rPr lang="zh-CN" altLang="en-US" sz="3200" b="0" smtClean="0">
                <a:solidFill>
                  <a:srgbClr val="0000CC"/>
                </a:solidFill>
                <a:latin typeface="宋体" pitchFamily="2" charset="-122"/>
              </a:rPr>
              <a:t>即给出对目标系统的精确描述,使得</a:t>
            </a:r>
            <a:r>
              <a:rPr lang="zh-CN" altLang="en-US" sz="3200" b="0" smtClean="0">
                <a:solidFill>
                  <a:srgbClr val="0000CC"/>
                </a:solidFill>
              </a:rPr>
              <a:t>程序员</a:t>
            </a:r>
            <a:r>
              <a:rPr lang="zh-CN" altLang="en-US" sz="3200" b="0" smtClean="0">
                <a:solidFill>
                  <a:srgbClr val="0000CC"/>
                </a:solidFill>
                <a:latin typeface="宋体" pitchFamily="2" charset="-122"/>
              </a:rPr>
              <a:t>可以把该描述直接翻译成某种语言的源程序</a:t>
            </a:r>
            <a:r>
              <a:rPr lang="zh-CN" altLang="en-US" sz="3200" b="0" smtClean="0">
                <a:latin typeface="宋体" pitchFamily="2" charset="-122"/>
              </a:rPr>
              <a:t>。</a:t>
            </a:r>
          </a:p>
        </p:txBody>
      </p:sp>
      <p:sp>
        <p:nvSpPr>
          <p:cNvPr id="19471" name="Text Box 15"/>
          <p:cNvSpPr txBox="1">
            <a:spLocks noChangeArrowheads="1"/>
          </p:cNvSpPr>
          <p:nvPr/>
        </p:nvSpPr>
        <p:spPr bwMode="auto">
          <a:xfrm>
            <a:off x="914400" y="3760789"/>
            <a:ext cx="10160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2400">
                <a:solidFill>
                  <a:schemeClr val="tx1"/>
                </a:solidFill>
                <a:latin typeface="Times New Roman" pitchFamily="18" charset="0"/>
                <a:ea typeface="宋体" pitchFamily="2" charset="-122"/>
              </a:defRPr>
            </a:lvl1pPr>
            <a:lvl2pPr marL="949325">
              <a:defRPr sz="2400">
                <a:solidFill>
                  <a:schemeClr val="tx1"/>
                </a:solidFill>
                <a:latin typeface="Times New Roman" pitchFamily="18" charset="0"/>
                <a:ea typeface="宋体" pitchFamily="2" charset="-122"/>
              </a:defRPr>
            </a:lvl2pPr>
            <a:lvl3pPr marL="1139825">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spcBef>
                <a:spcPct val="20000"/>
              </a:spcBef>
              <a:defRPr/>
            </a:pPr>
            <a:r>
              <a:rPr lang="zh-CN" altLang="en-US" sz="3200" smtClean="0"/>
              <a:t>详细设计阶段的任务</a:t>
            </a:r>
            <a:r>
              <a:rPr lang="zh-CN" altLang="en-US" sz="3200" b="0" smtClean="0"/>
              <a:t>是设计出程序的“</a:t>
            </a:r>
            <a:r>
              <a:rPr lang="zh-CN" altLang="en-US" sz="3200" smtClean="0">
                <a:solidFill>
                  <a:srgbClr val="0000CC"/>
                </a:solidFill>
                <a:effectLst>
                  <a:outerShdw blurRad="38100" dist="38100" dir="2700000" algn="tl">
                    <a:srgbClr val="000000"/>
                  </a:outerShdw>
                </a:effectLst>
                <a:latin typeface="宋体" pitchFamily="2" charset="-122"/>
              </a:rPr>
              <a:t>蓝图</a:t>
            </a:r>
            <a:r>
              <a:rPr lang="zh-CN" altLang="en-US" sz="3200" b="0" smtClean="0"/>
              <a:t>”。由于以后程序员将按此蓝图编写程序代码。因此，详细设计的结果基本上决定了最终的程序代码的质量。</a:t>
            </a:r>
            <a:endParaRPr lang="zh-CN" altLang="zh-CN" sz="3200" b="0" smtClean="0"/>
          </a:p>
        </p:txBody>
      </p:sp>
    </p:spTree>
    <p:extLst>
      <p:ext uri="{BB962C8B-B14F-4D97-AF65-F5344CB8AC3E}">
        <p14:creationId xmlns:p14="http://schemas.microsoft.com/office/powerpoint/2010/main" val="87970034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9471"/>
                                        </p:tgtEl>
                                        <p:attrNameLst>
                                          <p:attrName>style.visibility</p:attrName>
                                        </p:attrNameLst>
                                      </p:cBhvr>
                                      <p:to>
                                        <p:strVal val="visible"/>
                                      </p:to>
                                    </p:set>
                                    <p:anim to="" calcmode="lin" valueType="num">
                                      <p:cBhvr>
                                        <p:cTn id="7" dur="1" fill="hold"/>
                                        <p:tgtEl>
                                          <p:spTgt spid="1947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1"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B32EC597-1E71-4D57-867F-B333A5EAE9FC}"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40963"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40964"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AF9342DF-EA36-4546-A0C1-0964D01CFAA8}" type="slidenum">
              <a:rPr lang="zh-CN" altLang="en-US" sz="2000" smtClean="0">
                <a:solidFill>
                  <a:srgbClr val="006600"/>
                </a:solidFill>
                <a:latin typeface="Arial" charset="0"/>
              </a:rPr>
              <a:pPr/>
              <a:t>40</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06850" name="Rectangle 2050"/>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3 过程设计的工具</a:t>
            </a:r>
            <a:endParaRPr lang="zh-CN" altLang="zh-CN" sz="4800" b="1" dirty="0" smtClean="0">
              <a:effectLst>
                <a:outerShdw blurRad="38100" dist="38100" dir="2700000" algn="tl">
                  <a:srgbClr val="FFFFFF"/>
                </a:outerShdw>
              </a:effectLst>
              <a:latin typeface="华文新魏" pitchFamily="2" charset="-122"/>
              <a:ea typeface="华文新魏" pitchFamily="2" charset="-122"/>
            </a:endParaRPr>
          </a:p>
        </p:txBody>
      </p:sp>
      <p:sp>
        <p:nvSpPr>
          <p:cNvPr id="40966" name="Text Box 2053"/>
          <p:cNvSpPr txBox="1">
            <a:spLocks noChangeArrowheads="1"/>
          </p:cNvSpPr>
          <p:nvPr/>
        </p:nvSpPr>
        <p:spPr bwMode="auto">
          <a:xfrm>
            <a:off x="1524000" y="1828800"/>
            <a:ext cx="91440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30000"/>
              </a:spcBef>
            </a:pPr>
            <a:r>
              <a:rPr lang="zh-CN" altLang="en-US" b="0">
                <a:latin typeface="Times New Roman" pitchFamily="18" charset="0"/>
              </a:rPr>
              <a:t>盒图没有箭头，因此不允许随意转移控制。坚持使用盒图作为详细设计的工具，可以使程序员逐步养成用结构化的方式思考问题和解决问题的习惯。</a:t>
            </a:r>
            <a:endParaRPr lang="zh-CN" altLang="zh-CN" b="0">
              <a:latin typeface="Times New Roman" pitchFamily="18" charset="0"/>
            </a:endParaRPr>
          </a:p>
        </p:txBody>
      </p:sp>
    </p:spTree>
    <p:extLst>
      <p:ext uri="{BB962C8B-B14F-4D97-AF65-F5344CB8AC3E}">
        <p14:creationId xmlns:p14="http://schemas.microsoft.com/office/powerpoint/2010/main" val="1825628523"/>
      </p:ext>
    </p:extLst>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5319439F-C9AC-4EBC-B39F-C8E2D17B0A6B}"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41987"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41988"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971697D-5999-4D35-B82D-BBC727A3A864}" type="slidenum">
              <a:rPr lang="zh-CN" altLang="en-US" sz="2000" smtClean="0">
                <a:solidFill>
                  <a:srgbClr val="006600"/>
                </a:solidFill>
                <a:latin typeface="Arial" charset="0"/>
              </a:rPr>
              <a:pPr/>
              <a:t>41</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82946" name="Rectangle 2"/>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3 过程设计的工具</a:t>
            </a:r>
            <a:endParaRPr lang="zh-CN" altLang="zh-CN" b="1" dirty="0" smtClean="0">
              <a:solidFill>
                <a:srgbClr val="0000CC"/>
              </a:solidFill>
              <a:effectLst>
                <a:outerShdw blurRad="38100" dist="38100" dir="2700000" algn="tl">
                  <a:srgbClr val="000000"/>
                </a:outerShdw>
              </a:effectLst>
              <a:latin typeface="Times New Roman" pitchFamily="18" charset="0"/>
            </a:endParaRPr>
          </a:p>
        </p:txBody>
      </p:sp>
      <p:sp>
        <p:nvSpPr>
          <p:cNvPr id="82949" name="Text Box 5"/>
          <p:cNvSpPr txBox="1">
            <a:spLocks noChangeArrowheads="1"/>
          </p:cNvSpPr>
          <p:nvPr/>
        </p:nvSpPr>
        <p:spPr bwMode="auto">
          <a:xfrm>
            <a:off x="1422400" y="1524000"/>
            <a:ext cx="9245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30000"/>
              </a:spcBef>
              <a:defRPr/>
            </a:pPr>
            <a:r>
              <a:rPr lang="zh-CN" altLang="zh-CN" b="0">
                <a:latin typeface="Times New Roman" pitchFamily="18" charset="0"/>
                <a:ea typeface="宋体" pitchFamily="2" charset="-122"/>
              </a:rPr>
              <a:t> </a:t>
            </a:r>
            <a:r>
              <a:rPr kumimoji="1" lang="en-US" altLang="zh-CN" sz="4000">
                <a:solidFill>
                  <a:srgbClr val="0000CC"/>
                </a:solidFill>
                <a:effectLst>
                  <a:outerShdw blurRad="38100" dist="38100" dir="2700000" algn="tl">
                    <a:srgbClr val="000000"/>
                  </a:outerShdw>
                </a:effectLst>
                <a:latin typeface="Times New Roman" pitchFamily="18" charset="0"/>
                <a:ea typeface="宋体" pitchFamily="2" charset="-122"/>
              </a:rPr>
              <a:t>PAD</a:t>
            </a:r>
            <a:r>
              <a:rPr kumimoji="1" lang="zh-CN" altLang="en-US" sz="4000">
                <a:solidFill>
                  <a:srgbClr val="0000CC"/>
                </a:solidFill>
                <a:effectLst>
                  <a:outerShdw blurRad="38100" dist="38100" dir="2700000" algn="tl">
                    <a:srgbClr val="000000"/>
                  </a:outerShdw>
                </a:effectLst>
                <a:latin typeface="Times New Roman" pitchFamily="18" charset="0"/>
                <a:ea typeface="宋体" pitchFamily="2" charset="-122"/>
              </a:rPr>
              <a:t>图</a:t>
            </a:r>
            <a:endParaRPr lang="zh-CN" altLang="en-US" b="0">
              <a:latin typeface="Times New Roman" pitchFamily="18" charset="0"/>
              <a:ea typeface="宋体" pitchFamily="2" charset="-122"/>
            </a:endParaRPr>
          </a:p>
        </p:txBody>
      </p:sp>
      <p:sp>
        <p:nvSpPr>
          <p:cNvPr id="41991" name="Text Box 6"/>
          <p:cNvSpPr txBox="1">
            <a:spLocks noChangeArrowheads="1"/>
          </p:cNvSpPr>
          <p:nvPr/>
        </p:nvSpPr>
        <p:spPr bwMode="auto">
          <a:xfrm>
            <a:off x="1117600" y="2273301"/>
            <a:ext cx="9956800" cy="309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110000"/>
              </a:lnSpc>
              <a:spcBef>
                <a:spcPct val="30000"/>
              </a:spcBef>
            </a:pPr>
            <a:r>
              <a:rPr lang="en-US" altLang="zh-CN" dirty="0">
                <a:solidFill>
                  <a:srgbClr val="0000CC"/>
                </a:solidFill>
                <a:latin typeface="Times New Roman" pitchFamily="18" charset="0"/>
              </a:rPr>
              <a:t>PAD</a:t>
            </a:r>
            <a:r>
              <a:rPr lang="zh-CN" altLang="en-US" b="0" dirty="0">
                <a:latin typeface="Times New Roman" pitchFamily="18" charset="0"/>
              </a:rPr>
              <a:t>是</a:t>
            </a:r>
            <a:r>
              <a:rPr lang="zh-CN" altLang="en-US" dirty="0">
                <a:solidFill>
                  <a:srgbClr val="0000CC"/>
                </a:solidFill>
                <a:latin typeface="Times New Roman" pitchFamily="18" charset="0"/>
              </a:rPr>
              <a:t>问题分析图</a:t>
            </a:r>
            <a:r>
              <a:rPr lang="zh-CN" altLang="en-US" b="0" dirty="0">
                <a:latin typeface="Times New Roman" pitchFamily="18" charset="0"/>
              </a:rPr>
              <a:t>(</a:t>
            </a:r>
            <a:r>
              <a:rPr lang="en-US" altLang="zh-CN" b="0" dirty="0">
                <a:latin typeface="Times New Roman" pitchFamily="18" charset="0"/>
              </a:rPr>
              <a:t>Problem Analysis Diagram)</a:t>
            </a:r>
            <a:r>
              <a:rPr lang="zh-CN" altLang="en-US" b="0" dirty="0">
                <a:latin typeface="Times New Roman" pitchFamily="18" charset="0"/>
              </a:rPr>
              <a:t>的英文缩写，由日立公司发明。</a:t>
            </a:r>
          </a:p>
          <a:p>
            <a:pPr algn="just">
              <a:lnSpc>
                <a:spcPct val="110000"/>
              </a:lnSpc>
              <a:spcBef>
                <a:spcPct val="30000"/>
              </a:spcBef>
            </a:pPr>
            <a:r>
              <a:rPr lang="en-US" altLang="zh-CN" dirty="0">
                <a:latin typeface="Times New Roman" pitchFamily="18" charset="0"/>
              </a:rPr>
              <a:t>PAD</a:t>
            </a:r>
            <a:r>
              <a:rPr lang="zh-CN" altLang="en-US" dirty="0">
                <a:latin typeface="Times New Roman" pitchFamily="18" charset="0"/>
              </a:rPr>
              <a:t>图</a:t>
            </a:r>
            <a:r>
              <a:rPr lang="zh-CN" altLang="en-US" b="0" dirty="0">
                <a:latin typeface="Times New Roman" pitchFamily="18" charset="0"/>
              </a:rPr>
              <a:t>用二维树形结构的图来表示程序的控制流，将这种图翻译成程序代码比较容易。</a:t>
            </a:r>
          </a:p>
          <a:p>
            <a:pPr algn="just">
              <a:lnSpc>
                <a:spcPct val="110000"/>
              </a:lnSpc>
              <a:spcBef>
                <a:spcPct val="30000"/>
              </a:spcBef>
            </a:pPr>
            <a:r>
              <a:rPr lang="en-US" altLang="zh-CN" dirty="0">
                <a:latin typeface="Times New Roman" pitchFamily="18" charset="0"/>
              </a:rPr>
              <a:t>PAD</a:t>
            </a:r>
            <a:r>
              <a:rPr lang="zh-CN" altLang="en-US" dirty="0">
                <a:latin typeface="Times New Roman" pitchFamily="18" charset="0"/>
              </a:rPr>
              <a:t> 图的基本符号</a:t>
            </a:r>
            <a:r>
              <a:rPr lang="zh-CN" altLang="en-US" b="0" dirty="0">
                <a:latin typeface="Times New Roman" pitchFamily="18" charset="0"/>
              </a:rPr>
              <a:t>如</a:t>
            </a:r>
            <a:r>
              <a:rPr lang="zh-CN" altLang="en-US" dirty="0" smtClean="0">
                <a:latin typeface="Times New Roman" pitchFamily="18" charset="0"/>
              </a:rPr>
              <a:t>图</a:t>
            </a:r>
            <a:r>
              <a:rPr lang="en-US" altLang="zh-CN" dirty="0" smtClean="0">
                <a:latin typeface="Arial Black" pitchFamily="34" charset="0"/>
              </a:rPr>
              <a:t>7.</a:t>
            </a:r>
            <a:r>
              <a:rPr lang="zh-CN" altLang="en-US" dirty="0" smtClean="0">
                <a:latin typeface="Arial Black" pitchFamily="34" charset="0"/>
              </a:rPr>
              <a:t>5</a:t>
            </a:r>
            <a:r>
              <a:rPr lang="zh-CN" altLang="en-US" b="0" dirty="0">
                <a:latin typeface="Times New Roman" pitchFamily="18" charset="0"/>
              </a:rPr>
              <a:t>所示。</a:t>
            </a:r>
          </a:p>
        </p:txBody>
      </p:sp>
    </p:spTree>
    <p:extLst>
      <p:ext uri="{BB962C8B-B14F-4D97-AF65-F5344CB8AC3E}">
        <p14:creationId xmlns:p14="http://schemas.microsoft.com/office/powerpoint/2010/main" val="3638703331"/>
      </p:ext>
    </p:extLst>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3B389F52-881E-4918-9308-04AFC4D3EFB4}"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43011"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43012"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DC650E7D-6488-4572-B09D-691D510B6233}" type="slidenum">
              <a:rPr lang="zh-CN" altLang="en-US" sz="2000" smtClean="0">
                <a:solidFill>
                  <a:srgbClr val="006600"/>
                </a:solidFill>
                <a:latin typeface="Arial" charset="0"/>
              </a:rPr>
              <a:pPr/>
              <a:t>42</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327682" name="Rectangle 2"/>
          <p:cNvSpPr>
            <a:spLocks noGrp="1" noChangeArrowheads="1"/>
          </p:cNvSpPr>
          <p:nvPr>
            <p:ph type="title"/>
          </p:nvPr>
        </p:nvSpPr>
        <p:spPr>
          <a:xfrm>
            <a:off x="541867" y="381000"/>
            <a:ext cx="11243733" cy="838200"/>
          </a:xfrm>
        </p:spPr>
        <p:txBody>
          <a:bodyPr/>
          <a:lstStyle/>
          <a:p>
            <a:pPr algn="ctr" eaLnBrk="1" hangingPunct="1">
              <a:defRPr/>
            </a:pPr>
            <a:r>
              <a:rPr lang="zh-CN" altLang="en-US" sz="3600" b="1" dirty="0" smtClean="0">
                <a:solidFill>
                  <a:srgbClr val="006600"/>
                </a:solidFill>
                <a:effectLst>
                  <a:outerShdw blurRad="38100" dist="38100" dir="2700000" algn="tl">
                    <a:srgbClr val="000000"/>
                  </a:outerShdw>
                </a:effectLst>
                <a:latin typeface="Times New Roman" pitchFamily="18" charset="0"/>
              </a:rPr>
              <a:t>图</a:t>
            </a:r>
            <a:r>
              <a:rPr lang="en-US" altLang="zh-CN" sz="3600" b="1" dirty="0" smtClean="0">
                <a:solidFill>
                  <a:srgbClr val="006600"/>
                </a:solidFill>
                <a:effectLst>
                  <a:outerShdw blurRad="38100" dist="38100" dir="2700000" algn="tl">
                    <a:srgbClr val="000000"/>
                  </a:outerShdw>
                </a:effectLst>
                <a:latin typeface="Times New Roman" pitchFamily="18" charset="0"/>
              </a:rPr>
              <a:t>7.</a:t>
            </a:r>
            <a:r>
              <a:rPr lang="zh-CN" altLang="en-US" sz="3600" b="1" dirty="0" smtClean="0">
                <a:solidFill>
                  <a:srgbClr val="006600"/>
                </a:solidFill>
                <a:effectLst>
                  <a:outerShdw blurRad="38100" dist="38100" dir="2700000" algn="tl">
                    <a:srgbClr val="000000"/>
                  </a:outerShdw>
                </a:effectLst>
                <a:latin typeface="Times New Roman" pitchFamily="18" charset="0"/>
              </a:rPr>
              <a:t>5 </a:t>
            </a:r>
            <a:r>
              <a:rPr lang="en-US" altLang="zh-CN" sz="3600" b="1" dirty="0" smtClean="0">
                <a:solidFill>
                  <a:srgbClr val="006600"/>
                </a:solidFill>
                <a:effectLst>
                  <a:outerShdw blurRad="38100" dist="38100" dir="2700000" algn="tl">
                    <a:srgbClr val="000000"/>
                  </a:outerShdw>
                </a:effectLst>
                <a:latin typeface="Times New Roman" pitchFamily="18" charset="0"/>
              </a:rPr>
              <a:t>PAD</a:t>
            </a:r>
            <a:r>
              <a:rPr lang="zh-CN" altLang="en-US" sz="3600" b="1" dirty="0" smtClean="0">
                <a:solidFill>
                  <a:srgbClr val="006600"/>
                </a:solidFill>
                <a:effectLst>
                  <a:outerShdw blurRad="38100" dist="38100" dir="2700000" algn="tl">
                    <a:srgbClr val="000000"/>
                  </a:outerShdw>
                </a:effectLst>
                <a:latin typeface="Times New Roman" pitchFamily="18" charset="0"/>
              </a:rPr>
              <a:t>图的基本符号</a:t>
            </a:r>
            <a:endParaRPr lang="zh-CN" altLang="zh-CN" sz="3600" b="1" dirty="0" smtClean="0">
              <a:solidFill>
                <a:srgbClr val="006600"/>
              </a:solidFill>
              <a:effectLst>
                <a:outerShdw blurRad="38100" dist="38100" dir="2700000" algn="tl">
                  <a:srgbClr val="000000"/>
                </a:outerShdw>
              </a:effectLst>
              <a:latin typeface="Times New Roman" pitchFamily="18" charset="0"/>
            </a:endParaRPr>
          </a:p>
        </p:txBody>
      </p:sp>
      <p:graphicFrame>
        <p:nvGraphicFramePr>
          <p:cNvPr id="43014" name="Object 3"/>
          <p:cNvGraphicFramePr>
            <a:graphicFrameLocks noChangeAspect="1"/>
          </p:cNvGraphicFramePr>
          <p:nvPr/>
        </p:nvGraphicFramePr>
        <p:xfrm>
          <a:off x="508000" y="1219200"/>
          <a:ext cx="11277600" cy="5029200"/>
        </p:xfrm>
        <a:graphic>
          <a:graphicData uri="http://schemas.openxmlformats.org/presentationml/2006/ole">
            <mc:AlternateContent xmlns:mc="http://schemas.openxmlformats.org/markup-compatibility/2006">
              <mc:Choice xmlns:v="urn:schemas-microsoft-com:vml" Requires="v">
                <p:oleObj spid="_x0000_s23556" name="位图图像" r:id="rId3" imgW="4200000" imgH="3315163" progId="Paint.Picture">
                  <p:embed/>
                </p:oleObj>
              </mc:Choice>
              <mc:Fallback>
                <p:oleObj name="位图图像" r:id="rId3" imgW="4200000" imgH="331516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 y="1219200"/>
                        <a:ext cx="11277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12756571"/>
      </p:ext>
    </p:extLst>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1F8F70E6-CF7E-4325-91E0-7177B085D3A3}"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44035"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44036"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C5123726-BC63-4EE9-B2E3-34747D9EB9ED}" type="slidenum">
              <a:rPr lang="zh-CN" altLang="en-US" sz="2000" smtClean="0">
                <a:solidFill>
                  <a:srgbClr val="006600"/>
                </a:solidFill>
                <a:latin typeface="Arial" charset="0"/>
              </a:rPr>
              <a:pPr/>
              <a:t>43</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83970" name="Rectangle 2"/>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3 过程设计的工具</a:t>
            </a:r>
            <a:endParaRPr lang="zh-CN" altLang="zh-CN" sz="3600" b="1" dirty="0" smtClean="0">
              <a:solidFill>
                <a:srgbClr val="006600"/>
              </a:solidFill>
              <a:effectLst>
                <a:outerShdw blurRad="38100" dist="38100" dir="2700000" algn="tl">
                  <a:srgbClr val="000000"/>
                </a:outerShdw>
              </a:effectLst>
              <a:latin typeface="宋体" pitchFamily="2" charset="-122"/>
            </a:endParaRPr>
          </a:p>
        </p:txBody>
      </p:sp>
      <p:sp>
        <p:nvSpPr>
          <p:cNvPr id="44038" name="Text Box 5"/>
          <p:cNvSpPr txBox="1">
            <a:spLocks noChangeArrowheads="1"/>
          </p:cNvSpPr>
          <p:nvPr/>
        </p:nvSpPr>
        <p:spPr bwMode="auto">
          <a:xfrm>
            <a:off x="1625600" y="1524000"/>
            <a:ext cx="9550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r>
              <a:rPr kumimoji="1" lang="en-US" altLang="zh-CN" sz="3600" b="0"/>
              <a:t>PAD</a:t>
            </a:r>
            <a:r>
              <a:rPr kumimoji="1" lang="zh-CN" altLang="en-US" sz="3600" b="0"/>
              <a:t>图的主要优点如下</a:t>
            </a:r>
            <a:r>
              <a:rPr kumimoji="1" lang="en-US" altLang="zh-CN" sz="3600" b="0"/>
              <a:t>:</a:t>
            </a:r>
          </a:p>
        </p:txBody>
      </p:sp>
      <p:sp>
        <p:nvSpPr>
          <p:cNvPr id="83974" name="Text Box 6"/>
          <p:cNvSpPr txBox="1">
            <a:spLocks noChangeArrowheads="1"/>
          </p:cNvSpPr>
          <p:nvPr/>
        </p:nvSpPr>
        <p:spPr bwMode="auto">
          <a:xfrm>
            <a:off x="1625600" y="2135188"/>
            <a:ext cx="9550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r>
              <a:rPr lang="zh-CN" altLang="en-US">
                <a:solidFill>
                  <a:srgbClr val="000099"/>
                </a:solidFill>
                <a:latin typeface="Times New Roman" pitchFamily="18" charset="0"/>
              </a:rPr>
              <a:t>⑴</a:t>
            </a:r>
            <a:r>
              <a:rPr lang="zh-CN" altLang="en-US">
                <a:solidFill>
                  <a:srgbClr val="000099"/>
                </a:solidFill>
              </a:rPr>
              <a:t>设计出来的程序必然是结构化程序；</a:t>
            </a:r>
          </a:p>
        </p:txBody>
      </p:sp>
      <p:sp>
        <p:nvSpPr>
          <p:cNvPr id="83975" name="Text Box 7"/>
          <p:cNvSpPr txBox="1">
            <a:spLocks noChangeArrowheads="1"/>
          </p:cNvSpPr>
          <p:nvPr/>
        </p:nvSpPr>
        <p:spPr bwMode="auto">
          <a:xfrm>
            <a:off x="1625600" y="3065463"/>
            <a:ext cx="9550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r>
              <a:rPr lang="zh-CN" altLang="en-US">
                <a:solidFill>
                  <a:srgbClr val="0000CC"/>
                </a:solidFill>
                <a:latin typeface="Times New Roman" pitchFamily="18" charset="0"/>
              </a:rPr>
              <a:t>⑵</a:t>
            </a:r>
            <a:r>
              <a:rPr lang="zh-CN" altLang="en-US">
                <a:solidFill>
                  <a:srgbClr val="0000CC"/>
                </a:solidFill>
              </a:rPr>
              <a:t>描绘的程序结构很清晰(竖线表示结构层次)；</a:t>
            </a:r>
            <a:endParaRPr lang="zh-CN" altLang="en-US">
              <a:solidFill>
                <a:srgbClr val="000099"/>
              </a:solidFill>
            </a:endParaRPr>
          </a:p>
        </p:txBody>
      </p:sp>
      <p:sp>
        <p:nvSpPr>
          <p:cNvPr id="83976" name="Text Box 8"/>
          <p:cNvSpPr txBox="1">
            <a:spLocks noChangeArrowheads="1"/>
          </p:cNvSpPr>
          <p:nvPr/>
        </p:nvSpPr>
        <p:spPr bwMode="auto">
          <a:xfrm>
            <a:off x="1625600" y="4040188"/>
            <a:ext cx="9550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r>
              <a:rPr lang="zh-CN" altLang="en-US">
                <a:solidFill>
                  <a:srgbClr val="339933"/>
                </a:solidFill>
                <a:latin typeface="Times New Roman" pitchFamily="18" charset="0"/>
              </a:rPr>
              <a:t>⑶所</a:t>
            </a:r>
            <a:r>
              <a:rPr lang="zh-CN" altLang="en-US">
                <a:solidFill>
                  <a:srgbClr val="339933"/>
                </a:solidFill>
              </a:rPr>
              <a:t>表现的程序逻辑,易读、易懂、易记；</a:t>
            </a:r>
          </a:p>
        </p:txBody>
      </p:sp>
      <p:sp>
        <p:nvSpPr>
          <p:cNvPr id="83977" name="Text Box 9"/>
          <p:cNvSpPr txBox="1">
            <a:spLocks noChangeArrowheads="1"/>
          </p:cNvSpPr>
          <p:nvPr/>
        </p:nvSpPr>
        <p:spPr bwMode="auto">
          <a:xfrm>
            <a:off x="1625600" y="5014913"/>
            <a:ext cx="965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r>
              <a:rPr lang="zh-CN" altLang="en-US">
                <a:solidFill>
                  <a:srgbClr val="000099"/>
                </a:solidFill>
                <a:latin typeface="Times New Roman" pitchFamily="18" charset="0"/>
              </a:rPr>
              <a:t>⑷</a:t>
            </a:r>
            <a:r>
              <a:rPr lang="zh-CN" altLang="en-US">
                <a:solidFill>
                  <a:srgbClr val="000099"/>
                </a:solidFill>
              </a:rPr>
              <a:t>容易用软件工具将</a:t>
            </a:r>
            <a:r>
              <a:rPr lang="en-US" altLang="zh-CN">
                <a:solidFill>
                  <a:srgbClr val="000099"/>
                </a:solidFill>
              </a:rPr>
              <a:t>PAD</a:t>
            </a:r>
            <a:r>
              <a:rPr lang="zh-CN" altLang="en-US">
                <a:solidFill>
                  <a:srgbClr val="000099"/>
                </a:solidFill>
              </a:rPr>
              <a:t>图转换成高级语言源程序；</a:t>
            </a:r>
            <a:endParaRPr lang="zh-CN" altLang="zh-CN">
              <a:solidFill>
                <a:srgbClr val="000099"/>
              </a:solidFill>
            </a:endParaRPr>
          </a:p>
        </p:txBody>
      </p:sp>
    </p:spTree>
    <p:extLst>
      <p:ext uri="{BB962C8B-B14F-4D97-AF65-F5344CB8AC3E}">
        <p14:creationId xmlns:p14="http://schemas.microsoft.com/office/powerpoint/2010/main" val="198040528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83974"/>
                                        </p:tgtEl>
                                        <p:attrNameLst>
                                          <p:attrName>style.visibility</p:attrName>
                                        </p:attrNameLst>
                                      </p:cBhvr>
                                      <p:to>
                                        <p:strVal val="visible"/>
                                      </p:to>
                                    </p:set>
                                    <p:anim to="" calcmode="lin" valueType="num">
                                      <p:cBhvr>
                                        <p:cTn id="7" dur="1" fill="hold"/>
                                        <p:tgtEl>
                                          <p:spTgt spid="83974"/>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83975"/>
                                        </p:tgtEl>
                                        <p:attrNameLst>
                                          <p:attrName>style.visibility</p:attrName>
                                        </p:attrNameLst>
                                      </p:cBhvr>
                                      <p:to>
                                        <p:strVal val="visible"/>
                                      </p:to>
                                    </p:set>
                                    <p:anim to="" calcmode="lin" valueType="num">
                                      <p:cBhvr>
                                        <p:cTn id="12" dur="1" fill="hold"/>
                                        <p:tgtEl>
                                          <p:spTgt spid="83975"/>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83976"/>
                                        </p:tgtEl>
                                        <p:attrNameLst>
                                          <p:attrName>style.visibility</p:attrName>
                                        </p:attrNameLst>
                                      </p:cBhvr>
                                      <p:to>
                                        <p:strVal val="visible"/>
                                      </p:to>
                                    </p:set>
                                    <p:anim to="" calcmode="lin" valueType="num">
                                      <p:cBhvr>
                                        <p:cTn id="17" dur="1" fill="hold"/>
                                        <p:tgtEl>
                                          <p:spTgt spid="83976"/>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83977"/>
                                        </p:tgtEl>
                                        <p:attrNameLst>
                                          <p:attrName>style.visibility</p:attrName>
                                        </p:attrNameLst>
                                      </p:cBhvr>
                                      <p:to>
                                        <p:strVal val="visible"/>
                                      </p:to>
                                    </p:set>
                                    <p:anim to="" calcmode="lin" valueType="num">
                                      <p:cBhvr>
                                        <p:cTn id="22" dur="1" fill="hold"/>
                                        <p:tgtEl>
                                          <p:spTgt spid="8397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4" grpId="0" autoUpdateAnimBg="0"/>
      <p:bldP spid="83975" grpId="0" autoUpdateAnimBg="0"/>
      <p:bldP spid="83976" grpId="0" autoUpdateAnimBg="0"/>
      <p:bldP spid="8397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25478E6A-B34F-4DF2-B75F-2303BBD362FE}"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45059"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45060"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E3C44B22-6B01-46B0-8103-C4B147C5354D}" type="slidenum">
              <a:rPr lang="zh-CN" altLang="en-US" sz="2000" smtClean="0">
                <a:solidFill>
                  <a:srgbClr val="006600"/>
                </a:solidFill>
                <a:latin typeface="Arial" charset="0"/>
              </a:rPr>
              <a:pPr/>
              <a:t>44</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07874" name="Rectangle 2"/>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3 过程设计的工具</a:t>
            </a:r>
            <a:endParaRPr lang="zh-CN" altLang="zh-CN" sz="4800" b="1" dirty="0" smtClean="0">
              <a:effectLst>
                <a:outerShdw blurRad="38100" dist="38100" dir="2700000" algn="tl">
                  <a:srgbClr val="FFFFFF"/>
                </a:outerShdw>
              </a:effectLst>
              <a:latin typeface="华文新魏" pitchFamily="2" charset="-122"/>
              <a:ea typeface="华文新魏" pitchFamily="2" charset="-122"/>
            </a:endParaRPr>
          </a:p>
        </p:txBody>
      </p:sp>
      <p:sp>
        <p:nvSpPr>
          <p:cNvPr id="45062" name="Text Box 5"/>
          <p:cNvSpPr txBox="1">
            <a:spLocks noChangeArrowheads="1"/>
          </p:cNvSpPr>
          <p:nvPr/>
        </p:nvSpPr>
        <p:spPr bwMode="auto">
          <a:xfrm>
            <a:off x="1320800" y="1717675"/>
            <a:ext cx="99568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110000"/>
              </a:lnSpc>
            </a:pPr>
            <a:r>
              <a:rPr lang="zh-CN" altLang="en-US">
                <a:solidFill>
                  <a:srgbClr val="000099"/>
                </a:solidFill>
                <a:latin typeface="Times New Roman" pitchFamily="18" charset="0"/>
              </a:rPr>
              <a:t>⑸</a:t>
            </a:r>
            <a:r>
              <a:rPr lang="en-US" altLang="zh-CN">
                <a:solidFill>
                  <a:srgbClr val="000099"/>
                </a:solidFill>
                <a:latin typeface="Times New Roman" pitchFamily="18" charset="0"/>
              </a:rPr>
              <a:t>PAD</a:t>
            </a:r>
            <a:r>
              <a:rPr lang="zh-CN" altLang="en-US">
                <a:solidFill>
                  <a:srgbClr val="000099"/>
                </a:solidFill>
                <a:latin typeface="Times New Roman" pitchFamily="18" charset="0"/>
              </a:rPr>
              <a:t>图还可</a:t>
            </a:r>
            <a:r>
              <a:rPr lang="zh-CN" altLang="en-US">
                <a:solidFill>
                  <a:srgbClr val="000099"/>
                </a:solidFill>
              </a:rPr>
              <a:t>用于描绘数据结构；</a:t>
            </a:r>
            <a:endParaRPr lang="zh-CN" altLang="en-US" b="0"/>
          </a:p>
        </p:txBody>
      </p:sp>
      <p:sp>
        <p:nvSpPr>
          <p:cNvPr id="207878" name="Text Box 6"/>
          <p:cNvSpPr txBox="1">
            <a:spLocks noChangeArrowheads="1"/>
          </p:cNvSpPr>
          <p:nvPr/>
        </p:nvSpPr>
        <p:spPr bwMode="auto">
          <a:xfrm>
            <a:off x="1320800" y="2397125"/>
            <a:ext cx="9652000" cy="225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110000"/>
              </a:lnSpc>
            </a:pPr>
            <a:r>
              <a:rPr lang="zh-CN" altLang="en-US" dirty="0">
                <a:solidFill>
                  <a:srgbClr val="0000CC"/>
                </a:solidFill>
                <a:latin typeface="Times New Roman" pitchFamily="18" charset="0"/>
              </a:rPr>
              <a:t>⑹</a:t>
            </a:r>
            <a:r>
              <a:rPr lang="en-US" altLang="zh-CN" dirty="0">
                <a:solidFill>
                  <a:srgbClr val="0000CC"/>
                </a:solidFill>
                <a:latin typeface="Times New Roman" pitchFamily="18" charset="0"/>
              </a:rPr>
              <a:t>PAD</a:t>
            </a:r>
            <a:r>
              <a:rPr lang="zh-CN" altLang="en-US" dirty="0">
                <a:solidFill>
                  <a:srgbClr val="0000CC"/>
                </a:solidFill>
                <a:latin typeface="Times New Roman" pitchFamily="18" charset="0"/>
              </a:rPr>
              <a:t>图的符号支持自项向下、逐步求精方法的使用</a:t>
            </a:r>
            <a:r>
              <a:rPr lang="zh-CN" altLang="en-US" b="0" dirty="0">
                <a:latin typeface="Times New Roman" pitchFamily="18" charset="0"/>
              </a:rPr>
              <a:t>。开始时设计者可以定义一个抽象的程序，随着设计工作的深入而使用</a:t>
            </a:r>
            <a:r>
              <a:rPr lang="en-US" altLang="zh-CN" b="0" dirty="0" err="1">
                <a:latin typeface="Times New Roman" pitchFamily="18" charset="0"/>
              </a:rPr>
              <a:t>def</a:t>
            </a:r>
            <a:r>
              <a:rPr lang="zh-CN" altLang="en-US" b="0" dirty="0">
                <a:latin typeface="Times New Roman" pitchFamily="18" charset="0"/>
              </a:rPr>
              <a:t>符号逐步增加细节，直至完成详细设计，如</a:t>
            </a:r>
            <a:r>
              <a:rPr lang="zh-CN" altLang="en-US" dirty="0" smtClean="0">
                <a:latin typeface="Times New Roman" pitchFamily="18" charset="0"/>
              </a:rPr>
              <a:t>图</a:t>
            </a:r>
            <a:r>
              <a:rPr lang="en-US" altLang="zh-CN" b="0" dirty="0" smtClean="0">
                <a:latin typeface="Arial Black" pitchFamily="34" charset="0"/>
              </a:rPr>
              <a:t>7.</a:t>
            </a:r>
            <a:r>
              <a:rPr lang="zh-CN" altLang="en-US" b="0" dirty="0" smtClean="0">
                <a:latin typeface="Arial Black" pitchFamily="34" charset="0"/>
              </a:rPr>
              <a:t>6</a:t>
            </a:r>
            <a:r>
              <a:rPr lang="zh-CN" altLang="en-US" b="0" dirty="0">
                <a:latin typeface="Times New Roman" pitchFamily="18" charset="0"/>
              </a:rPr>
              <a:t>所示。</a:t>
            </a:r>
            <a:endParaRPr lang="zh-CN" altLang="zh-CN" b="0" dirty="0">
              <a:latin typeface="Times New Roman" pitchFamily="18" charset="0"/>
            </a:endParaRPr>
          </a:p>
        </p:txBody>
      </p:sp>
    </p:spTree>
    <p:extLst>
      <p:ext uri="{BB962C8B-B14F-4D97-AF65-F5344CB8AC3E}">
        <p14:creationId xmlns:p14="http://schemas.microsoft.com/office/powerpoint/2010/main" val="185705700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07878"/>
                                        </p:tgtEl>
                                        <p:attrNameLst>
                                          <p:attrName>style.visibility</p:attrName>
                                        </p:attrNameLst>
                                      </p:cBhvr>
                                      <p:to>
                                        <p:strVal val="visible"/>
                                      </p:to>
                                    </p:set>
                                    <p:anim to="" calcmode="lin" valueType="num">
                                      <p:cBhvr>
                                        <p:cTn id="7" dur="1" fill="hold"/>
                                        <p:tgtEl>
                                          <p:spTgt spid="20787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B17A3DDE-FEAF-42BA-97A7-0ABC7A488D54}"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46083"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46084"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298994C6-1ED4-418B-9956-0147F4950CAE}" type="slidenum">
              <a:rPr lang="zh-CN" altLang="en-US" sz="2000" smtClean="0">
                <a:solidFill>
                  <a:srgbClr val="006600"/>
                </a:solidFill>
                <a:latin typeface="Arial" charset="0"/>
              </a:rPr>
              <a:pPr/>
              <a:t>45</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328706" name="Rectangle 2"/>
          <p:cNvSpPr>
            <a:spLocks noGrp="1" noChangeArrowheads="1"/>
          </p:cNvSpPr>
          <p:nvPr>
            <p:ph type="title"/>
          </p:nvPr>
        </p:nvSpPr>
        <p:spPr>
          <a:xfrm>
            <a:off x="541867" y="381000"/>
            <a:ext cx="11243733" cy="838200"/>
          </a:xfrm>
        </p:spPr>
        <p:txBody>
          <a:bodyPr/>
          <a:lstStyle/>
          <a:p>
            <a:pPr algn="ctr" eaLnBrk="1" hangingPunct="1">
              <a:defRPr/>
            </a:pPr>
            <a:r>
              <a:rPr lang="zh-CN" altLang="en-US" sz="3600" b="1" dirty="0" smtClean="0">
                <a:solidFill>
                  <a:srgbClr val="006600"/>
                </a:solidFill>
                <a:effectLst>
                  <a:outerShdw blurRad="38100" dist="38100" dir="2700000" algn="tl">
                    <a:srgbClr val="000000"/>
                  </a:outerShdw>
                </a:effectLst>
                <a:latin typeface="Times New Roman" pitchFamily="18" charset="0"/>
              </a:rPr>
              <a:t>图</a:t>
            </a:r>
            <a:r>
              <a:rPr lang="en-US" altLang="zh-CN" sz="3600" b="1" dirty="0" smtClean="0">
                <a:solidFill>
                  <a:srgbClr val="006600"/>
                </a:solidFill>
                <a:effectLst>
                  <a:outerShdw blurRad="38100" dist="38100" dir="2700000" algn="tl">
                    <a:srgbClr val="000000"/>
                  </a:outerShdw>
                </a:effectLst>
                <a:latin typeface="Times New Roman" pitchFamily="18" charset="0"/>
              </a:rPr>
              <a:t>7.</a:t>
            </a:r>
            <a:r>
              <a:rPr lang="zh-CN" altLang="en-US" sz="3600" b="1" dirty="0" smtClean="0">
                <a:solidFill>
                  <a:srgbClr val="006600"/>
                </a:solidFill>
                <a:effectLst>
                  <a:outerShdw blurRad="38100" dist="38100" dir="2700000" algn="tl">
                    <a:srgbClr val="000000"/>
                  </a:outerShdw>
                </a:effectLst>
                <a:latin typeface="Times New Roman" pitchFamily="18" charset="0"/>
              </a:rPr>
              <a:t>6 </a:t>
            </a:r>
            <a:r>
              <a:rPr lang="en-US" altLang="zh-CN" sz="3600" b="1" dirty="0" smtClean="0">
                <a:solidFill>
                  <a:srgbClr val="006600"/>
                </a:solidFill>
                <a:effectLst>
                  <a:outerShdw blurRad="38100" dist="38100" dir="2700000" algn="tl">
                    <a:srgbClr val="000000"/>
                  </a:outerShdw>
                </a:effectLst>
                <a:latin typeface="Times New Roman" pitchFamily="18" charset="0"/>
              </a:rPr>
              <a:t>PAD</a:t>
            </a:r>
            <a:r>
              <a:rPr lang="zh-CN" altLang="en-US" sz="3600" b="1" dirty="0" smtClean="0">
                <a:solidFill>
                  <a:srgbClr val="006600"/>
                </a:solidFill>
                <a:effectLst>
                  <a:outerShdw blurRad="38100" dist="38100" dir="2700000" algn="tl">
                    <a:srgbClr val="000000"/>
                  </a:outerShdw>
                </a:effectLst>
                <a:latin typeface="Times New Roman" pitchFamily="18" charset="0"/>
              </a:rPr>
              <a:t>图定义功能示例</a:t>
            </a:r>
            <a:endParaRPr lang="zh-CN" altLang="zh-CN" sz="3600" b="1" dirty="0" smtClean="0">
              <a:solidFill>
                <a:srgbClr val="006600"/>
              </a:solidFill>
              <a:effectLst>
                <a:outerShdw blurRad="38100" dist="38100" dir="2700000" algn="tl">
                  <a:srgbClr val="000000"/>
                </a:outerShdw>
              </a:effectLst>
              <a:latin typeface="Times New Roman" pitchFamily="18" charset="0"/>
            </a:endParaRPr>
          </a:p>
        </p:txBody>
      </p:sp>
      <p:graphicFrame>
        <p:nvGraphicFramePr>
          <p:cNvPr id="46086" name="Object 3"/>
          <p:cNvGraphicFramePr>
            <a:graphicFrameLocks noChangeAspect="1"/>
          </p:cNvGraphicFramePr>
          <p:nvPr/>
        </p:nvGraphicFramePr>
        <p:xfrm>
          <a:off x="711200" y="1447800"/>
          <a:ext cx="11074400" cy="4648200"/>
        </p:xfrm>
        <a:graphic>
          <a:graphicData uri="http://schemas.openxmlformats.org/presentationml/2006/ole">
            <mc:AlternateContent xmlns:mc="http://schemas.openxmlformats.org/markup-compatibility/2006">
              <mc:Choice xmlns:v="urn:schemas-microsoft-com:vml" Requires="v">
                <p:oleObj spid="_x0000_s24580" name="位图图像" r:id="rId3" imgW="4809524" imgH="2914286" progId="Paint.Picture">
                  <p:embed/>
                </p:oleObj>
              </mc:Choice>
              <mc:Fallback>
                <p:oleObj name="位图图像" r:id="rId3" imgW="4809524" imgH="291428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1447800"/>
                        <a:ext cx="11074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24613562"/>
      </p:ext>
    </p:extLst>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EF01DDE-57AE-497C-97C6-AE805CF602CC}"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47107"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47108"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06F5C8BA-F375-4BD6-AB39-156022452249}" type="slidenum">
              <a:rPr lang="zh-CN" altLang="en-US" sz="2000" smtClean="0">
                <a:solidFill>
                  <a:srgbClr val="006600"/>
                </a:solidFill>
                <a:latin typeface="Arial" charset="0"/>
              </a:rPr>
              <a:pPr/>
              <a:t>46</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87042" name="Rectangle 2"/>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3 过程设计的工具</a:t>
            </a:r>
            <a:endParaRPr lang="zh-CN" altLang="zh-CN" sz="3600" b="1" dirty="0" smtClean="0">
              <a:solidFill>
                <a:srgbClr val="006600"/>
              </a:solidFill>
              <a:effectLst>
                <a:outerShdw blurRad="38100" dist="38100" dir="2700000" algn="tl">
                  <a:srgbClr val="000000"/>
                </a:outerShdw>
              </a:effectLst>
              <a:latin typeface="Times New Roman" pitchFamily="18" charset="0"/>
            </a:endParaRPr>
          </a:p>
        </p:txBody>
      </p:sp>
      <p:sp>
        <p:nvSpPr>
          <p:cNvPr id="47110" name="Text Box 5"/>
          <p:cNvSpPr txBox="1">
            <a:spLocks noChangeArrowheads="1"/>
          </p:cNvSpPr>
          <p:nvPr/>
        </p:nvSpPr>
        <p:spPr bwMode="auto">
          <a:xfrm>
            <a:off x="1219200" y="1524001"/>
            <a:ext cx="914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120000"/>
              </a:lnSpc>
            </a:pPr>
            <a:r>
              <a:rPr lang="en-US" altLang="zh-CN" sz="4000">
                <a:latin typeface="Times New Roman" pitchFamily="18" charset="0"/>
              </a:rPr>
              <a:t>PAD </a:t>
            </a:r>
            <a:r>
              <a:rPr lang="zh-CN" altLang="en-US" sz="4000">
                <a:latin typeface="Times New Roman" pitchFamily="18" charset="0"/>
              </a:rPr>
              <a:t>图使用示例</a:t>
            </a:r>
          </a:p>
        </p:txBody>
      </p:sp>
      <p:graphicFrame>
        <p:nvGraphicFramePr>
          <p:cNvPr id="47111" name="Object 6"/>
          <p:cNvGraphicFramePr>
            <a:graphicFrameLocks noChangeAspect="1"/>
          </p:cNvGraphicFramePr>
          <p:nvPr/>
        </p:nvGraphicFramePr>
        <p:xfrm>
          <a:off x="2336800" y="3352801"/>
          <a:ext cx="5994400" cy="942975"/>
        </p:xfrm>
        <a:graphic>
          <a:graphicData uri="http://schemas.openxmlformats.org/presentationml/2006/ole">
            <mc:AlternateContent xmlns:mc="http://schemas.openxmlformats.org/markup-compatibility/2006">
              <mc:Choice xmlns:v="urn:schemas-microsoft-com:vml" Requires="v">
                <p:oleObj spid="_x0000_s25604" name="公式" r:id="rId3" imgW="977476" imgH="203112" progId="Equation.3">
                  <p:embed/>
                </p:oleObj>
              </mc:Choice>
              <mc:Fallback>
                <p:oleObj name="公式" r:id="rId3" imgW="977476"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800" y="3352801"/>
                        <a:ext cx="59944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2" name="Text Box 11"/>
          <p:cNvSpPr txBox="1">
            <a:spLocks noChangeArrowheads="1"/>
          </p:cNvSpPr>
          <p:nvPr/>
        </p:nvSpPr>
        <p:spPr bwMode="auto">
          <a:xfrm>
            <a:off x="1219200" y="2286001"/>
            <a:ext cx="9144000"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120000"/>
              </a:lnSpc>
            </a:pPr>
            <a:r>
              <a:rPr lang="zh-CN" altLang="en-US" b="0">
                <a:latin typeface="Times New Roman" pitchFamily="18" charset="0"/>
              </a:rPr>
              <a:t>画出求解如下二次方程实数根的</a:t>
            </a:r>
            <a:r>
              <a:rPr lang="en-US" altLang="zh-CN" b="0">
                <a:latin typeface="Times New Roman" pitchFamily="18" charset="0"/>
              </a:rPr>
              <a:t>PAD</a:t>
            </a:r>
            <a:r>
              <a:rPr lang="zh-CN" altLang="en-US" b="0">
                <a:latin typeface="Times New Roman" pitchFamily="18" charset="0"/>
              </a:rPr>
              <a:t>图:</a:t>
            </a:r>
            <a:endParaRPr lang="zh-CN" altLang="zh-CN" b="0">
              <a:latin typeface="Times New Roman" pitchFamily="18" charset="0"/>
            </a:endParaRPr>
          </a:p>
        </p:txBody>
      </p:sp>
    </p:spTree>
    <p:extLst>
      <p:ext uri="{BB962C8B-B14F-4D97-AF65-F5344CB8AC3E}">
        <p14:creationId xmlns:p14="http://schemas.microsoft.com/office/powerpoint/2010/main" val="346117171"/>
      </p:ext>
    </p:extLst>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A598E22B-2E58-42E6-98B0-6B70BAFED5EA}"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48131"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48132"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34C6A978-B152-4F89-8F33-45506389F4D5}" type="slidenum">
              <a:rPr lang="zh-CN" altLang="en-US" sz="2000" smtClean="0">
                <a:solidFill>
                  <a:srgbClr val="006600"/>
                </a:solidFill>
                <a:latin typeface="Arial" charset="0"/>
              </a:rPr>
              <a:pPr/>
              <a:t>47</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87746" name="Rectangle 2"/>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3 过程设计的工具</a:t>
            </a:r>
            <a:endParaRPr lang="zh-CN" altLang="zh-CN" sz="3600" b="1" dirty="0" smtClean="0">
              <a:solidFill>
                <a:srgbClr val="006600"/>
              </a:solidFill>
              <a:effectLst>
                <a:outerShdw blurRad="38100" dist="38100" dir="2700000" algn="tl">
                  <a:srgbClr val="000000"/>
                </a:outerShdw>
              </a:effectLst>
              <a:latin typeface="Times New Roman" pitchFamily="18" charset="0"/>
            </a:endParaRPr>
          </a:p>
        </p:txBody>
      </p:sp>
      <p:graphicFrame>
        <p:nvGraphicFramePr>
          <p:cNvPr id="48134" name="Object 7"/>
          <p:cNvGraphicFramePr>
            <a:graphicFrameLocks noChangeAspect="1"/>
          </p:cNvGraphicFramePr>
          <p:nvPr/>
        </p:nvGraphicFramePr>
        <p:xfrm>
          <a:off x="1930400" y="1676400"/>
          <a:ext cx="8940800" cy="4341813"/>
        </p:xfrm>
        <a:graphic>
          <a:graphicData uri="http://schemas.openxmlformats.org/presentationml/2006/ole">
            <mc:AlternateContent xmlns:mc="http://schemas.openxmlformats.org/markup-compatibility/2006">
              <mc:Choice xmlns:v="urn:schemas-microsoft-com:vml" Requires="v">
                <p:oleObj spid="_x0000_s26628" name="Photo Editor 照片" r:id="rId3" imgW="3371429" imgH="2104762" progId="MSPhotoEd.3">
                  <p:embed/>
                </p:oleObj>
              </mc:Choice>
              <mc:Fallback>
                <p:oleObj name="Photo Editor 照片" r:id="rId3" imgW="3371429" imgH="2104762"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400" y="1676400"/>
                        <a:ext cx="8940800" cy="434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03461232"/>
      </p:ext>
    </p:extLst>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D109C28B-E808-4C79-8623-6177DD66519D}"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49155"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49156"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65A52C7-7A72-405E-8643-F0FBD4A6393D}" type="slidenum">
              <a:rPr lang="zh-CN" altLang="en-US" sz="2000" smtClean="0">
                <a:solidFill>
                  <a:srgbClr val="006600"/>
                </a:solidFill>
                <a:latin typeface="Arial" charset="0"/>
              </a:rPr>
              <a:pPr/>
              <a:t>48</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88066" name="Rectangle 2"/>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3 过程设计的工具</a:t>
            </a:r>
            <a:endParaRPr lang="zh-CN" altLang="zh-CN" b="1" dirty="0" smtClean="0">
              <a:solidFill>
                <a:srgbClr val="0000CC"/>
              </a:solidFill>
              <a:effectLst>
                <a:outerShdw blurRad="38100" dist="38100" dir="2700000" algn="tl">
                  <a:srgbClr val="000000"/>
                </a:outerShdw>
              </a:effectLst>
              <a:latin typeface="Times New Roman" pitchFamily="18" charset="0"/>
            </a:endParaRPr>
          </a:p>
        </p:txBody>
      </p:sp>
      <p:sp>
        <p:nvSpPr>
          <p:cNvPr id="88069" name="Text Box 5"/>
          <p:cNvSpPr txBox="1">
            <a:spLocks noChangeArrowheads="1"/>
          </p:cNvSpPr>
          <p:nvPr/>
        </p:nvSpPr>
        <p:spPr bwMode="auto">
          <a:xfrm>
            <a:off x="1524000" y="1447801"/>
            <a:ext cx="762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kumimoji="1" lang="zh-CN" altLang="en-US" sz="4000">
                <a:solidFill>
                  <a:srgbClr val="0000CC"/>
                </a:solidFill>
                <a:effectLst>
                  <a:outerShdw blurRad="38100" dist="38100" dir="2700000" algn="tl">
                    <a:srgbClr val="000000"/>
                  </a:outerShdw>
                </a:effectLst>
                <a:latin typeface="Times New Roman" pitchFamily="18" charset="0"/>
                <a:ea typeface="宋体" pitchFamily="2" charset="-122"/>
              </a:rPr>
              <a:t>判定表</a:t>
            </a:r>
          </a:p>
        </p:txBody>
      </p:sp>
      <p:sp>
        <p:nvSpPr>
          <p:cNvPr id="49159" name="Text Box 8"/>
          <p:cNvSpPr txBox="1">
            <a:spLocks noChangeArrowheads="1"/>
          </p:cNvSpPr>
          <p:nvPr/>
        </p:nvSpPr>
        <p:spPr bwMode="auto">
          <a:xfrm>
            <a:off x="1422400" y="2133601"/>
            <a:ext cx="9652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r>
              <a:rPr lang="zh-CN" altLang="en-US" b="0">
                <a:latin typeface="Times New Roman" pitchFamily="18" charset="0"/>
              </a:rPr>
              <a:t>当算法中包含多重嵌套的条件选择时，用判定表可以清晰地表示复杂的条件组合与应做的动作之间的对应关系。</a:t>
            </a:r>
          </a:p>
        </p:txBody>
      </p:sp>
      <p:sp>
        <p:nvSpPr>
          <p:cNvPr id="88073" name="Text Box 9"/>
          <p:cNvSpPr txBox="1">
            <a:spLocks noChangeArrowheads="1"/>
          </p:cNvSpPr>
          <p:nvPr/>
        </p:nvSpPr>
        <p:spPr bwMode="auto">
          <a:xfrm>
            <a:off x="1422400" y="3657600"/>
            <a:ext cx="96520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r>
              <a:rPr lang="zh-CN" altLang="en-US" b="0">
                <a:latin typeface="Times New Roman" pitchFamily="18" charset="0"/>
              </a:rPr>
              <a:t>一张</a:t>
            </a:r>
            <a:r>
              <a:rPr lang="zh-CN" altLang="en-US">
                <a:solidFill>
                  <a:srgbClr val="000099"/>
                </a:solidFill>
                <a:latin typeface="Times New Roman" pitchFamily="18" charset="0"/>
              </a:rPr>
              <a:t>判定表由四部分组成：</a:t>
            </a:r>
            <a:r>
              <a:rPr lang="zh-CN" altLang="en-US">
                <a:solidFill>
                  <a:srgbClr val="0000CC"/>
                </a:solidFill>
                <a:latin typeface="Times New Roman" pitchFamily="18" charset="0"/>
              </a:rPr>
              <a:t>左上部</a:t>
            </a:r>
            <a:r>
              <a:rPr lang="zh-CN" altLang="en-US" b="0">
                <a:solidFill>
                  <a:srgbClr val="0000CC"/>
                </a:solidFill>
                <a:latin typeface="Times New Roman" pitchFamily="18" charset="0"/>
              </a:rPr>
              <a:t>列出所有条件</a:t>
            </a:r>
            <a:r>
              <a:rPr lang="zh-CN" altLang="en-US" b="0">
                <a:latin typeface="Times New Roman" pitchFamily="18" charset="0"/>
              </a:rPr>
              <a:t>，</a:t>
            </a:r>
            <a:r>
              <a:rPr lang="zh-CN" altLang="en-US">
                <a:solidFill>
                  <a:srgbClr val="006600"/>
                </a:solidFill>
                <a:latin typeface="Times New Roman" pitchFamily="18" charset="0"/>
              </a:rPr>
              <a:t>左下部</a:t>
            </a:r>
            <a:r>
              <a:rPr lang="zh-CN" altLang="en-US" b="0">
                <a:solidFill>
                  <a:srgbClr val="006600"/>
                </a:solidFill>
                <a:latin typeface="Times New Roman" pitchFamily="18" charset="0"/>
              </a:rPr>
              <a:t>是所有可能做的动作(决策方案)，</a:t>
            </a:r>
            <a:r>
              <a:rPr lang="zh-CN" altLang="en-US">
                <a:solidFill>
                  <a:schemeClr val="accent1"/>
                </a:solidFill>
                <a:latin typeface="Times New Roman" pitchFamily="18" charset="0"/>
              </a:rPr>
              <a:t>右上部</a:t>
            </a:r>
            <a:r>
              <a:rPr lang="zh-CN" altLang="en-US" b="0">
                <a:solidFill>
                  <a:schemeClr val="accent1"/>
                </a:solidFill>
                <a:latin typeface="Times New Roman" pitchFamily="18" charset="0"/>
              </a:rPr>
              <a:t>是表示各种条件组合的一个矩阵，</a:t>
            </a:r>
            <a:r>
              <a:rPr lang="zh-CN" altLang="en-US">
                <a:solidFill>
                  <a:srgbClr val="000099"/>
                </a:solidFill>
                <a:latin typeface="Times New Roman" pitchFamily="18" charset="0"/>
              </a:rPr>
              <a:t>右下部</a:t>
            </a:r>
            <a:r>
              <a:rPr lang="zh-CN" altLang="en-US" b="0">
                <a:solidFill>
                  <a:srgbClr val="000099"/>
                </a:solidFill>
                <a:latin typeface="Times New Roman" pitchFamily="18" charset="0"/>
              </a:rPr>
              <a:t>是和每种条件组合相对应的动作（如图）</a:t>
            </a:r>
            <a:r>
              <a:rPr lang="zh-CN" altLang="en-US" b="0">
                <a:latin typeface="Times New Roman" pitchFamily="18" charset="0"/>
              </a:rPr>
              <a:t>。</a:t>
            </a:r>
            <a:endParaRPr lang="zh-CN" altLang="zh-CN" b="0">
              <a:latin typeface="Times New Roman" pitchFamily="18" charset="0"/>
            </a:endParaRPr>
          </a:p>
        </p:txBody>
      </p:sp>
    </p:spTree>
    <p:extLst>
      <p:ext uri="{BB962C8B-B14F-4D97-AF65-F5344CB8AC3E}">
        <p14:creationId xmlns:p14="http://schemas.microsoft.com/office/powerpoint/2010/main" val="25055207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88073"/>
                                        </p:tgtEl>
                                        <p:attrNameLst>
                                          <p:attrName>style.visibility</p:attrName>
                                        </p:attrNameLst>
                                      </p:cBhvr>
                                      <p:to>
                                        <p:strVal val="visible"/>
                                      </p:to>
                                    </p:set>
                                    <p:anim to="" calcmode="lin" valueType="num">
                                      <p:cBhvr>
                                        <p:cTn id="7" dur="1" fill="hold"/>
                                        <p:tgtEl>
                                          <p:spTgt spid="8807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3"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98B3AA7B-6078-4A6B-9A90-A6C95CD08FD2}"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50179"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50180"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47229E7E-7BD2-4213-824F-5D0294B625B5}" type="slidenum">
              <a:rPr lang="zh-CN" altLang="en-US" sz="2000" smtClean="0">
                <a:solidFill>
                  <a:srgbClr val="006600"/>
                </a:solidFill>
                <a:latin typeface="Arial" charset="0"/>
              </a:rPr>
              <a:pPr/>
              <a:t>49</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08898" name="Rectangle 1026"/>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3 过程设计的工具</a:t>
            </a:r>
            <a:endParaRPr lang="zh-CN" altLang="zh-CN" sz="4800" b="1" dirty="0" smtClean="0">
              <a:effectLst>
                <a:outerShdw blurRad="38100" dist="38100" dir="2700000" algn="tl">
                  <a:srgbClr val="FFFFFF"/>
                </a:outerShdw>
              </a:effectLst>
              <a:latin typeface="华文新魏" pitchFamily="2" charset="-122"/>
              <a:ea typeface="华文新魏" pitchFamily="2" charset="-122"/>
            </a:endParaRPr>
          </a:p>
        </p:txBody>
      </p:sp>
      <p:graphicFrame>
        <p:nvGraphicFramePr>
          <p:cNvPr id="50182" name="Object 1030"/>
          <p:cNvGraphicFramePr>
            <a:graphicFrameLocks noChangeAspect="1"/>
          </p:cNvGraphicFramePr>
          <p:nvPr/>
        </p:nvGraphicFramePr>
        <p:xfrm>
          <a:off x="3556000" y="1676401"/>
          <a:ext cx="4572000" cy="2462213"/>
        </p:xfrm>
        <a:graphic>
          <a:graphicData uri="http://schemas.openxmlformats.org/presentationml/2006/ole">
            <mc:AlternateContent xmlns:mc="http://schemas.openxmlformats.org/markup-compatibility/2006">
              <mc:Choice xmlns:v="urn:schemas-microsoft-com:vml" Requires="v">
                <p:oleObj spid="_x0000_s27652" name="位图图像" r:id="rId3" imgW="1324160" imgH="895238" progId="Paint.Picture">
                  <p:embed/>
                </p:oleObj>
              </mc:Choice>
              <mc:Fallback>
                <p:oleObj name="位图图像" r:id="rId3" imgW="1324160" imgH="8952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000" y="1676401"/>
                        <a:ext cx="45720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3" name="Text Box 1031"/>
          <p:cNvSpPr txBox="1">
            <a:spLocks noChangeArrowheads="1"/>
          </p:cNvSpPr>
          <p:nvPr/>
        </p:nvSpPr>
        <p:spPr bwMode="auto">
          <a:xfrm>
            <a:off x="1219200" y="4237038"/>
            <a:ext cx="9753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r>
              <a:rPr lang="zh-CN" altLang="en-US" b="0">
                <a:latin typeface="Times New Roman" pitchFamily="18" charset="0"/>
              </a:rPr>
              <a:t>判定表</a:t>
            </a:r>
            <a:r>
              <a:rPr lang="zh-CN" altLang="en-US">
                <a:solidFill>
                  <a:srgbClr val="0000CC"/>
                </a:solidFill>
                <a:latin typeface="Times New Roman" pitchFamily="18" charset="0"/>
              </a:rPr>
              <a:t>右半部的每一列</a:t>
            </a:r>
            <a:r>
              <a:rPr lang="zh-CN" altLang="en-US" b="0">
                <a:latin typeface="Times New Roman" pitchFamily="18" charset="0"/>
              </a:rPr>
              <a:t>实质上</a:t>
            </a:r>
            <a:r>
              <a:rPr lang="zh-CN" altLang="en-US">
                <a:solidFill>
                  <a:srgbClr val="0000CC"/>
                </a:solidFill>
                <a:latin typeface="Times New Roman" pitchFamily="18" charset="0"/>
              </a:rPr>
              <a:t>是一条规则</a:t>
            </a:r>
            <a:r>
              <a:rPr lang="zh-CN" altLang="en-US" b="0">
                <a:latin typeface="Times New Roman" pitchFamily="18" charset="0"/>
              </a:rPr>
              <a:t>，</a:t>
            </a:r>
            <a:r>
              <a:rPr lang="zh-CN" altLang="en-US">
                <a:solidFill>
                  <a:srgbClr val="0000CC"/>
                </a:solidFill>
                <a:latin typeface="Times New Roman" pitchFamily="18" charset="0"/>
              </a:rPr>
              <a:t>规定了与特定的条件组合相对应的动作</a:t>
            </a:r>
            <a:r>
              <a:rPr lang="zh-CN" altLang="en-US" b="0">
                <a:latin typeface="Times New Roman" pitchFamily="18" charset="0"/>
              </a:rPr>
              <a:t>。请看示例：</a:t>
            </a:r>
            <a:endParaRPr lang="zh-CN" altLang="zh-CN" b="0">
              <a:latin typeface="Times New Roman" pitchFamily="18" charset="0"/>
            </a:endParaRPr>
          </a:p>
        </p:txBody>
      </p:sp>
    </p:spTree>
    <p:extLst>
      <p:ext uri="{BB962C8B-B14F-4D97-AF65-F5344CB8AC3E}">
        <p14:creationId xmlns:p14="http://schemas.microsoft.com/office/powerpoint/2010/main" val="2617312982"/>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46F602E6-618D-404B-90DF-34D5CD5C6DCD}"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5123"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5124"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4D3E74EC-B949-4D0D-B4BE-7C1EF078A1E3}" type="slidenum">
              <a:rPr lang="zh-CN" altLang="en-US" sz="2000" smtClean="0">
                <a:solidFill>
                  <a:srgbClr val="006600"/>
                </a:solidFill>
                <a:latin typeface="Arial" charset="0"/>
              </a:rPr>
              <a:pPr/>
              <a:t>5</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195586" name="Rectangle 1026"/>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0  概述</a:t>
            </a:r>
            <a:endParaRPr lang="zh-CN" altLang="zh-CN" sz="4800" b="1" dirty="0" smtClean="0">
              <a:effectLst>
                <a:outerShdw blurRad="38100" dist="38100" dir="2700000" algn="tl">
                  <a:srgbClr val="FFFFFF"/>
                </a:outerShdw>
              </a:effectLst>
              <a:latin typeface="华文新魏" pitchFamily="2" charset="-122"/>
              <a:ea typeface="华文新魏" pitchFamily="2" charset="-122"/>
            </a:endParaRPr>
          </a:p>
        </p:txBody>
      </p:sp>
      <p:sp>
        <p:nvSpPr>
          <p:cNvPr id="195588" name="Text Box 1028"/>
          <p:cNvSpPr txBox="1">
            <a:spLocks noChangeArrowheads="1"/>
          </p:cNvSpPr>
          <p:nvPr/>
        </p:nvSpPr>
        <p:spPr bwMode="auto">
          <a:xfrm>
            <a:off x="1422400" y="1779588"/>
            <a:ext cx="9753600" cy="324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2400">
                <a:solidFill>
                  <a:schemeClr val="tx1"/>
                </a:solidFill>
                <a:latin typeface="Times New Roman" pitchFamily="18" charset="0"/>
                <a:ea typeface="宋体" pitchFamily="2" charset="-122"/>
              </a:defRPr>
            </a:lvl1pPr>
            <a:lvl2pPr marL="1046163">
              <a:defRPr sz="2400">
                <a:solidFill>
                  <a:schemeClr val="tx1"/>
                </a:solidFill>
                <a:latin typeface="Times New Roman" pitchFamily="18" charset="0"/>
                <a:ea typeface="宋体" pitchFamily="2" charset="-122"/>
              </a:defRPr>
            </a:lvl2pPr>
            <a:lvl3pPr marL="1236663">
              <a:defRPr sz="2400">
                <a:solidFill>
                  <a:schemeClr val="tx1"/>
                </a:solidFill>
                <a:latin typeface="Times New Roman" pitchFamily="18" charset="0"/>
                <a:ea typeface="宋体" pitchFamily="2" charset="-122"/>
              </a:defRPr>
            </a:lvl3pPr>
            <a:lvl4pPr marL="1427163">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spcBef>
                <a:spcPct val="20000"/>
              </a:spcBef>
              <a:defRPr/>
            </a:pPr>
            <a:r>
              <a:rPr lang="zh-CN" altLang="en-US" sz="3200" b="0" smtClean="0">
                <a:solidFill>
                  <a:srgbClr val="0000CC"/>
                </a:solidFill>
              </a:rPr>
              <a:t>衡量程序的质量不仅要看它的逻辑是否</a:t>
            </a:r>
            <a:r>
              <a:rPr lang="zh-CN" altLang="en-US" sz="3200" smtClean="0">
                <a:solidFill>
                  <a:srgbClr val="0000CC"/>
                </a:solidFill>
                <a:effectLst>
                  <a:outerShdw blurRad="38100" dist="38100" dir="2700000" algn="tl">
                    <a:srgbClr val="000000"/>
                  </a:outerShdw>
                </a:effectLst>
              </a:rPr>
              <a:t>正确，</a:t>
            </a:r>
            <a:r>
              <a:rPr lang="zh-CN" altLang="en-US" sz="3200" b="0" smtClean="0">
                <a:solidFill>
                  <a:srgbClr val="0000CC"/>
                </a:solidFill>
              </a:rPr>
              <a:t>性能是否满足要求，还要看它是否</a:t>
            </a:r>
            <a:r>
              <a:rPr lang="zh-CN" altLang="en-US" sz="3200" smtClean="0">
                <a:solidFill>
                  <a:srgbClr val="0000CC"/>
                </a:solidFill>
                <a:effectLst>
                  <a:outerShdw blurRad="38100" dist="38100" dir="2700000" algn="tl">
                    <a:srgbClr val="000000"/>
                  </a:outerShdw>
                </a:effectLst>
              </a:rPr>
              <a:t>容易阅读和理解</a:t>
            </a:r>
            <a:r>
              <a:rPr lang="zh-CN" altLang="en-US" sz="3200" b="0" smtClean="0">
                <a:solidFill>
                  <a:srgbClr val="0000CC"/>
                </a:solidFill>
              </a:rPr>
              <a:t>。</a:t>
            </a:r>
          </a:p>
          <a:p>
            <a:pPr algn="just">
              <a:spcBef>
                <a:spcPct val="20000"/>
              </a:spcBef>
              <a:defRPr/>
            </a:pPr>
            <a:r>
              <a:rPr lang="zh-CN" altLang="en-US" sz="3200" b="0" smtClean="0"/>
              <a:t>因此，详细设计的目标就不仅仅是逻辑上正确地实现各模块的功能，还要使设计出的处理过程尽可能简明易懂。</a:t>
            </a:r>
          </a:p>
          <a:p>
            <a:pPr algn="just">
              <a:spcBef>
                <a:spcPct val="20000"/>
              </a:spcBef>
              <a:defRPr/>
            </a:pPr>
            <a:r>
              <a:rPr lang="zh-CN" altLang="en-US" sz="3200" b="0" smtClean="0"/>
              <a:t>结构程序设计技术是实现上述目标的关键技术。</a:t>
            </a:r>
            <a:endParaRPr lang="zh-CN" altLang="zh-CN" sz="3200" b="0" smtClean="0"/>
          </a:p>
        </p:txBody>
      </p:sp>
    </p:spTree>
    <p:extLst>
      <p:ext uri="{BB962C8B-B14F-4D97-AF65-F5344CB8AC3E}">
        <p14:creationId xmlns:p14="http://schemas.microsoft.com/office/powerpoint/2010/main" val="3290111125"/>
      </p:ext>
    </p:extLst>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C3A23A39-F306-4FA6-AFFB-0D0B73573724}"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51203"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51204"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49BCECB-4ABB-438C-B3CA-29B24A66307F}" type="slidenum">
              <a:rPr lang="zh-CN" altLang="en-US" sz="2000" smtClean="0">
                <a:solidFill>
                  <a:srgbClr val="006600"/>
                </a:solidFill>
                <a:latin typeface="Arial" charset="0"/>
              </a:rPr>
              <a:pPr/>
              <a:t>50</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89090" name="Rectangle 2"/>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3 过程设计的工具</a:t>
            </a:r>
            <a:endParaRPr lang="zh-CN" altLang="zh-CN" sz="3600" dirty="0" smtClean="0">
              <a:solidFill>
                <a:srgbClr val="006600"/>
              </a:solidFill>
            </a:endParaRPr>
          </a:p>
        </p:txBody>
      </p:sp>
      <p:sp>
        <p:nvSpPr>
          <p:cNvPr id="89093" name="Text Box 5"/>
          <p:cNvSpPr txBox="1">
            <a:spLocks noChangeArrowheads="1"/>
          </p:cNvSpPr>
          <p:nvPr/>
        </p:nvSpPr>
        <p:spPr bwMode="auto">
          <a:xfrm>
            <a:off x="914400" y="1617664"/>
            <a:ext cx="104648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2400">
                <a:solidFill>
                  <a:schemeClr val="tx1"/>
                </a:solidFill>
                <a:latin typeface="Times New Roman" pitchFamily="18" charset="0"/>
                <a:ea typeface="宋体" pitchFamily="2" charset="-122"/>
              </a:defRPr>
            </a:lvl1pPr>
            <a:lvl2pPr marL="949325">
              <a:defRPr sz="2400">
                <a:solidFill>
                  <a:schemeClr val="tx1"/>
                </a:solidFill>
                <a:latin typeface="Times New Roman" pitchFamily="18" charset="0"/>
                <a:ea typeface="宋体" pitchFamily="2" charset="-122"/>
              </a:defRPr>
            </a:lvl2pPr>
            <a:lvl3pPr marL="1139825">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defRPr/>
            </a:pPr>
            <a:r>
              <a:rPr kumimoji="1" lang="zh-CN" altLang="en-US" sz="3600" dirty="0" smtClean="0">
                <a:solidFill>
                  <a:srgbClr val="006600"/>
                </a:solidFill>
                <a:effectLst>
                  <a:outerShdw blurRad="38100" dist="38100" dir="2700000" algn="tl">
                    <a:srgbClr val="000000"/>
                  </a:outerShdw>
                </a:effectLst>
                <a:latin typeface="宋体" pitchFamily="2" charset="-122"/>
              </a:rPr>
              <a:t>例1 </a:t>
            </a:r>
            <a:r>
              <a:rPr lang="zh-CN" altLang="en-US" sz="3200" b="0" dirty="0" smtClean="0"/>
              <a:t>设某航空公司规定, 乘客可以免费托运</a:t>
            </a:r>
            <a:r>
              <a:rPr lang="zh-CN" altLang="en-US" sz="3200" b="0" u="sng" dirty="0" smtClean="0">
                <a:solidFill>
                  <a:srgbClr val="FF0000"/>
                </a:solidFill>
              </a:rPr>
              <a:t>重量</a:t>
            </a:r>
            <a:r>
              <a:rPr lang="zh-CN" altLang="en-US" sz="3200" b="0" dirty="0" smtClean="0"/>
              <a:t>不超过30</a:t>
            </a:r>
            <a:r>
              <a:rPr lang="en-US" altLang="zh-CN" sz="3200" b="0" dirty="0" smtClean="0"/>
              <a:t>kg</a:t>
            </a:r>
            <a:r>
              <a:rPr lang="zh-CN" altLang="en-US" sz="3200" b="0" dirty="0" smtClean="0"/>
              <a:t>的行李。当行李重量超过30</a:t>
            </a:r>
            <a:r>
              <a:rPr lang="en-US" altLang="zh-CN" sz="3200" b="0" dirty="0" smtClean="0"/>
              <a:t>kg</a:t>
            </a:r>
            <a:r>
              <a:rPr lang="zh-CN" altLang="en-US" sz="3200" b="0" dirty="0" smtClean="0"/>
              <a:t>时, 对头</a:t>
            </a:r>
            <a:r>
              <a:rPr lang="zh-CN" altLang="en-US" sz="3200" b="0" u="sng" dirty="0" smtClean="0">
                <a:solidFill>
                  <a:srgbClr val="FF0000"/>
                </a:solidFill>
              </a:rPr>
              <a:t>等舱</a:t>
            </a:r>
            <a:r>
              <a:rPr lang="zh-CN" altLang="en-US" sz="3200" b="0" dirty="0" smtClean="0"/>
              <a:t>的国内</a:t>
            </a:r>
            <a:r>
              <a:rPr lang="zh-CN" altLang="en-US" sz="3200" b="0" u="sng" dirty="0" smtClean="0">
                <a:solidFill>
                  <a:srgbClr val="FF0000"/>
                </a:solidFill>
              </a:rPr>
              <a:t>乘客</a:t>
            </a:r>
            <a:r>
              <a:rPr lang="zh-CN" altLang="en-US" sz="3200" b="0" dirty="0" smtClean="0"/>
              <a:t>超重部分每</a:t>
            </a:r>
            <a:r>
              <a:rPr lang="en-US" altLang="zh-CN" sz="3200" b="0" dirty="0" smtClean="0"/>
              <a:t>kg</a:t>
            </a:r>
            <a:r>
              <a:rPr lang="zh-CN" altLang="en-US" sz="3200" b="0" dirty="0" smtClean="0"/>
              <a:t>收费4元, 对其他舱的国内乘客超重部分每</a:t>
            </a:r>
            <a:r>
              <a:rPr lang="en-US" altLang="zh-CN" sz="3200" b="0" dirty="0" smtClean="0"/>
              <a:t>kg</a:t>
            </a:r>
            <a:r>
              <a:rPr lang="zh-CN" altLang="en-US" sz="3200" b="0" dirty="0" smtClean="0"/>
              <a:t>收费6元, 对外国乘客超重部分每</a:t>
            </a:r>
            <a:r>
              <a:rPr lang="en-US" altLang="zh-CN" sz="3200" b="0" dirty="0" smtClean="0"/>
              <a:t>kg</a:t>
            </a:r>
            <a:r>
              <a:rPr lang="zh-CN" altLang="en-US" sz="3200" b="0" dirty="0" smtClean="0"/>
              <a:t>收费比国内乘客多一倍, 对</a:t>
            </a:r>
            <a:r>
              <a:rPr lang="zh-CN" altLang="en-US" sz="3200" b="0" u="sng" dirty="0" smtClean="0">
                <a:solidFill>
                  <a:srgbClr val="FF0000"/>
                </a:solidFill>
              </a:rPr>
              <a:t>残疾</a:t>
            </a:r>
            <a:r>
              <a:rPr lang="zh-CN" altLang="en-US" sz="3200" b="0" dirty="0" smtClean="0"/>
              <a:t>乘客超重部分每</a:t>
            </a:r>
            <a:r>
              <a:rPr lang="en-US" altLang="zh-CN" sz="3200" b="0" dirty="0" smtClean="0"/>
              <a:t>kg</a:t>
            </a:r>
            <a:r>
              <a:rPr lang="zh-CN" altLang="en-US" sz="3200" b="0" dirty="0" smtClean="0"/>
              <a:t>收费比正常乘客少一半。用判定表可以清楚地表示与上述每种条件组合相对应的动作(算法), 如</a:t>
            </a:r>
            <a:r>
              <a:rPr lang="zh-CN" altLang="en-US" sz="3200" dirty="0" smtClean="0">
                <a:latin typeface="Arial Black" pitchFamily="34" charset="0"/>
              </a:rPr>
              <a:t>表</a:t>
            </a:r>
            <a:r>
              <a:rPr lang="en-US" altLang="zh-CN" sz="3200" dirty="0" smtClean="0">
                <a:latin typeface="Arial Black" pitchFamily="34" charset="0"/>
              </a:rPr>
              <a:t>7.</a:t>
            </a:r>
            <a:r>
              <a:rPr lang="zh-CN" altLang="en-US" sz="3200" dirty="0" smtClean="0">
                <a:latin typeface="Arial Black" pitchFamily="34" charset="0"/>
              </a:rPr>
              <a:t>1</a:t>
            </a:r>
            <a:r>
              <a:rPr lang="zh-CN" altLang="en-US" sz="3200" b="0" dirty="0" smtClean="0"/>
              <a:t>所示。</a:t>
            </a:r>
            <a:endParaRPr lang="zh-CN" altLang="zh-CN" sz="3200" b="0" dirty="0" smtClean="0"/>
          </a:p>
        </p:txBody>
      </p:sp>
    </p:spTree>
    <p:extLst>
      <p:ext uri="{BB962C8B-B14F-4D97-AF65-F5344CB8AC3E}">
        <p14:creationId xmlns:p14="http://schemas.microsoft.com/office/powerpoint/2010/main" val="1135316074"/>
      </p:ext>
    </p:extLst>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1183AB3E-4DD9-4C14-941F-46B7DCD426C9}"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52227"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52228"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0B72216-485E-4747-A132-E7BAAB8988A8}" type="slidenum">
              <a:rPr lang="zh-CN" altLang="en-US" sz="2000" smtClean="0">
                <a:solidFill>
                  <a:srgbClr val="006600"/>
                </a:solidFill>
                <a:latin typeface="Arial" charset="0"/>
              </a:rPr>
              <a:pPr/>
              <a:t>51</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329730" name="Rectangle 2"/>
          <p:cNvSpPr>
            <a:spLocks noGrp="1" noChangeArrowheads="1"/>
          </p:cNvSpPr>
          <p:nvPr>
            <p:ph type="title"/>
          </p:nvPr>
        </p:nvSpPr>
        <p:spPr>
          <a:xfrm>
            <a:off x="541867" y="381000"/>
            <a:ext cx="11243733" cy="838200"/>
          </a:xfrm>
        </p:spPr>
        <p:txBody>
          <a:bodyPr/>
          <a:lstStyle/>
          <a:p>
            <a:pPr algn="ctr" eaLnBrk="1" hangingPunct="1">
              <a:defRPr/>
            </a:pPr>
            <a:r>
              <a:rPr lang="zh-CN" altLang="en-US" sz="3600" b="1" dirty="0" smtClean="0">
                <a:solidFill>
                  <a:srgbClr val="006600"/>
                </a:solidFill>
                <a:effectLst>
                  <a:outerShdw blurRad="38100" dist="38100" dir="2700000" algn="tl">
                    <a:srgbClr val="000000"/>
                  </a:outerShdw>
                </a:effectLst>
                <a:latin typeface="Times New Roman" pitchFamily="18" charset="0"/>
              </a:rPr>
              <a:t>表</a:t>
            </a:r>
            <a:r>
              <a:rPr lang="en-US" altLang="zh-CN" sz="3600" b="1" dirty="0" smtClean="0">
                <a:solidFill>
                  <a:srgbClr val="006600"/>
                </a:solidFill>
                <a:effectLst>
                  <a:outerShdw blurRad="38100" dist="38100" dir="2700000" algn="tl">
                    <a:srgbClr val="000000"/>
                  </a:outerShdw>
                </a:effectLst>
                <a:latin typeface="Times New Roman" pitchFamily="18" charset="0"/>
              </a:rPr>
              <a:t>7.</a:t>
            </a:r>
            <a:r>
              <a:rPr lang="zh-CN" altLang="en-US" sz="3600" b="1" dirty="0" smtClean="0">
                <a:solidFill>
                  <a:srgbClr val="006600"/>
                </a:solidFill>
                <a:effectLst>
                  <a:outerShdw blurRad="38100" dist="38100" dir="2700000" algn="tl">
                    <a:srgbClr val="000000"/>
                  </a:outerShdw>
                </a:effectLst>
                <a:latin typeface="Times New Roman" pitchFamily="18" charset="0"/>
              </a:rPr>
              <a:t>1 表示行李费算法的判定表</a:t>
            </a:r>
            <a:endParaRPr lang="zh-CN" altLang="zh-CN" sz="3600" b="1" dirty="0" smtClean="0">
              <a:solidFill>
                <a:srgbClr val="006600"/>
              </a:solidFill>
              <a:effectLst>
                <a:outerShdw blurRad="38100" dist="38100" dir="2700000" algn="tl">
                  <a:srgbClr val="000000"/>
                </a:outerShdw>
              </a:effectLst>
              <a:latin typeface="Times New Roman" pitchFamily="18" charset="0"/>
            </a:endParaRPr>
          </a:p>
        </p:txBody>
      </p:sp>
      <p:graphicFrame>
        <p:nvGraphicFramePr>
          <p:cNvPr id="52230" name="Object 3"/>
          <p:cNvGraphicFramePr>
            <a:graphicFrameLocks noChangeAspect="1"/>
          </p:cNvGraphicFramePr>
          <p:nvPr/>
        </p:nvGraphicFramePr>
        <p:xfrm>
          <a:off x="406400" y="1295400"/>
          <a:ext cx="13411200" cy="3886200"/>
        </p:xfrm>
        <a:graphic>
          <a:graphicData uri="http://schemas.openxmlformats.org/presentationml/2006/ole">
            <mc:AlternateContent xmlns:mc="http://schemas.openxmlformats.org/markup-compatibility/2006">
              <mc:Choice xmlns:v="urn:schemas-microsoft-com:vml" Requires="v">
                <p:oleObj spid="_x0000_s28676" name="文档" r:id="rId3" imgW="5651500" imgH="2202180" progId="Word.Document.8">
                  <p:embed/>
                </p:oleObj>
              </mc:Choice>
              <mc:Fallback>
                <p:oleObj name="文档" r:id="rId3" imgW="5651500" imgH="22021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1295400"/>
                        <a:ext cx="13411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1" name="Text Box 4"/>
          <p:cNvSpPr txBox="1">
            <a:spLocks noChangeArrowheads="1"/>
          </p:cNvSpPr>
          <p:nvPr/>
        </p:nvSpPr>
        <p:spPr bwMode="auto">
          <a:xfrm>
            <a:off x="609601" y="4876800"/>
            <a:ext cx="1089236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eaLnBrk="1" hangingPunct="1"/>
            <a:r>
              <a:rPr lang="zh-CN" altLang="en-US" sz="2800" b="0">
                <a:latin typeface="Times New Roman" pitchFamily="18" charset="0"/>
              </a:rPr>
              <a:t>     表右上角：</a:t>
            </a:r>
            <a:r>
              <a:rPr lang="en-US" altLang="zh-CN" sz="2800">
                <a:solidFill>
                  <a:srgbClr val="0000CC"/>
                </a:solidFill>
                <a:latin typeface="Times New Roman" pitchFamily="18" charset="0"/>
              </a:rPr>
              <a:t>T</a:t>
            </a:r>
            <a:r>
              <a:rPr lang="en-US" altLang="zh-CN" sz="2800" b="0">
                <a:latin typeface="Times New Roman" pitchFamily="18" charset="0"/>
              </a:rPr>
              <a:t> =</a:t>
            </a:r>
            <a:r>
              <a:rPr lang="zh-CN" altLang="en-US" sz="2800" b="0">
                <a:latin typeface="Times New Roman" pitchFamily="18" charset="0"/>
              </a:rPr>
              <a:t>对应的条件成立，</a:t>
            </a:r>
            <a:r>
              <a:rPr lang="en-US" altLang="zh-CN" sz="2800">
                <a:solidFill>
                  <a:srgbClr val="0000CC"/>
                </a:solidFill>
                <a:latin typeface="Times New Roman" pitchFamily="18" charset="0"/>
              </a:rPr>
              <a:t>F</a:t>
            </a:r>
            <a:r>
              <a:rPr lang="en-US" altLang="zh-CN" sz="2800" b="0">
                <a:latin typeface="Times New Roman" pitchFamily="18" charset="0"/>
              </a:rPr>
              <a:t> =</a:t>
            </a:r>
            <a:r>
              <a:rPr lang="zh-CN" altLang="en-US" sz="2800" b="0">
                <a:latin typeface="Times New Roman" pitchFamily="18" charset="0"/>
              </a:rPr>
              <a:t>不成立，</a:t>
            </a:r>
            <a:r>
              <a:rPr lang="zh-CN" altLang="en-US" sz="2800">
                <a:solidFill>
                  <a:srgbClr val="0000CC"/>
                </a:solidFill>
                <a:latin typeface="Times New Roman" pitchFamily="18" charset="0"/>
              </a:rPr>
              <a:t>空白</a:t>
            </a:r>
            <a:r>
              <a:rPr lang="zh-CN" altLang="en-US" sz="2800" b="0">
                <a:latin typeface="Times New Roman" pitchFamily="18" charset="0"/>
              </a:rPr>
              <a:t>=无关。</a:t>
            </a:r>
          </a:p>
          <a:p>
            <a:pPr eaLnBrk="1" hangingPunct="1"/>
            <a:r>
              <a:rPr lang="zh-CN" altLang="en-US" sz="2800" b="0">
                <a:latin typeface="Times New Roman" pitchFamily="18" charset="0"/>
              </a:rPr>
              <a:t>     表右下角：</a:t>
            </a:r>
            <a:r>
              <a:rPr lang="en-US" altLang="zh-CN" sz="2800">
                <a:solidFill>
                  <a:srgbClr val="0000CC"/>
                </a:solidFill>
                <a:latin typeface="Times New Roman" pitchFamily="18" charset="0"/>
              </a:rPr>
              <a:t>X</a:t>
            </a:r>
            <a:r>
              <a:rPr lang="en-US" altLang="zh-CN" sz="2800" b="0">
                <a:latin typeface="Times New Roman" pitchFamily="18" charset="0"/>
              </a:rPr>
              <a:t>=</a:t>
            </a:r>
            <a:r>
              <a:rPr lang="zh-CN" altLang="en-US" sz="2800" b="0">
                <a:latin typeface="Times New Roman" pitchFamily="18" charset="0"/>
              </a:rPr>
              <a:t>做对应的动作，</a:t>
            </a:r>
            <a:r>
              <a:rPr lang="zh-CN" altLang="en-US" sz="2800">
                <a:solidFill>
                  <a:srgbClr val="0000CC"/>
                </a:solidFill>
                <a:latin typeface="Times New Roman" pitchFamily="18" charset="0"/>
              </a:rPr>
              <a:t>空白＝</a:t>
            </a:r>
            <a:r>
              <a:rPr lang="zh-CN" altLang="en-US" sz="2800" b="0">
                <a:latin typeface="Times New Roman" pitchFamily="18" charset="0"/>
              </a:rPr>
              <a:t>不做。</a:t>
            </a:r>
          </a:p>
        </p:txBody>
      </p:sp>
      <p:sp>
        <p:nvSpPr>
          <p:cNvPr id="52232" name="AutoShape 5">
            <a:hlinkClick r:id="" action="ppaction://hlinkshowjump?jump=lastslideviewed" highlightClick="1"/>
          </p:cNvPr>
          <p:cNvSpPr>
            <a:spLocks noChangeArrowheads="1"/>
          </p:cNvSpPr>
          <p:nvPr/>
        </p:nvSpPr>
        <p:spPr bwMode="auto">
          <a:xfrm>
            <a:off x="10513485" y="6268523"/>
            <a:ext cx="1054100" cy="369332"/>
          </a:xfrm>
          <a:prstGeom prst="actionButtonBackPrevious">
            <a:avLst/>
          </a:prstGeom>
          <a:solidFill>
            <a:schemeClr val="accent2"/>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extLst>
      <p:ext uri="{BB962C8B-B14F-4D97-AF65-F5344CB8AC3E}">
        <p14:creationId xmlns:p14="http://schemas.microsoft.com/office/powerpoint/2010/main" val="748421915"/>
      </p:ext>
    </p:extLst>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6D53FF26-8E59-4BDC-BAD7-0699F30B5D4E}"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53251"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53252"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482C1B14-1EBA-4EDD-B89A-938E66339BC0}" type="slidenum">
              <a:rPr lang="zh-CN" altLang="en-US" sz="2000" smtClean="0">
                <a:solidFill>
                  <a:srgbClr val="006600"/>
                </a:solidFill>
                <a:latin typeface="Arial" charset="0"/>
              </a:rPr>
              <a:pPr/>
              <a:t>52</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91138" name="Rectangle 2"/>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3 过程设计的工具</a:t>
            </a:r>
            <a:endParaRPr lang="zh-CN" altLang="zh-CN" sz="3600" dirty="0" smtClean="0">
              <a:solidFill>
                <a:srgbClr val="006600"/>
              </a:solidFill>
              <a:effectLst>
                <a:outerShdw blurRad="38100" dist="38100" dir="2700000" algn="tl">
                  <a:srgbClr val="000000"/>
                </a:outerShdw>
              </a:effectLst>
              <a:latin typeface="宋体" pitchFamily="2" charset="-122"/>
            </a:endParaRPr>
          </a:p>
        </p:txBody>
      </p:sp>
      <p:sp>
        <p:nvSpPr>
          <p:cNvPr id="91141" name="Text Box 5"/>
          <p:cNvSpPr txBox="1">
            <a:spLocks noChangeArrowheads="1"/>
          </p:cNvSpPr>
          <p:nvPr/>
        </p:nvSpPr>
        <p:spPr bwMode="auto">
          <a:xfrm>
            <a:off x="1422400" y="1800225"/>
            <a:ext cx="96520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2400">
                <a:solidFill>
                  <a:schemeClr val="tx1"/>
                </a:solidFill>
                <a:latin typeface="Times New Roman" pitchFamily="18" charset="0"/>
                <a:ea typeface="宋体" pitchFamily="2" charset="-122"/>
              </a:defRPr>
            </a:lvl1pPr>
            <a:lvl2pPr marL="1046163">
              <a:defRPr sz="2400">
                <a:solidFill>
                  <a:schemeClr val="tx1"/>
                </a:solidFill>
                <a:latin typeface="Times New Roman" pitchFamily="18" charset="0"/>
                <a:ea typeface="宋体" pitchFamily="2" charset="-122"/>
              </a:defRPr>
            </a:lvl2pPr>
            <a:lvl3pPr marL="1236663">
              <a:defRPr sz="2400">
                <a:solidFill>
                  <a:schemeClr val="tx1"/>
                </a:solidFill>
                <a:latin typeface="Times New Roman" pitchFamily="18" charset="0"/>
                <a:ea typeface="宋体" pitchFamily="2" charset="-122"/>
              </a:defRPr>
            </a:lvl3pPr>
            <a:lvl4pPr marL="1427163">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defRPr/>
            </a:pPr>
            <a:r>
              <a:rPr kumimoji="1" lang="zh-CN" altLang="en-US" sz="3600" dirty="0" smtClean="0">
                <a:solidFill>
                  <a:srgbClr val="006600"/>
                </a:solidFill>
                <a:effectLst>
                  <a:outerShdw blurRad="38100" dist="38100" dir="2700000" algn="tl">
                    <a:srgbClr val="000000"/>
                  </a:outerShdw>
                </a:effectLst>
                <a:latin typeface="宋体" pitchFamily="2" charset="-122"/>
              </a:rPr>
              <a:t>例2 </a:t>
            </a:r>
            <a:r>
              <a:rPr lang="zh-CN" altLang="en-US" sz="3200" b="0" dirty="0" smtClean="0">
                <a:latin typeface="宋体" pitchFamily="2" charset="-122"/>
              </a:rPr>
              <a:t>某厂生产</a:t>
            </a:r>
            <a:r>
              <a:rPr lang="en-US" altLang="zh-CN" sz="3200" b="0" dirty="0" smtClean="0">
                <a:latin typeface="宋体" pitchFamily="2" charset="-122"/>
              </a:rPr>
              <a:t>A,B</a:t>
            </a:r>
            <a:r>
              <a:rPr lang="zh-CN" altLang="en-US" sz="3200" b="0" dirty="0" smtClean="0">
                <a:latin typeface="宋体" pitchFamily="2" charset="-122"/>
              </a:rPr>
              <a:t>两</a:t>
            </a:r>
            <a:r>
              <a:rPr lang="zh-CN" altLang="en-US" sz="3200" b="0" u="sng" dirty="0" smtClean="0">
                <a:solidFill>
                  <a:srgbClr val="FF0000"/>
                </a:solidFill>
                <a:latin typeface="宋体" pitchFamily="2" charset="-122"/>
              </a:rPr>
              <a:t>类产品</a:t>
            </a:r>
            <a:r>
              <a:rPr lang="zh-CN" altLang="en-US" sz="3200" b="0" dirty="0" smtClean="0">
                <a:latin typeface="宋体" pitchFamily="2" charset="-122"/>
              </a:rPr>
              <a:t>，打算对于超产者予以奖励，奖励政策为：</a:t>
            </a:r>
          </a:p>
          <a:p>
            <a:pPr algn="just">
              <a:defRPr/>
            </a:pPr>
            <a:r>
              <a:rPr lang="zh-CN" altLang="en-US" sz="3200" b="0" dirty="0" smtClean="0">
                <a:latin typeface="宋体" pitchFamily="2" charset="-122"/>
              </a:rPr>
              <a:t>对于</a:t>
            </a:r>
            <a:r>
              <a:rPr lang="en-US" altLang="zh-CN" sz="3200" b="0" dirty="0" smtClean="0">
                <a:latin typeface="宋体" pitchFamily="2" charset="-122"/>
              </a:rPr>
              <a:t>A</a:t>
            </a:r>
            <a:r>
              <a:rPr lang="zh-CN" altLang="en-US" sz="3200" b="0" dirty="0" smtClean="0">
                <a:latin typeface="宋体" pitchFamily="2" charset="-122"/>
              </a:rPr>
              <a:t>类产品：超产</a:t>
            </a:r>
            <a:r>
              <a:rPr lang="zh-CN" altLang="en-US" sz="3200" b="0" u="sng" dirty="0" smtClean="0">
                <a:solidFill>
                  <a:srgbClr val="FF0000"/>
                </a:solidFill>
                <a:latin typeface="宋体" pitchFamily="2" charset="-122"/>
              </a:rPr>
              <a:t>数量</a:t>
            </a:r>
            <a:r>
              <a:rPr lang="en-US" altLang="zh-CN" sz="3200" b="0" dirty="0" smtClean="0">
                <a:latin typeface="宋体" pitchFamily="2" charset="-122"/>
              </a:rPr>
              <a:t>N</a:t>
            </a:r>
            <a:r>
              <a:rPr lang="zh-CN" altLang="en-US" sz="3200" b="0" dirty="0" smtClean="0">
                <a:latin typeface="宋体" pitchFamily="2" charset="-122"/>
              </a:rPr>
              <a:t>小于等于50件时，每件奖励1元；</a:t>
            </a:r>
            <a:r>
              <a:rPr lang="en-US" altLang="zh-CN" sz="3200" b="0" dirty="0" smtClean="0">
                <a:latin typeface="宋体" pitchFamily="2" charset="-122"/>
              </a:rPr>
              <a:t>N</a:t>
            </a:r>
            <a:r>
              <a:rPr lang="zh-CN" altLang="en-US" sz="3200" b="0" dirty="0" smtClean="0">
                <a:latin typeface="宋体" pitchFamily="2" charset="-122"/>
              </a:rPr>
              <a:t>大于50而小于等于100时，超过50的部分每件奖励1.25元，其余按50件以内奖励；</a:t>
            </a:r>
            <a:r>
              <a:rPr lang="en-US" altLang="zh-CN" sz="3200" b="0" dirty="0" smtClean="0">
                <a:latin typeface="宋体" pitchFamily="2" charset="-122"/>
              </a:rPr>
              <a:t>N</a:t>
            </a:r>
            <a:r>
              <a:rPr lang="zh-CN" altLang="en-US" sz="3200" b="0" dirty="0" smtClean="0">
                <a:latin typeface="宋体" pitchFamily="2" charset="-122"/>
              </a:rPr>
              <a:t>大于100时，超过100的部分每件奖励1.5元，其余按100件以内奖励。</a:t>
            </a:r>
            <a:endParaRPr lang="zh-CN" altLang="zh-CN" sz="3200" b="0" dirty="0" smtClean="0">
              <a:latin typeface="宋体" pitchFamily="2" charset="-122"/>
            </a:endParaRPr>
          </a:p>
        </p:txBody>
      </p:sp>
    </p:spTree>
    <p:extLst>
      <p:ext uri="{BB962C8B-B14F-4D97-AF65-F5344CB8AC3E}">
        <p14:creationId xmlns:p14="http://schemas.microsoft.com/office/powerpoint/2010/main" val="3025733363"/>
      </p:ext>
    </p:extLst>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E9913D31-3D65-4019-B836-61F3E712DBFB}"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54275"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54276"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C159E4AA-3E47-490E-9A4E-6AA376F1943D}" type="slidenum">
              <a:rPr lang="zh-CN" altLang="en-US" sz="2000" smtClean="0">
                <a:solidFill>
                  <a:srgbClr val="006600"/>
                </a:solidFill>
                <a:latin typeface="Arial" charset="0"/>
              </a:rPr>
              <a:pPr/>
              <a:t>53</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09922" name="Rectangle 1026"/>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3 过程设计的工具</a:t>
            </a:r>
            <a:endParaRPr lang="zh-CN" altLang="zh-CN" sz="4800" b="1" dirty="0" smtClean="0">
              <a:effectLst>
                <a:outerShdw blurRad="38100" dist="38100" dir="2700000" algn="tl">
                  <a:srgbClr val="FFFFFF"/>
                </a:outerShdw>
              </a:effectLst>
              <a:latin typeface="华文新魏" pitchFamily="2" charset="-122"/>
              <a:ea typeface="华文新魏" pitchFamily="2" charset="-122"/>
            </a:endParaRPr>
          </a:p>
        </p:txBody>
      </p:sp>
      <p:sp>
        <p:nvSpPr>
          <p:cNvPr id="54278" name="Text Box 1029"/>
          <p:cNvSpPr txBox="1">
            <a:spLocks noChangeArrowheads="1"/>
          </p:cNvSpPr>
          <p:nvPr/>
        </p:nvSpPr>
        <p:spPr bwMode="auto">
          <a:xfrm>
            <a:off x="1422400" y="1724025"/>
            <a:ext cx="92456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r>
              <a:rPr lang="zh-CN" altLang="en-US" b="0"/>
              <a:t>对于</a:t>
            </a:r>
            <a:r>
              <a:rPr lang="en-US" altLang="zh-CN" b="0"/>
              <a:t>B</a:t>
            </a:r>
            <a:r>
              <a:rPr lang="zh-CN" altLang="en-US" b="0"/>
              <a:t>类产品：超产数量</a:t>
            </a:r>
            <a:r>
              <a:rPr lang="en-US" altLang="zh-CN" b="0"/>
              <a:t>N</a:t>
            </a:r>
            <a:r>
              <a:rPr lang="zh-CN" altLang="en-US" b="0"/>
              <a:t>小于等与25件时，每件奖励2元；</a:t>
            </a:r>
            <a:r>
              <a:rPr lang="en-US" altLang="zh-CN" b="0"/>
              <a:t>N</a:t>
            </a:r>
            <a:r>
              <a:rPr lang="zh-CN" altLang="en-US" b="0"/>
              <a:t>大于25而小于等于50时，超过25的部分每件奖励2.5元，其余按25件以内奖励；</a:t>
            </a:r>
            <a:r>
              <a:rPr lang="en-US" altLang="zh-CN" b="0"/>
              <a:t>N</a:t>
            </a:r>
            <a:r>
              <a:rPr lang="zh-CN" altLang="en-US" b="0"/>
              <a:t>大于50时，超过50的部分每件奖励3元，，其余按50件以内奖励。</a:t>
            </a:r>
          </a:p>
        </p:txBody>
      </p:sp>
      <p:sp>
        <p:nvSpPr>
          <p:cNvPr id="54279" name="Text Box 1030"/>
          <p:cNvSpPr txBox="1">
            <a:spLocks noChangeArrowheads="1"/>
          </p:cNvSpPr>
          <p:nvPr/>
        </p:nvSpPr>
        <p:spPr bwMode="auto">
          <a:xfrm>
            <a:off x="1422400" y="4772025"/>
            <a:ext cx="9245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r>
              <a:rPr lang="zh-CN" altLang="en-US" b="0" dirty="0">
                <a:latin typeface="Times New Roman" pitchFamily="18" charset="0"/>
              </a:rPr>
              <a:t>表示奖励政策的判定表如</a:t>
            </a:r>
            <a:r>
              <a:rPr lang="zh-CN" altLang="en-US" dirty="0" smtClean="0">
                <a:latin typeface="Arial Black" pitchFamily="34" charset="0"/>
              </a:rPr>
              <a:t>表</a:t>
            </a:r>
            <a:r>
              <a:rPr lang="en-US" altLang="zh-CN" dirty="0" smtClean="0">
                <a:latin typeface="Arial Black" pitchFamily="34" charset="0"/>
              </a:rPr>
              <a:t>7.</a:t>
            </a:r>
            <a:r>
              <a:rPr lang="zh-CN" altLang="en-US" dirty="0" smtClean="0">
                <a:latin typeface="Arial Black" pitchFamily="34" charset="0"/>
              </a:rPr>
              <a:t>2</a:t>
            </a:r>
            <a:r>
              <a:rPr lang="zh-CN" altLang="en-US" b="0" dirty="0">
                <a:latin typeface="Times New Roman" pitchFamily="18" charset="0"/>
              </a:rPr>
              <a:t>所示。</a:t>
            </a:r>
            <a:endParaRPr lang="zh-CN" altLang="zh-CN" b="0" dirty="0">
              <a:latin typeface="Times New Roman" pitchFamily="18" charset="0"/>
            </a:endParaRPr>
          </a:p>
        </p:txBody>
      </p:sp>
    </p:spTree>
    <p:extLst>
      <p:ext uri="{BB962C8B-B14F-4D97-AF65-F5344CB8AC3E}">
        <p14:creationId xmlns:p14="http://schemas.microsoft.com/office/powerpoint/2010/main" val="2524053374"/>
      </p:ext>
    </p:extLst>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DD86A93-FD28-4483-9773-089F154AC023}"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55299"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55300"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E7A48F7-8ABA-4C1F-BA78-63969181F4C2}" type="slidenum">
              <a:rPr lang="zh-CN" altLang="en-US" sz="2000" smtClean="0">
                <a:solidFill>
                  <a:srgbClr val="006600"/>
                </a:solidFill>
                <a:latin typeface="Arial" charset="0"/>
              </a:rPr>
              <a:pPr/>
              <a:t>54</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330754" name="Rectangle 2"/>
          <p:cNvSpPr>
            <a:spLocks noGrp="1" noChangeArrowheads="1"/>
          </p:cNvSpPr>
          <p:nvPr>
            <p:ph type="title"/>
          </p:nvPr>
        </p:nvSpPr>
        <p:spPr>
          <a:xfrm>
            <a:off x="541867" y="381000"/>
            <a:ext cx="11243733" cy="838200"/>
          </a:xfrm>
        </p:spPr>
        <p:txBody>
          <a:bodyPr/>
          <a:lstStyle/>
          <a:p>
            <a:pPr algn="ctr" eaLnBrk="1" hangingPunct="1">
              <a:defRPr/>
            </a:pPr>
            <a:r>
              <a:rPr lang="zh-CN" altLang="en-US" sz="3600" b="1" dirty="0" smtClean="0">
                <a:solidFill>
                  <a:srgbClr val="006600"/>
                </a:solidFill>
                <a:effectLst>
                  <a:outerShdw blurRad="38100" dist="38100" dir="2700000" algn="tl">
                    <a:srgbClr val="000000"/>
                  </a:outerShdw>
                </a:effectLst>
                <a:latin typeface="Times New Roman" pitchFamily="18" charset="0"/>
              </a:rPr>
              <a:t>表</a:t>
            </a:r>
            <a:r>
              <a:rPr lang="en-US" altLang="zh-CN" sz="3600" b="1" dirty="0" smtClean="0">
                <a:solidFill>
                  <a:srgbClr val="006600"/>
                </a:solidFill>
                <a:effectLst>
                  <a:outerShdw blurRad="38100" dist="38100" dir="2700000" algn="tl">
                    <a:srgbClr val="000000"/>
                  </a:outerShdw>
                </a:effectLst>
                <a:latin typeface="Times New Roman" pitchFamily="18" charset="0"/>
              </a:rPr>
              <a:t>7.</a:t>
            </a:r>
            <a:r>
              <a:rPr lang="zh-CN" altLang="en-US" sz="3600" b="1" dirty="0" smtClean="0">
                <a:solidFill>
                  <a:srgbClr val="006600"/>
                </a:solidFill>
                <a:effectLst>
                  <a:outerShdw blurRad="38100" dist="38100" dir="2700000" algn="tl">
                    <a:srgbClr val="000000"/>
                  </a:outerShdw>
                </a:effectLst>
                <a:latin typeface="Times New Roman" pitchFamily="18" charset="0"/>
              </a:rPr>
              <a:t>2 表示奖励政策的判定表</a:t>
            </a:r>
            <a:endParaRPr lang="zh-CN" altLang="zh-CN" sz="3600" b="1" dirty="0" smtClean="0">
              <a:solidFill>
                <a:srgbClr val="006600"/>
              </a:solidFill>
              <a:effectLst>
                <a:outerShdw blurRad="38100" dist="38100" dir="2700000" algn="tl">
                  <a:srgbClr val="000000"/>
                </a:outerShdw>
              </a:effectLst>
              <a:latin typeface="Times New Roman" pitchFamily="18" charset="0"/>
            </a:endParaRPr>
          </a:p>
        </p:txBody>
      </p:sp>
      <p:graphicFrame>
        <p:nvGraphicFramePr>
          <p:cNvPr id="55302" name="Object 3"/>
          <p:cNvGraphicFramePr>
            <a:graphicFrameLocks noChangeAspect="1"/>
          </p:cNvGraphicFramePr>
          <p:nvPr/>
        </p:nvGraphicFramePr>
        <p:xfrm>
          <a:off x="914400" y="1676400"/>
          <a:ext cx="14732000" cy="4495800"/>
        </p:xfrm>
        <a:graphic>
          <a:graphicData uri="http://schemas.openxmlformats.org/presentationml/2006/ole">
            <mc:AlternateContent xmlns:mc="http://schemas.openxmlformats.org/markup-compatibility/2006">
              <mc:Choice xmlns:v="urn:schemas-microsoft-com:vml" Requires="v">
                <p:oleObj spid="_x0000_s29700" name="文档" r:id="rId3" imgW="5651500" imgH="2562860" progId="Word.Document.8">
                  <p:embed/>
                </p:oleObj>
              </mc:Choice>
              <mc:Fallback>
                <p:oleObj name="文档" r:id="rId3" imgW="5651500" imgH="25628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676400"/>
                        <a:ext cx="14732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3" name="AutoShape 4">
            <a:hlinkClick r:id="" action="ppaction://hlinkshowjump?jump=lastslideviewed" highlightClick="1"/>
          </p:cNvPr>
          <p:cNvSpPr>
            <a:spLocks noChangeArrowheads="1"/>
          </p:cNvSpPr>
          <p:nvPr/>
        </p:nvSpPr>
        <p:spPr bwMode="auto">
          <a:xfrm>
            <a:off x="10513485" y="6268523"/>
            <a:ext cx="1054100" cy="369332"/>
          </a:xfrm>
          <a:prstGeom prst="actionButtonBackPrevious">
            <a:avLst/>
          </a:prstGeom>
          <a:solidFill>
            <a:schemeClr val="accent2"/>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extLst>
      <p:ext uri="{BB962C8B-B14F-4D97-AF65-F5344CB8AC3E}">
        <p14:creationId xmlns:p14="http://schemas.microsoft.com/office/powerpoint/2010/main" val="1569908311"/>
      </p:ext>
    </p:extLst>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CAA46ECF-DEA9-4442-8452-E487FE459033}"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56323"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56324"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CFD8E22-2B6C-40E7-BAE1-D7C026548EBC}" type="slidenum">
              <a:rPr lang="zh-CN" altLang="en-US" sz="2000" smtClean="0">
                <a:solidFill>
                  <a:srgbClr val="006600"/>
                </a:solidFill>
                <a:latin typeface="Arial" charset="0"/>
              </a:rPr>
              <a:pPr/>
              <a:t>55</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93186" name="Rectangle 2"/>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3 过程设计的工具</a:t>
            </a:r>
            <a:endParaRPr lang="zh-CN" altLang="zh-CN" b="1" dirty="0" smtClean="0">
              <a:solidFill>
                <a:srgbClr val="0000CC"/>
              </a:solidFill>
              <a:effectLst>
                <a:outerShdw blurRad="38100" dist="38100" dir="2700000" algn="tl">
                  <a:srgbClr val="000000"/>
                </a:outerShdw>
              </a:effectLst>
              <a:latin typeface="Times New Roman" pitchFamily="18" charset="0"/>
            </a:endParaRPr>
          </a:p>
        </p:txBody>
      </p:sp>
      <p:sp>
        <p:nvSpPr>
          <p:cNvPr id="93189" name="Text Box 5"/>
          <p:cNvSpPr txBox="1">
            <a:spLocks noChangeArrowheads="1"/>
          </p:cNvSpPr>
          <p:nvPr/>
        </p:nvSpPr>
        <p:spPr bwMode="auto">
          <a:xfrm>
            <a:off x="1524000" y="1524001"/>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30000"/>
              </a:spcBef>
              <a:defRPr/>
            </a:pPr>
            <a:r>
              <a:rPr kumimoji="1" lang="zh-CN" altLang="en-US" sz="4000">
                <a:solidFill>
                  <a:srgbClr val="0000CC"/>
                </a:solidFill>
                <a:effectLst>
                  <a:outerShdw blurRad="38100" dist="38100" dir="2700000" algn="tl">
                    <a:srgbClr val="000000"/>
                  </a:outerShdw>
                </a:effectLst>
                <a:latin typeface="Times New Roman" pitchFamily="18" charset="0"/>
                <a:ea typeface="宋体" pitchFamily="2" charset="-122"/>
              </a:rPr>
              <a:t>判定树</a:t>
            </a:r>
          </a:p>
        </p:txBody>
      </p:sp>
      <p:sp>
        <p:nvSpPr>
          <p:cNvPr id="56327" name="Text Box 6"/>
          <p:cNvSpPr txBox="1">
            <a:spLocks noChangeArrowheads="1"/>
          </p:cNvSpPr>
          <p:nvPr/>
        </p:nvSpPr>
        <p:spPr bwMode="auto">
          <a:xfrm>
            <a:off x="1320800" y="2193926"/>
            <a:ext cx="9448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30000"/>
              </a:spcBef>
            </a:pPr>
            <a:r>
              <a:rPr lang="zh-CN" altLang="en-US">
                <a:solidFill>
                  <a:srgbClr val="0000CC"/>
                </a:solidFill>
                <a:latin typeface="Times New Roman" pitchFamily="18" charset="0"/>
              </a:rPr>
              <a:t>判定树</a:t>
            </a:r>
            <a:r>
              <a:rPr lang="zh-CN" altLang="en-US" b="0">
                <a:latin typeface="Times New Roman" pitchFamily="18" charset="0"/>
              </a:rPr>
              <a:t>是判定表的变种，也能清晰地表示复杂的条件组合与应做的动作之间的对应关系。</a:t>
            </a:r>
          </a:p>
        </p:txBody>
      </p:sp>
      <p:sp>
        <p:nvSpPr>
          <p:cNvPr id="93191" name="Text Box 7"/>
          <p:cNvSpPr txBox="1">
            <a:spLocks noChangeArrowheads="1"/>
          </p:cNvSpPr>
          <p:nvPr/>
        </p:nvSpPr>
        <p:spPr bwMode="auto">
          <a:xfrm>
            <a:off x="1320800" y="3719514"/>
            <a:ext cx="94488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30000"/>
              </a:spcBef>
            </a:pPr>
            <a:r>
              <a:rPr lang="zh-CN" altLang="en-US">
                <a:solidFill>
                  <a:srgbClr val="0000CC"/>
                </a:solidFill>
                <a:latin typeface="Times New Roman" pitchFamily="18" charset="0"/>
              </a:rPr>
              <a:t>判定树</a:t>
            </a:r>
            <a:r>
              <a:rPr lang="zh-CN" altLang="en-US" b="0">
                <a:latin typeface="Times New Roman" pitchFamily="18" charset="0"/>
              </a:rPr>
              <a:t>的</a:t>
            </a:r>
            <a:r>
              <a:rPr lang="zh-CN" altLang="en-US">
                <a:solidFill>
                  <a:srgbClr val="0000CC"/>
                </a:solidFill>
                <a:latin typeface="Times New Roman" pitchFamily="18" charset="0"/>
              </a:rPr>
              <a:t>优点</a:t>
            </a:r>
            <a:r>
              <a:rPr lang="zh-CN" altLang="en-US" b="0">
                <a:latin typeface="Times New Roman" pitchFamily="18" charset="0"/>
              </a:rPr>
              <a:t>在于，</a:t>
            </a:r>
            <a:r>
              <a:rPr lang="zh-CN" altLang="en-US" b="0">
                <a:solidFill>
                  <a:srgbClr val="0000CC"/>
                </a:solidFill>
                <a:latin typeface="Times New Roman" pitchFamily="18" charset="0"/>
              </a:rPr>
              <a:t>它的形式简单到不需任何说明，一眼就可以看出其含义</a:t>
            </a:r>
            <a:r>
              <a:rPr lang="zh-CN" altLang="en-US" b="0">
                <a:latin typeface="Times New Roman" pitchFamily="18" charset="0"/>
              </a:rPr>
              <a:t>，特别易于掌握和使用。多年来判定树一直受到人们的重视，是一种比较常用的系统分析和设计的工具。</a:t>
            </a:r>
            <a:endParaRPr lang="zh-CN" altLang="zh-CN" b="0">
              <a:latin typeface="Times New Roman" pitchFamily="18" charset="0"/>
            </a:endParaRPr>
          </a:p>
        </p:txBody>
      </p:sp>
    </p:spTree>
    <p:extLst>
      <p:ext uri="{BB962C8B-B14F-4D97-AF65-F5344CB8AC3E}">
        <p14:creationId xmlns:p14="http://schemas.microsoft.com/office/powerpoint/2010/main" val="420409346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93191"/>
                                        </p:tgtEl>
                                        <p:attrNameLst>
                                          <p:attrName>style.visibility</p:attrName>
                                        </p:attrNameLst>
                                      </p:cBhvr>
                                      <p:to>
                                        <p:strVal val="visible"/>
                                      </p:to>
                                    </p:set>
                                    <p:anim to="" calcmode="lin" valueType="num">
                                      <p:cBhvr>
                                        <p:cTn id="7" dur="1" fill="hold"/>
                                        <p:tgtEl>
                                          <p:spTgt spid="9319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1"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006EBCE2-6B8A-491B-BF99-A36F3D3CE01E}"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57347"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57348"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31F5512C-8E53-4FD3-A2DE-0910332E4A29}" type="slidenum">
              <a:rPr lang="zh-CN" altLang="en-US" sz="2000" smtClean="0">
                <a:solidFill>
                  <a:srgbClr val="006600"/>
                </a:solidFill>
                <a:latin typeface="Arial" charset="0"/>
              </a:rPr>
              <a:pPr/>
              <a:t>56</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10946" name="Rectangle 1026"/>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3 过程设计的工具</a:t>
            </a:r>
            <a:endParaRPr lang="zh-CN" altLang="zh-CN" sz="3600" b="1" dirty="0" smtClean="0">
              <a:solidFill>
                <a:srgbClr val="006600"/>
              </a:solidFill>
              <a:effectLst>
                <a:outerShdw blurRad="38100" dist="38100" dir="2700000" algn="tl">
                  <a:srgbClr val="000000"/>
                </a:outerShdw>
              </a:effectLst>
              <a:latin typeface="Times New Roman" pitchFamily="18" charset="0"/>
            </a:endParaRPr>
          </a:p>
        </p:txBody>
      </p:sp>
      <p:sp>
        <p:nvSpPr>
          <p:cNvPr id="57350" name="Text Box 1029"/>
          <p:cNvSpPr txBox="1">
            <a:spLocks noChangeArrowheads="1"/>
          </p:cNvSpPr>
          <p:nvPr/>
        </p:nvSpPr>
        <p:spPr bwMode="auto">
          <a:xfrm>
            <a:off x="1625600" y="1600201"/>
            <a:ext cx="914400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30000"/>
              </a:spcBef>
            </a:pPr>
            <a:r>
              <a:rPr lang="zh-CN" altLang="en-US" b="0" dirty="0">
                <a:latin typeface="Times New Roman" pitchFamily="18" charset="0"/>
              </a:rPr>
              <a:t>例如：</a:t>
            </a:r>
          </a:p>
          <a:p>
            <a:pPr algn="just">
              <a:spcBef>
                <a:spcPct val="30000"/>
              </a:spcBef>
            </a:pPr>
            <a:r>
              <a:rPr lang="zh-CN" altLang="en-US" dirty="0" smtClean="0">
                <a:latin typeface="Arial Black" pitchFamily="34" charset="0"/>
                <a:hlinkClick r:id="rId2" action="ppaction://hlinksldjump"/>
              </a:rPr>
              <a:t>表</a:t>
            </a:r>
            <a:r>
              <a:rPr lang="en-US" altLang="zh-CN" dirty="0" smtClean="0">
                <a:latin typeface="Arial Black" pitchFamily="34" charset="0"/>
                <a:hlinkClick r:id="rId2" action="ppaction://hlinksldjump"/>
              </a:rPr>
              <a:t>7.</a:t>
            </a:r>
            <a:r>
              <a:rPr lang="zh-CN" altLang="en-US" dirty="0" smtClean="0">
                <a:latin typeface="Arial Black" pitchFamily="34" charset="0"/>
                <a:hlinkClick r:id="rId2" action="ppaction://hlinksldjump"/>
              </a:rPr>
              <a:t>1</a:t>
            </a:r>
            <a:r>
              <a:rPr lang="zh-CN" altLang="en-US" b="0" dirty="0">
                <a:latin typeface="Times New Roman" pitchFamily="18" charset="0"/>
              </a:rPr>
              <a:t>所表示的行李费算法，可以用判定树表示为</a:t>
            </a:r>
            <a:r>
              <a:rPr lang="zh-CN" altLang="en-US" dirty="0" smtClean="0">
                <a:latin typeface="Arial Black" pitchFamily="34" charset="0"/>
              </a:rPr>
              <a:t>图</a:t>
            </a:r>
            <a:r>
              <a:rPr lang="en-US" altLang="zh-CN" dirty="0" smtClean="0">
                <a:latin typeface="Arial Black" pitchFamily="34" charset="0"/>
              </a:rPr>
              <a:t>7.</a:t>
            </a:r>
            <a:r>
              <a:rPr lang="zh-CN" altLang="en-US" dirty="0" smtClean="0">
                <a:latin typeface="Arial Black" pitchFamily="34" charset="0"/>
              </a:rPr>
              <a:t>7</a:t>
            </a:r>
            <a:r>
              <a:rPr lang="zh-CN" altLang="en-US" b="0" dirty="0">
                <a:latin typeface="Times New Roman" pitchFamily="18" charset="0"/>
              </a:rPr>
              <a:t>。</a:t>
            </a:r>
          </a:p>
        </p:txBody>
      </p:sp>
    </p:spTree>
    <p:extLst>
      <p:ext uri="{BB962C8B-B14F-4D97-AF65-F5344CB8AC3E}">
        <p14:creationId xmlns:p14="http://schemas.microsoft.com/office/powerpoint/2010/main" val="993995496"/>
      </p:ext>
    </p:extLst>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41E7A95-7DAF-4ED3-B609-52EE17AF2501}"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58371"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58372"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50D4F729-7208-442E-9A9A-4060A38E4069}" type="slidenum">
              <a:rPr lang="zh-CN" altLang="en-US" sz="2000" smtClean="0">
                <a:solidFill>
                  <a:srgbClr val="006600"/>
                </a:solidFill>
                <a:latin typeface="Arial" charset="0"/>
              </a:rPr>
              <a:pPr/>
              <a:t>57</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332802" name="Rectangle 2"/>
          <p:cNvSpPr>
            <a:spLocks noGrp="1" noChangeArrowheads="1"/>
          </p:cNvSpPr>
          <p:nvPr>
            <p:ph type="title"/>
          </p:nvPr>
        </p:nvSpPr>
        <p:spPr>
          <a:xfrm>
            <a:off x="541867" y="381000"/>
            <a:ext cx="11243733" cy="838200"/>
          </a:xfrm>
        </p:spPr>
        <p:txBody>
          <a:bodyPr/>
          <a:lstStyle/>
          <a:p>
            <a:pPr algn="ctr" eaLnBrk="1" hangingPunct="1">
              <a:defRPr/>
            </a:pPr>
            <a:r>
              <a:rPr lang="zh-CN" altLang="en-US" sz="3600" b="1" dirty="0" smtClean="0">
                <a:solidFill>
                  <a:srgbClr val="006600"/>
                </a:solidFill>
                <a:effectLst>
                  <a:outerShdw blurRad="38100" dist="38100" dir="2700000" algn="tl">
                    <a:srgbClr val="000000"/>
                  </a:outerShdw>
                </a:effectLst>
                <a:latin typeface="Times New Roman" pitchFamily="18" charset="0"/>
              </a:rPr>
              <a:t>图</a:t>
            </a:r>
            <a:r>
              <a:rPr lang="en-US" altLang="zh-CN" sz="3600" b="1" dirty="0" smtClean="0">
                <a:solidFill>
                  <a:srgbClr val="006600"/>
                </a:solidFill>
                <a:effectLst>
                  <a:outerShdw blurRad="38100" dist="38100" dir="2700000" algn="tl">
                    <a:srgbClr val="000000"/>
                  </a:outerShdw>
                </a:effectLst>
                <a:latin typeface="Times New Roman" pitchFamily="18" charset="0"/>
              </a:rPr>
              <a:t>7.</a:t>
            </a:r>
            <a:r>
              <a:rPr lang="zh-CN" altLang="en-US" sz="3600" b="1" dirty="0" smtClean="0">
                <a:solidFill>
                  <a:srgbClr val="006600"/>
                </a:solidFill>
                <a:effectLst>
                  <a:outerShdw blurRad="38100" dist="38100" dir="2700000" algn="tl">
                    <a:srgbClr val="000000"/>
                  </a:outerShdw>
                </a:effectLst>
                <a:latin typeface="Times New Roman" pitchFamily="18" charset="0"/>
              </a:rPr>
              <a:t>7 表示行李算法的判定树</a:t>
            </a:r>
            <a:endParaRPr lang="zh-CN" altLang="zh-CN" sz="3600" b="1" dirty="0" smtClean="0">
              <a:solidFill>
                <a:srgbClr val="006600"/>
              </a:solidFill>
              <a:effectLst>
                <a:outerShdw blurRad="38100" dist="38100" dir="2700000" algn="tl">
                  <a:srgbClr val="000000"/>
                </a:outerShdw>
              </a:effectLst>
              <a:latin typeface="Times New Roman" pitchFamily="18" charset="0"/>
            </a:endParaRPr>
          </a:p>
        </p:txBody>
      </p:sp>
      <p:graphicFrame>
        <p:nvGraphicFramePr>
          <p:cNvPr id="58374" name="Object 3"/>
          <p:cNvGraphicFramePr>
            <a:graphicFrameLocks noChangeAspect="1"/>
          </p:cNvGraphicFramePr>
          <p:nvPr/>
        </p:nvGraphicFramePr>
        <p:xfrm>
          <a:off x="609600" y="1676400"/>
          <a:ext cx="10972800" cy="4495800"/>
        </p:xfrm>
        <a:graphic>
          <a:graphicData uri="http://schemas.openxmlformats.org/presentationml/2006/ole">
            <mc:AlternateContent xmlns:mc="http://schemas.openxmlformats.org/markup-compatibility/2006">
              <mc:Choice xmlns:v="urn:schemas-microsoft-com:vml" Requires="v">
                <p:oleObj spid="_x0000_s30724" name="Photo Editor 照片" r:id="rId3" imgW="4742857" imgH="2419048" progId="MSPhotoEd.3">
                  <p:embed/>
                </p:oleObj>
              </mc:Choice>
              <mc:Fallback>
                <p:oleObj name="Photo Editor 照片" r:id="rId3" imgW="4742857" imgH="2419048"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76400"/>
                        <a:ext cx="1097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29442936"/>
      </p:ext>
    </p:extLst>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FAA9BFE3-0FFA-4FE3-BD44-16BE53B5887D}"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59395"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59396"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E7590AF0-935F-49C7-93C4-A8E469F001CD}" type="slidenum">
              <a:rPr lang="zh-CN" altLang="en-US" sz="2000" smtClean="0">
                <a:solidFill>
                  <a:srgbClr val="006600"/>
                </a:solidFill>
                <a:latin typeface="Arial" charset="0"/>
              </a:rPr>
              <a:pPr/>
              <a:t>58</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331778" name="Rectangle 2"/>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3 过程设计的工具</a:t>
            </a:r>
            <a:endParaRPr lang="zh-CN" altLang="zh-CN" sz="3600" b="1" dirty="0" smtClean="0">
              <a:solidFill>
                <a:srgbClr val="006600"/>
              </a:solidFill>
              <a:effectLst>
                <a:outerShdw blurRad="38100" dist="38100" dir="2700000" algn="tl">
                  <a:srgbClr val="000000"/>
                </a:outerShdw>
              </a:effectLst>
              <a:latin typeface="Times New Roman" pitchFamily="18" charset="0"/>
            </a:endParaRPr>
          </a:p>
        </p:txBody>
      </p:sp>
      <p:sp>
        <p:nvSpPr>
          <p:cNvPr id="59398" name="Text Box 3"/>
          <p:cNvSpPr txBox="1">
            <a:spLocks noChangeArrowheads="1"/>
          </p:cNvSpPr>
          <p:nvPr/>
        </p:nvSpPr>
        <p:spPr bwMode="auto">
          <a:xfrm>
            <a:off x="1625600" y="1600200"/>
            <a:ext cx="9144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30000"/>
              </a:spcBef>
            </a:pPr>
            <a:r>
              <a:rPr lang="zh-CN" altLang="en-US" dirty="0" smtClean="0">
                <a:latin typeface="Arial Black" pitchFamily="34" charset="0"/>
                <a:hlinkClick r:id="rId2" action="ppaction://hlinksldjump"/>
              </a:rPr>
              <a:t>表</a:t>
            </a:r>
            <a:r>
              <a:rPr lang="en-US" altLang="zh-CN" dirty="0" smtClean="0">
                <a:latin typeface="Arial Black" pitchFamily="34" charset="0"/>
                <a:hlinkClick r:id="rId2" action="ppaction://hlinksldjump"/>
              </a:rPr>
              <a:t>7.</a:t>
            </a:r>
            <a:r>
              <a:rPr lang="zh-CN" altLang="en-US" dirty="0" smtClean="0">
                <a:latin typeface="Arial Black" pitchFamily="34" charset="0"/>
                <a:hlinkClick r:id="rId2" action="ppaction://hlinksldjump"/>
              </a:rPr>
              <a:t>2</a:t>
            </a:r>
            <a:r>
              <a:rPr lang="zh-CN" altLang="en-US" b="0" dirty="0">
                <a:latin typeface="Times New Roman" pitchFamily="18" charset="0"/>
              </a:rPr>
              <a:t>所表示的奖励政策，用判定树表示为</a:t>
            </a:r>
            <a:r>
              <a:rPr lang="zh-CN" altLang="en-US" dirty="0" smtClean="0">
                <a:latin typeface="Arial Black" pitchFamily="34" charset="0"/>
              </a:rPr>
              <a:t>图</a:t>
            </a:r>
            <a:r>
              <a:rPr lang="en-US" altLang="zh-CN" dirty="0" smtClean="0">
                <a:latin typeface="Arial Black" pitchFamily="34" charset="0"/>
              </a:rPr>
              <a:t>7.</a:t>
            </a:r>
            <a:r>
              <a:rPr lang="zh-CN" altLang="en-US" dirty="0" smtClean="0">
                <a:latin typeface="Arial Black" pitchFamily="34" charset="0"/>
              </a:rPr>
              <a:t>7</a:t>
            </a:r>
            <a:r>
              <a:rPr lang="en-US" altLang="zh-CN" dirty="0">
                <a:latin typeface="Arial Black" pitchFamily="34" charset="0"/>
              </a:rPr>
              <a:t>A</a:t>
            </a:r>
            <a:r>
              <a:rPr lang="en-US" altLang="zh-CN" b="0" dirty="0">
                <a:latin typeface="Times New Roman" pitchFamily="18" charset="0"/>
              </a:rPr>
              <a:t>。</a:t>
            </a:r>
          </a:p>
        </p:txBody>
      </p:sp>
    </p:spTree>
    <p:extLst>
      <p:ext uri="{BB962C8B-B14F-4D97-AF65-F5344CB8AC3E}">
        <p14:creationId xmlns:p14="http://schemas.microsoft.com/office/powerpoint/2010/main" val="2002931658"/>
      </p:ext>
    </p:extLst>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65CEC8E3-A337-4BFB-9D58-668DE0DC0E96}"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60419"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60420"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C7FBF6CF-CF82-4BDE-AE23-9A45D91D39D9}" type="slidenum">
              <a:rPr lang="zh-CN" altLang="en-US" sz="2000" smtClean="0">
                <a:solidFill>
                  <a:srgbClr val="006600"/>
                </a:solidFill>
                <a:latin typeface="Arial" charset="0"/>
              </a:rPr>
              <a:pPr/>
              <a:t>59</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333826" name="Rectangle 2"/>
          <p:cNvSpPr>
            <a:spLocks noGrp="1" noChangeArrowheads="1"/>
          </p:cNvSpPr>
          <p:nvPr>
            <p:ph type="title"/>
          </p:nvPr>
        </p:nvSpPr>
        <p:spPr>
          <a:xfrm>
            <a:off x="541867" y="381000"/>
            <a:ext cx="11243733" cy="838200"/>
          </a:xfrm>
        </p:spPr>
        <p:txBody>
          <a:bodyPr/>
          <a:lstStyle/>
          <a:p>
            <a:pPr algn="ctr" eaLnBrk="1" hangingPunct="1">
              <a:defRPr/>
            </a:pPr>
            <a:r>
              <a:rPr lang="zh-CN" altLang="en-US" sz="3600" b="1" dirty="0" smtClean="0">
                <a:solidFill>
                  <a:srgbClr val="006600"/>
                </a:solidFill>
                <a:effectLst>
                  <a:outerShdw blurRad="38100" dist="38100" dir="2700000" algn="tl">
                    <a:srgbClr val="000000"/>
                  </a:outerShdw>
                </a:effectLst>
                <a:latin typeface="Times New Roman" pitchFamily="18" charset="0"/>
              </a:rPr>
              <a:t>图</a:t>
            </a:r>
            <a:r>
              <a:rPr lang="en-US" altLang="zh-CN" sz="3600" b="1" dirty="0" smtClean="0">
                <a:solidFill>
                  <a:srgbClr val="006600"/>
                </a:solidFill>
                <a:effectLst>
                  <a:outerShdw blurRad="38100" dist="38100" dir="2700000" algn="tl">
                    <a:srgbClr val="000000"/>
                  </a:outerShdw>
                </a:effectLst>
                <a:latin typeface="Times New Roman" pitchFamily="18" charset="0"/>
              </a:rPr>
              <a:t>7.</a:t>
            </a:r>
            <a:r>
              <a:rPr lang="zh-CN" altLang="en-US" sz="3600" b="1" dirty="0" smtClean="0">
                <a:solidFill>
                  <a:srgbClr val="006600"/>
                </a:solidFill>
                <a:effectLst>
                  <a:outerShdw blurRad="38100" dist="38100" dir="2700000" algn="tl">
                    <a:srgbClr val="000000"/>
                  </a:outerShdw>
                </a:effectLst>
                <a:latin typeface="Times New Roman" pitchFamily="18" charset="0"/>
              </a:rPr>
              <a:t>7</a:t>
            </a:r>
            <a:r>
              <a:rPr lang="en-US" altLang="zh-CN" sz="3600" b="1" dirty="0" smtClean="0">
                <a:solidFill>
                  <a:srgbClr val="006600"/>
                </a:solidFill>
                <a:effectLst>
                  <a:outerShdw blurRad="38100" dist="38100" dir="2700000" algn="tl">
                    <a:srgbClr val="000000"/>
                  </a:outerShdw>
                </a:effectLst>
                <a:latin typeface="Times New Roman" pitchFamily="18" charset="0"/>
              </a:rPr>
              <a:t>A </a:t>
            </a:r>
            <a:r>
              <a:rPr lang="zh-CN" altLang="en-US" sz="3600" b="1" dirty="0" smtClean="0">
                <a:solidFill>
                  <a:srgbClr val="006600"/>
                </a:solidFill>
                <a:effectLst>
                  <a:outerShdw blurRad="38100" dist="38100" dir="2700000" algn="tl">
                    <a:srgbClr val="000000"/>
                  </a:outerShdw>
                </a:effectLst>
                <a:latin typeface="Times New Roman" pitchFamily="18" charset="0"/>
              </a:rPr>
              <a:t>表示奖励政策的判定树</a:t>
            </a:r>
            <a:endParaRPr lang="zh-CN" altLang="zh-CN" sz="3600" b="1" dirty="0" smtClean="0">
              <a:solidFill>
                <a:srgbClr val="006600"/>
              </a:solidFill>
              <a:effectLst>
                <a:outerShdw blurRad="38100" dist="38100" dir="2700000" algn="tl">
                  <a:srgbClr val="000000"/>
                </a:outerShdw>
              </a:effectLst>
              <a:latin typeface="Times New Roman" pitchFamily="18" charset="0"/>
            </a:endParaRPr>
          </a:p>
        </p:txBody>
      </p:sp>
      <p:graphicFrame>
        <p:nvGraphicFramePr>
          <p:cNvPr id="60422" name="Object 3"/>
          <p:cNvGraphicFramePr>
            <a:graphicFrameLocks noChangeAspect="1"/>
          </p:cNvGraphicFramePr>
          <p:nvPr/>
        </p:nvGraphicFramePr>
        <p:xfrm>
          <a:off x="812800" y="1752600"/>
          <a:ext cx="10668000" cy="3886200"/>
        </p:xfrm>
        <a:graphic>
          <a:graphicData uri="http://schemas.openxmlformats.org/presentationml/2006/ole">
            <mc:AlternateContent xmlns:mc="http://schemas.openxmlformats.org/markup-compatibility/2006">
              <mc:Choice xmlns:v="urn:schemas-microsoft-com:vml" Requires="v">
                <p:oleObj spid="_x0000_s31748" name="位图图像" r:id="rId3" imgW="3761905" imgH="1486107" progId="Paint.Picture">
                  <p:embed/>
                </p:oleObj>
              </mc:Choice>
              <mc:Fallback>
                <p:oleObj name="位图图像" r:id="rId3" imgW="3761905" imgH="148610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 y="1752600"/>
                        <a:ext cx="106680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78213217"/>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3844BA3-D93C-43DB-ACF4-3C942E6755B3}"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6147"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6148"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9545BAE0-611D-4241-BF40-E06B54164CBC}" type="slidenum">
              <a:rPr lang="zh-CN" altLang="en-US" sz="2000" smtClean="0">
                <a:solidFill>
                  <a:srgbClr val="006600"/>
                </a:solidFill>
                <a:latin typeface="Arial" charset="0"/>
              </a:rPr>
              <a:pPr/>
              <a:t>6</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73730" name="Rectangle 2"/>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1 结构程序设计</a:t>
            </a:r>
            <a:endParaRPr lang="zh-CN" altLang="zh-CN" sz="4800" b="1" dirty="0" smtClean="0">
              <a:effectLst>
                <a:outerShdw blurRad="38100" dist="38100" dir="2700000" algn="tl">
                  <a:srgbClr val="FFFFFF"/>
                </a:outerShdw>
              </a:effectLst>
              <a:latin typeface="华文新魏" pitchFamily="2" charset="-122"/>
              <a:ea typeface="华文新魏" pitchFamily="2" charset="-122"/>
            </a:endParaRPr>
          </a:p>
        </p:txBody>
      </p:sp>
      <p:sp>
        <p:nvSpPr>
          <p:cNvPr id="73733" name="Text Box 5"/>
          <p:cNvSpPr txBox="1">
            <a:spLocks noChangeArrowheads="1"/>
          </p:cNvSpPr>
          <p:nvPr/>
        </p:nvSpPr>
        <p:spPr bwMode="auto">
          <a:xfrm>
            <a:off x="1219200" y="1630363"/>
            <a:ext cx="975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宋体" pitchFamily="2" charset="-122"/>
              </a:defRPr>
            </a:lvl1pPr>
            <a:lvl2pPr marL="949325">
              <a:defRPr sz="2400">
                <a:solidFill>
                  <a:schemeClr val="tx1"/>
                </a:solidFill>
                <a:latin typeface="Times New Roman" pitchFamily="18" charset="0"/>
                <a:ea typeface="宋体" pitchFamily="2" charset="-122"/>
              </a:defRPr>
            </a:lvl2pPr>
            <a:lvl3pPr marL="1139825">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spcBef>
                <a:spcPct val="20000"/>
              </a:spcBef>
              <a:defRPr/>
            </a:pPr>
            <a:r>
              <a:rPr lang="zh-CN" altLang="en-US" sz="3600" smtClean="0">
                <a:solidFill>
                  <a:srgbClr val="006600"/>
                </a:solidFill>
                <a:effectLst>
                  <a:outerShdw blurRad="38100" dist="38100" dir="2700000" algn="tl">
                    <a:srgbClr val="000000"/>
                  </a:outerShdw>
                </a:effectLst>
                <a:latin typeface="宋体" pitchFamily="2" charset="-122"/>
              </a:rPr>
              <a:t>什么是结构程序设计？</a:t>
            </a:r>
            <a:endParaRPr lang="zh-CN" altLang="en-US" sz="3600" smtClean="0">
              <a:effectLst>
                <a:outerShdw blurRad="38100" dist="38100" dir="2700000" algn="tl">
                  <a:srgbClr val="FFFFFF"/>
                </a:outerShdw>
              </a:effectLst>
            </a:endParaRPr>
          </a:p>
        </p:txBody>
      </p:sp>
      <p:sp>
        <p:nvSpPr>
          <p:cNvPr id="6151" name="Text Box 6"/>
          <p:cNvSpPr txBox="1">
            <a:spLocks noChangeArrowheads="1"/>
          </p:cNvSpPr>
          <p:nvPr/>
        </p:nvSpPr>
        <p:spPr bwMode="auto">
          <a:xfrm>
            <a:off x="1320800" y="2286000"/>
            <a:ext cx="9448800" cy="2653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a:solidFill>
                  <a:srgbClr val="0000CC"/>
                </a:solidFill>
              </a:rPr>
              <a:t>结构程序设计</a:t>
            </a:r>
            <a:r>
              <a:rPr lang="zh-CN" altLang="en-US" b="0"/>
              <a:t>的经典定义是：</a:t>
            </a:r>
          </a:p>
          <a:p>
            <a:pPr algn="just">
              <a:spcBef>
                <a:spcPct val="20000"/>
              </a:spcBef>
            </a:pPr>
            <a:r>
              <a:rPr lang="zh-CN" altLang="en-US" b="0">
                <a:solidFill>
                  <a:srgbClr val="0000CC"/>
                </a:solidFill>
              </a:rPr>
              <a:t>如果一个程序的代码块仅仅通过顺序、选择和循环这三种基本控制结构进行连接，并且每个代码块只有一个入口和一个出口，则称这个程序是结构化的。</a:t>
            </a:r>
          </a:p>
        </p:txBody>
      </p:sp>
    </p:spTree>
    <p:extLst>
      <p:ext uri="{BB962C8B-B14F-4D97-AF65-F5344CB8AC3E}">
        <p14:creationId xmlns:p14="http://schemas.microsoft.com/office/powerpoint/2010/main" val="1283713004"/>
      </p:ext>
    </p:extLst>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1BA87C26-1B0C-4048-A7A9-BED4BE84F35F}"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61443"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61444"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FA42F8C9-E30C-40B7-A98A-DE191E5E1D26}" type="slidenum">
              <a:rPr lang="zh-CN" altLang="en-US" sz="2000" smtClean="0">
                <a:solidFill>
                  <a:srgbClr val="006600"/>
                </a:solidFill>
                <a:latin typeface="Arial" charset="0"/>
              </a:rPr>
              <a:pPr/>
              <a:t>60</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96258" name="Rectangle 2"/>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3 过程设计的工具</a:t>
            </a:r>
            <a:endParaRPr lang="zh-CN" altLang="zh-CN" b="1" dirty="0" smtClean="0">
              <a:solidFill>
                <a:srgbClr val="0000CC"/>
              </a:solidFill>
              <a:effectLst>
                <a:outerShdw blurRad="38100" dist="38100" dir="2700000" algn="tl">
                  <a:srgbClr val="000000"/>
                </a:outerShdw>
              </a:effectLst>
              <a:latin typeface="Times New Roman" pitchFamily="18" charset="0"/>
            </a:endParaRPr>
          </a:p>
        </p:txBody>
      </p:sp>
      <p:sp>
        <p:nvSpPr>
          <p:cNvPr id="96261" name="Text Box 5"/>
          <p:cNvSpPr txBox="1">
            <a:spLocks noChangeArrowheads="1"/>
          </p:cNvSpPr>
          <p:nvPr/>
        </p:nvSpPr>
        <p:spPr bwMode="auto">
          <a:xfrm>
            <a:off x="1930400" y="15240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30000"/>
              </a:spcBef>
              <a:defRPr/>
            </a:pPr>
            <a:r>
              <a:rPr kumimoji="1" lang="zh-CN" altLang="en-US" sz="4000">
                <a:solidFill>
                  <a:srgbClr val="0000CC"/>
                </a:solidFill>
                <a:effectLst>
                  <a:outerShdw blurRad="38100" dist="38100" dir="2700000" algn="tl">
                    <a:srgbClr val="000000"/>
                  </a:outerShdw>
                </a:effectLst>
                <a:latin typeface="Times New Roman" pitchFamily="18" charset="0"/>
                <a:ea typeface="宋体" pitchFamily="2" charset="-122"/>
              </a:rPr>
              <a:t>过程设计语言（</a:t>
            </a:r>
            <a:r>
              <a:rPr kumimoji="1" lang="en-US" altLang="zh-CN" sz="4000">
                <a:solidFill>
                  <a:srgbClr val="0000CC"/>
                </a:solidFill>
                <a:effectLst>
                  <a:outerShdw blurRad="38100" dist="38100" dir="2700000" algn="tl">
                    <a:srgbClr val="000000"/>
                  </a:outerShdw>
                </a:effectLst>
                <a:latin typeface="Times New Roman" pitchFamily="18" charset="0"/>
                <a:ea typeface="宋体" pitchFamily="2" charset="-122"/>
              </a:rPr>
              <a:t>PDL）</a:t>
            </a:r>
            <a:endParaRPr lang="zh-CN" altLang="en-US" b="0">
              <a:latin typeface="宋体" pitchFamily="2" charset="-122"/>
              <a:ea typeface="宋体" pitchFamily="2" charset="-122"/>
            </a:endParaRPr>
          </a:p>
        </p:txBody>
      </p:sp>
      <p:sp>
        <p:nvSpPr>
          <p:cNvPr id="61447" name="Text Box 6"/>
          <p:cNvSpPr txBox="1">
            <a:spLocks noChangeArrowheads="1"/>
          </p:cNvSpPr>
          <p:nvPr/>
        </p:nvSpPr>
        <p:spPr bwMode="auto">
          <a:xfrm>
            <a:off x="1930400" y="2257426"/>
            <a:ext cx="883920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110000"/>
              </a:lnSpc>
              <a:spcBef>
                <a:spcPct val="30000"/>
              </a:spcBef>
            </a:pPr>
            <a:r>
              <a:rPr lang="en-US" altLang="zh-CN">
                <a:solidFill>
                  <a:srgbClr val="0000CC"/>
                </a:solidFill>
              </a:rPr>
              <a:t>PDL</a:t>
            </a:r>
            <a:r>
              <a:rPr lang="zh-CN" altLang="en-US" b="0"/>
              <a:t>也称为</a:t>
            </a:r>
            <a:r>
              <a:rPr lang="zh-CN" altLang="en-US">
                <a:solidFill>
                  <a:srgbClr val="0000CC"/>
                </a:solidFill>
              </a:rPr>
              <a:t>伪码</a:t>
            </a:r>
            <a:r>
              <a:rPr lang="zh-CN" altLang="en-US" b="0"/>
              <a:t>。它使用自然语言的词汇、结构化程序设计语言的语法，来描述程序的控制结构和数据结构。</a:t>
            </a:r>
          </a:p>
        </p:txBody>
      </p:sp>
      <p:sp>
        <p:nvSpPr>
          <p:cNvPr id="61448" name="Text Box 7"/>
          <p:cNvSpPr txBox="1">
            <a:spLocks noChangeArrowheads="1"/>
          </p:cNvSpPr>
          <p:nvPr/>
        </p:nvSpPr>
        <p:spPr bwMode="auto">
          <a:xfrm>
            <a:off x="1930400" y="4552950"/>
            <a:ext cx="88392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110000"/>
              </a:lnSpc>
              <a:spcBef>
                <a:spcPct val="30000"/>
              </a:spcBef>
            </a:pPr>
            <a:r>
              <a:rPr lang="en-US" altLang="zh-CN">
                <a:solidFill>
                  <a:srgbClr val="0000CC"/>
                </a:solidFill>
              </a:rPr>
              <a:t>PDL</a:t>
            </a:r>
            <a:r>
              <a:rPr lang="zh-CN" altLang="en-US" b="0"/>
              <a:t>应该具备如下特点：</a:t>
            </a:r>
          </a:p>
        </p:txBody>
      </p:sp>
    </p:spTree>
    <p:extLst>
      <p:ext uri="{BB962C8B-B14F-4D97-AF65-F5344CB8AC3E}">
        <p14:creationId xmlns:p14="http://schemas.microsoft.com/office/powerpoint/2010/main" val="481659558"/>
      </p:ext>
    </p:extLst>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852CB2F-7BF3-477D-A0E8-E9BAD0E4A120}"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62467"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62468"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3858792-8D93-435E-BC9E-14AFBF4DE26C}" type="slidenum">
              <a:rPr lang="zh-CN" altLang="en-US" sz="2000" smtClean="0">
                <a:solidFill>
                  <a:srgbClr val="006600"/>
                </a:solidFill>
                <a:latin typeface="Arial" charset="0"/>
              </a:rPr>
              <a:pPr/>
              <a:t>61</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11970" name="Rectangle 1026"/>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3 过程设计的工具</a:t>
            </a:r>
            <a:endParaRPr lang="zh-CN" altLang="zh-CN" sz="4800" b="1" dirty="0" smtClean="0">
              <a:effectLst>
                <a:outerShdw blurRad="38100" dist="38100" dir="2700000" algn="tl">
                  <a:srgbClr val="FFFFFF"/>
                </a:outerShdw>
              </a:effectLst>
              <a:latin typeface="华文新魏" pitchFamily="2" charset="-122"/>
              <a:ea typeface="华文新魏" pitchFamily="2" charset="-122"/>
            </a:endParaRPr>
          </a:p>
        </p:txBody>
      </p:sp>
      <p:sp>
        <p:nvSpPr>
          <p:cNvPr id="62470" name="Text Box 1029"/>
          <p:cNvSpPr txBox="1">
            <a:spLocks noChangeArrowheads="1"/>
          </p:cNvSpPr>
          <p:nvPr/>
        </p:nvSpPr>
        <p:spPr bwMode="auto">
          <a:xfrm>
            <a:off x="1117600" y="1895476"/>
            <a:ext cx="10058400" cy="245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90000"/>
              </a:lnSpc>
              <a:spcBef>
                <a:spcPct val="30000"/>
              </a:spcBef>
            </a:pPr>
            <a:r>
              <a:rPr lang="zh-CN" altLang="en-US">
                <a:solidFill>
                  <a:srgbClr val="0000CC"/>
                </a:solidFill>
              </a:rPr>
              <a:t>⑴关键字的固定语法</a:t>
            </a:r>
            <a:r>
              <a:rPr lang="zh-CN" altLang="en-US" b="0"/>
              <a:t>。它描述结构化控制结构、数据说明和模块化的特点。</a:t>
            </a:r>
          </a:p>
          <a:p>
            <a:pPr algn="just">
              <a:lnSpc>
                <a:spcPct val="90000"/>
              </a:lnSpc>
              <a:spcBef>
                <a:spcPct val="30000"/>
              </a:spcBef>
            </a:pPr>
            <a:r>
              <a:rPr lang="zh-CN" altLang="en-US">
                <a:solidFill>
                  <a:srgbClr val="0000CC"/>
                </a:solidFill>
              </a:rPr>
              <a:t>⑵自然语言的自由语法</a:t>
            </a:r>
            <a:r>
              <a:rPr lang="zh-CN" altLang="en-US" b="0"/>
              <a:t>。它描述处理特点。</a:t>
            </a:r>
          </a:p>
          <a:p>
            <a:pPr algn="just">
              <a:lnSpc>
                <a:spcPct val="90000"/>
              </a:lnSpc>
            </a:pPr>
            <a:r>
              <a:rPr lang="zh-CN" altLang="en-US">
                <a:solidFill>
                  <a:srgbClr val="0000CC"/>
                </a:solidFill>
              </a:rPr>
              <a:t>⑶数据说明的手段</a:t>
            </a:r>
            <a:r>
              <a:rPr lang="zh-CN" altLang="en-US" b="0"/>
              <a:t>。用于定义各种数据结构。</a:t>
            </a:r>
          </a:p>
          <a:p>
            <a:pPr algn="just">
              <a:lnSpc>
                <a:spcPct val="90000"/>
              </a:lnSpc>
            </a:pPr>
            <a:r>
              <a:rPr lang="zh-CN" altLang="en-US">
                <a:solidFill>
                  <a:srgbClr val="0000CC"/>
                </a:solidFill>
              </a:rPr>
              <a:t>⑷模块定义和调用技术</a:t>
            </a:r>
            <a:r>
              <a:rPr lang="zh-CN" altLang="en-US" b="0"/>
              <a:t>。以便描述各种接口模式。</a:t>
            </a:r>
          </a:p>
        </p:txBody>
      </p:sp>
    </p:spTree>
    <p:extLst>
      <p:ext uri="{BB962C8B-B14F-4D97-AF65-F5344CB8AC3E}">
        <p14:creationId xmlns:p14="http://schemas.microsoft.com/office/powerpoint/2010/main" val="226343583"/>
      </p:ext>
    </p:extLst>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05D2F8EC-9221-4A98-8016-3B66A7B0748D}"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63491"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63492"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5D013EBB-8AFF-4C0F-B9C2-235F4562B0FF}" type="slidenum">
              <a:rPr lang="zh-CN" altLang="en-US" sz="2000" smtClean="0">
                <a:solidFill>
                  <a:srgbClr val="006600"/>
                </a:solidFill>
                <a:latin typeface="Arial" charset="0"/>
              </a:rPr>
              <a:pPr/>
              <a:t>62</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97282" name="Rectangle 1026"/>
          <p:cNvSpPr>
            <a:spLocks noGrp="1" noChangeArrowheads="1"/>
          </p:cNvSpPr>
          <p:nvPr>
            <p:ph type="title"/>
          </p:nvPr>
        </p:nvSpPr>
        <p:spPr>
          <a:xfrm>
            <a:off x="541867" y="3810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3 过程设计的工具</a:t>
            </a:r>
            <a:endParaRPr lang="zh-CN" altLang="zh-CN" sz="4800" b="1" dirty="0" smtClean="0">
              <a:effectLst>
                <a:outerShdw blurRad="38100" dist="38100" dir="2700000" algn="tl">
                  <a:srgbClr val="FFFFFF"/>
                </a:outerShdw>
              </a:effectLst>
              <a:latin typeface="华文新魏" pitchFamily="2" charset="-122"/>
              <a:ea typeface="华文新魏" pitchFamily="2" charset="-122"/>
            </a:endParaRPr>
          </a:p>
        </p:txBody>
      </p:sp>
      <p:sp>
        <p:nvSpPr>
          <p:cNvPr id="63494" name="Text Box 1029"/>
          <p:cNvSpPr txBox="1">
            <a:spLocks noChangeArrowheads="1"/>
          </p:cNvSpPr>
          <p:nvPr/>
        </p:nvSpPr>
        <p:spPr bwMode="auto">
          <a:xfrm>
            <a:off x="1117600" y="1600201"/>
            <a:ext cx="9855200"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90000"/>
              </a:lnSpc>
              <a:spcBef>
                <a:spcPct val="30000"/>
              </a:spcBef>
            </a:pPr>
            <a:r>
              <a:rPr lang="en-US" altLang="zh-CN">
                <a:solidFill>
                  <a:srgbClr val="0000CC"/>
                </a:solidFill>
              </a:rPr>
              <a:t>PDL</a:t>
            </a:r>
            <a:r>
              <a:rPr lang="zh-CN" altLang="en-US">
                <a:solidFill>
                  <a:srgbClr val="0000CC"/>
                </a:solidFill>
              </a:rPr>
              <a:t>具有如下优点</a:t>
            </a:r>
            <a:r>
              <a:rPr lang="zh-CN" altLang="en-US" b="0"/>
              <a:t>：</a:t>
            </a:r>
          </a:p>
          <a:p>
            <a:pPr algn="just">
              <a:lnSpc>
                <a:spcPct val="90000"/>
              </a:lnSpc>
            </a:pPr>
            <a:r>
              <a:rPr lang="zh-CN" altLang="en-US" b="0">
                <a:solidFill>
                  <a:srgbClr val="0000CC"/>
                </a:solidFill>
              </a:rPr>
              <a:t>⑴可以作为注释直接插在源程序中间</a:t>
            </a:r>
            <a:r>
              <a:rPr lang="zh-CN" altLang="en-US" b="0"/>
              <a:t>。这能促使维护人员在修改代码的同时也相应地修改</a:t>
            </a:r>
            <a:r>
              <a:rPr lang="en-US" altLang="zh-CN" b="0"/>
              <a:t>PDL</a:t>
            </a:r>
            <a:r>
              <a:rPr lang="zh-CN" altLang="en-US" b="0"/>
              <a:t>注释，有助于保持文档和程序的一致性，提高文档的质量。</a:t>
            </a:r>
          </a:p>
          <a:p>
            <a:pPr algn="just">
              <a:lnSpc>
                <a:spcPct val="90000"/>
              </a:lnSpc>
            </a:pPr>
            <a:r>
              <a:rPr lang="zh-CN" altLang="en-US" b="0">
                <a:solidFill>
                  <a:srgbClr val="0000CC"/>
                </a:solidFill>
              </a:rPr>
              <a:t>⑵容易编辑</a:t>
            </a:r>
            <a:r>
              <a:rPr lang="zh-CN" altLang="en-US" b="0"/>
              <a:t>。可以使用普通的正文编辑程序或文字处理系统。</a:t>
            </a:r>
          </a:p>
          <a:p>
            <a:pPr algn="just">
              <a:lnSpc>
                <a:spcPct val="90000"/>
              </a:lnSpc>
            </a:pPr>
            <a:r>
              <a:rPr lang="zh-CN" altLang="en-US" b="0">
                <a:solidFill>
                  <a:srgbClr val="0000CC"/>
                </a:solidFill>
              </a:rPr>
              <a:t>⑶有自动化工具</a:t>
            </a:r>
            <a:r>
              <a:rPr lang="zh-CN" altLang="en-US" b="0"/>
              <a:t>。有软件工具，可以由</a:t>
            </a:r>
            <a:r>
              <a:rPr lang="en-US" altLang="zh-CN" b="0"/>
              <a:t>PDL</a:t>
            </a:r>
            <a:r>
              <a:rPr lang="zh-CN" altLang="en-US" b="0"/>
              <a:t>生成程序代码。</a:t>
            </a:r>
          </a:p>
        </p:txBody>
      </p:sp>
      <p:sp>
        <p:nvSpPr>
          <p:cNvPr id="97286" name="Text Box 1030"/>
          <p:cNvSpPr txBox="1">
            <a:spLocks noChangeArrowheads="1"/>
          </p:cNvSpPr>
          <p:nvPr/>
        </p:nvSpPr>
        <p:spPr bwMode="auto">
          <a:xfrm>
            <a:off x="1117600" y="5641976"/>
            <a:ext cx="98552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90000"/>
              </a:lnSpc>
            </a:pPr>
            <a:r>
              <a:rPr lang="en-US" altLang="zh-CN">
                <a:solidFill>
                  <a:srgbClr val="000099"/>
                </a:solidFill>
              </a:rPr>
              <a:t>PDL</a:t>
            </a:r>
            <a:r>
              <a:rPr lang="zh-CN" altLang="en-US">
                <a:solidFill>
                  <a:srgbClr val="000099"/>
                </a:solidFill>
              </a:rPr>
              <a:t>的缺点</a:t>
            </a:r>
            <a:r>
              <a:rPr lang="zh-CN" altLang="en-US">
                <a:solidFill>
                  <a:srgbClr val="0000CC"/>
                </a:solidFill>
              </a:rPr>
              <a:t>：</a:t>
            </a:r>
            <a:r>
              <a:rPr lang="zh-CN" altLang="en-US" b="0"/>
              <a:t>不太形象直观。</a:t>
            </a:r>
          </a:p>
        </p:txBody>
      </p:sp>
    </p:spTree>
    <p:extLst>
      <p:ext uri="{BB962C8B-B14F-4D97-AF65-F5344CB8AC3E}">
        <p14:creationId xmlns:p14="http://schemas.microsoft.com/office/powerpoint/2010/main" val="356483289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97286"/>
                                        </p:tgtEl>
                                        <p:attrNameLst>
                                          <p:attrName>style.visibility</p:attrName>
                                        </p:attrNameLst>
                                      </p:cBhvr>
                                      <p:to>
                                        <p:strVal val="visible"/>
                                      </p:to>
                                    </p:set>
                                    <p:anim to="" calcmode="lin" valueType="num">
                                      <p:cBhvr>
                                        <p:cTn id="7" dur="1" fill="hold"/>
                                        <p:tgtEl>
                                          <p:spTgt spid="9728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6"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14FB4E33-19E1-4B0A-AEEE-7F01EDA1E3CE}"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64515"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64516"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EBE17044-4AED-42CA-B1F5-5005900C0E41}" type="slidenum">
              <a:rPr lang="zh-CN" altLang="en-US" sz="2000" smtClean="0">
                <a:solidFill>
                  <a:srgbClr val="006600"/>
                </a:solidFill>
                <a:latin typeface="Arial" charset="0"/>
              </a:rPr>
              <a:pPr/>
              <a:t>63</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69634"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p>
        </p:txBody>
      </p:sp>
      <p:sp>
        <p:nvSpPr>
          <p:cNvPr id="64518" name="Text Box 4"/>
          <p:cNvSpPr txBox="1">
            <a:spLocks noChangeArrowheads="1"/>
          </p:cNvSpPr>
          <p:nvPr/>
        </p:nvSpPr>
        <p:spPr bwMode="auto">
          <a:xfrm>
            <a:off x="1320800" y="1700214"/>
            <a:ext cx="9753600" cy="334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30000"/>
              </a:spcBef>
            </a:pPr>
            <a:r>
              <a:rPr lang="zh-CN" altLang="en-US" b="0">
                <a:solidFill>
                  <a:srgbClr val="000099"/>
                </a:solidFill>
              </a:rPr>
              <a:t>面向数据结构的设计方法的</a:t>
            </a:r>
            <a:r>
              <a:rPr lang="zh-CN" altLang="en-US">
                <a:solidFill>
                  <a:srgbClr val="000099"/>
                </a:solidFill>
              </a:rPr>
              <a:t>最终目标</a:t>
            </a:r>
            <a:r>
              <a:rPr lang="zh-CN" altLang="en-US" b="0">
                <a:solidFill>
                  <a:srgbClr val="000099"/>
                </a:solidFill>
              </a:rPr>
              <a:t>是得出对程序处理过程的描述</a:t>
            </a:r>
            <a:r>
              <a:rPr lang="zh-CN" altLang="en-US" b="0"/>
              <a:t>。</a:t>
            </a:r>
          </a:p>
          <a:p>
            <a:pPr algn="just">
              <a:spcBef>
                <a:spcPct val="30000"/>
              </a:spcBef>
            </a:pPr>
            <a:r>
              <a:rPr lang="zh-CN" altLang="en-US" b="0"/>
              <a:t>这种设计方法并不明显地使用软件结构的概念，模块只是设计过程的副产品，对于模块独立原理也没有给予应有的重视。</a:t>
            </a:r>
          </a:p>
          <a:p>
            <a:pPr algn="just">
              <a:spcBef>
                <a:spcPct val="30000"/>
              </a:spcBef>
            </a:pPr>
            <a:r>
              <a:rPr lang="zh-CN" altLang="en-US" b="0"/>
              <a:t>因此，它最适合于在详细设计阶段使用。</a:t>
            </a:r>
            <a:endParaRPr lang="zh-CN" altLang="en-US" b="0">
              <a:latin typeface="Times New Roman" pitchFamily="18" charset="0"/>
            </a:endParaRPr>
          </a:p>
        </p:txBody>
      </p:sp>
    </p:spTree>
    <p:extLst>
      <p:ext uri="{BB962C8B-B14F-4D97-AF65-F5344CB8AC3E}">
        <p14:creationId xmlns:p14="http://schemas.microsoft.com/office/powerpoint/2010/main" val="1757272153"/>
      </p:ext>
    </p:extLst>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A635F47E-A9A0-4814-B10A-8F5A42233E87}"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65539"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65540"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579750F-682A-4E81-9351-C962E65AB661}" type="slidenum">
              <a:rPr lang="zh-CN" altLang="en-US" sz="2000" smtClean="0">
                <a:solidFill>
                  <a:srgbClr val="006600"/>
                </a:solidFill>
                <a:latin typeface="Arial" charset="0"/>
              </a:rPr>
              <a:pPr/>
              <a:t>64</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14018"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p>
        </p:txBody>
      </p:sp>
      <p:sp>
        <p:nvSpPr>
          <p:cNvPr id="65542" name="Text Box 4"/>
          <p:cNvSpPr txBox="1">
            <a:spLocks noChangeArrowheads="1"/>
          </p:cNvSpPr>
          <p:nvPr/>
        </p:nvSpPr>
        <p:spPr bwMode="auto">
          <a:xfrm>
            <a:off x="1422400" y="1565276"/>
            <a:ext cx="934720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110000"/>
              </a:lnSpc>
              <a:spcBef>
                <a:spcPct val="30000"/>
              </a:spcBef>
            </a:pPr>
            <a:r>
              <a:rPr lang="en-US" altLang="zh-CN" b="0">
                <a:latin typeface="Times New Roman" pitchFamily="18" charset="0"/>
              </a:rPr>
              <a:t>Jackson</a:t>
            </a:r>
            <a:r>
              <a:rPr lang="zh-CN" altLang="en-US" b="0">
                <a:latin typeface="Times New Roman" pitchFamily="18" charset="0"/>
              </a:rPr>
              <a:t>方法和</a:t>
            </a:r>
            <a:r>
              <a:rPr lang="en-US" altLang="zh-CN" b="0">
                <a:latin typeface="Times New Roman" pitchFamily="18" charset="0"/>
              </a:rPr>
              <a:t>Warnier</a:t>
            </a:r>
            <a:r>
              <a:rPr lang="zh-CN" altLang="en-US" b="0">
                <a:latin typeface="Times New Roman" pitchFamily="18" charset="0"/>
              </a:rPr>
              <a:t>方法是最著名的两个面向数据结构的设计方法，这里仅简要介绍</a:t>
            </a:r>
            <a:r>
              <a:rPr lang="en-US" altLang="zh-CN" b="0">
                <a:latin typeface="Times New Roman" pitchFamily="18" charset="0"/>
              </a:rPr>
              <a:t>Jackson</a:t>
            </a:r>
            <a:r>
              <a:rPr lang="zh-CN" altLang="en-US" b="0">
                <a:latin typeface="Times New Roman" pitchFamily="18" charset="0"/>
              </a:rPr>
              <a:t>方法，以期能对这种方法有个初步的了解。</a:t>
            </a:r>
          </a:p>
        </p:txBody>
      </p:sp>
      <p:sp>
        <p:nvSpPr>
          <p:cNvPr id="214024" name="Text Box 8"/>
          <p:cNvSpPr txBox="1">
            <a:spLocks noChangeArrowheads="1"/>
          </p:cNvSpPr>
          <p:nvPr/>
        </p:nvSpPr>
        <p:spPr bwMode="auto">
          <a:xfrm>
            <a:off x="1422400" y="3781426"/>
            <a:ext cx="934720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110000"/>
              </a:lnSpc>
              <a:spcBef>
                <a:spcPct val="30000"/>
              </a:spcBef>
            </a:pPr>
            <a:r>
              <a:rPr lang="zh-CN" altLang="en-US" b="0">
                <a:latin typeface="Times New Roman" pitchFamily="18" charset="0"/>
              </a:rPr>
              <a:t>使用面向数据结构的设计方法，首先需要分析和确定数据结构，并且用适当的工具清晰地描绘数据结构。为此，先介绍</a:t>
            </a:r>
            <a:r>
              <a:rPr lang="en-US" altLang="zh-CN" b="0">
                <a:latin typeface="Times New Roman" pitchFamily="18" charset="0"/>
              </a:rPr>
              <a:t>Jackson</a:t>
            </a:r>
            <a:r>
              <a:rPr lang="zh-CN" altLang="en-US" b="0">
                <a:latin typeface="Times New Roman" pitchFamily="18" charset="0"/>
              </a:rPr>
              <a:t>图。</a:t>
            </a:r>
          </a:p>
        </p:txBody>
      </p:sp>
    </p:spTree>
    <p:extLst>
      <p:ext uri="{BB962C8B-B14F-4D97-AF65-F5344CB8AC3E}">
        <p14:creationId xmlns:p14="http://schemas.microsoft.com/office/powerpoint/2010/main" val="48939608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14024"/>
                                        </p:tgtEl>
                                        <p:attrNameLst>
                                          <p:attrName>style.visibility</p:attrName>
                                        </p:attrNameLst>
                                      </p:cBhvr>
                                      <p:to>
                                        <p:strVal val="visible"/>
                                      </p:to>
                                    </p:set>
                                    <p:anim to="" calcmode="lin" valueType="num">
                                      <p:cBhvr>
                                        <p:cTn id="7" dur="1" fill="hold"/>
                                        <p:tgtEl>
                                          <p:spTgt spid="21402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4"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F8D30171-0CBA-4270-90D3-E81C8E703BAB}"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66563"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66564"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17C1FFFD-1639-4C8D-AC5B-00189626FA41}" type="slidenum">
              <a:rPr lang="zh-CN" altLang="en-US" sz="2000" smtClean="0">
                <a:solidFill>
                  <a:srgbClr val="006600"/>
                </a:solidFill>
                <a:latin typeface="Arial" charset="0"/>
              </a:rPr>
              <a:pPr/>
              <a:t>65</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101378"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endParaRPr lang="zh-CN" altLang="en-US" b="1" dirty="0" smtClean="0">
              <a:solidFill>
                <a:srgbClr val="0000CC"/>
              </a:solidFill>
              <a:effectLst>
                <a:outerShdw blurRad="38100" dist="38100" dir="2700000" algn="tl">
                  <a:srgbClr val="000000"/>
                </a:outerShdw>
              </a:effectLst>
              <a:latin typeface="Times New Roman" pitchFamily="18" charset="0"/>
            </a:endParaRPr>
          </a:p>
        </p:txBody>
      </p:sp>
      <p:sp>
        <p:nvSpPr>
          <p:cNvPr id="101380" name="Text Box 4"/>
          <p:cNvSpPr txBox="1">
            <a:spLocks noChangeArrowheads="1"/>
          </p:cNvSpPr>
          <p:nvPr/>
        </p:nvSpPr>
        <p:spPr bwMode="auto">
          <a:xfrm>
            <a:off x="1320800" y="1487488"/>
            <a:ext cx="95504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defRPr/>
            </a:pPr>
            <a:r>
              <a:rPr kumimoji="1" lang="en-US" altLang="zh-CN" sz="4000">
                <a:solidFill>
                  <a:srgbClr val="0000CC"/>
                </a:solidFill>
                <a:effectLst>
                  <a:outerShdw blurRad="38100" dist="38100" dir="2700000" algn="tl">
                    <a:srgbClr val="000000"/>
                  </a:outerShdw>
                </a:effectLst>
                <a:latin typeface="Times New Roman" pitchFamily="18" charset="0"/>
                <a:ea typeface="宋体" pitchFamily="2" charset="-122"/>
              </a:rPr>
              <a:t>Jackson</a:t>
            </a:r>
            <a:r>
              <a:rPr kumimoji="1" lang="zh-CN" altLang="en-US" sz="4000">
                <a:solidFill>
                  <a:srgbClr val="0000CC"/>
                </a:solidFill>
                <a:effectLst>
                  <a:outerShdw blurRad="38100" dist="38100" dir="2700000" algn="tl">
                    <a:srgbClr val="000000"/>
                  </a:outerShdw>
                </a:effectLst>
                <a:latin typeface="Times New Roman" pitchFamily="18" charset="0"/>
                <a:ea typeface="宋体" pitchFamily="2" charset="-122"/>
              </a:rPr>
              <a:t>图</a:t>
            </a:r>
          </a:p>
        </p:txBody>
      </p:sp>
      <p:sp>
        <p:nvSpPr>
          <p:cNvPr id="66567" name="Text Box 6"/>
          <p:cNvSpPr txBox="1">
            <a:spLocks noChangeArrowheads="1"/>
          </p:cNvSpPr>
          <p:nvPr/>
        </p:nvSpPr>
        <p:spPr bwMode="auto">
          <a:xfrm>
            <a:off x="1320800" y="2295525"/>
            <a:ext cx="9550400" cy="245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120000"/>
              </a:lnSpc>
            </a:pPr>
            <a:r>
              <a:rPr lang="zh-CN" altLang="en-US">
                <a:latin typeface="Times New Roman" pitchFamily="18" charset="0"/>
              </a:rPr>
              <a:t>逻辑数据结构的三种类型</a:t>
            </a:r>
            <a:r>
              <a:rPr lang="zh-CN" altLang="en-US" b="0">
                <a:latin typeface="Times New Roman" pitchFamily="18" charset="0"/>
              </a:rPr>
              <a:t>：</a:t>
            </a:r>
          </a:p>
          <a:p>
            <a:pPr algn="just">
              <a:lnSpc>
                <a:spcPct val="120000"/>
              </a:lnSpc>
            </a:pPr>
            <a:r>
              <a:rPr lang="zh-CN" altLang="en-US">
                <a:solidFill>
                  <a:srgbClr val="0000CC"/>
                </a:solidFill>
              </a:rPr>
              <a:t>顺序结构</a:t>
            </a:r>
          </a:p>
          <a:p>
            <a:pPr algn="just">
              <a:lnSpc>
                <a:spcPct val="120000"/>
              </a:lnSpc>
            </a:pPr>
            <a:r>
              <a:rPr lang="zh-CN" altLang="en-US">
                <a:solidFill>
                  <a:srgbClr val="0000CC"/>
                </a:solidFill>
              </a:rPr>
              <a:t>选择结构</a:t>
            </a:r>
          </a:p>
          <a:p>
            <a:pPr algn="just">
              <a:lnSpc>
                <a:spcPct val="120000"/>
              </a:lnSpc>
            </a:pPr>
            <a:r>
              <a:rPr lang="zh-CN" altLang="en-US">
                <a:solidFill>
                  <a:srgbClr val="0000CC"/>
                </a:solidFill>
              </a:rPr>
              <a:t>重复结构</a:t>
            </a:r>
          </a:p>
        </p:txBody>
      </p:sp>
    </p:spTree>
    <p:extLst>
      <p:ext uri="{BB962C8B-B14F-4D97-AF65-F5344CB8AC3E}">
        <p14:creationId xmlns:p14="http://schemas.microsoft.com/office/powerpoint/2010/main" val="477819119"/>
      </p:ext>
    </p:extLst>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D8CBF6C-FE0F-4B43-BE5F-89AEC06583BB}"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67587"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67588"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D088804E-0FC8-47F7-9D1D-0F3D42F5020A}" type="slidenum">
              <a:rPr lang="zh-CN" altLang="en-US" sz="2000" smtClean="0">
                <a:solidFill>
                  <a:srgbClr val="006600"/>
                </a:solidFill>
                <a:latin typeface="Arial" charset="0"/>
              </a:rPr>
              <a:pPr/>
              <a:t>66</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16066"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endParaRPr lang="zh-CN" altLang="en-US" sz="3600" b="1" dirty="0" smtClean="0">
              <a:solidFill>
                <a:srgbClr val="006600"/>
              </a:solidFill>
              <a:effectLst>
                <a:outerShdw blurRad="38100" dist="38100" dir="2700000" algn="tl">
                  <a:srgbClr val="000000"/>
                </a:outerShdw>
              </a:effectLst>
              <a:latin typeface="Times New Roman" pitchFamily="18" charset="0"/>
            </a:endParaRPr>
          </a:p>
        </p:txBody>
      </p:sp>
      <p:sp>
        <p:nvSpPr>
          <p:cNvPr id="216068" name="Text Box 4"/>
          <p:cNvSpPr txBox="1">
            <a:spLocks noChangeArrowheads="1"/>
          </p:cNvSpPr>
          <p:nvPr/>
        </p:nvSpPr>
        <p:spPr bwMode="auto">
          <a:xfrm>
            <a:off x="1422400" y="1447800"/>
            <a:ext cx="9245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kumimoji="1" lang="zh-CN" altLang="en-US" sz="3600">
                <a:solidFill>
                  <a:srgbClr val="006600"/>
                </a:solidFill>
                <a:effectLst>
                  <a:outerShdw blurRad="38100" dist="38100" dir="2700000" algn="tl">
                    <a:srgbClr val="000000"/>
                  </a:outerShdw>
                </a:effectLst>
                <a:latin typeface="宋体" pitchFamily="2" charset="-122"/>
                <a:ea typeface="宋体" pitchFamily="2" charset="-122"/>
              </a:rPr>
              <a:t>顺序结构</a:t>
            </a:r>
          </a:p>
        </p:txBody>
      </p:sp>
      <p:sp>
        <p:nvSpPr>
          <p:cNvPr id="67591" name="Text Box 6"/>
          <p:cNvSpPr txBox="1">
            <a:spLocks noChangeArrowheads="1"/>
          </p:cNvSpPr>
          <p:nvPr/>
        </p:nvSpPr>
        <p:spPr bwMode="auto">
          <a:xfrm>
            <a:off x="1102784" y="2087563"/>
            <a:ext cx="384174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r>
              <a:rPr lang="zh-CN" altLang="en-US" dirty="0">
                <a:solidFill>
                  <a:srgbClr val="0000CC"/>
                </a:solidFill>
                <a:latin typeface="Times New Roman" pitchFamily="18" charset="0"/>
              </a:rPr>
              <a:t>顺序结构的数据由一个或多个数据元素组成，每个元素按确定次序出现一次</a:t>
            </a:r>
            <a:r>
              <a:rPr lang="zh-CN" altLang="en-US" b="0" dirty="0">
                <a:solidFill>
                  <a:srgbClr val="0000CC"/>
                </a:solidFill>
                <a:latin typeface="Times New Roman" pitchFamily="18" charset="0"/>
              </a:rPr>
              <a:t>。</a:t>
            </a:r>
            <a:r>
              <a:rPr lang="zh-CN" altLang="en-US" b="0" dirty="0">
                <a:latin typeface="Times New Roman" pitchFamily="18" charset="0"/>
              </a:rPr>
              <a:t>其</a:t>
            </a:r>
            <a:r>
              <a:rPr lang="en-US" altLang="zh-CN" b="0" dirty="0">
                <a:latin typeface="Times New Roman" pitchFamily="18" charset="0"/>
              </a:rPr>
              <a:t>Jackson</a:t>
            </a:r>
            <a:r>
              <a:rPr lang="zh-CN" altLang="en-US" b="0" dirty="0">
                <a:latin typeface="Times New Roman" pitchFamily="18" charset="0"/>
              </a:rPr>
              <a:t>图如</a:t>
            </a:r>
            <a:r>
              <a:rPr lang="zh-CN" altLang="en-US" dirty="0" smtClean="0">
                <a:latin typeface="Times New Roman" pitchFamily="18" charset="0"/>
              </a:rPr>
              <a:t>图</a:t>
            </a:r>
            <a:r>
              <a:rPr lang="en-US" altLang="zh-CN" dirty="0" smtClean="0">
                <a:latin typeface="Times New Roman" pitchFamily="18" charset="0"/>
              </a:rPr>
              <a:t>7.</a:t>
            </a:r>
            <a:r>
              <a:rPr lang="zh-CN" altLang="en-US" dirty="0" smtClean="0">
                <a:latin typeface="Times New Roman" pitchFamily="18" charset="0"/>
              </a:rPr>
              <a:t>8</a:t>
            </a:r>
            <a:r>
              <a:rPr lang="zh-CN" altLang="en-US" b="0" dirty="0">
                <a:latin typeface="Times New Roman" pitchFamily="18" charset="0"/>
              </a:rPr>
              <a:t>所示。</a:t>
            </a:r>
          </a:p>
        </p:txBody>
      </p:sp>
      <p:graphicFrame>
        <p:nvGraphicFramePr>
          <p:cNvPr id="67592" name="Object 10"/>
          <p:cNvGraphicFramePr>
            <a:graphicFrameLocks noChangeAspect="1"/>
          </p:cNvGraphicFramePr>
          <p:nvPr/>
        </p:nvGraphicFramePr>
        <p:xfrm>
          <a:off x="5039784" y="2852739"/>
          <a:ext cx="6305549" cy="3057525"/>
        </p:xfrm>
        <a:graphic>
          <a:graphicData uri="http://schemas.openxmlformats.org/presentationml/2006/ole">
            <mc:AlternateContent xmlns:mc="http://schemas.openxmlformats.org/markup-compatibility/2006">
              <mc:Choice xmlns:v="urn:schemas-microsoft-com:vml" Requires="v">
                <p:oleObj spid="_x0000_s32772" name="位图图像" r:id="rId4" imgW="3505689" imgH="1495634" progId="Paint.Picture">
                  <p:embed/>
                </p:oleObj>
              </mc:Choice>
              <mc:Fallback>
                <p:oleObj name="位图图像" r:id="rId4" imgW="3505689" imgH="149563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9784" y="2852739"/>
                        <a:ext cx="6305549"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93" name="Text Box 11"/>
          <p:cNvSpPr txBox="1">
            <a:spLocks noChangeArrowheads="1"/>
          </p:cNvSpPr>
          <p:nvPr/>
        </p:nvSpPr>
        <p:spPr bwMode="auto">
          <a:xfrm>
            <a:off x="5520268" y="4868864"/>
            <a:ext cx="1056217"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spcBef>
                <a:spcPct val="50000"/>
              </a:spcBef>
            </a:pPr>
            <a:r>
              <a:rPr lang="zh-CN" altLang="en-US" sz="2000" dirty="0" smtClean="0"/>
              <a:t>图</a:t>
            </a:r>
            <a:r>
              <a:rPr lang="en-US" altLang="zh-CN" sz="2000" dirty="0" smtClean="0"/>
              <a:t>7.</a:t>
            </a:r>
            <a:r>
              <a:rPr lang="zh-CN" altLang="en-US" sz="2000" dirty="0" smtClean="0"/>
              <a:t>8</a:t>
            </a:r>
            <a:endParaRPr lang="zh-CN" altLang="en-US" sz="2000" dirty="0"/>
          </a:p>
        </p:txBody>
      </p:sp>
    </p:spTree>
    <p:extLst>
      <p:ext uri="{BB962C8B-B14F-4D97-AF65-F5344CB8AC3E}">
        <p14:creationId xmlns:p14="http://schemas.microsoft.com/office/powerpoint/2010/main" val="2547113892"/>
      </p:ext>
    </p:extLst>
  </p:cSld>
  <p:clrMapOvr>
    <a:masterClrMapping/>
  </p:clrMapOvr>
  <p:transition>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467B4A31-581E-4EAF-B7C9-A530FD47B383}"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68611"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68612"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63FB207-896E-4FDB-80EB-E6B7FA0A62A7}" type="slidenum">
              <a:rPr lang="zh-CN" altLang="en-US" sz="2000" smtClean="0">
                <a:solidFill>
                  <a:srgbClr val="006600"/>
                </a:solidFill>
                <a:latin typeface="Arial" charset="0"/>
              </a:rPr>
              <a:pPr/>
              <a:t>67</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334850"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endParaRPr lang="zh-CN" altLang="en-US" sz="3600" b="1" dirty="0" smtClean="0">
              <a:solidFill>
                <a:srgbClr val="006600"/>
              </a:solidFill>
              <a:effectLst>
                <a:outerShdw blurRad="38100" dist="38100" dir="2700000" algn="tl">
                  <a:srgbClr val="000000"/>
                </a:outerShdw>
              </a:effectLst>
              <a:latin typeface="Times New Roman" pitchFamily="18" charset="0"/>
            </a:endParaRPr>
          </a:p>
        </p:txBody>
      </p:sp>
      <p:sp>
        <p:nvSpPr>
          <p:cNvPr id="334854" name="Text Box 6"/>
          <p:cNvSpPr txBox="1">
            <a:spLocks noChangeArrowheads="1"/>
          </p:cNvSpPr>
          <p:nvPr/>
        </p:nvSpPr>
        <p:spPr bwMode="auto">
          <a:xfrm>
            <a:off x="1102784" y="1557338"/>
            <a:ext cx="9245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kumimoji="1" lang="zh-CN" altLang="en-US" sz="3600">
                <a:solidFill>
                  <a:srgbClr val="006600"/>
                </a:solidFill>
                <a:effectLst>
                  <a:outerShdw blurRad="38100" dist="38100" dir="2700000" algn="tl">
                    <a:srgbClr val="000000"/>
                  </a:outerShdw>
                </a:effectLst>
                <a:latin typeface="宋体" pitchFamily="2" charset="-122"/>
                <a:ea typeface="宋体" pitchFamily="2" charset="-122"/>
              </a:rPr>
              <a:t>选择结构</a:t>
            </a:r>
          </a:p>
        </p:txBody>
      </p:sp>
      <p:sp>
        <p:nvSpPr>
          <p:cNvPr id="68615" name="Text Box 7"/>
          <p:cNvSpPr txBox="1">
            <a:spLocks noChangeArrowheads="1"/>
          </p:cNvSpPr>
          <p:nvPr/>
        </p:nvSpPr>
        <p:spPr bwMode="auto">
          <a:xfrm>
            <a:off x="1200152" y="2205039"/>
            <a:ext cx="383963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r>
              <a:rPr lang="zh-CN" altLang="en-US" dirty="0">
                <a:solidFill>
                  <a:srgbClr val="0000CC"/>
                </a:solidFill>
                <a:latin typeface="Times New Roman" pitchFamily="18" charset="0"/>
              </a:rPr>
              <a:t>选择结构的数据包含两个以上数据元素，但每次只使用这些数据元素中的一个</a:t>
            </a:r>
            <a:r>
              <a:rPr lang="zh-CN" altLang="en-US" b="0" dirty="0">
                <a:latin typeface="Times New Roman" pitchFamily="18" charset="0"/>
              </a:rPr>
              <a:t>。其</a:t>
            </a:r>
            <a:r>
              <a:rPr lang="en-US" altLang="zh-CN" b="0" dirty="0">
                <a:latin typeface="Times New Roman" pitchFamily="18" charset="0"/>
              </a:rPr>
              <a:t>Jackson</a:t>
            </a:r>
            <a:r>
              <a:rPr lang="zh-CN" altLang="en-US" b="0" dirty="0">
                <a:latin typeface="Times New Roman" pitchFamily="18" charset="0"/>
              </a:rPr>
              <a:t>图如</a:t>
            </a:r>
            <a:r>
              <a:rPr lang="zh-CN" altLang="en-US" dirty="0" smtClean="0">
                <a:latin typeface="Times New Roman" pitchFamily="18" charset="0"/>
              </a:rPr>
              <a:t>图</a:t>
            </a:r>
            <a:r>
              <a:rPr lang="en-US" altLang="zh-CN" dirty="0" smtClean="0">
                <a:latin typeface="Times New Roman" pitchFamily="18" charset="0"/>
              </a:rPr>
              <a:t>7.</a:t>
            </a:r>
            <a:r>
              <a:rPr lang="zh-CN" altLang="en-US" dirty="0" smtClean="0">
                <a:latin typeface="Times New Roman" pitchFamily="18" charset="0"/>
              </a:rPr>
              <a:t>9</a:t>
            </a:r>
            <a:r>
              <a:rPr lang="zh-CN" altLang="en-US" b="0" dirty="0">
                <a:latin typeface="Times New Roman" pitchFamily="18" charset="0"/>
              </a:rPr>
              <a:t>所示。</a:t>
            </a:r>
          </a:p>
        </p:txBody>
      </p:sp>
      <p:graphicFrame>
        <p:nvGraphicFramePr>
          <p:cNvPr id="68616" name="Object 8"/>
          <p:cNvGraphicFramePr>
            <a:graphicFrameLocks noChangeAspect="1"/>
          </p:cNvGraphicFramePr>
          <p:nvPr/>
        </p:nvGraphicFramePr>
        <p:xfrm>
          <a:off x="5149851" y="2638426"/>
          <a:ext cx="6129867" cy="3095625"/>
        </p:xfrm>
        <a:graphic>
          <a:graphicData uri="http://schemas.openxmlformats.org/presentationml/2006/ole">
            <mc:AlternateContent xmlns:mc="http://schemas.openxmlformats.org/markup-compatibility/2006">
              <mc:Choice xmlns:v="urn:schemas-microsoft-com:vml" Requires="v">
                <p:oleObj spid="_x0000_s33796" name="位图图像" r:id="rId4" imgW="2943636" imgH="1448002" progId="Paint.Picture">
                  <p:embed/>
                </p:oleObj>
              </mc:Choice>
              <mc:Fallback>
                <p:oleObj name="位图图像" r:id="rId4" imgW="2943636" imgH="144800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9851" y="2638426"/>
                        <a:ext cx="6129867"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7" name="Text Box 9"/>
          <p:cNvSpPr txBox="1">
            <a:spLocks noChangeArrowheads="1"/>
          </p:cNvSpPr>
          <p:nvPr/>
        </p:nvSpPr>
        <p:spPr bwMode="auto">
          <a:xfrm>
            <a:off x="5820834" y="4678364"/>
            <a:ext cx="5969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spcBef>
                <a:spcPct val="50000"/>
              </a:spcBef>
            </a:pPr>
            <a:r>
              <a:rPr lang="en-US" altLang="zh-CN" sz="2000" dirty="0" smtClean="0"/>
              <a:t>7.</a:t>
            </a:r>
            <a:r>
              <a:rPr lang="zh-CN" altLang="en-US" sz="2000" dirty="0" smtClean="0"/>
              <a:t>9</a:t>
            </a:r>
            <a:endParaRPr lang="zh-CN" altLang="en-US" sz="2000" dirty="0"/>
          </a:p>
        </p:txBody>
      </p:sp>
    </p:spTree>
    <p:extLst>
      <p:ext uri="{BB962C8B-B14F-4D97-AF65-F5344CB8AC3E}">
        <p14:creationId xmlns:p14="http://schemas.microsoft.com/office/powerpoint/2010/main" val="2371869650"/>
      </p:ext>
    </p:extLst>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7E185BF-B590-4E4E-8296-7AFD7DB1F50C}"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69635"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69636"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37F8FCFF-27CA-4611-815A-6BF214FC7BCB}" type="slidenum">
              <a:rPr lang="zh-CN" altLang="en-US" sz="2000" smtClean="0">
                <a:solidFill>
                  <a:srgbClr val="006600"/>
                </a:solidFill>
                <a:latin typeface="Arial" charset="0"/>
              </a:rPr>
              <a:pPr/>
              <a:t>68</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22210"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p>
        </p:txBody>
      </p:sp>
      <p:sp>
        <p:nvSpPr>
          <p:cNvPr id="222214" name="Text Box 6"/>
          <p:cNvSpPr txBox="1">
            <a:spLocks noChangeArrowheads="1"/>
          </p:cNvSpPr>
          <p:nvPr/>
        </p:nvSpPr>
        <p:spPr bwMode="auto">
          <a:xfrm>
            <a:off x="1422400" y="1484313"/>
            <a:ext cx="9245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kumimoji="1" lang="zh-CN" altLang="en-US" sz="3600">
                <a:solidFill>
                  <a:srgbClr val="006600"/>
                </a:solidFill>
                <a:effectLst>
                  <a:outerShdw blurRad="38100" dist="38100" dir="2700000" algn="tl">
                    <a:srgbClr val="000000"/>
                  </a:outerShdw>
                </a:effectLst>
                <a:latin typeface="宋体" pitchFamily="2" charset="-122"/>
                <a:ea typeface="宋体" pitchFamily="2" charset="-122"/>
              </a:rPr>
              <a:t>重复结构</a:t>
            </a:r>
          </a:p>
        </p:txBody>
      </p:sp>
      <p:sp>
        <p:nvSpPr>
          <p:cNvPr id="69639" name="Text Box 7"/>
          <p:cNvSpPr txBox="1">
            <a:spLocks noChangeArrowheads="1"/>
          </p:cNvSpPr>
          <p:nvPr/>
        </p:nvSpPr>
        <p:spPr bwMode="auto">
          <a:xfrm>
            <a:off x="1422401" y="2276476"/>
            <a:ext cx="342476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r>
              <a:rPr lang="zh-CN" altLang="en-US" dirty="0">
                <a:solidFill>
                  <a:srgbClr val="000099"/>
                </a:solidFill>
                <a:latin typeface="Times New Roman" pitchFamily="18" charset="0"/>
              </a:rPr>
              <a:t>重复结构的数据由一个数据元素出现零次或多次构成</a:t>
            </a:r>
            <a:r>
              <a:rPr lang="zh-CN" altLang="en-US" b="0" dirty="0">
                <a:latin typeface="Times New Roman" pitchFamily="18" charset="0"/>
              </a:rPr>
              <a:t>。其</a:t>
            </a:r>
            <a:r>
              <a:rPr lang="en-US" altLang="zh-CN" b="0" dirty="0">
                <a:latin typeface="Times New Roman" pitchFamily="18" charset="0"/>
              </a:rPr>
              <a:t>Jackson</a:t>
            </a:r>
            <a:r>
              <a:rPr lang="zh-CN" altLang="en-US" b="0" dirty="0">
                <a:latin typeface="Times New Roman" pitchFamily="18" charset="0"/>
              </a:rPr>
              <a:t>图如</a:t>
            </a:r>
            <a:r>
              <a:rPr lang="zh-CN" altLang="en-US" dirty="0" smtClean="0">
                <a:latin typeface="Times New Roman" pitchFamily="18" charset="0"/>
              </a:rPr>
              <a:t>图</a:t>
            </a:r>
            <a:r>
              <a:rPr lang="en-US" altLang="zh-CN" dirty="0" smtClean="0">
                <a:latin typeface="Times New Roman" pitchFamily="18" charset="0"/>
              </a:rPr>
              <a:t>7.</a:t>
            </a:r>
            <a:r>
              <a:rPr lang="zh-CN" altLang="en-US" dirty="0" smtClean="0">
                <a:latin typeface="Times New Roman" pitchFamily="18" charset="0"/>
              </a:rPr>
              <a:t>10</a:t>
            </a:r>
            <a:r>
              <a:rPr lang="zh-CN" altLang="en-US" b="0" dirty="0">
                <a:latin typeface="Times New Roman" pitchFamily="18" charset="0"/>
              </a:rPr>
              <a:t>所示。</a:t>
            </a:r>
          </a:p>
        </p:txBody>
      </p:sp>
      <p:graphicFrame>
        <p:nvGraphicFramePr>
          <p:cNvPr id="69640" name="Object 9"/>
          <p:cNvGraphicFramePr>
            <a:graphicFrameLocks noChangeAspect="1"/>
          </p:cNvGraphicFramePr>
          <p:nvPr/>
        </p:nvGraphicFramePr>
        <p:xfrm>
          <a:off x="5069418" y="1752601"/>
          <a:ext cx="6210300" cy="3217863"/>
        </p:xfrm>
        <a:graphic>
          <a:graphicData uri="http://schemas.openxmlformats.org/presentationml/2006/ole">
            <mc:AlternateContent xmlns:mc="http://schemas.openxmlformats.org/markup-compatibility/2006">
              <mc:Choice xmlns:v="urn:schemas-microsoft-com:vml" Requires="v">
                <p:oleObj spid="_x0000_s34820" name="位图图像" r:id="rId4" imgW="2219635" imgH="1171429" progId="Paint.Picture">
                  <p:embed/>
                </p:oleObj>
              </mc:Choice>
              <mc:Fallback>
                <p:oleObj name="位图图像" r:id="rId4" imgW="2219635" imgH="117142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9418" y="1752601"/>
                        <a:ext cx="6210300" cy="321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41" name="Text Box 10"/>
          <p:cNvSpPr txBox="1">
            <a:spLocks noChangeArrowheads="1"/>
          </p:cNvSpPr>
          <p:nvPr/>
        </p:nvSpPr>
        <p:spPr bwMode="auto">
          <a:xfrm>
            <a:off x="5742517" y="3860800"/>
            <a:ext cx="480483"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spcBef>
                <a:spcPct val="50000"/>
              </a:spcBef>
            </a:pPr>
            <a:r>
              <a:rPr lang="en-US" altLang="zh-CN" sz="2400" dirty="0" smtClean="0"/>
              <a:t>7.</a:t>
            </a:r>
            <a:endParaRPr lang="zh-CN" altLang="en-US" sz="2400" dirty="0"/>
          </a:p>
        </p:txBody>
      </p:sp>
    </p:spTree>
    <p:extLst>
      <p:ext uri="{BB962C8B-B14F-4D97-AF65-F5344CB8AC3E}">
        <p14:creationId xmlns:p14="http://schemas.microsoft.com/office/powerpoint/2010/main" val="2589252877"/>
      </p:ext>
    </p:extLst>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37259505-D8BB-4095-B39B-594707BA7375}"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70659"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70660"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A4E3001C-690B-456B-B79C-E514FEE522AC}" type="slidenum">
              <a:rPr lang="zh-CN" altLang="en-US" sz="2000" smtClean="0">
                <a:solidFill>
                  <a:srgbClr val="006600"/>
                </a:solidFill>
                <a:latin typeface="Arial" charset="0"/>
              </a:rPr>
              <a:pPr/>
              <a:t>69</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105474"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p>
        </p:txBody>
      </p:sp>
      <p:sp>
        <p:nvSpPr>
          <p:cNvPr id="70662" name="Text Box 4"/>
          <p:cNvSpPr txBox="1">
            <a:spLocks noChangeArrowheads="1"/>
          </p:cNvSpPr>
          <p:nvPr/>
        </p:nvSpPr>
        <p:spPr bwMode="auto">
          <a:xfrm>
            <a:off x="1320800" y="2452688"/>
            <a:ext cx="934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5000"/>
              </a:spcBef>
            </a:pPr>
            <a:r>
              <a:rPr lang="zh-CN" altLang="en-US" sz="2000" b="0">
                <a:solidFill>
                  <a:srgbClr val="0000CC"/>
                </a:solidFill>
              </a:rPr>
              <a:t>●</a:t>
            </a:r>
            <a:r>
              <a:rPr lang="zh-CN" altLang="en-US" b="0">
                <a:solidFill>
                  <a:srgbClr val="0000CC"/>
                </a:solidFill>
              </a:rPr>
              <a:t>便于表示层次结构，而且是对结构进行自项向下分解的有力工具；</a:t>
            </a:r>
          </a:p>
        </p:txBody>
      </p:sp>
      <p:sp>
        <p:nvSpPr>
          <p:cNvPr id="105478" name="Text Box 6"/>
          <p:cNvSpPr txBox="1">
            <a:spLocks noChangeArrowheads="1"/>
          </p:cNvSpPr>
          <p:nvPr/>
        </p:nvSpPr>
        <p:spPr bwMode="auto">
          <a:xfrm>
            <a:off x="1320800" y="3603625"/>
            <a:ext cx="934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5000"/>
              </a:spcBef>
            </a:pPr>
            <a:r>
              <a:rPr lang="zh-CN" altLang="en-US" sz="2000" b="0"/>
              <a:t>●</a:t>
            </a:r>
            <a:r>
              <a:rPr lang="zh-CN" altLang="en-US" b="0"/>
              <a:t>形象直观，可读性好；</a:t>
            </a:r>
          </a:p>
        </p:txBody>
      </p:sp>
      <p:sp>
        <p:nvSpPr>
          <p:cNvPr id="105479" name="Text Box 7"/>
          <p:cNvSpPr txBox="1">
            <a:spLocks noChangeArrowheads="1"/>
          </p:cNvSpPr>
          <p:nvPr/>
        </p:nvSpPr>
        <p:spPr bwMode="auto">
          <a:xfrm>
            <a:off x="1320800" y="4267200"/>
            <a:ext cx="9347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5000"/>
              </a:spcBef>
            </a:pPr>
            <a:r>
              <a:rPr lang="zh-CN" altLang="en-US" sz="2000" b="0">
                <a:solidFill>
                  <a:srgbClr val="0000CC"/>
                </a:solidFill>
              </a:rPr>
              <a:t>●</a:t>
            </a:r>
            <a:r>
              <a:rPr lang="zh-CN" altLang="en-US" b="0">
                <a:solidFill>
                  <a:srgbClr val="0000CC"/>
                </a:solidFill>
              </a:rPr>
              <a:t>既能表示数据结构也能表示程序结构。</a:t>
            </a:r>
            <a:endParaRPr lang="zh-CN" altLang="en-US" b="0">
              <a:latin typeface="Times New Roman" pitchFamily="18" charset="0"/>
            </a:endParaRPr>
          </a:p>
        </p:txBody>
      </p:sp>
      <p:sp>
        <p:nvSpPr>
          <p:cNvPr id="105480" name="Text Box 8"/>
          <p:cNvSpPr txBox="1">
            <a:spLocks noChangeArrowheads="1"/>
          </p:cNvSpPr>
          <p:nvPr/>
        </p:nvSpPr>
        <p:spPr bwMode="auto">
          <a:xfrm>
            <a:off x="1422400" y="1706563"/>
            <a:ext cx="9245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kumimoji="1" lang="en-US" altLang="zh-CN" sz="3600">
                <a:solidFill>
                  <a:srgbClr val="006600"/>
                </a:solidFill>
                <a:effectLst>
                  <a:outerShdw blurRad="38100" dist="38100" dir="2700000" algn="tl">
                    <a:srgbClr val="000000"/>
                  </a:outerShdw>
                </a:effectLst>
                <a:latin typeface="宋体" pitchFamily="2" charset="-122"/>
                <a:ea typeface="宋体" pitchFamily="2" charset="-122"/>
              </a:rPr>
              <a:t>Jackson</a:t>
            </a:r>
            <a:r>
              <a:rPr kumimoji="1" lang="zh-CN" altLang="en-US" sz="3600">
                <a:solidFill>
                  <a:srgbClr val="006600"/>
                </a:solidFill>
                <a:effectLst>
                  <a:outerShdw blurRad="38100" dist="38100" dir="2700000" algn="tl">
                    <a:srgbClr val="000000"/>
                  </a:outerShdw>
                </a:effectLst>
                <a:latin typeface="宋体" pitchFamily="2" charset="-122"/>
                <a:ea typeface="宋体" pitchFamily="2" charset="-122"/>
              </a:rPr>
              <a:t>图的优点：</a:t>
            </a:r>
          </a:p>
        </p:txBody>
      </p:sp>
    </p:spTree>
    <p:extLst>
      <p:ext uri="{BB962C8B-B14F-4D97-AF65-F5344CB8AC3E}">
        <p14:creationId xmlns:p14="http://schemas.microsoft.com/office/powerpoint/2010/main" val="425955511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05478"/>
                                        </p:tgtEl>
                                        <p:attrNameLst>
                                          <p:attrName>style.visibility</p:attrName>
                                        </p:attrNameLst>
                                      </p:cBhvr>
                                      <p:to>
                                        <p:strVal val="visible"/>
                                      </p:to>
                                    </p:set>
                                    <p:anim to="" calcmode="lin" valueType="num">
                                      <p:cBhvr>
                                        <p:cTn id="7" dur="1" fill="hold"/>
                                        <p:tgtEl>
                                          <p:spTgt spid="105478"/>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05479"/>
                                        </p:tgtEl>
                                        <p:attrNameLst>
                                          <p:attrName>style.visibility</p:attrName>
                                        </p:attrNameLst>
                                      </p:cBhvr>
                                      <p:to>
                                        <p:strVal val="visible"/>
                                      </p:to>
                                    </p:set>
                                    <p:anim to="" calcmode="lin" valueType="num">
                                      <p:cBhvr>
                                        <p:cTn id="12" dur="1" fill="hold"/>
                                        <p:tgtEl>
                                          <p:spTgt spid="10547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8" grpId="0" autoUpdateAnimBg="0"/>
      <p:bldP spid="10547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DC6CE792-19AC-41B4-AFC2-4D85484CA9A1}"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7171"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7172"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9BB5E3D1-8A23-4935-90CC-86AECCFB2841}" type="slidenum">
              <a:rPr lang="zh-CN" altLang="en-US" sz="2000" smtClean="0">
                <a:solidFill>
                  <a:srgbClr val="006600"/>
                </a:solidFill>
                <a:latin typeface="Arial" charset="0"/>
              </a:rPr>
              <a:pPr/>
              <a:t>7</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74754" name="Rectangle 2"/>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1 结构程序设计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74757" name="Text Box 5"/>
          <p:cNvSpPr txBox="1">
            <a:spLocks noChangeArrowheads="1"/>
          </p:cNvSpPr>
          <p:nvPr/>
        </p:nvSpPr>
        <p:spPr bwMode="auto">
          <a:xfrm>
            <a:off x="1524000" y="1660526"/>
            <a:ext cx="904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宋体" pitchFamily="2" charset="-122"/>
              </a:defRPr>
            </a:lvl1pPr>
            <a:lvl2pPr marL="949325">
              <a:defRPr sz="2400">
                <a:solidFill>
                  <a:schemeClr val="tx1"/>
                </a:solidFill>
                <a:latin typeface="Times New Roman" pitchFamily="18" charset="0"/>
                <a:ea typeface="宋体" pitchFamily="2" charset="-122"/>
              </a:defRPr>
            </a:lvl2pPr>
            <a:lvl3pPr marL="1139825">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spcBef>
                <a:spcPct val="30000"/>
              </a:spcBef>
              <a:defRPr/>
            </a:pPr>
            <a:r>
              <a:rPr kumimoji="1" lang="zh-CN" altLang="en-US" sz="4000" smtClean="0">
                <a:solidFill>
                  <a:srgbClr val="006600"/>
                </a:solidFill>
                <a:effectLst>
                  <a:outerShdw blurRad="38100" dist="38100" dir="2700000" algn="tl">
                    <a:srgbClr val="000000"/>
                  </a:outerShdw>
                </a:effectLst>
                <a:latin typeface="宋体" pitchFamily="2" charset="-122"/>
              </a:rPr>
              <a:t>结构程序设计理论的发展</a:t>
            </a:r>
          </a:p>
        </p:txBody>
      </p:sp>
      <p:sp>
        <p:nvSpPr>
          <p:cNvPr id="74758" name="Text Box 6"/>
          <p:cNvSpPr txBox="1">
            <a:spLocks noChangeArrowheads="1"/>
          </p:cNvSpPr>
          <p:nvPr/>
        </p:nvSpPr>
        <p:spPr bwMode="auto">
          <a:xfrm>
            <a:off x="1524001" y="2352675"/>
            <a:ext cx="956521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30000"/>
              </a:spcBef>
            </a:pPr>
            <a:r>
              <a:rPr lang="zh-CN" altLang="en-US" b="0">
                <a:latin typeface="Times New Roman" pitchFamily="18" charset="0"/>
              </a:rPr>
              <a:t>1965年</a:t>
            </a:r>
            <a:r>
              <a:rPr lang="en-US" altLang="zh-CN" b="0">
                <a:latin typeface="Times New Roman" pitchFamily="18" charset="0"/>
              </a:rPr>
              <a:t>E.W.Dijkstra</a:t>
            </a:r>
            <a:r>
              <a:rPr lang="zh-CN" altLang="en-US" b="0">
                <a:latin typeface="Times New Roman" pitchFamily="18" charset="0"/>
              </a:rPr>
              <a:t>提出“可以从高级语言中取消 </a:t>
            </a:r>
            <a:r>
              <a:rPr lang="en-US" altLang="zh-CN" b="0">
                <a:latin typeface="Times New Roman" pitchFamily="18" charset="0"/>
              </a:rPr>
              <a:t>GOTO</a:t>
            </a:r>
            <a:r>
              <a:rPr lang="zh-CN" altLang="en-US" b="0">
                <a:latin typeface="Times New Roman" pitchFamily="18" charset="0"/>
              </a:rPr>
              <a:t>语句”</a:t>
            </a:r>
          </a:p>
        </p:txBody>
      </p:sp>
      <p:sp>
        <p:nvSpPr>
          <p:cNvPr id="74759" name="Text Box 7"/>
          <p:cNvSpPr txBox="1">
            <a:spLocks noChangeArrowheads="1"/>
          </p:cNvSpPr>
          <p:nvPr/>
        </p:nvSpPr>
        <p:spPr bwMode="auto">
          <a:xfrm>
            <a:off x="1524000" y="3367088"/>
            <a:ext cx="966046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30000"/>
              </a:spcBef>
            </a:pPr>
            <a:r>
              <a:rPr lang="zh-CN" altLang="en-US" b="0">
                <a:latin typeface="Times New Roman" pitchFamily="18" charset="0"/>
              </a:rPr>
              <a:t>1966年</a:t>
            </a:r>
            <a:r>
              <a:rPr lang="en-US" altLang="zh-CN" b="0">
                <a:latin typeface="Times New Roman" pitchFamily="18" charset="0"/>
              </a:rPr>
              <a:t>BÖhm</a:t>
            </a:r>
            <a:r>
              <a:rPr lang="zh-CN" altLang="en-US" b="0">
                <a:latin typeface="Times New Roman" pitchFamily="18" charset="0"/>
              </a:rPr>
              <a:t>和</a:t>
            </a:r>
            <a:r>
              <a:rPr lang="en-US" altLang="zh-CN" b="0">
                <a:latin typeface="Times New Roman" pitchFamily="18" charset="0"/>
              </a:rPr>
              <a:t>Jacopini</a:t>
            </a:r>
            <a:r>
              <a:rPr lang="zh-CN" altLang="en-US" b="0">
                <a:latin typeface="Times New Roman" pitchFamily="18" charset="0"/>
              </a:rPr>
              <a:t>证明了只用三种基本的控制结构就能实现任何单入口单出口的程序（结构化定理）。</a:t>
            </a:r>
          </a:p>
        </p:txBody>
      </p:sp>
      <p:sp>
        <p:nvSpPr>
          <p:cNvPr id="74760" name="Text Box 8"/>
          <p:cNvSpPr txBox="1">
            <a:spLocks noChangeArrowheads="1"/>
          </p:cNvSpPr>
          <p:nvPr/>
        </p:nvSpPr>
        <p:spPr bwMode="auto">
          <a:xfrm>
            <a:off x="1524001" y="4868863"/>
            <a:ext cx="956521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30000"/>
              </a:spcBef>
            </a:pPr>
            <a:r>
              <a:rPr lang="zh-CN" altLang="en-US" b="0">
                <a:latin typeface="Times New Roman" pitchFamily="18" charset="0"/>
              </a:rPr>
              <a:t>1968年</a:t>
            </a:r>
            <a:r>
              <a:rPr lang="en-US" altLang="zh-CN" b="0">
                <a:latin typeface="Times New Roman" pitchFamily="18" charset="0"/>
              </a:rPr>
              <a:t>Dijkstra</a:t>
            </a:r>
            <a:r>
              <a:rPr lang="zh-CN" altLang="en-US" b="0">
                <a:latin typeface="Times New Roman" pitchFamily="18" charset="0"/>
              </a:rPr>
              <a:t>再次建议从一切高级语言中取消</a:t>
            </a:r>
            <a:r>
              <a:rPr lang="en-US" altLang="zh-CN" b="0">
                <a:latin typeface="Times New Roman" pitchFamily="18" charset="0"/>
              </a:rPr>
              <a:t>GOTO</a:t>
            </a:r>
            <a:r>
              <a:rPr lang="zh-CN" altLang="en-US" b="0">
                <a:latin typeface="Times New Roman" pitchFamily="18" charset="0"/>
              </a:rPr>
              <a:t>语句。</a:t>
            </a:r>
          </a:p>
        </p:txBody>
      </p:sp>
    </p:spTree>
    <p:extLst>
      <p:ext uri="{BB962C8B-B14F-4D97-AF65-F5344CB8AC3E}">
        <p14:creationId xmlns:p14="http://schemas.microsoft.com/office/powerpoint/2010/main" val="373293742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4758"/>
                                        </p:tgtEl>
                                        <p:attrNameLst>
                                          <p:attrName>style.visibility</p:attrName>
                                        </p:attrNameLst>
                                      </p:cBhvr>
                                      <p:to>
                                        <p:strVal val="visible"/>
                                      </p:to>
                                    </p:set>
                                    <p:anim to="" calcmode="lin" valueType="num">
                                      <p:cBhvr>
                                        <p:cTn id="7" dur="1" fill="hold"/>
                                        <p:tgtEl>
                                          <p:spTgt spid="74758"/>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74759"/>
                                        </p:tgtEl>
                                        <p:attrNameLst>
                                          <p:attrName>style.visibility</p:attrName>
                                        </p:attrNameLst>
                                      </p:cBhvr>
                                      <p:to>
                                        <p:strVal val="visible"/>
                                      </p:to>
                                    </p:set>
                                    <p:anim to="" calcmode="lin" valueType="num">
                                      <p:cBhvr>
                                        <p:cTn id="12" dur="1" fill="hold"/>
                                        <p:tgtEl>
                                          <p:spTgt spid="74759"/>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74760"/>
                                        </p:tgtEl>
                                        <p:attrNameLst>
                                          <p:attrName>style.visibility</p:attrName>
                                        </p:attrNameLst>
                                      </p:cBhvr>
                                      <p:to>
                                        <p:strVal val="visible"/>
                                      </p:to>
                                    </p:set>
                                    <p:anim to="" calcmode="lin" valueType="num">
                                      <p:cBhvr>
                                        <p:cTn id="17" dur="1" fill="hold"/>
                                        <p:tgtEl>
                                          <p:spTgt spid="7476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8" grpId="0" autoUpdateAnimBg="0"/>
      <p:bldP spid="74759" grpId="0" autoUpdateAnimBg="0"/>
      <p:bldP spid="74760"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A36B1AB7-2CE1-4925-A44E-61CCEB145067}"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71683"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71684"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E972DDD-D5C7-4B3F-85B5-77EA00C0DDDD}" type="slidenum">
              <a:rPr lang="zh-CN" altLang="en-US" sz="2000" smtClean="0">
                <a:solidFill>
                  <a:srgbClr val="006600"/>
                </a:solidFill>
                <a:latin typeface="Arial" charset="0"/>
              </a:rPr>
              <a:pPr/>
              <a:t>70</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24258" name="Rectangle 1026"/>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p>
        </p:txBody>
      </p:sp>
      <p:sp>
        <p:nvSpPr>
          <p:cNvPr id="224260" name="Text Box 1028"/>
          <p:cNvSpPr txBox="1">
            <a:spLocks noChangeArrowheads="1"/>
          </p:cNvSpPr>
          <p:nvPr/>
        </p:nvSpPr>
        <p:spPr bwMode="auto">
          <a:xfrm>
            <a:off x="1524000" y="1600200"/>
            <a:ext cx="8839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kumimoji="1" lang="en-US" altLang="zh-CN" sz="3600">
                <a:solidFill>
                  <a:srgbClr val="006600"/>
                </a:solidFill>
                <a:effectLst>
                  <a:outerShdw blurRad="38100" dist="38100" dir="2700000" algn="tl">
                    <a:srgbClr val="000000"/>
                  </a:outerShdw>
                </a:effectLst>
                <a:latin typeface="宋体" pitchFamily="2" charset="-122"/>
                <a:ea typeface="宋体" pitchFamily="2" charset="-122"/>
              </a:rPr>
              <a:t>Jackson</a:t>
            </a:r>
            <a:r>
              <a:rPr kumimoji="1" lang="zh-CN" altLang="en-US" sz="3600">
                <a:solidFill>
                  <a:srgbClr val="006600"/>
                </a:solidFill>
                <a:effectLst>
                  <a:outerShdw blurRad="38100" dist="38100" dir="2700000" algn="tl">
                    <a:srgbClr val="000000"/>
                  </a:outerShdw>
                </a:effectLst>
                <a:latin typeface="宋体" pitchFamily="2" charset="-122"/>
                <a:ea typeface="宋体" pitchFamily="2" charset="-122"/>
              </a:rPr>
              <a:t>图的缺点：</a:t>
            </a:r>
          </a:p>
        </p:txBody>
      </p:sp>
      <p:sp>
        <p:nvSpPr>
          <p:cNvPr id="71687" name="Text Box 1030"/>
          <p:cNvSpPr txBox="1">
            <a:spLocks noChangeArrowheads="1"/>
          </p:cNvSpPr>
          <p:nvPr/>
        </p:nvSpPr>
        <p:spPr bwMode="auto">
          <a:xfrm>
            <a:off x="1524000" y="2286001"/>
            <a:ext cx="8839200" cy="211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5000"/>
              </a:spcBef>
            </a:pPr>
            <a:r>
              <a:rPr lang="zh-CN" altLang="en-US" sz="2400" b="0">
                <a:latin typeface="Times New Roman" pitchFamily="18" charset="0"/>
              </a:rPr>
              <a:t>▲</a:t>
            </a:r>
            <a:r>
              <a:rPr lang="zh-CN" altLang="en-US" b="0">
                <a:latin typeface="Times New Roman" pitchFamily="18" charset="0"/>
              </a:rPr>
              <a:t>表达能力不强(选择条件或循环条件不能直接在图上表示出来)；</a:t>
            </a:r>
          </a:p>
          <a:p>
            <a:pPr algn="just">
              <a:spcBef>
                <a:spcPct val="5000"/>
              </a:spcBef>
            </a:pPr>
            <a:r>
              <a:rPr lang="zh-CN" altLang="en-US" sz="2400" b="0">
                <a:latin typeface="Times New Roman" pitchFamily="18" charset="0"/>
              </a:rPr>
              <a:t>▲</a:t>
            </a:r>
            <a:r>
              <a:rPr lang="zh-CN" altLang="en-US" b="0">
                <a:latin typeface="Times New Roman" pitchFamily="18" charset="0"/>
              </a:rPr>
              <a:t>不易直接把图翻译成程序；</a:t>
            </a:r>
          </a:p>
          <a:p>
            <a:pPr algn="just">
              <a:spcBef>
                <a:spcPct val="5000"/>
              </a:spcBef>
            </a:pPr>
            <a:r>
              <a:rPr lang="zh-CN" altLang="en-US" sz="2400" b="0">
                <a:latin typeface="Times New Roman" pitchFamily="18" charset="0"/>
              </a:rPr>
              <a:t>▲</a:t>
            </a:r>
            <a:r>
              <a:rPr lang="zh-CN" altLang="en-US" b="0">
                <a:latin typeface="Times New Roman" pitchFamily="18" charset="0"/>
              </a:rPr>
              <a:t>不易在行式打印机上输出(框间连线为斜线)。</a:t>
            </a:r>
          </a:p>
        </p:txBody>
      </p:sp>
      <p:sp>
        <p:nvSpPr>
          <p:cNvPr id="71688" name="Text Box 1031"/>
          <p:cNvSpPr txBox="1">
            <a:spLocks noChangeArrowheads="1"/>
          </p:cNvSpPr>
          <p:nvPr/>
        </p:nvSpPr>
        <p:spPr bwMode="auto">
          <a:xfrm>
            <a:off x="1524000" y="4876800"/>
            <a:ext cx="8839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5000"/>
              </a:spcBef>
            </a:pPr>
            <a:r>
              <a:rPr lang="zh-CN" altLang="en-US" b="0">
                <a:latin typeface="Times New Roman" pitchFamily="18" charset="0"/>
              </a:rPr>
              <a:t>改进的</a:t>
            </a:r>
            <a:r>
              <a:rPr lang="en-US" altLang="zh-CN" b="0">
                <a:latin typeface="Times New Roman" pitchFamily="18" charset="0"/>
              </a:rPr>
              <a:t>Jackson</a:t>
            </a:r>
            <a:r>
              <a:rPr lang="zh-CN" altLang="en-US" b="0">
                <a:latin typeface="Times New Roman" pitchFamily="18" charset="0"/>
              </a:rPr>
              <a:t>图则基本上克服了上述缺点。</a:t>
            </a:r>
          </a:p>
        </p:txBody>
      </p:sp>
    </p:spTree>
    <p:extLst>
      <p:ext uri="{BB962C8B-B14F-4D97-AF65-F5344CB8AC3E}">
        <p14:creationId xmlns:p14="http://schemas.microsoft.com/office/powerpoint/2010/main" val="2168603202"/>
      </p:ext>
    </p:extLst>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BFC552CB-F1FF-40A8-B05A-76C1470720FD}"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72707"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72708"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E24E389A-ABB9-4C5A-8ACB-412AB34F918A}" type="slidenum">
              <a:rPr lang="zh-CN" altLang="en-US" sz="2000" smtClean="0">
                <a:solidFill>
                  <a:srgbClr val="006600"/>
                </a:solidFill>
                <a:latin typeface="Arial" charset="0"/>
              </a:rPr>
              <a:pPr/>
              <a:t>71</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107522"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p>
        </p:txBody>
      </p:sp>
      <p:sp>
        <p:nvSpPr>
          <p:cNvPr id="107524" name="Text Box 4"/>
          <p:cNvSpPr txBox="1">
            <a:spLocks noChangeArrowheads="1"/>
          </p:cNvSpPr>
          <p:nvPr/>
        </p:nvSpPr>
        <p:spPr bwMode="auto">
          <a:xfrm>
            <a:off x="1422400" y="1679575"/>
            <a:ext cx="9550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30000"/>
              </a:spcBef>
              <a:defRPr/>
            </a:pPr>
            <a:r>
              <a:rPr kumimoji="1" lang="zh-CN" altLang="en-US" sz="4000">
                <a:solidFill>
                  <a:srgbClr val="0000CC"/>
                </a:solidFill>
                <a:effectLst>
                  <a:outerShdw blurRad="38100" dist="38100" dir="2700000" algn="tl">
                    <a:srgbClr val="000000"/>
                  </a:outerShdw>
                </a:effectLst>
                <a:latin typeface="Times New Roman" pitchFamily="18" charset="0"/>
                <a:ea typeface="宋体" pitchFamily="2" charset="-122"/>
              </a:rPr>
              <a:t>改进的</a:t>
            </a:r>
            <a:r>
              <a:rPr kumimoji="1" lang="en-US" altLang="zh-CN" sz="4000">
                <a:solidFill>
                  <a:srgbClr val="0000CC"/>
                </a:solidFill>
                <a:effectLst>
                  <a:outerShdw blurRad="38100" dist="38100" dir="2700000" algn="tl">
                    <a:srgbClr val="000000"/>
                  </a:outerShdw>
                </a:effectLst>
                <a:latin typeface="Times New Roman" pitchFamily="18" charset="0"/>
                <a:ea typeface="宋体" pitchFamily="2" charset="-122"/>
              </a:rPr>
              <a:t>Jackson</a:t>
            </a:r>
            <a:r>
              <a:rPr kumimoji="1" lang="zh-CN" altLang="en-US" sz="4000">
                <a:solidFill>
                  <a:srgbClr val="0000CC"/>
                </a:solidFill>
                <a:effectLst>
                  <a:outerShdw blurRad="38100" dist="38100" dir="2700000" algn="tl">
                    <a:srgbClr val="000000"/>
                  </a:outerShdw>
                </a:effectLst>
                <a:latin typeface="Times New Roman" pitchFamily="18" charset="0"/>
                <a:ea typeface="宋体" pitchFamily="2" charset="-122"/>
              </a:rPr>
              <a:t>图</a:t>
            </a:r>
          </a:p>
        </p:txBody>
      </p:sp>
      <p:sp>
        <p:nvSpPr>
          <p:cNvPr id="72711" name="Text Box 7"/>
          <p:cNvSpPr txBox="1">
            <a:spLocks noChangeArrowheads="1"/>
          </p:cNvSpPr>
          <p:nvPr/>
        </p:nvSpPr>
        <p:spPr bwMode="auto">
          <a:xfrm>
            <a:off x="1422400" y="2441575"/>
            <a:ext cx="95504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110000"/>
              </a:lnSpc>
              <a:spcBef>
                <a:spcPct val="30000"/>
              </a:spcBef>
            </a:pPr>
            <a:r>
              <a:rPr lang="zh-CN" altLang="en-US" b="0" dirty="0">
                <a:latin typeface="Times New Roman" pitchFamily="18" charset="0"/>
              </a:rPr>
              <a:t>改进的</a:t>
            </a:r>
            <a:r>
              <a:rPr lang="en-US" altLang="zh-CN" dirty="0">
                <a:latin typeface="Times New Roman" pitchFamily="18" charset="0"/>
              </a:rPr>
              <a:t>Jackson</a:t>
            </a:r>
            <a:r>
              <a:rPr lang="zh-CN" altLang="en-US" dirty="0">
                <a:latin typeface="Times New Roman" pitchFamily="18" charset="0"/>
              </a:rPr>
              <a:t>图如</a:t>
            </a:r>
            <a:r>
              <a:rPr lang="zh-CN" altLang="en-US" dirty="0" smtClean="0">
                <a:latin typeface="Times New Roman" pitchFamily="18" charset="0"/>
              </a:rPr>
              <a:t>图</a:t>
            </a:r>
            <a:r>
              <a:rPr lang="en-US" altLang="zh-CN" dirty="0" smtClean="0">
                <a:latin typeface="Times New Roman" pitchFamily="18" charset="0"/>
              </a:rPr>
              <a:t>7.</a:t>
            </a:r>
            <a:r>
              <a:rPr lang="zh-CN" altLang="en-US" dirty="0" smtClean="0">
                <a:latin typeface="Times New Roman" pitchFamily="18" charset="0"/>
              </a:rPr>
              <a:t>11</a:t>
            </a:r>
            <a:r>
              <a:rPr lang="zh-CN" altLang="en-US" dirty="0">
                <a:latin typeface="Times New Roman" pitchFamily="18" charset="0"/>
              </a:rPr>
              <a:t>所示：</a:t>
            </a:r>
          </a:p>
        </p:txBody>
      </p:sp>
    </p:spTree>
    <p:extLst>
      <p:ext uri="{BB962C8B-B14F-4D97-AF65-F5344CB8AC3E}">
        <p14:creationId xmlns:p14="http://schemas.microsoft.com/office/powerpoint/2010/main" val="3016645189"/>
      </p:ext>
    </p:extLst>
  </p:cSld>
  <p:clrMapOvr>
    <a:masterClrMapping/>
  </p:clrMapOvr>
  <p:transition>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D49FB5E-4301-4AA3-9BF4-3CE1A70D4C5C}"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73731"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73732"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EA8EED26-3148-4815-A47C-A9381416AE39}" type="slidenum">
              <a:rPr lang="zh-CN" altLang="en-US" sz="2000" smtClean="0">
                <a:solidFill>
                  <a:srgbClr val="006600"/>
                </a:solidFill>
                <a:latin typeface="Arial" charset="0"/>
              </a:rPr>
              <a:pPr/>
              <a:t>72</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92866"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p>
        </p:txBody>
      </p:sp>
      <p:graphicFrame>
        <p:nvGraphicFramePr>
          <p:cNvPr id="73734" name="Object 6"/>
          <p:cNvGraphicFramePr>
            <a:graphicFrameLocks noChangeAspect="1"/>
          </p:cNvGraphicFramePr>
          <p:nvPr/>
        </p:nvGraphicFramePr>
        <p:xfrm>
          <a:off x="334433" y="404813"/>
          <a:ext cx="11582400" cy="5943600"/>
        </p:xfrm>
        <a:graphic>
          <a:graphicData uri="http://schemas.openxmlformats.org/presentationml/2006/ole">
            <mc:AlternateContent xmlns:mc="http://schemas.openxmlformats.org/markup-compatibility/2006">
              <mc:Choice xmlns:v="urn:schemas-microsoft-com:vml" Requires="v">
                <p:oleObj spid="_x0000_s35844" name="位图图像" r:id="rId4" imgW="5191850" imgH="2847619" progId="Paint.Picture">
                  <p:embed/>
                </p:oleObj>
              </mc:Choice>
              <mc:Fallback>
                <p:oleObj name="位图图像" r:id="rId4" imgW="5191850" imgH="284761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433" y="404813"/>
                        <a:ext cx="115824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35" name="Text Box 7"/>
          <p:cNvSpPr txBox="1">
            <a:spLocks noChangeArrowheads="1"/>
          </p:cNvSpPr>
          <p:nvPr/>
        </p:nvSpPr>
        <p:spPr bwMode="auto">
          <a:xfrm>
            <a:off x="4464051" y="2636838"/>
            <a:ext cx="168910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800" dirty="0" smtClean="0"/>
              <a:t>图</a:t>
            </a:r>
            <a:r>
              <a:rPr lang="en-US" altLang="zh-CN" sz="2800" dirty="0" smtClean="0"/>
              <a:t>7.</a:t>
            </a:r>
            <a:r>
              <a:rPr lang="zh-CN" altLang="en-US" sz="2800" dirty="0" smtClean="0"/>
              <a:t>11</a:t>
            </a:r>
            <a:endParaRPr lang="zh-CN" altLang="en-US" sz="2800" dirty="0"/>
          </a:p>
        </p:txBody>
      </p:sp>
      <p:sp>
        <p:nvSpPr>
          <p:cNvPr id="73736" name="AutoShape 8">
            <a:hlinkClick r:id="" action="ppaction://hlinkshowjump?jump=lastslideviewed" highlightClick="1"/>
          </p:cNvPr>
          <p:cNvSpPr>
            <a:spLocks noChangeArrowheads="1"/>
          </p:cNvSpPr>
          <p:nvPr/>
        </p:nvSpPr>
        <p:spPr bwMode="auto">
          <a:xfrm>
            <a:off x="10513485" y="6268523"/>
            <a:ext cx="1054100" cy="369332"/>
          </a:xfrm>
          <a:prstGeom prst="actionButtonBackPrevious">
            <a:avLst/>
          </a:prstGeom>
          <a:solidFill>
            <a:schemeClr val="accent2"/>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extLst>
      <p:ext uri="{BB962C8B-B14F-4D97-AF65-F5344CB8AC3E}">
        <p14:creationId xmlns:p14="http://schemas.microsoft.com/office/powerpoint/2010/main" val="2663264083"/>
      </p:ext>
    </p:extLst>
  </p:cSld>
  <p:clrMapOvr>
    <a:masterClrMapping/>
  </p:clrMapOvr>
  <p:transition>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68A47D3-25D6-4F42-AC97-EE7102C62B02}"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74755"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74756"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2BBF99D9-325F-4234-8B4E-AE7F170BCADD}" type="slidenum">
              <a:rPr lang="zh-CN" altLang="en-US" sz="2000" smtClean="0">
                <a:solidFill>
                  <a:srgbClr val="006600"/>
                </a:solidFill>
                <a:latin typeface="Arial" charset="0"/>
              </a:rPr>
              <a:pPr/>
              <a:t>73</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109570"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endParaRPr lang="zh-CN" altLang="en-US" b="1" dirty="0" smtClean="0">
              <a:solidFill>
                <a:srgbClr val="0000CC"/>
              </a:solidFill>
              <a:effectLst>
                <a:outerShdw blurRad="38100" dist="38100" dir="2700000" algn="tl">
                  <a:srgbClr val="000000"/>
                </a:outerShdw>
              </a:effectLst>
              <a:latin typeface="Times New Roman" pitchFamily="18" charset="0"/>
            </a:endParaRPr>
          </a:p>
        </p:txBody>
      </p:sp>
      <p:sp>
        <p:nvSpPr>
          <p:cNvPr id="109572" name="Text Box 4"/>
          <p:cNvSpPr txBox="1">
            <a:spLocks noChangeArrowheads="1"/>
          </p:cNvSpPr>
          <p:nvPr/>
        </p:nvSpPr>
        <p:spPr bwMode="auto">
          <a:xfrm>
            <a:off x="1320800" y="1524000"/>
            <a:ext cx="9245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30000"/>
              </a:spcBef>
              <a:defRPr/>
            </a:pPr>
            <a:r>
              <a:rPr lang="zh-CN" altLang="en-US" b="0">
                <a:latin typeface="Times New Roman" pitchFamily="18" charset="0"/>
                <a:ea typeface="宋体" pitchFamily="2" charset="-122"/>
              </a:rPr>
              <a:t> </a:t>
            </a:r>
            <a:r>
              <a:rPr kumimoji="1" lang="en-US" altLang="zh-CN" sz="4000">
                <a:solidFill>
                  <a:srgbClr val="0000CC"/>
                </a:solidFill>
                <a:effectLst>
                  <a:outerShdw blurRad="38100" dist="38100" dir="2700000" algn="tl">
                    <a:srgbClr val="000000"/>
                  </a:outerShdw>
                </a:effectLst>
                <a:latin typeface="Times New Roman" pitchFamily="18" charset="0"/>
                <a:ea typeface="宋体" pitchFamily="2" charset="-122"/>
              </a:rPr>
              <a:t>Jackson</a:t>
            </a:r>
            <a:r>
              <a:rPr kumimoji="1" lang="zh-CN" altLang="en-US" sz="4000">
                <a:solidFill>
                  <a:srgbClr val="0000CC"/>
                </a:solidFill>
                <a:effectLst>
                  <a:outerShdw blurRad="38100" dist="38100" dir="2700000" algn="tl">
                    <a:srgbClr val="000000"/>
                  </a:outerShdw>
                </a:effectLst>
                <a:latin typeface="Times New Roman" pitchFamily="18" charset="0"/>
                <a:ea typeface="宋体" pitchFamily="2" charset="-122"/>
              </a:rPr>
              <a:t>方法</a:t>
            </a:r>
          </a:p>
        </p:txBody>
      </p:sp>
      <p:sp>
        <p:nvSpPr>
          <p:cNvPr id="74759" name="Text Box 7"/>
          <p:cNvSpPr txBox="1">
            <a:spLocks noChangeArrowheads="1"/>
          </p:cNvSpPr>
          <p:nvPr/>
        </p:nvSpPr>
        <p:spPr bwMode="auto">
          <a:xfrm>
            <a:off x="1320800" y="2286001"/>
            <a:ext cx="9550400" cy="238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110000"/>
              </a:lnSpc>
              <a:spcBef>
                <a:spcPct val="30000"/>
              </a:spcBef>
            </a:pPr>
            <a:r>
              <a:rPr lang="en-US" altLang="zh-CN"/>
              <a:t>Jackson</a:t>
            </a:r>
            <a:r>
              <a:rPr lang="zh-CN" altLang="en-US" b="0"/>
              <a:t>程序设计方法的最终目标是得出</a:t>
            </a:r>
            <a:r>
              <a:rPr lang="zh-CN" altLang="en-US" b="0">
                <a:solidFill>
                  <a:srgbClr val="0000CC"/>
                </a:solidFill>
              </a:rPr>
              <a:t>对程序处理过程的详细描述</a:t>
            </a:r>
            <a:r>
              <a:rPr lang="zh-CN" altLang="en-US" b="0"/>
              <a:t>。</a:t>
            </a:r>
            <a:r>
              <a:rPr lang="zh-CN" altLang="en-US" b="0">
                <a:latin typeface="Times New Roman" pitchFamily="18" charset="0"/>
              </a:rPr>
              <a:t> </a:t>
            </a:r>
          </a:p>
          <a:p>
            <a:pPr algn="just">
              <a:lnSpc>
                <a:spcPct val="110000"/>
              </a:lnSpc>
              <a:spcBef>
                <a:spcPct val="30000"/>
              </a:spcBef>
            </a:pPr>
            <a:r>
              <a:rPr lang="en-US" altLang="zh-CN"/>
              <a:t>Jackson</a:t>
            </a:r>
            <a:r>
              <a:rPr lang="zh-CN" altLang="en-US"/>
              <a:t>结构程序设计方法基本上由下述五个步骤组成</a:t>
            </a:r>
            <a:r>
              <a:rPr lang="zh-CN" altLang="en-US" b="0"/>
              <a:t>：</a:t>
            </a:r>
          </a:p>
        </p:txBody>
      </p:sp>
    </p:spTree>
    <p:extLst>
      <p:ext uri="{BB962C8B-B14F-4D97-AF65-F5344CB8AC3E}">
        <p14:creationId xmlns:p14="http://schemas.microsoft.com/office/powerpoint/2010/main" val="3110533460"/>
      </p:ext>
    </p:extLst>
  </p:cSld>
  <p:clrMapOvr>
    <a:masterClrMapping/>
  </p:clrMapOvr>
  <p:transition>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58864C3F-0CFD-400A-9387-8F7E8F4289E1}"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75779"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75780"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902C5D0D-E473-4101-ACC6-62BF170A851D}" type="slidenum">
              <a:rPr lang="zh-CN" altLang="en-US" sz="2000" smtClean="0">
                <a:solidFill>
                  <a:srgbClr val="006600"/>
                </a:solidFill>
                <a:latin typeface="Arial" charset="0"/>
              </a:rPr>
              <a:pPr/>
              <a:t>74</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111618"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endParaRPr lang="zh-CN" altLang="en-US" sz="3600" b="1" dirty="0" smtClean="0">
              <a:solidFill>
                <a:srgbClr val="006600"/>
              </a:solidFill>
              <a:effectLst>
                <a:outerShdw blurRad="38100" dist="38100" dir="2700000" algn="tl">
                  <a:srgbClr val="000000"/>
                </a:outerShdw>
              </a:effectLst>
              <a:latin typeface="Times New Roman" pitchFamily="18" charset="0"/>
            </a:endParaRPr>
          </a:p>
        </p:txBody>
      </p:sp>
      <p:sp>
        <p:nvSpPr>
          <p:cNvPr id="111620" name="Text Box 4"/>
          <p:cNvSpPr txBox="1">
            <a:spLocks noChangeArrowheads="1"/>
          </p:cNvSpPr>
          <p:nvPr/>
        </p:nvSpPr>
        <p:spPr bwMode="auto">
          <a:xfrm>
            <a:off x="1828800" y="1600201"/>
            <a:ext cx="8026400"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30000"/>
              </a:spcBef>
              <a:defRPr/>
            </a:pPr>
            <a:r>
              <a:rPr kumimoji="1" lang="en-US" altLang="zh-CN" sz="3600">
                <a:solidFill>
                  <a:srgbClr val="006600"/>
                </a:solidFill>
                <a:effectLst>
                  <a:outerShdw blurRad="38100" dist="38100" dir="2700000" algn="tl">
                    <a:srgbClr val="000000"/>
                  </a:outerShdw>
                </a:effectLst>
                <a:latin typeface="Times New Roman" pitchFamily="18" charset="0"/>
                <a:ea typeface="宋体" pitchFamily="2" charset="-122"/>
              </a:rPr>
              <a:t>Jackson</a:t>
            </a:r>
            <a:r>
              <a:rPr kumimoji="1" lang="zh-CN" altLang="en-US" sz="3600">
                <a:solidFill>
                  <a:srgbClr val="006600"/>
                </a:solidFill>
                <a:effectLst>
                  <a:outerShdw blurRad="38100" dist="38100" dir="2700000" algn="tl">
                    <a:srgbClr val="000000"/>
                  </a:outerShdw>
                </a:effectLst>
                <a:latin typeface="Times New Roman" pitchFamily="18" charset="0"/>
                <a:ea typeface="宋体" pitchFamily="2" charset="-122"/>
              </a:rPr>
              <a:t>方法——步骤一</a:t>
            </a:r>
          </a:p>
        </p:txBody>
      </p:sp>
      <p:sp>
        <p:nvSpPr>
          <p:cNvPr id="75783" name="Text Box 6"/>
          <p:cNvSpPr txBox="1">
            <a:spLocks noChangeArrowheads="1"/>
          </p:cNvSpPr>
          <p:nvPr/>
        </p:nvSpPr>
        <p:spPr bwMode="auto">
          <a:xfrm>
            <a:off x="1828800" y="2347913"/>
            <a:ext cx="8636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110000"/>
              </a:lnSpc>
              <a:spcBef>
                <a:spcPct val="30000"/>
              </a:spcBef>
            </a:pPr>
            <a:r>
              <a:rPr lang="zh-CN" altLang="en-US">
                <a:solidFill>
                  <a:srgbClr val="0000CC"/>
                </a:solidFill>
              </a:rPr>
              <a:t>分析并确定输入数据和输出数据的逻辑结构，并用</a:t>
            </a:r>
            <a:r>
              <a:rPr lang="en-US" altLang="zh-CN">
                <a:solidFill>
                  <a:srgbClr val="0000CC"/>
                </a:solidFill>
              </a:rPr>
              <a:t>Jackson</a:t>
            </a:r>
            <a:r>
              <a:rPr lang="zh-CN" altLang="en-US">
                <a:solidFill>
                  <a:srgbClr val="0000CC"/>
                </a:solidFill>
              </a:rPr>
              <a:t>图描绘这些数据结构。</a:t>
            </a:r>
          </a:p>
        </p:txBody>
      </p:sp>
    </p:spTree>
    <p:extLst>
      <p:ext uri="{BB962C8B-B14F-4D97-AF65-F5344CB8AC3E}">
        <p14:creationId xmlns:p14="http://schemas.microsoft.com/office/powerpoint/2010/main" val="2156458249"/>
      </p:ext>
    </p:extLst>
  </p:cSld>
  <p:clrMapOvr>
    <a:masterClrMapping/>
  </p:clrMapOvr>
  <p:transition>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6A38206D-C5DE-4EAD-A380-549F297023B9}"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76803"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76804"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3A350BF0-1E47-46DD-87F9-B1CCF7777349}" type="slidenum">
              <a:rPr lang="zh-CN" altLang="en-US" sz="2000" smtClean="0">
                <a:solidFill>
                  <a:srgbClr val="006600"/>
                </a:solidFill>
                <a:latin typeface="Arial" charset="0"/>
              </a:rPr>
              <a:pPr/>
              <a:t>75</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94914"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endParaRPr lang="zh-CN" altLang="en-US" sz="3600" b="1" dirty="0" smtClean="0">
              <a:solidFill>
                <a:srgbClr val="006600"/>
              </a:solidFill>
              <a:effectLst>
                <a:outerShdw blurRad="38100" dist="38100" dir="2700000" algn="tl">
                  <a:srgbClr val="000000"/>
                </a:outerShdw>
              </a:effectLst>
              <a:latin typeface="Times New Roman" pitchFamily="18" charset="0"/>
            </a:endParaRPr>
          </a:p>
        </p:txBody>
      </p:sp>
      <p:sp>
        <p:nvSpPr>
          <p:cNvPr id="294916" name="Text Box 4"/>
          <p:cNvSpPr txBox="1">
            <a:spLocks noChangeArrowheads="1"/>
          </p:cNvSpPr>
          <p:nvPr/>
        </p:nvSpPr>
        <p:spPr bwMode="auto">
          <a:xfrm>
            <a:off x="1828800" y="1600201"/>
            <a:ext cx="8026400"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30000"/>
              </a:spcBef>
              <a:defRPr/>
            </a:pPr>
            <a:r>
              <a:rPr kumimoji="1" lang="en-US" altLang="zh-CN" sz="3600">
                <a:solidFill>
                  <a:srgbClr val="006600"/>
                </a:solidFill>
                <a:effectLst>
                  <a:outerShdw blurRad="38100" dist="38100" dir="2700000" algn="tl">
                    <a:srgbClr val="000000"/>
                  </a:outerShdw>
                </a:effectLst>
                <a:latin typeface="Times New Roman" pitchFamily="18" charset="0"/>
                <a:ea typeface="宋体" pitchFamily="2" charset="-122"/>
              </a:rPr>
              <a:t>Jackson</a:t>
            </a:r>
            <a:r>
              <a:rPr kumimoji="1" lang="zh-CN" altLang="en-US" sz="3600">
                <a:solidFill>
                  <a:srgbClr val="006600"/>
                </a:solidFill>
                <a:effectLst>
                  <a:outerShdw blurRad="38100" dist="38100" dir="2700000" algn="tl">
                    <a:srgbClr val="000000"/>
                  </a:outerShdw>
                </a:effectLst>
                <a:latin typeface="Times New Roman" pitchFamily="18" charset="0"/>
                <a:ea typeface="宋体" pitchFamily="2" charset="-122"/>
              </a:rPr>
              <a:t>方法——步骤二</a:t>
            </a:r>
          </a:p>
        </p:txBody>
      </p:sp>
      <p:sp>
        <p:nvSpPr>
          <p:cNvPr id="76807" name="Text Box 6"/>
          <p:cNvSpPr txBox="1">
            <a:spLocks noChangeArrowheads="1"/>
          </p:cNvSpPr>
          <p:nvPr/>
        </p:nvSpPr>
        <p:spPr bwMode="auto">
          <a:xfrm>
            <a:off x="1828800" y="2209800"/>
            <a:ext cx="8636000" cy="349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110000"/>
              </a:lnSpc>
              <a:spcBef>
                <a:spcPct val="30000"/>
              </a:spcBef>
            </a:pPr>
            <a:r>
              <a:rPr lang="zh-CN" altLang="en-US">
                <a:solidFill>
                  <a:srgbClr val="0000CC"/>
                </a:solidFill>
                <a:latin typeface="Times New Roman" pitchFamily="18" charset="0"/>
              </a:rPr>
              <a:t>找出输入数据结构和输出数据结构中有对应关系的数据单元。</a:t>
            </a:r>
          </a:p>
          <a:p>
            <a:pPr algn="just">
              <a:lnSpc>
                <a:spcPct val="110000"/>
              </a:lnSpc>
              <a:spcBef>
                <a:spcPct val="30000"/>
              </a:spcBef>
            </a:pPr>
            <a:r>
              <a:rPr lang="zh-CN" altLang="en-US" b="0"/>
              <a:t>所谓</a:t>
            </a:r>
            <a:r>
              <a:rPr lang="zh-CN" altLang="en-US">
                <a:solidFill>
                  <a:srgbClr val="0000CC"/>
                </a:solidFill>
              </a:rPr>
              <a:t>有对应关系</a:t>
            </a:r>
            <a:r>
              <a:rPr lang="zh-CN" altLang="en-US" b="0"/>
              <a:t>是指有直接的因果关系，在程序中可以同时处理的数据单元（对于重复出现的数据单元必须重复的次序和次数都相同才可能有对应关系）。</a:t>
            </a:r>
          </a:p>
        </p:txBody>
      </p:sp>
    </p:spTree>
    <p:extLst>
      <p:ext uri="{BB962C8B-B14F-4D97-AF65-F5344CB8AC3E}">
        <p14:creationId xmlns:p14="http://schemas.microsoft.com/office/powerpoint/2010/main" val="3328813164"/>
      </p:ext>
    </p:extLst>
  </p:cSld>
  <p:clrMapOvr>
    <a:masterClrMapping/>
  </p:clrMapOvr>
  <p:transition>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BB9368EA-E674-403C-8AE8-4DD60FC0366F}"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77827"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77828"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BE2987CF-AFCA-41D9-AA0C-85875D8E0722}" type="slidenum">
              <a:rPr lang="zh-CN" altLang="en-US" sz="2000" smtClean="0">
                <a:solidFill>
                  <a:srgbClr val="006600"/>
                </a:solidFill>
                <a:latin typeface="Arial" charset="0"/>
              </a:rPr>
              <a:pPr/>
              <a:t>76</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96962"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endParaRPr lang="zh-CN" altLang="en-US" sz="3600" b="1" dirty="0" smtClean="0">
              <a:solidFill>
                <a:srgbClr val="006600"/>
              </a:solidFill>
              <a:effectLst>
                <a:outerShdw blurRad="38100" dist="38100" dir="2700000" algn="tl">
                  <a:srgbClr val="000000"/>
                </a:outerShdw>
              </a:effectLst>
              <a:latin typeface="Times New Roman" pitchFamily="18" charset="0"/>
            </a:endParaRPr>
          </a:p>
        </p:txBody>
      </p:sp>
      <p:sp>
        <p:nvSpPr>
          <p:cNvPr id="296964" name="Text Box 4"/>
          <p:cNvSpPr txBox="1">
            <a:spLocks noChangeArrowheads="1"/>
          </p:cNvSpPr>
          <p:nvPr/>
        </p:nvSpPr>
        <p:spPr bwMode="auto">
          <a:xfrm>
            <a:off x="1828800" y="1600201"/>
            <a:ext cx="8026400"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30000"/>
              </a:spcBef>
              <a:defRPr/>
            </a:pPr>
            <a:r>
              <a:rPr kumimoji="1" lang="en-US" altLang="zh-CN" sz="3600">
                <a:solidFill>
                  <a:srgbClr val="006600"/>
                </a:solidFill>
                <a:effectLst>
                  <a:outerShdw blurRad="38100" dist="38100" dir="2700000" algn="tl">
                    <a:srgbClr val="000000"/>
                  </a:outerShdw>
                </a:effectLst>
                <a:latin typeface="Times New Roman" pitchFamily="18" charset="0"/>
                <a:ea typeface="宋体" pitchFamily="2" charset="-122"/>
              </a:rPr>
              <a:t>Jackson</a:t>
            </a:r>
            <a:r>
              <a:rPr kumimoji="1" lang="zh-CN" altLang="en-US" sz="3600">
                <a:solidFill>
                  <a:srgbClr val="006600"/>
                </a:solidFill>
                <a:effectLst>
                  <a:outerShdw blurRad="38100" dist="38100" dir="2700000" algn="tl">
                    <a:srgbClr val="000000"/>
                  </a:outerShdw>
                </a:effectLst>
                <a:latin typeface="Times New Roman" pitchFamily="18" charset="0"/>
                <a:ea typeface="宋体" pitchFamily="2" charset="-122"/>
              </a:rPr>
              <a:t>方法——步骤三</a:t>
            </a:r>
          </a:p>
        </p:txBody>
      </p:sp>
      <p:sp>
        <p:nvSpPr>
          <p:cNvPr id="77831" name="Text Box 6"/>
          <p:cNvSpPr txBox="1">
            <a:spLocks noChangeArrowheads="1"/>
          </p:cNvSpPr>
          <p:nvPr/>
        </p:nvSpPr>
        <p:spPr bwMode="auto">
          <a:xfrm>
            <a:off x="1828800" y="2209801"/>
            <a:ext cx="9042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a:solidFill>
                  <a:srgbClr val="0000CC"/>
                </a:solidFill>
              </a:rPr>
              <a:t>从描绘数据结构的</a:t>
            </a:r>
            <a:r>
              <a:rPr lang="en-US" altLang="zh-CN">
                <a:solidFill>
                  <a:srgbClr val="0000CC"/>
                </a:solidFill>
              </a:rPr>
              <a:t>Jackson</a:t>
            </a:r>
            <a:r>
              <a:rPr lang="zh-CN" altLang="en-US">
                <a:solidFill>
                  <a:srgbClr val="0000CC"/>
                </a:solidFill>
              </a:rPr>
              <a:t>图导出描绘程序结构的</a:t>
            </a:r>
            <a:r>
              <a:rPr lang="en-US" altLang="zh-CN">
                <a:solidFill>
                  <a:srgbClr val="0000CC"/>
                </a:solidFill>
              </a:rPr>
              <a:t>Jackson</a:t>
            </a:r>
            <a:r>
              <a:rPr lang="zh-CN" altLang="en-US">
                <a:solidFill>
                  <a:srgbClr val="0000CC"/>
                </a:solidFill>
              </a:rPr>
              <a:t>图</a:t>
            </a:r>
            <a:r>
              <a:rPr lang="zh-CN" altLang="en-US" b="0"/>
              <a:t>。</a:t>
            </a:r>
          </a:p>
          <a:p>
            <a:r>
              <a:rPr lang="zh-CN" altLang="en-US" b="0"/>
              <a:t>导出过程中使用下述三条规则：</a:t>
            </a:r>
          </a:p>
        </p:txBody>
      </p:sp>
      <p:sp>
        <p:nvSpPr>
          <p:cNvPr id="296967" name="Text Box 7"/>
          <p:cNvSpPr txBox="1">
            <a:spLocks noChangeArrowheads="1"/>
          </p:cNvSpPr>
          <p:nvPr/>
        </p:nvSpPr>
        <p:spPr bwMode="auto">
          <a:xfrm>
            <a:off x="1828800" y="3825876"/>
            <a:ext cx="9042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a:t>第一，</a:t>
            </a:r>
            <a:r>
              <a:rPr lang="zh-CN" altLang="en-US" b="0"/>
              <a:t>为每对</a:t>
            </a:r>
            <a:r>
              <a:rPr lang="zh-CN" altLang="en-US">
                <a:solidFill>
                  <a:srgbClr val="0000CC"/>
                </a:solidFill>
              </a:rPr>
              <a:t>有对应关系</a:t>
            </a:r>
            <a:r>
              <a:rPr lang="zh-CN" altLang="en-US" b="0"/>
              <a:t>的数据单元，在程序结构图的相应层次画一个处理框(如果某对数据单元层次不同,则向低看齐)；</a:t>
            </a:r>
          </a:p>
        </p:txBody>
      </p:sp>
    </p:spTree>
    <p:extLst>
      <p:ext uri="{BB962C8B-B14F-4D97-AF65-F5344CB8AC3E}">
        <p14:creationId xmlns:p14="http://schemas.microsoft.com/office/powerpoint/2010/main" val="398986823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96967"/>
                                        </p:tgtEl>
                                        <p:attrNameLst>
                                          <p:attrName>style.visibility</p:attrName>
                                        </p:attrNameLst>
                                      </p:cBhvr>
                                      <p:to>
                                        <p:strVal val="visible"/>
                                      </p:to>
                                    </p:set>
                                    <p:anim to="" calcmode="lin" valueType="num">
                                      <p:cBhvr>
                                        <p:cTn id="7" dur="1" fill="hold"/>
                                        <p:tgtEl>
                                          <p:spTgt spid="29696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7"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56583499-8E14-48A3-8A8E-B42FD514828C}"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78851"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78852"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B0CFDB57-C64C-4EDC-BD61-BD76D7D4A1CF}" type="slidenum">
              <a:rPr lang="zh-CN" altLang="en-US" sz="2000" smtClean="0">
                <a:solidFill>
                  <a:srgbClr val="006600"/>
                </a:solidFill>
                <a:latin typeface="Arial" charset="0"/>
              </a:rPr>
              <a:pPr/>
              <a:t>77</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99010"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endParaRPr lang="zh-CN" altLang="en-US" sz="3600" b="1" dirty="0" smtClean="0">
              <a:solidFill>
                <a:srgbClr val="006600"/>
              </a:solidFill>
              <a:effectLst>
                <a:outerShdw blurRad="38100" dist="38100" dir="2700000" algn="tl">
                  <a:srgbClr val="000000"/>
                </a:outerShdw>
              </a:effectLst>
              <a:latin typeface="Times New Roman" pitchFamily="18" charset="0"/>
            </a:endParaRPr>
          </a:p>
        </p:txBody>
      </p:sp>
      <p:sp>
        <p:nvSpPr>
          <p:cNvPr id="78854" name="Text Box 6"/>
          <p:cNvSpPr txBox="1">
            <a:spLocks noChangeArrowheads="1"/>
          </p:cNvSpPr>
          <p:nvPr/>
        </p:nvSpPr>
        <p:spPr bwMode="auto">
          <a:xfrm>
            <a:off x="1828800" y="1600201"/>
            <a:ext cx="904240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90000"/>
              </a:lnSpc>
              <a:spcBef>
                <a:spcPct val="20000"/>
              </a:spcBef>
            </a:pPr>
            <a:r>
              <a:rPr lang="zh-CN" altLang="en-US"/>
              <a:t>第二，</a:t>
            </a:r>
            <a:r>
              <a:rPr lang="zh-CN" altLang="en-US" b="0"/>
              <a:t>为输入数据结构中剩余的每个数据单元，在程序结构图的相应层次分别画上对应的处理框；</a:t>
            </a:r>
          </a:p>
        </p:txBody>
      </p:sp>
      <p:sp>
        <p:nvSpPr>
          <p:cNvPr id="299015" name="Text Box 7"/>
          <p:cNvSpPr txBox="1">
            <a:spLocks noChangeArrowheads="1"/>
          </p:cNvSpPr>
          <p:nvPr/>
        </p:nvSpPr>
        <p:spPr bwMode="auto">
          <a:xfrm>
            <a:off x="1828800" y="2971801"/>
            <a:ext cx="9042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30000"/>
              </a:spcBef>
            </a:pPr>
            <a:r>
              <a:rPr lang="zh-CN" altLang="en-US" b="0">
                <a:solidFill>
                  <a:srgbClr val="0000CC"/>
                </a:solidFill>
                <a:latin typeface="Times New Roman" pitchFamily="18" charset="0"/>
              </a:rPr>
              <a:t>第三，为输出数据结构中剩余的每个数据单元，在程序结构图的相应层次分别画上对应的处理框。</a:t>
            </a:r>
            <a:endParaRPr lang="zh-CN" altLang="en-US" b="0">
              <a:latin typeface="Times New Roman" pitchFamily="18" charset="0"/>
            </a:endParaRPr>
          </a:p>
        </p:txBody>
      </p:sp>
      <p:sp>
        <p:nvSpPr>
          <p:cNvPr id="299016" name="Text Box 8"/>
          <p:cNvSpPr txBox="1">
            <a:spLocks noChangeArrowheads="1"/>
          </p:cNvSpPr>
          <p:nvPr/>
        </p:nvSpPr>
        <p:spPr bwMode="auto">
          <a:xfrm>
            <a:off x="1828800" y="4533901"/>
            <a:ext cx="90424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30000"/>
              </a:spcBef>
            </a:pPr>
            <a:r>
              <a:rPr lang="zh-CN" altLang="en-US" b="0">
                <a:latin typeface="Times New Roman" pitchFamily="18" charset="0"/>
              </a:rPr>
              <a:t>总之，描绘程序结构的</a:t>
            </a:r>
            <a:r>
              <a:rPr lang="en-US" altLang="zh-CN" b="0">
                <a:latin typeface="Times New Roman" pitchFamily="18" charset="0"/>
              </a:rPr>
              <a:t>Jackson</a:t>
            </a:r>
            <a:r>
              <a:rPr lang="zh-CN" altLang="en-US" b="0">
                <a:latin typeface="Times New Roman" pitchFamily="18" charset="0"/>
              </a:rPr>
              <a:t>图应该综合输入数据结构和输出数据结构的层次关系而导出来。</a:t>
            </a:r>
          </a:p>
        </p:txBody>
      </p:sp>
    </p:spTree>
    <p:extLst>
      <p:ext uri="{BB962C8B-B14F-4D97-AF65-F5344CB8AC3E}">
        <p14:creationId xmlns:p14="http://schemas.microsoft.com/office/powerpoint/2010/main" val="374847449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99015"/>
                                        </p:tgtEl>
                                        <p:attrNameLst>
                                          <p:attrName>style.visibility</p:attrName>
                                        </p:attrNameLst>
                                      </p:cBhvr>
                                      <p:to>
                                        <p:strVal val="visible"/>
                                      </p:to>
                                    </p:set>
                                    <p:anim to="" calcmode="lin" valueType="num">
                                      <p:cBhvr>
                                        <p:cTn id="7" dur="1" fill="hold"/>
                                        <p:tgtEl>
                                          <p:spTgt spid="299015"/>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99016"/>
                                        </p:tgtEl>
                                        <p:attrNameLst>
                                          <p:attrName>style.visibility</p:attrName>
                                        </p:attrNameLst>
                                      </p:cBhvr>
                                      <p:to>
                                        <p:strVal val="visible"/>
                                      </p:to>
                                    </p:set>
                                    <p:anim to="" calcmode="lin" valueType="num">
                                      <p:cBhvr>
                                        <p:cTn id="12" dur="1" fill="hold"/>
                                        <p:tgtEl>
                                          <p:spTgt spid="29901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5" grpId="0" autoUpdateAnimBg="0"/>
      <p:bldP spid="299016"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9223D6BC-3C07-4A0F-AB63-B00D52F17C69}"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79875"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79876"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64FB8B76-7623-4882-95FF-21824827D816}" type="slidenum">
              <a:rPr lang="zh-CN" altLang="en-US" sz="2000" smtClean="0">
                <a:solidFill>
                  <a:srgbClr val="006600"/>
                </a:solidFill>
                <a:latin typeface="Arial" charset="0"/>
              </a:rPr>
              <a:pPr/>
              <a:t>78</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301058"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endParaRPr lang="zh-CN" altLang="en-US" sz="3600" b="1" dirty="0" smtClean="0">
              <a:solidFill>
                <a:srgbClr val="006600"/>
              </a:solidFill>
              <a:effectLst>
                <a:outerShdw blurRad="38100" dist="38100" dir="2700000" algn="tl">
                  <a:srgbClr val="000000"/>
                </a:outerShdw>
              </a:effectLst>
              <a:latin typeface="Times New Roman" pitchFamily="18" charset="0"/>
            </a:endParaRPr>
          </a:p>
        </p:txBody>
      </p:sp>
      <p:sp>
        <p:nvSpPr>
          <p:cNvPr id="301060" name="Text Box 4"/>
          <p:cNvSpPr txBox="1">
            <a:spLocks noChangeArrowheads="1"/>
          </p:cNvSpPr>
          <p:nvPr/>
        </p:nvSpPr>
        <p:spPr bwMode="auto">
          <a:xfrm>
            <a:off x="1828800" y="1600201"/>
            <a:ext cx="8026400"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30000"/>
              </a:spcBef>
              <a:defRPr/>
            </a:pPr>
            <a:r>
              <a:rPr kumimoji="1" lang="en-US" altLang="zh-CN" sz="3600">
                <a:solidFill>
                  <a:srgbClr val="006600"/>
                </a:solidFill>
                <a:effectLst>
                  <a:outerShdw blurRad="38100" dist="38100" dir="2700000" algn="tl">
                    <a:srgbClr val="000000"/>
                  </a:outerShdw>
                </a:effectLst>
                <a:latin typeface="Times New Roman" pitchFamily="18" charset="0"/>
                <a:ea typeface="宋体" pitchFamily="2" charset="-122"/>
              </a:rPr>
              <a:t>Jackson</a:t>
            </a:r>
            <a:r>
              <a:rPr kumimoji="1" lang="zh-CN" altLang="en-US" sz="3600">
                <a:solidFill>
                  <a:srgbClr val="006600"/>
                </a:solidFill>
                <a:effectLst>
                  <a:outerShdw blurRad="38100" dist="38100" dir="2700000" algn="tl">
                    <a:srgbClr val="000000"/>
                  </a:outerShdw>
                </a:effectLst>
                <a:latin typeface="Times New Roman" pitchFamily="18" charset="0"/>
                <a:ea typeface="宋体" pitchFamily="2" charset="-122"/>
              </a:rPr>
              <a:t>方法——步骤四</a:t>
            </a:r>
          </a:p>
        </p:txBody>
      </p:sp>
      <p:sp>
        <p:nvSpPr>
          <p:cNvPr id="79879" name="Text Box 6"/>
          <p:cNvSpPr txBox="1">
            <a:spLocks noChangeArrowheads="1"/>
          </p:cNvSpPr>
          <p:nvPr/>
        </p:nvSpPr>
        <p:spPr bwMode="auto">
          <a:xfrm>
            <a:off x="1828800" y="2484438"/>
            <a:ext cx="9042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a:solidFill>
                  <a:srgbClr val="0000CC"/>
                </a:solidFill>
                <a:latin typeface="Times New Roman" pitchFamily="18" charset="0"/>
              </a:rPr>
              <a:t>列出所有操作和条件（包括分支条件和循环结束条件），并且把它们分配到程序结构图的适当位置。</a:t>
            </a:r>
          </a:p>
        </p:txBody>
      </p:sp>
    </p:spTree>
    <p:extLst>
      <p:ext uri="{BB962C8B-B14F-4D97-AF65-F5344CB8AC3E}">
        <p14:creationId xmlns:p14="http://schemas.microsoft.com/office/powerpoint/2010/main" val="2935225904"/>
      </p:ext>
    </p:extLst>
  </p:cSld>
  <p:clrMapOvr>
    <a:masterClrMapping/>
  </p:clrMapOvr>
  <p:transition>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C9A94BA0-ECD7-4449-998E-6E14D49FCFBE}"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80899"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80900"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A5B5C5DC-734F-4093-86D7-2A7F38B991AD}" type="slidenum">
              <a:rPr lang="zh-CN" altLang="en-US" sz="2000" smtClean="0">
                <a:solidFill>
                  <a:srgbClr val="006600"/>
                </a:solidFill>
                <a:latin typeface="Arial" charset="0"/>
              </a:rPr>
              <a:pPr/>
              <a:t>79</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303106"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endParaRPr lang="zh-CN" altLang="en-US" sz="3600" b="1" dirty="0" smtClean="0">
              <a:solidFill>
                <a:srgbClr val="006600"/>
              </a:solidFill>
              <a:effectLst>
                <a:outerShdw blurRad="38100" dist="38100" dir="2700000" algn="tl">
                  <a:srgbClr val="000000"/>
                </a:outerShdw>
              </a:effectLst>
              <a:latin typeface="Times New Roman" pitchFamily="18" charset="0"/>
            </a:endParaRPr>
          </a:p>
        </p:txBody>
      </p:sp>
      <p:sp>
        <p:nvSpPr>
          <p:cNvPr id="303108" name="Text Box 4"/>
          <p:cNvSpPr txBox="1">
            <a:spLocks noChangeArrowheads="1"/>
          </p:cNvSpPr>
          <p:nvPr/>
        </p:nvSpPr>
        <p:spPr bwMode="auto">
          <a:xfrm>
            <a:off x="1828800" y="1600201"/>
            <a:ext cx="8026400"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30000"/>
              </a:spcBef>
              <a:defRPr/>
            </a:pPr>
            <a:r>
              <a:rPr kumimoji="1" lang="en-US" altLang="zh-CN" sz="3600">
                <a:solidFill>
                  <a:srgbClr val="006600"/>
                </a:solidFill>
                <a:effectLst>
                  <a:outerShdw blurRad="38100" dist="38100" dir="2700000" algn="tl">
                    <a:srgbClr val="000000"/>
                  </a:outerShdw>
                </a:effectLst>
                <a:latin typeface="Times New Roman" pitchFamily="18" charset="0"/>
                <a:ea typeface="宋体" pitchFamily="2" charset="-122"/>
              </a:rPr>
              <a:t>Jackson</a:t>
            </a:r>
            <a:r>
              <a:rPr kumimoji="1" lang="zh-CN" altLang="en-US" sz="3600">
                <a:solidFill>
                  <a:srgbClr val="006600"/>
                </a:solidFill>
                <a:effectLst>
                  <a:outerShdw blurRad="38100" dist="38100" dir="2700000" algn="tl">
                    <a:srgbClr val="000000"/>
                  </a:outerShdw>
                </a:effectLst>
                <a:latin typeface="Times New Roman" pitchFamily="18" charset="0"/>
                <a:ea typeface="宋体" pitchFamily="2" charset="-122"/>
              </a:rPr>
              <a:t>方法——步骤五</a:t>
            </a:r>
          </a:p>
        </p:txBody>
      </p:sp>
      <p:sp>
        <p:nvSpPr>
          <p:cNvPr id="80903" name="Text Box 6"/>
          <p:cNvSpPr txBox="1">
            <a:spLocks noChangeArrowheads="1"/>
          </p:cNvSpPr>
          <p:nvPr/>
        </p:nvSpPr>
        <p:spPr bwMode="auto">
          <a:xfrm>
            <a:off x="1828800" y="2378076"/>
            <a:ext cx="9042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r>
              <a:rPr lang="zh-CN" altLang="en-US">
                <a:solidFill>
                  <a:srgbClr val="0000CC"/>
                </a:solidFill>
              </a:rPr>
              <a:t>用伪码表示程序。</a:t>
            </a:r>
            <a:endParaRPr lang="zh-CN" altLang="en-US" b="0"/>
          </a:p>
          <a:p>
            <a:pPr algn="just"/>
            <a:r>
              <a:rPr lang="en-US" altLang="zh-CN" b="0"/>
              <a:t>Jackson</a:t>
            </a:r>
            <a:r>
              <a:rPr lang="zh-CN" altLang="en-US" b="0"/>
              <a:t>方法中使用的伪码和</a:t>
            </a:r>
            <a:r>
              <a:rPr lang="en-US" altLang="zh-CN" b="0"/>
              <a:t>Jackson</a:t>
            </a:r>
            <a:r>
              <a:rPr lang="zh-CN" altLang="en-US" b="0"/>
              <a:t>图是完全对应的，下面是和三种基本结构对应的伪码：</a:t>
            </a:r>
          </a:p>
        </p:txBody>
      </p:sp>
    </p:spTree>
    <p:extLst>
      <p:ext uri="{BB962C8B-B14F-4D97-AF65-F5344CB8AC3E}">
        <p14:creationId xmlns:p14="http://schemas.microsoft.com/office/powerpoint/2010/main" val="1408742364"/>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F5204365-A207-46C7-8D40-A3C3DF1FBBD2}"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8195"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8196"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CF9FD79-11D2-4E32-8F6D-744110DCD965}" type="slidenum">
              <a:rPr lang="zh-CN" altLang="en-US" sz="2000" smtClean="0">
                <a:solidFill>
                  <a:srgbClr val="006600"/>
                </a:solidFill>
                <a:latin typeface="Arial" charset="0"/>
              </a:rPr>
              <a:pPr/>
              <a:t>8</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61122" name="Rectangle 2050"/>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1 结构程序设计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261125" name="Text Box 2053"/>
          <p:cNvSpPr txBox="1">
            <a:spLocks noChangeArrowheads="1"/>
          </p:cNvSpPr>
          <p:nvPr/>
        </p:nvSpPr>
        <p:spPr bwMode="auto">
          <a:xfrm>
            <a:off x="1524000" y="1660526"/>
            <a:ext cx="904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宋体" pitchFamily="2" charset="-122"/>
              </a:defRPr>
            </a:lvl1pPr>
            <a:lvl2pPr marL="949325">
              <a:defRPr sz="2400">
                <a:solidFill>
                  <a:schemeClr val="tx1"/>
                </a:solidFill>
                <a:latin typeface="Times New Roman" pitchFamily="18" charset="0"/>
                <a:ea typeface="宋体" pitchFamily="2" charset="-122"/>
              </a:defRPr>
            </a:lvl2pPr>
            <a:lvl3pPr marL="1139825">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spcBef>
                <a:spcPct val="30000"/>
              </a:spcBef>
              <a:defRPr/>
            </a:pPr>
            <a:r>
              <a:rPr kumimoji="1" lang="zh-CN" altLang="en-US" sz="4000" smtClean="0">
                <a:solidFill>
                  <a:srgbClr val="006600"/>
                </a:solidFill>
                <a:effectLst>
                  <a:outerShdw blurRad="38100" dist="38100" dir="2700000" algn="tl">
                    <a:srgbClr val="000000"/>
                  </a:outerShdw>
                </a:effectLst>
                <a:latin typeface="宋体" pitchFamily="2" charset="-122"/>
              </a:rPr>
              <a:t>结构程序设计理论的发展</a:t>
            </a:r>
          </a:p>
        </p:txBody>
      </p:sp>
      <p:sp>
        <p:nvSpPr>
          <p:cNvPr id="8199" name="Text Box 2054"/>
          <p:cNvSpPr txBox="1">
            <a:spLocks noChangeArrowheads="1"/>
          </p:cNvSpPr>
          <p:nvPr/>
        </p:nvSpPr>
        <p:spPr bwMode="auto">
          <a:xfrm>
            <a:off x="1524000" y="2362200"/>
            <a:ext cx="904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30000"/>
              </a:spcBef>
            </a:pPr>
            <a:r>
              <a:rPr lang="zh-CN" altLang="en-US" b="0">
                <a:latin typeface="Times New Roman" pitchFamily="18" charset="0"/>
              </a:rPr>
              <a:t>1971年</a:t>
            </a:r>
            <a:r>
              <a:rPr lang="en-US" altLang="zh-CN" b="0">
                <a:latin typeface="Times New Roman" pitchFamily="18" charset="0"/>
              </a:rPr>
              <a:t>IBM</a:t>
            </a:r>
            <a:r>
              <a:rPr lang="zh-CN" altLang="en-US" b="0">
                <a:latin typeface="Times New Roman" pitchFamily="18" charset="0"/>
              </a:rPr>
              <a:t>公司在</a:t>
            </a:r>
            <a:r>
              <a:rPr lang="zh-CN" altLang="en-US">
                <a:solidFill>
                  <a:schemeClr val="folHlink"/>
                </a:solidFill>
                <a:latin typeface="Times New Roman" pitchFamily="18" charset="0"/>
              </a:rPr>
              <a:t>两个大型系统</a:t>
            </a:r>
            <a:r>
              <a:rPr lang="zh-CN" altLang="en-US" b="0">
                <a:latin typeface="Times New Roman" pitchFamily="18" charset="0"/>
              </a:rPr>
              <a:t>中成功地使用了结构程序设计技术。</a:t>
            </a:r>
          </a:p>
        </p:txBody>
      </p:sp>
      <p:sp>
        <p:nvSpPr>
          <p:cNvPr id="261127" name="Text Box 2055"/>
          <p:cNvSpPr txBox="1">
            <a:spLocks noChangeArrowheads="1"/>
          </p:cNvSpPr>
          <p:nvPr/>
        </p:nvSpPr>
        <p:spPr bwMode="auto">
          <a:xfrm>
            <a:off x="1524000" y="3551238"/>
            <a:ext cx="9042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b="0">
                <a:latin typeface="Times New Roman" pitchFamily="18" charset="0"/>
              </a:rPr>
              <a:t>1972年</a:t>
            </a:r>
            <a:r>
              <a:rPr lang="en-US" altLang="zh-CN" b="0">
                <a:latin typeface="Times New Roman" pitchFamily="18" charset="0"/>
              </a:rPr>
              <a:t>IBM</a:t>
            </a:r>
            <a:r>
              <a:rPr lang="zh-CN" altLang="en-US" b="0">
                <a:latin typeface="Times New Roman" pitchFamily="18" charset="0"/>
              </a:rPr>
              <a:t>公司的</a:t>
            </a:r>
            <a:r>
              <a:rPr lang="en-US" altLang="zh-CN" b="0">
                <a:latin typeface="Times New Roman" pitchFamily="18" charset="0"/>
              </a:rPr>
              <a:t>Mills</a:t>
            </a:r>
            <a:r>
              <a:rPr lang="zh-CN" altLang="en-US" b="0">
                <a:latin typeface="Times New Roman" pitchFamily="18" charset="0"/>
              </a:rPr>
              <a:t>进一步提出，程序应该只有一个入口和一个出口，补充了结构程序设计的规则。</a:t>
            </a:r>
          </a:p>
        </p:txBody>
      </p:sp>
    </p:spTree>
    <p:extLst>
      <p:ext uri="{BB962C8B-B14F-4D97-AF65-F5344CB8AC3E}">
        <p14:creationId xmlns:p14="http://schemas.microsoft.com/office/powerpoint/2010/main" val="173363791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61127"/>
                                        </p:tgtEl>
                                        <p:attrNameLst>
                                          <p:attrName>style.visibility</p:attrName>
                                        </p:attrNameLst>
                                      </p:cBhvr>
                                      <p:to>
                                        <p:strVal val="visible"/>
                                      </p:to>
                                    </p:set>
                                    <p:anim to="" calcmode="lin" valueType="num">
                                      <p:cBhvr>
                                        <p:cTn id="7" dur="1" fill="hold"/>
                                        <p:tgtEl>
                                          <p:spTgt spid="26112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7"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191DA1B-27E1-4BAF-842B-E41B1D9E067A}"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81923"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81924"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42DC709A-606E-489C-8A1B-BF677410B8D0}" type="slidenum">
              <a:rPr lang="zh-CN" altLang="en-US" sz="2000" smtClean="0">
                <a:solidFill>
                  <a:srgbClr val="006600"/>
                </a:solidFill>
                <a:latin typeface="Arial" charset="0"/>
              </a:rPr>
              <a:pPr/>
              <a:t>80</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28354" name="Rectangle 2050"/>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endParaRPr lang="zh-CN" altLang="en-US" sz="3600" b="1" dirty="0" smtClean="0">
              <a:solidFill>
                <a:schemeClr val="accent1"/>
              </a:solidFill>
              <a:effectLst>
                <a:outerShdw blurRad="38100" dist="38100" dir="2700000" algn="tl">
                  <a:srgbClr val="000000"/>
                </a:outerShdw>
              </a:effectLst>
              <a:latin typeface="宋体" pitchFamily="2" charset="-122"/>
            </a:endParaRPr>
          </a:p>
        </p:txBody>
      </p:sp>
      <p:sp>
        <p:nvSpPr>
          <p:cNvPr id="228356" name="Text Box 2052"/>
          <p:cNvSpPr txBox="1">
            <a:spLocks noChangeArrowheads="1"/>
          </p:cNvSpPr>
          <p:nvPr/>
        </p:nvSpPr>
        <p:spPr bwMode="auto">
          <a:xfrm>
            <a:off x="1524000" y="1524000"/>
            <a:ext cx="8432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kumimoji="1" lang="zh-CN" altLang="en-US" sz="3600">
                <a:solidFill>
                  <a:srgbClr val="006600"/>
                </a:solidFill>
                <a:effectLst>
                  <a:outerShdw blurRad="38100" dist="38100" dir="2700000" algn="tl">
                    <a:srgbClr val="000000"/>
                  </a:outerShdw>
                </a:effectLst>
                <a:latin typeface="宋体" pitchFamily="2" charset="-122"/>
                <a:ea typeface="宋体" pitchFamily="2" charset="-122"/>
              </a:rPr>
              <a:t>顺序结构对应的伪码</a:t>
            </a:r>
          </a:p>
        </p:txBody>
      </p:sp>
      <p:sp>
        <p:nvSpPr>
          <p:cNvPr id="81927" name="Text Box 2055"/>
          <p:cNvSpPr txBox="1">
            <a:spLocks noChangeArrowheads="1"/>
          </p:cNvSpPr>
          <p:nvPr/>
        </p:nvSpPr>
        <p:spPr bwMode="auto">
          <a:xfrm>
            <a:off x="1524000" y="2165350"/>
            <a:ext cx="8432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r>
              <a:rPr lang="zh-CN" altLang="en-US" b="0" dirty="0"/>
              <a:t>和</a:t>
            </a:r>
            <a:r>
              <a:rPr lang="zh-CN" altLang="en-US" dirty="0" smtClean="0">
                <a:latin typeface="Arial" charset="0"/>
                <a:hlinkClick r:id="rId3" action="ppaction://hlinksldjump"/>
              </a:rPr>
              <a:t>图</a:t>
            </a:r>
            <a:r>
              <a:rPr lang="en-US" altLang="zh-CN" dirty="0" smtClean="0">
                <a:latin typeface="Arial" charset="0"/>
                <a:hlinkClick r:id="rId3" action="ppaction://hlinksldjump"/>
              </a:rPr>
              <a:t>7.</a:t>
            </a:r>
            <a:r>
              <a:rPr lang="zh-CN" altLang="en-US" dirty="0" smtClean="0">
                <a:latin typeface="Arial" charset="0"/>
                <a:hlinkClick r:id="rId3" action="ppaction://hlinksldjump"/>
              </a:rPr>
              <a:t>11</a:t>
            </a:r>
            <a:r>
              <a:rPr lang="zh-CN" altLang="en-US" dirty="0">
                <a:latin typeface="Arial" charset="0"/>
                <a:hlinkClick r:id="rId3" action="ppaction://hlinksldjump"/>
              </a:rPr>
              <a:t>(</a:t>
            </a:r>
            <a:r>
              <a:rPr lang="en-US" altLang="zh-CN" dirty="0">
                <a:latin typeface="Arial" charset="0"/>
                <a:hlinkClick r:id="rId3" action="ppaction://hlinksldjump"/>
              </a:rPr>
              <a:t>a)</a:t>
            </a:r>
            <a:r>
              <a:rPr lang="zh-CN" altLang="en-US" b="0" dirty="0"/>
              <a:t>所示的顺序结构对应的伪码</a:t>
            </a:r>
            <a:r>
              <a:rPr lang="zh-CN" altLang="zh-CN" b="0" dirty="0"/>
              <a:t>：</a:t>
            </a:r>
          </a:p>
        </p:txBody>
      </p:sp>
      <p:sp>
        <p:nvSpPr>
          <p:cNvPr id="228360" name="Text Box 2056"/>
          <p:cNvSpPr txBox="1">
            <a:spLocks noChangeArrowheads="1"/>
          </p:cNvSpPr>
          <p:nvPr/>
        </p:nvSpPr>
        <p:spPr bwMode="auto">
          <a:xfrm>
            <a:off x="4165600" y="2919414"/>
            <a:ext cx="5486400" cy="2566987"/>
          </a:xfrm>
          <a:prstGeom prst="rect">
            <a:avLst/>
          </a:prstGeom>
          <a:solidFill>
            <a:srgbClr val="CCFFCC"/>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r>
              <a:rPr lang="en-US" altLang="zh-CN">
                <a:latin typeface="Arial Black" pitchFamily="34" charset="0"/>
              </a:rPr>
              <a:t>A seq</a:t>
            </a:r>
          </a:p>
          <a:p>
            <a:pPr algn="just"/>
            <a:r>
              <a:rPr lang="en-US" altLang="zh-CN">
                <a:latin typeface="Arial Black" pitchFamily="34" charset="0"/>
              </a:rPr>
              <a:t>     B</a:t>
            </a:r>
          </a:p>
          <a:p>
            <a:pPr algn="just"/>
            <a:r>
              <a:rPr lang="en-US" altLang="zh-CN">
                <a:latin typeface="Arial Black" pitchFamily="34" charset="0"/>
              </a:rPr>
              <a:t>     C</a:t>
            </a:r>
          </a:p>
          <a:p>
            <a:pPr algn="just"/>
            <a:r>
              <a:rPr lang="en-US" altLang="zh-CN">
                <a:latin typeface="Arial Black" pitchFamily="34" charset="0"/>
              </a:rPr>
              <a:t>     D</a:t>
            </a:r>
          </a:p>
          <a:p>
            <a:pPr algn="just"/>
            <a:r>
              <a:rPr lang="en-US" altLang="zh-CN">
                <a:latin typeface="Arial Black" pitchFamily="34" charset="0"/>
              </a:rPr>
              <a:t>A end</a:t>
            </a:r>
          </a:p>
        </p:txBody>
      </p:sp>
      <p:sp>
        <p:nvSpPr>
          <p:cNvPr id="228361" name="Text Box 2057"/>
          <p:cNvSpPr txBox="1">
            <a:spLocks noChangeArrowheads="1"/>
          </p:cNvSpPr>
          <p:nvPr/>
        </p:nvSpPr>
        <p:spPr bwMode="auto">
          <a:xfrm>
            <a:off x="1524000" y="5516564"/>
            <a:ext cx="8432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r>
              <a:rPr lang="zh-CN" altLang="en-US" b="0"/>
              <a:t>其中</a:t>
            </a:r>
            <a:r>
              <a:rPr lang="en-US" altLang="zh-CN">
                <a:latin typeface="Arial Black" pitchFamily="34" charset="0"/>
              </a:rPr>
              <a:t>seq</a:t>
            </a:r>
            <a:r>
              <a:rPr lang="zh-CN" altLang="en-US" b="0"/>
              <a:t>和</a:t>
            </a:r>
            <a:r>
              <a:rPr lang="en-US" altLang="zh-CN">
                <a:latin typeface="Arial Black" pitchFamily="34" charset="0"/>
              </a:rPr>
              <a:t>end</a:t>
            </a:r>
            <a:r>
              <a:rPr lang="zh-CN" altLang="en-US" b="0"/>
              <a:t>是关键字：</a:t>
            </a:r>
          </a:p>
        </p:txBody>
      </p:sp>
    </p:spTree>
    <p:extLst>
      <p:ext uri="{BB962C8B-B14F-4D97-AF65-F5344CB8AC3E}">
        <p14:creationId xmlns:p14="http://schemas.microsoft.com/office/powerpoint/2010/main" val="425670283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28360"/>
                                        </p:tgtEl>
                                        <p:attrNameLst>
                                          <p:attrName>style.visibility</p:attrName>
                                        </p:attrNameLst>
                                      </p:cBhvr>
                                      <p:to>
                                        <p:strVal val="visible"/>
                                      </p:to>
                                    </p:set>
                                    <p:anim to="" calcmode="lin" valueType="num">
                                      <p:cBhvr>
                                        <p:cTn id="7" dur="1" fill="hold"/>
                                        <p:tgtEl>
                                          <p:spTgt spid="22836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28361"/>
                                        </p:tgtEl>
                                        <p:attrNameLst>
                                          <p:attrName>style.visibility</p:attrName>
                                        </p:attrNameLst>
                                      </p:cBhvr>
                                      <p:to>
                                        <p:strVal val="visible"/>
                                      </p:to>
                                    </p:set>
                                    <p:anim to="" calcmode="lin" valueType="num">
                                      <p:cBhvr>
                                        <p:cTn id="12" dur="1" fill="hold"/>
                                        <p:tgtEl>
                                          <p:spTgt spid="22836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0" grpId="0" animBg="1" autoUpdateAnimBg="0"/>
      <p:bldP spid="228361"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1DF2D9D1-91A2-4AE7-8F4E-2D88E792BA71}"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82947"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82948"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4F2FB2D0-8BF6-4BED-BAE3-5420C0DE5A56}" type="slidenum">
              <a:rPr lang="zh-CN" altLang="en-US" sz="2000" smtClean="0">
                <a:solidFill>
                  <a:srgbClr val="006600"/>
                </a:solidFill>
                <a:latin typeface="Arial" charset="0"/>
              </a:rPr>
              <a:pPr/>
              <a:t>81</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305154"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endParaRPr lang="zh-CN" altLang="en-US" sz="3600" b="1" dirty="0" smtClean="0">
              <a:solidFill>
                <a:schemeClr val="accent1"/>
              </a:solidFill>
              <a:effectLst>
                <a:outerShdw blurRad="38100" dist="38100" dir="2700000" algn="tl">
                  <a:srgbClr val="000000"/>
                </a:outerShdw>
              </a:effectLst>
              <a:latin typeface="宋体" pitchFamily="2" charset="-122"/>
            </a:endParaRPr>
          </a:p>
        </p:txBody>
      </p:sp>
      <p:sp>
        <p:nvSpPr>
          <p:cNvPr id="305156" name="Text Box 4"/>
          <p:cNvSpPr txBox="1">
            <a:spLocks noChangeArrowheads="1"/>
          </p:cNvSpPr>
          <p:nvPr/>
        </p:nvSpPr>
        <p:spPr bwMode="auto">
          <a:xfrm>
            <a:off x="1524000" y="1524000"/>
            <a:ext cx="8432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kumimoji="1" lang="zh-CN" altLang="en-US" sz="3600">
                <a:solidFill>
                  <a:srgbClr val="006600"/>
                </a:solidFill>
                <a:effectLst>
                  <a:outerShdw blurRad="38100" dist="38100" dir="2700000" algn="tl">
                    <a:srgbClr val="000000"/>
                  </a:outerShdw>
                </a:effectLst>
                <a:latin typeface="宋体" pitchFamily="2" charset="-122"/>
                <a:ea typeface="宋体" pitchFamily="2" charset="-122"/>
              </a:rPr>
              <a:t>选择结构对应的伪码</a:t>
            </a:r>
          </a:p>
        </p:txBody>
      </p:sp>
      <p:sp>
        <p:nvSpPr>
          <p:cNvPr id="82951" name="Text Box 6"/>
          <p:cNvSpPr txBox="1">
            <a:spLocks noChangeArrowheads="1"/>
          </p:cNvSpPr>
          <p:nvPr/>
        </p:nvSpPr>
        <p:spPr bwMode="auto">
          <a:xfrm>
            <a:off x="1524000" y="2270126"/>
            <a:ext cx="345440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90000"/>
              </a:lnSpc>
            </a:pPr>
            <a:r>
              <a:rPr lang="zh-CN" altLang="en-US" b="0" dirty="0"/>
              <a:t>和</a:t>
            </a:r>
            <a:r>
              <a:rPr lang="zh-CN" altLang="en-US" dirty="0" smtClean="0">
                <a:latin typeface="Arial" charset="0"/>
                <a:hlinkClick r:id="rId3" action="ppaction://hlinksldjump"/>
              </a:rPr>
              <a:t>图</a:t>
            </a:r>
            <a:r>
              <a:rPr lang="en-US" altLang="zh-CN" dirty="0" smtClean="0">
                <a:latin typeface="Arial" charset="0"/>
                <a:hlinkClick r:id="rId3" action="ppaction://hlinksldjump"/>
              </a:rPr>
              <a:t>7.</a:t>
            </a:r>
            <a:r>
              <a:rPr lang="zh-CN" altLang="en-US" dirty="0" smtClean="0">
                <a:latin typeface="Arial" charset="0"/>
                <a:hlinkClick r:id="rId3" action="ppaction://hlinksldjump"/>
              </a:rPr>
              <a:t>11 </a:t>
            </a:r>
            <a:r>
              <a:rPr lang="zh-CN" altLang="en-US" dirty="0">
                <a:latin typeface="Arial" charset="0"/>
                <a:hlinkClick r:id="rId3" action="ppaction://hlinksldjump"/>
              </a:rPr>
              <a:t>(</a:t>
            </a:r>
            <a:r>
              <a:rPr lang="en-US" altLang="zh-CN" dirty="0">
                <a:latin typeface="Arial" charset="0"/>
                <a:hlinkClick r:id="rId3" action="ppaction://hlinksldjump"/>
              </a:rPr>
              <a:t>b)</a:t>
            </a:r>
            <a:r>
              <a:rPr lang="zh-CN" altLang="en-US" b="0" dirty="0"/>
              <a:t>所示的选择结构对应的伪码：</a:t>
            </a:r>
          </a:p>
        </p:txBody>
      </p:sp>
      <p:sp>
        <p:nvSpPr>
          <p:cNvPr id="305159" name="Text Box 7"/>
          <p:cNvSpPr txBox="1">
            <a:spLocks noChangeArrowheads="1"/>
          </p:cNvSpPr>
          <p:nvPr/>
        </p:nvSpPr>
        <p:spPr bwMode="auto">
          <a:xfrm>
            <a:off x="5486400" y="1676401"/>
            <a:ext cx="5486400" cy="3197225"/>
          </a:xfrm>
          <a:prstGeom prst="rect">
            <a:avLst/>
          </a:prstGeom>
          <a:solidFill>
            <a:srgbClr val="CCFFCC"/>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90000"/>
              </a:lnSpc>
            </a:pPr>
            <a:r>
              <a:rPr lang="en-US" altLang="zh-CN" b="0">
                <a:latin typeface="Arial Black" pitchFamily="34" charset="0"/>
              </a:rPr>
              <a:t>A select c1</a:t>
            </a:r>
          </a:p>
          <a:p>
            <a:pPr algn="just">
              <a:lnSpc>
                <a:spcPct val="90000"/>
              </a:lnSpc>
            </a:pPr>
            <a:r>
              <a:rPr lang="en-US" altLang="zh-CN" b="0">
                <a:latin typeface="Arial Black" pitchFamily="34" charset="0"/>
              </a:rPr>
              <a:t>        B</a:t>
            </a:r>
          </a:p>
          <a:p>
            <a:pPr algn="just">
              <a:lnSpc>
                <a:spcPct val="90000"/>
              </a:lnSpc>
            </a:pPr>
            <a:r>
              <a:rPr lang="en-US" altLang="zh-CN" b="0">
                <a:latin typeface="Arial Black" pitchFamily="34" charset="0"/>
              </a:rPr>
              <a:t>    A or c2</a:t>
            </a:r>
          </a:p>
          <a:p>
            <a:pPr algn="just">
              <a:lnSpc>
                <a:spcPct val="90000"/>
              </a:lnSpc>
            </a:pPr>
            <a:r>
              <a:rPr lang="en-US" altLang="zh-CN" b="0">
                <a:latin typeface="Arial Black" pitchFamily="34" charset="0"/>
              </a:rPr>
              <a:t>        C</a:t>
            </a:r>
          </a:p>
          <a:p>
            <a:pPr algn="just">
              <a:lnSpc>
                <a:spcPct val="90000"/>
              </a:lnSpc>
            </a:pPr>
            <a:r>
              <a:rPr lang="en-US" altLang="zh-CN" b="0">
                <a:latin typeface="Arial Black" pitchFamily="34" charset="0"/>
              </a:rPr>
              <a:t>    A or c3</a:t>
            </a:r>
          </a:p>
          <a:p>
            <a:pPr algn="just">
              <a:lnSpc>
                <a:spcPct val="90000"/>
              </a:lnSpc>
            </a:pPr>
            <a:r>
              <a:rPr lang="en-US" altLang="zh-CN" b="0">
                <a:latin typeface="Arial Black" pitchFamily="34" charset="0"/>
              </a:rPr>
              <a:t>        D</a:t>
            </a:r>
          </a:p>
          <a:p>
            <a:pPr algn="just">
              <a:lnSpc>
                <a:spcPct val="90000"/>
              </a:lnSpc>
            </a:pPr>
            <a:r>
              <a:rPr lang="en-US" altLang="zh-CN" b="0">
                <a:latin typeface="Arial Black" pitchFamily="34" charset="0"/>
              </a:rPr>
              <a:t>A end</a:t>
            </a:r>
            <a:endParaRPr lang="zh-CN" altLang="en-US" b="0"/>
          </a:p>
        </p:txBody>
      </p:sp>
      <p:sp>
        <p:nvSpPr>
          <p:cNvPr id="305160" name="Text Box 8"/>
          <p:cNvSpPr txBox="1">
            <a:spLocks noChangeArrowheads="1"/>
          </p:cNvSpPr>
          <p:nvPr/>
        </p:nvSpPr>
        <p:spPr bwMode="auto">
          <a:xfrm>
            <a:off x="1524000" y="4953001"/>
            <a:ext cx="99568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90000"/>
              </a:lnSpc>
            </a:pPr>
            <a:r>
              <a:rPr lang="zh-CN" altLang="en-US" b="0"/>
              <a:t>其中</a:t>
            </a:r>
            <a:r>
              <a:rPr lang="en-US" altLang="zh-CN" b="0">
                <a:latin typeface="Arial Black" pitchFamily="34" charset="0"/>
              </a:rPr>
              <a:t>select</a:t>
            </a:r>
            <a:r>
              <a:rPr lang="en-US" altLang="zh-CN" b="0"/>
              <a:t>、</a:t>
            </a:r>
            <a:r>
              <a:rPr lang="en-US" altLang="zh-CN" b="0">
                <a:latin typeface="Arial Black" pitchFamily="34" charset="0"/>
              </a:rPr>
              <a:t>or</a:t>
            </a:r>
            <a:r>
              <a:rPr lang="zh-CN" altLang="en-US" b="0"/>
              <a:t>和</a:t>
            </a:r>
            <a:r>
              <a:rPr lang="en-US" altLang="zh-CN" b="0">
                <a:latin typeface="Arial Black" pitchFamily="34" charset="0"/>
              </a:rPr>
              <a:t>end</a:t>
            </a:r>
            <a:r>
              <a:rPr lang="zh-CN" altLang="en-US" b="0"/>
              <a:t>是关键字，</a:t>
            </a:r>
            <a:r>
              <a:rPr lang="en-US" altLang="zh-CN" b="0"/>
              <a:t>c1、c2</a:t>
            </a:r>
            <a:r>
              <a:rPr lang="zh-CN" altLang="en-US" b="0"/>
              <a:t>和</a:t>
            </a:r>
            <a:r>
              <a:rPr lang="en-US" altLang="zh-CN" b="0"/>
              <a:t>c3</a:t>
            </a:r>
            <a:r>
              <a:rPr lang="zh-CN" altLang="en-US" b="0"/>
              <a:t>分别是执行</a:t>
            </a:r>
            <a:r>
              <a:rPr lang="en-US" altLang="zh-CN" b="0"/>
              <a:t>B、C</a:t>
            </a:r>
            <a:r>
              <a:rPr lang="zh-CN" altLang="en-US" b="0"/>
              <a:t>或</a:t>
            </a:r>
            <a:r>
              <a:rPr lang="en-US" altLang="zh-CN" b="0"/>
              <a:t>D</a:t>
            </a:r>
            <a:r>
              <a:rPr lang="zh-CN" altLang="en-US" b="0"/>
              <a:t>的条件。</a:t>
            </a:r>
          </a:p>
        </p:txBody>
      </p:sp>
    </p:spTree>
    <p:extLst>
      <p:ext uri="{BB962C8B-B14F-4D97-AF65-F5344CB8AC3E}">
        <p14:creationId xmlns:p14="http://schemas.microsoft.com/office/powerpoint/2010/main" val="325436183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05159"/>
                                        </p:tgtEl>
                                        <p:attrNameLst>
                                          <p:attrName>style.visibility</p:attrName>
                                        </p:attrNameLst>
                                      </p:cBhvr>
                                      <p:to>
                                        <p:strVal val="visible"/>
                                      </p:to>
                                    </p:set>
                                    <p:anim to="" calcmode="lin" valueType="num">
                                      <p:cBhvr>
                                        <p:cTn id="7" dur="1" fill="hold"/>
                                        <p:tgtEl>
                                          <p:spTgt spid="305159"/>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305160"/>
                                        </p:tgtEl>
                                        <p:attrNameLst>
                                          <p:attrName>style.visibility</p:attrName>
                                        </p:attrNameLst>
                                      </p:cBhvr>
                                      <p:to>
                                        <p:strVal val="visible"/>
                                      </p:to>
                                    </p:set>
                                    <p:anim to="" calcmode="lin" valueType="num">
                                      <p:cBhvr>
                                        <p:cTn id="12" dur="1" fill="hold"/>
                                        <p:tgtEl>
                                          <p:spTgt spid="30516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9" grpId="0" animBg="1" autoUpdateAnimBg="0"/>
      <p:bldP spid="305160"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9644439D-6118-42AD-BF83-5A150B466567}"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83971"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83972"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447B543C-7FBE-4069-8E6F-4EF27B170688}" type="slidenum">
              <a:rPr lang="zh-CN" altLang="en-US" sz="2000" smtClean="0">
                <a:solidFill>
                  <a:srgbClr val="006600"/>
                </a:solidFill>
                <a:latin typeface="Arial" charset="0"/>
              </a:rPr>
              <a:pPr/>
              <a:t>82</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307202"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endParaRPr lang="zh-CN" altLang="en-US" sz="3600" b="1" dirty="0" smtClean="0">
              <a:solidFill>
                <a:schemeClr val="accent1"/>
              </a:solidFill>
              <a:effectLst>
                <a:outerShdw blurRad="38100" dist="38100" dir="2700000" algn="tl">
                  <a:srgbClr val="000000"/>
                </a:outerShdw>
              </a:effectLst>
              <a:latin typeface="宋体" pitchFamily="2" charset="-122"/>
            </a:endParaRPr>
          </a:p>
        </p:txBody>
      </p:sp>
      <p:sp>
        <p:nvSpPr>
          <p:cNvPr id="307204" name="Text Box 4"/>
          <p:cNvSpPr txBox="1">
            <a:spLocks noChangeArrowheads="1"/>
          </p:cNvSpPr>
          <p:nvPr/>
        </p:nvSpPr>
        <p:spPr bwMode="auto">
          <a:xfrm>
            <a:off x="1524000" y="1524000"/>
            <a:ext cx="8432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kumimoji="1" lang="zh-CN" altLang="en-US" sz="3600">
                <a:solidFill>
                  <a:srgbClr val="006600"/>
                </a:solidFill>
                <a:effectLst>
                  <a:outerShdw blurRad="38100" dist="38100" dir="2700000" algn="tl">
                    <a:srgbClr val="000000"/>
                  </a:outerShdw>
                </a:effectLst>
                <a:latin typeface="宋体" pitchFamily="2" charset="-122"/>
                <a:ea typeface="宋体" pitchFamily="2" charset="-122"/>
              </a:rPr>
              <a:t>重复结构对应的伪码</a:t>
            </a:r>
          </a:p>
        </p:txBody>
      </p:sp>
      <p:sp>
        <p:nvSpPr>
          <p:cNvPr id="83975" name="Text Box 6"/>
          <p:cNvSpPr txBox="1">
            <a:spLocks noChangeArrowheads="1"/>
          </p:cNvSpPr>
          <p:nvPr/>
        </p:nvSpPr>
        <p:spPr bwMode="auto">
          <a:xfrm>
            <a:off x="1524000" y="2270126"/>
            <a:ext cx="93472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90000"/>
              </a:lnSpc>
            </a:pPr>
            <a:r>
              <a:rPr lang="zh-CN" altLang="en-US" b="0" dirty="0"/>
              <a:t>和</a:t>
            </a:r>
            <a:r>
              <a:rPr lang="zh-CN" altLang="en-US" dirty="0" smtClean="0">
                <a:latin typeface="Arial" charset="0"/>
                <a:hlinkClick r:id="rId3" action="ppaction://hlinksldjump"/>
              </a:rPr>
              <a:t>图</a:t>
            </a:r>
            <a:r>
              <a:rPr lang="en-US" altLang="zh-CN" dirty="0" smtClean="0">
                <a:latin typeface="Arial" charset="0"/>
                <a:hlinkClick r:id="rId3" action="ppaction://hlinksldjump"/>
              </a:rPr>
              <a:t>7.</a:t>
            </a:r>
            <a:r>
              <a:rPr lang="zh-CN" altLang="en-US" dirty="0" smtClean="0">
                <a:latin typeface="Arial" charset="0"/>
                <a:hlinkClick r:id="rId3" action="ppaction://hlinksldjump"/>
              </a:rPr>
              <a:t>11 </a:t>
            </a:r>
            <a:r>
              <a:rPr lang="zh-CN" altLang="en-US" dirty="0">
                <a:latin typeface="Arial" charset="0"/>
                <a:hlinkClick r:id="rId3" action="ppaction://hlinksldjump"/>
              </a:rPr>
              <a:t>(</a:t>
            </a:r>
            <a:r>
              <a:rPr lang="en-US" altLang="zh-CN" dirty="0">
                <a:latin typeface="Arial" charset="0"/>
                <a:hlinkClick r:id="rId3" action="ppaction://hlinksldjump"/>
              </a:rPr>
              <a:t>d)</a:t>
            </a:r>
            <a:r>
              <a:rPr lang="zh-CN" altLang="en-US" b="0" dirty="0"/>
              <a:t>所示的重复结构对应的伪码：</a:t>
            </a:r>
          </a:p>
        </p:txBody>
      </p:sp>
      <p:sp>
        <p:nvSpPr>
          <p:cNvPr id="307207" name="Text Box 7"/>
          <p:cNvSpPr txBox="1">
            <a:spLocks noChangeArrowheads="1"/>
          </p:cNvSpPr>
          <p:nvPr/>
        </p:nvSpPr>
        <p:spPr bwMode="auto">
          <a:xfrm>
            <a:off x="3759200" y="3048001"/>
            <a:ext cx="6604000" cy="1592263"/>
          </a:xfrm>
          <a:prstGeom prst="rect">
            <a:avLst/>
          </a:prstGeom>
          <a:solidFill>
            <a:srgbClr val="CCFFCC"/>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367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r>
              <a:rPr lang="en-US" altLang="zh-CN" b="0">
                <a:latin typeface="Arial Black" pitchFamily="34" charset="0"/>
              </a:rPr>
              <a:t>A iter until／while c</a:t>
            </a:r>
          </a:p>
          <a:p>
            <a:pPr algn="just"/>
            <a:r>
              <a:rPr lang="en-US" altLang="zh-CN" b="0">
                <a:latin typeface="Arial Black" pitchFamily="34" charset="0"/>
              </a:rPr>
              <a:t>          B</a:t>
            </a:r>
          </a:p>
          <a:p>
            <a:pPr algn="just"/>
            <a:r>
              <a:rPr lang="en-US" altLang="zh-CN" b="0">
                <a:latin typeface="Arial Black" pitchFamily="34" charset="0"/>
              </a:rPr>
              <a:t>A end</a:t>
            </a:r>
          </a:p>
        </p:txBody>
      </p:sp>
      <p:sp>
        <p:nvSpPr>
          <p:cNvPr id="307208" name="Text Box 8"/>
          <p:cNvSpPr txBox="1">
            <a:spLocks noChangeArrowheads="1"/>
          </p:cNvSpPr>
          <p:nvPr/>
        </p:nvSpPr>
        <p:spPr bwMode="auto">
          <a:xfrm>
            <a:off x="1524000" y="4800601"/>
            <a:ext cx="99568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90000"/>
              </a:lnSpc>
            </a:pPr>
            <a:r>
              <a:rPr lang="zh-CN" altLang="en-US" b="0"/>
              <a:t>其中</a:t>
            </a:r>
            <a:r>
              <a:rPr lang="en-US" altLang="zh-CN" b="0">
                <a:latin typeface="Arial Black" pitchFamily="34" charset="0"/>
              </a:rPr>
              <a:t>iter</a:t>
            </a:r>
            <a:r>
              <a:rPr lang="en-US" altLang="zh-CN" b="0"/>
              <a:t>、</a:t>
            </a:r>
            <a:r>
              <a:rPr lang="en-US" altLang="zh-CN" b="0">
                <a:latin typeface="Arial Black" pitchFamily="34" charset="0"/>
              </a:rPr>
              <a:t>until</a:t>
            </a:r>
            <a:r>
              <a:rPr lang="en-US" altLang="zh-CN" b="0"/>
              <a:t>、</a:t>
            </a:r>
            <a:r>
              <a:rPr lang="en-US" altLang="zh-CN" b="0">
                <a:latin typeface="Arial Black" pitchFamily="34" charset="0"/>
              </a:rPr>
              <a:t>while</a:t>
            </a:r>
            <a:r>
              <a:rPr lang="zh-CN" altLang="en-US" b="0"/>
              <a:t>和</a:t>
            </a:r>
            <a:r>
              <a:rPr lang="en-US" altLang="zh-CN" b="0">
                <a:latin typeface="Arial Black" pitchFamily="34" charset="0"/>
              </a:rPr>
              <a:t>end</a:t>
            </a:r>
            <a:r>
              <a:rPr lang="zh-CN" altLang="en-US" b="0"/>
              <a:t>是关键字（重复结构有</a:t>
            </a:r>
            <a:r>
              <a:rPr lang="en-US" altLang="zh-CN" b="0">
                <a:latin typeface="Arial Black" pitchFamily="34" charset="0"/>
              </a:rPr>
              <a:t>until</a:t>
            </a:r>
            <a:r>
              <a:rPr lang="zh-CN" altLang="en-US" b="0"/>
              <a:t>和</a:t>
            </a:r>
            <a:r>
              <a:rPr lang="en-US" altLang="zh-CN" b="0">
                <a:latin typeface="Arial Black" pitchFamily="34" charset="0"/>
              </a:rPr>
              <a:t>while</a:t>
            </a:r>
            <a:r>
              <a:rPr lang="zh-CN" altLang="en-US" b="0"/>
              <a:t>两种形式），</a:t>
            </a:r>
            <a:r>
              <a:rPr lang="en-US" altLang="zh-CN" b="0"/>
              <a:t>c</a:t>
            </a:r>
            <a:r>
              <a:rPr lang="zh-CN" altLang="en-US" b="0"/>
              <a:t>是条件。</a:t>
            </a:r>
          </a:p>
        </p:txBody>
      </p:sp>
    </p:spTree>
    <p:extLst>
      <p:ext uri="{BB962C8B-B14F-4D97-AF65-F5344CB8AC3E}">
        <p14:creationId xmlns:p14="http://schemas.microsoft.com/office/powerpoint/2010/main" val="342485316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07207"/>
                                        </p:tgtEl>
                                        <p:attrNameLst>
                                          <p:attrName>style.visibility</p:attrName>
                                        </p:attrNameLst>
                                      </p:cBhvr>
                                      <p:to>
                                        <p:strVal val="visible"/>
                                      </p:to>
                                    </p:set>
                                    <p:anim to="" calcmode="lin" valueType="num">
                                      <p:cBhvr>
                                        <p:cTn id="7" dur="1" fill="hold"/>
                                        <p:tgtEl>
                                          <p:spTgt spid="307207"/>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307208"/>
                                        </p:tgtEl>
                                        <p:attrNameLst>
                                          <p:attrName>style.visibility</p:attrName>
                                        </p:attrNameLst>
                                      </p:cBhvr>
                                      <p:to>
                                        <p:strVal val="visible"/>
                                      </p:to>
                                    </p:set>
                                    <p:anim to="" calcmode="lin" valueType="num">
                                      <p:cBhvr>
                                        <p:cTn id="12" dur="1" fill="hold"/>
                                        <p:tgtEl>
                                          <p:spTgt spid="30720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7" grpId="0" animBg="1" autoUpdateAnimBg="0"/>
      <p:bldP spid="307208"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2A39E992-FF74-48EE-A5FF-7D2FC528B513}"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84995"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84996"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3E3500B4-A416-449D-A17C-48D8624FE053}" type="slidenum">
              <a:rPr lang="zh-CN" altLang="en-US" sz="2000" smtClean="0">
                <a:solidFill>
                  <a:srgbClr val="006600"/>
                </a:solidFill>
                <a:latin typeface="Arial" charset="0"/>
              </a:rPr>
              <a:pPr/>
              <a:t>83</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128002"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endParaRPr lang="zh-CN" altLang="en-US" sz="3600" b="1" dirty="0" smtClean="0">
              <a:solidFill>
                <a:srgbClr val="006600"/>
              </a:solidFill>
              <a:effectLst>
                <a:outerShdw blurRad="38100" dist="38100" dir="2700000" algn="tl">
                  <a:srgbClr val="000000"/>
                </a:outerShdw>
              </a:effectLst>
              <a:latin typeface="Times New Roman" pitchFamily="18" charset="0"/>
            </a:endParaRPr>
          </a:p>
        </p:txBody>
      </p:sp>
      <p:sp>
        <p:nvSpPr>
          <p:cNvPr id="128004" name="Text Box 4"/>
          <p:cNvSpPr txBox="1">
            <a:spLocks noChangeArrowheads="1"/>
          </p:cNvSpPr>
          <p:nvPr/>
        </p:nvSpPr>
        <p:spPr bwMode="auto">
          <a:xfrm>
            <a:off x="1625600" y="1568450"/>
            <a:ext cx="894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kumimoji="1" lang="en-US" altLang="zh-CN" sz="3600">
                <a:solidFill>
                  <a:srgbClr val="006600"/>
                </a:solidFill>
                <a:effectLst>
                  <a:outerShdw blurRad="38100" dist="38100" dir="2700000" algn="tl">
                    <a:srgbClr val="000000"/>
                  </a:outerShdw>
                </a:effectLst>
                <a:latin typeface="Times New Roman" pitchFamily="18" charset="0"/>
                <a:ea typeface="宋体" pitchFamily="2" charset="-122"/>
              </a:rPr>
              <a:t>Jackson</a:t>
            </a:r>
            <a:r>
              <a:rPr kumimoji="1" lang="zh-CN" altLang="en-US" sz="3600">
                <a:solidFill>
                  <a:srgbClr val="006600"/>
                </a:solidFill>
                <a:effectLst>
                  <a:outerShdw blurRad="38100" dist="38100" dir="2700000" algn="tl">
                    <a:srgbClr val="000000"/>
                  </a:outerShdw>
                </a:effectLst>
                <a:latin typeface="Times New Roman" pitchFamily="18" charset="0"/>
                <a:ea typeface="宋体" pitchFamily="2" charset="-122"/>
              </a:rPr>
              <a:t>方法的应用实例</a:t>
            </a:r>
          </a:p>
        </p:txBody>
      </p:sp>
      <p:sp>
        <p:nvSpPr>
          <p:cNvPr id="128006" name="Text Box 6"/>
          <p:cNvSpPr txBox="1">
            <a:spLocks noChangeArrowheads="1"/>
          </p:cNvSpPr>
          <p:nvPr/>
        </p:nvSpPr>
        <p:spPr bwMode="auto">
          <a:xfrm>
            <a:off x="1625600" y="2151064"/>
            <a:ext cx="93472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2400">
                <a:solidFill>
                  <a:schemeClr val="tx1"/>
                </a:solidFill>
                <a:latin typeface="Times New Roman" pitchFamily="18" charset="0"/>
                <a:ea typeface="宋体" pitchFamily="2" charset="-122"/>
              </a:defRPr>
            </a:lvl1pPr>
            <a:lvl2pPr marL="1143000">
              <a:defRPr sz="2400">
                <a:solidFill>
                  <a:schemeClr val="tx1"/>
                </a:solidFill>
                <a:latin typeface="Times New Roman" pitchFamily="18" charset="0"/>
                <a:ea typeface="宋体" pitchFamily="2" charset="-122"/>
              </a:defRPr>
            </a:lvl2pPr>
            <a:lvl3pPr marL="1333500">
              <a:defRPr sz="2400">
                <a:solidFill>
                  <a:schemeClr val="tx1"/>
                </a:solidFill>
                <a:latin typeface="Times New Roman" pitchFamily="18" charset="0"/>
                <a:ea typeface="宋体" pitchFamily="2" charset="-122"/>
              </a:defRPr>
            </a:lvl3pPr>
            <a:lvl4pPr marL="1524000">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defRPr/>
            </a:pPr>
            <a:r>
              <a:rPr lang="zh-CN" altLang="en-US" sz="3200" smtClean="0">
                <a:latin typeface="宋体" pitchFamily="2" charset="-122"/>
              </a:rPr>
              <a:t>例题：</a:t>
            </a:r>
            <a:r>
              <a:rPr lang="zh-CN" altLang="en-US" sz="3200" b="0" smtClean="0">
                <a:latin typeface="宋体" pitchFamily="2" charset="-122"/>
              </a:rPr>
              <a:t>一个正文文件由若干个记录(行)组成，每个记录是一个字符串。要求统计每个记录中空格字符的个数，以及文件中空格字符的总个数。</a:t>
            </a:r>
            <a:r>
              <a:rPr lang="zh-CN" altLang="en-US" sz="3200" smtClean="0">
                <a:latin typeface="宋体" pitchFamily="2" charset="-122"/>
              </a:rPr>
              <a:t>要求的输出数据格式是</a:t>
            </a:r>
            <a:r>
              <a:rPr lang="zh-CN" altLang="en-US" sz="3200" b="0" smtClean="0">
                <a:latin typeface="宋体" pitchFamily="2" charset="-122"/>
              </a:rPr>
              <a:t>，</a:t>
            </a:r>
            <a:r>
              <a:rPr lang="zh-CN" altLang="en-US" sz="3200" smtClean="0">
                <a:solidFill>
                  <a:srgbClr val="0000CC"/>
                </a:solidFill>
                <a:effectLst>
                  <a:outerShdw blurRad="38100" dist="38100" dir="2700000" algn="tl">
                    <a:srgbClr val="000000"/>
                  </a:outerShdw>
                </a:effectLst>
                <a:latin typeface="楷体_GB2312" pitchFamily="49" charset="-122"/>
                <a:ea typeface="楷体_GB2312" pitchFamily="49" charset="-122"/>
              </a:rPr>
              <a:t>每复制一行输入字符串之后，另起一行印出这个字符串中的空格数，最后印出文件中空格的总个数</a:t>
            </a:r>
            <a:r>
              <a:rPr lang="zh-CN" altLang="en-US" sz="3200" b="0" smtClean="0">
                <a:solidFill>
                  <a:srgbClr val="0000CC"/>
                </a:solidFill>
                <a:latin typeface="宋体" pitchFamily="2" charset="-122"/>
              </a:rPr>
              <a:t>。</a:t>
            </a:r>
          </a:p>
        </p:txBody>
      </p:sp>
    </p:spTree>
    <p:extLst>
      <p:ext uri="{BB962C8B-B14F-4D97-AF65-F5344CB8AC3E}">
        <p14:creationId xmlns:p14="http://schemas.microsoft.com/office/powerpoint/2010/main" val="777892515"/>
      </p:ext>
    </p:extLst>
  </p:cSld>
  <p:clrMapOvr>
    <a:masterClrMapping/>
  </p:clrMapOvr>
  <p:transition>
    <p:rand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AD8A122D-EE82-47C6-8D22-1D5C07333945}"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86019"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86020"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FDFC9649-FC51-43C3-A8BE-265A11067376}" type="slidenum">
              <a:rPr lang="zh-CN" altLang="en-US" sz="2000" smtClean="0">
                <a:solidFill>
                  <a:srgbClr val="006600"/>
                </a:solidFill>
                <a:latin typeface="Arial" charset="0"/>
              </a:rPr>
              <a:pPr/>
              <a:t>84</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130050"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endParaRPr lang="zh-CN" altLang="en-US" sz="3600" b="1" dirty="0" smtClean="0">
              <a:solidFill>
                <a:schemeClr val="accent1"/>
              </a:solidFill>
              <a:effectLst>
                <a:outerShdw blurRad="38100" dist="38100" dir="2700000" algn="tl">
                  <a:srgbClr val="000000"/>
                </a:outerShdw>
              </a:effectLst>
              <a:latin typeface="Times New Roman" pitchFamily="18" charset="0"/>
            </a:endParaRPr>
          </a:p>
        </p:txBody>
      </p:sp>
      <p:sp>
        <p:nvSpPr>
          <p:cNvPr id="130052" name="Text Box 4"/>
          <p:cNvSpPr txBox="1">
            <a:spLocks noChangeArrowheads="1"/>
          </p:cNvSpPr>
          <p:nvPr/>
        </p:nvSpPr>
        <p:spPr bwMode="auto">
          <a:xfrm>
            <a:off x="1625600" y="1728788"/>
            <a:ext cx="711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30000"/>
              </a:spcBef>
              <a:defRPr/>
            </a:pPr>
            <a:r>
              <a:rPr kumimoji="1" lang="zh-CN" altLang="en-US" sz="3600">
                <a:solidFill>
                  <a:schemeClr val="accent1"/>
                </a:solidFill>
                <a:effectLst>
                  <a:outerShdw blurRad="38100" dist="38100" dir="2700000" algn="tl">
                    <a:srgbClr val="000000"/>
                  </a:outerShdw>
                </a:effectLst>
                <a:latin typeface="Times New Roman" pitchFamily="18" charset="0"/>
                <a:ea typeface="宋体" pitchFamily="2" charset="-122"/>
              </a:rPr>
              <a:t>程序设计实例——步骤一</a:t>
            </a:r>
            <a:endParaRPr lang="zh-CN" altLang="en-US" b="0">
              <a:latin typeface="Times New Roman" pitchFamily="18" charset="0"/>
              <a:ea typeface="宋体" pitchFamily="2" charset="-122"/>
            </a:endParaRPr>
          </a:p>
        </p:txBody>
      </p:sp>
      <p:sp>
        <p:nvSpPr>
          <p:cNvPr id="86023" name="Text Box 7"/>
          <p:cNvSpPr txBox="1">
            <a:spLocks noChangeArrowheads="1"/>
          </p:cNvSpPr>
          <p:nvPr/>
        </p:nvSpPr>
        <p:spPr bwMode="auto">
          <a:xfrm>
            <a:off x="1625600" y="2414589"/>
            <a:ext cx="8737600" cy="220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30000"/>
              </a:spcBef>
            </a:pPr>
            <a:r>
              <a:rPr lang="zh-CN" altLang="en-US" dirty="0">
                <a:solidFill>
                  <a:srgbClr val="0000CC"/>
                </a:solidFill>
              </a:rPr>
              <a:t>分析并确定输入数据和输出数据的逻辑结构。</a:t>
            </a:r>
          </a:p>
          <a:p>
            <a:pPr algn="just">
              <a:spcBef>
                <a:spcPct val="30000"/>
              </a:spcBef>
            </a:pPr>
            <a:r>
              <a:rPr lang="zh-CN" altLang="en-US" b="0" dirty="0">
                <a:latin typeface="Times New Roman" pitchFamily="18" charset="0"/>
              </a:rPr>
              <a:t>描述本例的输入／输出数据结构的</a:t>
            </a:r>
            <a:r>
              <a:rPr lang="en-US" altLang="zh-CN" dirty="0">
                <a:solidFill>
                  <a:srgbClr val="0000CC"/>
                </a:solidFill>
              </a:rPr>
              <a:t>Jackson</a:t>
            </a:r>
            <a:r>
              <a:rPr lang="zh-CN" altLang="en-US" dirty="0">
                <a:solidFill>
                  <a:srgbClr val="0000CC"/>
                </a:solidFill>
              </a:rPr>
              <a:t>图</a:t>
            </a:r>
            <a:r>
              <a:rPr lang="zh-CN" altLang="en-US" b="0" dirty="0">
                <a:latin typeface="Times New Roman" pitchFamily="18" charset="0"/>
              </a:rPr>
              <a:t>如</a:t>
            </a:r>
            <a:r>
              <a:rPr lang="zh-CN" altLang="en-US" b="0" dirty="0" smtClean="0">
                <a:latin typeface="Times New Roman" pitchFamily="18" charset="0"/>
              </a:rPr>
              <a:t>图</a:t>
            </a:r>
            <a:r>
              <a:rPr lang="en-US" altLang="zh-CN" b="0" dirty="0" smtClean="0">
                <a:latin typeface="Times New Roman" pitchFamily="18" charset="0"/>
              </a:rPr>
              <a:t>7.</a:t>
            </a:r>
            <a:r>
              <a:rPr lang="zh-CN" altLang="en-US" b="0" dirty="0" smtClean="0">
                <a:latin typeface="Times New Roman" pitchFamily="18" charset="0"/>
              </a:rPr>
              <a:t>12</a:t>
            </a:r>
            <a:r>
              <a:rPr lang="zh-CN" altLang="en-US" b="0" dirty="0">
                <a:latin typeface="Times New Roman" pitchFamily="18" charset="0"/>
              </a:rPr>
              <a:t>所示。</a:t>
            </a:r>
          </a:p>
        </p:txBody>
      </p:sp>
    </p:spTree>
    <p:extLst>
      <p:ext uri="{BB962C8B-B14F-4D97-AF65-F5344CB8AC3E}">
        <p14:creationId xmlns:p14="http://schemas.microsoft.com/office/powerpoint/2010/main" val="2423209224"/>
      </p:ext>
    </p:extLst>
  </p:cSld>
  <p:clrMapOvr>
    <a:masterClrMapping/>
  </p:clrMapOvr>
  <p:transition>
    <p:rand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5CF85DD7-BDAF-404E-9965-6E9E95886EBF}"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87043"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87044"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DC2B252D-13C3-4D61-963C-157A63FC6D9C}" type="slidenum">
              <a:rPr lang="zh-CN" altLang="en-US" sz="2000" smtClean="0">
                <a:solidFill>
                  <a:srgbClr val="006600"/>
                </a:solidFill>
                <a:latin typeface="Arial" charset="0"/>
              </a:rPr>
              <a:pPr/>
              <a:t>85</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309250"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endParaRPr lang="zh-CN" altLang="en-US" sz="3600" b="1" dirty="0" smtClean="0">
              <a:solidFill>
                <a:schemeClr val="accent1"/>
              </a:solidFill>
              <a:effectLst>
                <a:outerShdw blurRad="38100" dist="38100" dir="2700000" algn="tl">
                  <a:srgbClr val="000000"/>
                </a:outerShdw>
              </a:effectLst>
              <a:latin typeface="Times New Roman" pitchFamily="18" charset="0"/>
            </a:endParaRPr>
          </a:p>
        </p:txBody>
      </p:sp>
      <p:graphicFrame>
        <p:nvGraphicFramePr>
          <p:cNvPr id="87046" name="Object 6"/>
          <p:cNvGraphicFramePr>
            <a:graphicFrameLocks noChangeAspect="1"/>
          </p:cNvGraphicFramePr>
          <p:nvPr/>
        </p:nvGraphicFramePr>
        <p:xfrm>
          <a:off x="1117600" y="914400"/>
          <a:ext cx="10058400" cy="5334000"/>
        </p:xfrm>
        <a:graphic>
          <a:graphicData uri="http://schemas.openxmlformats.org/presentationml/2006/ole">
            <mc:AlternateContent xmlns:mc="http://schemas.openxmlformats.org/markup-compatibility/2006">
              <mc:Choice xmlns:v="urn:schemas-microsoft-com:vml" Requires="v">
                <p:oleObj spid="_x0000_s36868" name="位图图像" r:id="rId4" imgW="3866667" imgH="2638095" progId="Paint.Picture">
                  <p:embed/>
                </p:oleObj>
              </mc:Choice>
              <mc:Fallback>
                <p:oleObj name="位图图像" r:id="rId4" imgW="3866667" imgH="2638095"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7600" y="914400"/>
                        <a:ext cx="10058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47" name="Text Box 7"/>
          <p:cNvSpPr txBox="1">
            <a:spLocks noChangeArrowheads="1"/>
          </p:cNvSpPr>
          <p:nvPr/>
        </p:nvSpPr>
        <p:spPr bwMode="auto">
          <a:xfrm>
            <a:off x="1102784" y="5348288"/>
            <a:ext cx="1824567"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ctr"/>
            <a:r>
              <a:rPr lang="zh-CN" altLang="en-US" sz="2400" dirty="0" smtClean="0"/>
              <a:t>图</a:t>
            </a:r>
            <a:r>
              <a:rPr lang="en-US" altLang="zh-CN" sz="2400" dirty="0" smtClean="0"/>
              <a:t>7.</a:t>
            </a:r>
            <a:r>
              <a:rPr lang="zh-CN" altLang="en-US" sz="2400" dirty="0" smtClean="0"/>
              <a:t>1</a:t>
            </a:r>
            <a:r>
              <a:rPr lang="en-US" altLang="zh-CN" sz="2400" dirty="0" smtClean="0"/>
              <a:t>2</a:t>
            </a:r>
            <a:endParaRPr lang="en-US" altLang="zh-CN" sz="2400" dirty="0"/>
          </a:p>
        </p:txBody>
      </p:sp>
      <p:sp>
        <p:nvSpPr>
          <p:cNvPr id="87048" name="AutoShape 8">
            <a:hlinkClick r:id="" action="ppaction://hlinkshowjump?jump=lastslideviewed" highlightClick="1"/>
          </p:cNvPr>
          <p:cNvSpPr>
            <a:spLocks noChangeArrowheads="1"/>
          </p:cNvSpPr>
          <p:nvPr/>
        </p:nvSpPr>
        <p:spPr bwMode="auto">
          <a:xfrm>
            <a:off x="10513485" y="6268523"/>
            <a:ext cx="1054100" cy="369332"/>
          </a:xfrm>
          <a:prstGeom prst="actionButtonBackPrevious">
            <a:avLst/>
          </a:prstGeom>
          <a:solidFill>
            <a:schemeClr val="accent2"/>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extLst>
      <p:ext uri="{BB962C8B-B14F-4D97-AF65-F5344CB8AC3E}">
        <p14:creationId xmlns:p14="http://schemas.microsoft.com/office/powerpoint/2010/main" val="1719928704"/>
      </p:ext>
    </p:extLst>
  </p:cSld>
  <p:clrMapOvr>
    <a:masterClrMapping/>
  </p:clrMapOvr>
  <p:transition>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AF12E3A9-297B-4AF8-B19E-B50384C8381A}"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88067"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88068"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09395F88-D1AB-41AA-808E-EA1B697F1BFC}" type="slidenum">
              <a:rPr lang="zh-CN" altLang="en-US" sz="2000" smtClean="0">
                <a:solidFill>
                  <a:srgbClr val="006600"/>
                </a:solidFill>
                <a:latin typeface="Arial" charset="0"/>
              </a:rPr>
              <a:pPr/>
              <a:t>86</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132098"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endParaRPr lang="zh-CN" altLang="en-US" sz="3600" b="1" dirty="0" smtClean="0">
              <a:solidFill>
                <a:schemeClr val="accent1"/>
              </a:solidFill>
              <a:effectLst>
                <a:outerShdw blurRad="38100" dist="38100" dir="2700000" algn="tl">
                  <a:srgbClr val="000000"/>
                </a:outerShdw>
              </a:effectLst>
              <a:latin typeface="Times New Roman" pitchFamily="18" charset="0"/>
            </a:endParaRPr>
          </a:p>
        </p:txBody>
      </p:sp>
      <p:sp>
        <p:nvSpPr>
          <p:cNvPr id="132100" name="Text Box 4"/>
          <p:cNvSpPr txBox="1">
            <a:spLocks noChangeArrowheads="1"/>
          </p:cNvSpPr>
          <p:nvPr/>
        </p:nvSpPr>
        <p:spPr bwMode="auto">
          <a:xfrm>
            <a:off x="1625600" y="1600201"/>
            <a:ext cx="8839200"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30000"/>
              </a:spcBef>
              <a:defRPr/>
            </a:pPr>
            <a:r>
              <a:rPr kumimoji="1" lang="zh-CN" altLang="en-US" sz="3600">
                <a:solidFill>
                  <a:schemeClr val="accent1"/>
                </a:solidFill>
                <a:effectLst>
                  <a:outerShdw blurRad="38100" dist="38100" dir="2700000" algn="tl">
                    <a:srgbClr val="000000"/>
                  </a:outerShdw>
                </a:effectLst>
                <a:latin typeface="Times New Roman" pitchFamily="18" charset="0"/>
                <a:ea typeface="宋体" pitchFamily="2" charset="-122"/>
              </a:rPr>
              <a:t>程序设计实例——步骤二</a:t>
            </a:r>
          </a:p>
        </p:txBody>
      </p:sp>
      <p:sp>
        <p:nvSpPr>
          <p:cNvPr id="88071" name="Text Box 7"/>
          <p:cNvSpPr txBox="1">
            <a:spLocks noChangeArrowheads="1"/>
          </p:cNvSpPr>
          <p:nvPr/>
        </p:nvSpPr>
        <p:spPr bwMode="auto">
          <a:xfrm>
            <a:off x="1625600" y="2362200"/>
            <a:ext cx="8839200" cy="2653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110000"/>
              </a:lnSpc>
              <a:spcBef>
                <a:spcPct val="30000"/>
              </a:spcBef>
            </a:pPr>
            <a:r>
              <a:rPr lang="zh-CN" altLang="en-US">
                <a:solidFill>
                  <a:srgbClr val="0000CC"/>
                </a:solidFill>
                <a:latin typeface="Times New Roman" pitchFamily="18" charset="0"/>
              </a:rPr>
              <a:t>找出输入数据结构和输出数据结构中有对应关系的数据单元。</a:t>
            </a:r>
          </a:p>
          <a:p>
            <a:pPr algn="just"/>
            <a:r>
              <a:rPr lang="zh-CN" altLang="en-US" b="0"/>
              <a:t>输出数据总是通过对输入数据的处理而得到的，</a:t>
            </a:r>
            <a:r>
              <a:rPr lang="zh-CN" altLang="en-US"/>
              <a:t>因此在输入／输出数据结构最高层次的两个单元总是</a:t>
            </a:r>
            <a:r>
              <a:rPr lang="zh-CN" altLang="en-US">
                <a:solidFill>
                  <a:srgbClr val="0000CC"/>
                </a:solidFill>
              </a:rPr>
              <a:t>有对应关系</a:t>
            </a:r>
            <a:r>
              <a:rPr lang="zh-CN" altLang="en-US"/>
              <a:t>的</a:t>
            </a:r>
            <a:r>
              <a:rPr lang="zh-CN" altLang="en-US" b="0"/>
              <a:t>。</a:t>
            </a:r>
          </a:p>
        </p:txBody>
      </p:sp>
    </p:spTree>
    <p:extLst>
      <p:ext uri="{BB962C8B-B14F-4D97-AF65-F5344CB8AC3E}">
        <p14:creationId xmlns:p14="http://schemas.microsoft.com/office/powerpoint/2010/main" val="639869902"/>
      </p:ext>
    </p:extLst>
  </p:cSld>
  <p:clrMapOvr>
    <a:masterClrMapping/>
  </p:clrMapOvr>
  <p:transition>
    <p:rand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09D34A52-F572-40CE-83CA-E97247CD2D85}"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89091"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89092"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5EE1AA4C-BE1E-4617-9A6A-EA0772883801}" type="slidenum">
              <a:rPr lang="zh-CN" altLang="en-US" sz="2000" smtClean="0">
                <a:solidFill>
                  <a:srgbClr val="006600"/>
                </a:solidFill>
                <a:latin typeface="Arial" charset="0"/>
              </a:rPr>
              <a:pPr/>
              <a:t>87</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30402"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p>
        </p:txBody>
      </p:sp>
      <p:sp>
        <p:nvSpPr>
          <p:cNvPr id="89094" name="Text Box 4"/>
          <p:cNvSpPr txBox="1">
            <a:spLocks noChangeArrowheads="1"/>
          </p:cNvSpPr>
          <p:nvPr/>
        </p:nvSpPr>
        <p:spPr bwMode="auto">
          <a:xfrm>
            <a:off x="1625600" y="1654176"/>
            <a:ext cx="9366251" cy="2702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30000"/>
              </a:spcBef>
            </a:pPr>
            <a:r>
              <a:rPr lang="zh-CN" altLang="en-US" b="0" dirty="0"/>
              <a:t>因为每处理输入数据中一个“字符串”之后，就可以得到输出数据中一个“串信息”，它们都是重复出现的数据单元，而且出现次序和重复次数都完全相同，因此，它们也是一对</a:t>
            </a:r>
            <a:r>
              <a:rPr lang="zh-CN" altLang="en-US" dirty="0">
                <a:solidFill>
                  <a:srgbClr val="0000CC"/>
                </a:solidFill>
              </a:rPr>
              <a:t>有对应关系</a:t>
            </a:r>
            <a:r>
              <a:rPr lang="zh-CN" altLang="en-US" b="0" dirty="0"/>
              <a:t>的单元。</a:t>
            </a:r>
          </a:p>
          <a:p>
            <a:pPr algn="just">
              <a:spcBef>
                <a:spcPct val="30000"/>
              </a:spcBef>
            </a:pPr>
            <a:r>
              <a:rPr lang="zh-CN" altLang="en-US" b="0" dirty="0"/>
              <a:t>这些</a:t>
            </a:r>
            <a:r>
              <a:rPr lang="zh-CN" altLang="en-US" dirty="0">
                <a:solidFill>
                  <a:srgbClr val="0000CC"/>
                </a:solidFill>
              </a:rPr>
              <a:t>有对应关系</a:t>
            </a:r>
            <a:r>
              <a:rPr lang="zh-CN" altLang="en-US" b="0" dirty="0"/>
              <a:t>的单元在</a:t>
            </a:r>
            <a:r>
              <a:rPr lang="zh-CN" altLang="en-US" dirty="0" smtClean="0">
                <a:hlinkClick r:id="rId3" action="ppaction://hlinksldjump"/>
              </a:rPr>
              <a:t>图</a:t>
            </a:r>
            <a:r>
              <a:rPr lang="en-US" altLang="zh-CN" dirty="0" smtClean="0">
                <a:hlinkClick r:id="rId3" action="ppaction://hlinksldjump"/>
              </a:rPr>
              <a:t>7.</a:t>
            </a:r>
            <a:r>
              <a:rPr lang="zh-CN" altLang="en-US" dirty="0" smtClean="0">
                <a:hlinkClick r:id="rId3" action="ppaction://hlinksldjump"/>
              </a:rPr>
              <a:t>12</a:t>
            </a:r>
            <a:r>
              <a:rPr lang="zh-CN" altLang="en-US" b="0" dirty="0"/>
              <a:t>中已经标出。</a:t>
            </a:r>
          </a:p>
        </p:txBody>
      </p:sp>
    </p:spTree>
    <p:extLst>
      <p:ext uri="{BB962C8B-B14F-4D97-AF65-F5344CB8AC3E}">
        <p14:creationId xmlns:p14="http://schemas.microsoft.com/office/powerpoint/2010/main" val="3564613671"/>
      </p:ext>
    </p:extLst>
  </p:cSld>
  <p:clrMapOvr>
    <a:masterClrMapping/>
  </p:clrMapOvr>
  <p:transition>
    <p:rand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6B585FA6-E374-413F-A54F-63BFA0ED43CE}"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90115"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90116"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3F997284-8796-4CE8-912A-86F0A16370A1}" type="slidenum">
              <a:rPr lang="zh-CN" altLang="en-US" sz="2000" smtClean="0">
                <a:solidFill>
                  <a:srgbClr val="006600"/>
                </a:solidFill>
                <a:latin typeface="Arial" charset="0"/>
              </a:rPr>
              <a:pPr/>
              <a:t>88</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134146"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endParaRPr lang="zh-CN" altLang="en-US" sz="3600" b="1" dirty="0" smtClean="0">
              <a:solidFill>
                <a:schemeClr val="accent1"/>
              </a:solidFill>
              <a:effectLst>
                <a:outerShdw blurRad="38100" dist="38100" dir="2700000" algn="tl">
                  <a:srgbClr val="000000"/>
                </a:outerShdw>
              </a:effectLst>
              <a:latin typeface="Times New Roman" pitchFamily="18" charset="0"/>
            </a:endParaRPr>
          </a:p>
        </p:txBody>
      </p:sp>
      <p:sp>
        <p:nvSpPr>
          <p:cNvPr id="134148" name="Text Box 4"/>
          <p:cNvSpPr txBox="1">
            <a:spLocks noChangeArrowheads="1"/>
          </p:cNvSpPr>
          <p:nvPr/>
        </p:nvSpPr>
        <p:spPr bwMode="auto">
          <a:xfrm>
            <a:off x="1524000" y="1676400"/>
            <a:ext cx="914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kumimoji="1" lang="zh-CN" altLang="en-US" sz="3600">
                <a:solidFill>
                  <a:schemeClr val="accent1"/>
                </a:solidFill>
                <a:effectLst>
                  <a:outerShdw blurRad="38100" dist="38100" dir="2700000" algn="tl">
                    <a:srgbClr val="000000"/>
                  </a:outerShdw>
                </a:effectLst>
                <a:latin typeface="Times New Roman" pitchFamily="18" charset="0"/>
                <a:ea typeface="宋体" pitchFamily="2" charset="-122"/>
              </a:rPr>
              <a:t>程序设计实例——步骤三</a:t>
            </a:r>
          </a:p>
        </p:txBody>
      </p:sp>
      <p:sp>
        <p:nvSpPr>
          <p:cNvPr id="90119" name="Text Box 7"/>
          <p:cNvSpPr txBox="1">
            <a:spLocks noChangeArrowheads="1"/>
          </p:cNvSpPr>
          <p:nvPr/>
        </p:nvSpPr>
        <p:spPr bwMode="auto">
          <a:xfrm>
            <a:off x="1524000" y="2362201"/>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r>
              <a:rPr lang="zh-CN" altLang="en-US" dirty="0">
                <a:solidFill>
                  <a:srgbClr val="0000CC"/>
                </a:solidFill>
              </a:rPr>
              <a:t>从描绘数据结构的</a:t>
            </a:r>
            <a:r>
              <a:rPr lang="en-US" altLang="zh-CN" dirty="0">
                <a:solidFill>
                  <a:srgbClr val="0000CC"/>
                </a:solidFill>
              </a:rPr>
              <a:t>Jackson</a:t>
            </a:r>
            <a:r>
              <a:rPr lang="zh-CN" altLang="en-US" dirty="0">
                <a:solidFill>
                  <a:srgbClr val="0000CC"/>
                </a:solidFill>
              </a:rPr>
              <a:t>图导出描绘程序结构的</a:t>
            </a:r>
            <a:r>
              <a:rPr lang="en-US" altLang="zh-CN" dirty="0">
                <a:solidFill>
                  <a:srgbClr val="0000CC"/>
                </a:solidFill>
              </a:rPr>
              <a:t>Jackson</a:t>
            </a:r>
            <a:r>
              <a:rPr lang="zh-CN" altLang="en-US" dirty="0">
                <a:solidFill>
                  <a:srgbClr val="0000CC"/>
                </a:solidFill>
              </a:rPr>
              <a:t>图</a:t>
            </a:r>
            <a:r>
              <a:rPr lang="zh-CN" altLang="en-US" b="0" dirty="0"/>
              <a:t>。</a:t>
            </a:r>
          </a:p>
          <a:p>
            <a:pPr algn="just"/>
            <a:r>
              <a:rPr lang="zh-CN" altLang="en-US" b="0" dirty="0">
                <a:latin typeface="Times New Roman" pitchFamily="18" charset="0"/>
              </a:rPr>
              <a:t>描述本例程序结构的</a:t>
            </a:r>
            <a:r>
              <a:rPr lang="en-US" altLang="zh-CN" dirty="0">
                <a:solidFill>
                  <a:srgbClr val="0000CC"/>
                </a:solidFill>
              </a:rPr>
              <a:t>Jackson</a:t>
            </a:r>
            <a:r>
              <a:rPr lang="zh-CN" altLang="en-US" dirty="0">
                <a:solidFill>
                  <a:srgbClr val="0000CC"/>
                </a:solidFill>
              </a:rPr>
              <a:t>图</a:t>
            </a:r>
            <a:r>
              <a:rPr lang="zh-CN" altLang="en-US" b="0" dirty="0">
                <a:latin typeface="Times New Roman" pitchFamily="18" charset="0"/>
              </a:rPr>
              <a:t>如</a:t>
            </a:r>
            <a:r>
              <a:rPr lang="zh-CN" altLang="en-US" b="0" dirty="0" smtClean="0">
                <a:latin typeface="Times New Roman" pitchFamily="18" charset="0"/>
              </a:rPr>
              <a:t>图</a:t>
            </a:r>
            <a:r>
              <a:rPr lang="en-US" altLang="zh-CN" b="0" dirty="0" smtClean="0">
                <a:latin typeface="Times New Roman" pitchFamily="18" charset="0"/>
              </a:rPr>
              <a:t>7.</a:t>
            </a:r>
            <a:r>
              <a:rPr lang="zh-CN" altLang="en-US" b="0" dirty="0" smtClean="0">
                <a:latin typeface="Times New Roman" pitchFamily="18" charset="0"/>
              </a:rPr>
              <a:t>13</a:t>
            </a:r>
            <a:r>
              <a:rPr lang="zh-CN" altLang="en-US" b="0" dirty="0">
                <a:latin typeface="Times New Roman" pitchFamily="18" charset="0"/>
              </a:rPr>
              <a:t>所示。</a:t>
            </a:r>
          </a:p>
        </p:txBody>
      </p:sp>
    </p:spTree>
    <p:extLst>
      <p:ext uri="{BB962C8B-B14F-4D97-AF65-F5344CB8AC3E}">
        <p14:creationId xmlns:p14="http://schemas.microsoft.com/office/powerpoint/2010/main" val="1314488046"/>
      </p:ext>
    </p:extLst>
  </p:cSld>
  <p:clrMapOvr>
    <a:masterClrMapping/>
  </p:clrMapOvr>
  <p:transition>
    <p:rand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97735089-8EDE-4F15-8DF0-3561E5315DF5}"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91139"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91140"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482A35A6-2E62-466C-9676-DC7D3663E0EE}" type="slidenum">
              <a:rPr lang="zh-CN" altLang="en-US" sz="2000" smtClean="0">
                <a:solidFill>
                  <a:srgbClr val="006600"/>
                </a:solidFill>
                <a:latin typeface="Arial" charset="0"/>
              </a:rPr>
              <a:pPr/>
              <a:t>89</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311298"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endParaRPr lang="zh-CN" altLang="en-US" sz="3600" b="1" dirty="0" smtClean="0">
              <a:solidFill>
                <a:schemeClr val="accent1"/>
              </a:solidFill>
              <a:effectLst>
                <a:outerShdw blurRad="38100" dist="38100" dir="2700000" algn="tl">
                  <a:srgbClr val="000000"/>
                </a:outerShdw>
              </a:effectLst>
              <a:latin typeface="Times New Roman" pitchFamily="18" charset="0"/>
            </a:endParaRPr>
          </a:p>
        </p:txBody>
      </p:sp>
      <p:graphicFrame>
        <p:nvGraphicFramePr>
          <p:cNvPr id="91142" name="Object 6"/>
          <p:cNvGraphicFramePr>
            <a:graphicFrameLocks noChangeAspect="1"/>
          </p:cNvGraphicFramePr>
          <p:nvPr/>
        </p:nvGraphicFramePr>
        <p:xfrm>
          <a:off x="1625600" y="533400"/>
          <a:ext cx="8636000" cy="5715000"/>
        </p:xfrm>
        <a:graphic>
          <a:graphicData uri="http://schemas.openxmlformats.org/presentationml/2006/ole">
            <mc:AlternateContent xmlns:mc="http://schemas.openxmlformats.org/markup-compatibility/2006">
              <mc:Choice xmlns:v="urn:schemas-microsoft-com:vml" Requires="v">
                <p:oleObj spid="_x0000_s37892" name="位图图像" r:id="rId4" imgW="2933333" imgH="3247619" progId="Paint.Picture">
                  <p:embed/>
                </p:oleObj>
              </mc:Choice>
              <mc:Fallback>
                <p:oleObj name="位图图像" r:id="rId4" imgW="2933333" imgH="324761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533400"/>
                        <a:ext cx="8636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43" name="Text Box 7"/>
          <p:cNvSpPr txBox="1">
            <a:spLocks noChangeArrowheads="1"/>
          </p:cNvSpPr>
          <p:nvPr/>
        </p:nvSpPr>
        <p:spPr bwMode="auto">
          <a:xfrm>
            <a:off x="1678518" y="5780088"/>
            <a:ext cx="15367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ctr"/>
            <a:r>
              <a:rPr lang="zh-CN" altLang="en-US" sz="2400" dirty="0" smtClean="0"/>
              <a:t>图</a:t>
            </a:r>
            <a:r>
              <a:rPr lang="en-US" altLang="zh-CN" sz="2400" dirty="0" smtClean="0"/>
              <a:t>7.</a:t>
            </a:r>
            <a:r>
              <a:rPr lang="zh-CN" altLang="en-US" sz="2400" dirty="0" smtClean="0"/>
              <a:t>1</a:t>
            </a:r>
            <a:r>
              <a:rPr lang="en-US" altLang="zh-CN" sz="2400" dirty="0" smtClean="0"/>
              <a:t>3</a:t>
            </a:r>
            <a:endParaRPr lang="en-US" altLang="zh-CN" sz="2400" dirty="0"/>
          </a:p>
        </p:txBody>
      </p:sp>
    </p:spTree>
    <p:extLst>
      <p:ext uri="{BB962C8B-B14F-4D97-AF65-F5344CB8AC3E}">
        <p14:creationId xmlns:p14="http://schemas.microsoft.com/office/powerpoint/2010/main" val="745385671"/>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2"/>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D0F1411F-AE1B-4E1E-AA7D-4944C6CB507B}"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9219" name="页脚占位符 3"/>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9220" name="灯片编号占位符 4"/>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F4EB467E-9CE6-4546-9650-7AC637448037}" type="slidenum">
              <a:rPr lang="zh-CN" altLang="en-US" sz="2000" smtClean="0">
                <a:solidFill>
                  <a:srgbClr val="006600"/>
                </a:solidFill>
                <a:latin typeface="Arial" charset="0"/>
              </a:rPr>
              <a:pPr/>
              <a:t>9</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77826" name="Rectangle 2"/>
          <p:cNvSpPr>
            <a:spLocks noGrp="1" noChangeArrowheads="1"/>
          </p:cNvSpPr>
          <p:nvPr>
            <p:ph type="title"/>
          </p:nvPr>
        </p:nvSpPr>
        <p:spPr>
          <a:xfrm>
            <a:off x="541867" y="381000"/>
            <a:ext cx="11243733" cy="838200"/>
          </a:xfrm>
        </p:spPr>
        <p:txBody>
          <a:bodyPr/>
          <a:lstStyle/>
          <a:p>
            <a:pPr algn="ctr" eaLnBrk="1" hangingPunct="1">
              <a:defRPr/>
            </a:pPr>
            <a:r>
              <a:rPr lang="zh-CN" altLang="en-US" b="1" dirty="0" smtClean="0">
                <a:solidFill>
                  <a:srgbClr val="006600"/>
                </a:solidFill>
                <a:effectLst>
                  <a:outerShdw blurRad="38100" dist="38100" dir="2700000" algn="tl">
                    <a:srgbClr val="000000"/>
                  </a:outerShdw>
                </a:effectLst>
                <a:latin typeface="宋体" pitchFamily="2" charset="-122"/>
              </a:rPr>
              <a:t> </a:t>
            </a: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1 结构程序设计</a:t>
            </a:r>
            <a:endParaRPr lang="zh-CN" altLang="zh-CN" b="1" dirty="0" smtClean="0">
              <a:solidFill>
                <a:srgbClr val="006600"/>
              </a:solidFill>
              <a:effectLst>
                <a:outerShdw blurRad="38100" dist="38100" dir="2700000" algn="tl">
                  <a:srgbClr val="000000"/>
                </a:outerShdw>
              </a:effectLst>
              <a:latin typeface="宋体" pitchFamily="2" charset="-122"/>
            </a:endParaRPr>
          </a:p>
        </p:txBody>
      </p:sp>
      <p:sp>
        <p:nvSpPr>
          <p:cNvPr id="77829" name="Text Box 5"/>
          <p:cNvSpPr txBox="1">
            <a:spLocks noChangeArrowheads="1"/>
          </p:cNvSpPr>
          <p:nvPr/>
        </p:nvSpPr>
        <p:spPr bwMode="auto">
          <a:xfrm>
            <a:off x="1117600" y="1524001"/>
            <a:ext cx="9956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kumimoji="1" lang="zh-CN" altLang="en-US" sz="4000">
                <a:solidFill>
                  <a:srgbClr val="006600"/>
                </a:solidFill>
                <a:effectLst>
                  <a:outerShdw blurRad="38100" dist="38100" dir="2700000" algn="tl">
                    <a:srgbClr val="000000"/>
                  </a:outerShdw>
                </a:effectLst>
                <a:latin typeface="宋体" pitchFamily="2" charset="-122"/>
                <a:ea typeface="宋体" pitchFamily="2" charset="-122"/>
              </a:rPr>
              <a:t>三种结构程序设计</a:t>
            </a:r>
            <a:endParaRPr lang="zh-CN" altLang="en-US" b="0">
              <a:latin typeface="宋体" pitchFamily="2" charset="-122"/>
              <a:ea typeface="宋体" pitchFamily="2" charset="-122"/>
            </a:endParaRPr>
          </a:p>
        </p:txBody>
      </p:sp>
      <p:sp>
        <p:nvSpPr>
          <p:cNvPr id="9223" name="Text Box 8"/>
          <p:cNvSpPr txBox="1">
            <a:spLocks noChangeArrowheads="1"/>
          </p:cNvSpPr>
          <p:nvPr/>
        </p:nvSpPr>
        <p:spPr bwMode="auto">
          <a:xfrm>
            <a:off x="1117600" y="2133601"/>
            <a:ext cx="9956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a:solidFill>
                  <a:srgbClr val="000099"/>
                </a:solidFill>
              </a:rPr>
              <a:t>经典的结构程序设计</a:t>
            </a:r>
            <a:r>
              <a:rPr lang="zh-CN" altLang="en-US" b="0"/>
              <a:t>：只允许使用顺序、</a:t>
            </a:r>
            <a:r>
              <a:rPr lang="en-US" altLang="zh-CN" b="0"/>
              <a:t>IF-THEN-ELSE</a:t>
            </a:r>
            <a:r>
              <a:rPr lang="zh-CN" altLang="en-US" b="0"/>
              <a:t>型分支和</a:t>
            </a:r>
            <a:r>
              <a:rPr lang="en-US" altLang="zh-CN" b="0"/>
              <a:t>DO-WHILE</a:t>
            </a:r>
            <a:r>
              <a:rPr lang="zh-CN" altLang="en-US" b="0"/>
              <a:t>型循环这三种基本控制结构。</a:t>
            </a:r>
          </a:p>
        </p:txBody>
      </p:sp>
      <p:sp>
        <p:nvSpPr>
          <p:cNvPr id="77833" name="Text Box 9"/>
          <p:cNvSpPr txBox="1">
            <a:spLocks noChangeArrowheads="1"/>
          </p:cNvSpPr>
          <p:nvPr/>
        </p:nvSpPr>
        <p:spPr bwMode="auto">
          <a:xfrm>
            <a:off x="1117600" y="3657601"/>
            <a:ext cx="10058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a:solidFill>
                  <a:srgbClr val="000099"/>
                </a:solidFill>
              </a:rPr>
              <a:t>扩展的结构程序设计</a:t>
            </a:r>
            <a:r>
              <a:rPr lang="zh-CN" altLang="en-US" b="0"/>
              <a:t>：除了上述三种基本控制结构之外，还允许使用</a:t>
            </a:r>
            <a:r>
              <a:rPr lang="en-US" altLang="zh-CN" b="0"/>
              <a:t>DO-CASE</a:t>
            </a:r>
            <a:r>
              <a:rPr lang="zh-CN" altLang="en-US" b="0"/>
              <a:t>型多分支结构和</a:t>
            </a:r>
            <a:r>
              <a:rPr lang="en-US" altLang="zh-CN" b="0"/>
              <a:t>DO-UNTIL</a:t>
            </a:r>
            <a:r>
              <a:rPr lang="zh-CN" altLang="en-US" b="0"/>
              <a:t>型循环结构。</a:t>
            </a:r>
          </a:p>
        </p:txBody>
      </p:sp>
      <p:sp>
        <p:nvSpPr>
          <p:cNvPr id="77834" name="Text Box 10"/>
          <p:cNvSpPr txBox="1">
            <a:spLocks noChangeArrowheads="1"/>
          </p:cNvSpPr>
          <p:nvPr/>
        </p:nvSpPr>
        <p:spPr bwMode="auto">
          <a:xfrm>
            <a:off x="1117600" y="5105400"/>
            <a:ext cx="995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20000"/>
              </a:spcBef>
            </a:pPr>
            <a:r>
              <a:rPr lang="zh-CN" altLang="en-US">
                <a:solidFill>
                  <a:srgbClr val="000099"/>
                </a:solidFill>
              </a:rPr>
              <a:t>修正的结构程序设计</a:t>
            </a:r>
            <a:r>
              <a:rPr lang="zh-CN" altLang="en-US" b="0"/>
              <a:t>：还允许使用</a:t>
            </a:r>
            <a:r>
              <a:rPr lang="en-US" altLang="zh-CN" b="0"/>
              <a:t>LEAVE（</a:t>
            </a:r>
            <a:r>
              <a:rPr lang="zh-CN" altLang="en-US" b="0"/>
              <a:t>或</a:t>
            </a:r>
            <a:r>
              <a:rPr lang="en-US" altLang="zh-CN" b="0"/>
              <a:t>BREAK）</a:t>
            </a:r>
            <a:r>
              <a:rPr lang="zh-CN" altLang="en-US" b="0"/>
              <a:t>结构。</a:t>
            </a:r>
          </a:p>
        </p:txBody>
      </p:sp>
    </p:spTree>
    <p:extLst>
      <p:ext uri="{BB962C8B-B14F-4D97-AF65-F5344CB8AC3E}">
        <p14:creationId xmlns:p14="http://schemas.microsoft.com/office/powerpoint/2010/main" val="344328030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7833"/>
                                        </p:tgtEl>
                                        <p:attrNameLst>
                                          <p:attrName>style.visibility</p:attrName>
                                        </p:attrNameLst>
                                      </p:cBhvr>
                                      <p:to>
                                        <p:strVal val="visible"/>
                                      </p:to>
                                    </p:set>
                                    <p:anim to="" calcmode="lin" valueType="num">
                                      <p:cBhvr>
                                        <p:cTn id="7" dur="1" fill="hold"/>
                                        <p:tgtEl>
                                          <p:spTgt spid="77833"/>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77834"/>
                                        </p:tgtEl>
                                        <p:attrNameLst>
                                          <p:attrName>style.visibility</p:attrName>
                                        </p:attrNameLst>
                                      </p:cBhvr>
                                      <p:to>
                                        <p:strVal val="visible"/>
                                      </p:to>
                                    </p:set>
                                    <p:anim to="" calcmode="lin" valueType="num">
                                      <p:cBhvr>
                                        <p:cTn id="12" dur="1" fill="hold"/>
                                        <p:tgtEl>
                                          <p:spTgt spid="7783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3" grpId="0" autoUpdateAnimBg="0"/>
      <p:bldP spid="77834"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CA585E1F-6EB5-4F2A-BF92-ABA3D82C4BD5}"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92163"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92164"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0979A7E8-FEEE-4260-8929-2A8E3A68D658}" type="slidenum">
              <a:rPr lang="zh-CN" altLang="en-US" sz="2000" smtClean="0">
                <a:solidFill>
                  <a:srgbClr val="006600"/>
                </a:solidFill>
                <a:latin typeface="Arial" charset="0"/>
              </a:rPr>
              <a:pPr/>
              <a:t>90</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136194"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endParaRPr lang="zh-CN" altLang="en-US" sz="3600" b="1" dirty="0" smtClean="0">
              <a:solidFill>
                <a:schemeClr val="accent1"/>
              </a:solidFill>
              <a:effectLst>
                <a:outerShdw blurRad="38100" dist="38100" dir="2700000" algn="tl">
                  <a:srgbClr val="000000"/>
                </a:outerShdw>
              </a:effectLst>
              <a:latin typeface="Times New Roman" pitchFamily="18" charset="0"/>
            </a:endParaRPr>
          </a:p>
        </p:txBody>
      </p:sp>
      <p:sp>
        <p:nvSpPr>
          <p:cNvPr id="136196" name="Text Box 4"/>
          <p:cNvSpPr txBox="1">
            <a:spLocks noChangeArrowheads="1"/>
          </p:cNvSpPr>
          <p:nvPr/>
        </p:nvSpPr>
        <p:spPr bwMode="auto">
          <a:xfrm>
            <a:off x="1422400" y="1611314"/>
            <a:ext cx="9347200"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defRPr/>
            </a:pPr>
            <a:r>
              <a:rPr kumimoji="1" lang="zh-CN" altLang="en-US" sz="3600">
                <a:solidFill>
                  <a:schemeClr val="accent1"/>
                </a:solidFill>
                <a:effectLst>
                  <a:outerShdw blurRad="38100" dist="38100" dir="2700000" algn="tl">
                    <a:srgbClr val="000000"/>
                  </a:outerShdw>
                </a:effectLst>
                <a:latin typeface="Times New Roman" pitchFamily="18" charset="0"/>
                <a:ea typeface="宋体" pitchFamily="2" charset="-122"/>
              </a:rPr>
              <a:t>程序设计实例——步骤四</a:t>
            </a:r>
          </a:p>
        </p:txBody>
      </p:sp>
      <p:sp>
        <p:nvSpPr>
          <p:cNvPr id="92167" name="Text Box 6"/>
          <p:cNvSpPr txBox="1">
            <a:spLocks noChangeArrowheads="1"/>
          </p:cNvSpPr>
          <p:nvPr/>
        </p:nvSpPr>
        <p:spPr bwMode="auto">
          <a:xfrm>
            <a:off x="1422400" y="2447926"/>
            <a:ext cx="9347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a:solidFill>
                  <a:srgbClr val="0000CC"/>
                </a:solidFill>
                <a:latin typeface="Times New Roman" pitchFamily="18" charset="0"/>
              </a:rPr>
              <a:t>列出所有操作和条件（包括分支条件和循环结束条件），并且把它们分配到程序结构图的适当位置。</a:t>
            </a:r>
          </a:p>
        </p:txBody>
      </p:sp>
      <p:sp>
        <p:nvSpPr>
          <p:cNvPr id="92168" name="Text Box 7"/>
          <p:cNvSpPr txBox="1">
            <a:spLocks noChangeArrowheads="1"/>
          </p:cNvSpPr>
          <p:nvPr/>
        </p:nvSpPr>
        <p:spPr bwMode="auto">
          <a:xfrm>
            <a:off x="1422400" y="4033839"/>
            <a:ext cx="9347200"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120000"/>
              </a:lnSpc>
            </a:pPr>
            <a:r>
              <a:rPr lang="zh-CN" altLang="en-US" b="0">
                <a:latin typeface="Times New Roman" pitchFamily="18" charset="0"/>
              </a:rPr>
              <a:t>先</a:t>
            </a:r>
            <a:r>
              <a:rPr lang="zh-CN" altLang="en-US">
                <a:solidFill>
                  <a:srgbClr val="0000CC"/>
                </a:solidFill>
                <a:latin typeface="Times New Roman" pitchFamily="18" charset="0"/>
              </a:rPr>
              <a:t>列出所有操作和条件</a:t>
            </a:r>
            <a:r>
              <a:rPr lang="zh-CN" altLang="en-US" b="0"/>
              <a:t>如下</a:t>
            </a:r>
            <a:r>
              <a:rPr lang="zh-CN" altLang="en-US">
                <a:solidFill>
                  <a:srgbClr val="0000CC"/>
                </a:solidFill>
                <a:latin typeface="Times New Roman" pitchFamily="18" charset="0"/>
              </a:rPr>
              <a:t>：</a:t>
            </a:r>
          </a:p>
        </p:txBody>
      </p:sp>
    </p:spTree>
    <p:extLst>
      <p:ext uri="{BB962C8B-B14F-4D97-AF65-F5344CB8AC3E}">
        <p14:creationId xmlns:p14="http://schemas.microsoft.com/office/powerpoint/2010/main" val="1729914812"/>
      </p:ext>
    </p:extLst>
  </p:cSld>
  <p:clrMapOvr>
    <a:masterClrMapping/>
  </p:clrMapOvr>
  <p:transition>
    <p:rand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606FB574-E2D1-4EB0-A809-F457C858FC8F}"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93187"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93188"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EB60C560-A400-4784-BE4B-5460BA4C6E16}" type="slidenum">
              <a:rPr lang="zh-CN" altLang="en-US" sz="2000" smtClean="0">
                <a:solidFill>
                  <a:srgbClr val="006600"/>
                </a:solidFill>
                <a:latin typeface="Arial" charset="0"/>
              </a:rPr>
              <a:pPr/>
              <a:t>91</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313346"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endParaRPr lang="zh-CN" altLang="en-US" sz="3600" b="1" dirty="0" smtClean="0">
              <a:solidFill>
                <a:schemeClr val="accent1"/>
              </a:solidFill>
              <a:effectLst>
                <a:outerShdw blurRad="38100" dist="38100" dir="2700000" algn="tl">
                  <a:srgbClr val="000000"/>
                </a:outerShdw>
              </a:effectLst>
              <a:latin typeface="Times New Roman" pitchFamily="18" charset="0"/>
            </a:endParaRPr>
          </a:p>
        </p:txBody>
      </p:sp>
      <p:sp>
        <p:nvSpPr>
          <p:cNvPr id="93190" name="Text Box 6"/>
          <p:cNvSpPr txBox="1">
            <a:spLocks noChangeArrowheads="1"/>
          </p:cNvSpPr>
          <p:nvPr/>
        </p:nvSpPr>
        <p:spPr bwMode="auto">
          <a:xfrm>
            <a:off x="1117600" y="1828801"/>
            <a:ext cx="105664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r>
              <a:rPr lang="zh-CN" altLang="en-US">
                <a:solidFill>
                  <a:srgbClr val="0000CC"/>
                </a:solidFill>
              </a:rPr>
              <a:t>(1)停止</a:t>
            </a:r>
            <a:r>
              <a:rPr lang="zh-CN" altLang="en-US" b="0"/>
              <a:t>           </a:t>
            </a:r>
            <a:r>
              <a:rPr lang="zh-CN" altLang="en-US">
                <a:solidFill>
                  <a:srgbClr val="000099"/>
                </a:solidFill>
              </a:rPr>
              <a:t>(2)打开文件</a:t>
            </a:r>
            <a:endParaRPr lang="zh-CN" altLang="en-US" b="0"/>
          </a:p>
          <a:p>
            <a:pPr algn="just"/>
            <a:r>
              <a:rPr lang="zh-CN" altLang="en-US">
                <a:solidFill>
                  <a:srgbClr val="0000CC"/>
                </a:solidFill>
              </a:rPr>
              <a:t>(3)关闭文件</a:t>
            </a:r>
            <a:r>
              <a:rPr lang="zh-CN" altLang="en-US" b="0"/>
              <a:t>       </a:t>
            </a:r>
            <a:r>
              <a:rPr lang="zh-CN" altLang="en-US">
                <a:solidFill>
                  <a:srgbClr val="000099"/>
                </a:solidFill>
              </a:rPr>
              <a:t>(4)印出字符串</a:t>
            </a:r>
            <a:endParaRPr lang="zh-CN" altLang="en-US" b="0"/>
          </a:p>
          <a:p>
            <a:pPr algn="just"/>
            <a:r>
              <a:rPr lang="zh-CN" altLang="en-US">
                <a:solidFill>
                  <a:srgbClr val="0000CC"/>
                </a:solidFill>
              </a:rPr>
              <a:t>(5)印出空格数目</a:t>
            </a:r>
            <a:r>
              <a:rPr lang="zh-CN" altLang="en-US" b="0"/>
              <a:t>   </a:t>
            </a:r>
            <a:r>
              <a:rPr lang="zh-CN" altLang="en-US">
                <a:solidFill>
                  <a:srgbClr val="000099"/>
                </a:solidFill>
              </a:rPr>
              <a:t>(6)印出空格总数</a:t>
            </a:r>
            <a:endParaRPr lang="zh-CN" altLang="en-US" b="0"/>
          </a:p>
          <a:p>
            <a:pPr algn="just"/>
            <a:r>
              <a:rPr lang="zh-CN" altLang="en-US">
                <a:solidFill>
                  <a:srgbClr val="000099"/>
                </a:solidFill>
                <a:latin typeface="Arial Narrow" pitchFamily="34" charset="0"/>
              </a:rPr>
              <a:t>(7)</a:t>
            </a:r>
            <a:r>
              <a:rPr lang="en-US" altLang="zh-CN">
                <a:solidFill>
                  <a:srgbClr val="000099"/>
                </a:solidFill>
                <a:latin typeface="Arial Narrow" pitchFamily="34" charset="0"/>
              </a:rPr>
              <a:t>sum:=sum+1</a:t>
            </a:r>
            <a:r>
              <a:rPr lang="en-US" altLang="zh-CN" b="0"/>
              <a:t>   </a:t>
            </a:r>
            <a:r>
              <a:rPr lang="en-US" altLang="zh-CN">
                <a:solidFill>
                  <a:srgbClr val="000099"/>
                </a:solidFill>
                <a:latin typeface="Arial Narrow" pitchFamily="34" charset="0"/>
              </a:rPr>
              <a:t>(8)totalsum:=totalsum+sum</a:t>
            </a:r>
            <a:endParaRPr lang="en-US" altLang="zh-CN" b="0"/>
          </a:p>
          <a:p>
            <a:pPr algn="just"/>
            <a:r>
              <a:rPr lang="en-US" altLang="zh-CN">
                <a:solidFill>
                  <a:srgbClr val="0000CC"/>
                </a:solidFill>
              </a:rPr>
              <a:t>(9)</a:t>
            </a:r>
            <a:r>
              <a:rPr lang="zh-CN" altLang="en-US">
                <a:solidFill>
                  <a:srgbClr val="0000CC"/>
                </a:solidFill>
              </a:rPr>
              <a:t>读入字符串</a:t>
            </a:r>
            <a:r>
              <a:rPr lang="zh-CN" altLang="en-US" b="0"/>
              <a:t>     </a:t>
            </a:r>
            <a:r>
              <a:rPr lang="zh-CN" altLang="en-US">
                <a:solidFill>
                  <a:srgbClr val="000099"/>
                </a:solidFill>
              </a:rPr>
              <a:t>(10)</a:t>
            </a:r>
            <a:r>
              <a:rPr lang="en-US" altLang="zh-CN">
                <a:solidFill>
                  <a:srgbClr val="000099"/>
                </a:solidFill>
              </a:rPr>
              <a:t>sum:=0</a:t>
            </a:r>
            <a:endParaRPr lang="en-US" altLang="zh-CN" b="0"/>
          </a:p>
          <a:p>
            <a:pPr algn="just"/>
            <a:r>
              <a:rPr lang="en-US" altLang="zh-CN">
                <a:solidFill>
                  <a:srgbClr val="0000CC"/>
                </a:solidFill>
              </a:rPr>
              <a:t>(11)Totalsum:=0</a:t>
            </a:r>
            <a:r>
              <a:rPr lang="en-US" altLang="zh-CN" b="0"/>
              <a:t>   </a:t>
            </a:r>
            <a:r>
              <a:rPr lang="en-US" altLang="zh-CN">
                <a:solidFill>
                  <a:srgbClr val="000099"/>
                </a:solidFill>
              </a:rPr>
              <a:t>(12)pointer:=1</a:t>
            </a:r>
            <a:endParaRPr lang="en-US" altLang="zh-CN" b="0"/>
          </a:p>
          <a:p>
            <a:pPr algn="just"/>
            <a:r>
              <a:rPr lang="en-US" altLang="zh-CN">
                <a:solidFill>
                  <a:srgbClr val="0000CC"/>
                </a:solidFill>
                <a:latin typeface="Arial Narrow" pitchFamily="34" charset="0"/>
              </a:rPr>
              <a:t>(13)pointer:=pointer+1</a:t>
            </a:r>
            <a:r>
              <a:rPr lang="en-US" altLang="zh-CN" b="0"/>
              <a:t> </a:t>
            </a:r>
            <a:r>
              <a:rPr lang="en-US" altLang="zh-CN">
                <a:solidFill>
                  <a:srgbClr val="000099"/>
                </a:solidFill>
              </a:rPr>
              <a:t>I(1)</a:t>
            </a:r>
            <a:r>
              <a:rPr lang="zh-CN" altLang="en-US">
                <a:solidFill>
                  <a:srgbClr val="000099"/>
                </a:solidFill>
              </a:rPr>
              <a:t>文件结束</a:t>
            </a:r>
            <a:endParaRPr lang="zh-CN" altLang="en-US" b="0"/>
          </a:p>
          <a:p>
            <a:pPr algn="just"/>
            <a:r>
              <a:rPr lang="en-US" altLang="zh-CN">
                <a:solidFill>
                  <a:srgbClr val="0000CC"/>
                </a:solidFill>
              </a:rPr>
              <a:t>I(2)</a:t>
            </a:r>
            <a:r>
              <a:rPr lang="zh-CN" altLang="en-US">
                <a:solidFill>
                  <a:srgbClr val="0000CC"/>
                </a:solidFill>
              </a:rPr>
              <a:t>字符串结束</a:t>
            </a:r>
            <a:r>
              <a:rPr lang="zh-CN" altLang="en-US" b="0"/>
              <a:t>     </a:t>
            </a:r>
            <a:r>
              <a:rPr lang="en-US" altLang="zh-CN">
                <a:solidFill>
                  <a:srgbClr val="000099"/>
                </a:solidFill>
              </a:rPr>
              <a:t>S(3)</a:t>
            </a:r>
            <a:r>
              <a:rPr lang="zh-CN" altLang="en-US">
                <a:solidFill>
                  <a:srgbClr val="000099"/>
                </a:solidFill>
              </a:rPr>
              <a:t>字符是空格</a:t>
            </a:r>
          </a:p>
        </p:txBody>
      </p:sp>
    </p:spTree>
    <p:extLst>
      <p:ext uri="{BB962C8B-B14F-4D97-AF65-F5344CB8AC3E}">
        <p14:creationId xmlns:p14="http://schemas.microsoft.com/office/powerpoint/2010/main" val="1328907892"/>
      </p:ext>
    </p:extLst>
  </p:cSld>
  <p:clrMapOvr>
    <a:masterClrMapping/>
  </p:clrMapOvr>
  <p:transition>
    <p:rand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0E563E74-9C2F-4BFD-89F1-FD4A21E98E43}"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94211"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94212"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EB015FD2-1AA3-43D3-8EFF-937BAC740462}" type="slidenum">
              <a:rPr lang="zh-CN" altLang="en-US" sz="2000" smtClean="0">
                <a:solidFill>
                  <a:srgbClr val="006600"/>
                </a:solidFill>
                <a:latin typeface="Arial" charset="0"/>
              </a:rPr>
              <a:pPr/>
              <a:t>92</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140290" name="Rectangle 2"/>
          <p:cNvSpPr>
            <a:spLocks noGrp="1" noChangeArrowheads="1"/>
          </p:cNvSpPr>
          <p:nvPr>
            <p:ph type="title"/>
          </p:nvPr>
        </p:nvSpPr>
        <p:spPr>
          <a:xfrm>
            <a:off x="203200" y="381000"/>
            <a:ext cx="11785600" cy="685800"/>
          </a:xfrm>
        </p:spPr>
        <p:txBody>
          <a:bodyPr>
            <a:normAutofit fontScale="90000"/>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p>
        </p:txBody>
      </p:sp>
      <p:sp>
        <p:nvSpPr>
          <p:cNvPr id="94214" name="Text Box 4"/>
          <p:cNvSpPr txBox="1">
            <a:spLocks noChangeArrowheads="1"/>
          </p:cNvSpPr>
          <p:nvPr/>
        </p:nvSpPr>
        <p:spPr bwMode="auto">
          <a:xfrm>
            <a:off x="1828800" y="1863726"/>
            <a:ext cx="8229600"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120000"/>
              </a:lnSpc>
            </a:pPr>
            <a:r>
              <a:rPr lang="zh-CN" altLang="en-US" b="0" dirty="0">
                <a:latin typeface="Times New Roman" pitchFamily="18" charset="0"/>
              </a:rPr>
              <a:t>然后</a:t>
            </a:r>
            <a:r>
              <a:rPr lang="zh-CN" altLang="en-US" dirty="0">
                <a:solidFill>
                  <a:srgbClr val="0000CC"/>
                </a:solidFill>
                <a:latin typeface="Times New Roman" pitchFamily="18" charset="0"/>
              </a:rPr>
              <a:t>把操作和条件分配到程序结构图的适当位置（如</a:t>
            </a:r>
            <a:r>
              <a:rPr lang="zh-CN" altLang="en-US" dirty="0" smtClean="0">
                <a:solidFill>
                  <a:srgbClr val="0000CC"/>
                </a:solidFill>
                <a:latin typeface="Times New Roman" pitchFamily="18" charset="0"/>
              </a:rPr>
              <a:t>图</a:t>
            </a:r>
            <a:r>
              <a:rPr lang="en-US" altLang="zh-CN" dirty="0" smtClean="0">
                <a:solidFill>
                  <a:srgbClr val="0000CC"/>
                </a:solidFill>
                <a:latin typeface="Times New Roman" pitchFamily="18" charset="0"/>
              </a:rPr>
              <a:t>7.</a:t>
            </a:r>
            <a:r>
              <a:rPr lang="zh-CN" altLang="en-US" dirty="0" smtClean="0">
                <a:solidFill>
                  <a:srgbClr val="0000CC"/>
                </a:solidFill>
                <a:latin typeface="Times New Roman" pitchFamily="18" charset="0"/>
              </a:rPr>
              <a:t>14</a:t>
            </a:r>
            <a:r>
              <a:rPr lang="zh-CN" altLang="en-US" dirty="0">
                <a:solidFill>
                  <a:srgbClr val="0000CC"/>
                </a:solidFill>
                <a:latin typeface="Times New Roman" pitchFamily="18" charset="0"/>
              </a:rPr>
              <a:t>所示）：</a:t>
            </a:r>
          </a:p>
        </p:txBody>
      </p:sp>
    </p:spTree>
    <p:extLst>
      <p:ext uri="{BB962C8B-B14F-4D97-AF65-F5344CB8AC3E}">
        <p14:creationId xmlns:p14="http://schemas.microsoft.com/office/powerpoint/2010/main" val="1382887038"/>
      </p:ext>
    </p:extLst>
  </p:cSld>
  <p:clrMapOvr>
    <a:masterClrMapping/>
  </p:clrMapOvr>
  <p:transition>
    <p:random/>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DD8528BE-FE63-41AF-8410-2A2E6649B39F}"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95235"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95236"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ECF486DB-3147-4FE9-A06D-1AF0450D5D9B}" type="slidenum">
              <a:rPr lang="zh-CN" altLang="en-US" sz="2000" smtClean="0">
                <a:solidFill>
                  <a:srgbClr val="006600"/>
                </a:solidFill>
                <a:latin typeface="Arial" charset="0"/>
              </a:rPr>
              <a:pPr/>
              <a:t>93</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315394" name="Rectangle 2"/>
          <p:cNvSpPr>
            <a:spLocks noGrp="1" noChangeArrowheads="1"/>
          </p:cNvSpPr>
          <p:nvPr>
            <p:ph type="title"/>
          </p:nvPr>
        </p:nvSpPr>
        <p:spPr>
          <a:xfrm>
            <a:off x="203200" y="457200"/>
            <a:ext cx="11785600" cy="685800"/>
          </a:xfrm>
        </p:spPr>
        <p:txBody>
          <a:bodyPr>
            <a:normAutofit fontScale="90000"/>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p>
        </p:txBody>
      </p:sp>
      <p:graphicFrame>
        <p:nvGraphicFramePr>
          <p:cNvPr id="95238" name="Object 6"/>
          <p:cNvGraphicFramePr>
            <a:graphicFrameLocks noChangeAspect="1"/>
          </p:cNvGraphicFramePr>
          <p:nvPr/>
        </p:nvGraphicFramePr>
        <p:xfrm>
          <a:off x="1016000" y="228600"/>
          <a:ext cx="10160000" cy="6096000"/>
        </p:xfrm>
        <a:graphic>
          <a:graphicData uri="http://schemas.openxmlformats.org/presentationml/2006/ole">
            <mc:AlternateContent xmlns:mc="http://schemas.openxmlformats.org/markup-compatibility/2006">
              <mc:Choice xmlns:v="urn:schemas-microsoft-com:vml" Requires="v">
                <p:oleObj spid="_x0000_s38916" name="位图图像" r:id="rId4" imgW="4019048" imgH="3696216" progId="Paint.Picture">
                  <p:embed/>
                </p:oleObj>
              </mc:Choice>
              <mc:Fallback>
                <p:oleObj name="位图图像" r:id="rId4" imgW="4019048" imgH="369621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28600"/>
                        <a:ext cx="101600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39" name="Text Box 7"/>
          <p:cNvSpPr txBox="1">
            <a:spLocks noChangeArrowheads="1"/>
          </p:cNvSpPr>
          <p:nvPr/>
        </p:nvSpPr>
        <p:spPr bwMode="auto">
          <a:xfrm>
            <a:off x="1583267" y="5911851"/>
            <a:ext cx="15367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ctr"/>
            <a:r>
              <a:rPr lang="zh-CN" altLang="en-US" sz="2000" dirty="0" smtClean="0"/>
              <a:t>图</a:t>
            </a:r>
            <a:r>
              <a:rPr lang="en-US" altLang="zh-CN" sz="2000" dirty="0" smtClean="0"/>
              <a:t>7.</a:t>
            </a:r>
            <a:r>
              <a:rPr lang="zh-CN" altLang="en-US" sz="2000" dirty="0" smtClean="0"/>
              <a:t>1</a:t>
            </a:r>
            <a:r>
              <a:rPr lang="en-US" altLang="zh-CN" sz="2000" dirty="0" smtClean="0"/>
              <a:t>4</a:t>
            </a:r>
            <a:endParaRPr lang="en-US" altLang="zh-CN" sz="2000" dirty="0"/>
          </a:p>
        </p:txBody>
      </p:sp>
    </p:spTree>
    <p:extLst>
      <p:ext uri="{BB962C8B-B14F-4D97-AF65-F5344CB8AC3E}">
        <p14:creationId xmlns:p14="http://schemas.microsoft.com/office/powerpoint/2010/main" val="228345534"/>
      </p:ext>
    </p:extLst>
  </p:cSld>
  <p:clrMapOvr>
    <a:masterClrMapping/>
  </p:clrMapOvr>
  <p:transition>
    <p:random/>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2A34344F-C315-47AE-B5C6-538B2BA2C492}"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96259"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96260"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60F3F7A6-0812-4E80-8A1D-BDAD249E412A}" type="slidenum">
              <a:rPr lang="zh-CN" altLang="en-US" sz="2000" smtClean="0">
                <a:solidFill>
                  <a:srgbClr val="006600"/>
                </a:solidFill>
                <a:latin typeface="Arial" charset="0"/>
              </a:rPr>
              <a:pPr/>
              <a:t>94</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138242" name="Rectangle 2"/>
          <p:cNvSpPr>
            <a:spLocks noGrp="1" noChangeArrowheads="1"/>
          </p:cNvSpPr>
          <p:nvPr>
            <p:ph type="title"/>
          </p:nvPr>
        </p:nvSpPr>
        <p:spPr>
          <a:xfrm>
            <a:off x="541867" y="381000"/>
            <a:ext cx="11243733" cy="7620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a:t>
            </a:r>
            <a:r>
              <a:rPr lang="zh-CN" altLang="en-US" sz="4800" b="1" dirty="0" smtClean="0">
                <a:effectLst>
                  <a:outerShdw blurRad="38100" dist="38100" dir="2700000" algn="tl">
                    <a:srgbClr val="FFFFFF"/>
                  </a:outerShdw>
                </a:effectLst>
                <a:latin typeface="华文新魏" pitchFamily="2" charset="-122"/>
                <a:ea typeface="华文新魏" pitchFamily="2" charset="-122"/>
              </a:rPr>
              <a:t>4 面向数据结构的设计方法</a:t>
            </a:r>
            <a:endParaRPr lang="zh-CN" altLang="en-US" sz="3600" b="1" dirty="0" smtClean="0">
              <a:solidFill>
                <a:schemeClr val="accent1"/>
              </a:solidFill>
              <a:effectLst>
                <a:outerShdw blurRad="38100" dist="38100" dir="2700000" algn="tl">
                  <a:srgbClr val="000000"/>
                </a:outerShdw>
              </a:effectLst>
              <a:latin typeface="Times New Roman" pitchFamily="18" charset="0"/>
            </a:endParaRPr>
          </a:p>
        </p:txBody>
      </p:sp>
      <p:sp>
        <p:nvSpPr>
          <p:cNvPr id="138244" name="Text Box 4"/>
          <p:cNvSpPr txBox="1">
            <a:spLocks noChangeArrowheads="1"/>
          </p:cNvSpPr>
          <p:nvPr/>
        </p:nvSpPr>
        <p:spPr bwMode="auto">
          <a:xfrm>
            <a:off x="1625600" y="1676400"/>
            <a:ext cx="7823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kumimoji="1" lang="zh-CN" altLang="en-US" sz="3600">
                <a:solidFill>
                  <a:schemeClr val="accent1"/>
                </a:solidFill>
                <a:effectLst>
                  <a:outerShdw blurRad="38100" dist="38100" dir="2700000" algn="tl">
                    <a:srgbClr val="000000"/>
                  </a:outerShdw>
                </a:effectLst>
                <a:latin typeface="Times New Roman" pitchFamily="18" charset="0"/>
                <a:ea typeface="宋体" pitchFamily="2" charset="-122"/>
              </a:rPr>
              <a:t>程序设计实例——步骤五</a:t>
            </a:r>
          </a:p>
        </p:txBody>
      </p:sp>
      <p:sp>
        <p:nvSpPr>
          <p:cNvPr id="96263" name="Text Box 6"/>
          <p:cNvSpPr txBox="1">
            <a:spLocks noChangeArrowheads="1"/>
          </p:cNvSpPr>
          <p:nvPr/>
        </p:nvSpPr>
        <p:spPr bwMode="auto">
          <a:xfrm>
            <a:off x="1625600" y="2468564"/>
            <a:ext cx="7823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952500">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r>
              <a:rPr lang="zh-CN" altLang="en-US">
                <a:solidFill>
                  <a:srgbClr val="0000CC"/>
                </a:solidFill>
              </a:rPr>
              <a:t>用伪码表示</a:t>
            </a:r>
            <a:r>
              <a:rPr lang="zh-CN" altLang="en-US">
                <a:solidFill>
                  <a:srgbClr val="0000CC"/>
                </a:solidFill>
                <a:hlinkClick r:id="" action="ppaction://macro?name=DispPCode"/>
              </a:rPr>
              <a:t>程序</a:t>
            </a:r>
            <a:r>
              <a:rPr lang="zh-CN" altLang="en-US">
                <a:solidFill>
                  <a:srgbClr val="0000CC"/>
                </a:solidFill>
              </a:rPr>
              <a:t>。</a:t>
            </a:r>
          </a:p>
        </p:txBody>
      </p:sp>
    </p:spTree>
    <p:extLst>
      <p:ext uri="{BB962C8B-B14F-4D97-AF65-F5344CB8AC3E}">
        <p14:creationId xmlns:p14="http://schemas.microsoft.com/office/powerpoint/2010/main" val="3238179995"/>
      </p:ext>
    </p:extLst>
  </p:cSld>
  <p:clrMapOvr>
    <a:masterClrMapping/>
  </p:clrMapOvr>
  <p:transition>
    <p:random/>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6E8B25D7-F809-49AB-8486-AC6AA875D5E8}"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97283"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97284"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0DE6B33-E067-4CAD-9458-687115140D01}" type="slidenum">
              <a:rPr lang="zh-CN" altLang="en-US" sz="2000" smtClean="0">
                <a:solidFill>
                  <a:srgbClr val="006600"/>
                </a:solidFill>
                <a:latin typeface="Arial" charset="0"/>
              </a:rPr>
              <a:pPr/>
              <a:t>95</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150530" name="Rectangle 2"/>
          <p:cNvSpPr>
            <a:spLocks noGrp="1" noChangeArrowheads="1"/>
          </p:cNvSpPr>
          <p:nvPr>
            <p:ph type="title"/>
          </p:nvPr>
        </p:nvSpPr>
        <p:spPr>
          <a:xfrm>
            <a:off x="541867" y="3048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7.5 </a:t>
            </a:r>
            <a:r>
              <a:rPr lang="zh-CN" altLang="en-US" sz="4800" b="1" dirty="0" smtClean="0">
                <a:effectLst>
                  <a:outerShdw blurRad="38100" dist="38100" dir="2700000" algn="tl">
                    <a:srgbClr val="FFFFFF"/>
                  </a:outerShdw>
                </a:effectLst>
                <a:latin typeface="华文新魏" pitchFamily="2" charset="-122"/>
                <a:ea typeface="华文新魏" pitchFamily="2" charset="-122"/>
              </a:rPr>
              <a:t>程序复杂程度的定量度量</a:t>
            </a:r>
          </a:p>
        </p:txBody>
      </p:sp>
      <p:sp>
        <p:nvSpPr>
          <p:cNvPr id="97286" name="Text Box 4"/>
          <p:cNvSpPr txBox="1">
            <a:spLocks noChangeArrowheads="1"/>
          </p:cNvSpPr>
          <p:nvPr/>
        </p:nvSpPr>
        <p:spPr bwMode="auto">
          <a:xfrm>
            <a:off x="1828800" y="1676401"/>
            <a:ext cx="84328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110000"/>
              </a:lnSpc>
            </a:pPr>
            <a:r>
              <a:rPr lang="zh-CN" altLang="en-US" b="0">
                <a:latin typeface="Times New Roman" pitchFamily="18" charset="0"/>
              </a:rPr>
              <a:t>经过详细设计之后每个模块的内容都非常具体了，这时</a:t>
            </a:r>
            <a:r>
              <a:rPr lang="zh-CN" altLang="en-US" b="0"/>
              <a:t>人们希望能够定量地度量软件的性质。</a:t>
            </a:r>
          </a:p>
          <a:p>
            <a:pPr algn="just">
              <a:lnSpc>
                <a:spcPct val="110000"/>
              </a:lnSpc>
            </a:pPr>
            <a:r>
              <a:rPr lang="en-US" altLang="zh-CN"/>
              <a:t>McCabe</a:t>
            </a:r>
            <a:r>
              <a:rPr lang="zh-CN" altLang="en-US"/>
              <a:t>方法</a:t>
            </a:r>
            <a:r>
              <a:rPr lang="zh-CN" altLang="en-US" b="0"/>
              <a:t>和</a:t>
            </a:r>
            <a:r>
              <a:rPr lang="en-US" altLang="zh-CN"/>
              <a:t>Halstead</a:t>
            </a:r>
            <a:r>
              <a:rPr lang="zh-CN" altLang="en-US"/>
              <a:t>方法</a:t>
            </a:r>
            <a:r>
              <a:rPr lang="zh-CN" altLang="en-US" b="0"/>
              <a:t>是程序复杂程度定量度量方法中使用得比较广泛的两种。</a:t>
            </a:r>
          </a:p>
        </p:txBody>
      </p:sp>
    </p:spTree>
    <p:extLst>
      <p:ext uri="{BB962C8B-B14F-4D97-AF65-F5344CB8AC3E}">
        <p14:creationId xmlns:p14="http://schemas.microsoft.com/office/powerpoint/2010/main" val="1875839529"/>
      </p:ext>
    </p:extLst>
  </p:cSld>
  <p:clrMapOvr>
    <a:masterClrMapping/>
  </p:clrMapOvr>
  <p:transition>
    <p:random/>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143C2980-3D12-428E-84D2-33A71F765BFF}"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98307"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98308"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86C6485F-C07E-4EFA-9A35-B11C5085BEE0}" type="slidenum">
              <a:rPr lang="zh-CN" altLang="en-US" sz="2000" smtClean="0">
                <a:solidFill>
                  <a:srgbClr val="006600"/>
                </a:solidFill>
                <a:latin typeface="Arial" charset="0"/>
              </a:rPr>
              <a:pPr/>
              <a:t>96</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246786" name="Rectangle 2"/>
          <p:cNvSpPr>
            <a:spLocks noGrp="1" noChangeArrowheads="1"/>
          </p:cNvSpPr>
          <p:nvPr>
            <p:ph type="title"/>
          </p:nvPr>
        </p:nvSpPr>
        <p:spPr>
          <a:xfrm>
            <a:off x="541867" y="3048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7.5 </a:t>
            </a:r>
            <a:r>
              <a:rPr lang="zh-CN" altLang="en-US" sz="4800" b="1" dirty="0" smtClean="0">
                <a:effectLst>
                  <a:outerShdw blurRad="38100" dist="38100" dir="2700000" algn="tl">
                    <a:srgbClr val="FFFFFF"/>
                  </a:outerShdw>
                </a:effectLst>
                <a:latin typeface="华文新魏" pitchFamily="2" charset="-122"/>
                <a:ea typeface="华文新魏" pitchFamily="2" charset="-122"/>
              </a:rPr>
              <a:t>程序复杂程度的定量度量</a:t>
            </a:r>
            <a:endParaRPr lang="zh-CN" altLang="en-US" sz="3600" b="1" dirty="0" smtClean="0">
              <a:solidFill>
                <a:srgbClr val="006600"/>
              </a:solidFill>
              <a:effectLst>
                <a:outerShdw blurRad="38100" dist="38100" dir="2700000" algn="tl">
                  <a:srgbClr val="000000"/>
                </a:outerShdw>
              </a:effectLst>
              <a:latin typeface="Times New Roman" pitchFamily="18" charset="0"/>
              <a:ea typeface="黑体" pitchFamily="2" charset="-122"/>
            </a:endParaRPr>
          </a:p>
        </p:txBody>
      </p:sp>
      <p:sp>
        <p:nvSpPr>
          <p:cNvPr id="246788" name="Text Box 4"/>
          <p:cNvSpPr txBox="1">
            <a:spLocks noChangeArrowheads="1"/>
          </p:cNvSpPr>
          <p:nvPr/>
        </p:nvSpPr>
        <p:spPr bwMode="auto">
          <a:xfrm>
            <a:off x="1219200" y="1512888"/>
            <a:ext cx="8839200"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defRPr/>
            </a:pPr>
            <a:r>
              <a:rPr kumimoji="1" lang="zh-CN" altLang="en-US" sz="3600">
                <a:solidFill>
                  <a:srgbClr val="006600"/>
                </a:solidFill>
                <a:effectLst>
                  <a:outerShdw blurRad="38100" dist="38100" dir="2700000" algn="tl">
                    <a:srgbClr val="000000"/>
                  </a:outerShdw>
                </a:effectLst>
                <a:latin typeface="Times New Roman" pitchFamily="18" charset="0"/>
                <a:ea typeface="宋体" pitchFamily="2" charset="-122"/>
              </a:rPr>
              <a:t>定量度量程序复杂度的意义</a:t>
            </a:r>
          </a:p>
        </p:txBody>
      </p:sp>
      <p:sp>
        <p:nvSpPr>
          <p:cNvPr id="98311" name="Text Box 8"/>
          <p:cNvSpPr txBox="1">
            <a:spLocks noChangeArrowheads="1"/>
          </p:cNvSpPr>
          <p:nvPr/>
        </p:nvSpPr>
        <p:spPr bwMode="auto">
          <a:xfrm>
            <a:off x="1219200" y="2173288"/>
            <a:ext cx="99568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lnSpc>
                <a:spcPct val="110000"/>
              </a:lnSpc>
            </a:pPr>
            <a:r>
              <a:rPr lang="zh-CN" altLang="en-US"/>
              <a:t>定量度量程序复杂程度的方法很有价值</a:t>
            </a:r>
            <a:r>
              <a:rPr lang="zh-CN" altLang="en-US" b="0"/>
              <a:t>：</a:t>
            </a:r>
            <a:r>
              <a:rPr lang="zh-CN" altLang="en-US" b="0">
                <a:solidFill>
                  <a:srgbClr val="0000CC"/>
                </a:solidFill>
              </a:rPr>
              <a:t>把程序的复杂程度乘以适当常数即可估算出软件中故障的数量以及软件开发需要用的工作量，定量度量的结果可以用来比较两个不同的设计或两个不同算法的优劣；程序的定量的复杂程度可以作为模块规模的精确限度。</a:t>
            </a:r>
          </a:p>
        </p:txBody>
      </p:sp>
    </p:spTree>
    <p:extLst>
      <p:ext uri="{BB962C8B-B14F-4D97-AF65-F5344CB8AC3E}">
        <p14:creationId xmlns:p14="http://schemas.microsoft.com/office/powerpoint/2010/main" val="4082728362"/>
      </p:ext>
    </p:extLst>
  </p:cSld>
  <p:clrMapOvr>
    <a:masterClrMapping/>
  </p:clrMapOvr>
  <p:transition>
    <p:random/>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77A1D119-814D-4AEA-9996-CA2CD11FDCCD}"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99331"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99332"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DCA9CBD4-19D0-4A95-8C74-473DB826BDBC}" type="slidenum">
              <a:rPr lang="zh-CN" altLang="en-US" sz="2000" smtClean="0">
                <a:solidFill>
                  <a:srgbClr val="006600"/>
                </a:solidFill>
                <a:latin typeface="Arial" charset="0"/>
              </a:rPr>
              <a:pPr/>
              <a:t>97</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166914" name="Rectangle 2"/>
          <p:cNvSpPr>
            <a:spLocks noGrp="1" noChangeArrowheads="1"/>
          </p:cNvSpPr>
          <p:nvPr>
            <p:ph type="title"/>
          </p:nvPr>
        </p:nvSpPr>
        <p:spPr>
          <a:xfrm>
            <a:off x="541867" y="3048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7.5 </a:t>
            </a:r>
            <a:r>
              <a:rPr lang="zh-CN" altLang="en-US" sz="4800" b="1" dirty="0" smtClean="0">
                <a:effectLst>
                  <a:outerShdw blurRad="38100" dist="38100" dir="2700000" algn="tl">
                    <a:srgbClr val="FFFFFF"/>
                  </a:outerShdw>
                </a:effectLst>
                <a:latin typeface="华文新魏" pitchFamily="2" charset="-122"/>
                <a:ea typeface="华文新魏" pitchFamily="2" charset="-122"/>
              </a:rPr>
              <a:t>程序复杂程度的定量度量</a:t>
            </a:r>
            <a:endParaRPr lang="zh-CN" altLang="en-US" b="1" dirty="0" smtClean="0">
              <a:solidFill>
                <a:srgbClr val="0000CC"/>
              </a:solidFill>
              <a:effectLst>
                <a:outerShdw blurRad="38100" dist="38100" dir="2700000" algn="tl">
                  <a:srgbClr val="000000"/>
                </a:outerShdw>
              </a:effectLst>
              <a:latin typeface="Times New Roman" pitchFamily="18" charset="0"/>
            </a:endParaRPr>
          </a:p>
        </p:txBody>
      </p:sp>
      <p:sp>
        <p:nvSpPr>
          <p:cNvPr id="166916" name="Text Box 4"/>
          <p:cNvSpPr txBox="1">
            <a:spLocks noChangeArrowheads="1"/>
          </p:cNvSpPr>
          <p:nvPr/>
        </p:nvSpPr>
        <p:spPr bwMode="auto">
          <a:xfrm>
            <a:off x="1422400" y="1371601"/>
            <a:ext cx="9347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30000"/>
              </a:spcBef>
              <a:defRPr/>
            </a:pPr>
            <a:r>
              <a:rPr lang="zh-CN" altLang="en-US">
                <a:latin typeface="Times New Roman" pitchFamily="18" charset="0"/>
                <a:ea typeface="宋体" pitchFamily="2" charset="-122"/>
              </a:rPr>
              <a:t> </a:t>
            </a:r>
            <a:r>
              <a:rPr kumimoji="1" lang="en-US" altLang="zh-CN" sz="4000">
                <a:solidFill>
                  <a:srgbClr val="0000CC"/>
                </a:solidFill>
                <a:effectLst>
                  <a:outerShdw blurRad="38100" dist="38100" dir="2700000" algn="tl">
                    <a:srgbClr val="000000"/>
                  </a:outerShdw>
                </a:effectLst>
                <a:latin typeface="Times New Roman" pitchFamily="18" charset="0"/>
                <a:ea typeface="宋体" pitchFamily="2" charset="-122"/>
              </a:rPr>
              <a:t>McCabe</a:t>
            </a:r>
            <a:r>
              <a:rPr kumimoji="1" lang="zh-CN" altLang="en-US" sz="4000">
                <a:solidFill>
                  <a:srgbClr val="0000CC"/>
                </a:solidFill>
                <a:effectLst>
                  <a:outerShdw blurRad="38100" dist="38100" dir="2700000" algn="tl">
                    <a:srgbClr val="000000"/>
                  </a:outerShdw>
                </a:effectLst>
                <a:latin typeface="Times New Roman" pitchFamily="18" charset="0"/>
                <a:ea typeface="宋体" pitchFamily="2" charset="-122"/>
              </a:rPr>
              <a:t>方法</a:t>
            </a:r>
          </a:p>
        </p:txBody>
      </p:sp>
      <p:sp>
        <p:nvSpPr>
          <p:cNvPr id="99335" name="Text Box 6"/>
          <p:cNvSpPr txBox="1">
            <a:spLocks noChangeArrowheads="1"/>
          </p:cNvSpPr>
          <p:nvPr/>
        </p:nvSpPr>
        <p:spPr bwMode="auto">
          <a:xfrm>
            <a:off x="1117600" y="1981201"/>
            <a:ext cx="10058400"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just">
              <a:spcBef>
                <a:spcPct val="30000"/>
              </a:spcBef>
            </a:pPr>
            <a:r>
              <a:rPr lang="zh-CN" altLang="en-US" dirty="0">
                <a:solidFill>
                  <a:srgbClr val="0000CC"/>
                </a:solidFill>
              </a:rPr>
              <a:t>程序图(流图</a:t>
            </a:r>
            <a:r>
              <a:rPr lang="en-US" altLang="zh-CN" dirty="0">
                <a:solidFill>
                  <a:srgbClr val="0000CC"/>
                </a:solidFill>
              </a:rPr>
              <a:t>)</a:t>
            </a:r>
            <a:r>
              <a:rPr lang="zh-CN" altLang="en-US" b="0" dirty="0"/>
              <a:t>是把程序流程图中每个处理符号都退化成一个点、连接不同处理符号的箭头变成连接不同点的有向孤而得到的有向图。例如，</a:t>
            </a:r>
            <a:r>
              <a:rPr lang="zh-CN" altLang="en-US" dirty="0" smtClean="0">
                <a:latin typeface="Arial" charset="0"/>
              </a:rPr>
              <a:t>图</a:t>
            </a:r>
            <a:r>
              <a:rPr lang="en-US" altLang="zh-CN" dirty="0" smtClean="0">
                <a:latin typeface="Arial" charset="0"/>
              </a:rPr>
              <a:t>7.</a:t>
            </a:r>
            <a:r>
              <a:rPr lang="zh-CN" altLang="en-US" dirty="0" smtClean="0">
                <a:latin typeface="Arial" charset="0"/>
              </a:rPr>
              <a:t>15</a:t>
            </a:r>
            <a:r>
              <a:rPr lang="zh-CN" altLang="en-US" b="0" dirty="0"/>
              <a:t>(</a:t>
            </a:r>
            <a:r>
              <a:rPr lang="en-US" altLang="zh-CN" b="0" dirty="0"/>
              <a:t>b)</a:t>
            </a:r>
            <a:r>
              <a:rPr lang="zh-CN" altLang="en-US" b="0" dirty="0"/>
              <a:t>是从</a:t>
            </a:r>
            <a:r>
              <a:rPr lang="zh-CN" altLang="en-US" dirty="0" smtClean="0">
                <a:latin typeface="Arial" charset="0"/>
              </a:rPr>
              <a:t>图</a:t>
            </a:r>
            <a:r>
              <a:rPr lang="en-US" altLang="zh-CN" dirty="0" smtClean="0">
                <a:latin typeface="Arial" charset="0"/>
              </a:rPr>
              <a:t>7.</a:t>
            </a:r>
            <a:r>
              <a:rPr lang="zh-CN" altLang="en-US" dirty="0" smtClean="0">
                <a:latin typeface="Arial" charset="0"/>
              </a:rPr>
              <a:t>15</a:t>
            </a:r>
            <a:r>
              <a:rPr lang="zh-CN" altLang="en-US" b="0" dirty="0"/>
              <a:t>(</a:t>
            </a:r>
            <a:r>
              <a:rPr lang="en-US" altLang="zh-CN" b="0" dirty="0"/>
              <a:t>a)</a:t>
            </a:r>
            <a:r>
              <a:rPr lang="zh-CN" altLang="en-US" b="0" dirty="0"/>
              <a:t>得出的程序图。</a:t>
            </a:r>
          </a:p>
          <a:p>
            <a:pPr algn="just">
              <a:spcBef>
                <a:spcPct val="30000"/>
              </a:spcBef>
            </a:pPr>
            <a:r>
              <a:rPr lang="zh-CN" altLang="en-US" b="0" dirty="0"/>
              <a:t>程序图仅仅描绘程序内部的控制流程，完全不表现对数据的具体操作以及分支或循环的具体条件。</a:t>
            </a:r>
          </a:p>
        </p:txBody>
      </p:sp>
    </p:spTree>
    <p:extLst>
      <p:ext uri="{BB962C8B-B14F-4D97-AF65-F5344CB8AC3E}">
        <p14:creationId xmlns:p14="http://schemas.microsoft.com/office/powerpoint/2010/main" val="446918907"/>
      </p:ext>
    </p:extLst>
  </p:cSld>
  <p:clrMapOvr>
    <a:masterClrMapping/>
  </p:clrMapOvr>
  <p:transition>
    <p:rand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529EB0F3-7255-4E5F-8ED8-2E8F425FE045}"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100355"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100356"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C46ECF84-2B84-496D-B451-04C2C5AC63B0}" type="slidenum">
              <a:rPr lang="zh-CN" altLang="en-US" sz="2000" smtClean="0">
                <a:solidFill>
                  <a:srgbClr val="006600"/>
                </a:solidFill>
                <a:latin typeface="Arial" charset="0"/>
              </a:rPr>
              <a:pPr/>
              <a:t>98</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319490" name="Rectangle 2"/>
          <p:cNvSpPr>
            <a:spLocks noGrp="1" noChangeArrowheads="1"/>
          </p:cNvSpPr>
          <p:nvPr>
            <p:ph type="title"/>
          </p:nvPr>
        </p:nvSpPr>
        <p:spPr>
          <a:xfrm>
            <a:off x="541867" y="3048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7.5 </a:t>
            </a:r>
            <a:r>
              <a:rPr lang="zh-CN" altLang="en-US" sz="4800" b="1" dirty="0" smtClean="0">
                <a:effectLst>
                  <a:outerShdw blurRad="38100" dist="38100" dir="2700000" algn="tl">
                    <a:srgbClr val="FFFFFF"/>
                  </a:outerShdw>
                </a:effectLst>
                <a:latin typeface="华文新魏" pitchFamily="2" charset="-122"/>
                <a:ea typeface="华文新魏" pitchFamily="2" charset="-122"/>
              </a:rPr>
              <a:t>程序复杂程度的定量度量</a:t>
            </a:r>
            <a:endParaRPr lang="zh-CN" altLang="en-US" b="1" dirty="0" smtClean="0">
              <a:solidFill>
                <a:srgbClr val="0000CC"/>
              </a:solidFill>
              <a:effectLst>
                <a:outerShdw blurRad="38100" dist="38100" dir="2700000" algn="tl">
                  <a:srgbClr val="000000"/>
                </a:outerShdw>
              </a:effectLst>
              <a:latin typeface="Times New Roman" pitchFamily="18" charset="0"/>
            </a:endParaRPr>
          </a:p>
        </p:txBody>
      </p:sp>
      <p:pic>
        <p:nvPicPr>
          <p:cNvPr id="10035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498476"/>
            <a:ext cx="10769600" cy="582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9" name="Text Box 9"/>
          <p:cNvSpPr txBox="1">
            <a:spLocks noChangeArrowheads="1"/>
          </p:cNvSpPr>
          <p:nvPr/>
        </p:nvSpPr>
        <p:spPr bwMode="auto">
          <a:xfrm>
            <a:off x="3312585" y="5876926"/>
            <a:ext cx="15367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gn="ctr"/>
            <a:r>
              <a:rPr lang="zh-CN" altLang="en-US" sz="2000" dirty="0" smtClean="0"/>
              <a:t>图</a:t>
            </a:r>
            <a:r>
              <a:rPr lang="en-US" altLang="zh-CN" sz="2000" dirty="0" smtClean="0"/>
              <a:t>7.</a:t>
            </a:r>
            <a:r>
              <a:rPr lang="zh-CN" altLang="en-US" sz="2000" dirty="0" smtClean="0"/>
              <a:t>1</a:t>
            </a:r>
            <a:r>
              <a:rPr lang="en-US" altLang="zh-CN" sz="2000" dirty="0" smtClean="0"/>
              <a:t>5</a:t>
            </a:r>
            <a:endParaRPr lang="en-US" altLang="zh-CN" sz="2000" dirty="0"/>
          </a:p>
        </p:txBody>
      </p:sp>
    </p:spTree>
    <p:extLst>
      <p:ext uri="{BB962C8B-B14F-4D97-AF65-F5344CB8AC3E}">
        <p14:creationId xmlns:p14="http://schemas.microsoft.com/office/powerpoint/2010/main" val="1809687631"/>
      </p:ext>
    </p:extLst>
  </p:cSld>
  <p:clrMapOvr>
    <a:masterClrMapping/>
  </p:clrMapOvr>
  <p:transition>
    <p:rand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日期占位符 3"/>
          <p:cNvSpPr>
            <a:spLocks noGrp="1"/>
          </p:cNvSpPr>
          <p:nvPr>
            <p:ph type="dt" sz="quarter" idx="10"/>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2E56D1CF-DD28-408C-83C9-154AD6FFF20C}" type="datetime2">
              <a:rPr lang="zh-CN" altLang="en-US" sz="2000" smtClean="0">
                <a:solidFill>
                  <a:srgbClr val="339933"/>
                </a:solidFill>
                <a:latin typeface="Arial" charset="0"/>
              </a:rPr>
              <a:pPr/>
              <a:t>2023-04-10</a:t>
            </a:fld>
            <a:endParaRPr lang="en-US" altLang="zh-CN" sz="2000" smtClean="0">
              <a:solidFill>
                <a:srgbClr val="339933"/>
              </a:solidFill>
              <a:latin typeface="Arial" charset="0"/>
            </a:endParaRPr>
          </a:p>
        </p:txBody>
      </p:sp>
      <p:sp>
        <p:nvSpPr>
          <p:cNvPr id="101379" name="页脚占位符 4"/>
          <p:cNvSpPr>
            <a:spLocks noGrp="1"/>
          </p:cNvSpPr>
          <p:nvPr>
            <p:ph type="ftr" sz="quarter" idx="11"/>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r>
              <a:rPr lang="zh-CN" altLang="en-US" sz="2400" smtClean="0">
                <a:solidFill>
                  <a:srgbClr val="339933"/>
                </a:solidFill>
                <a:latin typeface="Arial" charset="0"/>
                <a:ea typeface="华文行楷" pitchFamily="2" charset="-122"/>
              </a:rPr>
              <a:t>安徽财经大学</a:t>
            </a:r>
            <a:endParaRPr lang="en-US" altLang="zh-CN" sz="2400" smtClean="0">
              <a:solidFill>
                <a:srgbClr val="339933"/>
              </a:solidFill>
              <a:latin typeface="Arial" charset="0"/>
              <a:ea typeface="华文行楷" pitchFamily="2" charset="-122"/>
            </a:endParaRPr>
          </a:p>
        </p:txBody>
      </p:sp>
      <p:sp>
        <p:nvSpPr>
          <p:cNvPr id="101380" name="灯片编号占位符 5"/>
          <p:cNvSpPr>
            <a:spLocks noGrp="1"/>
          </p:cNvSpPr>
          <p:nvPr>
            <p:ph type="sldNum" sz="quarter" idx="12"/>
          </p:nvPr>
        </p:nvSpPr>
        <p:spPr>
          <a:noFill/>
        </p:spPr>
        <p:txBody>
          <a:bodyPr/>
          <a:lstStyle>
            <a:lvl1pPr>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fld id="{D3D785F0-2B4F-490A-BF11-2E003F1DDED5}" type="slidenum">
              <a:rPr lang="zh-CN" altLang="en-US" sz="2000" smtClean="0">
                <a:solidFill>
                  <a:srgbClr val="006600"/>
                </a:solidFill>
                <a:latin typeface="Arial" charset="0"/>
              </a:rPr>
              <a:pPr/>
              <a:t>99</a:t>
            </a:fld>
            <a:r>
              <a:rPr lang="zh-CN" altLang="en-US" sz="2000" smtClean="0">
                <a:solidFill>
                  <a:srgbClr val="006600"/>
                </a:solidFill>
                <a:latin typeface="Arial" charset="0"/>
              </a:rPr>
              <a:t> </a:t>
            </a:r>
            <a:r>
              <a:rPr lang="en-US" altLang="zh-CN" sz="2000" smtClean="0">
                <a:solidFill>
                  <a:srgbClr val="006600"/>
                </a:solidFill>
                <a:latin typeface="Arial" charset="0"/>
              </a:rPr>
              <a:t>/ 103</a:t>
            </a:r>
          </a:p>
        </p:txBody>
      </p:sp>
      <p:sp>
        <p:nvSpPr>
          <p:cNvPr id="168962" name="Rectangle 2"/>
          <p:cNvSpPr>
            <a:spLocks noGrp="1" noChangeArrowheads="1"/>
          </p:cNvSpPr>
          <p:nvPr>
            <p:ph type="title"/>
          </p:nvPr>
        </p:nvSpPr>
        <p:spPr>
          <a:xfrm>
            <a:off x="541867" y="304800"/>
            <a:ext cx="11243733" cy="838200"/>
          </a:xfrm>
        </p:spPr>
        <p:txBody>
          <a:bodyPr/>
          <a:lstStyle/>
          <a:p>
            <a:pPr algn="ctr" eaLnBrk="1" hangingPunct="1">
              <a:defRPr/>
            </a:pPr>
            <a:r>
              <a:rPr lang="en-US" altLang="zh-CN" sz="4800" b="1" dirty="0" smtClean="0">
                <a:effectLst>
                  <a:outerShdw blurRad="38100" dist="38100" dir="2700000" algn="tl">
                    <a:srgbClr val="FFFFFF"/>
                  </a:outerShdw>
                </a:effectLst>
                <a:latin typeface="华文新魏" pitchFamily="2" charset="-122"/>
                <a:ea typeface="华文新魏" pitchFamily="2" charset="-122"/>
              </a:rPr>
              <a:t>7.5 </a:t>
            </a:r>
            <a:r>
              <a:rPr lang="zh-CN" altLang="en-US" sz="4800" b="1" dirty="0" smtClean="0">
                <a:effectLst>
                  <a:outerShdw blurRad="38100" dist="38100" dir="2700000" algn="tl">
                    <a:srgbClr val="FFFFFF"/>
                  </a:outerShdw>
                </a:effectLst>
                <a:latin typeface="华文新魏" pitchFamily="2" charset="-122"/>
                <a:ea typeface="华文新魏" pitchFamily="2" charset="-122"/>
              </a:rPr>
              <a:t>程序复杂程度的定量度量</a:t>
            </a:r>
            <a:endParaRPr lang="zh-CN" altLang="en-US" sz="3600" b="1" dirty="0" smtClean="0">
              <a:solidFill>
                <a:srgbClr val="006600"/>
              </a:solidFill>
              <a:effectLst>
                <a:outerShdw blurRad="38100" dist="38100" dir="2700000" algn="tl">
                  <a:srgbClr val="000000"/>
                </a:outerShdw>
              </a:effectLst>
            </a:endParaRPr>
          </a:p>
        </p:txBody>
      </p:sp>
      <p:sp>
        <p:nvSpPr>
          <p:cNvPr id="168964" name="Text Box 4"/>
          <p:cNvSpPr txBox="1">
            <a:spLocks noChangeArrowheads="1"/>
          </p:cNvSpPr>
          <p:nvPr/>
        </p:nvSpPr>
        <p:spPr bwMode="auto">
          <a:xfrm>
            <a:off x="1828800" y="1524001"/>
            <a:ext cx="9144000"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宋体" pitchFamily="2" charset="-122"/>
              </a:defRPr>
            </a:lvl1pPr>
            <a:lvl2pPr marL="1046163">
              <a:defRPr sz="2400">
                <a:solidFill>
                  <a:schemeClr val="tx1"/>
                </a:solidFill>
                <a:latin typeface="Times New Roman" pitchFamily="18" charset="0"/>
                <a:ea typeface="宋体" pitchFamily="2" charset="-122"/>
              </a:defRPr>
            </a:lvl2pPr>
            <a:lvl3pPr marL="1236663">
              <a:defRPr sz="2400">
                <a:solidFill>
                  <a:schemeClr val="tx1"/>
                </a:solidFill>
                <a:latin typeface="Times New Roman" pitchFamily="18" charset="0"/>
                <a:ea typeface="宋体" pitchFamily="2" charset="-122"/>
              </a:defRPr>
            </a:lvl3pPr>
            <a:lvl4pPr marL="1427163">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defRPr/>
            </a:pPr>
            <a:r>
              <a:rPr kumimoji="1" lang="zh-CN" altLang="en-US" sz="3600" smtClean="0">
                <a:solidFill>
                  <a:srgbClr val="006600"/>
                </a:solidFill>
                <a:effectLst>
                  <a:outerShdw blurRad="38100" dist="38100" dir="2700000" algn="tl">
                    <a:srgbClr val="000000"/>
                  </a:outerShdw>
                </a:effectLst>
                <a:latin typeface="Arial Black" pitchFamily="34" charset="0"/>
              </a:rPr>
              <a:t>环形复杂度的计算方法</a:t>
            </a:r>
          </a:p>
        </p:txBody>
      </p:sp>
      <p:sp>
        <p:nvSpPr>
          <p:cNvPr id="101383" name="Text Box 6"/>
          <p:cNvSpPr txBox="1">
            <a:spLocks noChangeArrowheads="1"/>
          </p:cNvSpPr>
          <p:nvPr/>
        </p:nvSpPr>
        <p:spPr bwMode="auto">
          <a:xfrm>
            <a:off x="1828800" y="2260600"/>
            <a:ext cx="9144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nSpc>
                <a:spcPct val="110000"/>
              </a:lnSpc>
            </a:pPr>
            <a:r>
              <a:rPr lang="zh-CN" altLang="en-US" b="0">
                <a:latin typeface="Times New Roman" pitchFamily="18" charset="0"/>
              </a:rPr>
              <a:t>用</a:t>
            </a:r>
            <a:r>
              <a:rPr lang="en-US" altLang="zh-CN" b="0">
                <a:latin typeface="Times New Roman" pitchFamily="18" charset="0"/>
              </a:rPr>
              <a:t>McCabe</a:t>
            </a:r>
            <a:r>
              <a:rPr lang="zh-CN" altLang="en-US" b="0">
                <a:latin typeface="Times New Roman" pitchFamily="18" charset="0"/>
              </a:rPr>
              <a:t>方法度量得出的结果称为</a:t>
            </a:r>
            <a:r>
              <a:rPr lang="zh-CN" altLang="en-US">
                <a:solidFill>
                  <a:srgbClr val="0000CC"/>
                </a:solidFill>
                <a:latin typeface="Times New Roman" pitchFamily="18" charset="0"/>
              </a:rPr>
              <a:t>程序的环形复杂度</a:t>
            </a:r>
            <a:r>
              <a:rPr lang="zh-CN" altLang="en-US" b="0">
                <a:latin typeface="Times New Roman" pitchFamily="18" charset="0"/>
              </a:rPr>
              <a:t>。计算环形复杂度的方法有如下三种：</a:t>
            </a:r>
          </a:p>
        </p:txBody>
      </p:sp>
      <p:sp>
        <p:nvSpPr>
          <p:cNvPr id="101384" name="Text Box 7"/>
          <p:cNvSpPr txBox="1">
            <a:spLocks noChangeArrowheads="1"/>
          </p:cNvSpPr>
          <p:nvPr/>
        </p:nvSpPr>
        <p:spPr bwMode="auto">
          <a:xfrm>
            <a:off x="1828800" y="3940176"/>
            <a:ext cx="9144000"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55663">
              <a:defRPr sz="3200" b="1">
                <a:solidFill>
                  <a:schemeClr val="tx1"/>
                </a:solidFill>
                <a:latin typeface="宋体" charset="-122"/>
                <a:ea typeface="宋体" charset="-122"/>
              </a:defRPr>
            </a:lvl1pPr>
            <a:lvl2pPr marL="742950" indent="-285750">
              <a:defRPr sz="3200" b="1">
                <a:solidFill>
                  <a:schemeClr val="tx1"/>
                </a:solidFill>
                <a:latin typeface="宋体" charset="-122"/>
                <a:ea typeface="宋体" charset="-122"/>
              </a:defRPr>
            </a:lvl2pPr>
            <a:lvl3pPr marL="1143000" indent="-228600">
              <a:defRPr sz="3200" b="1">
                <a:solidFill>
                  <a:schemeClr val="tx1"/>
                </a:solidFill>
                <a:latin typeface="宋体" charset="-122"/>
                <a:ea typeface="宋体" charset="-122"/>
              </a:defRPr>
            </a:lvl3pPr>
            <a:lvl4pPr marL="1600200" indent="-228600">
              <a:defRPr sz="3200" b="1">
                <a:solidFill>
                  <a:schemeClr val="tx1"/>
                </a:solidFill>
                <a:latin typeface="宋体" charset="-122"/>
                <a:ea typeface="宋体" charset="-122"/>
              </a:defRPr>
            </a:lvl4pPr>
            <a:lvl5pPr marL="2057400" indent="-228600">
              <a:defRPr sz="3200" b="1">
                <a:solidFill>
                  <a:schemeClr val="tx1"/>
                </a:solidFill>
                <a:latin typeface="宋体" charset="-122"/>
                <a:ea typeface="宋体" charset="-122"/>
              </a:defRPr>
            </a:lvl5pPr>
            <a:lvl6pPr marL="2514600" indent="-228600" eaLnBrk="0" fontAlgn="base" hangingPunct="0">
              <a:spcBef>
                <a:spcPct val="0"/>
              </a:spcBef>
              <a:spcAft>
                <a:spcPct val="0"/>
              </a:spcAft>
              <a:defRPr sz="3200" b="1">
                <a:solidFill>
                  <a:schemeClr val="tx1"/>
                </a:solidFill>
                <a:latin typeface="宋体" charset="-122"/>
                <a:ea typeface="宋体" charset="-122"/>
              </a:defRPr>
            </a:lvl6pPr>
            <a:lvl7pPr marL="2971800" indent="-228600" eaLnBrk="0" fontAlgn="base" hangingPunct="0">
              <a:spcBef>
                <a:spcPct val="0"/>
              </a:spcBef>
              <a:spcAft>
                <a:spcPct val="0"/>
              </a:spcAft>
              <a:defRPr sz="3200" b="1">
                <a:solidFill>
                  <a:schemeClr val="tx1"/>
                </a:solidFill>
                <a:latin typeface="宋体" charset="-122"/>
                <a:ea typeface="宋体" charset="-122"/>
              </a:defRPr>
            </a:lvl7pPr>
            <a:lvl8pPr marL="3429000" indent="-228600" eaLnBrk="0" fontAlgn="base" hangingPunct="0">
              <a:spcBef>
                <a:spcPct val="0"/>
              </a:spcBef>
              <a:spcAft>
                <a:spcPct val="0"/>
              </a:spcAft>
              <a:defRPr sz="3200" b="1">
                <a:solidFill>
                  <a:schemeClr val="tx1"/>
                </a:solidFill>
                <a:latin typeface="宋体" charset="-122"/>
                <a:ea typeface="宋体" charset="-122"/>
              </a:defRPr>
            </a:lvl8pPr>
            <a:lvl9pPr marL="3886200" indent="-228600" eaLnBrk="0" fontAlgn="base" hangingPunct="0">
              <a:spcBef>
                <a:spcPct val="0"/>
              </a:spcBef>
              <a:spcAft>
                <a:spcPct val="0"/>
              </a:spcAft>
              <a:defRPr sz="3200" b="1">
                <a:solidFill>
                  <a:schemeClr val="tx1"/>
                </a:solidFill>
                <a:latin typeface="宋体" charset="-122"/>
                <a:ea typeface="宋体" charset="-122"/>
              </a:defRPr>
            </a:lvl9pPr>
          </a:lstStyle>
          <a:p>
            <a:pPr>
              <a:lnSpc>
                <a:spcPct val="110000"/>
              </a:lnSpc>
            </a:pPr>
            <a:r>
              <a:rPr lang="en-US" altLang="zh-CN">
                <a:solidFill>
                  <a:srgbClr val="0000CC"/>
                </a:solidFill>
                <a:latin typeface="Arial" charset="0"/>
              </a:rPr>
              <a:t>⑴</a:t>
            </a:r>
            <a:r>
              <a:rPr lang="zh-CN" altLang="en-US">
                <a:solidFill>
                  <a:srgbClr val="0000CC"/>
                </a:solidFill>
                <a:latin typeface="Arial" charset="0"/>
              </a:rPr>
              <a:t>程序图中的区域数等于环形复杂度。</a:t>
            </a:r>
          </a:p>
        </p:txBody>
      </p:sp>
    </p:spTree>
    <p:extLst>
      <p:ext uri="{BB962C8B-B14F-4D97-AF65-F5344CB8AC3E}">
        <p14:creationId xmlns:p14="http://schemas.microsoft.com/office/powerpoint/2010/main" val="1810236690"/>
      </p:ext>
    </p:extLst>
  </p:cSld>
  <p:clrMapOvr>
    <a:masterClrMapping/>
  </p:clrMapOvr>
  <p:transition>
    <p:rand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1022204741"/>
  <p:tag name="MH_LIBRARY" val="GRAPHIC"/>
  <p:tag name="MH_ORDER" val="Rectangle 1"/>
</p:tagLst>
</file>

<file path=ppt/tags/tag2.xml><?xml version="1.0" encoding="utf-8"?>
<p:tagLst xmlns:a="http://schemas.openxmlformats.org/drawingml/2006/main" xmlns:r="http://schemas.openxmlformats.org/officeDocument/2006/relationships" xmlns:p="http://schemas.openxmlformats.org/presentationml/2006/main">
  <p:tag name="MH" val="20161022204741"/>
  <p:tag name="MH_LIBRARY" val="GRAPHIC"/>
  <p:tag name="MH_ORDER" val="Rectangle 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ixel">
  <a:themeElements>
    <a:clrScheme name="自定义 3">
      <a:dk1>
        <a:srgbClr val="000000"/>
      </a:dk1>
      <a:lt1>
        <a:srgbClr val="FFFFFF"/>
      </a:lt1>
      <a:dk2>
        <a:srgbClr val="C00000"/>
      </a:dk2>
      <a:lt2>
        <a:srgbClr val="C00000"/>
      </a:lt2>
      <a:accent1>
        <a:srgbClr val="FF5050"/>
      </a:accent1>
      <a:accent2>
        <a:srgbClr val="DF9C87"/>
      </a:accent2>
      <a:accent3>
        <a:srgbClr val="FFFFFF"/>
      </a:accent3>
      <a:accent4>
        <a:srgbClr val="000000"/>
      </a:accent4>
      <a:accent5>
        <a:srgbClr val="DF9C87"/>
      </a:accent5>
      <a:accent6>
        <a:srgbClr val="DF9C87"/>
      </a:accent6>
      <a:hlink>
        <a:srgbClr val="DF9C87"/>
      </a:hlink>
      <a:folHlink>
        <a:srgbClr val="CC6140"/>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Office 主题​​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Office 主题​​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Office 主题​​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ffice 主题​​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Office 主题​​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Office 主题​​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Office 主题​​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Office 主题​​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Office 主题​​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Office 主题​​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Office 主题​​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3">
    <a:dk1>
      <a:srgbClr val="000000"/>
    </a:dk1>
    <a:lt1>
      <a:srgbClr val="FFFFFF"/>
    </a:lt1>
    <a:dk2>
      <a:srgbClr val="C00000"/>
    </a:dk2>
    <a:lt2>
      <a:srgbClr val="C00000"/>
    </a:lt2>
    <a:accent1>
      <a:srgbClr val="FF5050"/>
    </a:accent1>
    <a:accent2>
      <a:srgbClr val="DF9C87"/>
    </a:accent2>
    <a:accent3>
      <a:srgbClr val="FFFFFF"/>
    </a:accent3>
    <a:accent4>
      <a:srgbClr val="000000"/>
    </a:accent4>
    <a:accent5>
      <a:srgbClr val="DF9C87"/>
    </a:accent5>
    <a:accent6>
      <a:srgbClr val="DF9C87"/>
    </a:accent6>
    <a:hlink>
      <a:srgbClr val="DF9C87"/>
    </a:hlink>
    <a:folHlink>
      <a:srgbClr val="CC6140"/>
    </a:folHlink>
  </a:clrScheme>
</a:themeOverride>
</file>

<file path=docProps/app.xml><?xml version="1.0" encoding="utf-8"?>
<Properties xmlns="http://schemas.openxmlformats.org/officeDocument/2006/extended-properties" xmlns:vt="http://schemas.openxmlformats.org/officeDocument/2006/docPropsVTypes">
  <TotalTime>1351</TotalTime>
  <Words>6087</Words>
  <Application>Microsoft Office PowerPoint</Application>
  <PresentationFormat>宽屏</PresentationFormat>
  <Paragraphs>861</Paragraphs>
  <Slides>105</Slides>
  <Notes>47</Notes>
  <HiddenSlides>0</HiddenSlides>
  <MMClips>0</MMClips>
  <ScaleCrop>false</ScaleCrop>
  <HeadingPairs>
    <vt:vector size="8" baseType="variant">
      <vt:variant>
        <vt:lpstr>已用的字体</vt:lpstr>
      </vt:variant>
      <vt:variant>
        <vt:i4>19</vt:i4>
      </vt:variant>
      <vt:variant>
        <vt:lpstr>主题</vt:lpstr>
      </vt:variant>
      <vt:variant>
        <vt:i4>4</vt:i4>
      </vt:variant>
      <vt:variant>
        <vt:lpstr>嵌入 OLE 服务器</vt:lpstr>
      </vt:variant>
      <vt:variant>
        <vt:i4>4</vt:i4>
      </vt:variant>
      <vt:variant>
        <vt:lpstr>幻灯片标题</vt:lpstr>
      </vt:variant>
      <vt:variant>
        <vt:i4>105</vt:i4>
      </vt:variant>
    </vt:vector>
  </HeadingPairs>
  <TitlesOfParts>
    <vt:vector size="132" baseType="lpstr">
      <vt:lpstr>DotumChe</vt:lpstr>
      <vt:lpstr>Gungsuh</vt:lpstr>
      <vt:lpstr>等线</vt:lpstr>
      <vt:lpstr>等线 Light</vt:lpstr>
      <vt:lpstr>黑体</vt:lpstr>
      <vt:lpstr>华文琥珀</vt:lpstr>
      <vt:lpstr>华文新魏</vt:lpstr>
      <vt:lpstr>华文行楷</vt:lpstr>
      <vt:lpstr>楷体_GB2312</vt:lpstr>
      <vt:lpstr>隶书</vt:lpstr>
      <vt:lpstr>宋体</vt:lpstr>
      <vt:lpstr>微软雅黑</vt:lpstr>
      <vt:lpstr>微软雅黑 Light</vt:lpstr>
      <vt:lpstr>Arial</vt:lpstr>
      <vt:lpstr>Arial Black</vt:lpstr>
      <vt:lpstr>Arial Narrow</vt:lpstr>
      <vt:lpstr>Calibri</vt:lpstr>
      <vt:lpstr>Times New Roman</vt:lpstr>
      <vt:lpstr>Wingdings</vt:lpstr>
      <vt:lpstr>Office 主题​​</vt:lpstr>
      <vt:lpstr>Pixel</vt:lpstr>
      <vt:lpstr>Office 主题</vt:lpstr>
      <vt:lpstr>6_Office 主题</vt:lpstr>
      <vt:lpstr>Photo Editor 照片</vt:lpstr>
      <vt:lpstr>位图图像</vt:lpstr>
      <vt:lpstr>公式</vt:lpstr>
      <vt:lpstr>文档</vt:lpstr>
      <vt:lpstr>软件工程实践II 毕业设计 </vt:lpstr>
      <vt:lpstr>PowerPoint 演示文稿</vt:lpstr>
      <vt:lpstr>详细设计</vt:lpstr>
      <vt:lpstr>7.0  概述</vt:lpstr>
      <vt:lpstr>7.0  概述</vt:lpstr>
      <vt:lpstr>7.1 结构程序设计</vt:lpstr>
      <vt:lpstr> 7.1 结构程序设计</vt:lpstr>
      <vt:lpstr> 7.1 结构程序设计</vt:lpstr>
      <vt:lpstr> 7.1 结构程序设计</vt:lpstr>
      <vt:lpstr> 7.2 人机界面设计</vt:lpstr>
      <vt:lpstr> 7.2 人机界面设计</vt:lpstr>
      <vt:lpstr> 7.2 人机界面设计</vt:lpstr>
      <vt:lpstr> 7.2 人机界面设计</vt:lpstr>
      <vt:lpstr> 7.2 人机界面设计</vt:lpstr>
      <vt:lpstr> 7.2 人机界面设计</vt:lpstr>
      <vt:lpstr> 7.2 人机界面设计</vt:lpstr>
      <vt:lpstr> 7.2 人机界面设计</vt:lpstr>
      <vt:lpstr> 7.2 人机界面设计</vt:lpstr>
      <vt:lpstr> 7.2 人机界面设计</vt:lpstr>
      <vt:lpstr> 7.2 人机界面设计</vt:lpstr>
      <vt:lpstr> 7.2 人机界面设计</vt:lpstr>
      <vt:lpstr> 7.2 人机界面设计</vt:lpstr>
      <vt:lpstr> 7.2 人机界面设计</vt:lpstr>
      <vt:lpstr> 7.2 人机界面设计</vt:lpstr>
      <vt:lpstr> 7.2 人机界面设计</vt:lpstr>
      <vt:lpstr> 7.2 人机界面设计</vt:lpstr>
      <vt:lpstr> 7.2 人机界面设计</vt:lpstr>
      <vt:lpstr> 7.2 人机界面设计</vt:lpstr>
      <vt:lpstr> 7.2 人机界面设计</vt:lpstr>
      <vt:lpstr> 7.2 人机界面设计</vt:lpstr>
      <vt:lpstr> 7.2 人机界面设计</vt:lpstr>
      <vt:lpstr> 7.2 人机界面设计</vt:lpstr>
      <vt:lpstr>7.3 过程设计的工具</vt:lpstr>
      <vt:lpstr>7.3 过程设计的工具</vt:lpstr>
      <vt:lpstr>7.3 过程设计的工具</vt:lpstr>
      <vt:lpstr>图7.3 程序流程图的基本符号</vt:lpstr>
      <vt:lpstr>7.3 过程设计的工具</vt:lpstr>
      <vt:lpstr>7.3 过程设计的工具</vt:lpstr>
      <vt:lpstr>图7.4 盒图的基本符号</vt:lpstr>
      <vt:lpstr>7.3 过程设计的工具</vt:lpstr>
      <vt:lpstr>7.3 过程设计的工具</vt:lpstr>
      <vt:lpstr>图7.5 PAD图的基本符号</vt:lpstr>
      <vt:lpstr>7.3 过程设计的工具</vt:lpstr>
      <vt:lpstr>7.3 过程设计的工具</vt:lpstr>
      <vt:lpstr>图7.6 PAD图定义功能示例</vt:lpstr>
      <vt:lpstr>7.3 过程设计的工具</vt:lpstr>
      <vt:lpstr>7.3 过程设计的工具</vt:lpstr>
      <vt:lpstr>7.3 过程设计的工具</vt:lpstr>
      <vt:lpstr>7.3 过程设计的工具</vt:lpstr>
      <vt:lpstr>7.3 过程设计的工具</vt:lpstr>
      <vt:lpstr>表7.1 表示行李费算法的判定表</vt:lpstr>
      <vt:lpstr>7.3 过程设计的工具</vt:lpstr>
      <vt:lpstr>7.3 过程设计的工具</vt:lpstr>
      <vt:lpstr>表7.2 表示奖励政策的判定表</vt:lpstr>
      <vt:lpstr>7.3 过程设计的工具</vt:lpstr>
      <vt:lpstr>7.3 过程设计的工具</vt:lpstr>
      <vt:lpstr>图7.7 表示行李算法的判定树</vt:lpstr>
      <vt:lpstr>7.3 过程设计的工具</vt:lpstr>
      <vt:lpstr>图7.7A 表示奖励政策的判定树</vt:lpstr>
      <vt:lpstr>7.3 过程设计的工具</vt:lpstr>
      <vt:lpstr>7.3 过程设计的工具</vt:lpstr>
      <vt:lpstr>7.3 过程设计的工具</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7.4 面向数据结构的设计方法</vt:lpstr>
      <vt:lpstr>7.5 程序复杂程度的定量度量</vt:lpstr>
      <vt:lpstr>7.5 程序复杂程度的定量度量</vt:lpstr>
      <vt:lpstr>7.5 程序复杂程度的定量度量</vt:lpstr>
      <vt:lpstr>7.5 程序复杂程度的定量度量</vt:lpstr>
      <vt:lpstr>7.5 程序复杂程度的定量度量</vt:lpstr>
      <vt:lpstr>7.5 程序复杂程度的定量度量</vt:lpstr>
      <vt:lpstr>7.5 程序复杂程度的定量度量</vt:lpstr>
      <vt:lpstr>7.5 程序复杂程度的定量度量</vt:lpstr>
      <vt:lpstr>7.5 程序复杂程度的定量度量</vt:lpstr>
      <vt:lpstr>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商业大数据分析 </dc:title>
  <dc:creator>jiang dayou</dc:creator>
  <cp:lastModifiedBy>admin</cp:lastModifiedBy>
  <cp:revision>168</cp:revision>
  <dcterms:created xsi:type="dcterms:W3CDTF">2022-02-18T05:33:00Z</dcterms:created>
  <dcterms:modified xsi:type="dcterms:W3CDTF">2023-04-10T06:20:02Z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4E82BB270BA14D8B9318B93B03B271BD</vt:lpwstr>
  </property>
  <property fmtid="{D5CDD505-2E9C-101B-9397-08002B2CF9AE}" pid="3" name="KSOProductBuildVer">
    <vt:lpwstr>2052-11.1.0.11294</vt:lpwstr>
  </property>
</Properties>
</file>