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2" r:id="rId3"/>
    <p:sldMasterId id="2147483664" r:id="rId4"/>
  </p:sldMasterIdLst>
  <p:notesMasterIdLst>
    <p:notesMasterId r:id="rId20"/>
  </p:notesMasterIdLst>
  <p:sldIdLst>
    <p:sldId id="256" r:id="rId5"/>
    <p:sldId id="266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9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9" autoAdjust="0"/>
    <p:restoredTop sz="97970" autoAdjust="0"/>
  </p:normalViewPr>
  <p:slideViewPr>
    <p:cSldViewPr snapToGrid="0">
      <p:cViewPr>
        <p:scale>
          <a:sx n="59" d="100"/>
          <a:sy n="59" d="100"/>
        </p:scale>
        <p:origin x="-1164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00370-9299-4113-A267-B5009CB3279B}" type="datetimeFigureOut">
              <a:rPr lang="zh-CN" altLang="en-US" smtClean="0"/>
              <a:t>2023/04/17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D585E-3296-4F41-B60A-BE925475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8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8438A4-3391-4C35-ADC9-4B6473412A6F}" type="slidenum">
              <a:rPr kumimoji="0" lang="en-US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8438A4-3391-4C35-ADC9-4B6473412A6F}" type="slidenum">
              <a:rPr kumimoji="0" lang="en-US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注意：参考文献时间、数量。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8438A4-3391-4C35-ADC9-4B6473412A6F}" type="slidenum">
              <a:rPr kumimoji="0" lang="en-US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/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79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9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22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79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79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79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79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79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79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79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79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79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793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793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12179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67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5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cxnSp>
        <p:nvCxnSpPr>
          <p:cNvPr id="22" name="直接连接符 21"/>
          <p:cNvCxnSpPr/>
          <p:nvPr userDrawn="1"/>
        </p:nvCxnSpPr>
        <p:spPr bwMode="auto">
          <a:xfrm>
            <a:off x="4191247" y="971044"/>
            <a:ext cx="76703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16000" y="6248400"/>
            <a:ext cx="314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EFE43-621F-4421-86B5-3D84761EC8EA}" type="datetime2">
              <a:rPr lang="zh-CN" altLang="en-US"/>
              <a:pPr>
                <a:defRPr/>
              </a:pPr>
              <a:t>2023-04-17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4000" y="6248400"/>
            <a:ext cx="436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50400" y="152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725E2-C72E-493B-AE17-2CC6AA8C3EC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/ 175</a:t>
            </a:r>
          </a:p>
        </p:txBody>
      </p:sp>
    </p:spTree>
    <p:extLst>
      <p:ext uri="{BB962C8B-B14F-4D97-AF65-F5344CB8AC3E}">
        <p14:creationId xmlns:p14="http://schemas.microsoft.com/office/powerpoint/2010/main" val="285176141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A09781-B7A8-4CAC-B069-8B01FAE0D306}" type="datetimeFigureOut">
              <a:rPr lang="zh-CN" altLang="en-US" smtClean="0"/>
              <a:t>2023/04/17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1685EC-550B-4186-AF26-D40F049640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35"/>
          <p:cNvGrpSpPr/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79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9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9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DF9C8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9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DF9C8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9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DF9C8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9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DF9C8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9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9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DF9C8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93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93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9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DF9C8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4" tIns="60957" rIns="121914" bIns="60957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4" tIns="60957" rIns="121914" bIns="60957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</a:defRPr>
      </a:lvl5pPr>
      <a:lvl6pPr marL="60960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</a:defRPr>
      </a:lvl6pPr>
      <a:lvl7pPr marL="121920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</a:defRPr>
      </a:lvl7pPr>
      <a:lvl8pPr marL="182880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</a:defRPr>
      </a:lvl8pPr>
      <a:lvl9pPr marL="243840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455930" indent="-45593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43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3700">
          <a:solidFill>
            <a:schemeClr val="tx1"/>
          </a:solidFill>
          <a:latin typeface="+mn-lt"/>
        </a:defRPr>
      </a:lvl2pPr>
      <a:lvl3pPr marL="1522730" indent="-30353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</a:defRPr>
      </a:lvl3pPr>
      <a:lvl4pPr marL="2132330" indent="-303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700">
          <a:solidFill>
            <a:schemeClr val="tx1"/>
          </a:solidFill>
          <a:latin typeface="+mn-lt"/>
        </a:defRPr>
      </a:lvl4pPr>
      <a:lvl5pPr marL="2741930" indent="-30353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</a:defRPr>
      </a:lvl5pPr>
      <a:lvl6pPr marL="3352800" indent="-3048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</a:defRPr>
      </a:lvl6pPr>
      <a:lvl7pPr marL="3962400" indent="-3048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</a:defRPr>
      </a:lvl7pPr>
      <a:lvl8pPr marL="4572000" indent="-3048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</a:defRPr>
      </a:lvl8pPr>
      <a:lvl9pPr marL="5181600" indent="-3048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7330" indent="-22733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75000"/>
        <a:buFont typeface="Arial" panose="020B0604020202020204" pitchFamily="34" charset="0"/>
        <a:buChar char="•"/>
        <a:defRPr sz="2800" kern="120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4675" indent="-22733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•"/>
        <a:defRPr sz="2300" kern="12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6475" indent="-22733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‒"/>
        <a:defRPr sz="2000" kern="1200">
          <a:solidFill>
            <a:srgbClr val="595959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0030" indent="-227330" algn="l" rtl="0" eaLnBrk="0" fontAlgn="base" hangingPunct="0"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˃"/>
        <a:defRPr kern="1200">
          <a:solidFill>
            <a:srgbClr val="808080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18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˃"/>
        <a:defRPr kern="1200">
          <a:solidFill>
            <a:srgbClr val="808080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02020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7330" indent="-22733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75000"/>
        <a:buFont typeface="Arial" panose="020B0604020202020204" pitchFamily="34" charset="0"/>
        <a:buChar char="•"/>
        <a:defRPr sz="2800" kern="120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4675" indent="-22733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•"/>
        <a:defRPr sz="2300" kern="12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6475" indent="-22733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‒"/>
        <a:defRPr sz="2000" kern="1200">
          <a:solidFill>
            <a:srgbClr val="595959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0030" indent="-227330" algn="l" rtl="0" eaLnBrk="0" fontAlgn="base" hangingPunct="0"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˃"/>
        <a:defRPr kern="1200">
          <a:solidFill>
            <a:srgbClr val="808080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18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75000"/>
        <a:buFont typeface="Arial" panose="020B0604020202020204" pitchFamily="34" charset="0"/>
        <a:buChar char="˃"/>
        <a:defRPr kern="1200">
          <a:solidFill>
            <a:srgbClr val="808080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2663825" y="1885315"/>
            <a:ext cx="8641080" cy="2352675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/>
              <a:t>软件工程实践</a:t>
            </a:r>
            <a:r>
              <a:rPr lang="en-US" altLang="zh-CN" b="1" dirty="0" smtClean="0"/>
              <a:t>II</a:t>
            </a:r>
            <a:br>
              <a:rPr lang="en-US" altLang="zh-CN" b="1" dirty="0" smtClean="0"/>
            </a:br>
            <a:r>
              <a:rPr lang="zh-CN" altLang="en-US" b="1" dirty="0" smtClean="0"/>
              <a:t>毕业设计</a:t>
            </a:r>
            <a:r>
              <a:rPr lang="en-US" altLang="zh-CN" b="1" dirty="0">
                <a:ea typeface="宋体" panose="02010600030101010101" pitchFamily="2" charset="-122"/>
              </a:rPr>
              <a:t/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zh-CN" altLang="en-US" sz="1500" dirty="0">
              <a:latin typeface="Times New Roman" panose="02020603050405020304" pitchFamily="18" charset="0"/>
              <a:ea typeface="DotumChe" panose="020B0609000101010101" pitchFamily="49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0400" y="5029200"/>
            <a:ext cx="499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单位：管理科学与工程学院计算机系</a:t>
            </a:r>
            <a:endParaRPr lang="en-US" altLang="zh-CN" dirty="0" smtClean="0">
              <a:latin typeface="华文琥珀" pitchFamily="2" charset="-122"/>
              <a:ea typeface="华文琥珀" pitchFamily="2" charset="-122"/>
            </a:endParaRPr>
          </a:p>
          <a:p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教师：张晓春</a:t>
            </a:r>
            <a:endParaRPr lang="en-US" altLang="zh-CN" dirty="0" smtClean="0">
              <a:latin typeface="华文琥珀" pitchFamily="2" charset="-122"/>
              <a:ea typeface="华文琥珀" pitchFamily="2" charset="-122"/>
            </a:endParaRPr>
          </a:p>
          <a:p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电话</a:t>
            </a:r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：</a:t>
            </a:r>
            <a:r>
              <a:rPr lang="en-US" altLang="zh-CN" dirty="0">
                <a:latin typeface="华文琥珀" pitchFamily="2" charset="-122"/>
                <a:ea typeface="华文琥珀" pitchFamily="2" charset="-122"/>
              </a:rPr>
              <a:t>15215527279 </a:t>
            </a:r>
          </a:p>
          <a:p>
            <a:r>
              <a:rPr lang="en-US" altLang="zh-CN" dirty="0" smtClean="0">
                <a:latin typeface="华文琥珀" pitchFamily="2" charset="-122"/>
                <a:ea typeface="华文琥珀" pitchFamily="2" charset="-122"/>
              </a:rPr>
              <a:t> Q Q:   496540543</a:t>
            </a:r>
          </a:p>
          <a:p>
            <a:r>
              <a:rPr lang="en-US" altLang="zh-CN" dirty="0" smtClean="0">
                <a:latin typeface="华文琥珀" pitchFamily="2" charset="-122"/>
                <a:ea typeface="华文琥珀" pitchFamily="2" charset="-122"/>
              </a:rPr>
              <a:t> Email</a:t>
            </a:r>
            <a:r>
              <a:rPr lang="zh-CN" altLang="en-US" dirty="0" smtClean="0">
                <a:latin typeface="华文琥珀" pitchFamily="2" charset="-122"/>
                <a:ea typeface="华文琥珀" pitchFamily="2" charset="-122"/>
              </a:rPr>
              <a:t>：</a:t>
            </a:r>
            <a:r>
              <a:rPr lang="en-US" altLang="zh-CN" dirty="0" smtClean="0">
                <a:latin typeface="华文琥珀" pitchFamily="2" charset="-122"/>
                <a:ea typeface="华文琥珀" pitchFamily="2" charset="-122"/>
              </a:rPr>
              <a:t> </a:t>
            </a:r>
            <a:r>
              <a:rPr lang="en-US" altLang="zh-CN" dirty="0">
                <a:latin typeface="华文琥珀" pitchFamily="2" charset="-122"/>
                <a:ea typeface="华文琥珀" pitchFamily="2" charset="-122"/>
              </a:rPr>
              <a:t>xiaochun.zhang@aufe.edu.cn</a:t>
            </a:r>
            <a:endParaRPr lang="zh-CN" altLang="en-US" dirty="0"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1422400" y="1600200"/>
            <a:ext cx="924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360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5.效率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422400" y="2209801"/>
            <a:ext cx="95504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b="0"/>
              <a:t>其次，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效率是靠好设计来提高的</a:t>
            </a:r>
            <a:r>
              <a:rPr lang="zh-CN" altLang="en-US" b="0">
                <a:latin typeface="Times New Roman" pitchFamily="18" charset="0"/>
              </a:rPr>
              <a:t>。</a:t>
            </a:r>
          </a:p>
          <a:p>
            <a:pPr algn="just">
              <a:lnSpc>
                <a:spcPct val="110000"/>
              </a:lnSpc>
            </a:pPr>
            <a:r>
              <a:rPr lang="zh-CN" altLang="en-US" b="0">
                <a:latin typeface="Times New Roman" pitchFamily="18" charset="0"/>
              </a:rPr>
              <a:t>第三，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程序的效率和程序的简单程度是一致的</a:t>
            </a:r>
            <a:r>
              <a:rPr lang="zh-CN" altLang="en-US" b="0">
                <a:latin typeface="Times New Roman" pitchFamily="18" charset="0"/>
              </a:rPr>
              <a:t>。不要牺牲程序的清晰性和可读性来不必要地提高效率。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422400" y="4394200"/>
            <a:ext cx="95504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b="0">
                <a:latin typeface="Times New Roman" pitchFamily="18" charset="0"/>
              </a:rPr>
              <a:t>下面从</a:t>
            </a:r>
            <a:r>
              <a:rPr lang="zh-CN" altLang="en-US">
                <a:solidFill>
                  <a:schemeClr val="accent1"/>
                </a:solidFill>
              </a:rPr>
              <a:t>程序运行时间</a:t>
            </a:r>
            <a:r>
              <a:rPr lang="zh-CN" altLang="en-US" sz="2800">
                <a:solidFill>
                  <a:srgbClr val="339933"/>
                </a:solidFill>
              </a:rPr>
              <a:t>、</a:t>
            </a:r>
            <a:r>
              <a:rPr lang="zh-CN" altLang="en-US">
                <a:solidFill>
                  <a:schemeClr val="accent1"/>
                </a:solidFill>
              </a:rPr>
              <a:t>存储器效率</a:t>
            </a:r>
            <a:r>
              <a:rPr lang="zh-CN" altLang="en-US" b="0">
                <a:latin typeface="Times New Roman" pitchFamily="18" charset="0"/>
              </a:rPr>
              <a:t>和</a:t>
            </a:r>
            <a:r>
              <a:rPr lang="zh-CN" altLang="en-US">
                <a:solidFill>
                  <a:schemeClr val="accent1"/>
                </a:solidFill>
              </a:rPr>
              <a:t>输入输出的效率</a:t>
            </a:r>
            <a:r>
              <a:rPr lang="zh-CN" altLang="en-US" b="0">
                <a:latin typeface="Times New Roman" pitchFamily="18" charset="0"/>
              </a:rPr>
              <a:t>等三个方面进一步讨论效率问题。</a:t>
            </a: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631" y="73486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7610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1422400" y="1600200"/>
            <a:ext cx="924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36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⑴程序运行时间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422400" y="2209801"/>
            <a:ext cx="9550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/>
            <a:r>
              <a:rPr lang="zh-CN" altLang="en-US" b="0"/>
              <a:t>源程序的效率直接由详细设计阶段确定的算法的效率决定，但是,写程序的风格也能对程序的效率产生影响。因此，编码时应注意应用下述规则：</a:t>
            </a: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31" y="73486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3212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7" name="Text Box 5"/>
          <p:cNvSpPr txBox="1">
            <a:spLocks noChangeArrowheads="1"/>
          </p:cNvSpPr>
          <p:nvPr/>
        </p:nvSpPr>
        <p:spPr bwMode="auto">
          <a:xfrm>
            <a:off x="1422401" y="1600200"/>
            <a:ext cx="995468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36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⑴程序运行时间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12285" y="2209801"/>
            <a:ext cx="1084791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/>
            <a:r>
              <a:rPr lang="zh-CN" altLang="en-US" b="0"/>
              <a:t>●</a:t>
            </a:r>
            <a:r>
              <a:rPr lang="zh-CN" altLang="en-US">
                <a:solidFill>
                  <a:srgbClr val="000099"/>
                </a:solidFill>
              </a:rPr>
              <a:t>编码前先简化表达式；</a:t>
            </a:r>
          </a:p>
          <a:p>
            <a:pPr algn="l"/>
            <a:r>
              <a:rPr lang="zh-CN" altLang="en-US" b="0"/>
              <a:t>●</a:t>
            </a:r>
            <a:r>
              <a:rPr lang="zh-CN" altLang="en-US">
                <a:solidFill>
                  <a:srgbClr val="0000CC"/>
                </a:solidFill>
              </a:rPr>
              <a:t>仔细研究循环,看内层有无语句可以外移；</a:t>
            </a:r>
            <a:endParaRPr lang="zh-CN" altLang="en-US" b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>
                <a:solidFill>
                  <a:srgbClr val="006600"/>
                </a:solidFill>
              </a:rPr>
              <a:t>尽量避免使用多维数组；</a:t>
            </a:r>
          </a:p>
          <a:p>
            <a:pPr algn="l"/>
            <a:r>
              <a:rPr lang="zh-CN" altLang="en-US" b="0"/>
              <a:t>●</a:t>
            </a:r>
            <a:r>
              <a:rPr lang="zh-CN" altLang="en-US">
                <a:solidFill>
                  <a:srgbClr val="339933"/>
                </a:solidFill>
              </a:rPr>
              <a:t>尽量避免使用指针和复杂的表</a:t>
            </a:r>
            <a:r>
              <a:rPr lang="zh-CN" altLang="en-US">
                <a:solidFill>
                  <a:srgbClr val="000099"/>
                </a:solidFill>
              </a:rPr>
              <a:t>；</a:t>
            </a:r>
          </a:p>
          <a:p>
            <a:pPr algn="l"/>
            <a:r>
              <a:rPr lang="zh-CN" altLang="en-US" b="0"/>
              <a:t>●</a:t>
            </a:r>
            <a:r>
              <a:rPr lang="zh-CN" altLang="en-US">
                <a:solidFill>
                  <a:srgbClr val="0000CC"/>
                </a:solidFill>
              </a:rPr>
              <a:t>尽量使用执行时间短的算术运算；</a:t>
            </a:r>
          </a:p>
          <a:p>
            <a:pPr algn="l"/>
            <a:r>
              <a:rPr lang="zh-CN" altLang="en-US" b="0"/>
              <a:t>●</a:t>
            </a:r>
            <a:r>
              <a:rPr lang="zh-CN" altLang="en-US">
                <a:solidFill>
                  <a:srgbClr val="000099"/>
                </a:solidFill>
              </a:rPr>
              <a:t>尽量不混合使用不同的数据类型</a:t>
            </a:r>
            <a:r>
              <a:rPr lang="zh-CN" altLang="en-US">
                <a:solidFill>
                  <a:srgbClr val="0000CC"/>
                </a:solidFill>
              </a:rPr>
              <a:t>；</a:t>
            </a:r>
          </a:p>
          <a:p>
            <a:pPr algn="l"/>
            <a:r>
              <a:rPr lang="zh-CN" altLang="en-US" b="0"/>
              <a:t>●</a:t>
            </a:r>
            <a:r>
              <a:rPr lang="zh-CN" altLang="en-US">
                <a:solidFill>
                  <a:srgbClr val="006600"/>
                </a:solidFill>
              </a:rPr>
              <a:t>尽量使用整数运算和布尔表达式。</a:t>
            </a: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31" y="73486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6080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1" name="Text Box 5"/>
          <p:cNvSpPr txBox="1">
            <a:spLocks noChangeArrowheads="1"/>
          </p:cNvSpPr>
          <p:nvPr/>
        </p:nvSpPr>
        <p:spPr bwMode="auto">
          <a:xfrm>
            <a:off x="1422400" y="1600200"/>
            <a:ext cx="924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36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⑵存储器效率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422400" y="2209800"/>
            <a:ext cx="9550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/>
            <a:r>
              <a:rPr lang="zh-CN" altLang="en-US" b="0"/>
              <a:t>在大型计算机中必须考虑操作系统页式调度的特点。</a:t>
            </a:r>
          </a:p>
          <a:p>
            <a:pPr algn="just"/>
            <a:r>
              <a:rPr lang="zh-CN" altLang="en-US" b="0"/>
              <a:t>在微处理机中如果要求使用最少的存储单元,则应选用有紧缩存储器特性的编译程序,在非常必要时可以使用汇编语言。</a:t>
            </a: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31" y="73486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7923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1422400" y="1600200"/>
            <a:ext cx="924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36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⑶输入输出的效率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422400" y="2209801"/>
            <a:ext cx="95504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zh-CN" altLang="en-US" b="0"/>
              <a:t>若系统的输入输出信息易于理解，则人-机之间通信的效率就高。按下述原则写程序可以提高输入输出的效率：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422400" y="3657601"/>
            <a:ext cx="976206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>
                <a:solidFill>
                  <a:srgbClr val="0000CC"/>
                </a:solidFill>
              </a:rPr>
              <a:t>所有输入输出都应该有缓冲(减少通信开销)；</a:t>
            </a:r>
          </a:p>
          <a:p>
            <a:pPr algn="just"/>
            <a:r>
              <a:rPr lang="zh-CN" altLang="en-US" b="0"/>
              <a:t>●</a:t>
            </a:r>
            <a:r>
              <a:rPr lang="zh-CN" altLang="en-US">
                <a:solidFill>
                  <a:srgbClr val="000099"/>
                </a:solidFill>
              </a:rPr>
              <a:t>对二级存储器(如磁盘)应选用最简单的访问方法，而且最好批量进行。</a:t>
            </a:r>
            <a:endParaRPr lang="zh-CN" altLang="en-US" b="0"/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631" y="73486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7169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0" y="685800"/>
            <a:ext cx="12192000" cy="901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文本框 2"/>
          <p:cNvSpPr txBox="1">
            <a:spLocks noChangeArrowheads="1"/>
          </p:cNvSpPr>
          <p:nvPr/>
        </p:nvSpPr>
        <p:spPr bwMode="auto">
          <a:xfrm>
            <a:off x="4709796" y="908050"/>
            <a:ext cx="25342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宋体" panose="02010600030101010101" pitchFamily="2" charset="-122"/>
              </a:rPr>
              <a:t>Week8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  <a:sym typeface="宋体" panose="02010600030101010101" pitchFamily="2" charset="-122"/>
              </a:rPr>
              <a:t>作业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28242" y="2413090"/>
            <a:ext cx="7153047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作业</a:t>
            </a:r>
            <a:r>
              <a:rPr lang="en-US" altLang="zh-CN" sz="32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32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：</a:t>
            </a:r>
            <a:endParaRPr lang="en-US" altLang="zh-CN" sz="3200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 defTabSz="6858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28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搭建开发环境</a:t>
            </a:r>
            <a:endParaRPr lang="en-US" altLang="zh-CN" sz="2800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 defTabSz="6858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28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设计测试用例</a:t>
            </a:r>
            <a:endParaRPr lang="en-US" altLang="zh-CN" sz="2800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 defTabSz="6858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28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程序开发</a:t>
            </a:r>
            <a:endParaRPr lang="en-US" altLang="zh-CN" sz="2800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  <a:p>
            <a:pPr defTabSz="68580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621" y="4268953"/>
            <a:ext cx="3061335" cy="1736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02" y="1758414"/>
            <a:ext cx="3061970" cy="20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5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126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文本框 2"/>
          <p:cNvSpPr txBox="1">
            <a:spLocks noChangeArrowheads="1"/>
          </p:cNvSpPr>
          <p:nvPr/>
        </p:nvSpPr>
        <p:spPr bwMode="auto">
          <a:xfrm>
            <a:off x="4496756" y="908050"/>
            <a:ext cx="2960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宋体" panose="02010600030101010101" pitchFamily="2" charset="-122"/>
              </a:rPr>
              <a:t>Week8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宋体" panose="02010600030101010101" pitchFamily="2" charset="-122"/>
              </a:rPr>
              <a:t>本周任务单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11272" name="组合 3"/>
          <p:cNvGrpSpPr/>
          <p:nvPr/>
        </p:nvGrpSpPr>
        <p:grpSpPr bwMode="auto">
          <a:xfrm>
            <a:off x="1625600" y="2758817"/>
            <a:ext cx="10134600" cy="1978887"/>
            <a:chOff x="5281" y="3308"/>
            <a:chExt cx="6096" cy="3274"/>
          </a:xfrm>
        </p:grpSpPr>
        <p:sp>
          <p:nvSpPr>
            <p:cNvPr id="84" name="MH_Other_6"/>
            <p:cNvSpPr>
              <a:spLocks noChangeArrowheads="1"/>
            </p:cNvSpPr>
            <p:nvPr/>
          </p:nvSpPr>
          <p:spPr bwMode="auto">
            <a:xfrm>
              <a:off x="5281" y="3308"/>
              <a:ext cx="378" cy="1013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anose="02030600000101010101" pitchFamily="18" charset="-127"/>
                  <a:cs typeface="微软雅黑 Light" panose="020B0502040204020203" charset="-122"/>
                </a:rPr>
                <a:t>01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Gungsuh" panose="02030600000101010101" pitchFamily="18" charset="-127"/>
                <a:cs typeface="微软雅黑 Light" panose="020B0502040204020203" charset="-122"/>
              </a:endParaRPr>
            </a:p>
          </p:txBody>
        </p:sp>
        <p:sp>
          <p:nvSpPr>
            <p:cNvPr id="85" name="MH_Other_7"/>
            <p:cNvSpPr>
              <a:spLocks noChangeArrowheads="1"/>
            </p:cNvSpPr>
            <p:nvPr/>
          </p:nvSpPr>
          <p:spPr bwMode="auto">
            <a:xfrm>
              <a:off x="5281" y="5569"/>
              <a:ext cx="378" cy="10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</p:spPr>
          <p:txBody>
            <a:bodyPr lIns="0" tIns="0" rIns="0" bIns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anose="02030600000101010101" pitchFamily="18" charset="-127"/>
                  <a:cs typeface="微软雅黑 Light" panose="020B0502040204020203" charset="-122"/>
                </a:rPr>
                <a:t>03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Gungsuh" panose="02030600000101010101" pitchFamily="18" charset="-127"/>
                <a:cs typeface="微软雅黑 Light" panose="020B0502040204020203" charset="-122"/>
              </a:endParaRPr>
            </a:p>
          </p:txBody>
        </p:sp>
        <p:sp>
          <p:nvSpPr>
            <p:cNvPr id="11287" name="MH_Other_7"/>
            <p:cNvSpPr>
              <a:spLocks noChangeArrowheads="1"/>
            </p:cNvSpPr>
            <p:nvPr/>
          </p:nvSpPr>
          <p:spPr bwMode="auto">
            <a:xfrm>
              <a:off x="5284" y="4442"/>
              <a:ext cx="378" cy="1013"/>
            </a:xfrm>
            <a:prstGeom prst="ellipse">
              <a:avLst/>
            </a:prstGeom>
            <a:solidFill>
              <a:srgbClr val="FF8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Gungsuh" panose="02030600000101010101" pitchFamily="18" charset="-127"/>
                  <a:cs typeface="+mn-cs"/>
                </a:rPr>
                <a:t>02</a:t>
              </a: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Gungsuh" panose="02030600000101010101" pitchFamily="18" charset="-127"/>
                <a:cs typeface="+mn-cs"/>
              </a:endParaRPr>
            </a:p>
          </p:txBody>
        </p:sp>
        <p:sp>
          <p:nvSpPr>
            <p:cNvPr id="11289" name="文本框 125"/>
            <p:cNvSpPr txBox="1">
              <a:spLocks noChangeArrowheads="1"/>
            </p:cNvSpPr>
            <p:nvPr/>
          </p:nvSpPr>
          <p:spPr bwMode="auto">
            <a:xfrm>
              <a:off x="5760" y="3452"/>
              <a:ext cx="5617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cs typeface="Times New Roman"/>
                </a:rPr>
                <a:t>安装、调试开发环境</a:t>
              </a:r>
              <a:endParaRPr lang="zh-CN" altLang="en-US" dirty="0">
                <a:cs typeface="Times New Roman"/>
              </a:endParaRPr>
            </a:p>
          </p:txBody>
        </p:sp>
        <p:sp>
          <p:nvSpPr>
            <p:cNvPr id="11291" name="文本框 129"/>
            <p:cNvSpPr txBox="1">
              <a:spLocks noChangeArrowheads="1"/>
            </p:cNvSpPr>
            <p:nvPr/>
          </p:nvSpPr>
          <p:spPr bwMode="auto">
            <a:xfrm>
              <a:off x="5766" y="4605"/>
              <a:ext cx="4173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cs typeface="Times New Roman"/>
                </a:rPr>
                <a:t>设计测试方案</a:t>
              </a:r>
              <a:endParaRPr lang="zh-CN" altLang="en-US" dirty="0">
                <a:cs typeface="Times New Roman"/>
              </a:endParaRPr>
            </a:p>
          </p:txBody>
        </p:sp>
        <p:sp>
          <p:nvSpPr>
            <p:cNvPr id="11292" name="文本框 130"/>
            <p:cNvSpPr txBox="1">
              <a:spLocks noChangeArrowheads="1"/>
            </p:cNvSpPr>
            <p:nvPr/>
          </p:nvSpPr>
          <p:spPr bwMode="auto">
            <a:xfrm>
              <a:off x="5783" y="5728"/>
              <a:ext cx="4814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zh-CN" altLang="en-US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</a:rPr>
                <a:t>项目代码开发</a:t>
              </a:r>
              <a:endPara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12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1422400" y="1600200"/>
            <a:ext cx="924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2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选择程序设计语言的7条实用标准：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422400" y="2163763"/>
            <a:ext cx="96520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latin typeface="Times New Roman" pitchFamily="18" charset="0"/>
              </a:rPr>
              <a:t>⑴系统用户的要求。</a:t>
            </a:r>
          </a:p>
          <a:p>
            <a:pPr algn="l"/>
            <a:r>
              <a:rPr lang="zh-CN" altLang="en-US">
                <a:solidFill>
                  <a:srgbClr val="000099"/>
                </a:solidFill>
              </a:rPr>
              <a:t>⑵可以使用的编译程序。</a:t>
            </a:r>
          </a:p>
          <a:p>
            <a:pPr algn="l"/>
            <a:r>
              <a:rPr lang="zh-CN" altLang="en-US"/>
              <a:t>⑶可以得到的软件工具。</a:t>
            </a:r>
          </a:p>
          <a:p>
            <a:pPr algn="l"/>
            <a:r>
              <a:rPr lang="zh-CN" altLang="en-US">
                <a:solidFill>
                  <a:srgbClr val="000099"/>
                </a:solidFill>
              </a:rPr>
              <a:t>⑷工程规模。</a:t>
            </a:r>
          </a:p>
          <a:p>
            <a:pPr algn="l"/>
            <a:r>
              <a:rPr lang="zh-CN" altLang="en-US"/>
              <a:t>⑸程序员的知识。</a:t>
            </a:r>
          </a:p>
          <a:p>
            <a:pPr algn="l"/>
            <a:r>
              <a:rPr lang="zh-CN" altLang="en-US">
                <a:solidFill>
                  <a:srgbClr val="000099"/>
                </a:solidFill>
              </a:rPr>
              <a:t>⑹软件可移植性要求。</a:t>
            </a:r>
          </a:p>
          <a:p>
            <a:pPr algn="l"/>
            <a:r>
              <a:rPr lang="zh-CN" altLang="en-US"/>
              <a:t>⑺软件的应用领域。</a:t>
            </a: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631" y="815071"/>
            <a:ext cx="2871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4426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5" name="Text Box 5"/>
          <p:cNvSpPr txBox="1">
            <a:spLocks noChangeArrowheads="1"/>
          </p:cNvSpPr>
          <p:nvPr/>
        </p:nvSpPr>
        <p:spPr bwMode="auto">
          <a:xfrm>
            <a:off x="1422400" y="1600200"/>
            <a:ext cx="9245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编码风格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625600" y="2606676"/>
            <a:ext cx="89408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99"/>
                </a:solidFill>
                <a:latin typeface="Times New Roman" pitchFamily="18" charset="0"/>
              </a:rPr>
              <a:t>源程序代码的逻辑简明清晰、易读易懂是好程序的一个重要标准。</a:t>
            </a:r>
            <a:r>
              <a:rPr lang="zh-CN" altLang="en-US" b="0">
                <a:latin typeface="Times New Roman" pitchFamily="18" charset="0"/>
              </a:rPr>
              <a:t>要做到这一点，应遵循下述规则：</a:t>
            </a: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31" y="73486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1294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9" name="Text Box 5"/>
          <p:cNvSpPr txBox="1">
            <a:spLocks noChangeArrowheads="1"/>
          </p:cNvSpPr>
          <p:nvPr/>
        </p:nvSpPr>
        <p:spPr bwMode="auto">
          <a:xfrm>
            <a:off x="1422400" y="1600200"/>
            <a:ext cx="924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3600" b="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1.</a:t>
            </a:r>
            <a:r>
              <a:rPr kumimoji="1" lang="zh-CN" altLang="en-US" sz="36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程序内部的文档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422400" y="2365376"/>
            <a:ext cx="92456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zh-CN" altLang="en-US" b="0" dirty="0"/>
              <a:t>所谓</a:t>
            </a:r>
            <a:r>
              <a:rPr lang="zh-CN" altLang="en-US" dirty="0">
                <a:solidFill>
                  <a:srgbClr val="0000CC"/>
                </a:solidFill>
              </a:rPr>
              <a:t>程序内部的文档</a:t>
            </a:r>
            <a:r>
              <a:rPr lang="zh-CN" altLang="en-US" b="0" dirty="0"/>
              <a:t>包括</a:t>
            </a:r>
            <a:r>
              <a:rPr lang="zh-CN" altLang="en-US" b="0" dirty="0">
                <a:solidFill>
                  <a:srgbClr val="0000CC"/>
                </a:solidFill>
              </a:rPr>
              <a:t>恰当的标识符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339933"/>
                </a:solidFill>
              </a:rPr>
              <a:t>适当的注解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99"/>
                </a:solidFill>
              </a:rPr>
              <a:t>程序的视觉组织</a:t>
            </a:r>
            <a:r>
              <a:rPr lang="zh-CN" altLang="en-US" b="0" dirty="0"/>
              <a:t>等。</a:t>
            </a:r>
          </a:p>
          <a:p>
            <a:pPr algn="just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名字应含义鲜明</a:t>
            </a:r>
            <a:r>
              <a:rPr lang="zh-CN" altLang="en-US" dirty="0"/>
              <a:t>；</a:t>
            </a:r>
          </a:p>
          <a:p>
            <a:pPr algn="just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缩写规则一致</a:t>
            </a:r>
            <a:r>
              <a:rPr lang="zh-CN" altLang="en-US" b="0" dirty="0"/>
              <a:t>；</a:t>
            </a:r>
          </a:p>
          <a:p>
            <a:pPr algn="just">
              <a:lnSpc>
                <a:spcPct val="90000"/>
              </a:lnSpc>
            </a:pPr>
            <a:r>
              <a:rPr lang="zh-CN" altLang="en-US" dirty="0">
                <a:solidFill>
                  <a:srgbClr val="339933"/>
                </a:solidFill>
              </a:rPr>
              <a:t>加入适当的注解</a:t>
            </a:r>
            <a:r>
              <a:rPr lang="zh-CN" altLang="en-US" b="0" dirty="0"/>
              <a:t>；</a:t>
            </a:r>
          </a:p>
          <a:p>
            <a:pPr algn="just">
              <a:lnSpc>
                <a:spcPct val="90000"/>
              </a:lnSpc>
            </a:pPr>
            <a:r>
              <a:rPr lang="zh-CN" altLang="en-US" dirty="0">
                <a:solidFill>
                  <a:srgbClr val="000099"/>
                </a:solidFill>
                <a:latin typeface="Times New Roman" pitchFamily="18" charset="0"/>
              </a:rPr>
              <a:t>程序清单结构清晰，层次分明</a:t>
            </a:r>
            <a:r>
              <a:rPr lang="zh-CN" altLang="en-US" b="0" dirty="0">
                <a:latin typeface="Times New Roman" pitchFamily="18" charset="0"/>
              </a:rPr>
              <a:t>。</a:t>
            </a: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31" y="73486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0465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1422400" y="1600200"/>
            <a:ext cx="924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3600" b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2.</a:t>
            </a:r>
            <a:r>
              <a:rPr kumimoji="1" lang="zh-CN" altLang="en-US" sz="360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数据说明</a:t>
            </a:r>
          </a:p>
        </p:txBody>
      </p:sp>
      <p:sp>
        <p:nvSpPr>
          <p:cNvPr id="473094" name="Text Box 6"/>
          <p:cNvSpPr txBox="1">
            <a:spLocks noChangeArrowheads="1"/>
          </p:cNvSpPr>
          <p:nvPr/>
        </p:nvSpPr>
        <p:spPr bwMode="auto">
          <a:xfrm>
            <a:off x="1422400" y="2209801"/>
            <a:ext cx="9245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zh-CN" altLang="en-US" sz="3200" b="0" smtClean="0">
                <a:latin typeface="宋体" pitchFamily="2" charset="-122"/>
              </a:rPr>
              <a:t>为了使数据更容易理解和维护，应该遵循下述原则：</a:t>
            </a:r>
          </a:p>
          <a:p>
            <a:pPr algn="just">
              <a:defRPr/>
            </a:pPr>
            <a:r>
              <a:rPr lang="zh-CN" altLang="en-US" sz="320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数据说明的次序应该标准化</a:t>
            </a:r>
            <a:r>
              <a:rPr lang="zh-CN" altLang="en-US" sz="3200" b="0" smtClean="0">
                <a:latin typeface="宋体" pitchFamily="2" charset="-122"/>
              </a:rPr>
              <a:t>。有次序就容易查阅。</a:t>
            </a:r>
          </a:p>
          <a:p>
            <a:pPr algn="just">
              <a:defRPr/>
            </a:pPr>
            <a:r>
              <a:rPr lang="zh-CN" altLang="en-US" sz="3200" b="0" smtClean="0">
                <a:latin typeface="宋体" pitchFamily="2" charset="-122"/>
              </a:rPr>
              <a:t>一个语句中说明的多个标识符，应该</a:t>
            </a:r>
            <a:r>
              <a:rPr lang="zh-CN" altLang="en-US" sz="3200" smtClean="0">
                <a:solidFill>
                  <a:srgbClr val="006600"/>
                </a:solidFill>
                <a:latin typeface="宋体" pitchFamily="2" charset="-122"/>
              </a:rPr>
              <a:t>按字母顺序排列</a:t>
            </a:r>
            <a:r>
              <a:rPr lang="zh-CN" altLang="en-US" sz="3200" b="0" smtClean="0">
                <a:latin typeface="宋体" pitchFamily="2" charset="-122"/>
              </a:rPr>
              <a:t>。</a:t>
            </a:r>
          </a:p>
          <a:p>
            <a:pPr algn="just">
              <a:defRPr/>
            </a:pPr>
            <a:r>
              <a:rPr lang="zh-CN" altLang="en-US" sz="3200" b="0" smtClean="0"/>
              <a:t>对于复杂的数据结构，应该</a:t>
            </a:r>
            <a:r>
              <a:rPr lang="zh-CN" altLang="en-US" sz="3200" smtClean="0">
                <a:solidFill>
                  <a:srgbClr val="339933"/>
                </a:solidFill>
              </a:rPr>
              <a:t>用注释说明实现该数据结构的方法和特点</a:t>
            </a:r>
            <a:r>
              <a:rPr lang="zh-CN" altLang="en-US" sz="3200" smtClean="0"/>
              <a:t>。</a:t>
            </a: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31" y="73486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490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1422400" y="1600200"/>
            <a:ext cx="924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360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3.语句构造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422400" y="2209801"/>
            <a:ext cx="9245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rgbClr val="0000CC"/>
                </a:solidFill>
              </a:rPr>
              <a:t>每个语句都应该简单而直接</a:t>
            </a:r>
            <a:r>
              <a:rPr lang="zh-CN" altLang="en-US" b="0"/>
              <a:t>。下述规则有助于使语句简单明了：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0000CC"/>
                </a:solidFill>
              </a:rPr>
              <a:t>不要把多个语句写在同一行；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0000CC"/>
                </a:solidFill>
              </a:rPr>
              <a:t>尽量避免复杂的条件测试；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0000CC"/>
                </a:solidFill>
              </a:rPr>
              <a:t>尽量减少对“非”条件的测试；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0000CC"/>
                </a:solidFill>
              </a:rPr>
              <a:t>避免大量使用嵌套结构；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0000CC"/>
                </a:solidFill>
              </a:rPr>
              <a:t>利用括号使逻辑表达式或算术表达式的运算次序清晰直观</a:t>
            </a:r>
            <a:r>
              <a:rPr lang="zh-CN" altLang="en-US" b="0"/>
              <a:t>。</a:t>
            </a: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31" y="73486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4945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1422400" y="1600200"/>
            <a:ext cx="924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360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4.输入输出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422400" y="2209801"/>
            <a:ext cx="9245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/>
            <a:r>
              <a:rPr lang="zh-CN" altLang="en-US" b="0"/>
              <a:t>输入输出应考虑下述规则：</a:t>
            </a:r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0000CC"/>
                </a:solidFill>
              </a:rPr>
              <a:t>对所有输入数据都进行检验；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000099"/>
                </a:solidFill>
              </a:rPr>
              <a:t>检查输入项重要组合的合法性；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006600"/>
                </a:solidFill>
              </a:rPr>
              <a:t>保持输入格式简单、一致；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339933"/>
                </a:solidFill>
              </a:rPr>
              <a:t>不要要求用户指定数据的数目；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0000CC"/>
                </a:solidFill>
              </a:rPr>
              <a:t>详细说明可用的选择或边界值</a:t>
            </a:r>
            <a:r>
              <a:rPr lang="zh-CN" altLang="en-US" b="0"/>
              <a:t>；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006600"/>
                </a:solidFill>
              </a:rPr>
              <a:t>设计良好的输出报表；</a:t>
            </a:r>
          </a:p>
          <a:p>
            <a:pPr algn="just"/>
            <a:r>
              <a:rPr lang="zh-CN" altLang="en-US" b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zh-CN" altLang="en-US" b="0">
                <a:solidFill>
                  <a:srgbClr val="339933"/>
                </a:solidFill>
              </a:rPr>
              <a:t>给所有输出数据加标志。</a:t>
            </a: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31" y="73486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4345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1422400" y="1600200"/>
            <a:ext cx="924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360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5.效率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422400" y="2209801"/>
            <a:ext cx="9550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indent="666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rgbClr val="0000CC"/>
                </a:solidFill>
              </a:rPr>
              <a:t>效率</a:t>
            </a:r>
            <a:r>
              <a:rPr lang="zh-CN" altLang="en-US" b="0"/>
              <a:t>主要指</a:t>
            </a:r>
            <a:r>
              <a:rPr lang="zh-CN" altLang="en-US">
                <a:solidFill>
                  <a:srgbClr val="0000CC"/>
                </a:solidFill>
              </a:rPr>
              <a:t>处理机时间</a:t>
            </a:r>
            <a:r>
              <a:rPr lang="zh-CN" altLang="en-US" b="0"/>
              <a:t>和</a:t>
            </a:r>
            <a:r>
              <a:rPr lang="zh-CN" altLang="en-US">
                <a:solidFill>
                  <a:srgbClr val="0000CC"/>
                </a:solidFill>
              </a:rPr>
              <a:t>存储器容量</a:t>
            </a:r>
            <a:r>
              <a:rPr lang="zh-CN" altLang="en-US" b="0"/>
              <a:t>两个方面。在讨论</a:t>
            </a:r>
            <a:r>
              <a:rPr lang="zh-CN" altLang="en-US"/>
              <a:t>效率</a:t>
            </a:r>
            <a:r>
              <a:rPr lang="zh-CN" altLang="en-US" b="0"/>
              <a:t>问题之前应该记住三条原则：</a:t>
            </a:r>
          </a:p>
          <a:p>
            <a:pPr algn="just"/>
            <a:r>
              <a:rPr lang="zh-CN" altLang="en-US" b="0"/>
              <a:t>首先，</a:t>
            </a:r>
            <a:r>
              <a:rPr lang="zh-CN" altLang="en-US">
                <a:solidFill>
                  <a:srgbClr val="0000CC"/>
                </a:solidFill>
              </a:rPr>
              <a:t>效率是性能要求</a:t>
            </a:r>
            <a:r>
              <a:rPr lang="zh-CN" altLang="en-US" b="0"/>
              <a:t>，</a:t>
            </a:r>
            <a:r>
              <a:rPr lang="zh-CN" altLang="en-US" b="0">
                <a:latin typeface="Times New Roman" pitchFamily="18" charset="0"/>
              </a:rPr>
              <a:t>因此</a:t>
            </a:r>
            <a:r>
              <a:rPr lang="zh-CN" altLang="en-US">
                <a:solidFill>
                  <a:srgbClr val="0000CC"/>
                </a:solidFill>
              </a:rPr>
              <a:t>应该在需求分析阶段确定效率方面的要求</a:t>
            </a:r>
            <a:r>
              <a:rPr lang="zh-CN" altLang="en-US" b="0"/>
              <a:t>。</a:t>
            </a:r>
            <a:r>
              <a:rPr lang="zh-CN" altLang="en-US" b="0">
                <a:latin typeface="Times New Roman" pitchFamily="18" charset="0"/>
              </a:rPr>
              <a:t>软件</a:t>
            </a:r>
            <a:r>
              <a:rPr lang="zh-CN" altLang="en-US" b="0"/>
              <a:t>应该像对它要求的那样有效，而不应该如同人类可能做到的那样有效。</a:t>
            </a: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82650"/>
            <a:ext cx="12192000" cy="5111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852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31" y="73486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软件开发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134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C00000"/>
      </a:dk2>
      <a:lt2>
        <a:srgbClr val="C00000"/>
      </a:lt2>
      <a:accent1>
        <a:srgbClr val="FF5050"/>
      </a:accent1>
      <a:accent2>
        <a:srgbClr val="DF9C87"/>
      </a:accent2>
      <a:accent3>
        <a:srgbClr val="FFFFFF"/>
      </a:accent3>
      <a:accent4>
        <a:srgbClr val="000000"/>
      </a:accent4>
      <a:accent5>
        <a:srgbClr val="DF9C87"/>
      </a:accent5>
      <a:accent6>
        <a:srgbClr val="DF9C87"/>
      </a:accent6>
      <a:hlink>
        <a:srgbClr val="DF9C87"/>
      </a:hlink>
      <a:folHlink>
        <a:srgbClr val="CC6140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C00000"/>
    </a:dk2>
    <a:lt2>
      <a:srgbClr val="C00000"/>
    </a:lt2>
    <a:accent1>
      <a:srgbClr val="FF5050"/>
    </a:accent1>
    <a:accent2>
      <a:srgbClr val="DF9C87"/>
    </a:accent2>
    <a:accent3>
      <a:srgbClr val="FFFFFF"/>
    </a:accent3>
    <a:accent4>
      <a:srgbClr val="000000"/>
    </a:accent4>
    <a:accent5>
      <a:srgbClr val="DF9C87"/>
    </a:accent5>
    <a:accent6>
      <a:srgbClr val="DF9C87"/>
    </a:accent6>
    <a:hlink>
      <a:srgbClr val="DF9C87"/>
    </a:hlink>
    <a:folHlink>
      <a:srgbClr val="CC614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747</Words>
  <Application>Microsoft Office PowerPoint</Application>
  <PresentationFormat>自定义</PresentationFormat>
  <Paragraphs>95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Office 主题​​</vt:lpstr>
      <vt:lpstr>Pixel</vt:lpstr>
      <vt:lpstr>Office 主题</vt:lpstr>
      <vt:lpstr>6_Office 主题</vt:lpstr>
      <vt:lpstr>软件工程实践II 毕业设计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商业大数据分析 </dc:title>
  <dc:creator>jiang dayou</dc:creator>
  <cp:lastModifiedBy>zhang</cp:lastModifiedBy>
  <cp:revision>170</cp:revision>
  <dcterms:created xsi:type="dcterms:W3CDTF">2022-02-18T05:33:00Z</dcterms:created>
  <dcterms:modified xsi:type="dcterms:W3CDTF">2023-04-17T02:52:24Z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4E82BB270BA14D8B9318B93B03B271BD</vt:lpwstr>
  </property>
  <property fmtid="{D5CDD505-2E9C-101B-9397-08002B2CF9AE}" pid="3" name="KSOProductBuildVer">
    <vt:lpwstr>2052-11.1.0.11294</vt:lpwstr>
  </property>
</Properties>
</file>