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6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96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First,</a:t>
            </a:r>
            <a:r>
              <a:rPr lang="en-US" baseline="0" dirty="0" smtClean="0"/>
              <a:t> let’s talk about high-z galaxies in general.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Recall Gabe’s talk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Talk about how Lyman break works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 picture of </a:t>
            </a:r>
            <a:r>
              <a:rPr lang="en-US" dirty="0" err="1" smtClean="0"/>
              <a:t>Abell</a:t>
            </a:r>
            <a:r>
              <a:rPr lang="en-US" dirty="0" smtClean="0"/>
              <a:t> 2744-Y1: 30</a:t>
            </a:r>
            <a:r>
              <a:rPr lang="en-US" baseline="0" dirty="0" smtClean="0"/>
              <a:t>x smaller than MW, forming stars at 10x normal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5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SED of the galaxy:</a:t>
            </a:r>
            <a:r>
              <a:rPr lang="en-US" baseline="0" dirty="0" smtClean="0"/>
              <a:t> point out ACS and WFC3 bands</a:t>
            </a:r>
            <a:endParaRPr lang="en-US" baseline="0" dirty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With previous results, could be a z~8 or z~2 galaxy (black is z~8, pink is z~2)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Need better data to squish the z~2 peak down (note gap between the WFC3 and IRAC bands—there’s a “waggle” there)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New ACS images reduce errors, and we have some new VLT images (basically the deepest</a:t>
            </a:r>
            <a:r>
              <a:rPr lang="en-US" baseline="0" dirty="0" smtClean="0"/>
              <a:t> ever taken, anywhere)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Flowchart of analysis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SED fits now include dusty</a:t>
            </a:r>
            <a:r>
              <a:rPr lang="en-US" baseline="0" dirty="0" smtClean="0"/>
              <a:t> models (since dust &amp; age are degenerate).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Pane</a:t>
            </a:r>
            <a:r>
              <a:rPr lang="en-US" baseline="0" dirty="0" smtClean="0"/>
              <a:t> A in log-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space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z: now the z~2 peak is 10 OOM less than z~8 peak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Pane B is SED with detections, high-z and low-z SEDs, and what the detections should look like for those SEDs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Takes a lot longer, but we can apply the models to ~3000 objects at a time and</a:t>
            </a:r>
            <a:r>
              <a:rPr lang="en-US" baseline="0" dirty="0" smtClean="0"/>
              <a:t> get all info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We’re pretty confident that results are good, because our measurement of the main cluster’s center was only off by 5 or 10% (v. good for photo-z measurements)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494575" y="1300750"/>
            <a:ext cx="79635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Hubble Frontier Fields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494700" y="3093350"/>
            <a:ext cx="79635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New ACS (and K-band) photometry of Abell 2744-Y1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494575" y="3914250"/>
            <a:ext cx="2779500" cy="3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Zach Pace &amp; Gabe Brammer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2437675"/>
            <a:ext cx="86296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High-redshift galaxies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3080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Lyman break lets us estimate z-phot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LOTS of new 5 &lt; z &lt; 8.5 candidates from HFF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37" y="3570775"/>
            <a:ext cx="888682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108812" y="3519625"/>
            <a:ext cx="8912100" cy="1473899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0" y="645583"/>
            <a:ext cx="8647683" cy="38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3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Laporte et al.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primary detection at z~8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secondary peak at z~2</a:t>
            </a:r>
          </a:p>
          <a:p>
            <a:pPr indent="457200">
              <a:spcBef>
                <a:spcPts val="0"/>
              </a:spcBef>
              <a:buNone/>
            </a:pPr>
            <a:r>
              <a:rPr lang="en"/>
              <a:t>is it distant or dusty?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787" y="835987"/>
            <a:ext cx="416242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5371000" y="3046525"/>
            <a:ext cx="623099" cy="97920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>
            <a:stCxn id="49" idx="0"/>
            <a:endCxn id="47" idx="2"/>
          </p:cNvCxnSpPr>
          <p:nvPr/>
        </p:nvCxnSpPr>
        <p:spPr>
          <a:xfrm rot="10800000" flipH="1">
            <a:off x="5000099" y="3536125"/>
            <a:ext cx="370900" cy="10930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3936750" y="4629150"/>
            <a:ext cx="2126699" cy="3759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non-detections in ACS</a:t>
            </a:r>
          </a:p>
        </p:txBody>
      </p:sp>
      <p:cxnSp>
        <p:nvCxnSpPr>
          <p:cNvPr id="50" name="Shape 50"/>
          <p:cNvCxnSpPr/>
          <p:nvPr/>
        </p:nvCxnSpPr>
        <p:spPr>
          <a:xfrm>
            <a:off x="4673900" y="1875000"/>
            <a:ext cx="2894099" cy="788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51"/>
          <p:cNvCxnSpPr/>
          <p:nvPr/>
        </p:nvCxnSpPr>
        <p:spPr>
          <a:xfrm rot="10800000" flipH="1">
            <a:off x="4470100" y="2758174"/>
            <a:ext cx="2024399" cy="19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New images!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New ACS photometry (better detections)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	new images released end of July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New K-band images from HAWK-I (ESO)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l="17883" t="60000" r="1633" b="12885"/>
          <a:stretch/>
        </p:blipFill>
        <p:spPr>
          <a:xfrm>
            <a:off x="1807823" y="1150553"/>
            <a:ext cx="3914450" cy="19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59938" y="1951753"/>
            <a:ext cx="932099" cy="3759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images</a:t>
            </a:r>
          </a:p>
        </p:txBody>
      </p:sp>
      <p:cxnSp>
        <p:nvCxnSpPr>
          <p:cNvPr id="64" name="Shape 64"/>
          <p:cNvCxnSpPr>
            <a:stCxn id="63" idx="3"/>
            <a:endCxn id="62" idx="1"/>
          </p:cNvCxnSpPr>
          <p:nvPr/>
        </p:nvCxnSpPr>
        <p:spPr>
          <a:xfrm flipV="1">
            <a:off x="1092037" y="2139690"/>
            <a:ext cx="715786" cy="1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3352242" y="3021841"/>
            <a:ext cx="840899" cy="3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Cutouts</a:t>
            </a:r>
          </a:p>
        </p:txBody>
      </p:sp>
      <p:sp>
        <p:nvSpPr>
          <p:cNvPr id="66" name="Shape 66"/>
          <p:cNvSpPr/>
          <p:nvPr/>
        </p:nvSpPr>
        <p:spPr>
          <a:xfrm>
            <a:off x="6163400" y="1849041"/>
            <a:ext cx="1592399" cy="58349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Aperture Photometry</a:t>
            </a:r>
          </a:p>
        </p:txBody>
      </p:sp>
      <p:cxnSp>
        <p:nvCxnSpPr>
          <p:cNvPr id="67" name="Shape 67"/>
          <p:cNvCxnSpPr>
            <a:stCxn id="62" idx="3"/>
            <a:endCxn id="66" idx="2"/>
          </p:cNvCxnSpPr>
          <p:nvPr/>
        </p:nvCxnSpPr>
        <p:spPr>
          <a:xfrm>
            <a:off x="5722273" y="2139690"/>
            <a:ext cx="441127" cy="110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68"/>
          <p:cNvCxnSpPr>
            <a:stCxn id="66" idx="4"/>
            <a:endCxn id="69" idx="0"/>
          </p:cNvCxnSpPr>
          <p:nvPr/>
        </p:nvCxnSpPr>
        <p:spPr>
          <a:xfrm>
            <a:off x="6959600" y="2432540"/>
            <a:ext cx="1611" cy="112232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69"/>
          <p:cNvSpPr txBox="1"/>
          <p:nvPr/>
        </p:nvSpPr>
        <p:spPr>
          <a:xfrm>
            <a:off x="6471611" y="3554867"/>
            <a:ext cx="979200" cy="3759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SED Fits*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207479" y="3871400"/>
            <a:ext cx="1513499" cy="3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800"/>
              <a:t>(includes dusty models!)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375" y="4113822"/>
            <a:ext cx="4336650" cy="4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5318550" y="4648925"/>
            <a:ext cx="32642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200"/>
              <a:t>(Brammer, van Dokkum, and Coppi, 2009)</a:t>
            </a:r>
          </a:p>
        </p:txBody>
      </p:sp>
      <p:sp>
        <p:nvSpPr>
          <p:cNvPr id="73" name="Shape 73"/>
          <p:cNvSpPr/>
          <p:nvPr/>
        </p:nvSpPr>
        <p:spPr>
          <a:xfrm>
            <a:off x="7664825" y="674841"/>
            <a:ext cx="1192199" cy="69089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/>
              <a:t>More error modeling (opt.)</a:t>
            </a:r>
          </a:p>
        </p:txBody>
      </p:sp>
      <p:cxnSp>
        <p:nvCxnSpPr>
          <p:cNvPr id="74" name="Shape 74"/>
          <p:cNvCxnSpPr>
            <a:stCxn id="62" idx="3"/>
            <a:endCxn id="73" idx="2"/>
          </p:cNvCxnSpPr>
          <p:nvPr/>
        </p:nvCxnSpPr>
        <p:spPr>
          <a:xfrm flipV="1">
            <a:off x="5722273" y="1020291"/>
            <a:ext cx="1942552" cy="111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75" name="Shape 75"/>
          <p:cNvCxnSpPr>
            <a:stCxn id="73" idx="4"/>
            <a:endCxn id="69" idx="3"/>
          </p:cNvCxnSpPr>
          <p:nvPr/>
        </p:nvCxnSpPr>
        <p:spPr>
          <a:xfrm flipH="1">
            <a:off x="7450811" y="1365740"/>
            <a:ext cx="810114" cy="23770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950" y="1374648"/>
            <a:ext cx="7592075" cy="37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We can do this to catalogs, too!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25" y="1216625"/>
            <a:ext cx="2617923" cy="392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375" y="1216612"/>
            <a:ext cx="2617926" cy="392688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264150" y="1978275"/>
            <a:ext cx="2128799" cy="7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Two candidates from Zheng 2014 w/better ACS photometry + K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264250" y="2853250"/>
            <a:ext cx="2128799" cy="9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(Measurements will be improved with IRAC detections--a little more difficult to work with)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743200" y="2343150"/>
            <a:ext cx="3657600" cy="7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391</Words>
  <Application>Microsoft Macintosh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modern</vt:lpstr>
      <vt:lpstr>Hubble Frontier Fields</vt:lpstr>
      <vt:lpstr>High-redshift galaxies</vt:lpstr>
      <vt:lpstr>PowerPoint Presentation</vt:lpstr>
      <vt:lpstr>Laporte et al.</vt:lpstr>
      <vt:lpstr>New images!</vt:lpstr>
      <vt:lpstr>PowerPoint Presentation</vt:lpstr>
      <vt:lpstr>Results</vt:lpstr>
      <vt:lpstr>We can do this to catalogs, too!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Hubble Frontier Fields</dc:title>
  <cp:lastModifiedBy>Zachary</cp:lastModifiedBy>
  <cp:revision>4</cp:revision>
  <dcterms:modified xsi:type="dcterms:W3CDTF">2014-08-14T16:58:26Z</dcterms:modified>
</cp:coreProperties>
</file>