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3" r:id="rId5"/>
    <p:sldId id="282" r:id="rId6"/>
    <p:sldId id="262" r:id="rId7"/>
    <p:sldId id="265" r:id="rId8"/>
    <p:sldId id="266" r:id="rId9"/>
    <p:sldId id="267" r:id="rId10"/>
    <p:sldId id="270" r:id="rId11"/>
    <p:sldId id="277" r:id="rId12"/>
    <p:sldId id="271" r:id="rId13"/>
    <p:sldId id="278" r:id="rId14"/>
    <p:sldId id="279" r:id="rId15"/>
    <p:sldId id="280" r:id="rId16"/>
    <p:sldId id="281" r:id="rId17"/>
    <p:sldId id="273" r:id="rId18"/>
    <p:sldId id="283" r:id="rId19"/>
  </p:sldIdLst>
  <p:sldSz cx="12192000" cy="6858000"/>
  <p:notesSz cx="6858000" cy="9144000"/>
  <p:defaultTextStyle>
    <a:defPPr>
      <a:defRPr lang="en-H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1"/>
    <p:restoredTop sz="94643"/>
  </p:normalViewPr>
  <p:slideViewPr>
    <p:cSldViewPr snapToGrid="0">
      <p:cViewPr varScale="1">
        <p:scale>
          <a:sx n="179" d="100"/>
          <a:sy n="179" d="100"/>
        </p:scale>
        <p:origin x="3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843CF-B989-1A46-9AC6-5820B3200D5E}" type="datetimeFigureOut">
              <a:rPr lang="en-HR" smtClean="0"/>
              <a:t>17.09.2023.</a:t>
            </a:fld>
            <a:endParaRPr lang="en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786E6-3912-204C-9761-CA026AB1E7F5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187242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786E6-3912-204C-9761-CA026AB1E7F5}" type="slidenum">
              <a:rPr lang="en-HR" smtClean="0"/>
              <a:t>1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3266362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786E6-3912-204C-9761-CA026AB1E7F5}" type="slidenum">
              <a:rPr lang="en-HR" smtClean="0"/>
              <a:t>17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394365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ECDD-90B7-51F0-78A3-90381C39F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52446-3E64-DC59-205A-3310B8447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973C9-7233-67B4-82C1-44F912A99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EA5C-63DB-E440-AAFA-E9A189970E89}" type="datetime1">
              <a:rPr lang="hr-HR" smtClean="0"/>
              <a:t>17.09.2023.</a:t>
            </a:fld>
            <a:endParaRPr lang="en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A99B2-FE6A-43CA-6C46-6FA0DAD1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0E5EA-4ABF-BBE3-15C6-FD224279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B0B8-1993-1048-BE31-0CECEF164F1C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78695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F8F2-6D64-4B28-3792-2998BC4E4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27366-445C-BE7C-A739-5FCD1485F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D6D31-000D-E92A-6046-8A9370DA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5D70-F151-3E4A-9871-97E1F9C893AA}" type="datetime1">
              <a:rPr lang="hr-HR" smtClean="0"/>
              <a:t>17.09.2023.</a:t>
            </a:fld>
            <a:endParaRPr lang="en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6C572-39B2-730E-28D3-C40819ADD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60E18-C94C-DADE-1A8B-E89D1817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B0B8-1993-1048-BE31-0CECEF164F1C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138322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9042AE-E72E-A389-0D6F-2E0803045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60571-2998-9F00-E024-2EC6F82A2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07535-0050-A92C-8AE1-54024E0D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82A1-077A-3049-98EA-A72D3BA6E603}" type="datetime1">
              <a:rPr lang="hr-HR" smtClean="0"/>
              <a:t>17.09.2023.</a:t>
            </a:fld>
            <a:endParaRPr lang="en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050EE-7430-A3A4-B14E-0348024F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F3CD5-BDAA-A0C5-8731-0E3D98CF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B0B8-1993-1048-BE31-0CECEF164F1C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297346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86CD-FF8C-BFD1-E3CA-5A536092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3201D-EBE3-71FA-933D-6D5863541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4A673-2F55-70F0-CB97-98DD1D97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B091-48F3-8D43-95A1-FC50AB31F2CE}" type="datetime1">
              <a:rPr lang="hr-HR" smtClean="0"/>
              <a:t>17.09.2023.</a:t>
            </a:fld>
            <a:endParaRPr lang="en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0E03A-F98E-D84A-8CF0-CCF8EA91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CA048-DE97-4D1E-FE50-D94D64BAB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B0B8-1993-1048-BE31-0CECEF164F1C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261870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A0D4-DC4E-23F2-2592-24C69F86C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CF49C-891F-D898-2A23-840B11BCA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BDE55-69F4-49DE-8E64-83D0D2B3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00B6-001B-0146-BBF8-B574B41F4AAC}" type="datetime1">
              <a:rPr lang="hr-HR" smtClean="0"/>
              <a:t>17.09.2023.</a:t>
            </a:fld>
            <a:endParaRPr lang="en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CCC18-57ED-39F7-04B2-ED8BDC0D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B439E-D3E7-9A89-B8EF-FF79A4B4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B0B8-1993-1048-BE31-0CECEF164F1C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310155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D1BD-07A4-B7E4-CF86-B3B58EE0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EDE3A-C9E4-777D-0C30-6716928EA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68792-BA91-4537-7791-A7A68E181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663CE-AC4A-91F6-ED53-E777AF9B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D0BA-AA16-5B40-B119-2C08A7AF7885}" type="datetime1">
              <a:rPr lang="hr-HR" smtClean="0"/>
              <a:t>17.09.2023.</a:t>
            </a:fld>
            <a:endParaRPr lang="en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A943D-3EB4-25C1-1143-20F2F956C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0C4E7-98AB-1C3C-556D-10771236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B0B8-1993-1048-BE31-0CECEF164F1C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159280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27249-A5DC-F0FB-06DE-E2175536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62315-B1B1-F6FF-4BD3-826864040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7324E-AB00-892C-F2C1-4D1D47DA9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D75BD-37D2-6752-AB4C-C53EC9052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3AC94E-0649-40E9-F5C4-85CEA57B4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889A61-F1F9-394F-49D4-5D0FA3BD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FD3D-004A-B842-9CF0-21A4B020A567}" type="datetime1">
              <a:rPr lang="hr-HR" smtClean="0"/>
              <a:t>17.09.2023.</a:t>
            </a:fld>
            <a:endParaRPr lang="en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B59ACB-A37B-3FA7-CADF-A9E3746D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0E762F-0469-7617-08C4-F993FB2F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B0B8-1993-1048-BE31-0CECEF164F1C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246201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F618-9A07-9CAB-03BD-4130E7FC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3A336-26F6-7127-00CD-1703BCFB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455A-6B17-E245-9858-60513896D564}" type="datetime1">
              <a:rPr lang="hr-HR" smtClean="0"/>
              <a:t>17.09.2023.</a:t>
            </a:fld>
            <a:endParaRPr lang="en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7CCDD-902C-5FE7-0D59-0C5D2062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42156-85C2-5BCE-6870-F35407B5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B0B8-1993-1048-BE31-0CECEF164F1C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387564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9D7CD-5E9D-37B0-EE02-CC9BCE192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9CFD-CD05-8741-AA95-1583EF0AFFEE}" type="datetime1">
              <a:rPr lang="hr-HR" smtClean="0"/>
              <a:t>17.09.2023.</a:t>
            </a:fld>
            <a:endParaRPr lang="en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59045D-46FC-EE90-95D1-5E1169AD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5DACB-E2CE-B21D-0CA0-9635EA58F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B0B8-1993-1048-BE31-0CECEF164F1C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320947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AA4CD-941C-AFBC-DE52-1DD110E0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5884A-60DA-75AC-5A06-2CD0B5797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77FAF-811E-D1E6-6B46-1B34BB494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FFAA7-3C55-5AA5-EFA1-9E04A97AB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66F6-8CA5-514E-A2C7-3B084FA64B11}" type="datetime1">
              <a:rPr lang="hr-HR" smtClean="0"/>
              <a:t>17.09.2023.</a:t>
            </a:fld>
            <a:endParaRPr lang="en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48E21-D8C4-C658-A911-E460B0D1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9539C-D15A-818D-DEA7-1C05DF8A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B0B8-1993-1048-BE31-0CECEF164F1C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140070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C0F0A-E385-8A43-C3F9-571601CC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6FE760-DAAB-27C7-4574-B94C67FB0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646CE-93F2-B5AE-49C2-917251612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931BD-AF6B-7D49-46CD-86C345F2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0497-895F-764A-A89B-7CF58731C624}" type="datetime1">
              <a:rPr lang="hr-HR" smtClean="0"/>
              <a:t>17.09.2023.</a:t>
            </a:fld>
            <a:endParaRPr lang="en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8C971-FD53-B3A4-F67F-170CE3D5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0AD09-8BF4-194C-DD24-2E948B3C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B0B8-1993-1048-BE31-0CECEF164F1C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221671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71483-9D7A-BD9F-2419-B8470A91B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36B5E-332C-1218-8BBE-EC0CB7D08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A9A9C-CE90-C888-17A6-DC375FC07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9A7C8-4066-0844-81B1-3DAC38343822}" type="datetime1">
              <a:rPr lang="hr-HR" smtClean="0"/>
              <a:t>17.09.2023.</a:t>
            </a:fld>
            <a:endParaRPr lang="en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BF9A8-DA3C-C26F-DC9A-598641235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13947-6CC4-AE17-626C-A7AAF0F3D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1B0B8-1993-1048-BE31-0CECEF164F1C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76925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5853-83A7-B18C-744A-A7154DCEB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2305"/>
            <a:ext cx="10515600" cy="1325563"/>
          </a:xfrm>
        </p:spPr>
        <p:txBody>
          <a:bodyPr/>
          <a:lstStyle/>
          <a:p>
            <a:r>
              <a:rPr lang="en-GB" b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Generička</a:t>
            </a:r>
            <a:r>
              <a:rPr lang="en-GB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platforma</a:t>
            </a:r>
            <a:r>
              <a:rPr lang="en-GB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u </a:t>
            </a:r>
            <a:r>
              <a:rPr lang="en-GB" b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oblaku</a:t>
            </a:r>
            <a:br>
              <a:rPr lang="en-GB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r>
              <a:rPr lang="en-GB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za </a:t>
            </a:r>
            <a:r>
              <a:rPr lang="en-GB" b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objavu</a:t>
            </a:r>
            <a:r>
              <a:rPr lang="en-GB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informacija</a:t>
            </a:r>
            <a:r>
              <a:rPr lang="en-GB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en-GB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oglasa</a:t>
            </a:r>
            <a:endParaRPr lang="en-H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FBF448-6086-A90E-CF34-DA6F70D0343A}"/>
              </a:ext>
            </a:extLst>
          </p:cNvPr>
          <p:cNvSpPr txBox="1">
            <a:spLocks/>
          </p:cNvSpPr>
          <p:nvPr/>
        </p:nvSpPr>
        <p:spPr>
          <a:xfrm>
            <a:off x="838200" y="3842259"/>
            <a:ext cx="10515600" cy="413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>
                <a:solidFill>
                  <a:srgbClr val="000000"/>
                </a:solidFill>
                <a:latin typeface="Helvetica Neue" panose="02000503000000020004" pitchFamily="2" charset="0"/>
              </a:rPr>
              <a:t>Zdravko </a:t>
            </a:r>
            <a:r>
              <a:rPr lang="en-GB" sz="2000" b="1" dirty="0" err="1">
                <a:solidFill>
                  <a:srgbClr val="000000"/>
                </a:solidFill>
                <a:latin typeface="Helvetica Neue" panose="02000503000000020004" pitchFamily="2" charset="0"/>
              </a:rPr>
              <a:t>Pandžić</a:t>
            </a:r>
            <a:endParaRPr lang="en-HR" sz="2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B78FC4-5E26-1191-005E-49B8C1E5B9FF}"/>
              </a:ext>
            </a:extLst>
          </p:cNvPr>
          <p:cNvSpPr txBox="1">
            <a:spLocks/>
          </p:cNvSpPr>
          <p:nvPr/>
        </p:nvSpPr>
        <p:spPr>
          <a:xfrm>
            <a:off x="838200" y="5769864"/>
            <a:ext cx="5257800" cy="413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Zagreb, </a:t>
            </a:r>
            <a:r>
              <a:rPr lang="en-GB" sz="2000" b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rujan</a:t>
            </a:r>
            <a:r>
              <a:rPr lang="en-GB" sz="20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2023. </a:t>
            </a:r>
            <a:endParaRPr lang="en-GB" sz="200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007C3A9-5C49-C9E3-F31B-247CB842B9AA}"/>
              </a:ext>
            </a:extLst>
          </p:cNvPr>
          <p:cNvSpPr txBox="1">
            <a:spLocks/>
          </p:cNvSpPr>
          <p:nvPr/>
        </p:nvSpPr>
        <p:spPr>
          <a:xfrm>
            <a:off x="6096000" y="5769864"/>
            <a:ext cx="5257800" cy="413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Mentor:  </a:t>
            </a:r>
            <a:r>
              <a:rPr lang="en-GB" sz="2000" b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izv</a:t>
            </a:r>
            <a:r>
              <a:rPr lang="en-GB" sz="20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prof. </a:t>
            </a:r>
            <a:r>
              <a:rPr lang="en-GB" sz="2000" b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dr.</a:t>
            </a:r>
            <a:r>
              <a:rPr lang="en-GB" sz="20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sc. Boris </a:t>
            </a:r>
            <a:r>
              <a:rPr lang="en-GB" sz="2000" b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Milašinovic</a:t>
            </a:r>
            <a:r>
              <a:rPr lang="en-GB" sz="20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́</a:t>
            </a:r>
            <a:endParaRPr lang="en-GB" sz="200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303916-6861-357D-FEA7-78098321B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879" y="0"/>
            <a:ext cx="5504121" cy="176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0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F40C-0E85-CEAC-E38F-68ECD255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88" y="1750142"/>
            <a:ext cx="3117317" cy="1215636"/>
          </a:xfrm>
        </p:spPr>
        <p:txBody>
          <a:bodyPr/>
          <a:lstStyle/>
          <a:p>
            <a:r>
              <a:rPr lang="en-HR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Kategorije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2DB6F8-32C8-810E-EF53-8796B021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B0B8-1993-1048-BE31-0CECEF164F1C}" type="slidenum">
              <a:rPr lang="en-HR" smtClean="0"/>
              <a:t>9</a:t>
            </a:fld>
            <a:endParaRPr lang="en-H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39FC09-87A3-0DD4-2EAB-C6D78DCA13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06" b="43136"/>
          <a:stretch/>
        </p:blipFill>
        <p:spPr>
          <a:xfrm>
            <a:off x="3420207" y="727588"/>
            <a:ext cx="8329833" cy="5084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676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F40C-0E85-CEAC-E38F-68ECD255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56" y="403123"/>
            <a:ext cx="9980235" cy="1215636"/>
          </a:xfrm>
        </p:spPr>
        <p:txBody>
          <a:bodyPr>
            <a:normAutofit/>
          </a:bodyPr>
          <a:lstStyle/>
          <a:p>
            <a:r>
              <a:rPr lang="en-HR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Kategorije – dodaj/uredi kategoriju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2DB6F8-32C8-810E-EF53-8796B021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B0B8-1993-1048-BE31-0CECEF164F1C}" type="slidenum">
              <a:rPr lang="en-HR" smtClean="0"/>
              <a:t>10</a:t>
            </a:fld>
            <a:endParaRPr lang="en-HR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5729DAC-7475-2AFA-F2EB-DD61A0F9A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13" y="1494504"/>
            <a:ext cx="7262575" cy="457671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9AB00A4-25BD-3835-E7CF-7117A67E6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297" y="2168781"/>
            <a:ext cx="4138297" cy="25204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1079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2DB6F8-32C8-810E-EF53-8796B021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B0B8-1993-1048-BE31-0CECEF164F1C}" type="slidenum">
              <a:rPr lang="en-HR" smtClean="0"/>
              <a:t>11</a:t>
            </a:fld>
            <a:endParaRPr lang="en-HR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46EE01B-60AD-F1FD-15E9-ABE3136E8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75" y="237726"/>
            <a:ext cx="5584190" cy="404241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8FBB572-049E-D3B1-C069-BC57BE005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36" y="4435239"/>
            <a:ext cx="5570855" cy="2185035"/>
          </a:xfrm>
          <a:prstGeom prst="rect">
            <a:avLst/>
          </a:prstGeom>
          <a:ln>
            <a:noFill/>
          </a:ln>
        </p:spPr>
      </p:pic>
      <p:pic>
        <p:nvPicPr>
          <p:cNvPr id="8" name="Picture 7" descr="A screenshot of a music festival&#10;&#10;Description automatically generated">
            <a:extLst>
              <a:ext uri="{FF2B5EF4-FFF2-40B4-BE49-F238E27FC236}">
                <a16:creationId xmlns:a16="http://schemas.microsoft.com/office/drawing/2014/main" id="{7AE91759-3A4B-71C4-062A-BC3875D689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00652"/>
            <a:ext cx="5352886" cy="4655698"/>
          </a:xfrm>
          <a:prstGeom prst="rect">
            <a:avLst/>
          </a:prstGeom>
          <a:ln>
            <a:noFill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6665741-5850-DDB0-60E8-82F14CE5ABC9}"/>
              </a:ext>
            </a:extLst>
          </p:cNvPr>
          <p:cNvSpPr txBox="1">
            <a:spLocks/>
          </p:cNvSpPr>
          <p:nvPr/>
        </p:nvSpPr>
        <p:spPr>
          <a:xfrm>
            <a:off x="6724675" y="237726"/>
            <a:ext cx="3382886" cy="1390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HR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Kategorija Događaji</a:t>
            </a:r>
          </a:p>
        </p:txBody>
      </p:sp>
    </p:spTree>
    <p:extLst>
      <p:ext uri="{BB962C8B-B14F-4D97-AF65-F5344CB8AC3E}">
        <p14:creationId xmlns:p14="http://schemas.microsoft.com/office/powerpoint/2010/main" val="132481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E75FC440-839C-93E0-E0B0-22C1307D2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64" y="1325562"/>
            <a:ext cx="5802669" cy="46131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79D73B1-F5EB-FAD2-AADD-A218C8C34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066" y="2680996"/>
            <a:ext cx="5616701" cy="32576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2DB6F8-32C8-810E-EF53-8796B021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A91B0B8-1993-1048-BE31-0CECEF164F1C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AFFB5F2-C137-34E5-E2D9-38377DCC5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024" y="919317"/>
            <a:ext cx="3546387" cy="694526"/>
          </a:xfrm>
        </p:spPr>
        <p:txBody>
          <a:bodyPr>
            <a:normAutofit fontScale="90000"/>
          </a:bodyPr>
          <a:lstStyle/>
          <a:p>
            <a:r>
              <a:rPr lang="en-HR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Moji filteri</a:t>
            </a:r>
          </a:p>
        </p:txBody>
      </p:sp>
    </p:spTree>
    <p:extLst>
      <p:ext uri="{BB962C8B-B14F-4D97-AF65-F5344CB8AC3E}">
        <p14:creationId xmlns:p14="http://schemas.microsoft.com/office/powerpoint/2010/main" val="2434181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2DB6F8-32C8-810E-EF53-8796B021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A91B0B8-1993-1048-BE31-0CECEF164F1C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AFFB5F2-C137-34E5-E2D9-38377DCC5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17" y="711832"/>
            <a:ext cx="2233507" cy="2309920"/>
          </a:xfrm>
        </p:spPr>
        <p:txBody>
          <a:bodyPr>
            <a:normAutofit/>
          </a:bodyPr>
          <a:lstStyle/>
          <a:p>
            <a:r>
              <a:rPr lang="en-HR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Nova objava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55E993B-A24D-20E1-C4B6-E00103266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8"/>
          <a:stretch/>
        </p:blipFill>
        <p:spPr>
          <a:xfrm>
            <a:off x="3767925" y="711832"/>
            <a:ext cx="6903804" cy="5277019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641624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2DB6F8-32C8-810E-EF53-8796B021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A91B0B8-1993-1048-BE31-0CECEF164F1C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AFFB5F2-C137-34E5-E2D9-38377DCC5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63" y="432400"/>
            <a:ext cx="3546387" cy="694526"/>
          </a:xfrm>
        </p:spPr>
        <p:txBody>
          <a:bodyPr>
            <a:normAutofit fontScale="90000"/>
          </a:bodyPr>
          <a:lstStyle/>
          <a:p>
            <a:r>
              <a:rPr lang="en-HR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Obavijest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CBE3F5A-1DA5-078B-5105-3B1D41A082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63" y="1719631"/>
            <a:ext cx="3975100" cy="393001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9D52C32-0B94-4E0B-D123-6C3B7C4E6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937" y="1705549"/>
            <a:ext cx="7315200" cy="3958178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479570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2DB6F8-32C8-810E-EF53-8796B021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A91B0B8-1993-1048-BE31-0CECEF164F1C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AFFB5F2-C137-34E5-E2D9-38377DCC5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05" y="2742740"/>
            <a:ext cx="1958053" cy="694526"/>
          </a:xfrm>
        </p:spPr>
        <p:txBody>
          <a:bodyPr>
            <a:normAutofit fontScale="90000"/>
          </a:bodyPr>
          <a:lstStyle/>
          <a:p>
            <a:r>
              <a:rPr lang="en-HR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Portal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089CB7B-C2C3-8338-C8E3-4D31A7619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318" y="1241290"/>
            <a:ext cx="7772400" cy="43754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5236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F40C-0E85-CEAC-E38F-68ECD255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4" y="741391"/>
            <a:ext cx="3549649" cy="1616203"/>
          </a:xfrm>
        </p:spPr>
        <p:txBody>
          <a:bodyPr anchor="b">
            <a:normAutofit/>
          </a:bodyPr>
          <a:lstStyle/>
          <a:p>
            <a:r>
              <a:rPr lang="en-HR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967D8-0F9D-D409-456C-190F0A046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346964" cy="3447832"/>
          </a:xfrm>
        </p:spPr>
        <p:txBody>
          <a:bodyPr anchor="t">
            <a:normAutofit/>
          </a:bodyPr>
          <a:lstStyle/>
          <a:p>
            <a:endParaRPr lang="en-HR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HR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Prednost predložene platforme</a:t>
            </a:r>
          </a:p>
          <a:p>
            <a:r>
              <a:rPr lang="en-HR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Prostor za napredak</a:t>
            </a:r>
          </a:p>
          <a:p>
            <a:r>
              <a:rPr lang="en-HR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Temelj  za inovativna rješenja</a:t>
            </a:r>
          </a:p>
          <a:p>
            <a:endParaRPr lang="en-HR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8AB1A-F8E7-F62F-8605-24DB8D9C10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4936"/>
          <a:stretch/>
        </p:blipFill>
        <p:spPr>
          <a:xfrm>
            <a:off x="5089243" y="877413"/>
            <a:ext cx="6222628" cy="504309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AFCAD34-1AFC-BC1A-F6B2-C34C6391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89243" y="5858828"/>
            <a:ext cx="6226463" cy="123363"/>
            <a:chOff x="7015162" y="5858828"/>
            <a:chExt cx="4300544" cy="12336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129F4A2-3705-CF87-3DDA-AF9CE9389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91B1028-FC76-5583-3A1F-5815A7DCF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DE107-4A40-DDD5-CC09-C93DCB1D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91B0B8-1993-1048-BE31-0CECEF164F1C}" type="slidenum">
              <a:rPr lang="en-HR" smtClean="0"/>
              <a:pPr>
                <a:spcAft>
                  <a:spcPts val="600"/>
                </a:spcAft>
              </a:pPr>
              <a:t>16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3836003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87327-28AB-14F6-CF97-3C165F8E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B0B8-1993-1048-BE31-0CECEF164F1C}" type="slidenum">
              <a:rPr lang="en-HR" smtClean="0"/>
              <a:t>17</a:t>
            </a:fld>
            <a:endParaRPr lang="en-H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338D23-425B-C3ED-01CE-65CDC591FC10}"/>
              </a:ext>
            </a:extLst>
          </p:cNvPr>
          <p:cNvSpPr txBox="1">
            <a:spLocks/>
          </p:cNvSpPr>
          <p:nvPr/>
        </p:nvSpPr>
        <p:spPr>
          <a:xfrm>
            <a:off x="4321175" y="3019324"/>
            <a:ext cx="3549649" cy="819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HR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Hvala na pažnji !</a:t>
            </a:r>
          </a:p>
        </p:txBody>
      </p:sp>
    </p:spTree>
    <p:extLst>
      <p:ext uri="{BB962C8B-B14F-4D97-AF65-F5344CB8AC3E}">
        <p14:creationId xmlns:p14="http://schemas.microsoft.com/office/powerpoint/2010/main" val="121951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F40C-0E85-CEAC-E38F-68ECD255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HR" sz="3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Sadržaj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454EC4D-4A22-ACFF-80F4-BD50ACBF23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4" b="14404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967D8-0F9D-D409-456C-190F0A046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158" y="3793975"/>
            <a:ext cx="7762830" cy="2837562"/>
          </a:xfrm>
        </p:spPr>
        <p:txBody>
          <a:bodyPr anchor="ctr">
            <a:normAutofit/>
          </a:bodyPr>
          <a:lstStyle/>
          <a:p>
            <a:r>
              <a:rPr lang="en-HR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Uvod</a:t>
            </a:r>
          </a:p>
          <a:p>
            <a:r>
              <a:rPr lang="en-HR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Pregled sličnih rješenja</a:t>
            </a:r>
          </a:p>
          <a:p>
            <a:r>
              <a:rPr lang="en-HR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Funkcionalni zahtjevi</a:t>
            </a:r>
          </a:p>
          <a:p>
            <a:r>
              <a:rPr lang="en-HR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Arhitektura rješenja</a:t>
            </a:r>
          </a:p>
          <a:p>
            <a:r>
              <a:rPr lang="en-HR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Korištene tehnologije</a:t>
            </a:r>
          </a:p>
          <a:p>
            <a:r>
              <a:rPr lang="en-HR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Aplikacija</a:t>
            </a:r>
          </a:p>
          <a:p>
            <a:r>
              <a:rPr lang="en-HR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Zaključak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CDCDD57-16D0-70EF-A500-F97FEC107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4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91B0B8-1993-1048-BE31-0CECEF164F1C}" type="slidenum">
              <a:rPr lang="en-H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H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06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F40C-0E85-CEAC-E38F-68ECD255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355265" cy="1616203"/>
          </a:xfrm>
        </p:spPr>
        <p:txBody>
          <a:bodyPr anchor="b">
            <a:normAutofit/>
          </a:bodyPr>
          <a:lstStyle/>
          <a:p>
            <a:r>
              <a:rPr lang="en-HR" sz="32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Uvod</a:t>
            </a:r>
            <a:endParaRPr lang="en-HR" sz="32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967D8-0F9D-D409-456C-190F0A046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3613012" cy="3447832"/>
          </a:xfrm>
        </p:spPr>
        <p:txBody>
          <a:bodyPr anchor="t">
            <a:normAutofit/>
          </a:bodyPr>
          <a:lstStyle/>
          <a:p>
            <a:r>
              <a:rPr lang="en-HR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Era informacija</a:t>
            </a:r>
          </a:p>
          <a:p>
            <a:r>
              <a:rPr lang="en-HR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Nedostatak sveobuhvatnih rješenja</a:t>
            </a:r>
          </a:p>
          <a:p>
            <a:r>
              <a:rPr lang="en-HR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Analiza postojećih rješenja</a:t>
            </a:r>
          </a:p>
          <a:p>
            <a:r>
              <a:rPr lang="en-HR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Cilj</a:t>
            </a:r>
          </a:p>
          <a:p>
            <a:endParaRPr lang="en-HR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38A90-2D49-68F4-4B39-B2053A7FA9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7" r="5554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69424" y="3028872"/>
            <a:ext cx="1559464" cy="6106313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5441" y="-3760"/>
            <a:ext cx="2176557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5502302"/>
            <a:ext cx="6106314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26892" y="2939627"/>
            <a:ext cx="3162908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DE107-4A40-DDD5-CC09-C93DCB1D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91B0B8-1993-1048-BE31-0CECEF164F1C}" type="slidenum">
              <a:rPr lang="en-HR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H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92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F40C-0E85-CEAC-E38F-68ECD255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6151418" cy="1402470"/>
          </a:xfrm>
        </p:spPr>
        <p:txBody>
          <a:bodyPr anchor="t">
            <a:normAutofit/>
          </a:bodyPr>
          <a:lstStyle/>
          <a:p>
            <a:r>
              <a:rPr lang="en-HR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Pregled sličnih rješenja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white dog toy with black text&#10;&#10;Description automatically generated">
            <a:extLst>
              <a:ext uri="{FF2B5EF4-FFF2-40B4-BE49-F238E27FC236}">
                <a16:creationId xmlns:a16="http://schemas.microsoft.com/office/drawing/2014/main" id="{1B15E7B4-C60A-83CC-A4AF-0E2E919D2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235" y="898871"/>
            <a:ext cx="3049581" cy="148905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967D8-0F9D-D409-456C-190F0A046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302" y="1839433"/>
            <a:ext cx="7113182" cy="4302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Njuškalo</a:t>
            </a:r>
            <a:r>
              <a:rPr lang="en-GB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</a:p>
          <a:p>
            <a:pPr lvl="1"/>
            <a:r>
              <a:rPr lang="en-GB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Prednosti</a:t>
            </a:r>
            <a:r>
              <a:rPr lang="en-GB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en-GB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Pretraživanje</a:t>
            </a:r>
            <a:r>
              <a:rPr lang="en-GB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GB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intuitivna</a:t>
            </a:r>
            <a:r>
              <a:rPr lang="en-GB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GB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spremanje</a:t>
            </a:r>
            <a:r>
              <a:rPr lang="en-GB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filtera</a:t>
            </a:r>
            <a:endParaRPr lang="en-GB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/>
            <a:r>
              <a:rPr lang="en-GB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Nedostaci</a:t>
            </a:r>
            <a:r>
              <a:rPr lang="en-GB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en-GB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Dnevne</a:t>
            </a:r>
            <a:r>
              <a:rPr lang="en-GB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notifikacije</a:t>
            </a:r>
            <a:r>
              <a:rPr lang="en-GB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GB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orijentacija</a:t>
            </a:r>
            <a:r>
              <a:rPr lang="en-GB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isključivo</a:t>
            </a:r>
            <a:r>
              <a:rPr lang="en-GB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</a:t>
            </a:r>
            <a:r>
              <a:rPr lang="en-GB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prodaju</a:t>
            </a:r>
            <a:r>
              <a:rPr lang="en-GB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  <a:r>
              <a:rPr lang="en-GB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potražnju</a:t>
            </a:r>
            <a:endParaRPr lang="en-GB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GB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Eventim</a:t>
            </a:r>
            <a:r>
              <a:rPr lang="en-GB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</a:p>
          <a:p>
            <a:pPr lvl="1"/>
            <a:r>
              <a:rPr lang="en-GB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Prednosti</a:t>
            </a:r>
            <a:r>
              <a:rPr lang="en-GB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en-GB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Opcija</a:t>
            </a:r>
            <a:r>
              <a:rPr lang="en-GB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za </a:t>
            </a:r>
            <a:r>
              <a:rPr lang="en-GB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kupnju</a:t>
            </a:r>
            <a:r>
              <a:rPr lang="en-GB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ulaznica</a:t>
            </a:r>
            <a:r>
              <a:rPr lang="en-GB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GB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širok</a:t>
            </a:r>
            <a:r>
              <a:rPr lang="en-GB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spektar</a:t>
            </a:r>
            <a:r>
              <a:rPr lang="en-GB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događaja</a:t>
            </a:r>
            <a:endParaRPr lang="en-GB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/>
            <a:r>
              <a:rPr lang="en-GB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Nedostaci</a:t>
            </a:r>
            <a:r>
              <a:rPr lang="en-GB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en-GB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Nepotpun</a:t>
            </a:r>
            <a:r>
              <a:rPr lang="en-GB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popis</a:t>
            </a:r>
            <a:r>
              <a:rPr lang="en-GB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događaja</a:t>
            </a:r>
            <a:r>
              <a:rPr lang="en-GB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GB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samo</a:t>
            </a:r>
            <a:r>
              <a:rPr lang="en-GB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administratori</a:t>
            </a:r>
            <a:r>
              <a:rPr lang="en-GB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objavljuju</a:t>
            </a:r>
            <a:r>
              <a:rPr lang="en-GB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GB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nepostojanje</a:t>
            </a:r>
            <a:r>
              <a:rPr lang="en-GB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sustava</a:t>
            </a:r>
            <a:r>
              <a:rPr lang="en-GB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notifikacija</a:t>
            </a:r>
            <a:endParaRPr lang="en-GB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GB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MojPosao</a:t>
            </a:r>
            <a:r>
              <a:rPr lang="en-GB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</a:p>
          <a:p>
            <a:pPr lvl="1"/>
            <a:r>
              <a:rPr lang="en-GB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Prednosti</a:t>
            </a:r>
            <a:r>
              <a:rPr lang="en-GB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en-GB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Pretraživanje</a:t>
            </a:r>
            <a:r>
              <a:rPr lang="en-GB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GB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spremanje</a:t>
            </a:r>
            <a:r>
              <a:rPr lang="en-GB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filtera</a:t>
            </a:r>
            <a:r>
              <a:rPr lang="en-GB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instant </a:t>
            </a:r>
            <a:r>
              <a:rPr lang="en-GB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obavijesti</a:t>
            </a:r>
            <a:endParaRPr lang="en-GB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/>
            <a:r>
              <a:rPr lang="en-GB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Nedostaci</a:t>
            </a:r>
            <a:r>
              <a:rPr lang="en-GB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en-GB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Fokus</a:t>
            </a:r>
            <a:r>
              <a:rPr lang="en-GB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samo</a:t>
            </a:r>
            <a:r>
              <a:rPr lang="en-GB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</a:t>
            </a:r>
            <a:r>
              <a:rPr lang="en-GB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poslovne</a:t>
            </a:r>
            <a:r>
              <a:rPr lang="en-GB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oglase</a:t>
            </a:r>
            <a:endParaRPr lang="en-GB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HR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" name="Picture 4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99D81D1E-05BC-A5A8-FC5D-03409BCDC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236" y="2825185"/>
            <a:ext cx="3049581" cy="1201091"/>
          </a:xfrm>
          <a:prstGeom prst="rect">
            <a:avLst/>
          </a:prstGeom>
        </p:spPr>
      </p:pic>
      <p:pic>
        <p:nvPicPr>
          <p:cNvPr id="11" name="Picture 10" descr="A red background with white text&#10;&#10;Description automatically generated">
            <a:extLst>
              <a:ext uri="{FF2B5EF4-FFF2-40B4-BE49-F238E27FC236}">
                <a16:creationId xmlns:a16="http://schemas.microsoft.com/office/drawing/2014/main" id="{64A407B6-5671-EB8A-5E78-A6F9597A4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236" y="4463538"/>
            <a:ext cx="1683032" cy="168303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E55A37-FE7C-CD10-8D41-DD5D6128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91B0B8-1993-1048-BE31-0CECEF164F1C}" type="slidenum">
              <a:rPr lang="en-HR" smtClean="0"/>
              <a:pPr>
                <a:spcAft>
                  <a:spcPts val="600"/>
                </a:spcAft>
              </a:pPr>
              <a:t>3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2321131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are the duties of the IMF chief?">
            <a:extLst>
              <a:ext uri="{FF2B5EF4-FFF2-40B4-BE49-F238E27FC236}">
                <a16:creationId xmlns:a16="http://schemas.microsoft.com/office/drawing/2014/main" id="{78EE0CD4-237F-3BEE-642E-6D587771E6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7" r="23083"/>
          <a:stretch/>
        </p:blipFill>
        <p:spPr bwMode="auto">
          <a:xfrm>
            <a:off x="0" y="0"/>
            <a:ext cx="6096001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D25A0B-BF79-3D74-A262-0950F45D9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489" y="-1683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HR" sz="4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Funkcionalni zahtjevi</a:t>
            </a:r>
            <a:endParaRPr lang="en-HR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5585-40BD-69DD-5F31-B7209442B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1" y="837291"/>
            <a:ext cx="5714999" cy="5519057"/>
          </a:xfrm>
        </p:spPr>
        <p:txBody>
          <a:bodyPr anchor="ctr">
            <a:normAutofit lnSpcReduction="1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Tri </a:t>
            </a:r>
            <a:r>
              <a:rPr lang="en-GB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uloge</a:t>
            </a: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en-GB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prijavljeni</a:t>
            </a: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korisnik</a:t>
            </a: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GB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neprijavljeni</a:t>
            </a: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korisnik</a:t>
            </a: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administrator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Osnovne</a:t>
            </a: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funkcionalnosti</a:t>
            </a: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</a:t>
            </a:r>
            <a:r>
              <a:rPr lang="en-GB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svi</a:t>
            </a: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korisnici</a:t>
            </a: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):</a:t>
            </a:r>
          </a:p>
          <a:p>
            <a:pPr lvl="1"/>
            <a:r>
              <a:rPr lang="en-GB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Pregled</a:t>
            </a: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kategorija</a:t>
            </a:r>
            <a:endParaRPr lang="en-GB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/>
            <a:r>
              <a:rPr lang="en-GB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Pregled</a:t>
            </a: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objava</a:t>
            </a:r>
            <a:endParaRPr lang="en-GB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/>
            <a:r>
              <a:rPr lang="en-GB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Filtriranje</a:t>
            </a: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objava</a:t>
            </a:r>
            <a:endParaRPr lang="en-GB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GB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Neprijavljeni</a:t>
            </a: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korisnik</a:t>
            </a: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</a:p>
          <a:p>
            <a:pPr lvl="1"/>
            <a:r>
              <a:rPr lang="en-GB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Prijava</a:t>
            </a: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registracija</a:t>
            </a:r>
            <a:endParaRPr lang="en-GB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GB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Prijavljeni</a:t>
            </a: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korisnik</a:t>
            </a:r>
            <a:endParaRPr lang="en-GB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/>
            <a:r>
              <a:rPr lang="en-GB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Upravljanje</a:t>
            </a: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objavama</a:t>
            </a:r>
            <a:endParaRPr lang="en-GB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/>
            <a:r>
              <a:rPr lang="en-GB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Upravljanje</a:t>
            </a: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spremljenim</a:t>
            </a: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filterima</a:t>
            </a:r>
            <a:endParaRPr lang="en-GB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/>
            <a:r>
              <a:rPr lang="en-GB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Obavijesti</a:t>
            </a:r>
            <a:endParaRPr lang="en-GB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/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Portal</a:t>
            </a:r>
          </a:p>
          <a:p>
            <a:pPr lvl="1"/>
            <a:r>
              <a:rPr lang="en-GB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Odjava</a:t>
            </a:r>
            <a:endParaRPr lang="en-GB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Administrator</a:t>
            </a:r>
          </a:p>
          <a:p>
            <a:pPr lvl="1"/>
            <a:r>
              <a:rPr lang="en-GB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Upravljanje</a:t>
            </a: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kategorijama</a:t>
            </a:r>
            <a:endParaRPr lang="en-GB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5643D-CCAB-540D-953E-516AC160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7268" y="6356350"/>
            <a:ext cx="127565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91B0B8-1993-1048-BE31-0CECEF164F1C}" type="slidenum">
              <a:rPr lang="en-HR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H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73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80F40C-0E85-CEAC-E38F-68ECD255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anchor="b">
            <a:normAutofit/>
          </a:bodyPr>
          <a:lstStyle/>
          <a:p>
            <a:r>
              <a:rPr lang="en-HR" sz="3200" b="1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Arhitektura rješenja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967D8-0F9D-D409-456C-190F0A046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2459116"/>
            <a:ext cx="3702579" cy="3524823"/>
          </a:xfrm>
        </p:spPr>
        <p:txBody>
          <a:bodyPr>
            <a:normAutofit/>
          </a:bodyPr>
          <a:lstStyle/>
          <a:p>
            <a:r>
              <a:rPr lang="en-HR" sz="20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Klijent</a:t>
            </a:r>
          </a:p>
          <a:p>
            <a:r>
              <a:rPr lang="en-HR" sz="20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Poslužitelj</a:t>
            </a:r>
          </a:p>
          <a:p>
            <a:r>
              <a:rPr lang="en-HR" sz="20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Baza podataka</a:t>
            </a:r>
          </a:p>
          <a:p>
            <a:r>
              <a:rPr lang="en-HR" sz="20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Sabirnica poruka</a:t>
            </a:r>
          </a:p>
          <a:p>
            <a:r>
              <a:rPr lang="en-HR" sz="20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Lambda</a:t>
            </a:r>
          </a:p>
          <a:p>
            <a:r>
              <a:rPr lang="en-HR" sz="20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E-mail servis</a:t>
            </a:r>
          </a:p>
        </p:txBody>
      </p:sp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957F8EE6-7B3F-43D0-60B6-C875374CEE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15" y="1655395"/>
            <a:ext cx="6391369" cy="354721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A204B-A570-827B-6CA3-5CADDDD2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91B0B8-1993-1048-BE31-0CECEF164F1C}" type="slidenum">
              <a:rPr lang="en-HR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H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18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F40C-0E85-CEAC-E38F-68ECD255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014" y="117987"/>
            <a:ext cx="3187411" cy="873137"/>
          </a:xfrm>
        </p:spPr>
        <p:txBody>
          <a:bodyPr anchor="b">
            <a:normAutofit fontScale="90000"/>
          </a:bodyPr>
          <a:lstStyle/>
          <a:p>
            <a:r>
              <a:rPr lang="en-HR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Model podataka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2DB6F8-32C8-810E-EF53-8796B021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91B0B8-1993-1048-BE31-0CECEF164F1C}" type="slidenum">
              <a:rPr lang="en-HR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H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23FECAC-50D3-AB42-B986-F1E7DFC4BFF0}"/>
              </a:ext>
            </a:extLst>
          </p:cNvPr>
          <p:cNvSpPr txBox="1"/>
          <p:nvPr/>
        </p:nvSpPr>
        <p:spPr>
          <a:xfrm>
            <a:off x="6675120" y="27066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H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96064-E0EF-519D-6265-34485AA16368}"/>
              </a:ext>
            </a:extLst>
          </p:cNvPr>
          <p:cNvSpPr txBox="1"/>
          <p:nvPr/>
        </p:nvSpPr>
        <p:spPr>
          <a:xfrm>
            <a:off x="9272016" y="621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HR" dirty="0"/>
          </a:p>
        </p:txBody>
      </p:sp>
      <p:pic>
        <p:nvPicPr>
          <p:cNvPr id="10" name="Picture 9" descr="A diagram of a flowchart&#10;&#10;Description automatically generated">
            <a:extLst>
              <a:ext uri="{FF2B5EF4-FFF2-40B4-BE49-F238E27FC236}">
                <a16:creationId xmlns:a16="http://schemas.microsoft.com/office/drawing/2014/main" id="{4F480BFB-8A9F-87BF-E287-FE5447D10A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25" y="136525"/>
            <a:ext cx="8984163" cy="659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73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35A26D-9D47-467E-91F1-31149BF0D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80F40C-0E85-CEAC-E38F-68ECD255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en-HR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Korištene tehnologije</a:t>
            </a:r>
            <a:endParaRPr lang="en-HR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19333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967D8-0F9D-D409-456C-190F0A046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HR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PostgreSQL</a:t>
            </a:r>
          </a:p>
          <a:p>
            <a:r>
              <a:rPr lang="en-HR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Node.js</a:t>
            </a:r>
          </a:p>
          <a:p>
            <a:r>
              <a:rPr lang="en-HR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React</a:t>
            </a:r>
          </a:p>
          <a:p>
            <a:r>
              <a:rPr lang="en-HR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AWS</a:t>
            </a:r>
          </a:p>
          <a:p>
            <a:pPr lvl="1"/>
            <a:r>
              <a:rPr lang="en-HR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RDS</a:t>
            </a:r>
          </a:p>
          <a:p>
            <a:pPr lvl="1"/>
            <a:r>
              <a:rPr lang="en-HR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SQS</a:t>
            </a:r>
          </a:p>
          <a:p>
            <a:pPr lvl="1"/>
            <a:r>
              <a:rPr lang="en-HR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LAMBDA</a:t>
            </a:r>
          </a:p>
          <a:p>
            <a:pPr lvl="1"/>
            <a:r>
              <a:rPr lang="en-HR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0791" y="1327365"/>
            <a:ext cx="610857" cy="61085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445EE1-1470-3F11-C9A5-DAB7E4E91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488" y="4062020"/>
            <a:ext cx="2533423" cy="1332090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2DB6F8-32C8-810E-EF53-8796B021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91B0B8-1993-1048-BE31-0CECEF164F1C}" type="slidenum">
              <a:rPr lang="en-HR" smtClean="0"/>
              <a:pPr>
                <a:spcAft>
                  <a:spcPts val="600"/>
                </a:spcAft>
              </a:pPr>
              <a:t>7</a:t>
            </a:fld>
            <a:endParaRPr lang="en-HR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76147" y="5530635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6066084"/>
            <a:ext cx="1913062" cy="791916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8" name="Picture 4" descr="What Is the Future of Node.js? Node.js Benefits | LITSLINK Blog">
            <a:extLst>
              <a:ext uri="{FF2B5EF4-FFF2-40B4-BE49-F238E27FC236}">
                <a16:creationId xmlns:a16="http://schemas.microsoft.com/office/drawing/2014/main" id="{6869EFE0-34AC-6C53-8841-E2DD67112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60" y="1472749"/>
            <a:ext cx="2777927" cy="158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B493A3-4BAE-4F4C-BBC2-CEEE4B774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076" y="2893506"/>
            <a:ext cx="1359715" cy="140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8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F40C-0E85-CEAC-E38F-68ECD255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945" y="183962"/>
            <a:ext cx="3744775" cy="806178"/>
          </a:xfrm>
        </p:spPr>
        <p:txBody>
          <a:bodyPr>
            <a:normAutofit/>
          </a:bodyPr>
          <a:lstStyle/>
          <a:p>
            <a:r>
              <a:rPr lang="en-HR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Aplikacija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2DB6F8-32C8-810E-EF53-8796B021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B0B8-1993-1048-BE31-0CECEF164F1C}" type="slidenum">
              <a:rPr lang="en-HR" smtClean="0"/>
              <a:t>8</a:t>
            </a:fld>
            <a:endParaRPr lang="en-HR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6F243A96-83DA-74CD-47FD-4B753A169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45" y="1616348"/>
            <a:ext cx="7866386" cy="458574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2BC44AE-FB6D-E287-992A-636460C80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387" y="1616348"/>
            <a:ext cx="3510668" cy="1968276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DFA25C5-EF7E-6A97-09F0-6C97EAF7D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654" y="3738884"/>
            <a:ext cx="3421401" cy="237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54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12741</TotalTime>
  <Words>237</Words>
  <Application>Microsoft Macintosh PowerPoint</Application>
  <PresentationFormat>Widescreen</PresentationFormat>
  <Paragraphs>96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Helvetica Neue</vt:lpstr>
      <vt:lpstr>Office Theme</vt:lpstr>
      <vt:lpstr>Generička platforma u oblaku za objavu informacija i oglasa</vt:lpstr>
      <vt:lpstr>Sadržaj</vt:lpstr>
      <vt:lpstr>Uvod</vt:lpstr>
      <vt:lpstr>Pregled sličnih rješenja</vt:lpstr>
      <vt:lpstr>Funkcionalni zahtjevi</vt:lpstr>
      <vt:lpstr>Arhitektura rješenja</vt:lpstr>
      <vt:lpstr>Model podataka</vt:lpstr>
      <vt:lpstr>Korištene tehnologije</vt:lpstr>
      <vt:lpstr>Aplikacija</vt:lpstr>
      <vt:lpstr>Kategorije</vt:lpstr>
      <vt:lpstr>Kategorije – dodaj/uredi kategoriju</vt:lpstr>
      <vt:lpstr>PowerPoint Presentation</vt:lpstr>
      <vt:lpstr>Moji filteri</vt:lpstr>
      <vt:lpstr>Nova objava</vt:lpstr>
      <vt:lpstr>Obavijest</vt:lpstr>
      <vt:lpstr>Portal</vt:lpstr>
      <vt:lpstr>Zaključak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Generička platforma u oblaku za objavu informacija i oglasa</dc:title>
  <dc:creator>Zdravko Pandžić</dc:creator>
  <cp:lastModifiedBy>Zdravko Pandžić</cp:lastModifiedBy>
  <cp:revision>5</cp:revision>
  <dcterms:created xsi:type="dcterms:W3CDTF">2023-09-05T13:57:21Z</dcterms:created>
  <dcterms:modified xsi:type="dcterms:W3CDTF">2023-09-18T09:32:16Z</dcterms:modified>
</cp:coreProperties>
</file>