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68" r:id="rId14"/>
    <p:sldId id="269" r:id="rId15"/>
    <p:sldId id="272" r:id="rId16"/>
    <p:sldId id="273" r:id="rId17"/>
    <p:sldId id="271" r:id="rId18"/>
    <p:sldId id="274" r:id="rId19"/>
    <p:sldId id="275" r:id="rId20"/>
    <p:sldId id="277" r:id="rId21"/>
    <p:sldId id="278" r:id="rId22"/>
    <p:sldId id="276" r:id="rId23"/>
    <p:sldId id="279" r:id="rId24"/>
    <p:sldId id="280" r:id="rId25"/>
    <p:sldId id="270" r:id="rId26"/>
    <p:sldId id="281" r:id="rId27"/>
    <p:sldId id="282" r:id="rId28"/>
    <p:sldId id="285" r:id="rId29"/>
    <p:sldId id="283" r:id="rId30"/>
    <p:sldId id="286" r:id="rId31"/>
    <p:sldId id="284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51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152D7B-B156-458D-96ED-82421E0E3F58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A90F6F0-B335-4D13-B0B2-48BE3ADB4D7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624736" cy="1600200"/>
          </a:xfrm>
        </p:spPr>
        <p:txBody>
          <a:bodyPr>
            <a:noAutofit/>
          </a:bodyPr>
          <a:lstStyle/>
          <a:p>
            <a:r>
              <a:rPr lang="tr-TR" sz="2400" dirty="0" smtClean="0"/>
              <a:t>					</a:t>
            </a:r>
          </a:p>
          <a:p>
            <a:r>
              <a:rPr lang="tr-TR" sz="2400" dirty="0" smtClean="0"/>
              <a:t>				</a:t>
            </a:r>
            <a:r>
              <a:rPr lang="tr-TR" sz="2400" smtClean="0"/>
              <a:t>	</a:t>
            </a:r>
            <a:endParaRPr lang="tr-TR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5000" dirty="0" smtClean="0">
                <a:latin typeface="Bahnschrift SemiBold Condensed" pitchFamily="34" charset="0"/>
              </a:rPr>
              <a:t>FRAUD DETECTION PROJECT</a:t>
            </a:r>
            <a:endParaRPr lang="tr-TR" sz="5000" dirty="0">
              <a:latin typeface="Bahnschrift SemiBold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749" y="1268760"/>
            <a:ext cx="7574683" cy="5033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47800"/>
            <a:ext cx="7565819" cy="493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87043" cy="439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39752" y="60212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Bahnschrift SemiBold Condensed" pitchFamily="34" charset="0"/>
              </a:rPr>
              <a:t>Correlation with Feature of Class by other Features</a:t>
            </a:r>
            <a:endParaRPr lang="tr-TR" dirty="0">
              <a:latin typeface="Bahnschrift SemiBold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850106"/>
          </a:xfrm>
        </p:spPr>
        <p:txBody>
          <a:bodyPr>
            <a:normAutofit/>
          </a:bodyPr>
          <a:lstStyle/>
          <a:p>
            <a:r>
              <a:rPr lang="tr-TR" dirty="0" smtClean="0"/>
              <a:t>Handling with Outliers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977612" cy="201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429000"/>
            <a:ext cx="6675379" cy="2959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tr-TR" dirty="0" smtClean="0"/>
              <a:t>Handling with Outliers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89755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861048"/>
            <a:ext cx="7344816" cy="2593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tr-TR" dirty="0" smtClean="0"/>
              <a:t>Handling with Outliers</a:t>
            </a: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715468" cy="3024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99592" y="5301208"/>
            <a:ext cx="3572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 Drop  about 2000 observation !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 Attention </a:t>
            </a:r>
            <a:r>
              <a:rPr lang="en-US" dirty="0" smtClean="0"/>
              <a:t>not to drop from the </a:t>
            </a:r>
            <a:r>
              <a:rPr lang="tr-TR" dirty="0" smtClean="0"/>
              <a:t>1</a:t>
            </a:r>
            <a:r>
              <a:rPr lang="en-US" dirty="0" smtClean="0"/>
              <a:t> class</a:t>
            </a:r>
            <a:r>
              <a:rPr lang="tr-TR" dirty="0" smtClean="0"/>
              <a:t>!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tr-TR" dirty="0" smtClean="0"/>
              <a:t>Model Building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>
                <a:latin typeface="Bahnschrift SemiCondensed" pitchFamily="34" charset="0"/>
              </a:rPr>
              <a:t>Logistic Regression</a:t>
            </a:r>
          </a:p>
          <a:p>
            <a:endParaRPr lang="tr-TR" dirty="0" smtClean="0">
              <a:latin typeface="Bahnschrift SemiCondensed" pitchFamily="34" charset="0"/>
            </a:endParaRPr>
          </a:p>
          <a:p>
            <a:r>
              <a:rPr lang="tr-TR" dirty="0" smtClean="0">
                <a:latin typeface="Bahnschrift SemiCondensed" pitchFamily="34" charset="0"/>
              </a:rPr>
              <a:t>Random  Forest</a:t>
            </a:r>
          </a:p>
          <a:p>
            <a:endParaRPr lang="tr-TR" dirty="0" smtClean="0">
              <a:latin typeface="Bahnschrift SemiCondensed" pitchFamily="34" charset="0"/>
            </a:endParaRPr>
          </a:p>
          <a:p>
            <a:r>
              <a:rPr lang="tr-TR" dirty="0" smtClean="0">
                <a:latin typeface="Bahnschrift SemiCondensed" pitchFamily="34" charset="0"/>
              </a:rPr>
              <a:t>XGBoost</a:t>
            </a:r>
          </a:p>
          <a:p>
            <a:endParaRPr lang="tr-TR" dirty="0" smtClean="0">
              <a:latin typeface="Bahnschrift SemiCondensed" pitchFamily="34" charset="0"/>
            </a:endParaRPr>
          </a:p>
          <a:p>
            <a:r>
              <a:rPr lang="tr-TR" dirty="0" smtClean="0">
                <a:latin typeface="Bahnschrift SemiCondensed" pitchFamily="34" charset="0"/>
              </a:rPr>
              <a:t>XGBoost by AutoML</a:t>
            </a:r>
          </a:p>
          <a:p>
            <a:pPr>
              <a:buNone/>
            </a:pPr>
            <a:endParaRPr lang="tr-TR" dirty="0" smtClean="0">
              <a:latin typeface="Bahnschrift SemiCondensed" pitchFamily="34" charset="0"/>
            </a:endParaRPr>
          </a:p>
          <a:p>
            <a:r>
              <a:rPr lang="tr-TR" dirty="0" smtClean="0">
                <a:latin typeface="Bahnschrift SemiCondensed" pitchFamily="34" charset="0"/>
              </a:rPr>
              <a:t>Light GBM by AutoML</a:t>
            </a:r>
          </a:p>
          <a:p>
            <a:pPr>
              <a:buNone/>
            </a:pPr>
            <a:endParaRPr lang="tr-TR" dirty="0" smtClean="0">
              <a:latin typeface="Bahnschrift SemiCondensed" pitchFamily="34" charset="0"/>
            </a:endParaRPr>
          </a:p>
          <a:p>
            <a:r>
              <a:rPr lang="tr-TR" dirty="0" smtClean="0">
                <a:latin typeface="Bahnschrift SemiCondensed" pitchFamily="34" charset="0"/>
              </a:rPr>
              <a:t>ANN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640960" cy="85010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 Building - Logistic Regression Scores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33463"/>
            <a:ext cx="5772598" cy="5191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 Building - Random Forest Scores</a:t>
            </a:r>
            <a:endParaRPr lang="tr-T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23755"/>
            <a:ext cx="5616624" cy="5157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tr-TR" dirty="0" smtClean="0"/>
              <a:t>Model Building – XGBoost Scores</a:t>
            </a:r>
            <a:endParaRPr lang="tr-T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697425" cy="5255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Table of Contents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sz="2800" dirty="0" smtClean="0"/>
          </a:p>
          <a:p>
            <a:r>
              <a:rPr lang="en-US" sz="2800" dirty="0" smtClean="0"/>
              <a:t>Exploratory Data Analysis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Handling with Outliers</a:t>
            </a:r>
          </a:p>
          <a:p>
            <a:pPr>
              <a:buNone/>
            </a:pPr>
            <a:endParaRPr lang="tr-TR" sz="2800" dirty="0" smtClean="0"/>
          </a:p>
          <a:p>
            <a:r>
              <a:rPr lang="tr-TR" sz="2800" dirty="0" smtClean="0"/>
              <a:t>Model Building</a:t>
            </a:r>
          </a:p>
          <a:p>
            <a:pPr>
              <a:buNone/>
            </a:pPr>
            <a:endParaRPr lang="tr-TR" sz="2800" dirty="0" smtClean="0"/>
          </a:p>
          <a:p>
            <a:r>
              <a:rPr lang="tr-TR" sz="2800" dirty="0" smtClean="0"/>
              <a:t>Model Comparison</a:t>
            </a:r>
          </a:p>
          <a:p>
            <a:endParaRPr lang="tr-TR" sz="2800" dirty="0" smtClean="0"/>
          </a:p>
          <a:p>
            <a:r>
              <a:rPr lang="tr-TR" sz="2800" dirty="0" smtClean="0"/>
              <a:t>Model Deployement by Streamlit</a:t>
            </a:r>
          </a:p>
          <a:p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 Building – ANN Model Scores</a:t>
            </a:r>
            <a:endParaRPr lang="tr-T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33022"/>
            <a:ext cx="6048672" cy="5205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tr-TR" dirty="0" smtClean="0"/>
              <a:t>Model Building – AutoML Models</a:t>
            </a:r>
            <a:endParaRPr lang="tr-T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5994263" cy="5275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tr-TR" dirty="0" smtClean="0"/>
              <a:t>Model Comparison - Recall Score</a:t>
            </a:r>
            <a:endParaRPr lang="tr-T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80608" cy="4320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Comparison – F1 Score</a:t>
            </a:r>
            <a:endParaRPr lang="tr-T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207" y="1700808"/>
            <a:ext cx="8066514" cy="439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066130"/>
          </a:xfrm>
        </p:spPr>
        <p:txBody>
          <a:bodyPr>
            <a:normAutofit/>
          </a:bodyPr>
          <a:lstStyle/>
          <a:p>
            <a:r>
              <a:rPr lang="tr-TR" dirty="0" smtClean="0"/>
              <a:t>Model Comparison – Precision Score</a:t>
            </a:r>
            <a:endParaRPr lang="tr-T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16033"/>
            <a:ext cx="8063057" cy="4189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9552" y="6165304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Bahnschrift SemiBold Condensed" pitchFamily="34" charset="0"/>
              </a:rPr>
              <a:t>Winner is RF_CCW for the final model!</a:t>
            </a:r>
            <a:endParaRPr lang="tr-TR" dirty="0">
              <a:latin typeface="Bahnschrift SemiBold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 Building - Feature Importances</a:t>
            </a:r>
            <a:endParaRPr lang="tr-T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484784"/>
            <a:ext cx="6336704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204864"/>
            <a:ext cx="1493837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tr-TR" dirty="0" smtClean="0"/>
              <a:t>Model Comparison – Final Model</a:t>
            </a:r>
            <a:endParaRPr lang="tr-T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1196753"/>
            <a:ext cx="5256584" cy="4882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1560" y="6309320"/>
            <a:ext cx="599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Light Condensed" pitchFamily="34" charset="0"/>
              </a:rPr>
              <a:t>Due to the decrease in the number of features, the scores decrease slightly!</a:t>
            </a:r>
            <a:endParaRPr lang="tr-TR" dirty="0">
              <a:latin typeface="Bahnschrift Semi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tr-TR" dirty="0" smtClean="0"/>
              <a:t>Model Deployement by Streamlit</a:t>
            </a:r>
            <a:endParaRPr lang="tr-TR" dirty="0"/>
          </a:p>
        </p:txBody>
      </p:sp>
      <p:pic>
        <p:nvPicPr>
          <p:cNvPr id="4" name="Content Placeholder 3" descr="image (1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82415"/>
            <a:ext cx="8363272" cy="47548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tr-TR" dirty="0" smtClean="0"/>
              <a:t>Model Deployement by Streamlit</a:t>
            </a:r>
            <a:endParaRPr lang="tr-TR" dirty="0"/>
          </a:p>
        </p:txBody>
      </p:sp>
      <p:pic>
        <p:nvPicPr>
          <p:cNvPr id="4" name="Content Placeholder 3" descr="image (16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9540" y="1484783"/>
            <a:ext cx="8582094" cy="4752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tr-TR" dirty="0" smtClean="0"/>
              <a:t>Model Deployement by Streamlit</a:t>
            </a:r>
            <a:endParaRPr lang="tr-TR" dirty="0"/>
          </a:p>
        </p:txBody>
      </p:sp>
      <p:pic>
        <p:nvPicPr>
          <p:cNvPr id="4" name="Content Placeholder 3" descr="image (15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8648123" cy="45365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465" y="1052736"/>
            <a:ext cx="2049463" cy="550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7761" y="1052736"/>
            <a:ext cx="2568575" cy="552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Deployement by Streamlit</a:t>
            </a:r>
            <a:endParaRPr lang="tr-TR" dirty="0"/>
          </a:p>
        </p:txBody>
      </p:sp>
      <p:pic>
        <p:nvPicPr>
          <p:cNvPr id="4" name="Content Placeholder 3" descr="image (14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1617"/>
            <a:ext cx="8363272" cy="4335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2780928"/>
            <a:ext cx="7772400" cy="792088"/>
          </a:xfrm>
        </p:spPr>
        <p:txBody>
          <a:bodyPr/>
          <a:lstStyle/>
          <a:p>
            <a:pPr algn="ctr">
              <a:buNone/>
            </a:pPr>
            <a:r>
              <a:rPr lang="tr-TR" sz="2800" b="1" i="1" dirty="0" smtClean="0">
                <a:solidFill>
                  <a:schemeClr val="accent1"/>
                </a:solidFill>
              </a:rPr>
              <a:t>Thank You for Listening </a:t>
            </a:r>
            <a:r>
              <a:rPr lang="tr-TR" sz="2800" b="1" dirty="0" smtClean="0">
                <a:solidFill>
                  <a:schemeClr val="accent1"/>
                </a:solidFill>
                <a:sym typeface="Wingdings" pitchFamily="2" charset="2"/>
              </a:rPr>
              <a:t></a:t>
            </a:r>
            <a:endParaRPr lang="tr-TR" sz="2800" b="1" dirty="0" smtClean="0">
              <a:solidFill>
                <a:schemeClr val="accent1"/>
              </a:solidFill>
            </a:endParaRPr>
          </a:p>
          <a:p>
            <a:pPr algn="ctr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10112"/>
            <a:ext cx="5040560" cy="5515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852936"/>
            <a:ext cx="3216275" cy="1311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> - DeepCheck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980728"/>
            <a:ext cx="7772400" cy="5544616"/>
          </a:xfrm>
        </p:spPr>
        <p:txBody>
          <a:bodyPr>
            <a:normAutofit fontScale="92500" lnSpcReduction="10000"/>
          </a:bodyPr>
          <a:lstStyle/>
          <a:p>
            <a:endParaRPr lang="tr-TR" dirty="0" smtClean="0">
              <a:latin typeface="Bahnschrift SemiLight Condensed" pitchFamily="34" charset="0"/>
            </a:endParaRPr>
          </a:p>
          <a:p>
            <a:r>
              <a:rPr lang="tr-TR" dirty="0" smtClean="0">
                <a:latin typeface="Bahnschrift SemiLight Condensed" pitchFamily="34" charset="0"/>
              </a:rPr>
              <a:t>Makine öğrenimi modellerinin doğruluğunu ve güvenilirliğini artırmak için geliştirilmiş bir Python kütüphanesidir. </a:t>
            </a:r>
          </a:p>
          <a:p>
            <a:endParaRPr lang="tr-TR" dirty="0" smtClean="0">
              <a:latin typeface="Bahnschrift SemiLight Condensed" pitchFamily="34" charset="0"/>
            </a:endParaRPr>
          </a:p>
          <a:p>
            <a:r>
              <a:rPr lang="tr-TR" b="1" dirty="0" smtClean="0">
                <a:solidFill>
                  <a:schemeClr val="accent2"/>
                </a:solidFill>
                <a:latin typeface="Bahnschrift SemiLight Condensed" pitchFamily="34" charset="0"/>
              </a:rPr>
              <a:t>Model eğitimi</a:t>
            </a:r>
            <a:r>
              <a:rPr lang="tr-TR" dirty="0" smtClean="0">
                <a:latin typeface="Bahnschrift SemiLight Condensed" pitchFamily="34" charset="0"/>
              </a:rPr>
              <a:t>, </a:t>
            </a:r>
            <a:r>
              <a:rPr lang="tr-TR" b="1" dirty="0" smtClean="0">
                <a:solidFill>
                  <a:schemeClr val="accent2"/>
                </a:solidFill>
                <a:latin typeface="Bahnschrift SemiLight Condensed" pitchFamily="34" charset="0"/>
              </a:rPr>
              <a:t>model değerlendirmesi</a:t>
            </a:r>
            <a:r>
              <a:rPr lang="tr-TR" b="1" dirty="0" smtClean="0">
                <a:latin typeface="Bahnschrift SemiLight Condensed" pitchFamily="34" charset="0"/>
              </a:rPr>
              <a:t> </a:t>
            </a:r>
            <a:r>
              <a:rPr lang="tr-TR" dirty="0" smtClean="0">
                <a:latin typeface="Bahnschrift SemiLight Condensed" pitchFamily="34" charset="0"/>
              </a:rPr>
              <a:t>ve</a:t>
            </a:r>
            <a:r>
              <a:rPr lang="tr-TR" dirty="0" smtClean="0">
                <a:solidFill>
                  <a:schemeClr val="accent2"/>
                </a:solidFill>
                <a:latin typeface="Bahnschrift SemiLight Condensed" pitchFamily="34" charset="0"/>
              </a:rPr>
              <a:t> </a:t>
            </a:r>
            <a:r>
              <a:rPr lang="tr-TR" b="1" dirty="0" smtClean="0">
                <a:solidFill>
                  <a:schemeClr val="accent2"/>
                </a:solidFill>
                <a:latin typeface="Bahnschrift SemiLight Condensed" pitchFamily="34" charset="0"/>
              </a:rPr>
              <a:t>hata analizi</a:t>
            </a:r>
            <a:r>
              <a:rPr lang="tr-TR" dirty="0" smtClean="0">
                <a:solidFill>
                  <a:schemeClr val="accent2"/>
                </a:solidFill>
                <a:latin typeface="Bahnschrift SemiLight Condensed" pitchFamily="34" charset="0"/>
              </a:rPr>
              <a:t> </a:t>
            </a:r>
            <a:r>
              <a:rPr lang="tr-TR" dirty="0" smtClean="0">
                <a:latin typeface="Bahnschrift SemiLight Condensed" pitchFamily="34" charset="0"/>
              </a:rPr>
              <a:t>gibi çeşitli makine öğrenimi işlemlerini kolaylaştırmak için kullanılabilir.</a:t>
            </a:r>
          </a:p>
          <a:p>
            <a:endParaRPr lang="tr-TR" dirty="0" smtClean="0">
              <a:latin typeface="Bahnschrift SemiLight Condensed" pitchFamily="34" charset="0"/>
            </a:endParaRPr>
          </a:p>
          <a:p>
            <a:r>
              <a:rPr lang="tr-TR" dirty="0" smtClean="0">
                <a:latin typeface="Bahnschrift SemiLight Condensed" pitchFamily="34" charset="0"/>
              </a:rPr>
              <a:t>Modelin doğruluğunu artırmaya yardımcı olmak için </a:t>
            </a:r>
            <a:r>
              <a:rPr lang="tr-TR" b="1" dirty="0" smtClean="0">
                <a:solidFill>
                  <a:schemeClr val="accent2"/>
                </a:solidFill>
                <a:latin typeface="Bahnschrift SemiLight Condensed" pitchFamily="34" charset="0"/>
              </a:rPr>
              <a:t>veri ön işleme araçları</a:t>
            </a:r>
            <a:r>
              <a:rPr lang="tr-TR" dirty="0" smtClean="0">
                <a:latin typeface="Bahnschrift SemiLight Condensed" pitchFamily="34" charset="0"/>
              </a:rPr>
              <a:t> da içerir.</a:t>
            </a:r>
          </a:p>
          <a:p>
            <a:endParaRPr lang="tr-TR" dirty="0" smtClean="0">
              <a:latin typeface="Bahnschrift SemiLight Condensed" pitchFamily="34" charset="0"/>
            </a:endParaRPr>
          </a:p>
          <a:p>
            <a:r>
              <a:rPr lang="tr-TR" dirty="0" smtClean="0">
                <a:latin typeface="Bahnschrift SemiLight Condensed" pitchFamily="34" charset="0"/>
              </a:rPr>
              <a:t>Açık kaynak kodlu bir yazılımdır ve kullanımı oldukça kolaydır. </a:t>
            </a:r>
          </a:p>
          <a:p>
            <a:pPr>
              <a:buNone/>
            </a:pPr>
            <a:endParaRPr lang="tr-TR" dirty="0" smtClean="0">
              <a:latin typeface="Bahnschrift SemiLight Condensed" pitchFamily="34" charset="0"/>
            </a:endParaRPr>
          </a:p>
          <a:p>
            <a:r>
              <a:rPr lang="tr-TR" dirty="0" smtClean="0">
                <a:latin typeface="Bahnschrift SemiLight Condensed" pitchFamily="34" charset="0"/>
              </a:rPr>
              <a:t>Makine öğrenimi modellerinin performansını artırmak ve daha güvenilir sonuçlar elde etmek için bu kütüphanenin kullanılması önerilir.</a:t>
            </a:r>
            <a:endParaRPr lang="tr-TR" dirty="0">
              <a:latin typeface="Bahnschrift Semi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> - DeepCheck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6906483" cy="562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tr-T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4727594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0808"/>
            <a:ext cx="3540086" cy="379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87624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Bahnschrift SemiBold Condensed" pitchFamily="34" charset="0"/>
              </a:rPr>
              <a:t>Very imbalanced data!</a:t>
            </a:r>
            <a:endParaRPr lang="tr-TR" b="1" dirty="0">
              <a:latin typeface="Bahnschrift SemiBold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24128" y="1772816"/>
            <a:ext cx="3240360" cy="4104456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The correlations are zero!</a:t>
            </a:r>
          </a:p>
          <a:p>
            <a:endParaRPr lang="tr-TR" dirty="0" smtClean="0"/>
          </a:p>
          <a:p>
            <a:r>
              <a:rPr lang="tr-TR" dirty="0" smtClean="0"/>
              <a:t>Look feature names!</a:t>
            </a:r>
          </a:p>
          <a:p>
            <a:endParaRPr lang="tr-TR" dirty="0" smtClean="0"/>
          </a:p>
          <a:p>
            <a:r>
              <a:rPr lang="tr-TR" dirty="0" smtClean="0"/>
              <a:t>V</a:t>
            </a:r>
            <a:r>
              <a:rPr lang="en-US" dirty="0" err="1" smtClean="0"/>
              <a:t>alues</a:t>
            </a:r>
            <a:r>
              <a:rPr lang="en-US" dirty="0" smtClean="0"/>
              <a:t> are in a certain range</a:t>
            </a:r>
            <a:r>
              <a:rPr lang="tr-TR" dirty="0" smtClean="0"/>
              <a:t>!</a:t>
            </a:r>
          </a:p>
          <a:p>
            <a:endParaRPr lang="tr-TR" dirty="0" smtClean="0"/>
          </a:p>
          <a:p>
            <a:r>
              <a:rPr lang="tr-TR" dirty="0" smtClean="0"/>
              <a:t>U</a:t>
            </a:r>
            <a:r>
              <a:rPr lang="en-US" dirty="0" err="1" smtClean="0"/>
              <a:t>nderstand</a:t>
            </a:r>
            <a:r>
              <a:rPr lang="tr-TR" dirty="0" smtClean="0"/>
              <a:t>ing</a:t>
            </a:r>
            <a:r>
              <a:rPr lang="en-US" dirty="0" smtClean="0"/>
              <a:t> from here that it is a data with PCA applied.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5353498" cy="5472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 smtClean="0">
                <a:solidFill>
                  <a:schemeClr val="accent2"/>
                </a:solidFill>
              </a:rPr>
              <a:t>	Reminder about PCA</a:t>
            </a:r>
          </a:p>
          <a:p>
            <a:pPr>
              <a:buNone/>
            </a:pPr>
            <a:endParaRPr lang="tr-TR" b="1" dirty="0" smtClean="0">
              <a:solidFill>
                <a:schemeClr val="accent2"/>
              </a:solidFill>
            </a:endParaRPr>
          </a:p>
          <a:p>
            <a:r>
              <a:rPr lang="tr-TR" dirty="0" smtClean="0"/>
              <a:t>PCA hem dimensionality reduction yapıyor, bunu yaparken aynı zamanda tüm featurelardan bilgi içeren componentler oluşturmuş oluyor. </a:t>
            </a:r>
          </a:p>
          <a:p>
            <a:endParaRPr lang="tr-TR" dirty="0" smtClean="0"/>
          </a:p>
          <a:p>
            <a:r>
              <a:rPr lang="tr-TR" dirty="0" smtClean="0"/>
              <a:t>Gerçek feature bilgileriniz gizli ise ve müşterinin bunu bilmesini istemiyorsanız bunun için de PCA yapılabilmektedir.</a:t>
            </a:r>
          </a:p>
          <a:p>
            <a:endParaRPr lang="tr-TR" dirty="0" smtClean="0"/>
          </a:p>
          <a:p>
            <a:r>
              <a:rPr lang="tr-TR" dirty="0" smtClean="0"/>
              <a:t>Dolayısıyla müşteriye sadece PCA componentleri verirseniz, gizli bilgileri korumuş olursunuz.</a:t>
            </a:r>
          </a:p>
          <a:p>
            <a:endParaRPr lang="tr-TR" dirty="0" smtClean="0"/>
          </a:p>
          <a:p>
            <a:r>
              <a:rPr lang="tr-TR" dirty="0" smtClean="0"/>
              <a:t>PCA uyguladığımızda elde ettiğimiz componentlerinde birbirleri ile corelasyonları sıfır olmaktadır. Ayrıca component değerleri belirli bir aralıktadır.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</TotalTime>
  <Words>304</Words>
  <Application>Microsoft Office PowerPoint</Application>
  <PresentationFormat>On-screen Show (4:3)</PresentationFormat>
  <Paragraphs>86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FRAUD DETECTION PROJECT</vt:lpstr>
      <vt:lpstr>Table of Contents</vt:lpstr>
      <vt:lpstr>Exploratory Data Analysis </vt:lpstr>
      <vt:lpstr>Exploratory Data Analysis </vt:lpstr>
      <vt:lpstr>Exploratory Data Analysis - DeepCheck</vt:lpstr>
      <vt:lpstr>Exploratory Data Analysis - DeepCheck</vt:lpstr>
      <vt:lpstr>Exploratory Data Analysis</vt:lpstr>
      <vt:lpstr>Exploratory Data Analysis</vt:lpstr>
      <vt:lpstr>Exploratory Data Analysis </vt:lpstr>
      <vt:lpstr>Exploratory Data Analysis </vt:lpstr>
      <vt:lpstr>Exploratory Data Analysis </vt:lpstr>
      <vt:lpstr>Exploratory Data Analysis </vt:lpstr>
      <vt:lpstr>Handling with Outliers</vt:lpstr>
      <vt:lpstr>Handling with Outliers</vt:lpstr>
      <vt:lpstr>Handling with Outliers</vt:lpstr>
      <vt:lpstr>Model Building</vt:lpstr>
      <vt:lpstr>Model Building - Logistic Regression Scores</vt:lpstr>
      <vt:lpstr>Model Building - Random Forest Scores</vt:lpstr>
      <vt:lpstr>Model Building – XGBoost Scores</vt:lpstr>
      <vt:lpstr>Model Building – ANN Model Scores</vt:lpstr>
      <vt:lpstr>Model Building – AutoML Models</vt:lpstr>
      <vt:lpstr>Model Comparison - Recall Score</vt:lpstr>
      <vt:lpstr>Model Comparison – F1 Score</vt:lpstr>
      <vt:lpstr>Model Comparison – Precision Score</vt:lpstr>
      <vt:lpstr>Model Building - Feature Importances</vt:lpstr>
      <vt:lpstr>Model Comparison – Final Model</vt:lpstr>
      <vt:lpstr>Model Deployement by Streamlit</vt:lpstr>
      <vt:lpstr>Model Deployement by Streamlit</vt:lpstr>
      <vt:lpstr>Model Deployement by Streamlit</vt:lpstr>
      <vt:lpstr>Model Deployement by Streamlit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prmkz</dc:creator>
  <cp:lastModifiedBy>prmkz</cp:lastModifiedBy>
  <cp:revision>33</cp:revision>
  <dcterms:created xsi:type="dcterms:W3CDTF">2023-06-22T17:27:03Z</dcterms:created>
  <dcterms:modified xsi:type="dcterms:W3CDTF">2023-07-10T11:18:36Z</dcterms:modified>
</cp:coreProperties>
</file>