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5" y="43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25/10/2016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25/10/2016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" y="0"/>
            <a:ext cx="12200259" cy="6872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/Freesty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6" y="6390524"/>
            <a:ext cx="426390" cy="2396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622" y="333450"/>
            <a:ext cx="10048720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622" y="1694577"/>
            <a:ext cx="10048720" cy="4527011"/>
          </a:xfrm>
        </p:spPr>
        <p:txBody>
          <a:bodyPr/>
          <a:lstStyle>
            <a:lvl1pPr>
              <a:buClr>
                <a:srgbClr val="E5007E"/>
              </a:buClr>
              <a:defRPr spc="0" baseline="0"/>
            </a:lvl1pPr>
            <a:lvl2pPr>
              <a:buClr>
                <a:srgbClr val="E5007E"/>
              </a:buClr>
              <a:defRPr spc="0" baseline="0"/>
            </a:lvl2pPr>
            <a:lvl3pPr>
              <a:buClr>
                <a:srgbClr val="E5007E"/>
              </a:buClr>
              <a:defRPr spc="0" baseline="0"/>
            </a:lvl3pPr>
            <a:lvl4pPr>
              <a:buClr>
                <a:srgbClr val="E5007E"/>
              </a:buClr>
              <a:defRPr spc="0" baseline="0"/>
            </a:lvl4pPr>
            <a:lvl5pPr>
              <a:buClr>
                <a:srgbClr val="E5007E"/>
              </a:buClr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32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/Freestyl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6" y="6390524"/>
            <a:ext cx="426390" cy="2396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622" y="333450"/>
            <a:ext cx="10048720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622" y="1694577"/>
            <a:ext cx="10048720" cy="4527011"/>
          </a:xfrm>
        </p:spPr>
        <p:txBody>
          <a:bodyPr/>
          <a:lstStyle>
            <a:lvl1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1pPr>
            <a:lvl2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2pPr>
            <a:lvl3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3pPr>
            <a:lvl4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4pPr>
            <a:lvl5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3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25/10/2016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25/10/2016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Quote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quote source</a:t>
            </a:r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" y="794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25/10/2016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 baseline="0"/>
            </a:lvl1pPr>
            <a:lvl2pPr>
              <a:buClr>
                <a:srgbClr val="E5007E"/>
              </a:buClr>
              <a:defRPr spc="0" baseline="0"/>
            </a:lvl2pPr>
            <a:lvl3pPr>
              <a:buClr>
                <a:srgbClr val="E5007E"/>
              </a:buClr>
              <a:defRPr spc="0" baseline="0"/>
            </a:lvl3pPr>
            <a:lvl4pPr>
              <a:buClr>
                <a:srgbClr val="E5007E"/>
              </a:buClr>
              <a:defRPr spc="0" baseline="0"/>
            </a:lvl4pPr>
            <a:lvl5pPr>
              <a:buClr>
                <a:srgbClr val="E5007E"/>
              </a:buClr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25/10/2016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25/10/2016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25/10/2016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©2014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7" r:id="rId3"/>
    <p:sldLayoutId id="2147483659" r:id="rId4"/>
    <p:sldLayoutId id="2147483660" r:id="rId5"/>
    <p:sldLayoutId id="2147483649" r:id="rId6"/>
    <p:sldLayoutId id="2147483650" r:id="rId7"/>
    <p:sldLayoutId id="2147483683" r:id="rId8"/>
    <p:sldLayoutId id="2147483678" r:id="rId9"/>
    <p:sldLayoutId id="2147483679" r:id="rId10"/>
    <p:sldLayoutId id="2147483698" r:id="rId11"/>
    <p:sldLayoutId id="2147483699" r:id="rId12"/>
    <p:sldLayoutId id="2147483680" r:id="rId13"/>
    <p:sldLayoutId id="2147483681" r:id="rId14"/>
    <p:sldLayoutId id="2147483654" r:id="rId15"/>
    <p:sldLayoutId id="2147483684" r:id="rId16"/>
    <p:sldLayoutId id="2147483685" r:id="rId17"/>
    <p:sldLayoutId id="2147483693" r:id="rId18"/>
    <p:sldLayoutId id="2147483695" r:id="rId19"/>
    <p:sldLayoutId id="2147483692" r:id="rId20"/>
    <p:sldLayoutId id="2147483696" r:id="rId21"/>
    <p:sldLayoutId id="2147483694" r:id="rId22"/>
    <p:sldLayoutId id="2147483661" r:id="rId23"/>
    <p:sldLayoutId id="2147483663" r:id="rId24"/>
    <p:sldLayoutId id="2147483662" r:id="rId25"/>
    <p:sldLayoutId id="2147483664" r:id="rId26"/>
    <p:sldLayoutId id="2147483665" r:id="rId27"/>
    <p:sldLayoutId id="2147483651" r:id="rId28"/>
    <p:sldLayoutId id="2147483667" r:id="rId29"/>
    <p:sldLayoutId id="2147483669" r:id="rId30"/>
    <p:sldLayoutId id="2147483668" r:id="rId31"/>
    <p:sldLayoutId id="2147483670" r:id="rId32"/>
    <p:sldLayoutId id="2147483671" r:id="rId33"/>
    <p:sldLayoutId id="2147483666" r:id="rId34"/>
    <p:sldLayoutId id="2147483673" r:id="rId35"/>
    <p:sldLayoutId id="2147483675" r:id="rId36"/>
    <p:sldLayoutId id="2147483674" r:id="rId37"/>
    <p:sldLayoutId id="2147483676" r:id="rId38"/>
    <p:sldLayoutId id="2147483677" r:id="rId39"/>
    <p:sldLayoutId id="2147483672" r:id="rId40"/>
    <p:sldLayoutId id="2147483687" r:id="rId41"/>
    <p:sldLayoutId id="2147483689" r:id="rId42"/>
    <p:sldLayoutId id="2147483688" r:id="rId43"/>
    <p:sldLayoutId id="2147483690" r:id="rId44"/>
    <p:sldLayoutId id="2147483691" r:id="rId45"/>
    <p:sldLayoutId id="2147483686" r:id="rId46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801" y="838994"/>
            <a:ext cx="7056606" cy="3115199"/>
          </a:xfrm>
        </p:spPr>
        <p:txBody>
          <a:bodyPr/>
          <a:lstStyle/>
          <a:p>
            <a:r>
              <a:rPr lang="en-AU" dirty="0"/>
              <a:t>Machine Learning with</a:t>
            </a:r>
            <a:br>
              <a:rPr lang="en-AU" dirty="0"/>
            </a:br>
            <a:r>
              <a:rPr lang="en-AU" dirty="0"/>
              <a:t> </a:t>
            </a:r>
            <a:r>
              <a:rPr lang="en-AU" sz="5400" dirty="0"/>
              <a:t>- </a:t>
            </a:r>
            <a:r>
              <a:rPr lang="en-AU" sz="5400" dirty="0" err="1"/>
              <a:t>Keras</a:t>
            </a:r>
            <a:br>
              <a:rPr lang="en-AU" sz="5400" dirty="0"/>
            </a:br>
            <a:r>
              <a:rPr lang="en-AU" sz="5400" dirty="0"/>
              <a:t> - </a:t>
            </a:r>
            <a:r>
              <a:rPr lang="en-AU" sz="5400" dirty="0" err="1"/>
              <a:t>Tensorflow</a:t>
            </a:r>
            <a:br>
              <a:rPr lang="en-AU" sz="5400" dirty="0"/>
            </a:br>
            <a:r>
              <a:rPr lang="en-AU" sz="5400" dirty="0"/>
              <a:t> - </a:t>
            </a:r>
            <a:r>
              <a:rPr lang="en-AU" sz="5400" dirty="0" err="1"/>
              <a:t>Theano</a:t>
            </a:r>
            <a:endParaRPr lang="en-A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218406" y="4115594"/>
            <a:ext cx="33528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8406" y="5029994"/>
            <a:ext cx="23622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6" y="1600994"/>
            <a:ext cx="90238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37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DNN (CNN)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2" y="2134394"/>
            <a:ext cx="9416669" cy="32265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2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 of classification with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sz="2800" dirty="0"/>
              <a:t>Train on handwritten digit samples</a:t>
            </a:r>
          </a:p>
          <a:p>
            <a:pPr lvl="1"/>
            <a:r>
              <a:rPr lang="en-US" sz="2800" dirty="0"/>
              <a:t>Classify handwritten digits</a:t>
            </a:r>
          </a:p>
          <a:p>
            <a:pPr lvl="1"/>
            <a:r>
              <a:rPr lang="en-US" sz="2800" dirty="0"/>
              <a:t>Analyze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12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6" y="2439194"/>
            <a:ext cx="7934916" cy="43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MNIST example with simpler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13</a:t>
            </a:fld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7390606" y="2972594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90606" y="3304756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0606" y="3636918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2492" y="3969080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2492" y="4301242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92492" y="4633404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90606" y="4965566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0606" y="5297728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0606" y="5629890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0606" y="5962052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619206" y="2917617"/>
            <a:ext cx="990600" cy="338554"/>
            <a:chOff x="7619206" y="2917617"/>
            <a:chExt cx="990600" cy="338554"/>
          </a:xfrm>
        </p:grpSpPr>
        <p:cxnSp>
          <p:nvCxnSpPr>
            <p:cNvPr id="16" name="Straight Arrow Connector 15"/>
            <p:cNvCxnSpPr>
              <a:stCxn id="5" idx="6"/>
            </p:cNvCxnSpPr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14200" y="3243640"/>
            <a:ext cx="990600" cy="338554"/>
            <a:chOff x="7619206" y="2917617"/>
            <a:chExt cx="990600" cy="33855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24212" y="3589830"/>
            <a:ext cx="990600" cy="338554"/>
            <a:chOff x="7619206" y="2917617"/>
            <a:chExt cx="990600" cy="33855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19206" y="3929440"/>
            <a:ext cx="990600" cy="338554"/>
            <a:chOff x="7619206" y="2917617"/>
            <a:chExt cx="990600" cy="33855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19206" y="4254957"/>
            <a:ext cx="990600" cy="338554"/>
            <a:chOff x="7619206" y="2917617"/>
            <a:chExt cx="990600" cy="33855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14200" y="4572794"/>
            <a:ext cx="990600" cy="338554"/>
            <a:chOff x="7619206" y="2917617"/>
            <a:chExt cx="990600" cy="33855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19206" y="4918478"/>
            <a:ext cx="990600" cy="338554"/>
            <a:chOff x="7619206" y="2917617"/>
            <a:chExt cx="990600" cy="33855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14200" y="5221172"/>
            <a:ext cx="990600" cy="338554"/>
            <a:chOff x="7619206" y="2917617"/>
            <a:chExt cx="990600" cy="338554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29218" y="5563394"/>
            <a:ext cx="990600" cy="338554"/>
            <a:chOff x="7619206" y="2917617"/>
            <a:chExt cx="990600" cy="33855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4212" y="5906007"/>
            <a:ext cx="990600" cy="338554"/>
            <a:chOff x="7619206" y="2917617"/>
            <a:chExt cx="990600" cy="3385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7619206" y="3086894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406924" y="2917617"/>
              <a:ext cx="20288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</p:grpSp>
      <p:cxnSp>
        <p:nvCxnSpPr>
          <p:cNvPr id="47" name="Straight Arrow Connector 46"/>
          <p:cNvCxnSpPr>
            <a:endCxn id="5" idx="2"/>
          </p:cNvCxnSpPr>
          <p:nvPr/>
        </p:nvCxnSpPr>
        <p:spPr>
          <a:xfrm flipV="1">
            <a:off x="2894806" y="3086894"/>
            <a:ext cx="4495800" cy="38100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2"/>
          </p:cNvCxnSpPr>
          <p:nvPr/>
        </p:nvCxnSpPr>
        <p:spPr>
          <a:xfrm>
            <a:off x="2894806" y="3124994"/>
            <a:ext cx="4495800" cy="29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89800" y="3124994"/>
            <a:ext cx="3586406" cy="883239"/>
          </a:xfrm>
          <a:prstGeom prst="straightConnector1">
            <a:avLst/>
          </a:prstGeom>
          <a:ln>
            <a:prstDash val="lgDashDot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2894806" y="3124994"/>
            <a:ext cx="4495800" cy="295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2"/>
          </p:cNvCxnSpPr>
          <p:nvPr/>
        </p:nvCxnSpPr>
        <p:spPr>
          <a:xfrm flipV="1">
            <a:off x="2884794" y="3086894"/>
            <a:ext cx="4505812" cy="332162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" idx="2"/>
          </p:cNvCxnSpPr>
          <p:nvPr/>
        </p:nvCxnSpPr>
        <p:spPr>
          <a:xfrm>
            <a:off x="2894806" y="3411166"/>
            <a:ext cx="4495800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59076" y="3411166"/>
            <a:ext cx="3745698" cy="904654"/>
          </a:xfrm>
          <a:prstGeom prst="straightConnector1">
            <a:avLst/>
          </a:prstGeom>
          <a:ln>
            <a:prstDash val="lg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2"/>
          </p:cNvCxnSpPr>
          <p:nvPr/>
        </p:nvCxnSpPr>
        <p:spPr>
          <a:xfrm>
            <a:off x="2884794" y="3426597"/>
            <a:ext cx="4505812" cy="32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4" idx="2"/>
          </p:cNvCxnSpPr>
          <p:nvPr/>
        </p:nvCxnSpPr>
        <p:spPr>
          <a:xfrm>
            <a:off x="2879788" y="3419056"/>
            <a:ext cx="4510818" cy="265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" idx="2"/>
          </p:cNvCxnSpPr>
          <p:nvPr/>
        </p:nvCxnSpPr>
        <p:spPr>
          <a:xfrm flipV="1">
            <a:off x="2859076" y="3086894"/>
            <a:ext cx="4531530" cy="3382024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" idx="2"/>
          </p:cNvCxnSpPr>
          <p:nvPr/>
        </p:nvCxnSpPr>
        <p:spPr>
          <a:xfrm flipV="1">
            <a:off x="2844058" y="3419056"/>
            <a:ext cx="4546548" cy="30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" idx="2"/>
          </p:cNvCxnSpPr>
          <p:nvPr/>
        </p:nvCxnSpPr>
        <p:spPr>
          <a:xfrm flipV="1">
            <a:off x="2859076" y="3751218"/>
            <a:ext cx="4531530" cy="272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4" idx="2"/>
          </p:cNvCxnSpPr>
          <p:nvPr/>
        </p:nvCxnSpPr>
        <p:spPr>
          <a:xfrm flipV="1">
            <a:off x="2839052" y="6076352"/>
            <a:ext cx="4551554" cy="39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3" idx="2"/>
          </p:cNvCxnSpPr>
          <p:nvPr/>
        </p:nvCxnSpPr>
        <p:spPr>
          <a:xfrm flipV="1">
            <a:off x="2839052" y="5744190"/>
            <a:ext cx="4551554" cy="7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864770" y="4911348"/>
            <a:ext cx="3840036" cy="1546620"/>
          </a:xfrm>
          <a:prstGeom prst="straightConnector1">
            <a:avLst/>
          </a:prstGeom>
          <a:ln>
            <a:prstDash val="lgDashDot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534933" y="2921401"/>
            <a:ext cx="3598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600" b="0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3806" y="3201194"/>
            <a:ext cx="3598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600" b="0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85206" y="6216780"/>
            <a:ext cx="5488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600" b="0" i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784</a:t>
            </a:r>
            <a:endParaRPr lang="en-US" sz="5400" b="0" i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5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Re-using 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Specialization of a general purpose model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Synthetic data generation</a:t>
            </a:r>
          </a:p>
          <a:p>
            <a:r>
              <a:rPr lang="en-US" dirty="0"/>
              <a:t>Being lazy!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5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" y="2385249"/>
            <a:ext cx="10819606" cy="4037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</a:t>
            </a:r>
            <a:r>
              <a:rPr lang="en-US"/>
              <a:t>not really!)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 of using InceptionV3 to classify dog/cat</a:t>
            </a:r>
          </a:p>
          <a:p>
            <a:pPr lvl="1"/>
            <a:r>
              <a:rPr lang="en-US" sz="2400" i="1" dirty="0"/>
              <a:t>In original form, it can identify 1000 different objects, including dogs and cats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6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courtesy…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used by </a:t>
            </a:r>
            <a:r>
              <a:rPr lang="en-US"/>
              <a:t>Google Image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44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1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Zp </a:t>
            </a:r>
            <a:r>
              <a:rPr lang="en-US" u="sng" dirty="0"/>
              <a:t>Bappi</a:t>
            </a:r>
          </a:p>
          <a:p>
            <a:r>
              <a:rPr lang="en-US" dirty="0" err="1"/>
              <a:t>Readifarian</a:t>
            </a:r>
            <a:r>
              <a:rPr lang="en-US" dirty="0"/>
              <a:t>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[/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redifarian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/] one who works at Readify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zpbappi.com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linkedin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twitter}</a:t>
            </a:r>
            <a:r>
              <a:rPr lang="en-US" dirty="0"/>
              <a:t> / </a:t>
            </a:r>
            <a:r>
              <a:rPr lang="en-US" dirty="0" err="1"/>
              <a:t>zpbappi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4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Newbies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python? machine learning??</a:t>
            </a:r>
          </a:p>
          <a:p>
            <a:r>
              <a:rPr lang="en-US" dirty="0"/>
              <a:t>Beginners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moderate python, knows about ML, knows Geoffrey Hinton</a:t>
            </a:r>
          </a:p>
          <a:p>
            <a:r>
              <a:rPr lang="en-US" dirty="0"/>
              <a:t>Intermediate users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python, ML techniques, &lt;any&gt;NNs, somewhat understands Geoffrey Hinton</a:t>
            </a:r>
          </a:p>
          <a:p>
            <a:r>
              <a:rPr lang="en-US" dirty="0"/>
              <a:t>Advanced users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42, fully understands Geoffrey Hinton and argues with him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3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Newbies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1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" y="1753394"/>
            <a:ext cx="9066584" cy="4609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ML recap for beginners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2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high-speed recap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Weighted sum of </a:t>
                </a:r>
                <a:r>
                  <a:rPr lang="en-US" u="sng" dirty="0"/>
                  <a:t>features</a:t>
                </a:r>
              </a:p>
              <a:p>
                <a:pPr lvl="1"/>
                <a:r>
                  <a:rPr lang="en-US" sz="2800" dirty="0"/>
                  <a:t>House age, size, etc. |&gt; predict price</a:t>
                </a:r>
              </a:p>
              <a:p>
                <a:pPr lvl="1"/>
                <a:r>
                  <a:rPr lang="en-US" sz="2800" dirty="0"/>
                  <a:t>Pixels |&gt; predict digits, predict dog vs. cat</a:t>
                </a:r>
              </a:p>
              <a:p>
                <a:pPr lvl="1"/>
                <a:r>
                  <a:rPr lang="en-US" sz="2800" i="1" dirty="0"/>
                  <a:t>z = w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x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 + w</a:t>
                </a:r>
                <a:r>
                  <a:rPr lang="en-US" sz="2800" i="1" baseline="-25000" dirty="0"/>
                  <a:t>2</a:t>
                </a:r>
                <a:r>
                  <a:rPr lang="en-US" sz="2800" i="1" dirty="0"/>
                  <a:t>x</a:t>
                </a:r>
                <a:r>
                  <a:rPr lang="en-US" sz="2800" i="1" baseline="-25000" dirty="0"/>
                  <a:t>2</a:t>
                </a:r>
                <a:r>
                  <a:rPr lang="en-US" sz="2800" i="1" dirty="0"/>
                  <a:t> + w</a:t>
                </a:r>
                <a:r>
                  <a:rPr lang="en-US" sz="2800" i="1" baseline="-25000" dirty="0"/>
                  <a:t>3</a:t>
                </a:r>
                <a:r>
                  <a:rPr lang="en-US" sz="2800" i="1" dirty="0"/>
                  <a:t>x</a:t>
                </a:r>
                <a:r>
                  <a:rPr lang="en-US" sz="2800" i="1" baseline="-25000" dirty="0"/>
                  <a:t>3</a:t>
                </a:r>
                <a:r>
                  <a:rPr lang="en-US" sz="2800" i="1" dirty="0"/>
                  <a:t> + … + </a:t>
                </a:r>
                <a:r>
                  <a:rPr lang="en-US" sz="2800" i="1" dirty="0" err="1"/>
                  <a:t>w</a:t>
                </a:r>
                <a:r>
                  <a:rPr lang="en-US" sz="2800" i="1" baseline="-25000" dirty="0" err="1"/>
                  <a:t>n</a:t>
                </a:r>
                <a:r>
                  <a:rPr lang="en-US" sz="2800" i="1" dirty="0" err="1"/>
                  <a:t>x</a:t>
                </a:r>
                <a:r>
                  <a:rPr lang="en-US" sz="2800" i="1" baseline="-25000" dirty="0" err="1"/>
                  <a:t>n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+ b</a:t>
                </a:r>
                <a:endParaRPr lang="en-US" sz="2800" i="1" baseline="-25000" dirty="0"/>
              </a:p>
              <a:p>
                <a:r>
                  <a:rPr lang="en-US" dirty="0"/>
                  <a:t>Activations</a:t>
                </a:r>
              </a:p>
              <a:p>
                <a:pPr lvl="1"/>
                <a:r>
                  <a:rPr lang="en-US" sz="2800" dirty="0"/>
                  <a:t>Linear;			</a:t>
                </a:r>
                <a:r>
                  <a:rPr lang="en-US" sz="2800" i="1" dirty="0"/>
                  <a:t>h = z</a:t>
                </a:r>
              </a:p>
              <a:p>
                <a:pPr lvl="1"/>
                <a:r>
                  <a:rPr lang="en-US" sz="2800" dirty="0"/>
                  <a:t>Binary threshold;		</a:t>
                </a:r>
                <a:r>
                  <a:rPr lang="en-US" sz="2800" i="1" dirty="0"/>
                  <a:t>h = 1 if z &gt;= 0 else 0</a:t>
                </a:r>
              </a:p>
              <a:p>
                <a:pPr lvl="1"/>
                <a:r>
                  <a:rPr lang="en-US" sz="2800" dirty="0"/>
                  <a:t>Sigmoid; 			</a:t>
                </a:r>
                <a:r>
                  <a:rPr lang="en-US" sz="2800" i="1" dirty="0"/>
                  <a:t>h = 1 / (1 + e</a:t>
                </a:r>
                <a:r>
                  <a:rPr lang="en-US" sz="2800" i="1" baseline="30000" dirty="0"/>
                  <a:t>-z</a:t>
                </a:r>
                <a:r>
                  <a:rPr lang="en-US" sz="2800" i="1" dirty="0"/>
                  <a:t>)</a:t>
                </a:r>
              </a:p>
              <a:p>
                <a:pPr lvl="1"/>
                <a:r>
                  <a:rPr lang="en-US" sz="2800" dirty="0" err="1"/>
                  <a:t>Softmax</a:t>
                </a:r>
                <a:r>
                  <a:rPr lang="en-US" sz="2800" dirty="0"/>
                  <a:t>;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pPr lvl="1"/>
                <a:r>
                  <a:rPr lang="en-US" sz="2800" dirty="0" err="1"/>
                  <a:t>ReLU</a:t>
                </a:r>
                <a:r>
                  <a:rPr lang="en-US" sz="2800" dirty="0"/>
                  <a:t>; 			</a:t>
                </a:r>
                <a:r>
                  <a:rPr lang="en-US" sz="2800" i="1" dirty="0"/>
                  <a:t>h = z if z &gt;= 0 else 0 </a:t>
                </a:r>
                <a:r>
                  <a:rPr lang="en-US" sz="2000" i="1" dirty="0"/>
                  <a:t>[i.e. max(0, z)]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5" t="-4576" b="-9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3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high-speed recap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7</a:t>
            </a:fld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06" y="4316073"/>
            <a:ext cx="2899570" cy="228341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21" y="4174301"/>
            <a:ext cx="3180686" cy="2594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6" y="1476715"/>
            <a:ext cx="2647950" cy="2581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06" y="1524794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6" y="1905794"/>
            <a:ext cx="6629400" cy="37483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285206" y="1905794"/>
            <a:ext cx="990600" cy="38862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7406" y="1906588"/>
            <a:ext cx="990600" cy="38862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5806" y="1905794"/>
            <a:ext cx="990600" cy="38862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Layers?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abstraction to deal with</a:t>
            </a:r>
          </a:p>
          <a:p>
            <a:pPr lvl="1"/>
            <a:r>
              <a:rPr lang="en-US" sz="2800" dirty="0"/>
              <a:t>No concern about inner nodes or connection weights</a:t>
            </a:r>
          </a:p>
          <a:p>
            <a:r>
              <a:rPr lang="en-US" dirty="0"/>
              <a:t>Learning process is abstracted away</a:t>
            </a:r>
          </a:p>
          <a:p>
            <a:pPr lvl="1"/>
            <a:r>
              <a:rPr lang="en-US" sz="2800" dirty="0"/>
              <a:t>No need to think about gradients and backprop</a:t>
            </a:r>
          </a:p>
          <a:p>
            <a:r>
              <a:rPr lang="en-US" dirty="0"/>
              <a:t>Re-usability</a:t>
            </a:r>
          </a:p>
          <a:p>
            <a:r>
              <a:rPr lang="en-US" dirty="0"/>
              <a:t>Easier programming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42636"/>
      </p:ext>
    </p:extLst>
  </p:cSld>
  <p:clrMapOvr>
    <a:masterClrMapping/>
  </p:clrMapOvr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EFF58B6E-7080-4092-A25F-57380B82E96C}" vid="{FF6CB258-9965-409F-95FE-5264E86DA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c351a14a476a4672bfb9ae49a6e87aea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57f9d49c7df81662856cbbfca6146136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9FA1EF-CD23-4139-920B-9EDB05CD48C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0705aab-28ed-4f14-9e72-801ff7570ec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E7E41C-779C-4927-B2EA-E1268B5A3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1539</TotalTime>
  <Words>285</Words>
  <Application>Microsoft Office PowerPoint</Application>
  <PresentationFormat>Custom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Readify Theme</vt:lpstr>
      <vt:lpstr>Machine Learning with  - Keras  - Tensorflow  - Theano</vt:lpstr>
      <vt:lpstr>$ whoami</vt:lpstr>
      <vt:lpstr>Target Audiences</vt:lpstr>
      <vt:lpstr>End of Newbies Section</vt:lpstr>
      <vt:lpstr>Quick ML recap for beginners</vt:lpstr>
      <vt:lpstr>ML high-speed recap cont.</vt:lpstr>
      <vt:lpstr>ML high-speed recap cont.</vt:lpstr>
      <vt:lpstr>Neural Network</vt:lpstr>
      <vt:lpstr>Why Layers?</vt:lpstr>
      <vt:lpstr>Deep Neural Network</vt:lpstr>
      <vt:lpstr>Another DNN (CNN)</vt:lpstr>
      <vt:lpstr>Demo</vt:lpstr>
      <vt:lpstr>Demo</vt:lpstr>
      <vt:lpstr>Re-using existing models</vt:lpstr>
      <vt:lpstr>Demo (not really!)</vt:lpstr>
      <vt:lpstr>Image courtesy…</vt:lpstr>
      <vt:lpstr>Thank you</vt:lpstr>
    </vt:vector>
  </TitlesOfParts>
  <Company>Readify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Zp Bappi</dc:creator>
  <cp:lastModifiedBy>Zp Bappi</cp:lastModifiedBy>
  <cp:revision>74</cp:revision>
  <dcterms:created xsi:type="dcterms:W3CDTF">2016-10-24T04:40:14Z</dcterms:created>
  <dcterms:modified xsi:type="dcterms:W3CDTF">2016-10-25T06:53:35Z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