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5" r:id="rId7"/>
    <p:sldId id="263" r:id="rId8"/>
    <p:sldId id="264" r:id="rId9"/>
    <p:sldId id="266" r:id="rId10"/>
    <p:sldId id="267"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5" d="100"/>
          <a:sy n="105"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B719CF2-5821-4622-AE81-EBDD83023770}" type="datetimeFigureOut">
              <a:rPr lang="en-US" smtClean="0"/>
              <a:t>4/11/2022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DED030E-5964-4D61-A251-625B6E772207}" type="slidenum">
              <a:rPr lang="en-US" smtClean="0"/>
              <a:t>‹#›</a:t>
            </a:fld>
            <a:endParaRPr lang="en-US"/>
          </a:p>
        </p:txBody>
      </p:sp>
    </p:spTree>
    <p:extLst>
      <p:ext uri="{BB962C8B-B14F-4D97-AF65-F5344CB8AC3E}">
        <p14:creationId xmlns:p14="http://schemas.microsoft.com/office/powerpoint/2010/main" val="78391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19CF2-5821-4622-AE81-EBDD83023770}"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332243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19CF2-5821-4622-AE81-EBDD83023770}"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27070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19CF2-5821-4622-AE81-EBDD83023770}"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28035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19CF2-5821-4622-AE81-EBDD83023770}"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388698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19CF2-5821-4622-AE81-EBDD83023770}"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172994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19CF2-5821-4622-AE81-EBDD83023770}"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46692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19CF2-5821-4622-AE81-EBDD83023770}"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314157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19CF2-5821-4622-AE81-EBDD83023770}"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D030E-5964-4D61-A251-625B6E772207}" type="slidenum">
              <a:rPr lang="en-US" smtClean="0"/>
              <a:t>‹#›</a:t>
            </a:fld>
            <a:endParaRPr lang="en-US"/>
          </a:p>
        </p:txBody>
      </p:sp>
    </p:spTree>
    <p:extLst>
      <p:ext uri="{BB962C8B-B14F-4D97-AF65-F5344CB8AC3E}">
        <p14:creationId xmlns:p14="http://schemas.microsoft.com/office/powerpoint/2010/main" val="332735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B719CF2-5821-4622-AE81-EBDD83023770}"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DED030E-5964-4D61-A251-625B6E772207}" type="slidenum">
              <a:rPr lang="en-US" smtClean="0"/>
              <a:t>‹#›</a:t>
            </a:fld>
            <a:endParaRPr lang="en-US"/>
          </a:p>
        </p:txBody>
      </p:sp>
    </p:spTree>
    <p:extLst>
      <p:ext uri="{BB962C8B-B14F-4D97-AF65-F5344CB8AC3E}">
        <p14:creationId xmlns:p14="http://schemas.microsoft.com/office/powerpoint/2010/main" val="284722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B719CF2-5821-4622-AE81-EBDD83023770}" type="datetimeFigureOut">
              <a:rPr lang="en-US" smtClean="0"/>
              <a:t>4/11/2022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DED030E-5964-4D61-A251-625B6E772207}" type="slidenum">
              <a:rPr lang="en-US" smtClean="0"/>
              <a:t>‹#›</a:t>
            </a:fld>
            <a:endParaRPr lang="en-US"/>
          </a:p>
        </p:txBody>
      </p:sp>
    </p:spTree>
    <p:extLst>
      <p:ext uri="{BB962C8B-B14F-4D97-AF65-F5344CB8AC3E}">
        <p14:creationId xmlns:p14="http://schemas.microsoft.com/office/powerpoint/2010/main" val="35448000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B719CF2-5821-4622-AE81-EBDD83023770}" type="datetimeFigureOut">
              <a:rPr lang="en-US" smtClean="0"/>
              <a:t>4/11/2022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DED030E-5964-4D61-A251-625B6E772207}" type="slidenum">
              <a:rPr lang="en-US" smtClean="0"/>
              <a:t>‹#›</a:t>
            </a:fld>
            <a:endParaRPr lang="en-US"/>
          </a:p>
        </p:txBody>
      </p:sp>
    </p:spTree>
    <p:extLst>
      <p:ext uri="{BB962C8B-B14F-4D97-AF65-F5344CB8AC3E}">
        <p14:creationId xmlns:p14="http://schemas.microsoft.com/office/powerpoint/2010/main" val="2731666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A301-6B3E-405C-8478-9ADBBE64C08E}"/>
              </a:ext>
            </a:extLst>
          </p:cNvPr>
          <p:cNvSpPr>
            <a:spLocks noGrp="1"/>
          </p:cNvSpPr>
          <p:nvPr>
            <p:ph type="ctrTitle"/>
          </p:nvPr>
        </p:nvSpPr>
        <p:spPr/>
        <p:txBody>
          <a:bodyPr/>
          <a:lstStyle/>
          <a:p>
            <a:r>
              <a:rPr lang="en-US" dirty="0"/>
              <a:t>NFL Mock Draft Predictor</a:t>
            </a:r>
          </a:p>
        </p:txBody>
      </p:sp>
      <p:sp>
        <p:nvSpPr>
          <p:cNvPr id="3" name="Subtitle 2">
            <a:extLst>
              <a:ext uri="{FF2B5EF4-FFF2-40B4-BE49-F238E27FC236}">
                <a16:creationId xmlns:a16="http://schemas.microsoft.com/office/drawing/2014/main" id="{019C340B-4092-473C-9BA4-390267A4F9DB}"/>
              </a:ext>
            </a:extLst>
          </p:cNvPr>
          <p:cNvSpPr>
            <a:spLocks noGrp="1"/>
          </p:cNvSpPr>
          <p:nvPr>
            <p:ph type="subTitle" idx="1"/>
          </p:nvPr>
        </p:nvSpPr>
        <p:spPr/>
        <p:txBody>
          <a:bodyPr/>
          <a:lstStyle/>
          <a:p>
            <a:r>
              <a:rPr lang="en-US" dirty="0"/>
              <a:t>Zach Borromeo</a:t>
            </a:r>
          </a:p>
          <a:p>
            <a:r>
              <a:rPr lang="en-US" dirty="0"/>
              <a:t>April 2022</a:t>
            </a:r>
          </a:p>
        </p:txBody>
      </p:sp>
    </p:spTree>
    <p:extLst>
      <p:ext uri="{BB962C8B-B14F-4D97-AF65-F5344CB8AC3E}">
        <p14:creationId xmlns:p14="http://schemas.microsoft.com/office/powerpoint/2010/main" val="46061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814D-3827-4B44-9E05-7CD4CDFFF388}"/>
              </a:ext>
            </a:extLst>
          </p:cNvPr>
          <p:cNvSpPr>
            <a:spLocks noGrp="1"/>
          </p:cNvSpPr>
          <p:nvPr>
            <p:ph type="title"/>
          </p:nvPr>
        </p:nvSpPr>
        <p:spPr>
          <a:xfrm>
            <a:off x="709612" y="0"/>
            <a:ext cx="10772775" cy="1658198"/>
          </a:xfrm>
        </p:spPr>
        <p:txBody>
          <a:bodyPr/>
          <a:lstStyle/>
          <a:p>
            <a:pPr algn="ctr"/>
            <a:r>
              <a:rPr lang="en-US" dirty="0"/>
              <a:t>Team Needs Results</a:t>
            </a:r>
          </a:p>
        </p:txBody>
      </p:sp>
      <p:graphicFrame>
        <p:nvGraphicFramePr>
          <p:cNvPr id="5" name="Content Placeholder 4">
            <a:extLst>
              <a:ext uri="{FF2B5EF4-FFF2-40B4-BE49-F238E27FC236}">
                <a16:creationId xmlns:a16="http://schemas.microsoft.com/office/drawing/2014/main" id="{BE229562-34E2-41C6-8E9D-3FC1821692DB}"/>
              </a:ext>
            </a:extLst>
          </p:cNvPr>
          <p:cNvGraphicFramePr>
            <a:graphicFrameLocks noGrp="1"/>
          </p:cNvGraphicFramePr>
          <p:nvPr>
            <p:ph idx="1"/>
            <p:extLst>
              <p:ext uri="{D42A27DB-BD31-4B8C-83A1-F6EECF244321}">
                <p14:modId xmlns:p14="http://schemas.microsoft.com/office/powerpoint/2010/main" val="1554858538"/>
              </p:ext>
            </p:extLst>
          </p:nvPr>
        </p:nvGraphicFramePr>
        <p:xfrm>
          <a:off x="2520695" y="1069532"/>
          <a:ext cx="7150608" cy="5713966"/>
        </p:xfrm>
        <a:graphic>
          <a:graphicData uri="http://schemas.openxmlformats.org/drawingml/2006/table">
            <a:tbl>
              <a:tblPr/>
              <a:tblGrid>
                <a:gridCol w="448056">
                  <a:extLst>
                    <a:ext uri="{9D8B030D-6E8A-4147-A177-3AD203B41FA5}">
                      <a16:colId xmlns:a16="http://schemas.microsoft.com/office/drawing/2014/main" val="2154307086"/>
                    </a:ext>
                  </a:extLst>
                </a:gridCol>
                <a:gridCol w="420624">
                  <a:extLst>
                    <a:ext uri="{9D8B030D-6E8A-4147-A177-3AD203B41FA5}">
                      <a16:colId xmlns:a16="http://schemas.microsoft.com/office/drawing/2014/main" val="1744119180"/>
                    </a:ext>
                  </a:extLst>
                </a:gridCol>
                <a:gridCol w="1380744">
                  <a:extLst>
                    <a:ext uri="{9D8B030D-6E8A-4147-A177-3AD203B41FA5}">
                      <a16:colId xmlns:a16="http://schemas.microsoft.com/office/drawing/2014/main" val="887310130"/>
                    </a:ext>
                  </a:extLst>
                </a:gridCol>
                <a:gridCol w="1234440">
                  <a:extLst>
                    <a:ext uri="{9D8B030D-6E8A-4147-A177-3AD203B41FA5}">
                      <a16:colId xmlns:a16="http://schemas.microsoft.com/office/drawing/2014/main" val="3017595910"/>
                    </a:ext>
                  </a:extLst>
                </a:gridCol>
                <a:gridCol w="667512">
                  <a:extLst>
                    <a:ext uri="{9D8B030D-6E8A-4147-A177-3AD203B41FA5}">
                      <a16:colId xmlns:a16="http://schemas.microsoft.com/office/drawing/2014/main" val="771370312"/>
                    </a:ext>
                  </a:extLst>
                </a:gridCol>
                <a:gridCol w="1252728">
                  <a:extLst>
                    <a:ext uri="{9D8B030D-6E8A-4147-A177-3AD203B41FA5}">
                      <a16:colId xmlns:a16="http://schemas.microsoft.com/office/drawing/2014/main" val="1653143925"/>
                    </a:ext>
                  </a:extLst>
                </a:gridCol>
                <a:gridCol w="621792">
                  <a:extLst>
                    <a:ext uri="{9D8B030D-6E8A-4147-A177-3AD203B41FA5}">
                      <a16:colId xmlns:a16="http://schemas.microsoft.com/office/drawing/2014/main" val="2167049888"/>
                    </a:ext>
                  </a:extLst>
                </a:gridCol>
                <a:gridCol w="1124712">
                  <a:extLst>
                    <a:ext uri="{9D8B030D-6E8A-4147-A177-3AD203B41FA5}">
                      <a16:colId xmlns:a16="http://schemas.microsoft.com/office/drawing/2014/main" val="410129244"/>
                    </a:ext>
                  </a:extLst>
                </a:gridCol>
              </a:tblGrid>
              <a:tr h="73541">
                <a:tc>
                  <a:txBody>
                    <a:bodyPr/>
                    <a:lstStyle/>
                    <a:p>
                      <a:pPr algn="ctr" fontAlgn="b"/>
                      <a:r>
                        <a:rPr lang="en-US" sz="1000" b="1" i="0" u="none" strike="noStrike">
                          <a:solidFill>
                            <a:srgbClr val="FFFFFF"/>
                          </a:solidFill>
                          <a:effectLst/>
                          <a:latin typeface="Calibri" panose="020F0502020204030204" pitchFamily="34" charset="0"/>
                        </a:rPr>
                        <a:t>Round</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Pick</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Team</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Name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Position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College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Score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Score.Multiplier</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679954912"/>
                  </a:ext>
                </a:extLst>
              </a:tr>
              <a:tr h="133111">
                <a:tc>
                  <a:txBody>
                    <a:bodyPr/>
                    <a:lstStyle/>
                    <a:p>
                      <a:pPr algn="ctr" fontAlgn="b"/>
                      <a:r>
                        <a:rPr lang="en-US" sz="1000" b="0" i="0" u="none" strike="noStrike" dirty="0">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Jacksonville Jaguars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Evan Neal</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590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767</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5193377"/>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Detroit Lions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Kayvon Thibodeaux</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Oregon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598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717.6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1118268"/>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 Texans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Derek Stingley Jr.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LSU</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589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765.7</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29674798"/>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York Jets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Aidan Hutchinson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Michigan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585</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702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12781157"/>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York Giants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George Karlaftis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Purdue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578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693.6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32071450"/>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Carolina Panthers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Tyler Linderbaum</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Iowa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576</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691.2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49212950"/>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York Giants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Ikem Ekwonu</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North Carolina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682.8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02966037"/>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Atlanta Falcons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Drake London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USC</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568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681.6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97994357"/>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Seattle Seahawks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Ahmad Gardner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571</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742.3</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60883346"/>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York Jets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Charles Cross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Mississippi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568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738.4</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047550"/>
                  </a:ext>
                </a:extLst>
              </a:tr>
              <a:tr h="175085">
                <a:tc>
                  <a:txBody>
                    <a:bodyPr/>
                    <a:lstStyle/>
                    <a:p>
                      <a:pPr algn="ctr" fontAlgn="b"/>
                      <a:r>
                        <a:rPr lang="en-US" sz="1000" b="0" i="0" u="none" strike="noStrike" dirty="0">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11</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Washington Commanders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Garrett Wilson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Ohio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566</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679.2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87716624"/>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Minnesota Vikings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Nakobe Dean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LB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547</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547</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43996441"/>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13</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 Texans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David Ojabo</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Michigan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527</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632.4</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19779865"/>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Baltimore Ravens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Jordan Davis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DL</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548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602.8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75870888"/>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15</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Philadelphia Eagles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Devin Lloyd</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Utah</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94845780"/>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Orleans Saints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Jameson Williams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559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670.8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50802399"/>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17</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Los Angeles Chargers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Chris Olave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Ohio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558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669.6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35183060"/>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Philadelphia Eagles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Treylon Burks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Arkansas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539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646.8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91024037"/>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Orleans Saints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Andrew Booth Jr.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Clemson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694.2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4599984"/>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Pittsburgh Steelers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Kenny Pickett</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Pittsburgh</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522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783</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58863340"/>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21</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England Patriots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Kaiir Elam</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Florida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508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660.4</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31112386"/>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Green Bay Packers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Jermaine Johnson II</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Florida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604.8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95141559"/>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23</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Arizona Cardinals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Logan Hall</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DL</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492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541.2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40282823"/>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Dallas Cowboys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Kyle Hamilton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Notre Dame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594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712.8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86962519"/>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25</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Buffalo Bills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Kenyon Green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Texas A&amp;M</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515</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618</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4081137"/>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26</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Tennessee Titans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Zion Johnson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Boston College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609.6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83012467"/>
                  </a:ext>
                </a:extLst>
              </a:tr>
              <a:tr h="262544">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27</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Tampa Bay Buccaneers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Jahan Dotson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Penn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491</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589.2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49393767"/>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Green Bay Packers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Travon Walker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DL</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482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530.2</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999123178"/>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29</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Kansas City Chiefs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Trent McDuffie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Washington</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490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637</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69533489"/>
                  </a:ext>
                </a:extLst>
              </a:tr>
              <a:tr h="197827">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Kansas City Chiefs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Jaquan Brisker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Penn State</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480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576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923426431"/>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31</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Cincinnati Bengals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Trevor Penning</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Northern Iowa</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480</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624</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06996768"/>
                  </a:ext>
                </a:extLst>
              </a:tr>
              <a:tr h="133111">
                <a:tc>
                  <a:txBody>
                    <a:bodyPr/>
                    <a:lstStyle/>
                    <a:p>
                      <a:pPr algn="ctr" fontAlgn="b"/>
                      <a:r>
                        <a:rPr lang="en-US" sz="1000" b="0" i="0" u="none" strike="noStrike">
                          <a:solidFill>
                            <a:srgbClr val="000000"/>
                          </a:solidFill>
                          <a:effectLst/>
                          <a:latin typeface="Calibri" panose="020F0502020204030204" pitchFamily="34" charset="0"/>
                        </a:rPr>
                        <a:t>1</a:t>
                      </a:r>
                    </a:p>
                  </a:txBody>
                  <a:tcPr marL="2612" marR="2612" marT="2612"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32</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Detroit Lions</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Desmond Ridder</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504</a:t>
                      </a:r>
                    </a:p>
                  </a:txBody>
                  <a:tcPr marL="2612" marR="2612" marT="261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756</a:t>
                      </a:r>
                    </a:p>
                  </a:txBody>
                  <a:tcPr marL="2612" marR="2612" marT="2612"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53319110"/>
                  </a:ext>
                </a:extLst>
              </a:tr>
            </a:tbl>
          </a:graphicData>
        </a:graphic>
      </p:graphicFrame>
    </p:spTree>
    <p:extLst>
      <p:ext uri="{BB962C8B-B14F-4D97-AF65-F5344CB8AC3E}">
        <p14:creationId xmlns:p14="http://schemas.microsoft.com/office/powerpoint/2010/main" val="138731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DA55-8057-477A-A1BE-DFFFFDB852F5}"/>
              </a:ext>
            </a:extLst>
          </p:cNvPr>
          <p:cNvSpPr>
            <a:spLocks noGrp="1"/>
          </p:cNvSpPr>
          <p:nvPr>
            <p:ph type="title"/>
          </p:nvPr>
        </p:nvSpPr>
        <p:spPr>
          <a:xfrm>
            <a:off x="709610" y="0"/>
            <a:ext cx="10772775" cy="1658198"/>
          </a:xfrm>
        </p:spPr>
        <p:txBody>
          <a:bodyPr/>
          <a:lstStyle/>
          <a:p>
            <a:pPr algn="ctr"/>
            <a:r>
              <a:rPr lang="en-US" dirty="0"/>
              <a:t>Team Needs Plus PIM Results</a:t>
            </a:r>
          </a:p>
        </p:txBody>
      </p:sp>
      <p:graphicFrame>
        <p:nvGraphicFramePr>
          <p:cNvPr id="5" name="Content Placeholder 4">
            <a:extLst>
              <a:ext uri="{FF2B5EF4-FFF2-40B4-BE49-F238E27FC236}">
                <a16:creationId xmlns:a16="http://schemas.microsoft.com/office/drawing/2014/main" id="{D4655881-6CC0-40CB-8A71-2F58D71ACB76}"/>
              </a:ext>
            </a:extLst>
          </p:cNvPr>
          <p:cNvGraphicFramePr>
            <a:graphicFrameLocks noGrp="1"/>
          </p:cNvGraphicFramePr>
          <p:nvPr>
            <p:ph idx="1"/>
            <p:extLst>
              <p:ext uri="{D42A27DB-BD31-4B8C-83A1-F6EECF244321}">
                <p14:modId xmlns:p14="http://schemas.microsoft.com/office/powerpoint/2010/main" val="2541272711"/>
              </p:ext>
            </p:extLst>
          </p:nvPr>
        </p:nvGraphicFramePr>
        <p:xfrm>
          <a:off x="2506977" y="1097338"/>
          <a:ext cx="7178040" cy="5586926"/>
        </p:xfrm>
        <a:graphic>
          <a:graphicData uri="http://schemas.openxmlformats.org/drawingml/2006/table">
            <a:tbl>
              <a:tblPr/>
              <a:tblGrid>
                <a:gridCol w="484632">
                  <a:extLst>
                    <a:ext uri="{9D8B030D-6E8A-4147-A177-3AD203B41FA5}">
                      <a16:colId xmlns:a16="http://schemas.microsoft.com/office/drawing/2014/main" val="905403852"/>
                    </a:ext>
                  </a:extLst>
                </a:gridCol>
                <a:gridCol w="484632">
                  <a:extLst>
                    <a:ext uri="{9D8B030D-6E8A-4147-A177-3AD203B41FA5}">
                      <a16:colId xmlns:a16="http://schemas.microsoft.com/office/drawing/2014/main" val="3799873542"/>
                    </a:ext>
                  </a:extLst>
                </a:gridCol>
                <a:gridCol w="1499616">
                  <a:extLst>
                    <a:ext uri="{9D8B030D-6E8A-4147-A177-3AD203B41FA5}">
                      <a16:colId xmlns:a16="http://schemas.microsoft.com/office/drawing/2014/main" val="3112706485"/>
                    </a:ext>
                  </a:extLst>
                </a:gridCol>
                <a:gridCol w="1243584">
                  <a:extLst>
                    <a:ext uri="{9D8B030D-6E8A-4147-A177-3AD203B41FA5}">
                      <a16:colId xmlns:a16="http://schemas.microsoft.com/office/drawing/2014/main" val="2128461831"/>
                    </a:ext>
                  </a:extLst>
                </a:gridCol>
                <a:gridCol w="594360">
                  <a:extLst>
                    <a:ext uri="{9D8B030D-6E8A-4147-A177-3AD203B41FA5}">
                      <a16:colId xmlns:a16="http://schemas.microsoft.com/office/drawing/2014/main" val="483269916"/>
                    </a:ext>
                  </a:extLst>
                </a:gridCol>
                <a:gridCol w="1097280">
                  <a:extLst>
                    <a:ext uri="{9D8B030D-6E8A-4147-A177-3AD203B41FA5}">
                      <a16:colId xmlns:a16="http://schemas.microsoft.com/office/drawing/2014/main" val="1070607314"/>
                    </a:ext>
                  </a:extLst>
                </a:gridCol>
                <a:gridCol w="694944">
                  <a:extLst>
                    <a:ext uri="{9D8B030D-6E8A-4147-A177-3AD203B41FA5}">
                      <a16:colId xmlns:a16="http://schemas.microsoft.com/office/drawing/2014/main" val="3826068000"/>
                    </a:ext>
                  </a:extLst>
                </a:gridCol>
                <a:gridCol w="1078992">
                  <a:extLst>
                    <a:ext uri="{9D8B030D-6E8A-4147-A177-3AD203B41FA5}">
                      <a16:colId xmlns:a16="http://schemas.microsoft.com/office/drawing/2014/main" val="3864570826"/>
                    </a:ext>
                  </a:extLst>
                </a:gridCol>
              </a:tblGrid>
              <a:tr h="74579">
                <a:tc>
                  <a:txBody>
                    <a:bodyPr/>
                    <a:lstStyle/>
                    <a:p>
                      <a:pPr algn="ctr" fontAlgn="b"/>
                      <a:r>
                        <a:rPr lang="en-US" sz="1000" b="1" i="0" u="none" strike="noStrike">
                          <a:solidFill>
                            <a:srgbClr val="FFFFFF"/>
                          </a:solidFill>
                          <a:effectLst/>
                          <a:latin typeface="Calibri" panose="020F0502020204030204" pitchFamily="34" charset="0"/>
                        </a:rPr>
                        <a:t>Round</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Pick</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Team</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Name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Position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College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Score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Score.Multiplier</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140108256"/>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Jacksonville Jaguars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Evan Neal</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590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767</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80904415"/>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Detroit Lions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Kenny Pickett</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Pittsburgh</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522</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783</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96789983"/>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 Texans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Derek Stingley Jr.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LSU</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589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765.7</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44268612"/>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York Jets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Ahmad Gardner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571</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742.3</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23136533"/>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York Giants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Kayvon Thibodeaux</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Oregon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598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717.6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35124724"/>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Carolina Panthers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Desmond Ridder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756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56013133"/>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York Giants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Charles Cross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Mississippi State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738.4</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94272880"/>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Atlanta Falcons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Aidan Hutchinson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Michigan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585</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702</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19702967"/>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Seattle Seahawks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Andrew Booth Jr.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Clemson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694.2</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63084803"/>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York Jets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George Karlaftis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Purdue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578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693.6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89509194"/>
                  </a:ext>
                </a:extLst>
              </a:tr>
              <a:tr h="169798">
                <a:tc>
                  <a:txBody>
                    <a:bodyPr/>
                    <a:lstStyle/>
                    <a:p>
                      <a:pPr algn="ctr" fontAlgn="b"/>
                      <a:r>
                        <a:rPr lang="en-US" sz="1000" b="0" i="0" u="none" strike="noStrike" dirty="0">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11</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Washington Commanders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Tyler Linderbaum</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Iowa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576</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691.2</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71938165"/>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12</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Minnesota Vikings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Kaiir Elam</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Florida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660.4</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00409386"/>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13</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 Texans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Matt Corral</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Ole Miss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499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748.5</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6824216"/>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Baltimore Ravens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Trevor Penning</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Northern Iowa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480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624</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489411"/>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15</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Philadelphia Eagles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Trent McDuffie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Washington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490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637</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71711523"/>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Orleans Saints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Malik Willis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Liberty</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470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705</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41802496"/>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17</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Los Angeles Chargers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Drake London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USC</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681.6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76213280"/>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Philadelphia Eagles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Garrett Wilson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Ohio State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566</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679.2</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26116810"/>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Orleans Saints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Jameson Williams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559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670.8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38853907"/>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Pittsburgh Steelers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Sam Howell</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North Carolina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438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657</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69576151"/>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21</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England Patriots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Chris Olave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Ohio State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558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669.6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15071369"/>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22</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Green Bay Packers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Treylon Burks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Arkansas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539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646.8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23200552"/>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23</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Arizona Cardinals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Roger McCreary</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Auburn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484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629.2</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1412982"/>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Dallas Cowboys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Kyle Hamilton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Notre Dame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594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712.8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37001138"/>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25</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Buffalo Bills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Ikem Ekwonu</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North Carolina State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682.8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05626953"/>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26</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Tennessee Titans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Kenyon Green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Texas A&amp;M</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515</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618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40510157"/>
                  </a:ext>
                </a:extLst>
              </a:tr>
              <a:tr h="153104">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27</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Tampa Bay Buccaneers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Jordan Davis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DL</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548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602.8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76276183"/>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Green Bay Packers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David Ojabo</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Michigan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527</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632.4</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997049825"/>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29</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Kansas City Chiefs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Jermaine Johnson II</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Florida State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504</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604.8</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778858"/>
                  </a:ext>
                </a:extLst>
              </a:tr>
              <a:tr h="200616">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30</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Kansas City Chiefs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Jahan Dotson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Penn State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491</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589.2</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45493112"/>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31</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Cincinnati Bengals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Zion Johnson</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OG</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Boston College</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508</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609.6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73831117"/>
                  </a:ext>
                </a:extLst>
              </a:tr>
              <a:tr h="134987">
                <a:tc>
                  <a:txBody>
                    <a:bodyPr/>
                    <a:lstStyle/>
                    <a:p>
                      <a:pPr algn="ctr" fontAlgn="b"/>
                      <a:r>
                        <a:rPr lang="en-US" sz="1000" b="0" i="0" u="none" strike="noStrike">
                          <a:solidFill>
                            <a:srgbClr val="000000"/>
                          </a:solidFill>
                          <a:effectLst/>
                          <a:latin typeface="Calibri" panose="020F0502020204030204" pitchFamily="34" charset="0"/>
                        </a:rPr>
                        <a:t>1</a:t>
                      </a:r>
                    </a:p>
                  </a:txBody>
                  <a:tcPr marL="2644" marR="2644" marT="264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32</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Detroit Lions</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Derion Kendrick</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452</a:t>
                      </a:r>
                    </a:p>
                  </a:txBody>
                  <a:tcPr marL="2644" marR="2644" marT="264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587.6</a:t>
                      </a:r>
                    </a:p>
                  </a:txBody>
                  <a:tcPr marL="2644" marR="2644" marT="2644"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78053936"/>
                  </a:ext>
                </a:extLst>
              </a:tr>
            </a:tbl>
          </a:graphicData>
        </a:graphic>
      </p:graphicFrame>
    </p:spTree>
    <p:extLst>
      <p:ext uri="{BB962C8B-B14F-4D97-AF65-F5344CB8AC3E}">
        <p14:creationId xmlns:p14="http://schemas.microsoft.com/office/powerpoint/2010/main" val="239416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8AB7-CBE9-468A-B982-23246CA07E6D}"/>
              </a:ext>
            </a:extLst>
          </p:cNvPr>
          <p:cNvSpPr>
            <a:spLocks noGrp="1"/>
          </p:cNvSpPr>
          <p:nvPr>
            <p:ph type="title"/>
          </p:nvPr>
        </p:nvSpPr>
        <p:spPr/>
        <p:txBody>
          <a:bodyPr/>
          <a:lstStyle/>
          <a:p>
            <a:pPr algn="ctr"/>
            <a:r>
              <a:rPr lang="en-US" dirty="0"/>
              <a:t>Sources of Error</a:t>
            </a:r>
          </a:p>
        </p:txBody>
      </p:sp>
      <p:sp>
        <p:nvSpPr>
          <p:cNvPr id="3" name="Content Placeholder 2">
            <a:extLst>
              <a:ext uri="{FF2B5EF4-FFF2-40B4-BE49-F238E27FC236}">
                <a16:creationId xmlns:a16="http://schemas.microsoft.com/office/drawing/2014/main" id="{5C332D33-560F-48E4-AA16-88692D1C5588}"/>
              </a:ext>
            </a:extLst>
          </p:cNvPr>
          <p:cNvSpPr>
            <a:spLocks noGrp="1"/>
          </p:cNvSpPr>
          <p:nvPr>
            <p:ph idx="1"/>
          </p:nvPr>
        </p:nvSpPr>
        <p:spPr/>
        <p:txBody>
          <a:bodyPr/>
          <a:lstStyle/>
          <a:p>
            <a:pPr>
              <a:buFont typeface="Arial" panose="020B0604020202020204" pitchFamily="34" charset="0"/>
              <a:buChar char="•"/>
            </a:pPr>
            <a:r>
              <a:rPr lang="en-US" dirty="0"/>
              <a:t>Human Factor: this project does not account for any level of human interaction. Player interviews, player personalities, team scheme fits, team interviews, playstyles, etc. Given this, there are many chances that the mock drafts have several errors in prediction. This is impossible to predict without having access to inside information.</a:t>
            </a:r>
          </a:p>
          <a:p>
            <a:pPr>
              <a:buFont typeface="Arial" panose="020B0604020202020204" pitchFamily="34" charset="0"/>
              <a:buChar char="•"/>
            </a:pPr>
            <a:r>
              <a:rPr lang="en-US" dirty="0"/>
              <a:t>Injuries and Injury Reports: players with histories of injuries or who were recently injured may fall down draft boards differently in each team’s front office. This is impossible to predict as well.</a:t>
            </a:r>
          </a:p>
          <a:p>
            <a:pPr>
              <a:buFont typeface="Arial" panose="020B0604020202020204" pitchFamily="34" charset="0"/>
              <a:buChar char="•"/>
            </a:pPr>
            <a:r>
              <a:rPr lang="en-US" dirty="0"/>
              <a:t>Draft Day Trades: teams can make trades during the draft and move up and down in the draft selection order. Given that it occurs during the draft, it is impossible </a:t>
            </a:r>
            <a:r>
              <a:rPr lang="en-US"/>
              <a:t>to predict.</a:t>
            </a: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93463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2B04-9B11-488A-AE48-CFE50A86956C}"/>
              </a:ext>
            </a:extLst>
          </p:cNvPr>
          <p:cNvSpPr>
            <a:spLocks noGrp="1"/>
          </p:cNvSpPr>
          <p:nvPr>
            <p:ph type="title"/>
          </p:nvPr>
        </p:nvSpPr>
        <p:spPr>
          <a:xfrm>
            <a:off x="657606" y="353482"/>
            <a:ext cx="10772775" cy="1658198"/>
          </a:xfrm>
        </p:spPr>
        <p:txBody>
          <a:bodyPr/>
          <a:lstStyle/>
          <a:p>
            <a:pPr algn="ctr"/>
            <a:r>
              <a:rPr lang="en-US" dirty="0"/>
              <a:t>Final Results</a:t>
            </a:r>
          </a:p>
        </p:txBody>
      </p:sp>
      <p:sp>
        <p:nvSpPr>
          <p:cNvPr id="3" name="Content Placeholder 2">
            <a:extLst>
              <a:ext uri="{FF2B5EF4-FFF2-40B4-BE49-F238E27FC236}">
                <a16:creationId xmlns:a16="http://schemas.microsoft.com/office/drawing/2014/main" id="{C0960EDB-C86D-4824-81F7-3BFC277E7C04}"/>
              </a:ext>
            </a:extLst>
          </p:cNvPr>
          <p:cNvSpPr>
            <a:spLocks noGrp="1"/>
          </p:cNvSpPr>
          <p:nvPr>
            <p:ph idx="1"/>
          </p:nvPr>
        </p:nvSpPr>
        <p:spPr/>
        <p:txBody>
          <a:bodyPr/>
          <a:lstStyle/>
          <a:p>
            <a:pPr>
              <a:buFont typeface="Arial" panose="020B0604020202020204" pitchFamily="34" charset="0"/>
              <a:buChar char="•"/>
            </a:pPr>
            <a:r>
              <a:rPr lang="en-US" dirty="0"/>
              <a:t>Based on the outputs, it would make sense to assume the two final mock drafts will be more accurate than the machine learning draft.</a:t>
            </a:r>
          </a:p>
          <a:p>
            <a:pPr>
              <a:buFont typeface="Arial" panose="020B0604020202020204" pitchFamily="34" charset="0"/>
              <a:buChar char="•"/>
            </a:pPr>
            <a:r>
              <a:rPr lang="en-US" dirty="0"/>
              <a:t>Due to a number of sources of error, all three of these drafts are likely to be very inaccurate. </a:t>
            </a:r>
          </a:p>
          <a:p>
            <a:pPr>
              <a:buFont typeface="Arial" panose="020B0604020202020204" pitchFamily="34" charset="0"/>
              <a:buChar char="•"/>
            </a:pPr>
            <a:r>
              <a:rPr lang="en-US" dirty="0"/>
              <a:t>A good result for this project would be an accuracy of about 40%. </a:t>
            </a:r>
          </a:p>
          <a:p>
            <a:pPr>
              <a:buFont typeface="Arial" panose="020B0604020202020204" pitchFamily="34" charset="0"/>
              <a:buChar char="•"/>
            </a:pPr>
            <a:r>
              <a:rPr lang="en-US" dirty="0"/>
              <a:t>Final results will come after the first two days of the NFL draft at the end of April of 2022.</a:t>
            </a:r>
          </a:p>
        </p:txBody>
      </p:sp>
    </p:spTree>
    <p:extLst>
      <p:ext uri="{BB962C8B-B14F-4D97-AF65-F5344CB8AC3E}">
        <p14:creationId xmlns:p14="http://schemas.microsoft.com/office/powerpoint/2010/main" val="157235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59A9-AF41-4D6D-B4CC-CFD82868963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4881F4F-E30E-4869-8F5A-2F02E4D9AF88}"/>
              </a:ext>
            </a:extLst>
          </p:cNvPr>
          <p:cNvSpPr>
            <a:spLocks noGrp="1"/>
          </p:cNvSpPr>
          <p:nvPr>
            <p:ph idx="1"/>
          </p:nvPr>
        </p:nvSpPr>
        <p:spPr/>
        <p:txBody>
          <a:bodyPr>
            <a:normAutofit/>
          </a:bodyPr>
          <a:lstStyle/>
          <a:p>
            <a:pPr>
              <a:buFont typeface="Arial" panose="020B0604020202020204" pitchFamily="34" charset="0"/>
              <a:buChar char="•"/>
            </a:pPr>
            <a:r>
              <a:rPr lang="en-US" dirty="0"/>
              <a:t>The National Football League (NFL) hosts their annual draft every April. This is the event where teams will select new players for their team who are coming out of college in hopes of playing professional football on the highest level. </a:t>
            </a:r>
          </a:p>
          <a:p>
            <a:pPr>
              <a:buFont typeface="Arial" panose="020B0604020202020204" pitchFamily="34" charset="0"/>
              <a:buChar char="•"/>
            </a:pPr>
            <a:r>
              <a:rPr lang="en-US" dirty="0"/>
              <a:t>What is one of the most talked about topics between February and April is usually the potential draft order or selection of players based on who is available and what teams need (a franchise quarterback, a top notch wide receiver, a shutdown cornerback, etc.)</a:t>
            </a:r>
          </a:p>
          <a:p>
            <a:pPr>
              <a:buFont typeface="Arial" panose="020B0604020202020204" pitchFamily="34" charset="0"/>
              <a:buChar char="•"/>
            </a:pPr>
            <a:r>
              <a:rPr lang="en-US" dirty="0"/>
              <a:t>As someone who enjoys statistical analysis of players, the game of football and finding the most value possible (</a:t>
            </a:r>
            <a:r>
              <a:rPr lang="en-US" i="1" dirty="0"/>
              <a:t>Moneyball</a:t>
            </a:r>
            <a:r>
              <a:rPr lang="en-US" dirty="0"/>
              <a:t> is one of my favorite movies), this project aims to hit on several interests of mine and possibly outperform experts’ opinions.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568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3159-D863-4011-B6A5-8E45C1295EA4}"/>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4C4A6A71-5C1C-4684-9386-1577C4F211E9}"/>
              </a:ext>
            </a:extLst>
          </p:cNvPr>
          <p:cNvSpPr>
            <a:spLocks noGrp="1"/>
          </p:cNvSpPr>
          <p:nvPr>
            <p:ph idx="1"/>
          </p:nvPr>
        </p:nvSpPr>
        <p:spPr/>
        <p:txBody>
          <a:bodyPr/>
          <a:lstStyle/>
          <a:p>
            <a:pPr>
              <a:buFont typeface="Arial" panose="020B0604020202020204" pitchFamily="34" charset="0"/>
              <a:buChar char="•"/>
            </a:pPr>
            <a:r>
              <a:rPr lang="en-US" dirty="0"/>
              <a:t>Predict the 2022 NFL Draft Selections in order based on a variety of different variables</a:t>
            </a:r>
          </a:p>
          <a:p>
            <a:pPr>
              <a:buFont typeface="Arial" panose="020B0604020202020204" pitchFamily="34" charset="0"/>
              <a:buChar char="•"/>
            </a:pPr>
            <a:r>
              <a:rPr lang="en-US" dirty="0"/>
              <a:t>In order to produce the best results and implement some form of AI, three drafts were created.</a:t>
            </a:r>
          </a:p>
          <a:p>
            <a:pPr lvl="1">
              <a:buFont typeface="Arial" panose="020B0604020202020204" pitchFamily="34" charset="0"/>
              <a:buChar char="•"/>
            </a:pPr>
            <a:r>
              <a:rPr lang="en-US" dirty="0"/>
              <a:t>Statistics Driven/Machine Learning Draft</a:t>
            </a:r>
          </a:p>
          <a:p>
            <a:pPr lvl="1">
              <a:buFont typeface="Arial" panose="020B0604020202020204" pitchFamily="34" charset="0"/>
              <a:buChar char="•"/>
            </a:pPr>
            <a:r>
              <a:rPr lang="en-US" dirty="0"/>
              <a:t>Team Needs Draft</a:t>
            </a:r>
          </a:p>
          <a:p>
            <a:pPr lvl="1">
              <a:buFont typeface="Arial" panose="020B0604020202020204" pitchFamily="34" charset="0"/>
              <a:buChar char="•"/>
            </a:pPr>
            <a:r>
              <a:rPr lang="en-US" dirty="0"/>
              <a:t>Team Needs Plus PIM Draft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0015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E281-BDBC-4E09-B268-A6668EB874D9}"/>
              </a:ext>
            </a:extLst>
          </p:cNvPr>
          <p:cNvSpPr>
            <a:spLocks noGrp="1"/>
          </p:cNvSpPr>
          <p:nvPr>
            <p:ph type="title"/>
          </p:nvPr>
        </p:nvSpPr>
        <p:spPr/>
        <p:txBody>
          <a:bodyPr/>
          <a:lstStyle/>
          <a:p>
            <a:r>
              <a:rPr lang="en-US" dirty="0"/>
              <a:t>Required Items</a:t>
            </a:r>
          </a:p>
        </p:txBody>
      </p:sp>
      <p:sp>
        <p:nvSpPr>
          <p:cNvPr id="3" name="Content Placeholder 2">
            <a:extLst>
              <a:ext uri="{FF2B5EF4-FFF2-40B4-BE49-F238E27FC236}">
                <a16:creationId xmlns:a16="http://schemas.microsoft.com/office/drawing/2014/main" id="{7995BC2B-E2EF-44CA-B072-38210B087B57}"/>
              </a:ext>
            </a:extLst>
          </p:cNvPr>
          <p:cNvSpPr>
            <a:spLocks noGrp="1"/>
          </p:cNvSpPr>
          <p:nvPr>
            <p:ph idx="1"/>
          </p:nvPr>
        </p:nvSpPr>
        <p:spPr/>
        <p:txBody>
          <a:bodyPr>
            <a:normAutofit fontScale="92500"/>
          </a:bodyPr>
          <a:lstStyle/>
          <a:p>
            <a:pPr>
              <a:buFont typeface="Arial" panose="020B0604020202020204" pitchFamily="34" charset="0"/>
              <a:buChar char="•"/>
            </a:pPr>
            <a:r>
              <a:rPr lang="en-US" dirty="0"/>
              <a:t>Historical Draft Data (2000-2021)</a:t>
            </a:r>
          </a:p>
          <a:p>
            <a:pPr lvl="1">
              <a:buFont typeface="Arial" panose="020B0604020202020204" pitchFamily="34" charset="0"/>
              <a:buChar char="•"/>
            </a:pPr>
            <a:r>
              <a:rPr lang="en-US" dirty="0"/>
              <a:t>Since the game’s focus has evolved over the course of history, only recent years were analyzed for this project. Running backs had more impact in the 1970s than they do today, whereas quarterbacks are viewed as the most important pieces on teams. </a:t>
            </a:r>
          </a:p>
          <a:p>
            <a:pPr>
              <a:buFont typeface="Arial" panose="020B0604020202020204" pitchFamily="34" charset="0"/>
              <a:buChar char="•"/>
            </a:pPr>
            <a:r>
              <a:rPr lang="en-US" dirty="0"/>
              <a:t>Current 2022 Draft Order</a:t>
            </a:r>
          </a:p>
          <a:p>
            <a:pPr lvl="1">
              <a:buFont typeface="Arial" panose="020B0604020202020204" pitchFamily="34" charset="0"/>
              <a:buChar char="•"/>
            </a:pPr>
            <a:r>
              <a:rPr lang="en-US" dirty="0"/>
              <a:t>Changed as frequently as possible in order to get an accurate result. Trades during free agency affected the order heavily</a:t>
            </a:r>
          </a:p>
          <a:p>
            <a:pPr>
              <a:buFont typeface="Arial" panose="020B0604020202020204" pitchFamily="34" charset="0"/>
              <a:buChar char="•"/>
            </a:pPr>
            <a:r>
              <a:rPr lang="en-US" dirty="0"/>
              <a:t>Top Players List (Big Board)</a:t>
            </a:r>
          </a:p>
          <a:p>
            <a:pPr>
              <a:buFont typeface="Arial" panose="020B0604020202020204" pitchFamily="34" charset="0"/>
              <a:buChar char="•"/>
            </a:pPr>
            <a:r>
              <a:rPr lang="en-US" dirty="0"/>
              <a:t>Team Needs By Position</a:t>
            </a:r>
          </a:p>
          <a:p>
            <a:pPr>
              <a:buFont typeface="Arial" panose="020B0604020202020204" pitchFamily="34" charset="0"/>
              <a:buChar char="•"/>
            </a:pPr>
            <a:r>
              <a:rPr lang="en-US" dirty="0"/>
              <a:t>Positional Impact Multiplier (PIM)</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5615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EF8A-6588-47E0-884E-5B51ED30413D}"/>
              </a:ext>
            </a:extLst>
          </p:cNvPr>
          <p:cNvSpPr>
            <a:spLocks noGrp="1"/>
          </p:cNvSpPr>
          <p:nvPr>
            <p:ph type="title"/>
          </p:nvPr>
        </p:nvSpPr>
        <p:spPr/>
        <p:txBody>
          <a:bodyPr/>
          <a:lstStyle/>
          <a:p>
            <a:r>
              <a:rPr lang="en-US" dirty="0"/>
              <a:t>Positional Impact Multiplier (PIM)</a:t>
            </a:r>
          </a:p>
        </p:txBody>
      </p:sp>
      <p:sp>
        <p:nvSpPr>
          <p:cNvPr id="3" name="Content Placeholder 2">
            <a:extLst>
              <a:ext uri="{FF2B5EF4-FFF2-40B4-BE49-F238E27FC236}">
                <a16:creationId xmlns:a16="http://schemas.microsoft.com/office/drawing/2014/main" id="{7AE8BAE0-3792-4DD3-9EAB-F7F10A6B96EA}"/>
              </a:ext>
            </a:extLst>
          </p:cNvPr>
          <p:cNvSpPr>
            <a:spLocks noGrp="1"/>
          </p:cNvSpPr>
          <p:nvPr>
            <p:ph sz="half" idx="1"/>
          </p:nvPr>
        </p:nvSpPr>
        <p:spPr/>
        <p:txBody>
          <a:bodyPr>
            <a:normAutofit/>
          </a:bodyPr>
          <a:lstStyle/>
          <a:p>
            <a:pPr>
              <a:buFont typeface="Arial" panose="020B0604020202020204" pitchFamily="34" charset="0"/>
              <a:buChar char="•"/>
            </a:pPr>
            <a:r>
              <a:rPr lang="en-US" dirty="0"/>
              <a:t>Due to the evolving nature of the NFL and game of American Football, certain positions have different impact and value in today’s game as opposed to 30 years ago</a:t>
            </a:r>
          </a:p>
          <a:p>
            <a:pPr>
              <a:buFont typeface="Arial" panose="020B0604020202020204" pitchFamily="34" charset="0"/>
              <a:buChar char="•"/>
            </a:pPr>
            <a:r>
              <a:rPr lang="en-US" dirty="0"/>
              <a:t>With this in mind, there was a need to provide some bonus to players who can provide more impact on the field of play, which birthed the Positional Impact Multiplier (PIM)</a:t>
            </a:r>
          </a:p>
        </p:txBody>
      </p:sp>
      <p:graphicFrame>
        <p:nvGraphicFramePr>
          <p:cNvPr id="10" name="Table 10">
            <a:extLst>
              <a:ext uri="{FF2B5EF4-FFF2-40B4-BE49-F238E27FC236}">
                <a16:creationId xmlns:a16="http://schemas.microsoft.com/office/drawing/2014/main" id="{0471DE7C-F873-4B0E-971D-975CAE71CFD1}"/>
              </a:ext>
            </a:extLst>
          </p:cNvPr>
          <p:cNvGraphicFramePr>
            <a:graphicFrameLocks noGrp="1"/>
          </p:cNvGraphicFramePr>
          <p:nvPr>
            <p:ph sz="half" idx="2"/>
            <p:extLst>
              <p:ext uri="{D42A27DB-BD31-4B8C-83A1-F6EECF244321}">
                <p14:modId xmlns:p14="http://schemas.microsoft.com/office/powerpoint/2010/main" val="1869476440"/>
              </p:ext>
            </p:extLst>
          </p:nvPr>
        </p:nvGraphicFramePr>
        <p:xfrm>
          <a:off x="6364224" y="1671955"/>
          <a:ext cx="5181600" cy="482092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958174849"/>
                    </a:ext>
                  </a:extLst>
                </a:gridCol>
                <a:gridCol w="1727200">
                  <a:extLst>
                    <a:ext uri="{9D8B030D-6E8A-4147-A177-3AD203B41FA5}">
                      <a16:colId xmlns:a16="http://schemas.microsoft.com/office/drawing/2014/main" val="3131394431"/>
                    </a:ext>
                  </a:extLst>
                </a:gridCol>
                <a:gridCol w="1727200">
                  <a:extLst>
                    <a:ext uri="{9D8B030D-6E8A-4147-A177-3AD203B41FA5}">
                      <a16:colId xmlns:a16="http://schemas.microsoft.com/office/drawing/2014/main" val="1599986987"/>
                    </a:ext>
                  </a:extLst>
                </a:gridCol>
              </a:tblGrid>
              <a:tr h="370840">
                <a:tc>
                  <a:txBody>
                    <a:bodyPr/>
                    <a:lstStyle/>
                    <a:p>
                      <a:r>
                        <a:rPr lang="en-US" dirty="0"/>
                        <a:t>Position</a:t>
                      </a:r>
                    </a:p>
                  </a:txBody>
                  <a:tcPr/>
                </a:tc>
                <a:tc>
                  <a:txBody>
                    <a:bodyPr/>
                    <a:lstStyle/>
                    <a:p>
                      <a:r>
                        <a:rPr lang="en-US" dirty="0"/>
                        <a:t>Abbreviation</a:t>
                      </a:r>
                    </a:p>
                  </a:txBody>
                  <a:tcPr/>
                </a:tc>
                <a:tc>
                  <a:txBody>
                    <a:bodyPr/>
                    <a:lstStyle/>
                    <a:p>
                      <a:r>
                        <a:rPr lang="en-US" dirty="0"/>
                        <a:t>PIM</a:t>
                      </a:r>
                    </a:p>
                  </a:txBody>
                  <a:tcPr/>
                </a:tc>
                <a:extLst>
                  <a:ext uri="{0D108BD9-81ED-4DB2-BD59-A6C34878D82A}">
                    <a16:rowId xmlns:a16="http://schemas.microsoft.com/office/drawing/2014/main" val="492775469"/>
                  </a:ext>
                </a:extLst>
              </a:tr>
              <a:tr h="370840">
                <a:tc>
                  <a:txBody>
                    <a:bodyPr/>
                    <a:lstStyle/>
                    <a:p>
                      <a:r>
                        <a:rPr lang="en-US" dirty="0"/>
                        <a:t>Center</a:t>
                      </a:r>
                    </a:p>
                  </a:txBody>
                  <a:tcPr/>
                </a:tc>
                <a:tc>
                  <a:txBody>
                    <a:bodyPr/>
                    <a:lstStyle/>
                    <a:p>
                      <a:r>
                        <a:rPr lang="en-US" dirty="0"/>
                        <a:t>C</a:t>
                      </a:r>
                    </a:p>
                  </a:txBody>
                  <a:tcPr/>
                </a:tc>
                <a:tc>
                  <a:txBody>
                    <a:bodyPr/>
                    <a:lstStyle/>
                    <a:p>
                      <a:r>
                        <a:rPr lang="en-US" dirty="0"/>
                        <a:t>1.00</a:t>
                      </a:r>
                    </a:p>
                  </a:txBody>
                  <a:tcPr/>
                </a:tc>
                <a:extLst>
                  <a:ext uri="{0D108BD9-81ED-4DB2-BD59-A6C34878D82A}">
                    <a16:rowId xmlns:a16="http://schemas.microsoft.com/office/drawing/2014/main" val="519349478"/>
                  </a:ext>
                </a:extLst>
              </a:tr>
              <a:tr h="370840">
                <a:tc>
                  <a:txBody>
                    <a:bodyPr/>
                    <a:lstStyle/>
                    <a:p>
                      <a:r>
                        <a:rPr lang="en-US" dirty="0"/>
                        <a:t>Cornerback</a:t>
                      </a:r>
                    </a:p>
                  </a:txBody>
                  <a:tcPr/>
                </a:tc>
                <a:tc>
                  <a:txBody>
                    <a:bodyPr/>
                    <a:lstStyle/>
                    <a:p>
                      <a:r>
                        <a:rPr lang="en-US" dirty="0"/>
                        <a:t>CB</a:t>
                      </a:r>
                    </a:p>
                  </a:txBody>
                  <a:tcPr/>
                </a:tc>
                <a:tc>
                  <a:txBody>
                    <a:bodyPr/>
                    <a:lstStyle/>
                    <a:p>
                      <a:r>
                        <a:rPr lang="en-US" dirty="0"/>
                        <a:t>1.30</a:t>
                      </a:r>
                    </a:p>
                  </a:txBody>
                  <a:tcPr/>
                </a:tc>
                <a:extLst>
                  <a:ext uri="{0D108BD9-81ED-4DB2-BD59-A6C34878D82A}">
                    <a16:rowId xmlns:a16="http://schemas.microsoft.com/office/drawing/2014/main" val="1064683437"/>
                  </a:ext>
                </a:extLst>
              </a:tr>
              <a:tr h="370840">
                <a:tc>
                  <a:txBody>
                    <a:bodyPr/>
                    <a:lstStyle/>
                    <a:p>
                      <a:r>
                        <a:rPr lang="en-US" dirty="0"/>
                        <a:t>Defensive Tackle</a:t>
                      </a:r>
                    </a:p>
                  </a:txBody>
                  <a:tcPr/>
                </a:tc>
                <a:tc>
                  <a:txBody>
                    <a:bodyPr/>
                    <a:lstStyle/>
                    <a:p>
                      <a:r>
                        <a:rPr lang="en-US" dirty="0"/>
                        <a:t>DT</a:t>
                      </a:r>
                    </a:p>
                  </a:txBody>
                  <a:tcPr/>
                </a:tc>
                <a:tc>
                  <a:txBody>
                    <a:bodyPr/>
                    <a:lstStyle/>
                    <a:p>
                      <a:r>
                        <a:rPr lang="en-US" dirty="0"/>
                        <a:t>1.10</a:t>
                      </a:r>
                    </a:p>
                  </a:txBody>
                  <a:tcPr/>
                </a:tc>
                <a:extLst>
                  <a:ext uri="{0D108BD9-81ED-4DB2-BD59-A6C34878D82A}">
                    <a16:rowId xmlns:a16="http://schemas.microsoft.com/office/drawing/2014/main" val="3805417597"/>
                  </a:ext>
                </a:extLst>
              </a:tr>
              <a:tr h="370840">
                <a:tc>
                  <a:txBody>
                    <a:bodyPr/>
                    <a:lstStyle/>
                    <a:p>
                      <a:r>
                        <a:rPr lang="en-US" dirty="0"/>
                        <a:t>Linebacker</a:t>
                      </a:r>
                    </a:p>
                  </a:txBody>
                  <a:tcPr/>
                </a:tc>
                <a:tc>
                  <a:txBody>
                    <a:bodyPr/>
                    <a:lstStyle/>
                    <a:p>
                      <a:r>
                        <a:rPr lang="en-US" dirty="0"/>
                        <a:t>LB</a:t>
                      </a:r>
                    </a:p>
                  </a:txBody>
                  <a:tcPr/>
                </a:tc>
                <a:tc>
                  <a:txBody>
                    <a:bodyPr/>
                    <a:lstStyle/>
                    <a:p>
                      <a:r>
                        <a:rPr lang="en-US" dirty="0"/>
                        <a:t>1.00</a:t>
                      </a:r>
                    </a:p>
                  </a:txBody>
                  <a:tcPr/>
                </a:tc>
                <a:extLst>
                  <a:ext uri="{0D108BD9-81ED-4DB2-BD59-A6C34878D82A}">
                    <a16:rowId xmlns:a16="http://schemas.microsoft.com/office/drawing/2014/main" val="362002298"/>
                  </a:ext>
                </a:extLst>
              </a:tr>
              <a:tr h="370840">
                <a:tc>
                  <a:txBody>
                    <a:bodyPr/>
                    <a:lstStyle/>
                    <a:p>
                      <a:r>
                        <a:rPr lang="en-US" dirty="0"/>
                        <a:t>Offensive Guard</a:t>
                      </a:r>
                    </a:p>
                  </a:txBody>
                  <a:tcPr/>
                </a:tc>
                <a:tc>
                  <a:txBody>
                    <a:bodyPr/>
                    <a:lstStyle/>
                    <a:p>
                      <a:r>
                        <a:rPr lang="en-US" dirty="0"/>
                        <a:t>OG</a:t>
                      </a:r>
                    </a:p>
                  </a:txBody>
                  <a:tcPr/>
                </a:tc>
                <a:tc>
                  <a:txBody>
                    <a:bodyPr/>
                    <a:lstStyle/>
                    <a:p>
                      <a:r>
                        <a:rPr lang="en-US" dirty="0"/>
                        <a:t>1.20</a:t>
                      </a:r>
                    </a:p>
                  </a:txBody>
                  <a:tcPr/>
                </a:tc>
                <a:extLst>
                  <a:ext uri="{0D108BD9-81ED-4DB2-BD59-A6C34878D82A}">
                    <a16:rowId xmlns:a16="http://schemas.microsoft.com/office/drawing/2014/main" val="1386075921"/>
                  </a:ext>
                </a:extLst>
              </a:tr>
              <a:tr h="370840">
                <a:tc>
                  <a:txBody>
                    <a:bodyPr/>
                    <a:lstStyle/>
                    <a:p>
                      <a:r>
                        <a:rPr lang="en-US" dirty="0"/>
                        <a:t>Offensive Tackle</a:t>
                      </a:r>
                    </a:p>
                  </a:txBody>
                  <a:tcPr/>
                </a:tc>
                <a:tc>
                  <a:txBody>
                    <a:bodyPr/>
                    <a:lstStyle/>
                    <a:p>
                      <a:r>
                        <a:rPr lang="en-US" dirty="0"/>
                        <a:t>OT</a:t>
                      </a:r>
                    </a:p>
                  </a:txBody>
                  <a:tcPr/>
                </a:tc>
                <a:tc>
                  <a:txBody>
                    <a:bodyPr/>
                    <a:lstStyle/>
                    <a:p>
                      <a:r>
                        <a:rPr lang="en-US" dirty="0"/>
                        <a:t>1.30</a:t>
                      </a:r>
                    </a:p>
                  </a:txBody>
                  <a:tcPr/>
                </a:tc>
                <a:extLst>
                  <a:ext uri="{0D108BD9-81ED-4DB2-BD59-A6C34878D82A}">
                    <a16:rowId xmlns:a16="http://schemas.microsoft.com/office/drawing/2014/main" val="3816891037"/>
                  </a:ext>
                </a:extLst>
              </a:tr>
              <a:tr h="370840">
                <a:tc>
                  <a:txBody>
                    <a:bodyPr/>
                    <a:lstStyle/>
                    <a:p>
                      <a:r>
                        <a:rPr lang="en-US" dirty="0"/>
                        <a:t>Quarterback</a:t>
                      </a:r>
                    </a:p>
                  </a:txBody>
                  <a:tcPr/>
                </a:tc>
                <a:tc>
                  <a:txBody>
                    <a:bodyPr/>
                    <a:lstStyle/>
                    <a:p>
                      <a:r>
                        <a:rPr lang="en-US" dirty="0"/>
                        <a:t>QB</a:t>
                      </a:r>
                    </a:p>
                  </a:txBody>
                  <a:tcPr/>
                </a:tc>
                <a:tc>
                  <a:txBody>
                    <a:bodyPr/>
                    <a:lstStyle/>
                    <a:p>
                      <a:r>
                        <a:rPr lang="en-US" dirty="0"/>
                        <a:t>1.50</a:t>
                      </a:r>
                    </a:p>
                  </a:txBody>
                  <a:tcPr/>
                </a:tc>
                <a:extLst>
                  <a:ext uri="{0D108BD9-81ED-4DB2-BD59-A6C34878D82A}">
                    <a16:rowId xmlns:a16="http://schemas.microsoft.com/office/drawing/2014/main" val="1253909532"/>
                  </a:ext>
                </a:extLst>
              </a:tr>
              <a:tr h="370840">
                <a:tc>
                  <a:txBody>
                    <a:bodyPr/>
                    <a:lstStyle/>
                    <a:p>
                      <a:r>
                        <a:rPr lang="en-US" dirty="0"/>
                        <a:t>Running Back</a:t>
                      </a:r>
                    </a:p>
                  </a:txBody>
                  <a:tcPr/>
                </a:tc>
                <a:tc>
                  <a:txBody>
                    <a:bodyPr/>
                    <a:lstStyle/>
                    <a:p>
                      <a:r>
                        <a:rPr lang="en-US" dirty="0"/>
                        <a:t>RB</a:t>
                      </a:r>
                    </a:p>
                  </a:txBody>
                  <a:tcPr/>
                </a:tc>
                <a:tc>
                  <a:txBody>
                    <a:bodyPr/>
                    <a:lstStyle/>
                    <a:p>
                      <a:r>
                        <a:rPr lang="en-US" dirty="0"/>
                        <a:t>0.90</a:t>
                      </a:r>
                    </a:p>
                  </a:txBody>
                  <a:tcPr/>
                </a:tc>
                <a:extLst>
                  <a:ext uri="{0D108BD9-81ED-4DB2-BD59-A6C34878D82A}">
                    <a16:rowId xmlns:a16="http://schemas.microsoft.com/office/drawing/2014/main" val="1463519196"/>
                  </a:ext>
                </a:extLst>
              </a:tr>
              <a:tr h="370840">
                <a:tc>
                  <a:txBody>
                    <a:bodyPr/>
                    <a:lstStyle/>
                    <a:p>
                      <a:r>
                        <a:rPr lang="en-US" dirty="0"/>
                        <a:t>Safety</a:t>
                      </a:r>
                    </a:p>
                  </a:txBody>
                  <a:tcPr/>
                </a:tc>
                <a:tc>
                  <a:txBody>
                    <a:bodyPr/>
                    <a:lstStyle/>
                    <a:p>
                      <a:r>
                        <a:rPr lang="en-US" dirty="0"/>
                        <a:t>S</a:t>
                      </a:r>
                    </a:p>
                  </a:txBody>
                  <a:tcPr/>
                </a:tc>
                <a:tc>
                  <a:txBody>
                    <a:bodyPr/>
                    <a:lstStyle/>
                    <a:p>
                      <a:r>
                        <a:rPr lang="en-US" dirty="0"/>
                        <a:t>1.20</a:t>
                      </a:r>
                    </a:p>
                  </a:txBody>
                  <a:tcPr/>
                </a:tc>
                <a:extLst>
                  <a:ext uri="{0D108BD9-81ED-4DB2-BD59-A6C34878D82A}">
                    <a16:rowId xmlns:a16="http://schemas.microsoft.com/office/drawing/2014/main" val="2624215640"/>
                  </a:ext>
                </a:extLst>
              </a:tr>
              <a:tr h="370840">
                <a:tc>
                  <a:txBody>
                    <a:bodyPr/>
                    <a:lstStyle/>
                    <a:p>
                      <a:r>
                        <a:rPr lang="en-US" dirty="0"/>
                        <a:t>Tight End</a:t>
                      </a:r>
                    </a:p>
                  </a:txBody>
                  <a:tcPr/>
                </a:tc>
                <a:tc>
                  <a:txBody>
                    <a:bodyPr/>
                    <a:lstStyle/>
                    <a:p>
                      <a:r>
                        <a:rPr lang="en-US" dirty="0"/>
                        <a:t>TE</a:t>
                      </a:r>
                    </a:p>
                  </a:txBody>
                  <a:tcPr/>
                </a:tc>
                <a:tc>
                  <a:txBody>
                    <a:bodyPr/>
                    <a:lstStyle/>
                    <a:p>
                      <a:r>
                        <a:rPr lang="en-US" dirty="0"/>
                        <a:t>1.10</a:t>
                      </a:r>
                    </a:p>
                  </a:txBody>
                  <a:tcPr/>
                </a:tc>
                <a:extLst>
                  <a:ext uri="{0D108BD9-81ED-4DB2-BD59-A6C34878D82A}">
                    <a16:rowId xmlns:a16="http://schemas.microsoft.com/office/drawing/2014/main" val="1831139370"/>
                  </a:ext>
                </a:extLst>
              </a:tr>
              <a:tr h="370840">
                <a:tc>
                  <a:txBody>
                    <a:bodyPr/>
                    <a:lstStyle/>
                    <a:p>
                      <a:r>
                        <a:rPr lang="en-US" dirty="0"/>
                        <a:t>Wide Receiver</a:t>
                      </a:r>
                    </a:p>
                  </a:txBody>
                  <a:tcPr/>
                </a:tc>
                <a:tc>
                  <a:txBody>
                    <a:bodyPr/>
                    <a:lstStyle/>
                    <a:p>
                      <a:r>
                        <a:rPr lang="en-US" dirty="0"/>
                        <a:t>WR</a:t>
                      </a:r>
                    </a:p>
                  </a:txBody>
                  <a:tcPr/>
                </a:tc>
                <a:tc>
                  <a:txBody>
                    <a:bodyPr/>
                    <a:lstStyle/>
                    <a:p>
                      <a:r>
                        <a:rPr lang="en-US" dirty="0"/>
                        <a:t>1.20</a:t>
                      </a:r>
                    </a:p>
                  </a:txBody>
                  <a:tcPr/>
                </a:tc>
                <a:extLst>
                  <a:ext uri="{0D108BD9-81ED-4DB2-BD59-A6C34878D82A}">
                    <a16:rowId xmlns:a16="http://schemas.microsoft.com/office/drawing/2014/main" val="329293836"/>
                  </a:ext>
                </a:extLst>
              </a:tr>
              <a:tr h="370840">
                <a:tc>
                  <a:txBody>
                    <a:bodyPr/>
                    <a:lstStyle/>
                    <a:p>
                      <a:r>
                        <a:rPr lang="en-US" dirty="0"/>
                        <a:t>Punter</a:t>
                      </a:r>
                    </a:p>
                  </a:txBody>
                  <a:tcPr/>
                </a:tc>
                <a:tc>
                  <a:txBody>
                    <a:bodyPr/>
                    <a:lstStyle/>
                    <a:p>
                      <a:r>
                        <a:rPr lang="en-US" dirty="0"/>
                        <a:t>P</a:t>
                      </a:r>
                    </a:p>
                  </a:txBody>
                  <a:tcPr/>
                </a:tc>
                <a:tc>
                  <a:txBody>
                    <a:bodyPr/>
                    <a:lstStyle/>
                    <a:p>
                      <a:r>
                        <a:rPr lang="en-US" dirty="0"/>
                        <a:t>1.00</a:t>
                      </a:r>
                    </a:p>
                  </a:txBody>
                  <a:tcPr/>
                </a:tc>
                <a:extLst>
                  <a:ext uri="{0D108BD9-81ED-4DB2-BD59-A6C34878D82A}">
                    <a16:rowId xmlns:a16="http://schemas.microsoft.com/office/drawing/2014/main" val="1494088174"/>
                  </a:ext>
                </a:extLst>
              </a:tr>
            </a:tbl>
          </a:graphicData>
        </a:graphic>
      </p:graphicFrame>
    </p:spTree>
    <p:extLst>
      <p:ext uri="{BB962C8B-B14F-4D97-AF65-F5344CB8AC3E}">
        <p14:creationId xmlns:p14="http://schemas.microsoft.com/office/powerpoint/2010/main" val="182090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0061-8755-46EB-8513-410A8D305BE0}"/>
              </a:ext>
            </a:extLst>
          </p:cNvPr>
          <p:cNvSpPr>
            <a:spLocks noGrp="1"/>
          </p:cNvSpPr>
          <p:nvPr>
            <p:ph type="title"/>
          </p:nvPr>
        </p:nvSpPr>
        <p:spPr/>
        <p:txBody>
          <a:bodyPr/>
          <a:lstStyle/>
          <a:p>
            <a:r>
              <a:rPr lang="en-US" dirty="0"/>
              <a:t>Draft Order</a:t>
            </a:r>
          </a:p>
        </p:txBody>
      </p:sp>
      <p:sp>
        <p:nvSpPr>
          <p:cNvPr id="3" name="Content Placeholder 2">
            <a:extLst>
              <a:ext uri="{FF2B5EF4-FFF2-40B4-BE49-F238E27FC236}">
                <a16:creationId xmlns:a16="http://schemas.microsoft.com/office/drawing/2014/main" id="{1670199F-F37A-4D12-8D10-5BB42795BF6A}"/>
              </a:ext>
            </a:extLst>
          </p:cNvPr>
          <p:cNvSpPr>
            <a:spLocks noGrp="1"/>
          </p:cNvSpPr>
          <p:nvPr>
            <p:ph sz="half" idx="1"/>
          </p:nvPr>
        </p:nvSpPr>
        <p:spPr/>
        <p:txBody>
          <a:bodyPr/>
          <a:lstStyle/>
          <a:p>
            <a:pPr>
              <a:buFont typeface="Arial" panose="020B0604020202020204" pitchFamily="34" charset="0"/>
              <a:buChar char="•"/>
            </a:pPr>
            <a:r>
              <a:rPr lang="en-US" dirty="0"/>
              <a:t>The draft order is the order in which teams select players based on the previous season’s win-loss record. Teams with bad records pick first, whereas the winner of the Super Bowl picks last.</a:t>
            </a:r>
          </a:p>
          <a:p>
            <a:pPr>
              <a:buFont typeface="Arial" panose="020B0604020202020204" pitchFamily="34" charset="0"/>
              <a:buChar char="•"/>
            </a:pPr>
            <a:r>
              <a:rPr lang="en-US" dirty="0"/>
              <a:t>Here are the first 32 picks in the draft.</a:t>
            </a:r>
          </a:p>
        </p:txBody>
      </p:sp>
      <p:graphicFrame>
        <p:nvGraphicFramePr>
          <p:cNvPr id="5" name="Content Placeholder 4">
            <a:extLst>
              <a:ext uri="{FF2B5EF4-FFF2-40B4-BE49-F238E27FC236}">
                <a16:creationId xmlns:a16="http://schemas.microsoft.com/office/drawing/2014/main" id="{2E89E0B0-8D58-429F-89DF-132A1CF70EB1}"/>
              </a:ext>
            </a:extLst>
          </p:cNvPr>
          <p:cNvGraphicFramePr>
            <a:graphicFrameLocks noGrp="1"/>
          </p:cNvGraphicFramePr>
          <p:nvPr>
            <p:ph sz="half" idx="2"/>
            <p:extLst>
              <p:ext uri="{D42A27DB-BD31-4B8C-83A1-F6EECF244321}">
                <p14:modId xmlns:p14="http://schemas.microsoft.com/office/powerpoint/2010/main" val="3144221355"/>
              </p:ext>
            </p:extLst>
          </p:nvPr>
        </p:nvGraphicFramePr>
        <p:xfrm>
          <a:off x="8074152" y="753548"/>
          <a:ext cx="1892808" cy="5739327"/>
        </p:xfrm>
        <a:graphic>
          <a:graphicData uri="http://schemas.openxmlformats.org/drawingml/2006/table">
            <a:tbl>
              <a:tblPr>
                <a:tableStyleId>{5C22544A-7EE6-4342-B048-85BDC9FD1C3A}</a:tableStyleId>
              </a:tblPr>
              <a:tblGrid>
                <a:gridCol w="283464">
                  <a:extLst>
                    <a:ext uri="{9D8B030D-6E8A-4147-A177-3AD203B41FA5}">
                      <a16:colId xmlns:a16="http://schemas.microsoft.com/office/drawing/2014/main" val="1663814166"/>
                    </a:ext>
                  </a:extLst>
                </a:gridCol>
                <a:gridCol w="1609344">
                  <a:extLst>
                    <a:ext uri="{9D8B030D-6E8A-4147-A177-3AD203B41FA5}">
                      <a16:colId xmlns:a16="http://schemas.microsoft.com/office/drawing/2014/main" val="1405711553"/>
                    </a:ext>
                  </a:extLst>
                </a:gridCol>
              </a:tblGrid>
              <a:tr h="131859">
                <a:tc>
                  <a:txBody>
                    <a:bodyPr/>
                    <a:lstStyle/>
                    <a:p>
                      <a:pPr algn="l" fontAlgn="b"/>
                      <a:r>
                        <a:rPr lang="en-US" sz="1100" u="none" strike="noStrike">
                          <a:effectLst/>
                        </a:rPr>
                        <a:t>Pick</a:t>
                      </a:r>
                      <a:endParaRPr lang="en-US" sz="1100" b="1" i="0" u="none" strike="noStrike" dirty="0">
                        <a:solidFill>
                          <a:srgbClr val="FFFFFF"/>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Team</a:t>
                      </a:r>
                      <a:endParaRPr lang="en-US" sz="1100" b="1"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598347359"/>
                  </a:ext>
                </a:extLst>
              </a:tr>
              <a:tr h="131859">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Jacksonville Jaguars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975600236"/>
                  </a:ext>
                </a:extLst>
              </a:tr>
              <a:tr h="131859">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Detroit Lions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685280213"/>
                  </a:ext>
                </a:extLst>
              </a:tr>
              <a:tr h="131859">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Houston Texans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781396737"/>
                  </a:ext>
                </a:extLst>
              </a:tr>
              <a:tr h="131859">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New York Jets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278827043"/>
                  </a:ext>
                </a:extLst>
              </a:tr>
              <a:tr h="131859">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New York Giants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217409963"/>
                  </a:ext>
                </a:extLst>
              </a:tr>
              <a:tr h="131859">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Carolina Panthers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204471160"/>
                  </a:ext>
                </a:extLst>
              </a:tr>
              <a:tr h="131859">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New York Giants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187758983"/>
                  </a:ext>
                </a:extLst>
              </a:tr>
              <a:tr h="131859">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Atlanta Falcons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345217107"/>
                  </a:ext>
                </a:extLst>
              </a:tr>
              <a:tr h="131859">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Seattle Seahawks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540735477"/>
                  </a:ext>
                </a:extLst>
              </a:tr>
              <a:tr h="131859">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New York Jets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060359319"/>
                  </a:ext>
                </a:extLst>
              </a:tr>
              <a:tr h="131859">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Washington Commanders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198510813"/>
                  </a:ext>
                </a:extLst>
              </a:tr>
              <a:tr h="131859">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Minnesota Vikings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254670789"/>
                  </a:ext>
                </a:extLst>
              </a:tr>
              <a:tr h="131859">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Houston Texans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2526068225"/>
                  </a:ext>
                </a:extLst>
              </a:tr>
              <a:tr h="131859">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Baltimore Ravens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634869717"/>
                  </a:ext>
                </a:extLst>
              </a:tr>
              <a:tr h="131859">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dirty="0">
                          <a:effectLst/>
                        </a:rPr>
                        <a:t>Philadelphia Eagles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893346128"/>
                  </a:ext>
                </a:extLst>
              </a:tr>
              <a:tr h="131859">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dirty="0">
                          <a:effectLst/>
                        </a:rPr>
                        <a:t>New Orleans Saints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2865809154"/>
                  </a:ext>
                </a:extLst>
              </a:tr>
              <a:tr h="131859">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Los Angeles Chargers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927136732"/>
                  </a:ext>
                </a:extLst>
              </a:tr>
              <a:tr h="131859">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dirty="0">
                          <a:effectLst/>
                        </a:rPr>
                        <a:t>Philadelphia Eagles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920375758"/>
                  </a:ext>
                </a:extLst>
              </a:tr>
              <a:tr h="131859">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dirty="0">
                          <a:effectLst/>
                        </a:rPr>
                        <a:t>New Orleans Saints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868563915"/>
                  </a:ext>
                </a:extLst>
              </a:tr>
              <a:tr h="131859">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Pittsburgh Steelers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70208614"/>
                  </a:ext>
                </a:extLst>
              </a:tr>
              <a:tr h="131859">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New England Patriots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407194827"/>
                  </a:ext>
                </a:extLst>
              </a:tr>
              <a:tr h="131859">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Green Bay Packers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729682108"/>
                  </a:ext>
                </a:extLst>
              </a:tr>
              <a:tr h="131859">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Arizona Cardinals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230166346"/>
                  </a:ext>
                </a:extLst>
              </a:tr>
              <a:tr h="131859">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Dallas Cowboys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942986133"/>
                  </a:ext>
                </a:extLst>
              </a:tr>
              <a:tr h="131859">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Buffalo Bills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2334647551"/>
                  </a:ext>
                </a:extLst>
              </a:tr>
              <a:tr h="131859">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Tennessee Titans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483901883"/>
                  </a:ext>
                </a:extLst>
              </a:tr>
              <a:tr h="131859">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Tampa Bay Buccaneers</a:t>
                      </a:r>
                      <a:endParaRPr lang="en-US" sz="1100" b="0" i="0" u="none" strike="noStrike">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772673343"/>
                  </a:ext>
                </a:extLst>
              </a:tr>
              <a:tr h="131859">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Green Bay Packers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765978160"/>
                  </a:ext>
                </a:extLst>
              </a:tr>
              <a:tr h="131859">
                <a:tc>
                  <a:txBody>
                    <a:bodyPr/>
                    <a:lstStyle/>
                    <a:p>
                      <a:pPr algn="r" fontAlgn="b"/>
                      <a:r>
                        <a:rPr lang="en-US" sz="1100" u="none" strike="noStrike">
                          <a:effectLst/>
                        </a:rPr>
                        <a:t>29</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Kansas City Chiefs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578784088"/>
                  </a:ext>
                </a:extLst>
              </a:tr>
              <a:tr h="131859">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Kansas City Chiefs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969681791"/>
                  </a:ext>
                </a:extLst>
              </a:tr>
              <a:tr h="131859">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Cincinnati Bengals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82134235"/>
                  </a:ext>
                </a:extLst>
              </a:tr>
              <a:tr h="131859">
                <a:tc>
                  <a:txBody>
                    <a:bodyPr/>
                    <a:lstStyle/>
                    <a:p>
                      <a:pPr algn="r" fontAlgn="b"/>
                      <a:r>
                        <a:rPr lang="en-US" sz="1100" u="none" strike="noStrike">
                          <a:effectLst/>
                        </a:rPr>
                        <a:t>32</a:t>
                      </a:r>
                      <a:endParaRPr lang="en-US" sz="1100" b="0" i="0" u="none" strike="noStrike" dirty="0">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dirty="0">
                          <a:effectLst/>
                        </a:rPr>
                        <a:t>Detroit Lions</a:t>
                      </a:r>
                      <a:endParaRPr lang="en-US" sz="1100" b="0" i="0" u="none" strike="noStrike" dirty="0">
                        <a:solidFill>
                          <a:srgbClr val="0A0A0A"/>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2663567786"/>
                  </a:ext>
                </a:extLst>
              </a:tr>
            </a:tbl>
          </a:graphicData>
        </a:graphic>
      </p:graphicFrame>
    </p:spTree>
    <p:extLst>
      <p:ext uri="{BB962C8B-B14F-4D97-AF65-F5344CB8AC3E}">
        <p14:creationId xmlns:p14="http://schemas.microsoft.com/office/powerpoint/2010/main" val="124659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08CA-E8A9-4CD5-856F-12165109A54C}"/>
              </a:ext>
            </a:extLst>
          </p:cNvPr>
          <p:cNvSpPr>
            <a:spLocks noGrp="1"/>
          </p:cNvSpPr>
          <p:nvPr>
            <p:ph type="title"/>
          </p:nvPr>
        </p:nvSpPr>
        <p:spPr/>
        <p:txBody>
          <a:bodyPr/>
          <a:lstStyle/>
          <a:p>
            <a:r>
              <a:rPr lang="en-US" dirty="0"/>
              <a:t>Team Needs</a:t>
            </a:r>
          </a:p>
        </p:txBody>
      </p:sp>
      <p:sp>
        <p:nvSpPr>
          <p:cNvPr id="3" name="Content Placeholder 2">
            <a:extLst>
              <a:ext uri="{FF2B5EF4-FFF2-40B4-BE49-F238E27FC236}">
                <a16:creationId xmlns:a16="http://schemas.microsoft.com/office/drawing/2014/main" id="{3B79357C-66DA-4405-9F6C-B0042FC788C0}"/>
              </a:ext>
            </a:extLst>
          </p:cNvPr>
          <p:cNvSpPr>
            <a:spLocks noGrp="1"/>
          </p:cNvSpPr>
          <p:nvPr>
            <p:ph sz="half" idx="1"/>
          </p:nvPr>
        </p:nvSpPr>
        <p:spPr/>
        <p:txBody>
          <a:bodyPr/>
          <a:lstStyle/>
          <a:p>
            <a:pPr>
              <a:buFont typeface="Arial" panose="020B0604020202020204" pitchFamily="34" charset="0"/>
              <a:buChar char="•"/>
            </a:pPr>
            <a:r>
              <a:rPr lang="en-US" dirty="0"/>
              <a:t>Team needs are positions that teams are recommended by experts to fill in the draft or free agency. Since free agency happens before the draft, there are always needs a team has entering the draft.</a:t>
            </a:r>
          </a:p>
          <a:p>
            <a:pPr>
              <a:buFont typeface="Arial" panose="020B0604020202020204" pitchFamily="34" charset="0"/>
              <a:buChar char="•"/>
            </a:pPr>
            <a:r>
              <a:rPr lang="en-US" dirty="0"/>
              <a:t>Here is a list of all the team needs for 2022, compiled together from multiple lists</a:t>
            </a:r>
          </a:p>
        </p:txBody>
      </p:sp>
      <p:graphicFrame>
        <p:nvGraphicFramePr>
          <p:cNvPr id="5" name="Content Placeholder 4">
            <a:extLst>
              <a:ext uri="{FF2B5EF4-FFF2-40B4-BE49-F238E27FC236}">
                <a16:creationId xmlns:a16="http://schemas.microsoft.com/office/drawing/2014/main" id="{2EADA2A6-A9DB-41D8-ACC5-49FFC8B6C062}"/>
              </a:ext>
            </a:extLst>
          </p:cNvPr>
          <p:cNvGraphicFramePr>
            <a:graphicFrameLocks noGrp="1"/>
          </p:cNvGraphicFramePr>
          <p:nvPr>
            <p:ph sz="half" idx="2"/>
            <p:extLst>
              <p:ext uri="{D42A27DB-BD31-4B8C-83A1-F6EECF244321}">
                <p14:modId xmlns:p14="http://schemas.microsoft.com/office/powerpoint/2010/main" val="3553788682"/>
              </p:ext>
            </p:extLst>
          </p:nvPr>
        </p:nvGraphicFramePr>
        <p:xfrm>
          <a:off x="6019800" y="896113"/>
          <a:ext cx="5903976" cy="5739327"/>
        </p:xfrm>
        <a:graphic>
          <a:graphicData uri="http://schemas.openxmlformats.org/drawingml/2006/table">
            <a:tbl>
              <a:tblPr>
                <a:tableStyleId>{5C22544A-7EE6-4342-B048-85BDC9FD1C3A}</a:tableStyleId>
              </a:tblPr>
              <a:tblGrid>
                <a:gridCol w="2453840">
                  <a:extLst>
                    <a:ext uri="{9D8B030D-6E8A-4147-A177-3AD203B41FA5}">
                      <a16:colId xmlns:a16="http://schemas.microsoft.com/office/drawing/2014/main" val="3709755063"/>
                    </a:ext>
                  </a:extLst>
                </a:gridCol>
                <a:gridCol w="3450136">
                  <a:extLst>
                    <a:ext uri="{9D8B030D-6E8A-4147-A177-3AD203B41FA5}">
                      <a16:colId xmlns:a16="http://schemas.microsoft.com/office/drawing/2014/main" val="1623978500"/>
                    </a:ext>
                  </a:extLst>
                </a:gridCol>
              </a:tblGrid>
              <a:tr h="160026">
                <a:tc>
                  <a:txBody>
                    <a:bodyPr/>
                    <a:lstStyle/>
                    <a:p>
                      <a:pPr algn="l" fontAlgn="b"/>
                      <a:r>
                        <a:rPr lang="en-US" sz="1100" u="none" strike="noStrike">
                          <a:effectLst/>
                        </a:rPr>
                        <a:t>Team Name</a:t>
                      </a:r>
                      <a:endParaRPr lang="en-US" sz="1100" b="1"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dirty="0">
                          <a:effectLst/>
                        </a:rPr>
                        <a:t>Needs</a:t>
                      </a:r>
                      <a:endParaRPr lang="en-US" sz="1100" b="1" i="0" u="none" strike="noStrike" dirty="0">
                        <a:solidFill>
                          <a:srgbClr val="FFFFFF"/>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4076466527"/>
                  </a:ext>
                </a:extLst>
              </a:tr>
              <a:tr h="160026">
                <a:tc>
                  <a:txBody>
                    <a:bodyPr/>
                    <a:lstStyle/>
                    <a:p>
                      <a:pPr algn="l" fontAlgn="b"/>
                      <a:r>
                        <a:rPr lang="en-US" sz="1100" u="none" strike="noStrike">
                          <a:effectLst/>
                        </a:rPr>
                        <a:t>Arizona Cardinals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CB, DL, EDGE, OG, OT, C, WR</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649881822"/>
                  </a:ext>
                </a:extLst>
              </a:tr>
              <a:tr h="160026">
                <a:tc>
                  <a:txBody>
                    <a:bodyPr/>
                    <a:lstStyle/>
                    <a:p>
                      <a:pPr algn="l" fontAlgn="b"/>
                      <a:r>
                        <a:rPr lang="en-US" sz="1100" u="none" strike="noStrike">
                          <a:effectLst/>
                        </a:rPr>
                        <a:t>Atlanta Falcons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a:effectLst/>
                        </a:rPr>
                        <a:t>EDGE, WR, QB, S, RB, OG, OT, CB, LB</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1209986227"/>
                  </a:ext>
                </a:extLst>
              </a:tr>
              <a:tr h="160026">
                <a:tc>
                  <a:txBody>
                    <a:bodyPr/>
                    <a:lstStyle/>
                    <a:p>
                      <a:pPr algn="l" fontAlgn="ctr"/>
                      <a:r>
                        <a:rPr lang="en-US" sz="1100" u="none" strike="noStrike">
                          <a:effectLst/>
                        </a:rPr>
                        <a:t>Baltimore Ravens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ctr"/>
                      <a:r>
                        <a:rPr lang="da-DK" sz="1100" u="none" strike="noStrike">
                          <a:effectLst/>
                        </a:rPr>
                        <a:t>OT, DL, OG, LB, EDGE, CB</a:t>
                      </a:r>
                      <a:endParaRPr lang="da-DK"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90456568"/>
                  </a:ext>
                </a:extLst>
              </a:tr>
              <a:tr h="160026">
                <a:tc>
                  <a:txBody>
                    <a:bodyPr/>
                    <a:lstStyle/>
                    <a:p>
                      <a:pPr algn="l" fontAlgn="b"/>
                      <a:r>
                        <a:rPr lang="en-US" sz="1100" u="none" strike="noStrike">
                          <a:effectLst/>
                        </a:rPr>
                        <a:t>Buffalo Bills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OG, DL, CB, WR, LB, RB</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172922246"/>
                  </a:ext>
                </a:extLst>
              </a:tr>
              <a:tr h="160026">
                <a:tc>
                  <a:txBody>
                    <a:bodyPr/>
                    <a:lstStyle/>
                    <a:p>
                      <a:pPr algn="l" fontAlgn="ctr"/>
                      <a:r>
                        <a:rPr lang="en-US" sz="1100" u="none" strike="noStrike">
                          <a:effectLst/>
                        </a:rPr>
                        <a:t>Carolina Panthers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b"/>
                      <a:r>
                        <a:rPr lang="en-US" sz="1100" u="none" strike="noStrike">
                          <a:effectLst/>
                        </a:rPr>
                        <a:t>QB, OT, OG, S, CB, DL, C</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2835883592"/>
                  </a:ext>
                </a:extLst>
              </a:tr>
              <a:tr h="160026">
                <a:tc>
                  <a:txBody>
                    <a:bodyPr/>
                    <a:lstStyle/>
                    <a:p>
                      <a:pPr algn="l" fontAlgn="b"/>
                      <a:r>
                        <a:rPr lang="en-US" sz="1100" u="none" strike="noStrike">
                          <a:effectLst/>
                        </a:rPr>
                        <a:t>Chicago Bears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nn-NO" sz="1100" u="none" strike="noStrike">
                          <a:effectLst/>
                        </a:rPr>
                        <a:t>WR, OT, OG, CB, C, LB, DL</a:t>
                      </a:r>
                      <a:endParaRPr lang="nn-NO"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714451011"/>
                  </a:ext>
                </a:extLst>
              </a:tr>
              <a:tr h="160026">
                <a:tc>
                  <a:txBody>
                    <a:bodyPr/>
                    <a:lstStyle/>
                    <a:p>
                      <a:pPr algn="l" fontAlgn="b"/>
                      <a:r>
                        <a:rPr lang="en-US" sz="1100" u="none" strike="noStrike">
                          <a:effectLst/>
                        </a:rPr>
                        <a:t>Cincinnati Bengals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OT, OG, CB, S, LB, C, DL</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559445071"/>
                  </a:ext>
                </a:extLst>
              </a:tr>
              <a:tr h="160026">
                <a:tc>
                  <a:txBody>
                    <a:bodyPr/>
                    <a:lstStyle/>
                    <a:p>
                      <a:pPr algn="l" fontAlgn="ctr"/>
                      <a:r>
                        <a:rPr lang="en-US" sz="1100" u="none" strike="noStrike">
                          <a:effectLst/>
                        </a:rPr>
                        <a:t>Cleveland Browns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b"/>
                      <a:r>
                        <a:rPr lang="en-US" sz="1100" u="none" strike="noStrike">
                          <a:effectLst/>
                        </a:rPr>
                        <a:t>DL, LB, EDGE, WR, C, OG</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394079139"/>
                  </a:ext>
                </a:extLst>
              </a:tr>
              <a:tr h="160026">
                <a:tc>
                  <a:txBody>
                    <a:bodyPr/>
                    <a:lstStyle/>
                    <a:p>
                      <a:pPr algn="l" fontAlgn="b"/>
                      <a:r>
                        <a:rPr lang="en-US" sz="1100" u="none" strike="noStrike">
                          <a:effectLst/>
                        </a:rPr>
                        <a:t>Dallas Cowboys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nl-NL" sz="1100" u="none" strike="noStrike">
                          <a:effectLst/>
                        </a:rPr>
                        <a:t>DL, S, EDGE, CB, OG, LB, TE</a:t>
                      </a:r>
                      <a:endParaRPr lang="nl-NL"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1173416741"/>
                  </a:ext>
                </a:extLst>
              </a:tr>
              <a:tr h="160026">
                <a:tc>
                  <a:txBody>
                    <a:bodyPr/>
                    <a:lstStyle/>
                    <a:p>
                      <a:pPr algn="l" fontAlgn="ctr"/>
                      <a:r>
                        <a:rPr lang="en-US" sz="1100" u="none" strike="noStrike">
                          <a:effectLst/>
                        </a:rPr>
                        <a:t>Denver Broncos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ctr"/>
                      <a:r>
                        <a:rPr lang="en-US" sz="1100" u="none" strike="noStrike">
                          <a:effectLst/>
                        </a:rPr>
                        <a:t>LB, EDGE, OT, OG, DL</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18472163"/>
                  </a:ext>
                </a:extLst>
              </a:tr>
              <a:tr h="160026">
                <a:tc>
                  <a:txBody>
                    <a:bodyPr/>
                    <a:lstStyle/>
                    <a:p>
                      <a:pPr algn="l" fontAlgn="ctr"/>
                      <a:r>
                        <a:rPr lang="en-US" sz="1100" u="none" strike="noStrike">
                          <a:effectLst/>
                        </a:rPr>
                        <a:t>Detroit Lions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b"/>
                      <a:r>
                        <a:rPr lang="en-US" sz="1100" u="none" strike="noStrike">
                          <a:effectLst/>
                        </a:rPr>
                        <a:t>WR, EDGE, QB, CB, OG, DL, LB, S</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2270421090"/>
                  </a:ext>
                </a:extLst>
              </a:tr>
              <a:tr h="160026">
                <a:tc>
                  <a:txBody>
                    <a:bodyPr/>
                    <a:lstStyle/>
                    <a:p>
                      <a:pPr algn="l" fontAlgn="b"/>
                      <a:r>
                        <a:rPr lang="en-US" sz="1100" u="none" strike="noStrike">
                          <a:effectLst/>
                        </a:rPr>
                        <a:t>Green Bay Packers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a:effectLst/>
                        </a:rPr>
                        <a:t>WR, EDGE, OT, DL, TE, CB, LB</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2743348365"/>
                  </a:ext>
                </a:extLst>
              </a:tr>
              <a:tr h="160026">
                <a:tc>
                  <a:txBody>
                    <a:bodyPr/>
                    <a:lstStyle/>
                    <a:p>
                      <a:pPr algn="l" fontAlgn="ctr"/>
                      <a:r>
                        <a:rPr lang="en-US" sz="1100" u="none" strike="noStrike">
                          <a:effectLst/>
                        </a:rPr>
                        <a:t>Houston Texans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ctr"/>
                      <a:r>
                        <a:rPr lang="en-US" sz="1100" u="none" strike="noStrike">
                          <a:effectLst/>
                        </a:rPr>
                        <a:t>QB, CB, EDGE, TE, S, OT, OG, DL</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53845596"/>
                  </a:ext>
                </a:extLst>
              </a:tr>
              <a:tr h="160026">
                <a:tc>
                  <a:txBody>
                    <a:bodyPr/>
                    <a:lstStyle/>
                    <a:p>
                      <a:pPr algn="l" fontAlgn="b"/>
                      <a:r>
                        <a:rPr lang="en-US" sz="1100" u="none" strike="noStrike">
                          <a:effectLst/>
                        </a:rPr>
                        <a:t>Indianapolis Colts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a:effectLst/>
                        </a:rPr>
                        <a:t>CB, WR, OT, TE, S, EDGE</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3152544258"/>
                  </a:ext>
                </a:extLst>
              </a:tr>
              <a:tr h="160026">
                <a:tc>
                  <a:txBody>
                    <a:bodyPr/>
                    <a:lstStyle/>
                    <a:p>
                      <a:pPr algn="l" fontAlgn="ctr"/>
                      <a:r>
                        <a:rPr lang="en-US" sz="1100" u="none" strike="noStrike">
                          <a:effectLst/>
                        </a:rPr>
                        <a:t>Jacksonville Jaguars</a:t>
                      </a:r>
                      <a:endParaRPr lang="en-US" sz="1100" b="0" i="0" u="none" strike="noStrike">
                        <a:solidFill>
                          <a:srgbClr val="000000"/>
                        </a:solidFill>
                        <a:effectLst/>
                        <a:latin typeface="Calibri" panose="020F0502020204030204" pitchFamily="34" charset="0"/>
                      </a:endParaRPr>
                    </a:p>
                  </a:txBody>
                  <a:tcPr marL="6279" marR="6279" marT="6279" marB="0" anchor="ctr"/>
                </a:tc>
                <a:tc>
                  <a:txBody>
                    <a:bodyPr/>
                    <a:lstStyle/>
                    <a:p>
                      <a:pPr algn="l" fontAlgn="ctr"/>
                      <a:r>
                        <a:rPr lang="en-US" sz="1100" u="none" strike="noStrike">
                          <a:effectLst/>
                        </a:rPr>
                        <a:t>OT, OG, WR, DL, EDGE, C, LB, CB﻿﻿﻿﻿﻿﻿﻿﻿﻿﻿﻿﻿﻿﻿﻿﻿﻿﻿﻿﻿﻿﻿﻿﻿﻿﻿﻿﻿﻿﻿﻿﻿﻿﻿﻿﻿﻿﻿﻿﻿﻿﻿﻿﻿﻿﻿﻿﻿﻿﻿﻿﻿﻿, TE</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764849191"/>
                  </a:ext>
                </a:extLst>
              </a:tr>
              <a:tr h="160026">
                <a:tc>
                  <a:txBody>
                    <a:bodyPr/>
                    <a:lstStyle/>
                    <a:p>
                      <a:pPr algn="l" fontAlgn="b"/>
                      <a:r>
                        <a:rPr lang="en-US" sz="1100" u="none" strike="noStrike">
                          <a:effectLst/>
                        </a:rPr>
                        <a:t>Kansas City Chiefs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CB, WR, EDGE, S, OT, LB, DL</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277080874"/>
                  </a:ext>
                </a:extLst>
              </a:tr>
              <a:tr h="160026">
                <a:tc>
                  <a:txBody>
                    <a:bodyPr/>
                    <a:lstStyle/>
                    <a:p>
                      <a:pPr algn="l" fontAlgn="b"/>
                      <a:r>
                        <a:rPr lang="en-US" sz="1100" u="none" strike="noStrike">
                          <a:effectLst/>
                        </a:rPr>
                        <a:t>Las Vegas Raiders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WR, OG, DL, CB, LB, C</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805622519"/>
                  </a:ext>
                </a:extLst>
              </a:tr>
              <a:tr h="160026">
                <a:tc>
                  <a:txBody>
                    <a:bodyPr/>
                    <a:lstStyle/>
                    <a:p>
                      <a:pPr algn="l" fontAlgn="b"/>
                      <a:r>
                        <a:rPr lang="en-US" sz="1100" u="none" strike="noStrike">
                          <a:effectLst/>
                        </a:rPr>
                        <a:t>Los Angeles Chargers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DL, WR, LB, OT, EDGE</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033939744"/>
                  </a:ext>
                </a:extLst>
              </a:tr>
              <a:tr h="160026">
                <a:tc>
                  <a:txBody>
                    <a:bodyPr/>
                    <a:lstStyle/>
                    <a:p>
                      <a:pPr algn="l" fontAlgn="b"/>
                      <a:r>
                        <a:rPr lang="en-US" sz="1100" u="none" strike="noStrike">
                          <a:effectLst/>
                        </a:rPr>
                        <a:t>Los Angeles Rams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OT, OG, CB, LB, TE, EDGE, DL</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013050924"/>
                  </a:ext>
                </a:extLst>
              </a:tr>
              <a:tr h="160026">
                <a:tc>
                  <a:txBody>
                    <a:bodyPr/>
                    <a:lstStyle/>
                    <a:p>
                      <a:pPr algn="l" fontAlgn="b"/>
                      <a:r>
                        <a:rPr lang="en-US" sz="1100" u="none" strike="noStrike">
                          <a:effectLst/>
                        </a:rPr>
                        <a:t>Miami Dolphins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a:effectLst/>
                        </a:rPr>
                        <a:t>OT, OG, RB, LB, WR, C</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3507574032"/>
                  </a:ext>
                </a:extLst>
              </a:tr>
              <a:tr h="160026">
                <a:tc>
                  <a:txBody>
                    <a:bodyPr/>
                    <a:lstStyle/>
                    <a:p>
                      <a:pPr algn="l" fontAlgn="b"/>
                      <a:r>
                        <a:rPr lang="en-US" sz="1100" u="none" strike="noStrike">
                          <a:effectLst/>
                        </a:rPr>
                        <a:t>Minnesota Vikings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da-DK" sz="1100" u="none" strike="noStrike">
                          <a:effectLst/>
                        </a:rPr>
                        <a:t>EDGE, CB, LB, OG, DL, WR</a:t>
                      </a:r>
                      <a:endParaRPr lang="da-DK"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4231113099"/>
                  </a:ext>
                </a:extLst>
              </a:tr>
              <a:tr h="160026">
                <a:tc>
                  <a:txBody>
                    <a:bodyPr/>
                    <a:lstStyle/>
                    <a:p>
                      <a:pPr algn="l" fontAlgn="b"/>
                      <a:r>
                        <a:rPr lang="en-US" sz="1100" u="none" strike="noStrike">
                          <a:effectLst/>
                        </a:rPr>
                        <a:t>New England Patriots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CB, WR, LB, DL, S, EDGE</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3733913156"/>
                  </a:ext>
                </a:extLst>
              </a:tr>
              <a:tr h="160026">
                <a:tc>
                  <a:txBody>
                    <a:bodyPr/>
                    <a:lstStyle/>
                    <a:p>
                      <a:pPr algn="l" fontAlgn="b"/>
                      <a:r>
                        <a:rPr lang="en-US" sz="1100" u="none" strike="noStrike">
                          <a:effectLst/>
                        </a:rPr>
                        <a:t>New Orleans Saints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nl-NL" sz="1100" u="none" strike="noStrike">
                          <a:effectLst/>
                        </a:rPr>
                        <a:t>QB, WR, CB, OT, TE, S, DL</a:t>
                      </a:r>
                      <a:endParaRPr lang="nl-NL"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525764870"/>
                  </a:ext>
                </a:extLst>
              </a:tr>
              <a:tr h="160026">
                <a:tc>
                  <a:txBody>
                    <a:bodyPr/>
                    <a:lstStyle/>
                    <a:p>
                      <a:pPr algn="l" fontAlgn="b"/>
                      <a:r>
                        <a:rPr lang="en-US" sz="1100" u="none" strike="noStrike">
                          <a:effectLst/>
                        </a:rPr>
                        <a:t>New York Giants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EDGE, OG, OT, LB, TE, S, C, DL</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2598658438"/>
                  </a:ext>
                </a:extLst>
              </a:tr>
              <a:tr h="160026">
                <a:tc>
                  <a:txBody>
                    <a:bodyPr/>
                    <a:lstStyle/>
                    <a:p>
                      <a:pPr algn="l" fontAlgn="b"/>
                      <a:r>
                        <a:rPr lang="en-US" sz="1100" u="none" strike="noStrike">
                          <a:effectLst/>
                        </a:rPr>
                        <a:t>New York Jets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a:effectLst/>
                        </a:rPr>
                        <a:t>CB, EDGE, WR, OT, S, LB, TE</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2672807020"/>
                  </a:ext>
                </a:extLst>
              </a:tr>
              <a:tr h="160026">
                <a:tc>
                  <a:txBody>
                    <a:bodyPr/>
                    <a:lstStyle/>
                    <a:p>
                      <a:pPr algn="l" fontAlgn="b"/>
                      <a:r>
                        <a:rPr lang="en-US" sz="1100" u="none" strike="noStrike">
                          <a:effectLst/>
                        </a:rPr>
                        <a:t>Philadelphia Eagles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LB, EDGE, CB, WR, S, OG</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293992014"/>
                  </a:ext>
                </a:extLst>
              </a:tr>
              <a:tr h="160026">
                <a:tc>
                  <a:txBody>
                    <a:bodyPr/>
                    <a:lstStyle/>
                    <a:p>
                      <a:pPr algn="l" fontAlgn="b"/>
                      <a:r>
                        <a:rPr lang="en-US" sz="1100" u="none" strike="noStrike">
                          <a:effectLst/>
                        </a:rPr>
                        <a:t>Pittsburgh Steelers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QB, OT, OG, CB, LB, DL</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31560411"/>
                  </a:ext>
                </a:extLst>
              </a:tr>
              <a:tr h="160026">
                <a:tc>
                  <a:txBody>
                    <a:bodyPr/>
                    <a:lstStyle/>
                    <a:p>
                      <a:pPr algn="l" fontAlgn="b"/>
                      <a:r>
                        <a:rPr lang="en-US" sz="1100" u="none" strike="noStrike">
                          <a:effectLst/>
                        </a:rPr>
                        <a:t>San Francisco 49ers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CB, OG, S, OT, WR, EDGE, C</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1231546095"/>
                  </a:ext>
                </a:extLst>
              </a:tr>
              <a:tr h="160026">
                <a:tc>
                  <a:txBody>
                    <a:bodyPr/>
                    <a:lstStyle/>
                    <a:p>
                      <a:pPr algn="l" fontAlgn="b"/>
                      <a:r>
                        <a:rPr lang="en-US" sz="1100" u="none" strike="noStrike">
                          <a:effectLst/>
                        </a:rPr>
                        <a:t>Seattle Seahawks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OT, CB, OG, DL, EDGE, S, LB</a:t>
                      </a:r>
                      <a:endParaRPr lang="en-US" sz="1100" b="0" i="0" u="none" strike="noStrike">
                        <a:solidFill>
                          <a:srgbClr val="202121"/>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4174459600"/>
                  </a:ext>
                </a:extLst>
              </a:tr>
              <a:tr h="160026">
                <a:tc>
                  <a:txBody>
                    <a:bodyPr/>
                    <a:lstStyle/>
                    <a:p>
                      <a:pPr algn="l" fontAlgn="b"/>
                      <a:r>
                        <a:rPr lang="en-US" sz="1100" u="none" strike="noStrike">
                          <a:effectLst/>
                        </a:rPr>
                        <a:t>Tampa Bay Buccaneers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ctr"/>
                      <a:r>
                        <a:rPr lang="en-US" sz="1100" u="none" strike="noStrike">
                          <a:effectLst/>
                        </a:rPr>
                        <a:t>WR, DL, CB, RB, QB, OG, EDGE, TE</a:t>
                      </a:r>
                      <a:endParaRPr lang="en-US" sz="1100" b="0" i="0" u="none" strike="noStrike">
                        <a:solidFill>
                          <a:srgbClr val="000000"/>
                        </a:solidFill>
                        <a:effectLst/>
                        <a:latin typeface="Calibri" panose="020F0502020204030204" pitchFamily="34" charset="0"/>
                      </a:endParaRPr>
                    </a:p>
                  </a:txBody>
                  <a:tcPr marL="6279" marR="6279" marT="6279" marB="0" anchor="ctr"/>
                </a:tc>
                <a:extLst>
                  <a:ext uri="{0D108BD9-81ED-4DB2-BD59-A6C34878D82A}">
                    <a16:rowId xmlns:a16="http://schemas.microsoft.com/office/drawing/2014/main" val="2390119016"/>
                  </a:ext>
                </a:extLst>
              </a:tr>
              <a:tr h="160026">
                <a:tc>
                  <a:txBody>
                    <a:bodyPr/>
                    <a:lstStyle/>
                    <a:p>
                      <a:pPr algn="l" fontAlgn="b"/>
                      <a:r>
                        <a:rPr lang="en-US" sz="1100" u="none" strike="noStrike">
                          <a:effectLst/>
                        </a:rPr>
                        <a:t>Tennessee Titans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a:effectLst/>
                        </a:rPr>
                        <a:t>LB, WR, OG, TE, EDGE, CB</a:t>
                      </a:r>
                      <a:endParaRPr lang="en-US" sz="1100" b="0" i="0" u="none" strike="noStrike">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4002691797"/>
                  </a:ext>
                </a:extLst>
              </a:tr>
              <a:tr h="160026">
                <a:tc>
                  <a:txBody>
                    <a:bodyPr/>
                    <a:lstStyle/>
                    <a:p>
                      <a:pPr algn="l" fontAlgn="b"/>
                      <a:r>
                        <a:rPr lang="en-US" sz="1100" u="none" strike="noStrike">
                          <a:effectLst/>
                        </a:rPr>
                        <a:t>Washington Commanders</a:t>
                      </a:r>
                      <a:endParaRPr lang="en-US" sz="1100" b="0" i="0" u="none" strike="noStrike">
                        <a:solidFill>
                          <a:srgbClr val="000000"/>
                        </a:solidFill>
                        <a:effectLst/>
                        <a:latin typeface="Calibri" panose="020F0502020204030204" pitchFamily="34" charset="0"/>
                      </a:endParaRPr>
                    </a:p>
                  </a:txBody>
                  <a:tcPr marL="6279" marR="6279" marT="6279" marB="0" anchor="b"/>
                </a:tc>
                <a:tc>
                  <a:txBody>
                    <a:bodyPr/>
                    <a:lstStyle/>
                    <a:p>
                      <a:pPr algn="l" fontAlgn="b"/>
                      <a:r>
                        <a:rPr lang="en-US" sz="1100" u="none" strike="noStrike" dirty="0">
                          <a:effectLst/>
                        </a:rPr>
                        <a:t>OT, OG, WR, QB, LB, S, CB</a:t>
                      </a:r>
                      <a:endParaRPr lang="en-US" sz="1100" b="0" i="0" u="none" strike="noStrike" dirty="0">
                        <a:solidFill>
                          <a:srgbClr val="000000"/>
                        </a:solidFill>
                        <a:effectLst/>
                        <a:latin typeface="Calibri" panose="020F0502020204030204" pitchFamily="34" charset="0"/>
                      </a:endParaRPr>
                    </a:p>
                  </a:txBody>
                  <a:tcPr marL="6279" marR="6279" marT="6279" marB="0" anchor="b"/>
                </a:tc>
                <a:extLst>
                  <a:ext uri="{0D108BD9-81ED-4DB2-BD59-A6C34878D82A}">
                    <a16:rowId xmlns:a16="http://schemas.microsoft.com/office/drawing/2014/main" val="210523028"/>
                  </a:ext>
                </a:extLst>
              </a:tr>
            </a:tbl>
          </a:graphicData>
        </a:graphic>
      </p:graphicFrame>
    </p:spTree>
    <p:extLst>
      <p:ext uri="{BB962C8B-B14F-4D97-AF65-F5344CB8AC3E}">
        <p14:creationId xmlns:p14="http://schemas.microsoft.com/office/powerpoint/2010/main" val="196430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591-27ED-4EB9-B2AC-033BA4D417B2}"/>
              </a:ext>
            </a:extLst>
          </p:cNvPr>
          <p:cNvSpPr>
            <a:spLocks noGrp="1"/>
          </p:cNvSpPr>
          <p:nvPr>
            <p:ph type="title"/>
          </p:nvPr>
        </p:nvSpPr>
        <p:spPr/>
        <p:txBody>
          <a:bodyPr/>
          <a:lstStyle/>
          <a:p>
            <a:r>
              <a:rPr lang="en-US" dirty="0"/>
              <a:t>Big Board</a:t>
            </a:r>
          </a:p>
        </p:txBody>
      </p:sp>
      <p:sp>
        <p:nvSpPr>
          <p:cNvPr id="3" name="Content Placeholder 2">
            <a:extLst>
              <a:ext uri="{FF2B5EF4-FFF2-40B4-BE49-F238E27FC236}">
                <a16:creationId xmlns:a16="http://schemas.microsoft.com/office/drawing/2014/main" id="{5ADDFF07-2208-4823-B8A5-CBB40D503FCA}"/>
              </a:ext>
            </a:extLst>
          </p:cNvPr>
          <p:cNvSpPr>
            <a:spLocks noGrp="1"/>
          </p:cNvSpPr>
          <p:nvPr>
            <p:ph sz="half" idx="1"/>
          </p:nvPr>
        </p:nvSpPr>
        <p:spPr/>
        <p:txBody>
          <a:bodyPr/>
          <a:lstStyle/>
          <a:p>
            <a:pPr>
              <a:buFont typeface="Arial" panose="020B0604020202020204" pitchFamily="34" charset="0"/>
              <a:buChar char="•"/>
            </a:pPr>
            <a:r>
              <a:rPr lang="en-US" dirty="0"/>
              <a:t>Big boards are lists of the best players available in the draft, according to experts’ opinions. There are some differences, but most of the time the lists are very similar.</a:t>
            </a:r>
          </a:p>
          <a:p>
            <a:pPr>
              <a:buFont typeface="Arial" panose="020B0604020202020204" pitchFamily="34" charset="0"/>
              <a:buChar char="•"/>
            </a:pPr>
            <a:r>
              <a:rPr lang="en-US" dirty="0"/>
              <a:t>Here is a list of the top 20 players, compiled from multiple big board</a:t>
            </a:r>
          </a:p>
        </p:txBody>
      </p:sp>
      <p:graphicFrame>
        <p:nvGraphicFramePr>
          <p:cNvPr id="5" name="Content Placeholder 4">
            <a:extLst>
              <a:ext uri="{FF2B5EF4-FFF2-40B4-BE49-F238E27FC236}">
                <a16:creationId xmlns:a16="http://schemas.microsoft.com/office/drawing/2014/main" id="{F7DDBBF0-AA88-40AE-ACC8-DDC73F849BB8}"/>
              </a:ext>
            </a:extLst>
          </p:cNvPr>
          <p:cNvGraphicFramePr>
            <a:graphicFrameLocks noGrp="1"/>
          </p:cNvGraphicFramePr>
          <p:nvPr>
            <p:ph sz="half" idx="2"/>
            <p:extLst>
              <p:ext uri="{D42A27DB-BD31-4B8C-83A1-F6EECF244321}">
                <p14:modId xmlns:p14="http://schemas.microsoft.com/office/powerpoint/2010/main" val="2448987751"/>
              </p:ext>
            </p:extLst>
          </p:nvPr>
        </p:nvGraphicFramePr>
        <p:xfrm>
          <a:off x="6172200" y="1690688"/>
          <a:ext cx="5522976" cy="4486271"/>
        </p:xfrm>
        <a:graphic>
          <a:graphicData uri="http://schemas.openxmlformats.org/drawingml/2006/table">
            <a:tbl>
              <a:tblPr>
                <a:tableStyleId>{5C22544A-7EE6-4342-B048-85BDC9FD1C3A}</a:tableStyleId>
              </a:tblPr>
              <a:tblGrid>
                <a:gridCol w="1522080">
                  <a:extLst>
                    <a:ext uri="{9D8B030D-6E8A-4147-A177-3AD203B41FA5}">
                      <a16:colId xmlns:a16="http://schemas.microsoft.com/office/drawing/2014/main" val="2034067045"/>
                    </a:ext>
                  </a:extLst>
                </a:gridCol>
                <a:gridCol w="684212">
                  <a:extLst>
                    <a:ext uri="{9D8B030D-6E8A-4147-A177-3AD203B41FA5}">
                      <a16:colId xmlns:a16="http://schemas.microsoft.com/office/drawing/2014/main" val="2912069961"/>
                    </a:ext>
                  </a:extLst>
                </a:gridCol>
                <a:gridCol w="1217663">
                  <a:extLst>
                    <a:ext uri="{9D8B030D-6E8A-4147-A177-3AD203B41FA5}">
                      <a16:colId xmlns:a16="http://schemas.microsoft.com/office/drawing/2014/main" val="2512778311"/>
                    </a:ext>
                  </a:extLst>
                </a:gridCol>
                <a:gridCol w="950938">
                  <a:extLst>
                    <a:ext uri="{9D8B030D-6E8A-4147-A177-3AD203B41FA5}">
                      <a16:colId xmlns:a16="http://schemas.microsoft.com/office/drawing/2014/main" val="1676354840"/>
                    </a:ext>
                  </a:extLst>
                </a:gridCol>
                <a:gridCol w="1148083">
                  <a:extLst>
                    <a:ext uri="{9D8B030D-6E8A-4147-A177-3AD203B41FA5}">
                      <a16:colId xmlns:a16="http://schemas.microsoft.com/office/drawing/2014/main" val="1823299972"/>
                    </a:ext>
                  </a:extLst>
                </a:gridCol>
              </a:tblGrid>
              <a:tr h="747711">
                <a:tc>
                  <a:txBody>
                    <a:bodyPr/>
                    <a:lstStyle/>
                    <a:p>
                      <a:pPr algn="ctr" fontAlgn="ctr"/>
                      <a:r>
                        <a:rPr lang="en-US" sz="1100" u="none" strike="noStrike" dirty="0">
                          <a:effectLst/>
                        </a:rPr>
                        <a:t>Name</a:t>
                      </a:r>
                      <a:endParaRPr lang="en-US" sz="1100" b="1" i="0" u="none" strike="noStrike" dirty="0">
                        <a:solidFill>
                          <a:srgbClr val="000000"/>
                        </a:solidFill>
                        <a:effectLst/>
                        <a:latin typeface="Calibri" panose="020F0502020204030204" pitchFamily="34" charset="0"/>
                      </a:endParaRPr>
                    </a:p>
                  </a:txBody>
                  <a:tcPr marL="3204" marR="3204" marT="3204" marB="0" anchor="ctr"/>
                </a:tc>
                <a:tc>
                  <a:txBody>
                    <a:bodyPr/>
                    <a:lstStyle/>
                    <a:p>
                      <a:pPr algn="ctr" fontAlgn="ctr"/>
                      <a:r>
                        <a:rPr lang="en-US" sz="1100" u="none" strike="noStrike">
                          <a:effectLst/>
                        </a:rPr>
                        <a:t>Position</a:t>
                      </a:r>
                      <a:endParaRPr lang="en-US" sz="1100" b="1" i="0" u="none" strike="noStrike">
                        <a:solidFill>
                          <a:srgbClr val="000000"/>
                        </a:solidFill>
                        <a:effectLst/>
                        <a:latin typeface="Calibri" panose="020F0502020204030204" pitchFamily="34" charset="0"/>
                      </a:endParaRPr>
                    </a:p>
                  </a:txBody>
                  <a:tcPr marL="3204" marR="3204" marT="3204" marB="0" anchor="ctr"/>
                </a:tc>
                <a:tc>
                  <a:txBody>
                    <a:bodyPr/>
                    <a:lstStyle/>
                    <a:p>
                      <a:pPr algn="ctr" fontAlgn="ctr"/>
                      <a:r>
                        <a:rPr lang="en-US" sz="1100" u="none" strike="noStrike">
                          <a:effectLst/>
                        </a:rPr>
                        <a:t>College</a:t>
                      </a:r>
                      <a:endParaRPr lang="en-US" sz="1100" b="1" i="0" u="none" strike="noStrike">
                        <a:solidFill>
                          <a:srgbClr val="000000"/>
                        </a:solidFill>
                        <a:effectLst/>
                        <a:latin typeface="Calibri" panose="020F0502020204030204" pitchFamily="34" charset="0"/>
                      </a:endParaRPr>
                    </a:p>
                  </a:txBody>
                  <a:tcPr marL="3204" marR="3204" marT="3204" marB="0" anchor="ctr"/>
                </a:tc>
                <a:tc>
                  <a:txBody>
                    <a:bodyPr/>
                    <a:lstStyle/>
                    <a:p>
                      <a:pPr algn="ctr" fontAlgn="ctr"/>
                      <a:r>
                        <a:rPr lang="en-US" sz="1100" u="none" strike="noStrike">
                          <a:effectLst/>
                        </a:rPr>
                        <a:t>Score (Total)</a:t>
                      </a:r>
                      <a:endParaRPr lang="en-US" sz="1100" b="1" i="0" u="none" strike="noStrike">
                        <a:solidFill>
                          <a:srgbClr val="000000"/>
                        </a:solidFill>
                        <a:effectLst/>
                        <a:latin typeface="Calibri" panose="020F0502020204030204" pitchFamily="34" charset="0"/>
                      </a:endParaRPr>
                    </a:p>
                  </a:txBody>
                  <a:tcPr marL="3204" marR="3204" marT="3204" marB="0" anchor="ctr"/>
                </a:tc>
                <a:tc>
                  <a:txBody>
                    <a:bodyPr/>
                    <a:lstStyle/>
                    <a:p>
                      <a:pPr algn="ctr" fontAlgn="ctr"/>
                      <a:r>
                        <a:rPr lang="en-US" sz="1100" u="none" strike="noStrike">
                          <a:effectLst/>
                        </a:rPr>
                        <a:t>Score Multiplier</a:t>
                      </a:r>
                      <a:endParaRPr lang="en-US" sz="1100" b="1" i="0" u="none" strike="noStrike">
                        <a:solidFill>
                          <a:srgbClr val="FFFFFF"/>
                        </a:solidFill>
                        <a:effectLst/>
                        <a:latin typeface="Calibri" panose="020F0502020204030204" pitchFamily="34" charset="0"/>
                      </a:endParaRPr>
                    </a:p>
                  </a:txBody>
                  <a:tcPr marL="3204" marR="3204" marT="3204" marB="0" anchor="ctr"/>
                </a:tc>
                <a:extLst>
                  <a:ext uri="{0D108BD9-81ED-4DB2-BD59-A6C34878D82A}">
                    <a16:rowId xmlns:a16="http://schemas.microsoft.com/office/drawing/2014/main" val="3970762609"/>
                  </a:ext>
                </a:extLst>
              </a:tr>
              <a:tr h="186928">
                <a:tc>
                  <a:txBody>
                    <a:bodyPr/>
                    <a:lstStyle/>
                    <a:p>
                      <a:pPr algn="l" fontAlgn="ctr"/>
                      <a:r>
                        <a:rPr lang="en-US" sz="1100" u="none" strike="noStrike">
                          <a:effectLst/>
                        </a:rPr>
                        <a:t>Kayvon Thibodeaux</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EDGE</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Oregon</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598</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717.6</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302198386"/>
                  </a:ext>
                </a:extLst>
              </a:tr>
              <a:tr h="186928">
                <a:tc>
                  <a:txBody>
                    <a:bodyPr/>
                    <a:lstStyle/>
                    <a:p>
                      <a:pPr algn="l" fontAlgn="ctr"/>
                      <a:r>
                        <a:rPr lang="en-US" sz="1100" u="none" strike="noStrike">
                          <a:effectLst/>
                        </a:rPr>
                        <a:t>Kyle Hamilton</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dirty="0">
                          <a:effectLst/>
                        </a:rPr>
                        <a:t>S</a:t>
                      </a:r>
                      <a:endParaRPr lang="en-US" sz="1100" b="0" i="0" u="none" strike="noStrike" dirty="0">
                        <a:solidFill>
                          <a:srgbClr val="000000"/>
                        </a:solidFill>
                        <a:effectLst/>
                        <a:latin typeface="Calibri" panose="020F0502020204030204" pitchFamily="34" charset="0"/>
                      </a:endParaRPr>
                    </a:p>
                  </a:txBody>
                  <a:tcPr marL="3204" marR="3204" marT="3204" marB="0"/>
                </a:tc>
                <a:tc>
                  <a:txBody>
                    <a:bodyPr/>
                    <a:lstStyle/>
                    <a:p>
                      <a:pPr algn="l" fontAlgn="ctr"/>
                      <a:r>
                        <a:rPr lang="en-US" sz="1100" u="none" strike="noStrike">
                          <a:effectLst/>
                        </a:rPr>
                        <a:t>Notre Dame</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r" fontAlgn="b"/>
                      <a:r>
                        <a:rPr lang="en-US" sz="1100" u="none" strike="noStrike">
                          <a:effectLst/>
                        </a:rPr>
                        <a:t>594</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712.8</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748169230"/>
                  </a:ext>
                </a:extLst>
              </a:tr>
              <a:tr h="186928">
                <a:tc>
                  <a:txBody>
                    <a:bodyPr/>
                    <a:lstStyle/>
                    <a:p>
                      <a:pPr algn="l" fontAlgn="ctr"/>
                      <a:r>
                        <a:rPr lang="en-US" sz="1100" u="none" strike="noStrike">
                          <a:effectLst/>
                        </a:rPr>
                        <a:t>Evan Neal</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OT</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Alabama</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590</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767</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935660833"/>
                  </a:ext>
                </a:extLst>
              </a:tr>
              <a:tr h="186928">
                <a:tc>
                  <a:txBody>
                    <a:bodyPr/>
                    <a:lstStyle/>
                    <a:p>
                      <a:pPr algn="l" fontAlgn="ctr"/>
                      <a:r>
                        <a:rPr lang="en-US" sz="1100" u="none" strike="noStrike">
                          <a:effectLst/>
                        </a:rPr>
                        <a:t>Derek Stingley Jr.</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CB</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LSU</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589</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765.7</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3020451826"/>
                  </a:ext>
                </a:extLst>
              </a:tr>
              <a:tr h="186928">
                <a:tc>
                  <a:txBody>
                    <a:bodyPr/>
                    <a:lstStyle/>
                    <a:p>
                      <a:pPr algn="l" fontAlgn="ctr"/>
                      <a:r>
                        <a:rPr lang="en-US" sz="1100" u="none" strike="noStrike">
                          <a:effectLst/>
                        </a:rPr>
                        <a:t>Aidan Hutchinson</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EDGE</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dirty="0">
                          <a:effectLst/>
                        </a:rPr>
                        <a:t>Michigan</a:t>
                      </a:r>
                      <a:endParaRPr lang="en-US" sz="1100" b="0" i="0" u="none" strike="noStrike" dirty="0">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585</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702</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695283072"/>
                  </a:ext>
                </a:extLst>
              </a:tr>
              <a:tr h="186928">
                <a:tc>
                  <a:txBody>
                    <a:bodyPr/>
                    <a:lstStyle/>
                    <a:p>
                      <a:pPr algn="l" fontAlgn="ctr"/>
                      <a:r>
                        <a:rPr lang="en-US" sz="1100" u="none" strike="noStrike">
                          <a:effectLst/>
                        </a:rPr>
                        <a:t>George Karlaftis</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EDGE</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Purdue</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578</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693.6</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077422710"/>
                  </a:ext>
                </a:extLst>
              </a:tr>
              <a:tr h="186928">
                <a:tc>
                  <a:txBody>
                    <a:bodyPr/>
                    <a:lstStyle/>
                    <a:p>
                      <a:pPr algn="l" fontAlgn="ctr"/>
                      <a:r>
                        <a:rPr lang="en-US" sz="1100" u="none" strike="noStrike">
                          <a:effectLst/>
                        </a:rPr>
                        <a:t>Tyler Linderbaum</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OG</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dirty="0">
                          <a:effectLst/>
                        </a:rPr>
                        <a:t>Iowa</a:t>
                      </a:r>
                      <a:endParaRPr lang="en-US" sz="1100" b="0" i="0" u="none" strike="noStrike" dirty="0">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576</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691.2</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4286995832"/>
                  </a:ext>
                </a:extLst>
              </a:tr>
              <a:tr h="186928">
                <a:tc>
                  <a:txBody>
                    <a:bodyPr/>
                    <a:lstStyle/>
                    <a:p>
                      <a:pPr algn="l" fontAlgn="ctr"/>
                      <a:r>
                        <a:rPr lang="en-US" sz="1100" u="none" strike="noStrike">
                          <a:effectLst/>
                        </a:rPr>
                        <a:t>Ahmad Gardner</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CB</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Cincinnati</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742.3</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467841181"/>
                  </a:ext>
                </a:extLst>
              </a:tr>
              <a:tr h="186928">
                <a:tc>
                  <a:txBody>
                    <a:bodyPr/>
                    <a:lstStyle/>
                    <a:p>
                      <a:pPr algn="l" fontAlgn="ctr"/>
                      <a:r>
                        <a:rPr lang="en-US" sz="1100" u="none" strike="noStrike">
                          <a:effectLst/>
                        </a:rPr>
                        <a:t>Ikem Ekwonu</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OG</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dirty="0">
                          <a:effectLst/>
                        </a:rPr>
                        <a:t>North Carolina State</a:t>
                      </a:r>
                      <a:endParaRPr lang="en-US" sz="1100" b="0" i="0" u="none" strike="noStrike" dirty="0">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569</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682.8</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587818639"/>
                  </a:ext>
                </a:extLst>
              </a:tr>
              <a:tr h="186928">
                <a:tc>
                  <a:txBody>
                    <a:bodyPr/>
                    <a:lstStyle/>
                    <a:p>
                      <a:pPr algn="l" fontAlgn="ctr"/>
                      <a:r>
                        <a:rPr lang="en-US" sz="1100" u="none" strike="noStrike">
                          <a:effectLst/>
                        </a:rPr>
                        <a:t>Charles Cross</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OT</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ctr"/>
                      <a:r>
                        <a:rPr lang="en-US" sz="1100" u="none" strike="noStrike">
                          <a:effectLst/>
                        </a:rPr>
                        <a:t>Mississippi State</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r" fontAlgn="b"/>
                      <a:r>
                        <a:rPr lang="en-US" sz="1100" u="none" strike="noStrike">
                          <a:effectLst/>
                        </a:rPr>
                        <a:t>568</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738.4</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280803731"/>
                  </a:ext>
                </a:extLst>
              </a:tr>
              <a:tr h="186928">
                <a:tc>
                  <a:txBody>
                    <a:bodyPr/>
                    <a:lstStyle/>
                    <a:p>
                      <a:pPr algn="l" fontAlgn="ctr"/>
                      <a:r>
                        <a:rPr lang="en-US" sz="1100" u="none" strike="noStrike">
                          <a:effectLst/>
                        </a:rPr>
                        <a:t>Drake London</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WR</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USC</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568</a:t>
                      </a:r>
                      <a:endParaRPr lang="en-US" sz="1100" b="0" i="0" u="none" strike="noStrike" dirty="0">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681.6</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360479690"/>
                  </a:ext>
                </a:extLst>
              </a:tr>
              <a:tr h="186928">
                <a:tc>
                  <a:txBody>
                    <a:bodyPr/>
                    <a:lstStyle/>
                    <a:p>
                      <a:pPr algn="l" fontAlgn="ctr"/>
                      <a:r>
                        <a:rPr lang="en-US" sz="1100" u="none" strike="noStrike">
                          <a:effectLst/>
                        </a:rPr>
                        <a:t>Garrett Wilson</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WR</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Ohio State</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566</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679.2</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330333570"/>
                  </a:ext>
                </a:extLst>
              </a:tr>
              <a:tr h="186928">
                <a:tc>
                  <a:txBody>
                    <a:bodyPr/>
                    <a:lstStyle/>
                    <a:p>
                      <a:pPr algn="l" fontAlgn="ctr"/>
                      <a:r>
                        <a:rPr lang="en-US" sz="1100" u="none" strike="noStrike">
                          <a:effectLst/>
                        </a:rPr>
                        <a:t>Jameson Williams</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WR</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Alabama</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559</a:t>
                      </a:r>
                      <a:endParaRPr lang="en-US" sz="1100" b="0" i="0" u="none" strike="noStrike" dirty="0">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670.8</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072020997"/>
                  </a:ext>
                </a:extLst>
              </a:tr>
              <a:tr h="186928">
                <a:tc>
                  <a:txBody>
                    <a:bodyPr/>
                    <a:lstStyle/>
                    <a:p>
                      <a:pPr algn="l" fontAlgn="ctr"/>
                      <a:r>
                        <a:rPr lang="en-US" sz="1100" u="none" strike="noStrike">
                          <a:effectLst/>
                        </a:rPr>
                        <a:t>Chris Olave</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WR</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Ohio State</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558</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669.6</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384274859"/>
                  </a:ext>
                </a:extLst>
              </a:tr>
              <a:tr h="186928">
                <a:tc>
                  <a:txBody>
                    <a:bodyPr/>
                    <a:lstStyle/>
                    <a:p>
                      <a:pPr algn="l" fontAlgn="ctr"/>
                      <a:r>
                        <a:rPr lang="en-US" sz="1100" u="none" strike="noStrike">
                          <a:effectLst/>
                        </a:rPr>
                        <a:t>Jordan Davis</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DL</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548</a:t>
                      </a:r>
                      <a:endParaRPr lang="en-US" sz="1100" b="0" i="0" u="none" strike="noStrike" dirty="0">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602.8</a:t>
                      </a:r>
                      <a:endParaRPr lang="en-US" sz="1100" b="0" i="0" u="none" strike="noStrike">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2793147329"/>
                  </a:ext>
                </a:extLst>
              </a:tr>
              <a:tr h="186928">
                <a:tc>
                  <a:txBody>
                    <a:bodyPr/>
                    <a:lstStyle/>
                    <a:p>
                      <a:pPr algn="l" fontAlgn="ctr"/>
                      <a:r>
                        <a:rPr lang="en-US" sz="1100" u="none" strike="noStrike">
                          <a:effectLst/>
                        </a:rPr>
                        <a:t>Nakobe Dean</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LB</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547</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547</a:t>
                      </a:r>
                      <a:endParaRPr lang="en-US" sz="1100" b="0" i="0" u="none" strike="noStrike" dirty="0">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2579112506"/>
                  </a:ext>
                </a:extLst>
              </a:tr>
              <a:tr h="186928">
                <a:tc>
                  <a:txBody>
                    <a:bodyPr/>
                    <a:lstStyle/>
                    <a:p>
                      <a:pPr algn="l" fontAlgn="ctr"/>
                      <a:r>
                        <a:rPr lang="en-US" sz="1100" u="none" strike="noStrike">
                          <a:effectLst/>
                        </a:rPr>
                        <a:t>Treylon Burks</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WR</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646.8</a:t>
                      </a:r>
                      <a:endParaRPr lang="en-US" sz="1100" b="0" i="0" u="none" strike="noStrike" dirty="0">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3782869417"/>
                  </a:ext>
                </a:extLst>
              </a:tr>
              <a:tr h="186928">
                <a:tc>
                  <a:txBody>
                    <a:bodyPr/>
                    <a:lstStyle/>
                    <a:p>
                      <a:pPr algn="l" fontAlgn="ctr"/>
                      <a:r>
                        <a:rPr lang="en-US" sz="1100" u="none" strike="noStrike">
                          <a:effectLst/>
                        </a:rPr>
                        <a:t>Devin Lloyd</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LB</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Utah</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538</a:t>
                      </a:r>
                      <a:endParaRPr lang="en-US" sz="1100" b="0" i="0" u="none" strike="noStrike" dirty="0">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533773845"/>
                  </a:ext>
                </a:extLst>
              </a:tr>
              <a:tr h="186928">
                <a:tc>
                  <a:txBody>
                    <a:bodyPr/>
                    <a:lstStyle/>
                    <a:p>
                      <a:pPr algn="l" fontAlgn="ctr"/>
                      <a:r>
                        <a:rPr lang="en-US" sz="1100" u="none" strike="noStrike">
                          <a:effectLst/>
                        </a:rPr>
                        <a:t>Andrew Booth Jr.</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CB</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Clemson</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534</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694.2</a:t>
                      </a:r>
                      <a:endParaRPr lang="en-US" sz="1100" b="0" i="0" u="none" strike="noStrike" dirty="0">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1989384367"/>
                  </a:ext>
                </a:extLst>
              </a:tr>
              <a:tr h="186928">
                <a:tc>
                  <a:txBody>
                    <a:bodyPr/>
                    <a:lstStyle/>
                    <a:p>
                      <a:pPr algn="l" fontAlgn="ctr"/>
                      <a:r>
                        <a:rPr lang="en-US" sz="1100" u="none" strike="noStrike">
                          <a:effectLst/>
                        </a:rPr>
                        <a:t>David Ojabo</a:t>
                      </a:r>
                      <a:endParaRPr lang="en-US" sz="1100" b="0" i="0" u="none" strike="noStrike">
                        <a:solidFill>
                          <a:srgbClr val="000000"/>
                        </a:solidFill>
                        <a:effectLst/>
                        <a:latin typeface="Calibri" panose="020F0502020204030204" pitchFamily="34" charset="0"/>
                      </a:endParaRPr>
                    </a:p>
                  </a:txBody>
                  <a:tcPr marL="3204" marR="3204" marT="3204" marB="0" anchor="ctr"/>
                </a:tc>
                <a:tc>
                  <a:txBody>
                    <a:bodyPr/>
                    <a:lstStyle/>
                    <a:p>
                      <a:pPr algn="l" fontAlgn="t"/>
                      <a:r>
                        <a:rPr lang="en-US" sz="1100" u="none" strike="noStrike">
                          <a:effectLst/>
                        </a:rPr>
                        <a:t>EDGE</a:t>
                      </a:r>
                      <a:endParaRPr lang="en-US" sz="1100" b="0" i="0" u="none" strike="noStrike">
                        <a:solidFill>
                          <a:srgbClr val="000000"/>
                        </a:solidFill>
                        <a:effectLst/>
                        <a:latin typeface="Calibri" panose="020F0502020204030204" pitchFamily="34" charset="0"/>
                      </a:endParaRPr>
                    </a:p>
                  </a:txBody>
                  <a:tcPr marL="3204" marR="3204" marT="3204" marB="0"/>
                </a:tc>
                <a:tc>
                  <a:txBody>
                    <a:bodyPr/>
                    <a:lstStyle/>
                    <a:p>
                      <a:pPr algn="l" fontAlgn="b"/>
                      <a:r>
                        <a:rPr lang="en-US" sz="1100" u="none" strike="noStrike">
                          <a:effectLst/>
                        </a:rPr>
                        <a:t>Michigan</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a:effectLst/>
                        </a:rPr>
                        <a:t>527</a:t>
                      </a:r>
                      <a:endParaRPr lang="en-US" sz="1100" b="0" i="0" u="none" strike="noStrike">
                        <a:solidFill>
                          <a:srgbClr val="000000"/>
                        </a:solidFill>
                        <a:effectLst/>
                        <a:latin typeface="Calibri" panose="020F0502020204030204" pitchFamily="34" charset="0"/>
                      </a:endParaRPr>
                    </a:p>
                  </a:txBody>
                  <a:tcPr marL="3204" marR="3204" marT="3204" marB="0" anchor="b"/>
                </a:tc>
                <a:tc>
                  <a:txBody>
                    <a:bodyPr/>
                    <a:lstStyle/>
                    <a:p>
                      <a:pPr algn="r" fontAlgn="b"/>
                      <a:r>
                        <a:rPr lang="en-US" sz="1100" u="none" strike="noStrike" dirty="0">
                          <a:effectLst/>
                        </a:rPr>
                        <a:t>632.4</a:t>
                      </a:r>
                      <a:endParaRPr lang="en-US" sz="1100" b="0" i="0" u="none" strike="noStrike" dirty="0">
                        <a:solidFill>
                          <a:srgbClr val="000000"/>
                        </a:solidFill>
                        <a:effectLst/>
                        <a:latin typeface="Calibri" panose="020F0502020204030204" pitchFamily="34" charset="0"/>
                      </a:endParaRPr>
                    </a:p>
                  </a:txBody>
                  <a:tcPr marL="3204" marR="3204" marT="3204" marB="0" anchor="b"/>
                </a:tc>
                <a:extLst>
                  <a:ext uri="{0D108BD9-81ED-4DB2-BD59-A6C34878D82A}">
                    <a16:rowId xmlns:a16="http://schemas.microsoft.com/office/drawing/2014/main" val="887336549"/>
                  </a:ext>
                </a:extLst>
              </a:tr>
            </a:tbl>
          </a:graphicData>
        </a:graphic>
      </p:graphicFrame>
    </p:spTree>
    <p:extLst>
      <p:ext uri="{BB962C8B-B14F-4D97-AF65-F5344CB8AC3E}">
        <p14:creationId xmlns:p14="http://schemas.microsoft.com/office/powerpoint/2010/main" val="305574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8F9E-E8AE-4C44-ADA7-E6B17200324B}"/>
              </a:ext>
            </a:extLst>
          </p:cNvPr>
          <p:cNvSpPr>
            <a:spLocks noGrp="1"/>
          </p:cNvSpPr>
          <p:nvPr>
            <p:ph type="title"/>
          </p:nvPr>
        </p:nvSpPr>
        <p:spPr>
          <a:xfrm>
            <a:off x="709612" y="0"/>
            <a:ext cx="10772775" cy="1658198"/>
          </a:xfrm>
        </p:spPr>
        <p:txBody>
          <a:bodyPr/>
          <a:lstStyle/>
          <a:p>
            <a:pPr algn="ctr"/>
            <a:r>
              <a:rPr lang="en-US" dirty="0"/>
              <a:t>Machine Learning Draft Results</a:t>
            </a:r>
          </a:p>
        </p:txBody>
      </p:sp>
      <p:graphicFrame>
        <p:nvGraphicFramePr>
          <p:cNvPr id="5" name="Content Placeholder 4">
            <a:extLst>
              <a:ext uri="{FF2B5EF4-FFF2-40B4-BE49-F238E27FC236}">
                <a16:creationId xmlns:a16="http://schemas.microsoft.com/office/drawing/2014/main" id="{2BF8543C-5C62-415E-8C3B-4E4F5AE74E9A}"/>
              </a:ext>
            </a:extLst>
          </p:cNvPr>
          <p:cNvGraphicFramePr>
            <a:graphicFrameLocks noGrp="1"/>
          </p:cNvGraphicFramePr>
          <p:nvPr>
            <p:ph idx="1"/>
            <p:extLst>
              <p:ext uri="{D42A27DB-BD31-4B8C-83A1-F6EECF244321}">
                <p14:modId xmlns:p14="http://schemas.microsoft.com/office/powerpoint/2010/main" val="2113748866"/>
              </p:ext>
            </p:extLst>
          </p:nvPr>
        </p:nvGraphicFramePr>
        <p:xfrm>
          <a:off x="2528992" y="1118103"/>
          <a:ext cx="7134014" cy="5414402"/>
        </p:xfrm>
        <a:graphic>
          <a:graphicData uri="http://schemas.openxmlformats.org/drawingml/2006/table">
            <a:tbl>
              <a:tblPr/>
              <a:tblGrid>
                <a:gridCol w="495470">
                  <a:extLst>
                    <a:ext uri="{9D8B030D-6E8A-4147-A177-3AD203B41FA5}">
                      <a16:colId xmlns:a16="http://schemas.microsoft.com/office/drawing/2014/main" val="442941682"/>
                    </a:ext>
                  </a:extLst>
                </a:gridCol>
                <a:gridCol w="521208">
                  <a:extLst>
                    <a:ext uri="{9D8B030D-6E8A-4147-A177-3AD203B41FA5}">
                      <a16:colId xmlns:a16="http://schemas.microsoft.com/office/drawing/2014/main" val="4042212976"/>
                    </a:ext>
                  </a:extLst>
                </a:gridCol>
                <a:gridCol w="1417320">
                  <a:extLst>
                    <a:ext uri="{9D8B030D-6E8A-4147-A177-3AD203B41FA5}">
                      <a16:colId xmlns:a16="http://schemas.microsoft.com/office/drawing/2014/main" val="2819133233"/>
                    </a:ext>
                  </a:extLst>
                </a:gridCol>
                <a:gridCol w="1097280">
                  <a:extLst>
                    <a:ext uri="{9D8B030D-6E8A-4147-A177-3AD203B41FA5}">
                      <a16:colId xmlns:a16="http://schemas.microsoft.com/office/drawing/2014/main" val="3556828786"/>
                    </a:ext>
                  </a:extLst>
                </a:gridCol>
                <a:gridCol w="548640">
                  <a:extLst>
                    <a:ext uri="{9D8B030D-6E8A-4147-A177-3AD203B41FA5}">
                      <a16:colId xmlns:a16="http://schemas.microsoft.com/office/drawing/2014/main" val="2130717465"/>
                    </a:ext>
                  </a:extLst>
                </a:gridCol>
                <a:gridCol w="1152144">
                  <a:extLst>
                    <a:ext uri="{9D8B030D-6E8A-4147-A177-3AD203B41FA5}">
                      <a16:colId xmlns:a16="http://schemas.microsoft.com/office/drawing/2014/main" val="95934509"/>
                    </a:ext>
                  </a:extLst>
                </a:gridCol>
                <a:gridCol w="539496">
                  <a:extLst>
                    <a:ext uri="{9D8B030D-6E8A-4147-A177-3AD203B41FA5}">
                      <a16:colId xmlns:a16="http://schemas.microsoft.com/office/drawing/2014/main" val="3505527445"/>
                    </a:ext>
                  </a:extLst>
                </a:gridCol>
                <a:gridCol w="1362456">
                  <a:extLst>
                    <a:ext uri="{9D8B030D-6E8A-4147-A177-3AD203B41FA5}">
                      <a16:colId xmlns:a16="http://schemas.microsoft.com/office/drawing/2014/main" val="4251861755"/>
                    </a:ext>
                  </a:extLst>
                </a:gridCol>
              </a:tblGrid>
              <a:tr h="68878">
                <a:tc>
                  <a:txBody>
                    <a:bodyPr/>
                    <a:lstStyle/>
                    <a:p>
                      <a:pPr algn="ctr" fontAlgn="b"/>
                      <a:r>
                        <a:rPr lang="en-US" sz="1000" b="1" i="0" u="none" strike="noStrike">
                          <a:solidFill>
                            <a:srgbClr val="FFFFFF"/>
                          </a:solidFill>
                          <a:effectLst/>
                          <a:latin typeface="Calibri" panose="020F0502020204030204" pitchFamily="34" charset="0"/>
                        </a:rPr>
                        <a:t>Round</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Pick</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Team</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Name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Position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College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Score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Calibri" panose="020F0502020204030204" pitchFamily="34" charset="0"/>
                        </a:rPr>
                        <a:t>Score.Multiplier</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851481356"/>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Jacksonville Jaguars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Kenny Pickett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Pittsburgh</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522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783</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35938820"/>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Detroit Lions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Evan Neal</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590</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767</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41507593"/>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 Texans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Desmond Ridder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QB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504</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756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19656440"/>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York Jets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Charles Cross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Mississippi State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568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738.4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65909334"/>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York Giants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Derek Stingley Jr.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LSU</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589</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765.7</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23072766"/>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Carolina Panthers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Trevor Penning</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Northern Iowa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480</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624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18977664"/>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7</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York Giants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Drake London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USC</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681.6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011638250"/>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Atlanta Falcons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Ahmad Gardner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571</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742.3</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1524598"/>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9</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Seattle Seahawks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Nakobe Dean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547</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547</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14114052"/>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10</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York Jets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Garrett Wilson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Ohio State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566</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679.2</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16329341"/>
                  </a:ext>
                </a:extLst>
              </a:tr>
              <a:tr h="14507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11</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Washington Commanders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Andrew Booth Jr.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Clemson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534</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694.2</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48629697"/>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Minnesota Vikings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Jordan Davis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DL</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548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602.8</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50153267"/>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13</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 Texans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Logan Hall</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DL</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Houston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492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541.2</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38874780"/>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14</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Baltimore Ravens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Kaiir Elam</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Florida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508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660.4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49809923"/>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15</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Philadelphia Eagles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Devin Lloyd</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Utah</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538</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0069681"/>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New Orleans Saints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Trent McDuffie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Washington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490</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637</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14342567"/>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17</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Los Angeles Chargers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Christian Harris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LB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461</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461</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0633816"/>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Philadelphia Eagles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Roger McCreary</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Auburn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484</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629.2</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7630045"/>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19</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Orleans Saints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Derion Kendrick</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Georgia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452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587.6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79704467"/>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Pittsburgh Steelers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Kayvon Thibodeaux</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Oregon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598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717.6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5253326"/>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21</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New England Patriots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Martin Emerson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Mississippi State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433</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562.9</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77035537"/>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Green Bay Packers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Jameson Williams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559</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670.8</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60588128"/>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23</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Arizona Cardinals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Bernhard Raimann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Central Michigan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468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608.4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81596522"/>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24</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Dallas Cowboys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Kyler Gordon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Washington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412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535.6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05584410"/>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25</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Buffalo Bills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Josh Jobe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Alabama</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348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452.4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54821248"/>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26</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Tennessee Titans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Aidan Hutchinson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Michigan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585</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702</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841750897"/>
                  </a:ext>
                </a:extLst>
              </a:tr>
              <a:tr h="180102">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27</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Tampa Bay Buccaneers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Coby Bryant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Cincinnati</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336</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436.8</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04730086"/>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Green Bay Packers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George Karlaftis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Purdue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578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693.6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08693944"/>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29</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Kansas City Chiefs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Chris Olave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WR</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Ohio State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558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669.6</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25892933"/>
                  </a:ext>
                </a:extLst>
              </a:tr>
              <a:tr h="185281">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30</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Kansas City Chiefs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Mykael Wright</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Oregon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318</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413.4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75005829"/>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31</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Cincinnati Bengals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Akayleb Evans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CB</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Missouri</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237</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Calibri" panose="020F0502020204030204" pitchFamily="34" charset="0"/>
                        </a:rPr>
                        <a:t>308.1</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725606"/>
                  </a:ext>
                </a:extLst>
              </a:tr>
              <a:tr h="124668">
                <a:tc>
                  <a:txBody>
                    <a:bodyPr/>
                    <a:lstStyle/>
                    <a:p>
                      <a:pPr algn="ctr" fontAlgn="b"/>
                      <a:r>
                        <a:rPr lang="en-US" sz="1000" b="0" i="0" u="none" strike="noStrike">
                          <a:solidFill>
                            <a:srgbClr val="000000"/>
                          </a:solidFill>
                          <a:effectLst/>
                          <a:latin typeface="Calibri" panose="020F0502020204030204" pitchFamily="34" charset="0"/>
                        </a:rPr>
                        <a:t>1</a:t>
                      </a:r>
                    </a:p>
                  </a:txBody>
                  <a:tcPr marL="2677" marR="2677" marT="2677"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32</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Detroit Lions</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David Ojabo</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EDGE</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Michigan</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527</a:t>
                      </a:r>
                    </a:p>
                  </a:txBody>
                  <a:tcPr marL="2677" marR="2677" marT="2677"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632.4</a:t>
                      </a:r>
                    </a:p>
                  </a:txBody>
                  <a:tcPr marL="2677" marR="2677" marT="2677"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28540364"/>
                  </a:ext>
                </a:extLst>
              </a:tr>
            </a:tbl>
          </a:graphicData>
        </a:graphic>
      </p:graphicFrame>
    </p:spTree>
    <p:extLst>
      <p:ext uri="{BB962C8B-B14F-4D97-AF65-F5344CB8AC3E}">
        <p14:creationId xmlns:p14="http://schemas.microsoft.com/office/powerpoint/2010/main" val="330654086"/>
      </p:ext>
    </p:extLst>
  </p:cSld>
  <p:clrMapOvr>
    <a:masterClrMapping/>
  </p:clrMapOvr>
</p:sld>
</file>

<file path=ppt/theme/theme1.xml><?xml version="1.0" encoding="utf-8"?>
<a:theme xmlns:a="http://schemas.openxmlformats.org/drawingml/2006/main" name="Metropolita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120</TotalTime>
  <Words>2604</Words>
  <Application>Microsoft Office PowerPoint</Application>
  <PresentationFormat>Widescreen</PresentationFormat>
  <Paragraphs>1113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Metropolitan</vt:lpstr>
      <vt:lpstr>NFL Mock Draft Predictor</vt:lpstr>
      <vt:lpstr>Background</vt:lpstr>
      <vt:lpstr>Goal</vt:lpstr>
      <vt:lpstr>Required Items</vt:lpstr>
      <vt:lpstr>Positional Impact Multiplier (PIM)</vt:lpstr>
      <vt:lpstr>Draft Order</vt:lpstr>
      <vt:lpstr>Team Needs</vt:lpstr>
      <vt:lpstr>Big Board</vt:lpstr>
      <vt:lpstr>Machine Learning Draft Results</vt:lpstr>
      <vt:lpstr>Team Needs Results</vt:lpstr>
      <vt:lpstr>Team Needs Plus PIM Results</vt:lpstr>
      <vt:lpstr>Sources of Error</vt:lpstr>
      <vt:lpstr>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Mock Draft Predictor</dc:title>
  <dc:creator>Zach Borromeo</dc:creator>
  <cp:lastModifiedBy>Zach Borromeo</cp:lastModifiedBy>
  <cp:revision>27</cp:revision>
  <dcterms:created xsi:type="dcterms:W3CDTF">2022-04-03T22:02:11Z</dcterms:created>
  <dcterms:modified xsi:type="dcterms:W3CDTF">2022-04-11T17:27:43Z</dcterms:modified>
</cp:coreProperties>
</file>