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90" r:id="rId5"/>
    <p:sldId id="291" r:id="rId6"/>
    <p:sldId id="292" r:id="rId7"/>
    <p:sldId id="303" r:id="rId8"/>
    <p:sldId id="295" r:id="rId9"/>
    <p:sldId id="296" r:id="rId10"/>
    <p:sldId id="297" r:id="rId11"/>
    <p:sldId id="288" r:id="rId12"/>
    <p:sldId id="299" r:id="rId13"/>
    <p:sldId id="300" r:id="rId14"/>
    <p:sldId id="301" r:id="rId15"/>
    <p:sldId id="302" r:id="rId16"/>
    <p:sldId id="298" r:id="rId17"/>
    <p:sldId id="304" r:id="rId18"/>
    <p:sldId id="287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CB52"/>
    <a:srgbClr val="EEECE1"/>
    <a:srgbClr val="F2F2F2"/>
    <a:srgbClr val="30B8D8"/>
    <a:srgbClr val="007D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9755" autoAdjust="0"/>
  </p:normalViewPr>
  <p:slideViewPr>
    <p:cSldViewPr>
      <p:cViewPr>
        <p:scale>
          <a:sx n="66" d="100"/>
          <a:sy n="66" d="100"/>
        </p:scale>
        <p:origin x="-1464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06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1907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955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51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450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450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450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450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431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16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035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438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563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8363230" y="13879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8083324" cy="5279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660232" y="-2082"/>
            <a:ext cx="2483768" cy="527985"/>
            <a:chOff x="4041662" y="-2082"/>
            <a:chExt cx="5102338" cy="527985"/>
          </a:xfrm>
        </p:grpSpPr>
        <p:sp>
          <p:nvSpPr>
            <p:cNvPr id="9" name="矩形 8"/>
            <p:cNvSpPr/>
            <p:nvPr/>
          </p:nvSpPr>
          <p:spPr>
            <a:xfrm>
              <a:off x="7986421" y="-2082"/>
              <a:ext cx="1157579" cy="52798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41647" y="-2082"/>
              <a:ext cx="1697639" cy="5279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41662" y="-2082"/>
              <a:ext cx="2299985" cy="527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681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264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13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408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714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065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357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796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link?url=44oOCHFlVNzdh0wBNQPvI6W96pll-mNV1O0J3KuDkro0tC8LqI3Zm0wNZEUbmNtqlOa_aT_3livrYwfxB7zZ4RB_SDWhZKV3Nap_suBCVpIv1q0-t1hIFJxmplPlzwP0&amp;wd=&amp;eqid=d884c34000039f2d000000065b5e626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1099927" y="495165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830698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295374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117698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633477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161641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097118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2970980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3963123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149984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623674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31393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010387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39297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2840433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-175093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207865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228650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569140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184509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776139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619045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3725314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2767053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881487" y="207126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534823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232261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4749137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255402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22169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94056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1902050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247645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333824" y="2083216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6973559" y="290062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110280" y="24084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700779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3999344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2"/>
          <p:cNvSpPr/>
          <p:nvPr/>
        </p:nvSpPr>
        <p:spPr>
          <a:xfrm rot="5400000">
            <a:off x="-30904" y="2652057"/>
            <a:ext cx="4777616" cy="23842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1457363" y="816186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2"/>
          <p:cNvSpPr/>
          <p:nvPr/>
        </p:nvSpPr>
        <p:spPr>
          <a:xfrm rot="5400000">
            <a:off x="2486924" y="2712610"/>
            <a:ext cx="1715572" cy="85778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323893" y="2001827"/>
            <a:ext cx="4052969" cy="20226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176719" y="159301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2"/>
          <p:cNvSpPr/>
          <p:nvPr/>
        </p:nvSpPr>
        <p:spPr>
          <a:xfrm rot="16200000" flipH="1">
            <a:off x="6043364" y="3124096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5068326" y="3336603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23486" y="1628095"/>
            <a:ext cx="5186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err="1" smtClean="0">
                <a:solidFill>
                  <a:schemeClr val="bg1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Vue</a:t>
            </a:r>
            <a:r>
              <a:rPr lang="en-US" altLang="zh-CN" sz="6000" dirty="0" smtClean="0">
                <a:solidFill>
                  <a:schemeClr val="bg1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-Component</a:t>
            </a:r>
            <a:endParaRPr lang="en-US" altLang="zh-CN" sz="6000" dirty="0">
              <a:solidFill>
                <a:schemeClr val="bg1"/>
              </a:solidFill>
              <a:latin typeface="造字工房明黑（非商用）常规体" pitchFamily="2" charset="-122"/>
              <a:ea typeface="造字工房明黑（非商用）常规体" pitchFamily="2" charset="-122"/>
            </a:endParaRPr>
          </a:p>
        </p:txBody>
      </p:sp>
      <p:sp>
        <p:nvSpPr>
          <p:cNvPr id="121" name="TextBox 4">
            <a:extLst>
              <a:ext uri="{FF2B5EF4-FFF2-40B4-BE49-F238E27FC236}">
                <a16:creationId xmlns:a16="http://schemas.microsoft.com/office/drawing/2014/main" xmlns="" id="{5DEECCAA-D6F1-4627-8080-79F9C1F9E23C}"/>
              </a:ext>
            </a:extLst>
          </p:cNvPr>
          <p:cNvSpPr txBox="1"/>
          <p:nvPr/>
        </p:nvSpPr>
        <p:spPr>
          <a:xfrm>
            <a:off x="3247840" y="3003798"/>
            <a:ext cx="4348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鹏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19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300"/>
                            </p:stCondLst>
                            <p:childTnLst>
                              <p:par>
                                <p:cTn id="3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5" grpId="0"/>
      <p:bldP spid="1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7155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单文件组件</a:t>
            </a:r>
            <a:endParaRPr lang="en-US" altLang="zh-CN" dirty="0" smtClean="0"/>
          </a:p>
          <a:p>
            <a:r>
              <a:rPr lang="zh-CN" altLang="en-US" dirty="0" smtClean="0"/>
              <a:t>这种方法常用在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单页应用中。</a:t>
            </a:r>
            <a:endParaRPr lang="en-US" altLang="zh-CN" dirty="0" smtClean="0"/>
          </a:p>
          <a:p>
            <a:r>
              <a:rPr lang="zh-CN" altLang="en-US" dirty="0" smtClean="0"/>
              <a:t>它允许你写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标签定义组件，并且将所有组件定义保留在一个文件中。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114186"/>
            <a:ext cx="351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Vue.js</a:t>
            </a:r>
            <a:r>
              <a:rPr lang="zh-CN" altLang="en-US" dirty="0" smtClean="0"/>
              <a:t>常用的定义组件的几种方法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7654"/>
            <a:ext cx="3009900" cy="34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07654"/>
            <a:ext cx="2362200" cy="34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22376" y="1434356"/>
            <a:ext cx="2754313" cy="2754313"/>
            <a:chOff x="0" y="0"/>
            <a:chExt cx="2754000" cy="2754000"/>
          </a:xfrm>
          <a:effectLst/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2754000" cy="2754000"/>
              <a:chOff x="0" y="0"/>
              <a:chExt cx="3060000" cy="3060000"/>
            </a:xfrm>
          </p:grpSpPr>
          <p:sp>
            <p:nvSpPr>
              <p:cNvPr id="5" name="椭圆 29"/>
              <p:cNvSpPr>
                <a:spLocks noChangeAspect="1"/>
              </p:cNvSpPr>
              <p:nvPr/>
            </p:nvSpPr>
            <p:spPr bwMode="auto">
              <a:xfrm>
                <a:off x="0" y="0"/>
                <a:ext cx="3060000" cy="3060000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/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30"/>
              <p:cNvSpPr>
                <a:spLocks noChangeAspect="1"/>
              </p:cNvSpPr>
              <p:nvPr/>
            </p:nvSpPr>
            <p:spPr bwMode="auto">
              <a:xfrm>
                <a:off x="234571" y="234570"/>
                <a:ext cx="2590856" cy="2590859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  <a:round/>
                <a:headEnd/>
                <a:tailEnd/>
              </a:ln>
              <a:effectLst/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690485" y="1023821"/>
              <a:ext cx="1373031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BCE8F2"/>
                  </a:solidFill>
                  <a:latin typeface="方正兰亭中黑_GBK" pitchFamily="2" charset="-122"/>
                  <a:ea typeface="方正兰亭中黑_GBK" pitchFamily="2" charset="-122"/>
                </a:rPr>
                <a:t>注意事项</a:t>
              </a:r>
              <a:endParaRPr lang="zh-CN" altLang="en-US" sz="2000" dirty="0">
                <a:solidFill>
                  <a:srgbClr val="BCE8F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922594" y="1451820"/>
            <a:ext cx="4999037" cy="388853"/>
            <a:chOff x="-626650" y="0"/>
            <a:chExt cx="4998655" cy="388800"/>
          </a:xfrm>
          <a:effectLst/>
        </p:grpSpPr>
        <p:sp>
          <p:nvSpPr>
            <p:cNvPr id="8" name="矩形 33"/>
            <p:cNvSpPr>
              <a:spLocks/>
            </p:cNvSpPr>
            <p:nvPr/>
          </p:nvSpPr>
          <p:spPr bwMode="auto">
            <a:xfrm>
              <a:off x="-626650" y="0"/>
              <a:ext cx="4998655" cy="3888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9" name="TextBox 146"/>
            <p:cNvSpPr txBox="1">
              <a:spLocks noChangeArrowheads="1"/>
            </p:cNvSpPr>
            <p:nvPr/>
          </p:nvSpPr>
          <p:spPr bwMode="auto">
            <a:xfrm>
              <a:off x="192881" y="55901"/>
              <a:ext cx="2773815" cy="30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每个组件只有一个根节点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779912" y="2571750"/>
            <a:ext cx="4176464" cy="389041"/>
            <a:chOff x="-561978" y="0"/>
            <a:chExt cx="4291042" cy="388930"/>
          </a:xfrm>
        </p:grpSpPr>
        <p:sp>
          <p:nvSpPr>
            <p:cNvPr id="12" name="矩形 32"/>
            <p:cNvSpPr>
              <a:spLocks/>
            </p:cNvSpPr>
            <p:nvPr/>
          </p:nvSpPr>
          <p:spPr bwMode="auto">
            <a:xfrm>
              <a:off x="-561978" y="0"/>
              <a:ext cx="4291042" cy="38893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3" name="TextBox 146"/>
            <p:cNvSpPr txBox="1">
              <a:spLocks noChangeArrowheads="1"/>
            </p:cNvSpPr>
            <p:nvPr/>
          </p:nvSpPr>
          <p:spPr bwMode="auto">
            <a:xfrm>
              <a:off x="255719" y="55900"/>
              <a:ext cx="2355960" cy="307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返回值必须是一个函数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2873383" y="1275606"/>
            <a:ext cx="747713" cy="741363"/>
            <a:chOff x="0" y="0"/>
            <a:chExt cx="747186" cy="740914"/>
          </a:xfrm>
          <a:effectLst/>
        </p:grpSpPr>
        <p:grpSp>
          <p:nvGrpSpPr>
            <p:cNvPr id="20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22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23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chemeClr val="accent1">
                  <a:alpha val="79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ea typeface="方正兰亭黑_GBK" pitchFamily="2" charset="-122"/>
                </a:endParaRPr>
              </a:p>
            </p:txBody>
          </p:sp>
        </p:grp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0" y="170402"/>
              <a:ext cx="747186" cy="39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3491880" y="2408038"/>
            <a:ext cx="747713" cy="739776"/>
            <a:chOff x="0" y="0"/>
            <a:chExt cx="747186" cy="739990"/>
          </a:xfrm>
        </p:grpSpPr>
        <p:grpSp>
          <p:nvGrpSpPr>
            <p:cNvPr id="25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27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28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</p:grp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0" y="169940"/>
              <a:ext cx="747186" cy="40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1560" y="114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3347864" y="3507854"/>
            <a:ext cx="4536504" cy="389040"/>
            <a:chOff x="-626650" y="0"/>
            <a:chExt cx="4998655" cy="388388"/>
          </a:xfrm>
        </p:grpSpPr>
        <p:sp>
          <p:nvSpPr>
            <p:cNvPr id="36" name="矩形 31"/>
            <p:cNvSpPr>
              <a:spLocks/>
            </p:cNvSpPr>
            <p:nvPr/>
          </p:nvSpPr>
          <p:spPr bwMode="auto">
            <a:xfrm>
              <a:off x="-626650" y="0"/>
              <a:ext cx="4998655" cy="388388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37" name="TextBox 146"/>
            <p:cNvSpPr txBox="1">
              <a:spLocks noChangeArrowheads="1"/>
            </p:cNvSpPr>
            <p:nvPr/>
          </p:nvSpPr>
          <p:spPr bwMode="auto">
            <a:xfrm>
              <a:off x="192882" y="55900"/>
              <a:ext cx="1911600" cy="30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命名问题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2960191" y="3344142"/>
            <a:ext cx="747713" cy="739776"/>
            <a:chOff x="0" y="0"/>
            <a:chExt cx="747186" cy="740120"/>
          </a:xfrm>
        </p:grpSpPr>
        <p:grpSp>
          <p:nvGrpSpPr>
            <p:cNvPr id="39" name="Group 31"/>
            <p:cNvGrpSpPr>
              <a:grpSpLocks noChangeAspect="1"/>
            </p:cNvGrpSpPr>
            <p:nvPr/>
          </p:nvGrpSpPr>
          <p:grpSpPr bwMode="auto"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41" name="椭圆 4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42" name="椭圆 42"/>
              <p:cNvSpPr>
                <a:spLocks noChangeAspect="1"/>
              </p:cNvSpPr>
              <p:nvPr/>
            </p:nvSpPr>
            <p:spPr bwMode="auto"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</p:grp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0" y="170005"/>
              <a:ext cx="747186" cy="40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640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41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每个组件只有一个根节点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25" y="627534"/>
            <a:ext cx="26574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71900"/>
            <a:ext cx="277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627534"/>
            <a:ext cx="2590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771900"/>
            <a:ext cx="266429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9350" y="627534"/>
            <a:ext cx="29146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795886"/>
            <a:ext cx="2915816" cy="1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34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返回值必须是一个函数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7" y="69954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一个组件的 </a:t>
            </a:r>
            <a:r>
              <a:rPr lang="en-US" altLang="zh-CN" b="1" dirty="0" smtClean="0"/>
              <a:t>data </a:t>
            </a:r>
            <a:r>
              <a:rPr lang="zh-CN" altLang="en-US" b="1" dirty="0" smtClean="0"/>
              <a:t>选项必须是一个函数</a:t>
            </a:r>
            <a:r>
              <a:rPr lang="zh-CN" altLang="en-US" dirty="0" smtClean="0"/>
              <a:t>，因此每个实例可以维护一份被返回对象的独立的</a:t>
            </a:r>
            <a:r>
              <a:rPr lang="zh-CN" altLang="en-US" dirty="0" smtClean="0"/>
              <a:t>拷贝，从而实现组件的真正的复用</a:t>
            </a:r>
            <a:endParaRPr lang="en-US" altLang="zh-CN" dirty="0" smtClean="0"/>
          </a:p>
          <a:p>
            <a:r>
              <a:rPr lang="zh-CN" altLang="en-US" dirty="0" smtClean="0"/>
              <a:t>否则，同一个组件的各处引用会互相影响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7734"/>
            <a:ext cx="3429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427734"/>
            <a:ext cx="29241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1995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正常情况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1995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变量共享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4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71550"/>
            <a:ext cx="7848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组件命名约定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当注册组件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prop) </a:t>
            </a:r>
            <a:r>
              <a:rPr lang="zh-CN" altLang="en-US" dirty="0" smtClean="0"/>
              <a:t>时，可以使用 </a:t>
            </a:r>
            <a:r>
              <a:rPr lang="en-US" altLang="zh-CN" dirty="0" smtClean="0"/>
              <a:t>kebab-case (</a:t>
            </a:r>
            <a:r>
              <a:rPr lang="zh-CN" altLang="en-US" dirty="0" smtClean="0"/>
              <a:t>短横线分隔命名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camelCase</a:t>
            </a:r>
            <a:r>
              <a:rPr lang="en-US" altLang="zh-CN" dirty="0" smtClean="0"/>
              <a:t> (</a:t>
            </a:r>
            <a:r>
              <a:rPr lang="zh-CN" altLang="en-US" dirty="0" smtClean="0"/>
              <a:t>驼峰式命名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PascalCase</a:t>
            </a:r>
            <a:r>
              <a:rPr lang="en-US" altLang="zh-CN" dirty="0" smtClean="0"/>
              <a:t> (</a:t>
            </a:r>
            <a:r>
              <a:rPr lang="zh-CN" altLang="en-US" dirty="0" smtClean="0"/>
              <a:t>单词首字母大写命名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5" y="1733550"/>
            <a:ext cx="34766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2196609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特性是不区分大小写的。所以，当使用的不是字符串模版，</a:t>
            </a:r>
            <a:r>
              <a:rPr lang="en-US" altLang="zh-CN" dirty="0" err="1" smtClean="0"/>
              <a:t>camelCased</a:t>
            </a:r>
            <a:r>
              <a:rPr lang="en-US" altLang="zh-CN" dirty="0" smtClean="0"/>
              <a:t> (</a:t>
            </a:r>
            <a:r>
              <a:rPr lang="zh-CN" altLang="en-US" dirty="0" smtClean="0"/>
              <a:t>驼峰式</a:t>
            </a:r>
            <a:r>
              <a:rPr lang="en-US" altLang="zh-CN" dirty="0" smtClean="0"/>
              <a:t>) </a:t>
            </a:r>
            <a:r>
              <a:rPr lang="zh-CN" altLang="en-US" dirty="0" smtClean="0"/>
              <a:t>命名的 </a:t>
            </a:r>
            <a:r>
              <a:rPr lang="en-US" altLang="zh-CN" dirty="0" smtClean="0"/>
              <a:t>prop </a:t>
            </a:r>
            <a:r>
              <a:rPr lang="zh-CN" altLang="en-US" dirty="0" smtClean="0"/>
              <a:t>需要转换为相对应的 </a:t>
            </a:r>
            <a:r>
              <a:rPr lang="en-US" altLang="zh-CN" dirty="0" smtClean="0"/>
              <a:t>kebab-case (</a:t>
            </a:r>
            <a:r>
              <a:rPr lang="zh-CN" altLang="en-US" dirty="0" smtClean="0"/>
              <a:t>短横线隔开式</a:t>
            </a:r>
            <a:r>
              <a:rPr lang="en-US" altLang="zh-CN" dirty="0" smtClean="0"/>
              <a:t>) </a:t>
            </a:r>
            <a:r>
              <a:rPr lang="zh-CN" altLang="en-US" dirty="0" smtClean="0"/>
              <a:t>命名： 如果你使用字符串模版，则没有这些限制。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4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命名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8" y="1059582"/>
            <a:ext cx="7627937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627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正确用法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227934"/>
            <a:ext cx="769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总结如下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的组件的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属性支持驼峰命名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不支持连接线命名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使用是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连接线</a:t>
            </a:r>
            <a:r>
              <a:rPr lang="zh-CN" altLang="en-US" dirty="0" smtClean="0"/>
              <a:t>进行赋值或者数据绑定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418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其他：自定义</a:t>
            </a:r>
            <a:r>
              <a:rPr lang="zh-CN" altLang="en-US" b="1" dirty="0" smtClean="0"/>
              <a:t>事件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8152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 smtClean="0"/>
              <a:t>父组件是使用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传递数据给子组件，但如果子组件要把数据传递回去，就需要使用自定义事件！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使用 </a:t>
            </a:r>
            <a:r>
              <a:rPr lang="en-US" altLang="zh-CN" dirty="0" smtClean="0"/>
              <a:t>$on(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监听事件</a:t>
            </a:r>
          </a:p>
          <a:p>
            <a:pPr latinLnBrk="1"/>
            <a:r>
              <a:rPr lang="zh-CN" altLang="en-US" dirty="0" smtClean="0"/>
              <a:t>使用 </a:t>
            </a:r>
            <a:r>
              <a:rPr lang="en-US" altLang="zh-CN" dirty="0" smtClean="0"/>
              <a:t>$emit(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触发事件</a:t>
            </a:r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43558"/>
            <a:ext cx="4464496" cy="391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3254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注意：一个组件上的 </a:t>
            </a:r>
            <a:endParaRPr lang="en-US" altLang="zh-CN" dirty="0" smtClean="0"/>
          </a:p>
          <a:p>
            <a:r>
              <a:rPr lang="en-US" altLang="zh-CN" dirty="0" smtClean="0"/>
              <a:t>v-model </a:t>
            </a:r>
            <a:r>
              <a:rPr lang="zh-CN" altLang="en-US" dirty="0" smtClean="0"/>
              <a:t>默认会利用名为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prop </a:t>
            </a:r>
            <a:r>
              <a:rPr lang="zh-CN" altLang="en-US" dirty="0" smtClean="0"/>
              <a:t>和名为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的事件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131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418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其他：自定义</a:t>
            </a:r>
            <a:r>
              <a:rPr lang="zh-CN" altLang="en-US" b="1" dirty="0" smtClean="0"/>
              <a:t>事件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131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850" y="843558"/>
            <a:ext cx="825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如果你想在某个组件的根元素上监听一个原生事件。可以使用 </a:t>
            </a:r>
            <a:r>
              <a:rPr lang="en-US" altLang="zh-CN" dirty="0" smtClean="0"/>
              <a:t>.native </a:t>
            </a:r>
            <a:r>
              <a:rPr lang="zh-CN" altLang="en-US" dirty="0" smtClean="0"/>
              <a:t>修饰 </a:t>
            </a:r>
            <a:r>
              <a:rPr lang="en-US" altLang="zh-CN" dirty="0" smtClean="0"/>
              <a:t>v-on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91630"/>
            <a:ext cx="4200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3568" y="2346434"/>
            <a:ext cx="757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一个组件上的 </a:t>
            </a:r>
            <a:r>
              <a:rPr lang="en-US" altLang="zh-CN" dirty="0" smtClean="0"/>
              <a:t>v-model </a:t>
            </a:r>
            <a:r>
              <a:rPr lang="zh-CN" altLang="en-US" dirty="0" smtClean="0"/>
              <a:t>默认会利用名为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prop </a:t>
            </a:r>
            <a:r>
              <a:rPr lang="zh-CN" altLang="en-US" dirty="0" smtClean="0"/>
              <a:t>和名为 </a:t>
            </a:r>
            <a:r>
              <a:rPr lang="en-US" altLang="zh-CN" dirty="0" smtClean="0"/>
              <a:t>input </a:t>
            </a:r>
            <a:r>
              <a:rPr lang="zh-CN" altLang="en-US" dirty="0" smtClean="0"/>
              <a:t>的事件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859782"/>
            <a:ext cx="755173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0569" y="209545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谢谢观看</a:t>
            </a:r>
            <a:endParaRPr lang="zh-CN" altLang="en-US" sz="48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7" name="矩形 2"/>
          <p:cNvSpPr/>
          <p:nvPr/>
        </p:nvSpPr>
        <p:spPr>
          <a:xfrm rot="5400000">
            <a:off x="-585140" y="2039529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 rot="5400000">
            <a:off x="-335752" y="830698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440446" y="1295374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315136" y="117698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906560" y="1633477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2161641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440446" y="2097118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367402" y="2970980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486335" y="3963123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-335752" y="4149984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486335" y="4623674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795492" y="431393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1106720" y="4010387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4649" y="339297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-233773" y="2840433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"/>
          <p:cNvSpPr/>
          <p:nvPr/>
        </p:nvSpPr>
        <p:spPr>
          <a:xfrm rot="5400000">
            <a:off x="-457281" y="-175093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/>
          <p:nvPr/>
        </p:nvSpPr>
        <p:spPr>
          <a:xfrm rot="5400000">
            <a:off x="151528" y="1207865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"/>
          <p:cNvSpPr/>
          <p:nvPr/>
        </p:nvSpPr>
        <p:spPr>
          <a:xfrm rot="5400000">
            <a:off x="151528" y="2228650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"/>
          <p:cNvSpPr/>
          <p:nvPr/>
        </p:nvSpPr>
        <p:spPr>
          <a:xfrm rot="5400000">
            <a:off x="-75391" y="3569140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1306481" y="1184509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700570" y="776139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-407031" y="2619045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361002" y="3725314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1277524" y="2767053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881487" y="207126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1687430" y="2534823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1501312" y="4232261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1164999" y="4749137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-470723" y="2255402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97724" y="422169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76184" y="94056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184628" y="1902050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226534" y="247645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2"/>
          <p:cNvSpPr/>
          <p:nvPr/>
        </p:nvSpPr>
        <p:spPr>
          <a:xfrm rot="16200000">
            <a:off x="7491229" y="375876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2"/>
          <p:cNvSpPr/>
          <p:nvPr/>
        </p:nvSpPr>
        <p:spPr>
          <a:xfrm rot="16200000">
            <a:off x="7333824" y="2083216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"/>
          <p:cNvSpPr/>
          <p:nvPr/>
        </p:nvSpPr>
        <p:spPr>
          <a:xfrm rot="16200000">
            <a:off x="6973559" y="290062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"/>
          <p:cNvSpPr/>
          <p:nvPr/>
        </p:nvSpPr>
        <p:spPr>
          <a:xfrm rot="16200000">
            <a:off x="7110280" y="24084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2"/>
          <p:cNvSpPr/>
          <p:nvPr/>
        </p:nvSpPr>
        <p:spPr>
          <a:xfrm rot="5400000">
            <a:off x="2373847" y="3700779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2"/>
          <p:cNvSpPr/>
          <p:nvPr/>
        </p:nvSpPr>
        <p:spPr>
          <a:xfrm rot="5400000">
            <a:off x="2143823" y="3999344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5400000">
            <a:off x="-1099927" y="495165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5400000">
            <a:off x="-30904" y="2652057"/>
            <a:ext cx="4777616" cy="23842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2"/>
          <p:cNvSpPr/>
          <p:nvPr/>
        </p:nvSpPr>
        <p:spPr>
          <a:xfrm rot="5400000">
            <a:off x="1457363" y="816186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5400000">
            <a:off x="1998562" y="2711335"/>
            <a:ext cx="1715572" cy="85778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 flipH="1">
            <a:off x="5323893" y="2001827"/>
            <a:ext cx="4052969" cy="20226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 flipH="1">
            <a:off x="5176719" y="159301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 flipH="1">
            <a:off x="6043364" y="3124096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5068326" y="3336603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317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46543" y="752019"/>
            <a:ext cx="3744416" cy="3744416"/>
            <a:chOff x="3851920" y="836712"/>
            <a:chExt cx="3744416" cy="3744416"/>
          </a:xfrm>
        </p:grpSpPr>
        <p:grpSp>
          <p:nvGrpSpPr>
            <p:cNvPr id="5" name="组合 4"/>
            <p:cNvGrpSpPr/>
            <p:nvPr/>
          </p:nvGrpSpPr>
          <p:grpSpPr>
            <a:xfrm>
              <a:off x="3851920" y="836712"/>
              <a:ext cx="3744416" cy="3744416"/>
              <a:chOff x="3851920" y="836712"/>
              <a:chExt cx="3744416" cy="37444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851920" y="836712"/>
                <a:ext cx="3744416" cy="3744416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4004500" y="989292"/>
                <a:ext cx="3439257" cy="3439257"/>
                <a:chOff x="2758018" y="1768555"/>
                <a:chExt cx="3439257" cy="3439257"/>
              </a:xfrm>
              <a:effectLst>
                <a:outerShdw blurRad="25400" sx="101000" sy="101000" algn="ctr" rotWithShape="0">
                  <a:schemeClr val="accent1">
                    <a:lumMod val="50000"/>
                    <a:alpha val="21000"/>
                  </a:schemeClr>
                </a:outerShdw>
              </a:effectLst>
            </p:grpSpPr>
            <p:sp>
              <p:nvSpPr>
                <p:cNvPr id="9" name="任意多边形 8"/>
                <p:cNvSpPr/>
                <p:nvPr/>
              </p:nvSpPr>
              <p:spPr>
                <a:xfrm>
                  <a:off x="2783515" y="1768555"/>
                  <a:ext cx="3413760" cy="3413760"/>
                </a:xfrm>
                <a:custGeom>
                  <a:avLst/>
                  <a:gdLst>
                    <a:gd name="connsiteX0" fmla="*/ 1706880 w 3413760"/>
                    <a:gd name="connsiteY0" fmla="*/ 0 h 3413760"/>
                    <a:gd name="connsiteX1" fmla="*/ 3413760 w 3413760"/>
                    <a:gd name="connsiteY1" fmla="*/ 1706880 h 3413760"/>
                    <a:gd name="connsiteX2" fmla="*/ 1706880 w 3413760"/>
                    <a:gd name="connsiteY2" fmla="*/ 1706880 h 3413760"/>
                    <a:gd name="connsiteX3" fmla="*/ 1706880 w 3413760"/>
                    <a:gd name="connsiteY3" fmla="*/ 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1706880" y="0"/>
                      </a:moveTo>
                      <a:cubicBezTo>
                        <a:pt x="2649564" y="0"/>
                        <a:pt x="3413760" y="764196"/>
                        <a:pt x="3413760" y="1706880"/>
                      </a:cubicBezTo>
                      <a:lnTo>
                        <a:pt x="1706880" y="1706880"/>
                      </a:lnTo>
                      <a:lnTo>
                        <a:pt x="1706880" y="0"/>
                      </a:lnTo>
                      <a:close/>
                    </a:path>
                  </a:pathLst>
                </a:custGeom>
                <a:blipFill dpi="0" rotWithShape="1">
                  <a:blip r:embed="rId3" cstate="screen">
                    <a:extLst>
                      <a:ext uri="{28A0092B-C50C-407E-A947-70E740481C1C}">
                        <a14:useLocalDpi xmlns:a14="http://schemas.microsoft.com/office/drawing/2010/main" xmlns="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96695" tIns="682345" rIns="458825" bIns="1817016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4000" kern="1200"/>
                </a:p>
              </p:txBody>
            </p:sp>
            <p:sp>
              <p:nvSpPr>
                <p:cNvPr id="10" name="任意多边形 9"/>
                <p:cNvSpPr/>
                <p:nvPr/>
              </p:nvSpPr>
              <p:spPr>
                <a:xfrm>
                  <a:off x="2781464" y="1794052"/>
                  <a:ext cx="3413760" cy="3413760"/>
                </a:xfrm>
                <a:custGeom>
                  <a:avLst/>
                  <a:gdLst>
                    <a:gd name="connsiteX0" fmla="*/ 3413760 w 3413760"/>
                    <a:gd name="connsiteY0" fmla="*/ 1706880 h 3413760"/>
                    <a:gd name="connsiteX1" fmla="*/ 1706880 w 3413760"/>
                    <a:gd name="connsiteY1" fmla="*/ 3413760 h 3413760"/>
                    <a:gd name="connsiteX2" fmla="*/ 1706880 w 3413760"/>
                    <a:gd name="connsiteY2" fmla="*/ 1706880 h 3413760"/>
                    <a:gd name="connsiteX3" fmla="*/ 3413760 w 3413760"/>
                    <a:gd name="connsiteY3" fmla="*/ 170688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3413760" y="1706880"/>
                      </a:moveTo>
                      <a:cubicBezTo>
                        <a:pt x="3413760" y="2649564"/>
                        <a:pt x="2649564" y="3413760"/>
                        <a:pt x="1706880" y="3413760"/>
                      </a:cubicBezTo>
                      <a:lnTo>
                        <a:pt x="1706880" y="1706880"/>
                      </a:lnTo>
                      <a:lnTo>
                        <a:pt x="3413760" y="1706880"/>
                      </a:lnTo>
                      <a:close/>
                    </a:path>
                  </a:pathLst>
                </a:custGeom>
                <a:blipFill dpi="0" rotWithShape="1">
                  <a:blip r:embed="rId4" cstate="screen">
                    <a:extLst>
                      <a:ext uri="{28A0092B-C50C-407E-A947-70E740481C1C}">
                        <a14:useLocalDpi xmlns:a14="http://schemas.microsoft.com/office/drawing/2010/main" xmlns="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849120" tIns="1849120" rIns="467360" bIns="711201" numCol="1" spcCol="1270" anchor="ctr" anchorCtr="0">
                  <a:noAutofit/>
                </a:bodyPr>
                <a:lstStyle/>
                <a:p>
                  <a:pPr lvl="0" algn="ctr" defTabSz="2844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6400" kern="1200"/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2758018" y="1794052"/>
                  <a:ext cx="3413760" cy="3413760"/>
                </a:xfrm>
                <a:custGeom>
                  <a:avLst/>
                  <a:gdLst>
                    <a:gd name="connsiteX0" fmla="*/ 1706880 w 3413760"/>
                    <a:gd name="connsiteY0" fmla="*/ 3413760 h 3413760"/>
                    <a:gd name="connsiteX1" fmla="*/ 0 w 3413760"/>
                    <a:gd name="connsiteY1" fmla="*/ 1706880 h 3413760"/>
                    <a:gd name="connsiteX2" fmla="*/ 1706880 w 3413760"/>
                    <a:gd name="connsiteY2" fmla="*/ 1706880 h 3413760"/>
                    <a:gd name="connsiteX3" fmla="*/ 1706880 w 3413760"/>
                    <a:gd name="connsiteY3" fmla="*/ 341376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1706880" y="3413760"/>
                      </a:moveTo>
                      <a:cubicBezTo>
                        <a:pt x="764196" y="3413760"/>
                        <a:pt x="0" y="2649564"/>
                        <a:pt x="0" y="1706880"/>
                      </a:cubicBezTo>
                      <a:lnTo>
                        <a:pt x="1706880" y="1706880"/>
                      </a:lnTo>
                      <a:lnTo>
                        <a:pt x="1706880" y="3413760"/>
                      </a:lnTo>
                      <a:close/>
                    </a:path>
                  </a:pathLst>
                </a:custGeom>
                <a:blipFill dpi="0" rotWithShape="1">
                  <a:blip r:embed="rId5" cstate="screen">
                    <a:extLst>
                      <a:ext uri="{28A0092B-C50C-407E-A947-70E740481C1C}">
                        <a14:useLocalDpi xmlns:a14="http://schemas.microsoft.com/office/drawing/2010/main" xmlns="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6880" tIns="1818640" rIns="1818640" bIns="680721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4000" kern="1200"/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2758018" y="1770606"/>
                  <a:ext cx="3413760" cy="3413760"/>
                </a:xfrm>
                <a:custGeom>
                  <a:avLst/>
                  <a:gdLst>
                    <a:gd name="connsiteX0" fmla="*/ 0 w 3413760"/>
                    <a:gd name="connsiteY0" fmla="*/ 1706880 h 3413760"/>
                    <a:gd name="connsiteX1" fmla="*/ 1706880 w 3413760"/>
                    <a:gd name="connsiteY1" fmla="*/ 0 h 3413760"/>
                    <a:gd name="connsiteX2" fmla="*/ 1706880 w 3413760"/>
                    <a:gd name="connsiteY2" fmla="*/ 1706880 h 3413760"/>
                    <a:gd name="connsiteX3" fmla="*/ 0 w 3413760"/>
                    <a:gd name="connsiteY3" fmla="*/ 1706880 h 341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3760" h="3413760">
                      <a:moveTo>
                        <a:pt x="0" y="1706880"/>
                      </a:moveTo>
                      <a:cubicBezTo>
                        <a:pt x="0" y="764196"/>
                        <a:pt x="764196" y="0"/>
                        <a:pt x="1706880" y="0"/>
                      </a:cubicBezTo>
                      <a:lnTo>
                        <a:pt x="1706880" y="1706880"/>
                      </a:lnTo>
                      <a:lnTo>
                        <a:pt x="0" y="1706880"/>
                      </a:lnTo>
                      <a:close/>
                    </a:path>
                  </a:pathLst>
                </a:custGeom>
                <a:blipFill dpi="0" rotWithShape="1">
                  <a:blip r:embed="rId6" cstate="screen">
                    <a:extLst>
                      <a:ext uri="{28A0092B-C50C-407E-A947-70E740481C1C}">
                        <a14:useLocalDpi xmlns:a14="http://schemas.microsoft.com/office/drawing/2010/main" xmlns="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36880" tIns="680720" rIns="1818640" bIns="1818641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4000" kern="1200"/>
                </a:p>
              </p:txBody>
            </p:sp>
          </p:grpSp>
        </p:grpSp>
        <p:sp>
          <p:nvSpPr>
            <p:cNvPr id="6" name="椭圆 5"/>
            <p:cNvSpPr/>
            <p:nvPr/>
          </p:nvSpPr>
          <p:spPr>
            <a:xfrm>
              <a:off x="4968044" y="1952836"/>
              <a:ext cx="1512168" cy="1512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accent1"/>
                  </a:solidFill>
                  <a:latin typeface="方正兰亭粗黑_GBK" pitchFamily="2" charset="-122"/>
                  <a:ea typeface="方正兰亭粗黑_GBK" pitchFamily="2" charset="-122"/>
                </a:rPr>
                <a:t>目录</a:t>
              </a:r>
              <a:endParaRPr lang="en-US" altLang="zh-CN" sz="2800" dirty="0" smtClean="0">
                <a:solidFill>
                  <a:schemeClr val="accent1"/>
                </a:solidFill>
                <a:latin typeface="方正兰亭粗黑_GBK" pitchFamily="2" charset="-122"/>
                <a:ea typeface="方正兰亭粗黑_GBK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2079" y="1074576"/>
            <a:ext cx="5256584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1355443" y="1275606"/>
            <a:ext cx="242309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什么是组件</a:t>
            </a:r>
            <a:endParaRPr lang="zh-CN" altLang="en-US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355443" y="2099632"/>
            <a:ext cx="4195822" cy="544404"/>
            <a:chOff x="562412" y="1262902"/>
            <a:chExt cx="4195822" cy="544404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62902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组件基础</a:t>
              </a:r>
              <a:endPara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355443" y="2931790"/>
            <a:ext cx="4195822" cy="533093"/>
            <a:chOff x="562412" y="1274213"/>
            <a:chExt cx="4195822" cy="533093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274213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注意事项</a:t>
              </a:r>
              <a:endPara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355443" y="3723878"/>
            <a:ext cx="4195822" cy="564790"/>
            <a:chOff x="562412" y="1242516"/>
            <a:chExt cx="4195822" cy="564790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2" y="1242516"/>
              <a:ext cx="2423096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其他</a:t>
              </a:r>
              <a:endPara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2077" y="1100038"/>
            <a:ext cx="638591" cy="773822"/>
            <a:chOff x="622077" y="1100038"/>
            <a:chExt cx="638591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438" y="1142485"/>
              <a:ext cx="380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Swiss911 XCm BT" pitchFamily="34" charset="0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22077" y="1918480"/>
            <a:ext cx="638591" cy="773822"/>
            <a:chOff x="622077" y="1100038"/>
            <a:chExt cx="638591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2438" y="1142485"/>
              <a:ext cx="380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Swiss911 XCm BT" pitchFamily="34" charset="0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2077" y="2733526"/>
            <a:ext cx="638591" cy="773822"/>
            <a:chOff x="622077" y="1100038"/>
            <a:chExt cx="638591" cy="773822"/>
          </a:xfrm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2438" y="1142485"/>
              <a:ext cx="380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Swiss911 XCm BT" pitchFamily="34" charset="0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22077" y="3555382"/>
            <a:ext cx="638591" cy="773822"/>
            <a:chOff x="622077" y="1100038"/>
            <a:chExt cx="638591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2438" y="1142485"/>
              <a:ext cx="380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Swiss911 XCm BT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1322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2892" y="1141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什么是组件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311" y="1851670"/>
            <a:ext cx="770413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27584" y="627534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dirty="0" smtClean="0"/>
              <a:t>组件（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）是 </a:t>
            </a:r>
            <a:r>
              <a:rPr lang="en-US" altLang="zh-CN" dirty="0" smtClean="0"/>
              <a:t>Vue.js </a:t>
            </a:r>
            <a:r>
              <a:rPr lang="zh-CN" altLang="en-US" dirty="0" smtClean="0"/>
              <a:t>最强大的功能之一。</a:t>
            </a:r>
          </a:p>
          <a:p>
            <a:pPr latinLnBrk="1"/>
            <a:r>
              <a:rPr lang="zh-CN" altLang="en-US" dirty="0" smtClean="0"/>
              <a:t>组件可以扩展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元素，封装可重用的代码。</a:t>
            </a:r>
          </a:p>
          <a:p>
            <a:pPr latinLnBrk="1"/>
            <a:r>
              <a:rPr lang="zh-CN" altLang="en-US" dirty="0" smtClean="0"/>
              <a:t>组件系统让我们可以用独立可复用的小组件来构建大型应用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几乎任意类型的应用的界面都可以抽象为一个组件树：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308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65388" y="3640322"/>
            <a:ext cx="170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很多页面具有相同的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input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，相同的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select,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相同的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radio,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相同的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checkbox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甚至相同的表单，就像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中的</a:t>
            </a:r>
            <a:r>
              <a:rPr lang="en-US" altLang="zh-CN" sz="1200" dirty="0" smtClean="0">
                <a:hlinkClick r:id="rId3"/>
              </a:rPr>
              <a:t>duplicated code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3901" y="3675925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我们对页面上相同的内容进行封装，页面上只需要调用一下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6475" y="3711529"/>
            <a:ext cx="170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这就是组件，类似于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接口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组件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实现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，页面上调用一下就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能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实现相同的功能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67355" y="1217191"/>
            <a:ext cx="6892537" cy="2300813"/>
            <a:chOff x="1167355" y="1217191"/>
            <a:chExt cx="6892537" cy="2300813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00845" y="1759369"/>
              <a:ext cx="114998" cy="207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34668" y="1759369"/>
              <a:ext cx="114998" cy="207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851987" y="1759369"/>
              <a:ext cx="114998" cy="207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1616921" y="2194077"/>
              <a:ext cx="1274780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重复</a:t>
              </a:r>
              <a:endPara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3970455" y="2191601"/>
              <a:ext cx="1274780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封装</a:t>
              </a:r>
              <a:endPara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289538" y="2191601"/>
              <a:ext cx="1274780" cy="3519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组件</a:t>
              </a:r>
              <a:endPara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2892" y="1141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308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2892" y="114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组件基础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7544" y="1059582"/>
            <a:ext cx="4296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 smtClean="0"/>
              <a:t>全局组件：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注册一个全局组件语法格式如下：</a:t>
            </a:r>
          </a:p>
          <a:p>
            <a:pPr latinLnBrk="1"/>
            <a:r>
              <a:rPr lang="en-US" altLang="zh-CN" dirty="0" err="1" smtClean="0"/>
              <a:t>Vue.component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, options) 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tagName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为组件名，</a:t>
            </a:r>
            <a:r>
              <a:rPr lang="en-US" altLang="zh-CN" dirty="0" smtClean="0"/>
              <a:t>options </a:t>
            </a:r>
            <a:r>
              <a:rPr lang="zh-CN" altLang="en-US" dirty="0" smtClean="0"/>
              <a:t>为配置选项。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注册后，我们可以使用以下方式来调用组件：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所有实例都能用全局组件。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987574"/>
            <a:ext cx="326577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308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2892" y="114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组件基础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9740" y="1149588"/>
            <a:ext cx="3288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 smtClean="0"/>
              <a:t>局部组件：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注册局部组件语法与全局组件一致。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我们也可以在实例选项中注册局部组件，这样组件只能在这个实例中使用：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915566"/>
            <a:ext cx="2880320" cy="37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308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038286" y="1667055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3" name="直接连接符 2"/>
          <p:cNvCxnSpPr/>
          <p:nvPr/>
        </p:nvCxnSpPr>
        <p:spPr>
          <a:xfrm>
            <a:off x="8048624" y="1667055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4" name="直接连接符 3"/>
          <p:cNvCxnSpPr/>
          <p:nvPr/>
        </p:nvCxnSpPr>
        <p:spPr>
          <a:xfrm>
            <a:off x="6956557" y="263968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6966895" y="263968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5879435" y="361231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5889774" y="361231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4779464" y="458494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4789803" y="4584946"/>
            <a:ext cx="0" cy="65110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8192161" y="945146"/>
            <a:ext cx="719989" cy="769441"/>
            <a:chOff x="8051785" y="944862"/>
            <a:chExt cx="826543" cy="883314"/>
          </a:xfrm>
        </p:grpSpPr>
        <p:sp>
          <p:nvSpPr>
            <p:cNvPr id="11" name="椭圆 10"/>
            <p:cNvSpPr/>
            <p:nvPr/>
          </p:nvSpPr>
          <p:spPr>
            <a:xfrm>
              <a:off x="8051785" y="947066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139438" y="1034719"/>
              <a:ext cx="651236" cy="651236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83451" y="944862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BCE8F2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4400" b="1" dirty="0">
                <a:solidFill>
                  <a:srgbClr val="BCE8F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3108" y="1091242"/>
            <a:ext cx="6993268" cy="461665"/>
            <a:chOff x="-247122" y="1112580"/>
            <a:chExt cx="8028228" cy="52998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-81793" y="1622341"/>
              <a:ext cx="78628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-247122" y="1112580"/>
              <a:ext cx="6788256" cy="529989"/>
              <a:chOff x="-247122" y="1122740"/>
              <a:chExt cx="6788256" cy="52998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247122" y="1168906"/>
                <a:ext cx="1293760" cy="423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en-US" altLang="zh-CN" sz="1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27649" y="1122740"/>
                <a:ext cx="5413485" cy="52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200" dirty="0" smtClean="0"/>
                  <a:t>一般的，我们在</a:t>
                </a:r>
                <a:r>
                  <a:rPr lang="en-US" altLang="zh-CN" sz="1200" dirty="0" err="1" smtClean="0"/>
                  <a:t>Vue</a:t>
                </a:r>
                <a:r>
                  <a:rPr lang="zh-CN" altLang="en-US" sz="1200" dirty="0" smtClean="0"/>
                  <a:t>实例对象或</a:t>
                </a:r>
                <a:r>
                  <a:rPr lang="en-US" altLang="zh-CN" sz="1200" dirty="0" err="1" smtClean="0"/>
                  <a:t>Vue</a:t>
                </a:r>
                <a:r>
                  <a:rPr lang="zh-CN" altLang="en-US" sz="1200" dirty="0" smtClean="0"/>
                  <a:t>组件对象中，我们通过</a:t>
                </a:r>
                <a:r>
                  <a:rPr lang="en-US" altLang="zh-CN" sz="1200" dirty="0" smtClean="0"/>
                  <a:t>data</a:t>
                </a:r>
                <a:r>
                  <a:rPr lang="zh-CN" altLang="en-US" sz="1200" dirty="0" smtClean="0"/>
                  <a:t>来传递数据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47765" y="1903923"/>
            <a:ext cx="719989" cy="769441"/>
            <a:chOff x="6852825" y="2045531"/>
            <a:chExt cx="826543" cy="883314"/>
          </a:xfrm>
        </p:grpSpPr>
        <p:sp>
          <p:nvSpPr>
            <p:cNvPr id="20" name="椭圆 19"/>
            <p:cNvSpPr/>
            <p:nvPr/>
          </p:nvSpPr>
          <p:spPr>
            <a:xfrm>
              <a:off x="6852825" y="2063640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40478" y="2151293"/>
              <a:ext cx="651236" cy="651236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84492" y="2045531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BCE8F2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4400" b="1" dirty="0">
                <a:solidFill>
                  <a:srgbClr val="BCE8F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12592" y="1853410"/>
            <a:ext cx="5863664" cy="660713"/>
            <a:chOff x="-190315" y="1987543"/>
            <a:chExt cx="6731450" cy="75849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-81793" y="2718598"/>
              <a:ext cx="6622928" cy="27439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-190315" y="1987543"/>
              <a:ext cx="6070131" cy="741983"/>
              <a:chOff x="-190315" y="2007863"/>
              <a:chExt cx="6070131" cy="74198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-190315" y="2292244"/>
                <a:ext cx="1308767" cy="423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27648" y="2007863"/>
                <a:ext cx="4752168" cy="74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en-US" altLang="zh-CN" sz="1200" dirty="0" smtClean="0"/>
                  <a:t>Prop </a:t>
                </a:r>
                <a:r>
                  <a:rPr lang="zh-CN" altLang="en-US" sz="1200" dirty="0" smtClean="0"/>
                  <a:t>是你可以在组件上注册的一些自定义特性。当一个值传递给一个 </a:t>
                </a:r>
                <a:r>
                  <a:rPr lang="en-US" altLang="zh-CN" sz="1200" dirty="0" smtClean="0"/>
                  <a:t>prop </a:t>
                </a:r>
                <a:r>
                  <a:rPr lang="zh-CN" altLang="en-US" sz="1200" dirty="0" smtClean="0"/>
                  <a:t>特性的时候，它就变成了那个组件实例的一个属性。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063201" y="2854721"/>
            <a:ext cx="719989" cy="769441"/>
            <a:chOff x="5607753" y="3137044"/>
            <a:chExt cx="826543" cy="883314"/>
          </a:xfrm>
        </p:grpSpPr>
        <p:sp>
          <p:nvSpPr>
            <p:cNvPr id="29" name="椭圆 28"/>
            <p:cNvSpPr/>
            <p:nvPr/>
          </p:nvSpPr>
          <p:spPr>
            <a:xfrm>
              <a:off x="5607753" y="3170764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695406" y="3258417"/>
              <a:ext cx="651236" cy="651236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9420" y="3137044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BCE8F2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4400" b="1" dirty="0">
                <a:solidFill>
                  <a:srgbClr val="BCE8F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8906" y="3060372"/>
            <a:ext cx="4787229" cy="423584"/>
            <a:chOff x="-194546" y="3373125"/>
            <a:chExt cx="5495709" cy="486271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-81794" y="3817703"/>
              <a:ext cx="5382957" cy="41693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-194546" y="3373125"/>
              <a:ext cx="4834392" cy="431041"/>
              <a:chOff x="-194546" y="3342645"/>
              <a:chExt cx="4834392" cy="43104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-194546" y="3342645"/>
                <a:ext cx="1308768" cy="423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template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27650" y="3455693"/>
                <a:ext cx="3512196" cy="31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兰亭纤黑简体" pitchFamily="65" charset="-122"/>
                    <a:ea typeface="方正兰亭纤黑简体" pitchFamily="65" charset="-122"/>
                  </a:rPr>
                  <a:t>组件模板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978638" y="3838941"/>
            <a:ext cx="719989" cy="769441"/>
            <a:chOff x="4362681" y="4266924"/>
            <a:chExt cx="826543" cy="883314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4362681" y="4300937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450337" y="4388590"/>
              <a:ext cx="651237" cy="651236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4348" y="4266924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BCE8F2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4</a:t>
              </a:r>
              <a:endParaRPr lang="zh-CN" altLang="en-US" sz="4400" b="1" dirty="0">
                <a:solidFill>
                  <a:srgbClr val="BCE8F2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08906" y="4066815"/>
            <a:ext cx="3707110" cy="389979"/>
            <a:chOff x="-194546" y="4528518"/>
            <a:chExt cx="4255739" cy="447693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-103106" y="4976211"/>
              <a:ext cx="41642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-194546" y="4528518"/>
              <a:ext cx="3594421" cy="423991"/>
              <a:chOff x="-194546" y="4498038"/>
              <a:chExt cx="3594421" cy="42399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-194546" y="4498038"/>
                <a:ext cx="1308768" cy="423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method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166050" y="4551037"/>
                <a:ext cx="2233825" cy="31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兰亭纤黑简体" pitchFamily="65" charset="-122"/>
                    <a:ea typeface="方正兰亭纤黑简体" pitchFamily="65" charset="-122"/>
                  </a:rPr>
                  <a:t>组件内部的方法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683568" y="1234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组件基础：组件中常用的元素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057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9543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默认情况下，模板会被定义为一个字符串。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广泛的浏览器支持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114186"/>
            <a:ext cx="467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组件基础：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常用的定义组件的几种方法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2409825"/>
            <a:ext cx="9180512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71550"/>
            <a:ext cx="3096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2.x-template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使用此方法，你的模板被定义在例如 </a:t>
            </a:r>
            <a:r>
              <a:rPr lang="en-US" altLang="zh-CN" dirty="0" smtClean="0"/>
              <a:t>index.html </a:t>
            </a:r>
            <a:r>
              <a:rPr lang="zh-CN" altLang="en-US" dirty="0" smtClean="0"/>
              <a:t>文件中的 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标签里。此 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标签使用 </a:t>
            </a:r>
            <a:r>
              <a:rPr lang="en-US" altLang="zh-CN" dirty="0" smtClean="0"/>
              <a:t>text/x-template </a:t>
            </a:r>
            <a:r>
              <a:rPr lang="zh-CN" altLang="en-US" dirty="0" smtClean="0"/>
              <a:t>标记，并由组件定义的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引用。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我喜欢这种方法，它允许你使用适当的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标记编写你的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，不过不好的一面是，它把模板和组件定义的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771550"/>
            <a:ext cx="4524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114186"/>
            <a:ext cx="351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Vue.js</a:t>
            </a:r>
            <a:r>
              <a:rPr lang="zh-CN" altLang="en-US" dirty="0" smtClean="0"/>
              <a:t>常用的定义组件的几种方法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719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1628A"/>
      </a:dk2>
      <a:lt2>
        <a:srgbClr val="EEECE1"/>
      </a:lt2>
      <a:accent1>
        <a:srgbClr val="00ACF1"/>
      </a:accent1>
      <a:accent2>
        <a:srgbClr val="66B699"/>
      </a:accent2>
      <a:accent3>
        <a:srgbClr val="A5CB52"/>
      </a:accent3>
      <a:accent4>
        <a:srgbClr val="E6E7E9"/>
      </a:accent4>
      <a:accent5>
        <a:srgbClr val="31628A"/>
      </a:accent5>
      <a:accent6>
        <a:srgbClr val="F8E9BE"/>
      </a:accent6>
      <a:hlink>
        <a:srgbClr val="31628A"/>
      </a:hlink>
      <a:folHlink>
        <a:srgbClr val="31628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782</Words>
  <Application>Microsoft Office PowerPoint</Application>
  <PresentationFormat>全屏显示(16:9)</PresentationFormat>
  <Paragraphs>128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绿色三角形</dc:title>
  <dc:creator>第一PPT</dc:creator>
  <cp:keywords>www.1ppt.com</cp:keywords>
  <cp:lastModifiedBy>Windows 用户</cp:lastModifiedBy>
  <cp:revision>186</cp:revision>
  <dcterms:created xsi:type="dcterms:W3CDTF">2014-09-21T03:23:02Z</dcterms:created>
  <dcterms:modified xsi:type="dcterms:W3CDTF">2018-08-01T14:23:54Z</dcterms:modified>
</cp:coreProperties>
</file>