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88" r:id="rId3"/>
    <p:sldId id="302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</p:sldIdLst>
  <p:sldSz cx="12192000" cy="6858000"/>
  <p:notesSz cx="6858000" cy="9144000"/>
  <p:embeddedFontLst>
    <p:embeddedFont>
      <p:font typeface="Amatic SC" panose="020B0604020202020204" charset="-79"/>
      <p:regular r:id="rId33"/>
      <p:bold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Lucida Console" panose="020B0609040504020204" pitchFamily="49" charset="0"/>
      <p:regular r:id="rId39"/>
    </p:embeddedFont>
    <p:embeddedFont>
      <p:font typeface="Open Sans" panose="020B0604020202020204" charset="0"/>
      <p:regular r:id="rId40"/>
      <p:bold r:id="rId41"/>
      <p:italic r:id="rId42"/>
      <p:boldItalic r:id="rId43"/>
    </p:embeddedFont>
    <p:embeddedFont>
      <p:font typeface="Roboto Mono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2063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85bd0b8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85bd0b8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Version: 2019/05/13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20c15fee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20c15fee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00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3130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20c15fee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20c15fee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905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20c15fee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20c15fee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22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20c15fee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20c15fee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98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9" cy="46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07450" y="1947153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ek">
  <p:cSld name="Obrá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217" cy="441635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ek s titulkem">
  <p:cSld name="2_Obrá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217" cy="441635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255" cy="82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jednoduchy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nalevo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140800" y="40836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 s puntiky">
  <p:cSld name="1_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255" cy="82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hlavi casti na stred">
  <p:cSld name="Úvodní sníme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ctrTitle"/>
          </p:nvPr>
        </p:nvSpPr>
        <p:spPr>
          <a:xfrm>
            <a:off x="1070043" y="1686568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1524000" y="4074168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217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i="0" u="none" strike="noStrike" cap="none">
                <a:solidFill>
                  <a:schemeClr val="dk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slo na bilem">
  <p:cSld name="1_Záhlaví části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slo na modrem">
  <p:cSld name="2_Záhlaví části">
    <p:bg>
      <p:bgPr>
        <a:solidFill>
          <a:srgbClr val="2D2E8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matic SC"/>
              <a:buNone/>
              <a:defRPr sz="72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imonb87.github.io/git-features/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imonb87.github.io/git-features/index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GIT – blok 2: větve</a:t>
            </a:r>
            <a:endParaRPr sz="3600" dirty="0"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140800" y="4083674"/>
            <a:ext cx="9144000" cy="11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cs-CZ" dirty="0"/>
              <a:t>Šimon Buryan, Praha, 1. 5. 2020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53B50145-36F3-4706-AD42-6896A298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660" y="1378151"/>
            <a:ext cx="10134600" cy="2626913"/>
          </a:xfrm>
        </p:spPr>
        <p:txBody>
          <a:bodyPr/>
          <a:lstStyle/>
          <a:p>
            <a:r>
              <a:rPr lang="cs-CZ" dirty="0"/>
              <a:t>Poslat větev na </a:t>
            </a:r>
            <a:r>
              <a:rPr lang="cs-CZ" dirty="0" err="1"/>
              <a:t>github</a:t>
            </a:r>
            <a:r>
              <a:rPr lang="cs-CZ" dirty="0"/>
              <a:t> do repositáře</a:t>
            </a:r>
          </a:p>
          <a:p>
            <a:pPr lvl="1"/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push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–u </a:t>
            </a:r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origin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&lt;</a:t>
            </a:r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newBranchName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&gt;</a:t>
            </a:r>
          </a:p>
          <a:p>
            <a:pPr lvl="2"/>
            <a:r>
              <a:rPr lang="cs-CZ" dirty="0"/>
              <a:t>Co dělá povel: Publikuje na serveru </a:t>
            </a:r>
            <a:r>
              <a:rPr lang="cs-CZ" dirty="0" err="1"/>
              <a:t>commity</a:t>
            </a:r>
            <a:r>
              <a:rPr lang="cs-CZ" dirty="0"/>
              <a:t>, které dosud nejsou v online repositáři</a:t>
            </a:r>
          </a:p>
          <a:p>
            <a:r>
              <a:rPr lang="cs-CZ" sz="3600" dirty="0"/>
              <a:t>Zadat pokyn na </a:t>
            </a:r>
            <a:r>
              <a:rPr lang="cs-CZ" sz="3600" dirty="0" err="1"/>
              <a:t>merge</a:t>
            </a:r>
            <a:r>
              <a:rPr lang="cs-CZ" sz="3600" dirty="0"/>
              <a:t> přes aplikaci online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39C033C-F70F-4BC8-8FE8-DCF56C6C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Merge</a:t>
            </a:r>
            <a:r>
              <a:rPr lang="cs-CZ" dirty="0"/>
              <a:t> - vzdálený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088556F-553C-48B8-A456-B1BAC4915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3965374"/>
            <a:ext cx="118014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9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939C033C-F70F-4BC8-8FE8-DCF56C6C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Merge</a:t>
            </a:r>
            <a:r>
              <a:rPr lang="cs-CZ" dirty="0"/>
              <a:t> - vzdálený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2A18D2C-4B3D-4F78-8DD5-B80BBD3AA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319013"/>
            <a:ext cx="9073008" cy="480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939C033C-F70F-4BC8-8FE8-DCF56C6C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Merge</a:t>
            </a:r>
            <a:r>
              <a:rPr lang="cs-CZ" dirty="0"/>
              <a:t> - vzdálený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9A8ECFD3-2CBA-49DB-A8C0-7E1B9FD0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268760"/>
            <a:ext cx="88582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6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939C033C-F70F-4BC8-8FE8-DCF56C6C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Merge</a:t>
            </a:r>
            <a:r>
              <a:rPr lang="cs-CZ" dirty="0"/>
              <a:t> - vzdálený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20BB922-A578-412F-AB16-8BE42B7C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01" y="1124744"/>
            <a:ext cx="8234520" cy="561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55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939C033C-F70F-4BC8-8FE8-DCF56C6C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Merge</a:t>
            </a:r>
            <a:r>
              <a:rPr lang="cs-CZ" dirty="0"/>
              <a:t> - vzdálený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1DF9890F-2E58-453D-91D2-5E827AAE5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196752"/>
            <a:ext cx="7488832" cy="554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5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939C033C-F70F-4BC8-8FE8-DCF56C6C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Merge</a:t>
            </a:r>
            <a:r>
              <a:rPr lang="cs-CZ" dirty="0"/>
              <a:t> - vzdálený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F6940A8-00C5-4BE5-BBC0-4CC1C35C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196752"/>
            <a:ext cx="11593288" cy="4701292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1535BFB1-EDD0-4A59-8FF9-92AB31ADA998}"/>
              </a:ext>
            </a:extLst>
          </p:cNvPr>
          <p:cNvSpPr/>
          <p:nvPr/>
        </p:nvSpPr>
        <p:spPr>
          <a:xfrm>
            <a:off x="5015880" y="1742038"/>
            <a:ext cx="3632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800" b="1" dirty="0">
                <a:solidFill>
                  <a:srgbClr val="00B050"/>
                </a:solidFill>
              </a:rPr>
              <a:t>◄ Akce </a:t>
            </a:r>
            <a:r>
              <a:rPr lang="cs-CZ" sz="1800" b="1" dirty="0" err="1">
                <a:solidFill>
                  <a:srgbClr val="00B050"/>
                </a:solidFill>
              </a:rPr>
              <a:t>merge</a:t>
            </a:r>
            <a:r>
              <a:rPr lang="cs-CZ" sz="1800" b="1" dirty="0">
                <a:solidFill>
                  <a:srgbClr val="00B050"/>
                </a:solidFill>
              </a:rPr>
              <a:t> online v aplikaci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DE0D13D5-7C82-4FA7-A115-38DB436DD204}"/>
              </a:ext>
            </a:extLst>
          </p:cNvPr>
          <p:cNvSpPr/>
          <p:nvPr/>
        </p:nvSpPr>
        <p:spPr>
          <a:xfrm>
            <a:off x="5034852" y="2503239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800" b="1" dirty="0">
                <a:solidFill>
                  <a:srgbClr val="0070C0"/>
                </a:solidFill>
              </a:rPr>
              <a:t>◄ </a:t>
            </a:r>
            <a:r>
              <a:rPr lang="cs-CZ" sz="1800" b="1" dirty="0" err="1">
                <a:solidFill>
                  <a:srgbClr val="0070C0"/>
                </a:solidFill>
              </a:rPr>
              <a:t>Commit</a:t>
            </a:r>
            <a:r>
              <a:rPr lang="cs-CZ" sz="1800" b="1" dirty="0">
                <a:solidFill>
                  <a:srgbClr val="0070C0"/>
                </a:solidFill>
              </a:rPr>
              <a:t> s úpravou kódu</a:t>
            </a:r>
          </a:p>
        </p:txBody>
      </p:sp>
    </p:spTree>
    <p:extLst>
      <p:ext uri="{BB962C8B-B14F-4D97-AF65-F5344CB8AC3E}">
        <p14:creationId xmlns:p14="http://schemas.microsoft.com/office/powerpoint/2010/main" val="3188114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53B50145-36F3-4706-AD42-6896A298A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Když chceme publikovat naše změny na serveru, tak předtím si musíme aktualizovat náš vlastní lokální repositář. Protože jsme „pozadu“ o nové </a:t>
            </a:r>
            <a:r>
              <a:rPr lang="cs-CZ" dirty="0" err="1"/>
              <a:t>commity</a:t>
            </a:r>
            <a:r>
              <a:rPr lang="cs-CZ" dirty="0"/>
              <a:t> dostupné online.</a:t>
            </a:r>
          </a:p>
          <a:p>
            <a:pPr lvl="1"/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pull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origin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master</a:t>
            </a:r>
          </a:p>
          <a:p>
            <a:pPr lvl="2"/>
            <a:r>
              <a:rPr lang="cs-CZ" dirty="0"/>
              <a:t>Co dělá povel: Do současné větve přidá </a:t>
            </a:r>
            <a:r>
              <a:rPr lang="cs-CZ" dirty="0" err="1"/>
              <a:t>commity</a:t>
            </a:r>
            <a:r>
              <a:rPr lang="cs-CZ" dirty="0"/>
              <a:t> z online repositáře</a:t>
            </a:r>
          </a:p>
          <a:p>
            <a:r>
              <a:rPr lang="cs-CZ" dirty="0"/>
              <a:t>Poté můžeme provézt „</a:t>
            </a:r>
            <a:r>
              <a:rPr lang="cs-CZ" dirty="0" err="1"/>
              <a:t>push</a:t>
            </a:r>
            <a:r>
              <a:rPr lang="cs-CZ" dirty="0"/>
              <a:t>“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39C033C-F70F-4BC8-8FE8-DCF56C6C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 </a:t>
            </a:r>
            <a:r>
              <a:rPr lang="cs-CZ" dirty="0" err="1"/>
              <a:t>pushem</a:t>
            </a:r>
            <a:r>
              <a:rPr lang="cs-CZ" dirty="0"/>
              <a:t> udělat </a:t>
            </a:r>
            <a:r>
              <a:rPr lang="cs-CZ" dirty="0" err="1"/>
              <a:t>pull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2965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Konflikty v </a:t>
            </a:r>
            <a:r>
              <a:rPr lang="cs-CZ" dirty="0" err="1"/>
              <a:t>gitu</a:t>
            </a:r>
            <a:endParaRPr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676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53B50145-36F3-4706-AD42-6896A298A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Co je konflikt?</a:t>
            </a:r>
          </a:p>
          <a:p>
            <a:pPr lvl="1"/>
            <a:r>
              <a:rPr lang="cs-CZ" dirty="0"/>
              <a:t>Ke konfliktům při sloučení větví dochází, </a:t>
            </a:r>
          </a:p>
          <a:p>
            <a:pPr lvl="2"/>
            <a:r>
              <a:rPr lang="cs-CZ" dirty="0"/>
              <a:t>když </a:t>
            </a:r>
            <a:r>
              <a:rPr lang="cs-CZ" dirty="0" err="1"/>
              <a:t>git</a:t>
            </a:r>
            <a:r>
              <a:rPr lang="cs-CZ" dirty="0"/>
              <a:t> nachází konkurenční změny provedeny na stejném řádku souboru </a:t>
            </a:r>
          </a:p>
          <a:p>
            <a:pPr lvl="2"/>
            <a:r>
              <a:rPr lang="cs-CZ" dirty="0"/>
              <a:t>nebo když jedna osoba upraví soubor a jiná osoba odstraní stejný soubor.</a:t>
            </a:r>
          </a:p>
          <a:p>
            <a:r>
              <a:rPr lang="cs-CZ" dirty="0"/>
              <a:t>Co dělat?</a:t>
            </a:r>
          </a:p>
          <a:p>
            <a:pPr lvl="1"/>
            <a:r>
              <a:rPr lang="cs-CZ" dirty="0"/>
              <a:t>Chcete-li vyřešit konflikt ze sloučení větví, musíte zvolit ty řádky, které se mají začlenit do nového </a:t>
            </a:r>
            <a:r>
              <a:rPr lang="cs-CZ" dirty="0" err="1"/>
              <a:t>commitu</a:t>
            </a:r>
            <a:r>
              <a:rPr lang="cs-CZ" dirty="0"/>
              <a:t>.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39C033C-F70F-4BC8-8FE8-DCF56C6C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Konflikty</a:t>
            </a:r>
          </a:p>
        </p:txBody>
      </p:sp>
    </p:spTree>
    <p:extLst>
      <p:ext uri="{BB962C8B-B14F-4D97-AF65-F5344CB8AC3E}">
        <p14:creationId xmlns:p14="http://schemas.microsoft.com/office/powerpoint/2010/main" val="1146312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53B50145-36F3-4706-AD42-6896A298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660" y="1378151"/>
            <a:ext cx="10134600" cy="1618801"/>
          </a:xfrm>
        </p:spPr>
        <p:txBody>
          <a:bodyPr/>
          <a:lstStyle/>
          <a:p>
            <a:r>
              <a:rPr lang="cs-CZ" dirty="0"/>
              <a:t>Jak konflikt vypadá?</a:t>
            </a:r>
          </a:p>
          <a:p>
            <a:pPr lvl="1"/>
            <a:r>
              <a:rPr lang="cs-CZ" dirty="0"/>
              <a:t>Upozornění v terminálu, </a:t>
            </a:r>
          </a:p>
          <a:p>
            <a:pPr lvl="1"/>
            <a:r>
              <a:rPr lang="cs-CZ" dirty="0"/>
              <a:t>Vizualizace v kódu?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39C033C-F70F-4BC8-8FE8-DCF56C6C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Konflikty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A522F82-FCD6-469A-924E-1740FAE70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37" y="4077072"/>
            <a:ext cx="7488832" cy="2355909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2A63A3D3-32DF-42A6-B6B6-617DF0941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5" y="2852936"/>
            <a:ext cx="9677875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9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A13F6386-B1BB-4022-A946-C8E478E99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Plán bloku </a:t>
            </a:r>
            <a:r>
              <a:rPr lang="cs-CZ"/>
              <a:t>GIT 2 </a:t>
            </a:r>
            <a:endParaRPr lang="pl-PL" dirty="0"/>
          </a:p>
          <a:p>
            <a:pPr lvl="1"/>
            <a:r>
              <a:rPr lang="pl-PL" dirty="0"/>
              <a:t>Odklon kódu z hlavní větve (master) do nové větve </a:t>
            </a:r>
          </a:p>
          <a:p>
            <a:pPr lvl="1"/>
            <a:r>
              <a:rPr lang="pl-PL" dirty="0"/>
              <a:t>Základní práce s větvemi</a:t>
            </a:r>
          </a:p>
          <a:p>
            <a:pPr lvl="1"/>
            <a:r>
              <a:rPr lang="pl-PL" dirty="0"/>
              <a:t>Spojování mergování větví</a:t>
            </a:r>
          </a:p>
          <a:p>
            <a:pPr lvl="1"/>
            <a:r>
              <a:rPr lang="pl-PL" dirty="0"/>
              <a:t>Co je to konflikt a jak jej řešit</a:t>
            </a:r>
          </a:p>
          <a:p>
            <a:pPr lvl="1"/>
            <a:endParaRPr lang="cs-CZ" sz="2000" dirty="0">
              <a:solidFill>
                <a:schemeClr val="accent1"/>
              </a:solidFill>
              <a:highlight>
                <a:schemeClr val="lt1"/>
              </a:highlight>
              <a:latin typeface="Roboto Mono"/>
              <a:ea typeface="Roboto Mono"/>
            </a:endParaRPr>
          </a:p>
          <a:p>
            <a:pPr lvl="1"/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1FF76EAA-8E81-49CE-A587-77C11468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21182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53B50145-36F3-4706-AD42-6896A298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874095"/>
            <a:ext cx="10134600" cy="3202977"/>
          </a:xfrm>
        </p:spPr>
        <p:txBody>
          <a:bodyPr/>
          <a:lstStyle/>
          <a:p>
            <a:r>
              <a:rPr lang="cs-CZ" dirty="0"/>
              <a:t>Naše a přicházející změny</a:t>
            </a:r>
          </a:p>
          <a:p>
            <a:pPr lvl="1"/>
            <a:r>
              <a:rPr lang="cs-CZ" dirty="0"/>
              <a:t>Místo konfliktu se nachází mezi značkami: </a:t>
            </a:r>
            <a:br>
              <a:rPr lang="cs-CZ" dirty="0"/>
            </a:br>
            <a:r>
              <a:rPr lang="cs-CZ" dirty="0"/>
              <a:t>„&lt;&lt;&lt;&lt;&lt;&lt;&lt; HEAD“ (</a:t>
            </a:r>
            <a:r>
              <a:rPr lang="cs-CZ" dirty="0" err="1"/>
              <a:t>current</a:t>
            </a:r>
            <a:r>
              <a:rPr lang="cs-CZ" dirty="0"/>
              <a:t> </a:t>
            </a:r>
            <a:r>
              <a:rPr lang="cs-CZ" dirty="0" err="1"/>
              <a:t>change</a:t>
            </a:r>
            <a:r>
              <a:rPr lang="cs-CZ" dirty="0"/>
              <a:t>) </a:t>
            </a:r>
            <a:br>
              <a:rPr lang="cs-CZ" dirty="0"/>
            </a:br>
            <a:r>
              <a:rPr lang="cs-CZ" dirty="0"/>
              <a:t>a  „&gt;&gt;&gt;&gt;&gt;&gt;&gt; *jméno větve* “ (incoming </a:t>
            </a:r>
            <a:r>
              <a:rPr lang="cs-CZ" dirty="0" err="1"/>
              <a:t>change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Obě varianty jsou rozděleny značkami: „=======“</a:t>
            </a:r>
          </a:p>
          <a:p>
            <a:pPr lvl="1"/>
            <a:r>
              <a:rPr lang="cs-CZ" dirty="0"/>
              <a:t>Horní varianta je náš kód (</a:t>
            </a:r>
            <a:r>
              <a:rPr lang="cs-CZ" dirty="0" err="1"/>
              <a:t>current</a:t>
            </a:r>
            <a:r>
              <a:rPr lang="cs-CZ" dirty="0"/>
              <a:t> </a:t>
            </a:r>
            <a:r>
              <a:rPr lang="cs-CZ" dirty="0" err="1"/>
              <a:t>change</a:t>
            </a:r>
            <a:r>
              <a:rPr lang="cs-CZ" dirty="0"/>
              <a:t>) </a:t>
            </a:r>
          </a:p>
          <a:p>
            <a:pPr lvl="1"/>
            <a:r>
              <a:rPr lang="cs-CZ" dirty="0"/>
              <a:t>Dolní varianta je přicházející kód (incoming </a:t>
            </a:r>
            <a:r>
              <a:rPr lang="cs-CZ" dirty="0" err="1"/>
              <a:t>change</a:t>
            </a:r>
            <a:r>
              <a:rPr lang="cs-CZ" dirty="0"/>
              <a:t>)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39C033C-F70F-4BC8-8FE8-DCF56C6C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595" y="298031"/>
            <a:ext cx="8325300" cy="821700"/>
          </a:xfrm>
        </p:spPr>
        <p:txBody>
          <a:bodyPr/>
          <a:lstStyle/>
          <a:p>
            <a:r>
              <a:rPr lang="cs-CZ" dirty="0"/>
              <a:t>Konflikty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A522F82-FCD6-469A-924E-1740FAE70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4204060"/>
            <a:ext cx="7488832" cy="235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98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53B50145-36F3-4706-AD42-6896A298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874095"/>
            <a:ext cx="10134600" cy="3202977"/>
          </a:xfrm>
        </p:spPr>
        <p:txBody>
          <a:bodyPr/>
          <a:lstStyle/>
          <a:p>
            <a:r>
              <a:rPr lang="cs-CZ" dirty="0"/>
              <a:t>Naše a přicházející změny</a:t>
            </a:r>
          </a:p>
          <a:p>
            <a:pPr lvl="1"/>
            <a:r>
              <a:rPr lang="cs-CZ" dirty="0"/>
              <a:t>Máme možnosti:</a:t>
            </a:r>
          </a:p>
          <a:p>
            <a:pPr lvl="2"/>
            <a:r>
              <a:rPr lang="cs-CZ" dirty="0"/>
              <a:t>Ponechat jen naši verzi kódu</a:t>
            </a:r>
          </a:p>
          <a:p>
            <a:pPr lvl="2"/>
            <a:r>
              <a:rPr lang="cs-CZ" dirty="0"/>
              <a:t>Ponechat jen příchozí verzi kódu</a:t>
            </a:r>
          </a:p>
          <a:p>
            <a:pPr lvl="2"/>
            <a:r>
              <a:rPr lang="cs-CZ" dirty="0"/>
              <a:t>Přijmout obě verze kódu</a:t>
            </a:r>
          </a:p>
          <a:p>
            <a:pPr lvl="2"/>
            <a:r>
              <a:rPr lang="cs-CZ" dirty="0"/>
              <a:t>Porovnat změny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39C033C-F70F-4BC8-8FE8-DCF56C6C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595" y="298031"/>
            <a:ext cx="8325300" cy="821700"/>
          </a:xfrm>
        </p:spPr>
        <p:txBody>
          <a:bodyPr/>
          <a:lstStyle/>
          <a:p>
            <a:r>
              <a:rPr lang="cs-CZ" dirty="0"/>
              <a:t>Konflikty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A522F82-FCD6-469A-924E-1740FAE70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4204060"/>
            <a:ext cx="7488832" cy="235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09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Další práce s větvemi</a:t>
            </a:r>
            <a:endParaRPr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3451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53B50145-36F3-4706-AD42-6896A298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660" y="1378151"/>
            <a:ext cx="10134600" cy="1834825"/>
          </a:xfrm>
        </p:spPr>
        <p:txBody>
          <a:bodyPr/>
          <a:lstStyle/>
          <a:p>
            <a:r>
              <a:rPr lang="cs-CZ" dirty="0"/>
              <a:t>Když chceme zjistit, kolik větví existuje</a:t>
            </a:r>
          </a:p>
          <a:p>
            <a:pPr lvl="1"/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branch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-a</a:t>
            </a:r>
          </a:p>
          <a:p>
            <a:pPr lvl="2"/>
            <a:r>
              <a:rPr lang="cs-CZ" dirty="0"/>
              <a:t>Co dělá povel: Vypíše seznam lokálních a veřejných větví</a:t>
            </a:r>
            <a:endParaRPr lang="cs-CZ" dirty="0">
              <a:latin typeface="Lucida Console" panose="020B0609040504020204" pitchFamily="49" charset="0"/>
            </a:endParaRP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39C033C-F70F-4BC8-8FE8-DCF56C6C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Zjistit jaká máme větve k dispozici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5AFB096-FBD6-4178-91F6-E835346C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3140968"/>
            <a:ext cx="986272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74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53B50145-36F3-4706-AD42-6896A298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660" y="1378151"/>
            <a:ext cx="10134600" cy="2986953"/>
          </a:xfrm>
        </p:spPr>
        <p:txBody>
          <a:bodyPr/>
          <a:lstStyle/>
          <a:p>
            <a:r>
              <a:rPr lang="cs-CZ" dirty="0"/>
              <a:t>Když chceme smazat větev</a:t>
            </a:r>
          </a:p>
          <a:p>
            <a:pPr lvl="1"/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branch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–d &lt;</a:t>
            </a:r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branch-name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&gt;</a:t>
            </a:r>
          </a:p>
          <a:p>
            <a:pPr lvl="2"/>
            <a:r>
              <a:rPr lang="cs-CZ" dirty="0"/>
              <a:t>Co dělá povel: Smaže větev, pokud byla větev </a:t>
            </a:r>
            <a:r>
              <a:rPr lang="cs-CZ" dirty="0" err="1"/>
              <a:t>mergnuta</a:t>
            </a:r>
            <a:endParaRPr lang="cs-CZ" dirty="0">
              <a:latin typeface="Lucida Console" panose="020B0609040504020204" pitchFamily="49" charset="0"/>
            </a:endParaRPr>
          </a:p>
          <a:p>
            <a:pPr lvl="1"/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branch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–D &lt;</a:t>
            </a:r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branch-name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&gt;</a:t>
            </a:r>
          </a:p>
          <a:p>
            <a:pPr lvl="2"/>
            <a:r>
              <a:rPr lang="cs-CZ" dirty="0"/>
              <a:t>Co dělá povel: Vynutí smazání větve i když nebyla </a:t>
            </a:r>
            <a:r>
              <a:rPr lang="cs-CZ" dirty="0" err="1"/>
              <a:t>mergnuta</a:t>
            </a:r>
            <a:endParaRPr lang="cs-CZ" dirty="0"/>
          </a:p>
          <a:p>
            <a:pPr lvl="2"/>
            <a:r>
              <a:rPr lang="cs-CZ" dirty="0"/>
              <a:t>Je to zkrácený povel pro </a:t>
            </a:r>
            <a:r>
              <a:rPr lang="cs-CZ" sz="2400" dirty="0">
                <a:highlight>
                  <a:srgbClr val="C0C0C0"/>
                </a:highlight>
                <a:latin typeface="Lucida Console" panose="020B0609040504020204" pitchFamily="49" charset="0"/>
              </a:rPr>
              <a:t>--</a:t>
            </a:r>
            <a:r>
              <a:rPr lang="cs-CZ" sz="2400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delete</a:t>
            </a:r>
            <a:r>
              <a:rPr lang="cs-CZ" sz="2400" dirty="0">
                <a:highlight>
                  <a:srgbClr val="C0C0C0"/>
                </a:highlight>
                <a:latin typeface="Lucida Console" panose="020B0609040504020204" pitchFamily="49" charset="0"/>
              </a:rPr>
              <a:t> --</a:t>
            </a:r>
            <a:r>
              <a:rPr lang="cs-CZ" sz="2400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force</a:t>
            </a:r>
            <a:endParaRPr lang="cs-CZ" sz="2400" dirty="0"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lvl="2"/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39C033C-F70F-4BC8-8FE8-DCF56C6C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Smazání větve lokálně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84D2733-0107-4203-A98A-1422AFC6E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--delete --force</a:t>
            </a:r>
            <a:r>
              <a:rPr kumimoji="0" lang="cs-CZ" altLang="cs-CZ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cs-C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342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53B50145-36F3-4706-AD42-6896A298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660" y="1378151"/>
            <a:ext cx="10134600" cy="821701"/>
          </a:xfrm>
        </p:spPr>
        <p:txBody>
          <a:bodyPr/>
          <a:lstStyle/>
          <a:p>
            <a:r>
              <a:rPr lang="cs-CZ" dirty="0"/>
              <a:t>Můžeme smazat větev, kterou jsme </a:t>
            </a:r>
            <a:r>
              <a:rPr lang="cs-CZ" dirty="0" err="1"/>
              <a:t>pushnuli</a:t>
            </a:r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39C033C-F70F-4BC8-8FE8-DCF56C6C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Smazání vzdálené větve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84D2733-0107-4203-A98A-1422AFC6E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--delete --force</a:t>
            </a:r>
            <a:r>
              <a:rPr kumimoji="0" lang="cs-CZ" altLang="cs-CZ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cs-C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400CD76-AC97-489B-AA53-F3D735D8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74" y="2118013"/>
            <a:ext cx="7243249" cy="2335137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74E207C2-CFB5-478B-A86A-71460EA0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4" y="4173281"/>
            <a:ext cx="8252004" cy="261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68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Publikování </a:t>
            </a:r>
            <a:r>
              <a:rPr lang="cs-CZ" dirty="0" err="1"/>
              <a:t>git</a:t>
            </a:r>
            <a:r>
              <a:rPr lang="cs-CZ" dirty="0"/>
              <a:t> hub repositáře</a:t>
            </a:r>
            <a:endParaRPr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9179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53B50145-36F3-4706-AD42-6896A298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660" y="1378151"/>
            <a:ext cx="10134600" cy="3491009"/>
          </a:xfrm>
        </p:spPr>
        <p:txBody>
          <a:bodyPr/>
          <a:lstStyle/>
          <a:p>
            <a:r>
              <a:rPr lang="cs-CZ" dirty="0"/>
              <a:t>Můžeme díky </a:t>
            </a:r>
            <a:r>
              <a:rPr lang="cs-CZ" dirty="0" err="1"/>
              <a:t>git</a:t>
            </a:r>
            <a:r>
              <a:rPr lang="cs-CZ" dirty="0"/>
              <a:t> hub </a:t>
            </a:r>
            <a:r>
              <a:rPr lang="cs-CZ" dirty="0" err="1"/>
              <a:t>pages</a:t>
            </a:r>
            <a:r>
              <a:rPr lang="cs-CZ" dirty="0"/>
              <a:t> publikovat </a:t>
            </a:r>
            <a:r>
              <a:rPr lang="cs-CZ" dirty="0" err="1"/>
              <a:t>náši</a:t>
            </a:r>
            <a:r>
              <a:rPr lang="cs-CZ" dirty="0"/>
              <a:t> </a:t>
            </a:r>
            <a:r>
              <a:rPr lang="cs-CZ" dirty="0" err="1"/>
              <a:t>webovku</a:t>
            </a:r>
            <a:r>
              <a:rPr lang="cs-CZ" dirty="0"/>
              <a:t> online</a:t>
            </a:r>
          </a:p>
          <a:p>
            <a:pPr lvl="1"/>
            <a:r>
              <a:rPr lang="cs-CZ" dirty="0" err="1"/>
              <a:t>Defaulně</a:t>
            </a:r>
            <a:r>
              <a:rPr lang="cs-CZ" dirty="0"/>
              <a:t> se publikuje README.md</a:t>
            </a:r>
          </a:p>
          <a:p>
            <a:pPr lvl="1"/>
            <a:r>
              <a:rPr lang="cs-CZ" dirty="0"/>
              <a:t>Pokud máme v repositáři v </a:t>
            </a:r>
            <a:r>
              <a:rPr lang="cs-CZ" dirty="0" err="1"/>
              <a:t>rootu</a:t>
            </a:r>
            <a:r>
              <a:rPr lang="cs-CZ" dirty="0"/>
              <a:t> „index.html“ tak se místo „README.md“ ukáže „index.html“</a:t>
            </a:r>
          </a:p>
          <a:p>
            <a:r>
              <a:rPr lang="cs-CZ" dirty="0">
                <a:hlinkClick r:id="rId2"/>
              </a:rPr>
              <a:t>https://simonb87.github.io/git-features/</a:t>
            </a:r>
            <a:endParaRPr lang="cs-CZ" dirty="0"/>
          </a:p>
          <a:p>
            <a:pPr marL="50800" indent="0">
              <a:buNone/>
            </a:pPr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39C033C-F70F-4BC8-8FE8-DCF56C6C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 hub </a:t>
            </a:r>
            <a:r>
              <a:rPr lang="cs-CZ" dirty="0" err="1"/>
              <a:t>pages</a:t>
            </a:r>
            <a:endParaRPr lang="cs-CZ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84D2733-0107-4203-A98A-1422AFC6E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--delete --force</a:t>
            </a:r>
            <a:r>
              <a:rPr kumimoji="0" lang="cs-CZ" altLang="cs-CZ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cs-C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8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53B50145-36F3-4706-AD42-6896A298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660" y="1378151"/>
            <a:ext cx="10134600" cy="1330769"/>
          </a:xfrm>
        </p:spPr>
        <p:txBody>
          <a:bodyPr/>
          <a:lstStyle/>
          <a:p>
            <a:r>
              <a:rPr lang="cs-CZ" dirty="0" err="1"/>
              <a:t>Nastevní</a:t>
            </a:r>
            <a:r>
              <a:rPr lang="cs-CZ" dirty="0"/>
              <a:t> repositáře</a:t>
            </a:r>
          </a:p>
          <a:p>
            <a:pPr marL="50800" indent="0">
              <a:buNone/>
            </a:pPr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39C033C-F70F-4BC8-8FE8-DCF56C6C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 hub </a:t>
            </a:r>
            <a:r>
              <a:rPr lang="cs-CZ" dirty="0" err="1"/>
              <a:t>pages</a:t>
            </a:r>
            <a:endParaRPr lang="cs-CZ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84D2733-0107-4203-A98A-1422AFC6E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--delete --force</a:t>
            </a:r>
            <a:r>
              <a:rPr kumimoji="0" lang="cs-CZ" altLang="cs-CZ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cs-C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CD89F0C-7F39-4D7D-B69E-FBC00BEEB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60" y="2082156"/>
            <a:ext cx="95631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36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53B50145-36F3-4706-AD42-6896A298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660" y="1378151"/>
            <a:ext cx="10134600" cy="1330769"/>
          </a:xfrm>
        </p:spPr>
        <p:txBody>
          <a:bodyPr/>
          <a:lstStyle/>
          <a:p>
            <a:r>
              <a:rPr lang="cs-CZ" dirty="0" err="1"/>
              <a:t>Nastevní</a:t>
            </a:r>
            <a:r>
              <a:rPr lang="cs-CZ" dirty="0"/>
              <a:t> repositáře</a:t>
            </a:r>
          </a:p>
          <a:p>
            <a:pPr marL="50800" indent="0">
              <a:buNone/>
            </a:pPr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39C033C-F70F-4BC8-8FE8-DCF56C6C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 hub </a:t>
            </a:r>
            <a:r>
              <a:rPr lang="cs-CZ" dirty="0" err="1"/>
              <a:t>pages</a:t>
            </a:r>
            <a:endParaRPr lang="cs-CZ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84D2733-0107-4203-A98A-1422AFC6E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--delete --force</a:t>
            </a:r>
            <a:r>
              <a:rPr kumimoji="0" lang="cs-CZ" altLang="cs-CZ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cs-C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90DDE6C-0F1B-4817-AAC5-1F8E3734C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2043535"/>
            <a:ext cx="6912768" cy="462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5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Práce s větvemi</a:t>
            </a:r>
            <a:endParaRPr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5555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53B50145-36F3-4706-AD42-6896A298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660" y="1378151"/>
            <a:ext cx="3907204" cy="2050849"/>
          </a:xfrm>
        </p:spPr>
        <p:txBody>
          <a:bodyPr/>
          <a:lstStyle/>
          <a:p>
            <a:r>
              <a:rPr lang="cs-CZ" dirty="0" err="1"/>
              <a:t>Nastevní</a:t>
            </a:r>
            <a:r>
              <a:rPr lang="cs-CZ" dirty="0"/>
              <a:t> repositáře</a:t>
            </a:r>
          </a:p>
          <a:p>
            <a:pPr lvl="1"/>
            <a:r>
              <a:rPr lang="cs-CZ" dirty="0"/>
              <a:t>Jen je třeba chvíli počkat …</a:t>
            </a:r>
          </a:p>
          <a:p>
            <a:pPr lvl="1"/>
            <a:endParaRPr lang="cs-CZ" dirty="0"/>
          </a:p>
          <a:p>
            <a:pPr marL="50800" indent="0">
              <a:buNone/>
            </a:pPr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39C033C-F70F-4BC8-8FE8-DCF56C6C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 hub </a:t>
            </a:r>
            <a:r>
              <a:rPr lang="cs-CZ" dirty="0" err="1"/>
              <a:t>pages</a:t>
            </a:r>
            <a:endParaRPr lang="cs-CZ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84D2733-0107-4203-A98A-1422AFC6E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--delete --force</a:t>
            </a:r>
            <a:r>
              <a:rPr kumimoji="0" lang="cs-CZ" altLang="cs-CZ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cs-C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BB9C35D-788E-418F-88C0-EE93215C6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1124744"/>
            <a:ext cx="7077075" cy="5572125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5DC104C5-3907-4F23-8269-9BE8F3939AFD}"/>
              </a:ext>
            </a:extLst>
          </p:cNvPr>
          <p:cNvSpPr/>
          <p:nvPr/>
        </p:nvSpPr>
        <p:spPr>
          <a:xfrm>
            <a:off x="335360" y="5877272"/>
            <a:ext cx="40334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Naše ukázka:</a:t>
            </a:r>
            <a:br>
              <a:rPr lang="cs-CZ" dirty="0"/>
            </a:br>
            <a:r>
              <a:rPr lang="cs-CZ" dirty="0">
                <a:hlinkClick r:id="rId3"/>
              </a:rPr>
              <a:t>https://simonb87.github.io/git-features/index.html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973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D8942BC7-4D27-4642-8243-F7F49A68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 větve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53D72C1E-875B-4C8C-BBFA-CAA77A9D5548}"/>
              </a:ext>
            </a:extLst>
          </p:cNvPr>
          <p:cNvCxnSpPr>
            <a:cxnSpLocks/>
          </p:cNvCxnSpPr>
          <p:nvPr/>
        </p:nvCxnSpPr>
        <p:spPr>
          <a:xfrm flipV="1">
            <a:off x="3497726" y="3096711"/>
            <a:ext cx="5792234" cy="1788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ál 5">
            <a:extLst>
              <a:ext uri="{FF2B5EF4-FFF2-40B4-BE49-F238E27FC236}">
                <a16:creationId xmlns:a16="http://schemas.microsoft.com/office/drawing/2014/main" id="{CE733251-CC0F-4DAD-860A-64FB346162B0}"/>
              </a:ext>
            </a:extLst>
          </p:cNvPr>
          <p:cNvSpPr/>
          <p:nvPr/>
        </p:nvSpPr>
        <p:spPr>
          <a:xfrm>
            <a:off x="3282350" y="2898579"/>
            <a:ext cx="430752" cy="43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33B1C2F0-F7EA-40A7-BB75-61FB67D31C38}"/>
              </a:ext>
            </a:extLst>
          </p:cNvPr>
          <p:cNvSpPr/>
          <p:nvPr/>
        </p:nvSpPr>
        <p:spPr>
          <a:xfrm>
            <a:off x="2815488" y="2466580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800" b="1" dirty="0" err="1">
                <a:solidFill>
                  <a:srgbClr val="EB008B"/>
                </a:solidFill>
              </a:rPr>
              <a:t>Commit</a:t>
            </a:r>
            <a:r>
              <a:rPr lang="cs-CZ" sz="1800" b="1" dirty="0">
                <a:solidFill>
                  <a:srgbClr val="EB008B"/>
                </a:solidFill>
              </a:rPr>
              <a:t> #1</a:t>
            </a: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6A5F7654-1541-4A9D-BA69-3E4B27174CFC}"/>
              </a:ext>
            </a:extLst>
          </p:cNvPr>
          <p:cNvSpPr/>
          <p:nvPr/>
        </p:nvSpPr>
        <p:spPr>
          <a:xfrm>
            <a:off x="5142841" y="2904620"/>
            <a:ext cx="430752" cy="43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24F8DEE-B3F8-44BF-BAEE-952C2F286526}"/>
              </a:ext>
            </a:extLst>
          </p:cNvPr>
          <p:cNvSpPr/>
          <p:nvPr/>
        </p:nvSpPr>
        <p:spPr>
          <a:xfrm>
            <a:off x="964661" y="2912045"/>
            <a:ext cx="289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800" b="1" dirty="0" err="1">
                <a:solidFill>
                  <a:schemeClr val="tx1"/>
                </a:solidFill>
              </a:rPr>
              <a:t>branch</a:t>
            </a:r>
            <a:r>
              <a:rPr lang="cs-CZ" sz="1800" b="1" dirty="0">
                <a:solidFill>
                  <a:schemeClr val="tx1"/>
                </a:solidFill>
              </a:rPr>
              <a:t>: </a:t>
            </a:r>
            <a:r>
              <a:rPr lang="cs-CZ" sz="1800" b="1" dirty="0">
                <a:solidFill>
                  <a:schemeClr val="accent4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3B0AAE83-86E6-4C7B-A9A7-D4A6C8DABD7D}"/>
              </a:ext>
            </a:extLst>
          </p:cNvPr>
          <p:cNvSpPr/>
          <p:nvPr/>
        </p:nvSpPr>
        <p:spPr>
          <a:xfrm>
            <a:off x="4723282" y="2466580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800" b="1" dirty="0" err="1">
                <a:solidFill>
                  <a:srgbClr val="EB008B"/>
                </a:solidFill>
              </a:rPr>
              <a:t>Commit</a:t>
            </a:r>
            <a:r>
              <a:rPr lang="cs-CZ" sz="1800" b="1" dirty="0">
                <a:solidFill>
                  <a:srgbClr val="EB008B"/>
                </a:solidFill>
              </a:rPr>
              <a:t> #2</a:t>
            </a:r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ADB6D342-28C3-4E54-A9AA-69D7DE35E199}"/>
              </a:ext>
            </a:extLst>
          </p:cNvPr>
          <p:cNvSpPr/>
          <p:nvPr/>
        </p:nvSpPr>
        <p:spPr>
          <a:xfrm>
            <a:off x="6855207" y="2886794"/>
            <a:ext cx="430752" cy="43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AAEC91CC-DE57-4826-AB66-3AB580499D03}"/>
              </a:ext>
            </a:extLst>
          </p:cNvPr>
          <p:cNvSpPr/>
          <p:nvPr/>
        </p:nvSpPr>
        <p:spPr>
          <a:xfrm>
            <a:off x="6388345" y="2450380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800" b="1" dirty="0" err="1">
                <a:solidFill>
                  <a:srgbClr val="EB008B"/>
                </a:solidFill>
              </a:rPr>
              <a:t>Commit</a:t>
            </a:r>
            <a:r>
              <a:rPr lang="cs-CZ" sz="1800" b="1" dirty="0">
                <a:solidFill>
                  <a:srgbClr val="EB008B"/>
                </a:solidFill>
              </a:rPr>
              <a:t> #3</a:t>
            </a: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8A7B957C-4F15-4C64-B836-3D4236A59F0B}"/>
              </a:ext>
            </a:extLst>
          </p:cNvPr>
          <p:cNvSpPr/>
          <p:nvPr/>
        </p:nvSpPr>
        <p:spPr>
          <a:xfrm>
            <a:off x="8715698" y="2912045"/>
            <a:ext cx="430752" cy="43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DD74E16C-37F2-4926-9336-A63C2CC5DFC2}"/>
              </a:ext>
            </a:extLst>
          </p:cNvPr>
          <p:cNvSpPr/>
          <p:nvPr/>
        </p:nvSpPr>
        <p:spPr>
          <a:xfrm>
            <a:off x="8248836" y="243772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800" b="1" dirty="0" err="1">
                <a:solidFill>
                  <a:srgbClr val="EB008B"/>
                </a:solidFill>
              </a:rPr>
              <a:t>Commit</a:t>
            </a:r>
            <a:r>
              <a:rPr lang="cs-CZ" sz="1800" b="1" dirty="0">
                <a:solidFill>
                  <a:srgbClr val="EB008B"/>
                </a:solidFill>
              </a:rPr>
              <a:t> #4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E3B7C420-1440-4AA5-94E1-F0A6E61BA6A3}"/>
              </a:ext>
            </a:extLst>
          </p:cNvPr>
          <p:cNvSpPr/>
          <p:nvPr/>
        </p:nvSpPr>
        <p:spPr>
          <a:xfrm>
            <a:off x="840118" y="1552717"/>
            <a:ext cx="4307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Práce neustále v master větvi: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FF8F6376-D3F0-4D5D-A9B9-0CC96A68DC5A}"/>
              </a:ext>
            </a:extLst>
          </p:cNvPr>
          <p:cNvSpPr/>
          <p:nvPr/>
        </p:nvSpPr>
        <p:spPr>
          <a:xfrm>
            <a:off x="932617" y="4723204"/>
            <a:ext cx="33311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800" b="1" dirty="0" err="1">
                <a:solidFill>
                  <a:schemeClr val="tx1"/>
                </a:solidFill>
              </a:rPr>
              <a:t>branch</a:t>
            </a:r>
            <a:r>
              <a:rPr lang="cs-CZ" sz="1800" b="1" dirty="0">
                <a:solidFill>
                  <a:schemeClr val="tx1"/>
                </a:solidFill>
              </a:rPr>
              <a:t>: </a:t>
            </a:r>
            <a:r>
              <a:rPr lang="cs-CZ" sz="1800" b="1" dirty="0">
                <a:solidFill>
                  <a:schemeClr val="accent4">
                    <a:lumMod val="75000"/>
                  </a:schemeClr>
                </a:solidFill>
              </a:rPr>
              <a:t>master</a:t>
            </a:r>
            <a:br>
              <a:rPr lang="cs-CZ" sz="1800" b="1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cs-CZ" sz="1800" b="1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cs-CZ" sz="1800" b="1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cs-CZ" sz="1800" b="1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cs-CZ" sz="18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cs-CZ" sz="1800" b="1" dirty="0" err="1">
                <a:solidFill>
                  <a:schemeClr val="tx1"/>
                </a:solidFill>
              </a:rPr>
              <a:t>branch</a:t>
            </a:r>
            <a:r>
              <a:rPr lang="cs-CZ" sz="1800" b="1" dirty="0">
                <a:solidFill>
                  <a:schemeClr val="tx1"/>
                </a:solidFill>
              </a:rPr>
              <a:t>: </a:t>
            </a:r>
            <a:r>
              <a:rPr lang="cs-CZ" sz="1800" b="1" dirty="0">
                <a:solidFill>
                  <a:schemeClr val="accent4">
                    <a:lumMod val="75000"/>
                  </a:schemeClr>
                </a:solidFill>
              </a:rPr>
              <a:t>bug-fix-17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4BB0626B-3378-411E-8599-3D69666D3D02}"/>
              </a:ext>
            </a:extLst>
          </p:cNvPr>
          <p:cNvCxnSpPr>
            <a:cxnSpLocks/>
          </p:cNvCxnSpPr>
          <p:nvPr/>
        </p:nvCxnSpPr>
        <p:spPr>
          <a:xfrm flipV="1">
            <a:off x="3465683" y="4834569"/>
            <a:ext cx="7062770" cy="2656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ál 21">
            <a:extLst>
              <a:ext uri="{FF2B5EF4-FFF2-40B4-BE49-F238E27FC236}">
                <a16:creationId xmlns:a16="http://schemas.microsoft.com/office/drawing/2014/main" id="{92C30084-B0CF-480F-886B-D3EBF09979A4}"/>
              </a:ext>
            </a:extLst>
          </p:cNvPr>
          <p:cNvSpPr/>
          <p:nvPr/>
        </p:nvSpPr>
        <p:spPr>
          <a:xfrm>
            <a:off x="3250307" y="4645121"/>
            <a:ext cx="430752" cy="43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11415964-87A0-4CFE-B86D-B540B0EF69BC}"/>
              </a:ext>
            </a:extLst>
          </p:cNvPr>
          <p:cNvSpPr/>
          <p:nvPr/>
        </p:nvSpPr>
        <p:spPr>
          <a:xfrm>
            <a:off x="2783445" y="4213122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800" b="1" dirty="0" err="1">
                <a:solidFill>
                  <a:srgbClr val="EB008B"/>
                </a:solidFill>
              </a:rPr>
              <a:t>Commit</a:t>
            </a:r>
            <a:r>
              <a:rPr lang="cs-CZ" sz="1800" b="1" dirty="0">
                <a:solidFill>
                  <a:srgbClr val="EB008B"/>
                </a:solidFill>
              </a:rPr>
              <a:t> #1</a:t>
            </a:r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A2DC8BE9-A2DB-4097-A013-74D9D0F19593}"/>
              </a:ext>
            </a:extLst>
          </p:cNvPr>
          <p:cNvSpPr/>
          <p:nvPr/>
        </p:nvSpPr>
        <p:spPr>
          <a:xfrm>
            <a:off x="4937090" y="4645121"/>
            <a:ext cx="430752" cy="43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9AFC0C2D-56EE-4001-B8CF-BDC4F8D86060}"/>
              </a:ext>
            </a:extLst>
          </p:cNvPr>
          <p:cNvSpPr/>
          <p:nvPr/>
        </p:nvSpPr>
        <p:spPr>
          <a:xfrm>
            <a:off x="4428560" y="4221806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800" b="1" dirty="0" err="1">
                <a:solidFill>
                  <a:srgbClr val="EB008B"/>
                </a:solidFill>
              </a:rPr>
              <a:t>Commit</a:t>
            </a:r>
            <a:r>
              <a:rPr lang="cs-CZ" sz="1800" b="1" dirty="0">
                <a:solidFill>
                  <a:srgbClr val="EB008B"/>
                </a:solidFill>
              </a:rPr>
              <a:t> #2</a:t>
            </a:r>
          </a:p>
        </p:txBody>
      </p:sp>
      <p:cxnSp>
        <p:nvCxnSpPr>
          <p:cNvPr id="26" name="Přímá spojnice 25">
            <a:extLst>
              <a:ext uri="{FF2B5EF4-FFF2-40B4-BE49-F238E27FC236}">
                <a16:creationId xmlns:a16="http://schemas.microsoft.com/office/drawing/2014/main" id="{CDF70508-5446-4EB7-A3E9-0B471BDB3D4F}"/>
              </a:ext>
            </a:extLst>
          </p:cNvPr>
          <p:cNvCxnSpPr>
            <a:cxnSpLocks/>
          </p:cNvCxnSpPr>
          <p:nvPr/>
        </p:nvCxnSpPr>
        <p:spPr>
          <a:xfrm>
            <a:off x="5617163" y="4843253"/>
            <a:ext cx="466743" cy="135187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28">
            <a:extLst>
              <a:ext uri="{FF2B5EF4-FFF2-40B4-BE49-F238E27FC236}">
                <a16:creationId xmlns:a16="http://schemas.microsoft.com/office/drawing/2014/main" id="{C0C5676B-C264-4BF6-A33A-AB243ED1D0C1}"/>
              </a:ext>
            </a:extLst>
          </p:cNvPr>
          <p:cNvCxnSpPr>
            <a:cxnSpLocks/>
          </p:cNvCxnSpPr>
          <p:nvPr/>
        </p:nvCxnSpPr>
        <p:spPr>
          <a:xfrm>
            <a:off x="6063957" y="6173336"/>
            <a:ext cx="324036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083032D4-4BA6-4D39-B97F-BE562526B35D}"/>
              </a:ext>
            </a:extLst>
          </p:cNvPr>
          <p:cNvCxnSpPr>
            <a:cxnSpLocks/>
          </p:cNvCxnSpPr>
          <p:nvPr/>
        </p:nvCxnSpPr>
        <p:spPr>
          <a:xfrm flipH="1">
            <a:off x="9304317" y="4834569"/>
            <a:ext cx="446794" cy="135022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délník 34">
            <a:extLst>
              <a:ext uri="{FF2B5EF4-FFF2-40B4-BE49-F238E27FC236}">
                <a16:creationId xmlns:a16="http://schemas.microsoft.com/office/drawing/2014/main" id="{2E761FDE-BB85-4007-B642-F7FDF30299BC}"/>
              </a:ext>
            </a:extLst>
          </p:cNvPr>
          <p:cNvSpPr/>
          <p:nvPr/>
        </p:nvSpPr>
        <p:spPr>
          <a:xfrm>
            <a:off x="7701132" y="5509682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800" b="1" dirty="0" err="1">
                <a:solidFill>
                  <a:srgbClr val="EB008B"/>
                </a:solidFill>
              </a:rPr>
              <a:t>Commit</a:t>
            </a:r>
            <a:r>
              <a:rPr lang="cs-CZ" sz="1800" b="1" dirty="0">
                <a:solidFill>
                  <a:srgbClr val="EB008B"/>
                </a:solidFill>
              </a:rPr>
              <a:t> #d_2</a:t>
            </a:r>
          </a:p>
        </p:txBody>
      </p:sp>
      <p:sp>
        <p:nvSpPr>
          <p:cNvPr id="36" name="Ovál 35">
            <a:extLst>
              <a:ext uri="{FF2B5EF4-FFF2-40B4-BE49-F238E27FC236}">
                <a16:creationId xmlns:a16="http://schemas.microsoft.com/office/drawing/2014/main" id="{929B4E1C-EDFA-40DE-88EF-3F5D73687479}"/>
              </a:ext>
            </a:extLst>
          </p:cNvPr>
          <p:cNvSpPr/>
          <p:nvPr/>
        </p:nvSpPr>
        <p:spPr>
          <a:xfrm>
            <a:off x="6517887" y="5957322"/>
            <a:ext cx="430752" cy="43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2E1F5700-4ED2-4FEC-A70D-D599039F0109}"/>
              </a:ext>
            </a:extLst>
          </p:cNvPr>
          <p:cNvSpPr/>
          <p:nvPr/>
        </p:nvSpPr>
        <p:spPr>
          <a:xfrm>
            <a:off x="8338037" y="5979115"/>
            <a:ext cx="430752" cy="43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DC12A59E-5A94-452C-840A-6B3CF4D275E5}"/>
              </a:ext>
            </a:extLst>
          </p:cNvPr>
          <p:cNvSpPr/>
          <p:nvPr/>
        </p:nvSpPr>
        <p:spPr>
          <a:xfrm>
            <a:off x="5998664" y="5509682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800" b="1" dirty="0" err="1">
                <a:solidFill>
                  <a:srgbClr val="EB008B"/>
                </a:solidFill>
              </a:rPr>
              <a:t>Commit</a:t>
            </a:r>
            <a:r>
              <a:rPr lang="cs-CZ" sz="1800" b="1" dirty="0">
                <a:solidFill>
                  <a:srgbClr val="EB008B"/>
                </a:solidFill>
              </a:rPr>
              <a:t> #d_1</a:t>
            </a:r>
          </a:p>
        </p:txBody>
      </p:sp>
      <p:sp>
        <p:nvSpPr>
          <p:cNvPr id="41" name="Obdélník 40">
            <a:extLst>
              <a:ext uri="{FF2B5EF4-FFF2-40B4-BE49-F238E27FC236}">
                <a16:creationId xmlns:a16="http://schemas.microsoft.com/office/drawing/2014/main" id="{1FB93B67-0810-46FF-8C0C-AAEAE12D9B8D}"/>
              </a:ext>
            </a:extLst>
          </p:cNvPr>
          <p:cNvSpPr/>
          <p:nvPr/>
        </p:nvSpPr>
        <p:spPr>
          <a:xfrm>
            <a:off x="803209" y="3750735"/>
            <a:ext cx="6138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Oddělení část větve z master do bug-fix-17:</a:t>
            </a:r>
          </a:p>
        </p:txBody>
      </p:sp>
    </p:spTree>
    <p:extLst>
      <p:ext uri="{BB962C8B-B14F-4D97-AF65-F5344CB8AC3E}">
        <p14:creationId xmlns:p14="http://schemas.microsoft.com/office/powerpoint/2010/main" val="232745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53B50145-36F3-4706-AD42-6896A298A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Branch</a:t>
            </a:r>
            <a:r>
              <a:rPr lang="cs-CZ" dirty="0"/>
              <a:t> in GIT:</a:t>
            </a:r>
          </a:p>
          <a:p>
            <a:pPr lvl="1"/>
            <a:r>
              <a:rPr lang="cs-CZ" dirty="0"/>
              <a:t>Větev je oddělení práce na kódu z jedné větve kódu (typicky hlavní) do další nezávislé větve bez toho, že bychom ovlivňovali původní větev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39C033C-F70F-4BC8-8FE8-DCF56C6C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větev</a:t>
            </a:r>
          </a:p>
        </p:txBody>
      </p:sp>
    </p:spTree>
    <p:extLst>
      <p:ext uri="{BB962C8B-B14F-4D97-AF65-F5344CB8AC3E}">
        <p14:creationId xmlns:p14="http://schemas.microsoft.com/office/powerpoint/2010/main" val="412093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53B50145-36F3-4706-AD42-6896A298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660" y="1268760"/>
            <a:ext cx="10134600" cy="4859162"/>
          </a:xfrm>
        </p:spPr>
        <p:txBody>
          <a:bodyPr/>
          <a:lstStyle/>
          <a:p>
            <a:r>
              <a:rPr lang="cs-CZ" dirty="0"/>
              <a:t>Můžeme zkoušet do našeho kódu </a:t>
            </a:r>
            <a:r>
              <a:rPr lang="cs-CZ" b="1" dirty="0"/>
              <a:t>zkusit</a:t>
            </a:r>
            <a:r>
              <a:rPr lang="cs-CZ" dirty="0"/>
              <a:t> zabudovat </a:t>
            </a:r>
            <a:r>
              <a:rPr lang="cs-CZ" b="1" dirty="0"/>
              <a:t>nové vlastnosti</a:t>
            </a:r>
            <a:r>
              <a:rPr lang="cs-CZ" dirty="0"/>
              <a:t>. Když náš pokus nevyjde, můžeme se jednoduše </a:t>
            </a:r>
            <a:r>
              <a:rPr lang="cs-CZ" b="1" dirty="0"/>
              <a:t>vrátit</a:t>
            </a:r>
            <a:r>
              <a:rPr lang="cs-CZ" dirty="0"/>
              <a:t> do původní neporušené větve.</a:t>
            </a:r>
          </a:p>
          <a:p>
            <a:r>
              <a:rPr lang="cs-CZ" dirty="0"/>
              <a:t>Díky větvím snáze budeme pracovat </a:t>
            </a:r>
            <a:r>
              <a:rPr lang="cs-CZ" b="1" dirty="0"/>
              <a:t>na několika úkolech </a:t>
            </a:r>
            <a:r>
              <a:rPr lang="cs-CZ" dirty="0"/>
              <a:t>naráz</a:t>
            </a:r>
          </a:p>
          <a:p>
            <a:r>
              <a:rPr lang="cs-CZ" b="1" dirty="0"/>
              <a:t>Týmy</a:t>
            </a:r>
            <a:r>
              <a:rPr lang="cs-CZ" dirty="0"/>
              <a:t> většinou pracují tak,</a:t>
            </a:r>
            <a:br>
              <a:rPr lang="cs-CZ" dirty="0"/>
            </a:br>
            <a:r>
              <a:rPr lang="cs-CZ" dirty="0"/>
              <a:t>že </a:t>
            </a:r>
            <a:r>
              <a:rPr lang="cs-CZ" b="1" dirty="0"/>
              <a:t>každý člen </a:t>
            </a:r>
            <a:r>
              <a:rPr lang="cs-CZ" dirty="0"/>
              <a:t>má pro každý </a:t>
            </a:r>
            <a:br>
              <a:rPr lang="cs-CZ" dirty="0"/>
            </a:br>
            <a:r>
              <a:rPr lang="cs-CZ" dirty="0"/>
              <a:t>úkol </a:t>
            </a:r>
            <a:r>
              <a:rPr lang="cs-CZ" b="1" dirty="0"/>
              <a:t>svoji vlastní větev</a:t>
            </a:r>
          </a:p>
          <a:p>
            <a:r>
              <a:rPr lang="cs-CZ" dirty="0"/>
              <a:t>Díky větvím máme lepší </a:t>
            </a:r>
            <a:br>
              <a:rPr lang="cs-CZ" dirty="0"/>
            </a:br>
            <a:r>
              <a:rPr lang="cs-CZ" b="1" dirty="0"/>
              <a:t>přehled</a:t>
            </a:r>
            <a:r>
              <a:rPr lang="cs-CZ" dirty="0"/>
              <a:t> </a:t>
            </a:r>
            <a:r>
              <a:rPr lang="cs-CZ" b="1" dirty="0"/>
              <a:t>o vývoji </a:t>
            </a:r>
            <a:r>
              <a:rPr lang="cs-CZ" dirty="0"/>
              <a:t>kódu </a:t>
            </a:r>
            <a:br>
              <a:rPr lang="cs-CZ" dirty="0"/>
            </a:br>
            <a:r>
              <a:rPr lang="cs-CZ" dirty="0"/>
              <a:t>(kdo kdy dělal jakou změnu) 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39C033C-F70F-4BC8-8FE8-DCF56C6C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jsou větve užitečné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ADF715D-9871-45D1-AF97-79BEDC550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121" y="3243431"/>
            <a:ext cx="58007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8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53B50145-36F3-4706-AD42-6896A298A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Založení nové větve:</a:t>
            </a:r>
          </a:p>
          <a:p>
            <a:pPr lvl="1"/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branch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&lt;</a:t>
            </a:r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newBranchName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&gt;</a:t>
            </a:r>
          </a:p>
          <a:p>
            <a:pPr lvl="2"/>
            <a:r>
              <a:rPr lang="cs-CZ" dirty="0"/>
              <a:t>Co dělá povel: Založil jsem větev</a:t>
            </a:r>
            <a:endParaRPr lang="cs-CZ" dirty="0">
              <a:latin typeface="Lucida Console" panose="020B0609040504020204" pitchFamily="49" charset="0"/>
            </a:endParaRPr>
          </a:p>
          <a:p>
            <a:pPr lvl="1"/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checkout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&lt;</a:t>
            </a:r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newBranchName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&gt;</a:t>
            </a:r>
          </a:p>
          <a:p>
            <a:pPr lvl="2"/>
            <a:r>
              <a:rPr lang="cs-CZ" dirty="0"/>
              <a:t>Co dělá povel: přešel jsme do nové větve</a:t>
            </a:r>
            <a:endParaRPr lang="cs-CZ" dirty="0">
              <a:latin typeface="Lucida Console" panose="020B0609040504020204" pitchFamily="49" charset="0"/>
            </a:endParaRPr>
          </a:p>
          <a:p>
            <a:r>
              <a:rPr lang="cs-CZ" dirty="0"/>
              <a:t>Založení nové větve – zkrácený povel:</a:t>
            </a:r>
          </a:p>
          <a:p>
            <a:pPr lvl="1"/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checkout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–b &lt;</a:t>
            </a:r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newBranchName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&gt;</a:t>
            </a:r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39C033C-F70F-4BC8-8FE8-DCF56C6C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Založení nové větve</a:t>
            </a:r>
          </a:p>
        </p:txBody>
      </p:sp>
    </p:spTree>
    <p:extLst>
      <p:ext uri="{BB962C8B-B14F-4D97-AF65-F5344CB8AC3E}">
        <p14:creationId xmlns:p14="http://schemas.microsoft.com/office/powerpoint/2010/main" val="344537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53B50145-36F3-4706-AD42-6896A298A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Udělal jsem změny a </a:t>
            </a:r>
            <a:r>
              <a:rPr lang="cs-CZ" dirty="0" err="1"/>
              <a:t>commitoval</a:t>
            </a:r>
            <a:r>
              <a:rPr lang="cs-CZ" dirty="0"/>
              <a:t> je na novou větev. Chci změny natáhnout do větve „master“:</a:t>
            </a:r>
          </a:p>
          <a:p>
            <a:pPr lvl="1"/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merge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&lt;</a:t>
            </a:r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newBranchName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&gt;</a:t>
            </a:r>
          </a:p>
          <a:p>
            <a:pPr lvl="2"/>
            <a:r>
              <a:rPr lang="cs-CZ" dirty="0"/>
              <a:t>Co dělá povel: Do současné větve byly nataženy </a:t>
            </a:r>
            <a:r>
              <a:rPr lang="cs-CZ" dirty="0" err="1"/>
              <a:t>commity</a:t>
            </a:r>
            <a:r>
              <a:rPr lang="cs-CZ" dirty="0"/>
              <a:t> z další větve &lt;</a:t>
            </a:r>
            <a:r>
              <a:rPr lang="cs-CZ" dirty="0" err="1"/>
              <a:t>newBranchName</a:t>
            </a:r>
            <a:r>
              <a:rPr lang="cs-CZ" dirty="0"/>
              <a:t>&gt;</a:t>
            </a:r>
            <a:endParaRPr lang="cs-CZ" dirty="0">
              <a:latin typeface="Lucida Console" panose="020B0609040504020204" pitchFamily="49" charset="0"/>
            </a:endParaRP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39C033C-F70F-4BC8-8FE8-DCF56C6C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Spojování větví</a:t>
            </a:r>
          </a:p>
        </p:txBody>
      </p:sp>
    </p:spTree>
    <p:extLst>
      <p:ext uri="{BB962C8B-B14F-4D97-AF65-F5344CB8AC3E}">
        <p14:creationId xmlns:p14="http://schemas.microsoft.com/office/powerpoint/2010/main" val="335836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53B50145-36F3-4706-AD42-6896A298A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Udělal jsem změny a </a:t>
            </a:r>
            <a:r>
              <a:rPr lang="cs-CZ" dirty="0" err="1"/>
              <a:t>commitoval</a:t>
            </a:r>
            <a:r>
              <a:rPr lang="cs-CZ" dirty="0"/>
              <a:t> je na novou větev. Chci změny natáhnout do větve „master“:</a:t>
            </a:r>
          </a:p>
          <a:p>
            <a:pPr lvl="1"/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merge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&lt;</a:t>
            </a:r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newBranchName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&gt;</a:t>
            </a:r>
          </a:p>
          <a:p>
            <a:pPr lvl="2"/>
            <a:r>
              <a:rPr lang="cs-CZ" dirty="0"/>
              <a:t>Co dělá povel: Do současné větve byly nataženy </a:t>
            </a:r>
            <a:r>
              <a:rPr lang="cs-CZ" dirty="0" err="1"/>
              <a:t>commity</a:t>
            </a:r>
            <a:r>
              <a:rPr lang="cs-CZ" dirty="0"/>
              <a:t> z další větve &lt;</a:t>
            </a:r>
            <a:r>
              <a:rPr lang="cs-CZ" dirty="0" err="1"/>
              <a:t>newBranchName</a:t>
            </a:r>
            <a:r>
              <a:rPr lang="cs-CZ" dirty="0"/>
              <a:t>&gt;</a:t>
            </a:r>
          </a:p>
          <a:p>
            <a:r>
              <a:rPr lang="cs-CZ" dirty="0"/>
              <a:t>Přidané změny poté pošleme na </a:t>
            </a:r>
            <a:r>
              <a:rPr lang="cs-CZ" dirty="0" err="1"/>
              <a:t>github</a:t>
            </a:r>
            <a:r>
              <a:rPr lang="cs-CZ" dirty="0"/>
              <a:t> do repositáře</a:t>
            </a:r>
          </a:p>
          <a:p>
            <a:pPr lvl="1"/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push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–u </a:t>
            </a:r>
            <a:r>
              <a:rPr lang="cs-CZ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origin</a:t>
            </a:r>
            <a:r>
              <a:rPr lang="cs-CZ" dirty="0">
                <a:highlight>
                  <a:srgbClr val="C0C0C0"/>
                </a:highlight>
                <a:latin typeface="Lucida Console" panose="020B0609040504020204" pitchFamily="49" charset="0"/>
              </a:rPr>
              <a:t> master</a:t>
            </a:r>
          </a:p>
          <a:p>
            <a:pPr lvl="2"/>
            <a:r>
              <a:rPr lang="cs-CZ" dirty="0"/>
              <a:t>Co dělá povel: Publikuje na serveru </a:t>
            </a:r>
            <a:r>
              <a:rPr lang="cs-CZ" dirty="0" err="1"/>
              <a:t>commity</a:t>
            </a:r>
            <a:r>
              <a:rPr lang="cs-CZ" dirty="0"/>
              <a:t>, které dosud nejsou v online repositáři</a:t>
            </a:r>
            <a:endParaRPr lang="cs-CZ" dirty="0">
              <a:latin typeface="Lucida Console" panose="020B0609040504020204" pitchFamily="49" charset="0"/>
            </a:endParaRP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39C033C-F70F-4BC8-8FE8-DCF56C6C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Merge</a:t>
            </a:r>
            <a:r>
              <a:rPr lang="cs-CZ" dirty="0"/>
              <a:t> - lokální</a:t>
            </a:r>
          </a:p>
        </p:txBody>
      </p:sp>
    </p:spTree>
    <p:extLst>
      <p:ext uri="{BB962C8B-B14F-4D97-AF65-F5344CB8AC3E}">
        <p14:creationId xmlns:p14="http://schemas.microsoft.com/office/powerpoint/2010/main" val="17426769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765</Words>
  <Application>Microsoft Office PowerPoint</Application>
  <PresentationFormat>Širokoúhlá obrazovka</PresentationFormat>
  <Paragraphs>126</Paragraphs>
  <Slides>30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30</vt:i4>
      </vt:variant>
    </vt:vector>
  </HeadingPairs>
  <TitlesOfParts>
    <vt:vector size="38" baseType="lpstr">
      <vt:lpstr>Roboto Mono</vt:lpstr>
      <vt:lpstr>Lucida Console</vt:lpstr>
      <vt:lpstr>Calibri</vt:lpstr>
      <vt:lpstr>Open Sans</vt:lpstr>
      <vt:lpstr>Arial Unicode MS</vt:lpstr>
      <vt:lpstr>Arial</vt:lpstr>
      <vt:lpstr>Amatic SC</vt:lpstr>
      <vt:lpstr>Motiv Office</vt:lpstr>
      <vt:lpstr>GIT – blok 2: větve</vt:lpstr>
      <vt:lpstr>GIT</vt:lpstr>
      <vt:lpstr>Práce s větvemi</vt:lpstr>
      <vt:lpstr>GIT větve</vt:lpstr>
      <vt:lpstr>Co je větev</vt:lpstr>
      <vt:lpstr>Proč jsou větve užitečné</vt:lpstr>
      <vt:lpstr>Založení nové větve</vt:lpstr>
      <vt:lpstr>Spojování větví</vt:lpstr>
      <vt:lpstr>Merge - lokální</vt:lpstr>
      <vt:lpstr>Merge - vzdálený</vt:lpstr>
      <vt:lpstr>Merge - vzdálený</vt:lpstr>
      <vt:lpstr>Merge - vzdálený</vt:lpstr>
      <vt:lpstr>Merge - vzdálený</vt:lpstr>
      <vt:lpstr>Merge - vzdálený</vt:lpstr>
      <vt:lpstr>Merge - vzdálený</vt:lpstr>
      <vt:lpstr>Před pushem udělat pull</vt:lpstr>
      <vt:lpstr>Konflikty v gitu</vt:lpstr>
      <vt:lpstr>Konflikty</vt:lpstr>
      <vt:lpstr>Konflikty</vt:lpstr>
      <vt:lpstr>Konflikty</vt:lpstr>
      <vt:lpstr>Konflikty</vt:lpstr>
      <vt:lpstr>Další práce s větvemi</vt:lpstr>
      <vt:lpstr>Zjistit jaká máme větve k dispozici</vt:lpstr>
      <vt:lpstr>Smazání větve lokálně</vt:lpstr>
      <vt:lpstr>Smazání vzdálené větve</vt:lpstr>
      <vt:lpstr>Publikování git hub repositáře</vt:lpstr>
      <vt:lpstr>Git hub pages</vt:lpstr>
      <vt:lpstr>Git hub pages</vt:lpstr>
      <vt:lpstr>Git hub pages</vt:lpstr>
      <vt:lpstr>Git hub pages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selektory a specficita</dc:title>
  <dc:creator>Buryan Šimon</dc:creator>
  <cp:lastModifiedBy>Buryan Šimon</cp:lastModifiedBy>
  <cp:revision>53</cp:revision>
  <dcterms:modified xsi:type="dcterms:W3CDTF">2020-05-03T21:02:06Z</dcterms:modified>
</cp:coreProperties>
</file>