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2"/>
  </p:notesMasterIdLst>
  <p:sldIdLst>
    <p:sldId id="256" r:id="rId2"/>
    <p:sldId id="257" r:id="rId3"/>
    <p:sldId id="306" r:id="rId4"/>
    <p:sldId id="281" r:id="rId5"/>
    <p:sldId id="282" r:id="rId6"/>
    <p:sldId id="267" r:id="rId7"/>
    <p:sldId id="283" r:id="rId8"/>
    <p:sldId id="284" r:id="rId9"/>
    <p:sldId id="285" r:id="rId10"/>
    <p:sldId id="286" r:id="rId11"/>
    <p:sldId id="307"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Lst>
  <p:sldSz cx="12192000" cy="6858000"/>
  <p:notesSz cx="6858000" cy="9144000"/>
  <p:embeddedFontLst>
    <p:embeddedFont>
      <p:font typeface="Amatic SC" panose="020B0604020202020204" charset="-79"/>
      <p:regular r:id="rId33"/>
      <p:bold r:id="rId34"/>
    </p:embeddedFont>
    <p:embeddedFont>
      <p:font typeface="Calibri" panose="020F0502020204030204" pitchFamily="34" charset="0"/>
      <p:regular r:id="rId35"/>
      <p:bold r:id="rId36"/>
      <p:italic r:id="rId37"/>
      <p:boldItalic r:id="rId38"/>
    </p:embeddedFont>
    <p:embeddedFont>
      <p:font typeface="Open Sans" panose="020B0604020202020204" charset="0"/>
      <p:regular r:id="rId39"/>
      <p:bold r:id="rId40"/>
      <p:italic r:id="rId41"/>
      <p:boldItalic r:id="rId42"/>
    </p:embeddedFont>
    <p:embeddedFont>
      <p:font typeface="Roboto Mono"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485bd0b8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485bd0b8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r>
              <a:rPr lang="en-US" sz="2400">
                <a:solidFill>
                  <a:schemeClr val="lt1"/>
                </a:solidFill>
              </a:rPr>
              <a:t>Version: 2019/05/13</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61c9cc0ada_0_2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61c9cc0ada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61c9cc0ada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61c9cc0ada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9287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61c9cc0ada_0_2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61c9cc0ada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61c9cc0ada_0_2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61c9cc0ada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61c9cc0ada_0_2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61c9cc0ada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1c9cc0ada_0_2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1c9cc0ada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1c9cc0ada_0_2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1c9cc0ada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61c9cc0ada_0_2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61c9cc0ada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61c9cc0ada_0_2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61c9cc0ada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61c9cc0ada_0_3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61c9cc0ada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e52b352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e52b35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61c9cc0ada_0_3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61c9cc0ad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61c9cc0ada_0_3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61c9cc0ada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61c9cc0ada_0_3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61c9cc0ada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61c9cc0ad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61c9cc0ad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61c9cc0ada_0_3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61c9cc0ada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61c9cc0ada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61c9cc0ada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61c9cc0ada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61c9cc0ada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61c9cc0ada_0_3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61c9cc0ada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61c9cc0ada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61c9cc0ada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61c9cc0ada_0_3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61c9cc0ada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1c9cc0ada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61c9cc0ada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5992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1c9cc0ad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1c9cc0ad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1c9cc0ada_0_1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61c9cc0ada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61c9cc0ada_0_1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61c9cc0ada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1c9cc0ada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1c9cc0ada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807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1c9cc0ada_0_2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61c9cc0ada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61c9cc0ada_0_2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61c9cc0ada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c9cc0ada_0_2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c9cc0ada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Uvodni snimek napravo"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347417" y="4485737"/>
            <a:ext cx="4964529" cy="460670"/>
          </a:xfrm>
          <a:prstGeom prst="rect">
            <a:avLst/>
          </a:prstGeom>
          <a:noFill/>
          <a:ln>
            <a:noFill/>
          </a:ln>
        </p:spPr>
        <p:txBody>
          <a:bodyPr spcFirstLastPara="1" wrap="square" lIns="91425" tIns="91425" rIns="91425" bIns="91425" anchor="t" anchorCtr="0">
            <a:noAutofit/>
          </a:bodyPr>
          <a:lstStyle>
            <a:lvl1pPr marL="0" marR="0" lvl="0" indent="0" algn="r" rtl="0">
              <a:lnSpc>
                <a:spcPct val="90000"/>
              </a:lnSpc>
              <a:spcBef>
                <a:spcPts val="0"/>
              </a:spcBef>
              <a:spcAft>
                <a:spcPts val="0"/>
              </a:spcAft>
              <a:buClr>
                <a:schemeClr val="lt1"/>
              </a:buClr>
              <a:buSzPts val="1400"/>
              <a:buNone/>
              <a:defRPr sz="2000" i="0" u="none" strike="noStrike" cap="none">
                <a:solidFill>
                  <a:schemeClr val="lt1"/>
                </a:solidFill>
              </a:defRPr>
            </a:lvl1pPr>
            <a:lvl2pPr lvl="1" indent="0">
              <a:spcBef>
                <a:spcPts val="0"/>
              </a:spcBef>
              <a:spcAft>
                <a:spcPts val="0"/>
              </a:spcAft>
              <a:buClr>
                <a:schemeClr val="lt1"/>
              </a:buClr>
              <a:buSzPts val="1400"/>
              <a:buNone/>
              <a:defRPr sz="1800">
                <a:solidFill>
                  <a:schemeClr val="lt1"/>
                </a:solidFill>
              </a:defRPr>
            </a:lvl2pPr>
            <a:lvl3pPr lvl="2" indent="0">
              <a:spcBef>
                <a:spcPts val="0"/>
              </a:spcBef>
              <a:spcAft>
                <a:spcPts val="0"/>
              </a:spcAft>
              <a:buClr>
                <a:schemeClr val="lt1"/>
              </a:buClr>
              <a:buSzPts val="1400"/>
              <a:buNone/>
              <a:defRPr sz="1800">
                <a:solidFill>
                  <a:schemeClr val="lt1"/>
                </a:solidFill>
              </a:defRPr>
            </a:lvl3pPr>
            <a:lvl4pPr lvl="3" indent="0">
              <a:spcBef>
                <a:spcPts val="0"/>
              </a:spcBef>
              <a:spcAft>
                <a:spcPts val="0"/>
              </a:spcAft>
              <a:buClr>
                <a:schemeClr val="lt1"/>
              </a:buClr>
              <a:buSzPts val="1400"/>
              <a:buNone/>
              <a:defRPr sz="1800">
                <a:solidFill>
                  <a:schemeClr val="lt1"/>
                </a:solidFill>
              </a:defRPr>
            </a:lvl4pPr>
            <a:lvl5pPr lvl="4" indent="0">
              <a:spcBef>
                <a:spcPts val="0"/>
              </a:spcBef>
              <a:spcAft>
                <a:spcPts val="0"/>
              </a:spcAft>
              <a:buClr>
                <a:schemeClr val="lt1"/>
              </a:buClr>
              <a:buSzPts val="1400"/>
              <a:buNone/>
              <a:defRPr sz="1800">
                <a:solidFill>
                  <a:schemeClr val="lt1"/>
                </a:solidFill>
              </a:defRPr>
            </a:lvl5pPr>
            <a:lvl6pPr lvl="5" indent="0">
              <a:spcBef>
                <a:spcPts val="0"/>
              </a:spcBef>
              <a:spcAft>
                <a:spcPts val="0"/>
              </a:spcAft>
              <a:buClr>
                <a:schemeClr val="lt1"/>
              </a:buClr>
              <a:buSzPts val="1400"/>
              <a:buNone/>
              <a:defRPr sz="1800">
                <a:solidFill>
                  <a:schemeClr val="lt1"/>
                </a:solidFill>
              </a:defRPr>
            </a:lvl6pPr>
            <a:lvl7pPr lvl="6" indent="0">
              <a:spcBef>
                <a:spcPts val="0"/>
              </a:spcBef>
              <a:spcAft>
                <a:spcPts val="0"/>
              </a:spcAft>
              <a:buClr>
                <a:schemeClr val="lt1"/>
              </a:buClr>
              <a:buSzPts val="1400"/>
              <a:buNone/>
              <a:defRPr sz="1800">
                <a:solidFill>
                  <a:schemeClr val="lt1"/>
                </a:solidFill>
              </a:defRPr>
            </a:lvl7pPr>
            <a:lvl8pPr lvl="7" indent="0">
              <a:spcBef>
                <a:spcPts val="0"/>
              </a:spcBef>
              <a:spcAft>
                <a:spcPts val="0"/>
              </a:spcAft>
              <a:buClr>
                <a:schemeClr val="lt1"/>
              </a:buClr>
              <a:buSzPts val="1400"/>
              <a:buNone/>
              <a:defRPr sz="1800">
                <a:solidFill>
                  <a:schemeClr val="lt1"/>
                </a:solidFill>
              </a:defRPr>
            </a:lvl8pPr>
            <a:lvl9pPr lvl="8" indent="0">
              <a:spcBef>
                <a:spcPts val="0"/>
              </a:spcBef>
              <a:spcAft>
                <a:spcPts val="0"/>
              </a:spcAft>
              <a:buClr>
                <a:schemeClr val="lt1"/>
              </a:buClr>
              <a:buSzPts val="1400"/>
              <a:buNone/>
              <a:defRPr sz="1800">
                <a:solidFill>
                  <a:schemeClr val="lt1"/>
                </a:solidFill>
              </a:defRPr>
            </a:lvl9pPr>
          </a:lstStyle>
          <a:p>
            <a:endParaRPr/>
          </a:p>
        </p:txBody>
      </p:sp>
      <p:sp>
        <p:nvSpPr>
          <p:cNvPr id="11" name="Google Shape;11;p2"/>
          <p:cNvSpPr txBox="1">
            <a:spLocks noGrp="1"/>
          </p:cNvSpPr>
          <p:nvPr>
            <p:ph type="subTitle" idx="1"/>
          </p:nvPr>
        </p:nvSpPr>
        <p:spPr>
          <a:xfrm>
            <a:off x="1207450" y="1947153"/>
            <a:ext cx="10104600" cy="2607600"/>
          </a:xfrm>
          <a:prstGeom prst="rect">
            <a:avLst/>
          </a:prstGeom>
          <a:noFill/>
          <a:ln>
            <a:noFill/>
          </a:ln>
        </p:spPr>
        <p:txBody>
          <a:bodyPr spcFirstLastPara="1" wrap="square" lIns="91425" tIns="91425" rIns="91425" bIns="91425" anchor="b" anchorCtr="0">
            <a:noAutofit/>
          </a:bodyPr>
          <a:lstStyle>
            <a:lvl1pPr marL="0" marR="0" lvl="0" indent="0" algn="r" rtl="0">
              <a:lnSpc>
                <a:spcPct val="90000"/>
              </a:lnSpc>
              <a:spcBef>
                <a:spcPts val="1000"/>
              </a:spcBef>
              <a:spcAft>
                <a:spcPts val="0"/>
              </a:spcAft>
              <a:buClr>
                <a:schemeClr val="lt1"/>
              </a:buClr>
              <a:buSzPts val="4800"/>
              <a:buNone/>
              <a:defRPr sz="4800" i="0" u="none" strike="noStrike" cap="none">
                <a:solidFill>
                  <a:schemeClr val="lt1"/>
                </a:solidFill>
              </a:defRPr>
            </a:lvl1pPr>
            <a:lvl2pPr marL="457200" marR="0" lvl="1" indent="0" algn="ctr" rtl="0">
              <a:lnSpc>
                <a:spcPct val="90000"/>
              </a:lnSpc>
              <a:spcBef>
                <a:spcPts val="500"/>
              </a:spcBef>
              <a:spcAft>
                <a:spcPts val="0"/>
              </a:spcAft>
              <a:buClr>
                <a:schemeClr val="lt1"/>
              </a:buClr>
              <a:buSzPts val="2400"/>
              <a:buNone/>
              <a:defRPr sz="2000" i="0" u="none" strike="noStrike" cap="none">
                <a:solidFill>
                  <a:schemeClr val="lt1"/>
                </a:solidFill>
              </a:defRPr>
            </a:lvl2pPr>
            <a:lvl3pPr marL="914400" marR="0" lvl="2" indent="0" algn="ctr" rtl="0">
              <a:lnSpc>
                <a:spcPct val="90000"/>
              </a:lnSpc>
              <a:spcBef>
                <a:spcPts val="500"/>
              </a:spcBef>
              <a:spcAft>
                <a:spcPts val="0"/>
              </a:spcAft>
              <a:buClr>
                <a:schemeClr val="lt1"/>
              </a:buClr>
              <a:buSzPts val="2000"/>
              <a:buNone/>
              <a:defRPr sz="1800" i="0" u="none" strike="noStrike" cap="none">
                <a:solidFill>
                  <a:schemeClr val="lt1"/>
                </a:solidFill>
              </a:defRPr>
            </a:lvl3pPr>
            <a:lvl4pPr marL="1371600" marR="0" lvl="3" indent="0" algn="ctr" rtl="0">
              <a:lnSpc>
                <a:spcPct val="90000"/>
              </a:lnSpc>
              <a:spcBef>
                <a:spcPts val="500"/>
              </a:spcBef>
              <a:spcAft>
                <a:spcPts val="0"/>
              </a:spcAft>
              <a:buClr>
                <a:schemeClr val="lt1"/>
              </a:buClr>
              <a:buSzPts val="1800"/>
              <a:buNone/>
              <a:defRPr sz="1600" i="0" u="none" strike="noStrike" cap="none">
                <a:solidFill>
                  <a:schemeClr val="lt1"/>
                </a:solidFill>
              </a:defRPr>
            </a:lvl4pPr>
            <a:lvl5pPr marL="1828800" marR="0" lvl="4" indent="0" algn="ctr" rtl="0">
              <a:lnSpc>
                <a:spcPct val="90000"/>
              </a:lnSpc>
              <a:spcBef>
                <a:spcPts val="500"/>
              </a:spcBef>
              <a:spcAft>
                <a:spcPts val="0"/>
              </a:spcAft>
              <a:buClr>
                <a:schemeClr val="lt1"/>
              </a:buClr>
              <a:buSzPts val="1800"/>
              <a:buNone/>
              <a:defRPr sz="1600" i="0" u="none" strike="noStrike" cap="none">
                <a:solidFill>
                  <a:schemeClr val="lt1"/>
                </a:solidFill>
              </a:defRPr>
            </a:lvl5pPr>
            <a:lvl6pPr marL="2286000" marR="0" lvl="5" indent="0" algn="ctr" rtl="0">
              <a:lnSpc>
                <a:spcPct val="90000"/>
              </a:lnSpc>
              <a:spcBef>
                <a:spcPts val="500"/>
              </a:spcBef>
              <a:spcAft>
                <a:spcPts val="0"/>
              </a:spcAft>
              <a:buClr>
                <a:schemeClr val="lt1"/>
              </a:buClr>
              <a:buSzPts val="1800"/>
              <a:buNone/>
              <a:defRPr sz="1600" i="0" u="none" strike="noStrike" cap="none">
                <a:solidFill>
                  <a:schemeClr val="lt1"/>
                </a:solidFill>
              </a:defRPr>
            </a:lvl6pPr>
            <a:lvl7pPr marL="2743200" marR="0" lvl="6" indent="0" algn="ctr" rtl="0">
              <a:lnSpc>
                <a:spcPct val="90000"/>
              </a:lnSpc>
              <a:spcBef>
                <a:spcPts val="500"/>
              </a:spcBef>
              <a:spcAft>
                <a:spcPts val="0"/>
              </a:spcAft>
              <a:buClr>
                <a:schemeClr val="lt1"/>
              </a:buClr>
              <a:buSzPts val="1800"/>
              <a:buNone/>
              <a:defRPr sz="1600" i="0" u="none" strike="noStrike" cap="none">
                <a:solidFill>
                  <a:schemeClr val="lt1"/>
                </a:solidFill>
              </a:defRPr>
            </a:lvl7pPr>
            <a:lvl8pPr marL="3200400" marR="0" lvl="7" indent="0" algn="ctr" rtl="0">
              <a:lnSpc>
                <a:spcPct val="90000"/>
              </a:lnSpc>
              <a:spcBef>
                <a:spcPts val="500"/>
              </a:spcBef>
              <a:spcAft>
                <a:spcPts val="0"/>
              </a:spcAft>
              <a:buClr>
                <a:schemeClr val="lt1"/>
              </a:buClr>
              <a:buSzPts val="1800"/>
              <a:buNone/>
              <a:defRPr sz="1600" i="0" u="none" strike="noStrike" cap="none">
                <a:solidFill>
                  <a:schemeClr val="lt1"/>
                </a:solidFill>
              </a:defRPr>
            </a:lvl8pPr>
            <a:lvl9pPr marL="3657600" marR="0" lvl="8" indent="0" algn="ctr" rtl="0">
              <a:lnSpc>
                <a:spcPct val="90000"/>
              </a:lnSpc>
              <a:spcBef>
                <a:spcPts val="500"/>
              </a:spcBef>
              <a:spcAft>
                <a:spcPts val="0"/>
              </a:spcAft>
              <a:buClr>
                <a:schemeClr val="lt1"/>
              </a:buClr>
              <a:buSzPts val="1800"/>
              <a:buNone/>
              <a:defRPr sz="1600" i="0" u="none" strike="noStrike" cap="none">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razdny" type="blank">
  <p:cSld name="BLANK">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sldNum" idx="12"/>
          </p:nvPr>
        </p:nvSpPr>
        <p:spPr>
          <a:xfrm>
            <a:off x="8356059" y="6292850"/>
            <a:ext cx="283581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brazek">
  <p:cSld name="Obrázek s titulke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2"/>
          <p:cNvSpPr>
            <a:spLocks noGrp="1"/>
          </p:cNvSpPr>
          <p:nvPr>
            <p:ph type="pic" idx="2"/>
          </p:nvPr>
        </p:nvSpPr>
        <p:spPr>
          <a:xfrm>
            <a:off x="1079770" y="1361872"/>
            <a:ext cx="10029217" cy="4416358"/>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marL="0" marR="0" lvl="0" indent="0" algn="l" rtl="0">
              <a:lnSpc>
                <a:spcPct val="90000"/>
              </a:lnSpc>
              <a:spcBef>
                <a:spcPts val="1000"/>
              </a:spcBef>
              <a:spcAft>
                <a:spcPts val="0"/>
              </a:spcAft>
              <a:buClr>
                <a:schemeClr val="dk1"/>
              </a:buClr>
              <a:buSzPts val="1400"/>
              <a:buNone/>
              <a:defRPr sz="3200" i="0" u="none" strike="noStrike" cap="none">
                <a:solidFill>
                  <a:schemeClr val="dk1"/>
                </a:solidFill>
              </a:defRPr>
            </a:lvl1pPr>
            <a:lvl2pPr marL="457200" marR="0" lvl="1" indent="0" algn="l" rtl="0">
              <a:lnSpc>
                <a:spcPct val="90000"/>
              </a:lnSpc>
              <a:spcBef>
                <a:spcPts val="500"/>
              </a:spcBef>
              <a:spcAft>
                <a:spcPts val="0"/>
              </a:spcAft>
              <a:buClr>
                <a:schemeClr val="dk1"/>
              </a:buClr>
              <a:buSzPts val="1400"/>
              <a:buFont typeface="Arial"/>
              <a:buNone/>
              <a:defRPr sz="2800" b="0" i="0" u="none" strike="noStrike" cap="none">
                <a:solidFill>
                  <a:schemeClr val="dk1"/>
                </a:solidFill>
                <a:latin typeface="Open Sans"/>
                <a:ea typeface="Open Sans"/>
                <a:cs typeface="Open Sans"/>
                <a:sym typeface="Open Sans"/>
              </a:defRPr>
            </a:lvl2pPr>
            <a:lvl3pPr marL="914400" marR="0" lvl="2" indent="0" algn="l" rtl="0">
              <a:lnSpc>
                <a:spcPct val="90000"/>
              </a:lnSpc>
              <a:spcBef>
                <a:spcPts val="500"/>
              </a:spcBef>
              <a:spcAft>
                <a:spcPts val="0"/>
              </a:spcAft>
              <a:buClr>
                <a:schemeClr val="dk1"/>
              </a:buClr>
              <a:buSzPts val="1400"/>
              <a:buFont typeface="Arial"/>
              <a:buNone/>
              <a:defRPr sz="2400" b="0" i="0" u="none" strike="noStrike" cap="none">
                <a:solidFill>
                  <a:schemeClr val="dk1"/>
                </a:solidFill>
                <a:latin typeface="Open Sans"/>
                <a:ea typeface="Open Sans"/>
                <a:cs typeface="Open Sans"/>
                <a:sym typeface="Open Sans"/>
              </a:defRPr>
            </a:lvl3pPr>
            <a:lvl4pPr marL="1371600" marR="0" lvl="3"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Open Sans"/>
                <a:ea typeface="Open Sans"/>
                <a:cs typeface="Open Sans"/>
                <a:sym typeface="Open Sans"/>
              </a:defRPr>
            </a:lvl4pPr>
            <a:lvl5pPr marL="1828800" marR="0" lvl="4"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Open Sans"/>
                <a:ea typeface="Open Sans"/>
                <a:cs typeface="Open Sans"/>
                <a:sym typeface="Open Sans"/>
              </a:defRPr>
            </a:lvl5pPr>
            <a:lvl6pPr marL="2286000" marR="0" lvl="5"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5" name="Google Shape;45;p12"/>
          <p:cNvSpPr txBox="1">
            <a:spLocks noGrp="1"/>
          </p:cNvSpPr>
          <p:nvPr>
            <p:ph type="sldNum" idx="12"/>
          </p:nvPr>
        </p:nvSpPr>
        <p:spPr>
          <a:xfrm>
            <a:off x="8356059" y="6292850"/>
            <a:ext cx="283581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brazek s titulkem">
  <p:cSld name="2_Obrázek s titulkem">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3"/>
          <p:cNvSpPr>
            <a:spLocks noGrp="1"/>
          </p:cNvSpPr>
          <p:nvPr>
            <p:ph type="pic" idx="2"/>
          </p:nvPr>
        </p:nvSpPr>
        <p:spPr>
          <a:xfrm>
            <a:off x="1079770" y="1361872"/>
            <a:ext cx="10029217" cy="4416358"/>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marL="0" marR="0" lvl="0" indent="0" algn="l" rtl="0">
              <a:lnSpc>
                <a:spcPct val="90000"/>
              </a:lnSpc>
              <a:spcBef>
                <a:spcPts val="1000"/>
              </a:spcBef>
              <a:spcAft>
                <a:spcPts val="0"/>
              </a:spcAft>
              <a:buClr>
                <a:schemeClr val="dk1"/>
              </a:buClr>
              <a:buSzPts val="1400"/>
              <a:buNone/>
              <a:defRPr sz="3200" i="0" u="none" strike="noStrike" cap="none">
                <a:solidFill>
                  <a:schemeClr val="dk1"/>
                </a:solidFill>
              </a:defRPr>
            </a:lvl1pPr>
            <a:lvl2pPr marL="457200" marR="0" lvl="1" indent="0" algn="l" rtl="0">
              <a:lnSpc>
                <a:spcPct val="90000"/>
              </a:lnSpc>
              <a:spcBef>
                <a:spcPts val="500"/>
              </a:spcBef>
              <a:spcAft>
                <a:spcPts val="0"/>
              </a:spcAft>
              <a:buClr>
                <a:schemeClr val="dk1"/>
              </a:buClr>
              <a:buSzPts val="1400"/>
              <a:buFont typeface="Arial"/>
              <a:buNone/>
              <a:defRPr sz="2800" b="0" i="0" u="none" strike="noStrike" cap="none">
                <a:solidFill>
                  <a:schemeClr val="dk1"/>
                </a:solidFill>
                <a:latin typeface="Open Sans"/>
                <a:ea typeface="Open Sans"/>
                <a:cs typeface="Open Sans"/>
                <a:sym typeface="Open Sans"/>
              </a:defRPr>
            </a:lvl2pPr>
            <a:lvl3pPr marL="914400" marR="0" lvl="2" indent="0" algn="l" rtl="0">
              <a:lnSpc>
                <a:spcPct val="90000"/>
              </a:lnSpc>
              <a:spcBef>
                <a:spcPts val="500"/>
              </a:spcBef>
              <a:spcAft>
                <a:spcPts val="0"/>
              </a:spcAft>
              <a:buClr>
                <a:schemeClr val="dk1"/>
              </a:buClr>
              <a:buSzPts val="1400"/>
              <a:buFont typeface="Arial"/>
              <a:buNone/>
              <a:defRPr sz="2400" b="0" i="0" u="none" strike="noStrike" cap="none">
                <a:solidFill>
                  <a:schemeClr val="dk1"/>
                </a:solidFill>
                <a:latin typeface="Open Sans"/>
                <a:ea typeface="Open Sans"/>
                <a:cs typeface="Open Sans"/>
                <a:sym typeface="Open Sans"/>
              </a:defRPr>
            </a:lvl3pPr>
            <a:lvl4pPr marL="1371600" marR="0" lvl="3"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Open Sans"/>
                <a:ea typeface="Open Sans"/>
                <a:cs typeface="Open Sans"/>
                <a:sym typeface="Open Sans"/>
              </a:defRPr>
            </a:lvl4pPr>
            <a:lvl5pPr marL="1828800" marR="0" lvl="4"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Open Sans"/>
                <a:ea typeface="Open Sans"/>
                <a:cs typeface="Open Sans"/>
                <a:sym typeface="Open Sans"/>
              </a:defRPr>
            </a:lvl5pPr>
            <a:lvl6pPr marL="2286000" marR="0" lvl="5"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8" name="Google Shape;48;p13"/>
          <p:cNvSpPr txBox="1">
            <a:spLocks noGrp="1"/>
          </p:cNvSpPr>
          <p:nvPr>
            <p:ph type="sldNum" idx="12"/>
          </p:nvPr>
        </p:nvSpPr>
        <p:spPr>
          <a:xfrm>
            <a:off x="8356059" y="6292850"/>
            <a:ext cx="283581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3"/>
          <p:cNvSpPr txBox="1">
            <a:spLocks noGrp="1"/>
          </p:cNvSpPr>
          <p:nvPr>
            <p:ph type="title"/>
          </p:nvPr>
        </p:nvSpPr>
        <p:spPr>
          <a:xfrm>
            <a:off x="964660" y="528469"/>
            <a:ext cx="8325255" cy="821649"/>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rgbClr val="2B3990"/>
              </a:buClr>
              <a:buSzPts val="1400"/>
              <a:buNone/>
              <a:defRPr sz="3200" i="0" u="none" strike="noStrike" cap="none">
                <a:solidFill>
                  <a:srgbClr val="2B3990"/>
                </a:solidFil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Uvodni snimek jednoduchy">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079770" y="1709738"/>
            <a:ext cx="10029300" cy="2852700"/>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lt1"/>
              </a:buClr>
              <a:buSzPts val="1400"/>
              <a:buNone/>
              <a:defRPr sz="6000" i="0" u="none" strike="noStrike" cap="none">
                <a:solidFill>
                  <a:schemeClr val="lt1"/>
                </a:solidFill>
              </a:defRPr>
            </a:lvl1pPr>
            <a:lvl2pPr lvl="1" indent="0" rtl="0">
              <a:spcBef>
                <a:spcPts val="0"/>
              </a:spcBef>
              <a:spcAft>
                <a:spcPts val="0"/>
              </a:spcAft>
              <a:buClr>
                <a:schemeClr val="lt1"/>
              </a:buClr>
              <a:buSzPts val="1400"/>
              <a:buNone/>
              <a:defRPr sz="1800">
                <a:solidFill>
                  <a:schemeClr val="lt1"/>
                </a:solidFill>
              </a:defRPr>
            </a:lvl2pPr>
            <a:lvl3pPr lvl="2" indent="0" rtl="0">
              <a:spcBef>
                <a:spcPts val="0"/>
              </a:spcBef>
              <a:spcAft>
                <a:spcPts val="0"/>
              </a:spcAft>
              <a:buClr>
                <a:schemeClr val="lt1"/>
              </a:buClr>
              <a:buSzPts val="1400"/>
              <a:buNone/>
              <a:defRPr sz="1800">
                <a:solidFill>
                  <a:schemeClr val="lt1"/>
                </a:solidFill>
              </a:defRPr>
            </a:lvl3pPr>
            <a:lvl4pPr lvl="3" indent="0" rtl="0">
              <a:spcBef>
                <a:spcPts val="0"/>
              </a:spcBef>
              <a:spcAft>
                <a:spcPts val="0"/>
              </a:spcAft>
              <a:buClr>
                <a:schemeClr val="lt1"/>
              </a:buClr>
              <a:buSzPts val="1400"/>
              <a:buNone/>
              <a:defRPr sz="1800">
                <a:solidFill>
                  <a:schemeClr val="lt1"/>
                </a:solidFill>
              </a:defRPr>
            </a:lvl4pPr>
            <a:lvl5pPr lvl="4" indent="0" rtl="0">
              <a:spcBef>
                <a:spcPts val="0"/>
              </a:spcBef>
              <a:spcAft>
                <a:spcPts val="0"/>
              </a:spcAft>
              <a:buClr>
                <a:schemeClr val="lt1"/>
              </a:buClr>
              <a:buSzPts val="1400"/>
              <a:buNone/>
              <a:defRPr sz="1800">
                <a:solidFill>
                  <a:schemeClr val="lt1"/>
                </a:solidFill>
              </a:defRPr>
            </a:lvl5pPr>
            <a:lvl6pPr lvl="5" indent="0" rtl="0">
              <a:spcBef>
                <a:spcPts val="0"/>
              </a:spcBef>
              <a:spcAft>
                <a:spcPts val="0"/>
              </a:spcAft>
              <a:buClr>
                <a:schemeClr val="lt1"/>
              </a:buClr>
              <a:buSzPts val="1400"/>
              <a:buNone/>
              <a:defRPr sz="1800">
                <a:solidFill>
                  <a:schemeClr val="lt1"/>
                </a:solidFill>
              </a:defRPr>
            </a:lvl6pPr>
            <a:lvl7pPr lvl="6" indent="0" rtl="0">
              <a:spcBef>
                <a:spcPts val="0"/>
              </a:spcBef>
              <a:spcAft>
                <a:spcPts val="0"/>
              </a:spcAft>
              <a:buClr>
                <a:schemeClr val="lt1"/>
              </a:buClr>
              <a:buSzPts val="1400"/>
              <a:buNone/>
              <a:defRPr sz="1800">
                <a:solidFill>
                  <a:schemeClr val="lt1"/>
                </a:solidFill>
              </a:defRPr>
            </a:lvl7pPr>
            <a:lvl8pPr lvl="7" indent="0" rtl="0">
              <a:spcBef>
                <a:spcPts val="0"/>
              </a:spcBef>
              <a:spcAft>
                <a:spcPts val="0"/>
              </a:spcAft>
              <a:buClr>
                <a:schemeClr val="lt1"/>
              </a:buClr>
              <a:buSzPts val="1400"/>
              <a:buNone/>
              <a:defRPr sz="1800">
                <a:solidFill>
                  <a:schemeClr val="lt1"/>
                </a:solidFill>
              </a:defRPr>
            </a:lvl8pPr>
            <a:lvl9pPr lvl="8" indent="0" rtl="0">
              <a:spcBef>
                <a:spcPts val="0"/>
              </a:spcBef>
              <a:spcAft>
                <a:spcPts val="0"/>
              </a:spcAft>
              <a:buClr>
                <a:schemeClr val="lt1"/>
              </a:buClr>
              <a:buSzPts val="1400"/>
              <a:buNone/>
              <a:defRPr sz="1800">
                <a:solidFill>
                  <a:schemeClr val="lt1"/>
                </a:solidFill>
              </a:defRPr>
            </a:lvl9pPr>
          </a:lstStyle>
          <a:p>
            <a:endParaRPr/>
          </a:p>
        </p:txBody>
      </p:sp>
      <p:sp>
        <p:nvSpPr>
          <p:cNvPr id="14" name="Google Shape;14;p3"/>
          <p:cNvSpPr txBox="1">
            <a:spLocks noGrp="1"/>
          </p:cNvSpPr>
          <p:nvPr>
            <p:ph type="subTitle" idx="1"/>
          </p:nvPr>
        </p:nvSpPr>
        <p:spPr>
          <a:xfrm>
            <a:off x="1140800" y="4540874"/>
            <a:ext cx="9144000" cy="1180200"/>
          </a:xfrm>
          <a:prstGeom prst="rect">
            <a:avLst/>
          </a:prstGeom>
          <a:noFill/>
          <a:ln>
            <a:noFill/>
          </a:ln>
        </p:spPr>
        <p:txBody>
          <a:bodyPr spcFirstLastPara="1" wrap="square" lIns="91425" tIns="91425" rIns="91425" bIns="91425" anchor="t" anchorCtr="0">
            <a:noAutofit/>
          </a:bodyPr>
          <a:lstStyle>
            <a:lvl1pPr marL="0" marR="0" lvl="0" indent="0" rtl="0">
              <a:lnSpc>
                <a:spcPct val="90000"/>
              </a:lnSpc>
              <a:spcBef>
                <a:spcPts val="1000"/>
              </a:spcBef>
              <a:spcAft>
                <a:spcPts val="0"/>
              </a:spcAft>
              <a:buClr>
                <a:schemeClr val="lt1"/>
              </a:buClr>
              <a:buSzPts val="2800"/>
              <a:buNone/>
              <a:defRPr sz="2400" i="0" u="none" strike="noStrike" cap="none">
                <a:solidFill>
                  <a:schemeClr val="lt1"/>
                </a:solidFill>
              </a:defRPr>
            </a:lvl1pPr>
            <a:lvl2pPr marL="457200" marR="0" lvl="1" indent="0" rtl="0">
              <a:lnSpc>
                <a:spcPct val="90000"/>
              </a:lnSpc>
              <a:spcBef>
                <a:spcPts val="500"/>
              </a:spcBef>
              <a:spcAft>
                <a:spcPts val="0"/>
              </a:spcAft>
              <a:buClr>
                <a:schemeClr val="lt1"/>
              </a:buClr>
              <a:buSzPts val="2400"/>
              <a:buNone/>
              <a:defRPr sz="2000" i="0" u="none" strike="noStrike" cap="none">
                <a:solidFill>
                  <a:schemeClr val="lt1"/>
                </a:solidFill>
              </a:defRPr>
            </a:lvl2pPr>
            <a:lvl3pPr marL="914400" marR="0" lvl="2" indent="0" rtl="0">
              <a:lnSpc>
                <a:spcPct val="90000"/>
              </a:lnSpc>
              <a:spcBef>
                <a:spcPts val="500"/>
              </a:spcBef>
              <a:spcAft>
                <a:spcPts val="0"/>
              </a:spcAft>
              <a:buClr>
                <a:schemeClr val="lt1"/>
              </a:buClr>
              <a:buSzPts val="2000"/>
              <a:buNone/>
              <a:defRPr sz="1800" i="0" u="none" strike="noStrike" cap="none">
                <a:solidFill>
                  <a:schemeClr val="lt1"/>
                </a:solidFill>
              </a:defRPr>
            </a:lvl3pPr>
            <a:lvl4pPr marL="1371600" marR="0" lvl="3" indent="0" rtl="0">
              <a:lnSpc>
                <a:spcPct val="90000"/>
              </a:lnSpc>
              <a:spcBef>
                <a:spcPts val="500"/>
              </a:spcBef>
              <a:spcAft>
                <a:spcPts val="0"/>
              </a:spcAft>
              <a:buClr>
                <a:schemeClr val="lt1"/>
              </a:buClr>
              <a:buSzPts val="1800"/>
              <a:buNone/>
              <a:defRPr sz="1600" i="0" u="none" strike="noStrike" cap="none">
                <a:solidFill>
                  <a:schemeClr val="lt1"/>
                </a:solidFill>
              </a:defRPr>
            </a:lvl4pPr>
            <a:lvl5pPr marL="1828800" marR="0" lvl="4" indent="0" rtl="0">
              <a:lnSpc>
                <a:spcPct val="90000"/>
              </a:lnSpc>
              <a:spcBef>
                <a:spcPts val="500"/>
              </a:spcBef>
              <a:spcAft>
                <a:spcPts val="0"/>
              </a:spcAft>
              <a:buClr>
                <a:schemeClr val="lt1"/>
              </a:buClr>
              <a:buSzPts val="1800"/>
              <a:buNone/>
              <a:defRPr sz="1600" i="0" u="none" strike="noStrike" cap="none">
                <a:solidFill>
                  <a:schemeClr val="lt1"/>
                </a:solidFill>
              </a:defRPr>
            </a:lvl5pPr>
            <a:lvl6pPr marL="2286000" marR="0" lvl="5" indent="0" rtl="0">
              <a:lnSpc>
                <a:spcPct val="90000"/>
              </a:lnSpc>
              <a:spcBef>
                <a:spcPts val="500"/>
              </a:spcBef>
              <a:spcAft>
                <a:spcPts val="0"/>
              </a:spcAft>
              <a:buClr>
                <a:schemeClr val="lt1"/>
              </a:buClr>
              <a:buSzPts val="1800"/>
              <a:buNone/>
              <a:defRPr sz="1600" i="0" u="none" strike="noStrike" cap="none">
                <a:solidFill>
                  <a:schemeClr val="lt1"/>
                </a:solidFill>
              </a:defRPr>
            </a:lvl6pPr>
            <a:lvl7pPr marL="2743200" marR="0" lvl="6" indent="0" rtl="0">
              <a:lnSpc>
                <a:spcPct val="90000"/>
              </a:lnSpc>
              <a:spcBef>
                <a:spcPts val="500"/>
              </a:spcBef>
              <a:spcAft>
                <a:spcPts val="0"/>
              </a:spcAft>
              <a:buClr>
                <a:schemeClr val="lt1"/>
              </a:buClr>
              <a:buSzPts val="1800"/>
              <a:buNone/>
              <a:defRPr sz="1600" i="0" u="none" strike="noStrike" cap="none">
                <a:solidFill>
                  <a:schemeClr val="lt1"/>
                </a:solidFill>
              </a:defRPr>
            </a:lvl7pPr>
            <a:lvl8pPr marL="3200400" marR="0" lvl="7" indent="0" rtl="0">
              <a:lnSpc>
                <a:spcPct val="90000"/>
              </a:lnSpc>
              <a:spcBef>
                <a:spcPts val="500"/>
              </a:spcBef>
              <a:spcAft>
                <a:spcPts val="0"/>
              </a:spcAft>
              <a:buClr>
                <a:schemeClr val="lt1"/>
              </a:buClr>
              <a:buSzPts val="1800"/>
              <a:buNone/>
              <a:defRPr sz="1600" i="0" u="none" strike="noStrike" cap="none">
                <a:solidFill>
                  <a:schemeClr val="lt1"/>
                </a:solidFill>
              </a:defRPr>
            </a:lvl8pPr>
            <a:lvl9pPr marL="3657600" marR="0" lvl="8" indent="0" rtl="0">
              <a:lnSpc>
                <a:spcPct val="90000"/>
              </a:lnSpc>
              <a:spcBef>
                <a:spcPts val="500"/>
              </a:spcBef>
              <a:spcAft>
                <a:spcPts val="0"/>
              </a:spcAft>
              <a:buClr>
                <a:schemeClr val="lt1"/>
              </a:buClr>
              <a:buSzPts val="1800"/>
              <a:buNone/>
              <a:defRPr sz="1600" i="0" u="none" strike="noStrike" cap="none">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Uvodni snimek nalevo">
  <p:cSld name="TITLE_1_1">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1079770" y="1252538"/>
            <a:ext cx="10029300" cy="2852700"/>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lt1"/>
              </a:buClr>
              <a:buSzPts val="5800"/>
              <a:buNone/>
              <a:defRPr sz="5800" i="0" u="none" strike="noStrike" cap="none">
                <a:solidFill>
                  <a:schemeClr val="lt1"/>
                </a:solidFill>
              </a:defRPr>
            </a:lvl1pPr>
            <a:lvl2pPr lvl="1" indent="0" rtl="0">
              <a:spcBef>
                <a:spcPts val="0"/>
              </a:spcBef>
              <a:spcAft>
                <a:spcPts val="0"/>
              </a:spcAft>
              <a:buClr>
                <a:schemeClr val="lt1"/>
              </a:buClr>
              <a:buSzPts val="1400"/>
              <a:buNone/>
              <a:defRPr sz="1800">
                <a:solidFill>
                  <a:schemeClr val="lt1"/>
                </a:solidFill>
              </a:defRPr>
            </a:lvl2pPr>
            <a:lvl3pPr lvl="2" indent="0" rtl="0">
              <a:spcBef>
                <a:spcPts val="0"/>
              </a:spcBef>
              <a:spcAft>
                <a:spcPts val="0"/>
              </a:spcAft>
              <a:buClr>
                <a:schemeClr val="lt1"/>
              </a:buClr>
              <a:buSzPts val="1400"/>
              <a:buNone/>
              <a:defRPr sz="1800">
                <a:solidFill>
                  <a:schemeClr val="lt1"/>
                </a:solidFill>
              </a:defRPr>
            </a:lvl3pPr>
            <a:lvl4pPr lvl="3" indent="0" rtl="0">
              <a:spcBef>
                <a:spcPts val="0"/>
              </a:spcBef>
              <a:spcAft>
                <a:spcPts val="0"/>
              </a:spcAft>
              <a:buClr>
                <a:schemeClr val="lt1"/>
              </a:buClr>
              <a:buSzPts val="1400"/>
              <a:buNone/>
              <a:defRPr sz="1800">
                <a:solidFill>
                  <a:schemeClr val="lt1"/>
                </a:solidFill>
              </a:defRPr>
            </a:lvl4pPr>
            <a:lvl5pPr lvl="4" indent="0" rtl="0">
              <a:spcBef>
                <a:spcPts val="0"/>
              </a:spcBef>
              <a:spcAft>
                <a:spcPts val="0"/>
              </a:spcAft>
              <a:buClr>
                <a:schemeClr val="lt1"/>
              </a:buClr>
              <a:buSzPts val="1400"/>
              <a:buNone/>
              <a:defRPr sz="1800">
                <a:solidFill>
                  <a:schemeClr val="lt1"/>
                </a:solidFill>
              </a:defRPr>
            </a:lvl5pPr>
            <a:lvl6pPr lvl="5" indent="0" rtl="0">
              <a:spcBef>
                <a:spcPts val="0"/>
              </a:spcBef>
              <a:spcAft>
                <a:spcPts val="0"/>
              </a:spcAft>
              <a:buClr>
                <a:schemeClr val="lt1"/>
              </a:buClr>
              <a:buSzPts val="1400"/>
              <a:buNone/>
              <a:defRPr sz="1800">
                <a:solidFill>
                  <a:schemeClr val="lt1"/>
                </a:solidFill>
              </a:defRPr>
            </a:lvl6pPr>
            <a:lvl7pPr lvl="6" indent="0" rtl="0">
              <a:spcBef>
                <a:spcPts val="0"/>
              </a:spcBef>
              <a:spcAft>
                <a:spcPts val="0"/>
              </a:spcAft>
              <a:buClr>
                <a:schemeClr val="lt1"/>
              </a:buClr>
              <a:buSzPts val="1400"/>
              <a:buNone/>
              <a:defRPr sz="1800">
                <a:solidFill>
                  <a:schemeClr val="lt1"/>
                </a:solidFill>
              </a:defRPr>
            </a:lvl7pPr>
            <a:lvl8pPr lvl="7" indent="0" rtl="0">
              <a:spcBef>
                <a:spcPts val="0"/>
              </a:spcBef>
              <a:spcAft>
                <a:spcPts val="0"/>
              </a:spcAft>
              <a:buClr>
                <a:schemeClr val="lt1"/>
              </a:buClr>
              <a:buSzPts val="1400"/>
              <a:buNone/>
              <a:defRPr sz="1800">
                <a:solidFill>
                  <a:schemeClr val="lt1"/>
                </a:solidFill>
              </a:defRPr>
            </a:lvl8pPr>
            <a:lvl9pPr lvl="8" indent="0" rtl="0">
              <a:spcBef>
                <a:spcPts val="0"/>
              </a:spcBef>
              <a:spcAft>
                <a:spcPts val="0"/>
              </a:spcAft>
              <a:buClr>
                <a:schemeClr val="lt1"/>
              </a:buClr>
              <a:buSzPts val="1400"/>
              <a:buNone/>
              <a:defRPr sz="1800">
                <a:solidFill>
                  <a:schemeClr val="lt1"/>
                </a:solidFill>
              </a:defRPr>
            </a:lvl9pPr>
          </a:lstStyle>
          <a:p>
            <a:endParaRPr/>
          </a:p>
        </p:txBody>
      </p:sp>
      <p:sp>
        <p:nvSpPr>
          <p:cNvPr id="17" name="Google Shape;17;p4"/>
          <p:cNvSpPr txBox="1">
            <a:spLocks noGrp="1"/>
          </p:cNvSpPr>
          <p:nvPr>
            <p:ph type="subTitle" idx="1"/>
          </p:nvPr>
        </p:nvSpPr>
        <p:spPr>
          <a:xfrm>
            <a:off x="1140800" y="4083674"/>
            <a:ext cx="9144000" cy="1180200"/>
          </a:xfrm>
          <a:prstGeom prst="rect">
            <a:avLst/>
          </a:prstGeom>
          <a:noFill/>
          <a:ln>
            <a:noFill/>
          </a:ln>
        </p:spPr>
        <p:txBody>
          <a:bodyPr spcFirstLastPara="1" wrap="square" lIns="91425" tIns="91425" rIns="91425" bIns="91425" anchor="t" anchorCtr="0">
            <a:noAutofit/>
          </a:bodyPr>
          <a:lstStyle>
            <a:lvl1pPr marL="0" marR="0" lvl="0" indent="0" rtl="0">
              <a:lnSpc>
                <a:spcPct val="90000"/>
              </a:lnSpc>
              <a:spcBef>
                <a:spcPts val="1000"/>
              </a:spcBef>
              <a:spcAft>
                <a:spcPts val="0"/>
              </a:spcAft>
              <a:buClr>
                <a:schemeClr val="lt1"/>
              </a:buClr>
              <a:buSzPts val="2800"/>
              <a:buNone/>
              <a:defRPr sz="2400" i="0" u="none" strike="noStrike" cap="none">
                <a:solidFill>
                  <a:schemeClr val="lt1"/>
                </a:solidFill>
              </a:defRPr>
            </a:lvl1pPr>
            <a:lvl2pPr marL="457200" marR="0" lvl="1" indent="0" rtl="0">
              <a:lnSpc>
                <a:spcPct val="90000"/>
              </a:lnSpc>
              <a:spcBef>
                <a:spcPts val="500"/>
              </a:spcBef>
              <a:spcAft>
                <a:spcPts val="0"/>
              </a:spcAft>
              <a:buClr>
                <a:schemeClr val="lt1"/>
              </a:buClr>
              <a:buSzPts val="2400"/>
              <a:buNone/>
              <a:defRPr sz="2000" i="0" u="none" strike="noStrike" cap="none">
                <a:solidFill>
                  <a:schemeClr val="lt1"/>
                </a:solidFill>
              </a:defRPr>
            </a:lvl2pPr>
            <a:lvl3pPr marL="914400" marR="0" lvl="2" indent="0" rtl="0">
              <a:lnSpc>
                <a:spcPct val="90000"/>
              </a:lnSpc>
              <a:spcBef>
                <a:spcPts val="500"/>
              </a:spcBef>
              <a:spcAft>
                <a:spcPts val="0"/>
              </a:spcAft>
              <a:buClr>
                <a:schemeClr val="lt1"/>
              </a:buClr>
              <a:buSzPts val="2000"/>
              <a:buNone/>
              <a:defRPr sz="1800" i="0" u="none" strike="noStrike" cap="none">
                <a:solidFill>
                  <a:schemeClr val="lt1"/>
                </a:solidFill>
              </a:defRPr>
            </a:lvl3pPr>
            <a:lvl4pPr marL="1371600" marR="0" lvl="3" indent="0" rtl="0">
              <a:lnSpc>
                <a:spcPct val="90000"/>
              </a:lnSpc>
              <a:spcBef>
                <a:spcPts val="500"/>
              </a:spcBef>
              <a:spcAft>
                <a:spcPts val="0"/>
              </a:spcAft>
              <a:buClr>
                <a:schemeClr val="lt1"/>
              </a:buClr>
              <a:buSzPts val="1800"/>
              <a:buNone/>
              <a:defRPr sz="1600" i="0" u="none" strike="noStrike" cap="none">
                <a:solidFill>
                  <a:schemeClr val="lt1"/>
                </a:solidFill>
              </a:defRPr>
            </a:lvl4pPr>
            <a:lvl5pPr marL="1828800" marR="0" lvl="4" indent="0" rtl="0">
              <a:lnSpc>
                <a:spcPct val="90000"/>
              </a:lnSpc>
              <a:spcBef>
                <a:spcPts val="500"/>
              </a:spcBef>
              <a:spcAft>
                <a:spcPts val="0"/>
              </a:spcAft>
              <a:buClr>
                <a:schemeClr val="lt1"/>
              </a:buClr>
              <a:buSzPts val="1800"/>
              <a:buNone/>
              <a:defRPr sz="1600" i="0" u="none" strike="noStrike" cap="none">
                <a:solidFill>
                  <a:schemeClr val="lt1"/>
                </a:solidFill>
              </a:defRPr>
            </a:lvl5pPr>
            <a:lvl6pPr marL="2286000" marR="0" lvl="5" indent="0" rtl="0">
              <a:lnSpc>
                <a:spcPct val="90000"/>
              </a:lnSpc>
              <a:spcBef>
                <a:spcPts val="500"/>
              </a:spcBef>
              <a:spcAft>
                <a:spcPts val="0"/>
              </a:spcAft>
              <a:buClr>
                <a:schemeClr val="lt1"/>
              </a:buClr>
              <a:buSzPts val="1800"/>
              <a:buNone/>
              <a:defRPr sz="1600" i="0" u="none" strike="noStrike" cap="none">
                <a:solidFill>
                  <a:schemeClr val="lt1"/>
                </a:solidFill>
              </a:defRPr>
            </a:lvl6pPr>
            <a:lvl7pPr marL="2743200" marR="0" lvl="6" indent="0" rtl="0">
              <a:lnSpc>
                <a:spcPct val="90000"/>
              </a:lnSpc>
              <a:spcBef>
                <a:spcPts val="500"/>
              </a:spcBef>
              <a:spcAft>
                <a:spcPts val="0"/>
              </a:spcAft>
              <a:buClr>
                <a:schemeClr val="lt1"/>
              </a:buClr>
              <a:buSzPts val="1800"/>
              <a:buNone/>
              <a:defRPr sz="1600" i="0" u="none" strike="noStrike" cap="none">
                <a:solidFill>
                  <a:schemeClr val="lt1"/>
                </a:solidFill>
              </a:defRPr>
            </a:lvl7pPr>
            <a:lvl8pPr marL="3200400" marR="0" lvl="7" indent="0" rtl="0">
              <a:lnSpc>
                <a:spcPct val="90000"/>
              </a:lnSpc>
              <a:spcBef>
                <a:spcPts val="500"/>
              </a:spcBef>
              <a:spcAft>
                <a:spcPts val="0"/>
              </a:spcAft>
              <a:buClr>
                <a:schemeClr val="lt1"/>
              </a:buClr>
              <a:buSzPts val="1800"/>
              <a:buNone/>
              <a:defRPr sz="1600" i="0" u="none" strike="noStrike" cap="none">
                <a:solidFill>
                  <a:schemeClr val="lt1"/>
                </a:solidFill>
              </a:defRPr>
            </a:lvl8pPr>
            <a:lvl9pPr marL="3657600" marR="0" lvl="8" indent="0" rtl="0">
              <a:lnSpc>
                <a:spcPct val="90000"/>
              </a:lnSpc>
              <a:spcBef>
                <a:spcPts val="500"/>
              </a:spcBef>
              <a:spcAft>
                <a:spcPts val="0"/>
              </a:spcAft>
              <a:buClr>
                <a:schemeClr val="lt1"/>
              </a:buClr>
              <a:buSzPts val="1800"/>
              <a:buNone/>
              <a:defRPr sz="1600" i="0" u="none" strike="noStrike" cap="none">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adpis a obsah" type="obj">
  <p:cSld name="OBJECT">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body" idx="1"/>
          </p:nvPr>
        </p:nvSpPr>
        <p:spPr>
          <a:xfrm>
            <a:off x="964660" y="1378151"/>
            <a:ext cx="10134600" cy="4409805"/>
          </a:xfrm>
          <a:prstGeom prst="rect">
            <a:avLst/>
          </a:prstGeom>
          <a:noFill/>
          <a:ln>
            <a:noFill/>
          </a:ln>
        </p:spPr>
        <p:txBody>
          <a:bodyPr spcFirstLastPara="1" wrap="square" lIns="91425" tIns="91425" rIns="91425" bIns="91425" anchor="ctr" anchorCtr="0">
            <a:noAutofit/>
          </a:bodyPr>
          <a:lstStyle>
            <a:lvl1pPr marL="457200" marR="0" lvl="0" indent="-406400" algn="l" rtl="0">
              <a:lnSpc>
                <a:spcPct val="90000"/>
              </a:lnSpc>
              <a:spcBef>
                <a:spcPts val="1000"/>
              </a:spcBef>
              <a:spcAft>
                <a:spcPts val="0"/>
              </a:spcAft>
              <a:buClr>
                <a:schemeClr val="dk1"/>
              </a:buClr>
              <a:buSzPts val="2800"/>
              <a:buChar char="•"/>
              <a:defRPr sz="2800" i="0" u="none" strike="noStrike" cap="none">
                <a:solidFill>
                  <a:schemeClr val="dk1"/>
                </a:solidFill>
              </a:defRPr>
            </a:lvl1pPr>
            <a:lvl2pPr marL="914400" marR="0" lvl="1" indent="-381000" algn="l" rtl="0">
              <a:lnSpc>
                <a:spcPct val="90000"/>
              </a:lnSpc>
              <a:spcBef>
                <a:spcPts val="500"/>
              </a:spcBef>
              <a:spcAft>
                <a:spcPts val="0"/>
              </a:spcAft>
              <a:buClr>
                <a:schemeClr val="dk1"/>
              </a:buClr>
              <a:buSzPts val="2400"/>
              <a:buChar char="•"/>
              <a:defRPr sz="2400" i="0" u="none" strike="noStrike" cap="none">
                <a:solidFill>
                  <a:schemeClr val="dk1"/>
                </a:solidFill>
              </a:defRPr>
            </a:lvl2pPr>
            <a:lvl3pPr marL="1371600" marR="0" lvl="2" indent="-355600" algn="l" rtl="0">
              <a:lnSpc>
                <a:spcPct val="90000"/>
              </a:lnSpc>
              <a:spcBef>
                <a:spcPts val="500"/>
              </a:spcBef>
              <a:spcAft>
                <a:spcPts val="0"/>
              </a:spcAft>
              <a:buClr>
                <a:schemeClr val="dk1"/>
              </a:buClr>
              <a:buSzPts val="2000"/>
              <a:buChar char="•"/>
              <a:defRPr sz="2000" i="0" u="none" strike="noStrike" cap="none">
                <a:solidFill>
                  <a:schemeClr val="dk1"/>
                </a:solidFill>
              </a:defRPr>
            </a:lvl3pPr>
            <a:lvl4pPr marL="1828800" marR="0" lvl="3" indent="-342900" algn="l" rtl="0">
              <a:lnSpc>
                <a:spcPct val="90000"/>
              </a:lnSpc>
              <a:spcBef>
                <a:spcPts val="500"/>
              </a:spcBef>
              <a:spcAft>
                <a:spcPts val="0"/>
              </a:spcAft>
              <a:buClr>
                <a:schemeClr val="dk1"/>
              </a:buClr>
              <a:buSzPts val="1800"/>
              <a:buChar char="•"/>
              <a:defRPr sz="1800" i="0" u="none" strike="noStrike" cap="none">
                <a:solidFill>
                  <a:schemeClr val="dk1"/>
                </a:solidFill>
              </a:defRPr>
            </a:lvl4pPr>
            <a:lvl5pPr marL="2286000" marR="0" lvl="4" indent="-342900" algn="l" rtl="0">
              <a:lnSpc>
                <a:spcPct val="90000"/>
              </a:lnSpc>
              <a:spcBef>
                <a:spcPts val="500"/>
              </a:spcBef>
              <a:spcAft>
                <a:spcPts val="0"/>
              </a:spcAft>
              <a:buClr>
                <a:schemeClr val="dk1"/>
              </a:buClr>
              <a:buSzPts val="1800"/>
              <a:buChar char="•"/>
              <a:defRPr sz="1800" i="0" u="none" strike="noStrike" cap="none">
                <a:solidFill>
                  <a:schemeClr val="dk1"/>
                </a:solidFill>
              </a:defRPr>
            </a:lvl5pPr>
            <a:lvl6pPr marL="2743200" marR="0" lvl="5" indent="-342900" algn="l" rtl="0">
              <a:lnSpc>
                <a:spcPct val="90000"/>
              </a:lnSpc>
              <a:spcBef>
                <a:spcPts val="500"/>
              </a:spcBef>
              <a:spcAft>
                <a:spcPts val="0"/>
              </a:spcAft>
              <a:buClr>
                <a:schemeClr val="dk1"/>
              </a:buClr>
              <a:buSzPts val="1800"/>
              <a:buChar char="•"/>
              <a:defRPr sz="1800" i="0" u="none" strike="noStrike" cap="none">
                <a:solidFill>
                  <a:schemeClr val="dk1"/>
                </a:solidFill>
              </a:defRPr>
            </a:lvl6pPr>
            <a:lvl7pPr marL="3200400" marR="0" lvl="6" indent="-342900" algn="l" rtl="0">
              <a:lnSpc>
                <a:spcPct val="90000"/>
              </a:lnSpc>
              <a:spcBef>
                <a:spcPts val="500"/>
              </a:spcBef>
              <a:spcAft>
                <a:spcPts val="0"/>
              </a:spcAft>
              <a:buClr>
                <a:schemeClr val="dk1"/>
              </a:buClr>
              <a:buSzPts val="1800"/>
              <a:buChar char="•"/>
              <a:defRPr sz="1800" i="0" u="none" strike="noStrike" cap="none">
                <a:solidFill>
                  <a:schemeClr val="dk1"/>
                </a:solidFill>
              </a:defRPr>
            </a:lvl7pPr>
            <a:lvl8pPr marL="3657600" marR="0" lvl="7" indent="-342900" algn="l" rtl="0">
              <a:lnSpc>
                <a:spcPct val="90000"/>
              </a:lnSpc>
              <a:spcBef>
                <a:spcPts val="500"/>
              </a:spcBef>
              <a:spcAft>
                <a:spcPts val="0"/>
              </a:spcAft>
              <a:buClr>
                <a:schemeClr val="dk1"/>
              </a:buClr>
              <a:buSzPts val="1800"/>
              <a:buChar char="•"/>
              <a:defRPr sz="1800" i="0" u="none" strike="noStrike" cap="none">
                <a:solidFill>
                  <a:schemeClr val="dk1"/>
                </a:solidFill>
              </a:defRPr>
            </a:lvl8pPr>
            <a:lvl9pPr marL="4114800" marR="0" lvl="8" indent="-342900" algn="l" rtl="0">
              <a:lnSpc>
                <a:spcPct val="90000"/>
              </a:lnSpc>
              <a:spcBef>
                <a:spcPts val="500"/>
              </a:spcBef>
              <a:spcAft>
                <a:spcPts val="0"/>
              </a:spcAft>
              <a:buClr>
                <a:schemeClr val="dk1"/>
              </a:buClr>
              <a:buSzPts val="1800"/>
              <a:buChar char="•"/>
              <a:defRPr sz="1800" i="0" u="none" strike="noStrike" cap="none">
                <a:solidFill>
                  <a:schemeClr val="dk1"/>
                </a:solidFill>
              </a:defRPr>
            </a:lvl9pPr>
          </a:lstStyle>
          <a:p>
            <a:endParaRPr/>
          </a:p>
        </p:txBody>
      </p:sp>
      <p:sp>
        <p:nvSpPr>
          <p:cNvPr id="20" name="Google Shape;20;p5"/>
          <p:cNvSpPr txBox="1">
            <a:spLocks noGrp="1"/>
          </p:cNvSpPr>
          <p:nvPr>
            <p:ph type="sldNum" idx="12"/>
          </p:nvPr>
        </p:nvSpPr>
        <p:spPr>
          <a:xfrm>
            <a:off x="8356059" y="6292850"/>
            <a:ext cx="283581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1" name="Google Shape;21;p5"/>
          <p:cNvSpPr txBox="1">
            <a:spLocks noGrp="1"/>
          </p:cNvSpPr>
          <p:nvPr>
            <p:ph type="title"/>
          </p:nvPr>
        </p:nvSpPr>
        <p:spPr>
          <a:xfrm>
            <a:off x="964660" y="528469"/>
            <a:ext cx="8325300" cy="8217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rgbClr val="2B3990"/>
              </a:buClr>
              <a:buSzPts val="1400"/>
              <a:buNone/>
              <a:defRPr sz="3200" i="0" u="none" strike="noStrike" cap="none">
                <a:solidFill>
                  <a:srgbClr val="2B3990"/>
                </a:solidFil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adpis a obsah s puntiky">
  <p:cSld name="1_Nadpis a obsah">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body" idx="1"/>
          </p:nvPr>
        </p:nvSpPr>
        <p:spPr>
          <a:xfrm>
            <a:off x="964660" y="1378151"/>
            <a:ext cx="10134600" cy="4409805"/>
          </a:xfrm>
          <a:prstGeom prst="rect">
            <a:avLst/>
          </a:prstGeom>
          <a:noFill/>
          <a:ln>
            <a:noFill/>
          </a:ln>
        </p:spPr>
        <p:txBody>
          <a:bodyPr spcFirstLastPara="1" wrap="square" lIns="91425" tIns="91425" rIns="91425" bIns="91425" anchor="ctr" anchorCtr="0">
            <a:noAutofit/>
          </a:bodyPr>
          <a:lstStyle>
            <a:lvl1pPr marL="457200" marR="0" lvl="0" indent="-406400" algn="l" rtl="0">
              <a:lnSpc>
                <a:spcPct val="90000"/>
              </a:lnSpc>
              <a:spcBef>
                <a:spcPts val="1000"/>
              </a:spcBef>
              <a:spcAft>
                <a:spcPts val="0"/>
              </a:spcAft>
              <a:buClr>
                <a:schemeClr val="dk1"/>
              </a:buClr>
              <a:buSzPts val="2800"/>
              <a:buChar char="•"/>
              <a:defRPr sz="2800" i="0" u="none" strike="noStrike" cap="none">
                <a:solidFill>
                  <a:schemeClr val="dk1"/>
                </a:solidFill>
              </a:defRPr>
            </a:lvl1pPr>
            <a:lvl2pPr marL="914400" marR="0" lvl="1" indent="-381000" algn="l" rtl="0">
              <a:lnSpc>
                <a:spcPct val="90000"/>
              </a:lnSpc>
              <a:spcBef>
                <a:spcPts val="500"/>
              </a:spcBef>
              <a:spcAft>
                <a:spcPts val="0"/>
              </a:spcAft>
              <a:buClr>
                <a:schemeClr val="dk1"/>
              </a:buClr>
              <a:buSzPts val="2400"/>
              <a:buChar char="•"/>
              <a:defRPr sz="2400" i="0" u="none" strike="noStrike" cap="none">
                <a:solidFill>
                  <a:schemeClr val="dk1"/>
                </a:solidFill>
              </a:defRPr>
            </a:lvl2pPr>
            <a:lvl3pPr marL="1371600" marR="0" lvl="2" indent="-355600" algn="l" rtl="0">
              <a:lnSpc>
                <a:spcPct val="90000"/>
              </a:lnSpc>
              <a:spcBef>
                <a:spcPts val="500"/>
              </a:spcBef>
              <a:spcAft>
                <a:spcPts val="0"/>
              </a:spcAft>
              <a:buClr>
                <a:schemeClr val="dk1"/>
              </a:buClr>
              <a:buSzPts val="2000"/>
              <a:buChar char="•"/>
              <a:defRPr sz="2000" i="0" u="none" strike="noStrike" cap="none">
                <a:solidFill>
                  <a:schemeClr val="dk1"/>
                </a:solidFill>
              </a:defRPr>
            </a:lvl3pPr>
            <a:lvl4pPr marL="1828800" marR="0" lvl="3" indent="-342900" algn="l" rtl="0">
              <a:lnSpc>
                <a:spcPct val="90000"/>
              </a:lnSpc>
              <a:spcBef>
                <a:spcPts val="500"/>
              </a:spcBef>
              <a:spcAft>
                <a:spcPts val="0"/>
              </a:spcAft>
              <a:buClr>
                <a:schemeClr val="dk1"/>
              </a:buClr>
              <a:buSzPts val="1800"/>
              <a:buChar char="•"/>
              <a:defRPr sz="1800" i="0" u="none" strike="noStrike" cap="none">
                <a:solidFill>
                  <a:schemeClr val="dk1"/>
                </a:solidFill>
              </a:defRPr>
            </a:lvl4pPr>
            <a:lvl5pPr marL="2286000" marR="0" lvl="4" indent="-342900" algn="l" rtl="0">
              <a:lnSpc>
                <a:spcPct val="90000"/>
              </a:lnSpc>
              <a:spcBef>
                <a:spcPts val="500"/>
              </a:spcBef>
              <a:spcAft>
                <a:spcPts val="0"/>
              </a:spcAft>
              <a:buClr>
                <a:schemeClr val="dk1"/>
              </a:buClr>
              <a:buSzPts val="1800"/>
              <a:buChar char="•"/>
              <a:defRPr sz="1800" i="0" u="none" strike="noStrike" cap="none">
                <a:solidFill>
                  <a:schemeClr val="dk1"/>
                </a:solidFill>
              </a:defRPr>
            </a:lvl5pPr>
            <a:lvl6pPr marL="2743200" marR="0" lvl="5" indent="-342900" algn="l" rtl="0">
              <a:lnSpc>
                <a:spcPct val="90000"/>
              </a:lnSpc>
              <a:spcBef>
                <a:spcPts val="500"/>
              </a:spcBef>
              <a:spcAft>
                <a:spcPts val="0"/>
              </a:spcAft>
              <a:buClr>
                <a:schemeClr val="dk1"/>
              </a:buClr>
              <a:buSzPts val="1800"/>
              <a:buChar char="•"/>
              <a:defRPr sz="1800" i="0" u="none" strike="noStrike" cap="none">
                <a:solidFill>
                  <a:schemeClr val="dk1"/>
                </a:solidFill>
              </a:defRPr>
            </a:lvl6pPr>
            <a:lvl7pPr marL="3200400" marR="0" lvl="6" indent="-342900" algn="l" rtl="0">
              <a:lnSpc>
                <a:spcPct val="90000"/>
              </a:lnSpc>
              <a:spcBef>
                <a:spcPts val="500"/>
              </a:spcBef>
              <a:spcAft>
                <a:spcPts val="0"/>
              </a:spcAft>
              <a:buClr>
                <a:schemeClr val="dk1"/>
              </a:buClr>
              <a:buSzPts val="1800"/>
              <a:buChar char="•"/>
              <a:defRPr sz="1800" i="0" u="none" strike="noStrike" cap="none">
                <a:solidFill>
                  <a:schemeClr val="dk1"/>
                </a:solidFill>
              </a:defRPr>
            </a:lvl7pPr>
            <a:lvl8pPr marL="3657600" marR="0" lvl="7" indent="-342900" algn="l" rtl="0">
              <a:lnSpc>
                <a:spcPct val="90000"/>
              </a:lnSpc>
              <a:spcBef>
                <a:spcPts val="500"/>
              </a:spcBef>
              <a:spcAft>
                <a:spcPts val="0"/>
              </a:spcAft>
              <a:buClr>
                <a:schemeClr val="dk1"/>
              </a:buClr>
              <a:buSzPts val="1800"/>
              <a:buChar char="•"/>
              <a:defRPr sz="1800" i="0" u="none" strike="noStrike" cap="none">
                <a:solidFill>
                  <a:schemeClr val="dk1"/>
                </a:solidFill>
              </a:defRPr>
            </a:lvl8pPr>
            <a:lvl9pPr marL="4114800" marR="0" lvl="8" indent="-342900" algn="l" rtl="0">
              <a:lnSpc>
                <a:spcPct val="90000"/>
              </a:lnSpc>
              <a:spcBef>
                <a:spcPts val="500"/>
              </a:spcBef>
              <a:spcAft>
                <a:spcPts val="0"/>
              </a:spcAft>
              <a:buClr>
                <a:schemeClr val="dk1"/>
              </a:buClr>
              <a:buSzPts val="1800"/>
              <a:buChar char="•"/>
              <a:defRPr sz="1800" i="0" u="none" strike="noStrike" cap="none">
                <a:solidFill>
                  <a:schemeClr val="dk1"/>
                </a:solidFill>
              </a:defRPr>
            </a:lvl9pPr>
          </a:lstStyle>
          <a:p>
            <a:endParaRPr/>
          </a:p>
        </p:txBody>
      </p:sp>
      <p:sp>
        <p:nvSpPr>
          <p:cNvPr id="24" name="Google Shape;24;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6"/>
          <p:cNvSpPr txBox="1">
            <a:spLocks noGrp="1"/>
          </p:cNvSpPr>
          <p:nvPr>
            <p:ph type="sldNum" idx="12"/>
          </p:nvPr>
        </p:nvSpPr>
        <p:spPr>
          <a:xfrm>
            <a:off x="8356059" y="6292850"/>
            <a:ext cx="283581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6"/>
          <p:cNvSpPr txBox="1">
            <a:spLocks noGrp="1"/>
          </p:cNvSpPr>
          <p:nvPr>
            <p:ph type="title"/>
          </p:nvPr>
        </p:nvSpPr>
        <p:spPr>
          <a:xfrm>
            <a:off x="964660" y="528469"/>
            <a:ext cx="8325255" cy="821649"/>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rgbClr val="2B3990"/>
              </a:buClr>
              <a:buSzPts val="1400"/>
              <a:buNone/>
              <a:defRPr sz="3200" i="0" u="none" strike="noStrike" cap="none">
                <a:solidFill>
                  <a:srgbClr val="2B3990"/>
                </a:solidFil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Zahlavi casti na stred">
  <p:cSld name="Úvodní snímek">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7"/>
          <p:cNvSpPr txBox="1">
            <a:spLocks noGrp="1"/>
          </p:cNvSpPr>
          <p:nvPr>
            <p:ph type="ctrTitle"/>
          </p:nvPr>
        </p:nvSpPr>
        <p:spPr>
          <a:xfrm>
            <a:off x="1070043" y="1686568"/>
            <a:ext cx="10048672" cy="2387600"/>
          </a:xfrm>
          <a:prstGeom prst="rect">
            <a:avLst/>
          </a:prstGeom>
          <a:noFill/>
          <a:ln>
            <a:noFill/>
          </a:ln>
        </p:spPr>
        <p:txBody>
          <a:bodyPr spcFirstLastPara="1" wrap="square" lIns="91425" tIns="91425" rIns="91425" bIns="91425" anchor="b" anchorCtr="0">
            <a:noAutofit/>
          </a:bodyPr>
          <a:lstStyle>
            <a:lvl1pPr marL="0" marR="0" lvl="0" indent="0" algn="ctr" rtl="0">
              <a:lnSpc>
                <a:spcPct val="90000"/>
              </a:lnSpc>
              <a:spcBef>
                <a:spcPts val="0"/>
              </a:spcBef>
              <a:spcAft>
                <a:spcPts val="0"/>
              </a:spcAft>
              <a:buClr>
                <a:srgbClr val="2B3990"/>
              </a:buClr>
              <a:buSzPts val="1400"/>
              <a:buNone/>
              <a:defRPr sz="6000" i="0" u="none" strike="noStrike" cap="none">
                <a:solidFill>
                  <a:srgbClr val="2B3990"/>
                </a:solidFil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9" name="Google Shape;29;p7"/>
          <p:cNvSpPr txBox="1">
            <a:spLocks noGrp="1"/>
          </p:cNvSpPr>
          <p:nvPr>
            <p:ph type="subTitle" idx="1"/>
          </p:nvPr>
        </p:nvSpPr>
        <p:spPr>
          <a:xfrm>
            <a:off x="1524000" y="4074168"/>
            <a:ext cx="9144000" cy="1485190"/>
          </a:xfrm>
          <a:prstGeom prst="rect">
            <a:avLst/>
          </a:prstGeom>
          <a:noFill/>
          <a:ln>
            <a:noFill/>
          </a:ln>
        </p:spPr>
        <p:txBody>
          <a:bodyPr spcFirstLastPara="1" wrap="square" lIns="91425" tIns="91425" rIns="91425" bIns="91425" anchor="ctr" anchorCtr="0">
            <a:noAutofit/>
          </a:bodyPr>
          <a:lstStyle>
            <a:lvl1pPr marL="0" marR="0" lvl="0" indent="0" algn="ctr" rtl="0">
              <a:lnSpc>
                <a:spcPct val="90000"/>
              </a:lnSpc>
              <a:spcBef>
                <a:spcPts val="1000"/>
              </a:spcBef>
              <a:spcAft>
                <a:spcPts val="0"/>
              </a:spcAft>
              <a:buClr>
                <a:schemeClr val="dk1"/>
              </a:buClr>
              <a:buSzPts val="2800"/>
              <a:buNone/>
              <a:defRPr sz="2400" i="0" u="none" strike="noStrike" cap="none">
                <a:solidFill>
                  <a:schemeClr val="dk1"/>
                </a:solidFill>
              </a:defRPr>
            </a:lvl1pPr>
            <a:lvl2pPr marL="457200" marR="0" lvl="1" indent="0" algn="ctr" rtl="0">
              <a:lnSpc>
                <a:spcPct val="90000"/>
              </a:lnSpc>
              <a:spcBef>
                <a:spcPts val="500"/>
              </a:spcBef>
              <a:spcAft>
                <a:spcPts val="0"/>
              </a:spcAft>
              <a:buClr>
                <a:schemeClr val="dk1"/>
              </a:buClr>
              <a:buSzPts val="2400"/>
              <a:buFont typeface="Arial"/>
              <a:buNone/>
              <a:defRPr sz="2000" b="0" i="0" u="none" strike="noStrike" cap="none">
                <a:solidFill>
                  <a:schemeClr val="dk1"/>
                </a:solidFill>
                <a:latin typeface="Open Sans"/>
                <a:ea typeface="Open Sans"/>
                <a:cs typeface="Open Sans"/>
                <a:sym typeface="Open Sans"/>
              </a:defRPr>
            </a:lvl2pPr>
            <a:lvl3pPr marL="914400" marR="0" lvl="2" indent="0" algn="ctr" rtl="0">
              <a:lnSpc>
                <a:spcPct val="90000"/>
              </a:lnSpc>
              <a:spcBef>
                <a:spcPts val="500"/>
              </a:spcBef>
              <a:spcAft>
                <a:spcPts val="0"/>
              </a:spcAft>
              <a:buClr>
                <a:schemeClr val="dk1"/>
              </a:buClr>
              <a:buSzPts val="2000"/>
              <a:buFont typeface="Arial"/>
              <a:buNone/>
              <a:defRPr sz="1800" b="0" i="0" u="none" strike="noStrike" cap="none">
                <a:solidFill>
                  <a:schemeClr val="dk1"/>
                </a:solidFill>
                <a:latin typeface="Open Sans"/>
                <a:ea typeface="Open Sans"/>
                <a:cs typeface="Open Sans"/>
                <a:sym typeface="Open Sans"/>
              </a:defRPr>
            </a:lvl3pPr>
            <a:lvl4pPr marL="1371600" marR="0" lvl="3"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Open Sans"/>
                <a:ea typeface="Open Sans"/>
                <a:cs typeface="Open Sans"/>
                <a:sym typeface="Open Sans"/>
              </a:defRPr>
            </a:lvl4pPr>
            <a:lvl5pPr marL="1828800" marR="0" lvl="4"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Open Sans"/>
                <a:ea typeface="Open Sans"/>
                <a:cs typeface="Open Sans"/>
                <a:sym typeface="Open Sans"/>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30" name="Google Shape;30;p7"/>
          <p:cNvSpPr txBox="1">
            <a:spLocks noGrp="1"/>
          </p:cNvSpPr>
          <p:nvPr>
            <p:ph type="sldNum" idx="12"/>
          </p:nvPr>
        </p:nvSpPr>
        <p:spPr>
          <a:xfrm>
            <a:off x="8356059" y="6292850"/>
            <a:ext cx="283581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Zahlavi casti nalevo" type="secHead">
  <p:cSld name="SECTION_HEADER">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1079770" y="1709738"/>
            <a:ext cx="10029217" cy="2852737"/>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rgbClr val="2B3990"/>
              </a:buClr>
              <a:buSzPts val="1400"/>
              <a:buNone/>
              <a:defRPr sz="6000" i="0" u="none" strike="noStrike" cap="none">
                <a:solidFill>
                  <a:srgbClr val="2B3990"/>
                </a:solidFil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3" name="Google Shape;33;p8"/>
          <p:cNvSpPr txBox="1">
            <a:spLocks noGrp="1"/>
          </p:cNvSpPr>
          <p:nvPr>
            <p:ph type="sldNum" idx="12"/>
          </p:nvPr>
        </p:nvSpPr>
        <p:spPr>
          <a:xfrm>
            <a:off x="8356059" y="6292850"/>
            <a:ext cx="283581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4" name="Google Shape;34;p8"/>
          <p:cNvSpPr txBox="1">
            <a:spLocks noGrp="1"/>
          </p:cNvSpPr>
          <p:nvPr>
            <p:ph type="subTitle" idx="1"/>
          </p:nvPr>
        </p:nvSpPr>
        <p:spPr>
          <a:xfrm>
            <a:off x="1140800" y="4540874"/>
            <a:ext cx="9144000" cy="1180200"/>
          </a:xfrm>
          <a:prstGeom prst="rect">
            <a:avLst/>
          </a:prstGeom>
          <a:noFill/>
          <a:ln>
            <a:noFill/>
          </a:ln>
        </p:spPr>
        <p:txBody>
          <a:bodyPr spcFirstLastPara="1" wrap="square" lIns="91425" tIns="91425" rIns="91425" bIns="91425" anchor="ctr" anchorCtr="0">
            <a:noAutofit/>
          </a:bodyPr>
          <a:lstStyle>
            <a:lvl1pPr marL="0" marR="0" lvl="0" indent="0" rtl="0">
              <a:lnSpc>
                <a:spcPct val="90000"/>
              </a:lnSpc>
              <a:spcBef>
                <a:spcPts val="1000"/>
              </a:spcBef>
              <a:spcAft>
                <a:spcPts val="0"/>
              </a:spcAft>
              <a:buClr>
                <a:schemeClr val="dk1"/>
              </a:buClr>
              <a:buSzPts val="2800"/>
              <a:buNone/>
              <a:defRPr sz="2400" i="0" u="none" strike="noStrike" cap="none">
                <a:solidFill>
                  <a:schemeClr val="dk1"/>
                </a:solidFill>
              </a:defRPr>
            </a:lvl1pPr>
            <a:lvl2pPr marL="457200" marR="0" lvl="1" indent="0" rtl="0">
              <a:lnSpc>
                <a:spcPct val="90000"/>
              </a:lnSpc>
              <a:spcBef>
                <a:spcPts val="500"/>
              </a:spcBef>
              <a:spcAft>
                <a:spcPts val="0"/>
              </a:spcAft>
              <a:buClr>
                <a:schemeClr val="dk1"/>
              </a:buClr>
              <a:buSzPts val="2400"/>
              <a:buNone/>
              <a:defRPr sz="2000" i="0" u="none" strike="noStrike" cap="none">
                <a:solidFill>
                  <a:schemeClr val="dk1"/>
                </a:solidFill>
              </a:defRPr>
            </a:lvl2pPr>
            <a:lvl3pPr marL="914400" marR="0" lvl="2" indent="0" rtl="0">
              <a:lnSpc>
                <a:spcPct val="90000"/>
              </a:lnSpc>
              <a:spcBef>
                <a:spcPts val="500"/>
              </a:spcBef>
              <a:spcAft>
                <a:spcPts val="0"/>
              </a:spcAft>
              <a:buClr>
                <a:schemeClr val="dk1"/>
              </a:buClr>
              <a:buSzPts val="2000"/>
              <a:buNone/>
              <a:defRPr sz="1800" i="0" u="none" strike="noStrike" cap="none">
                <a:solidFill>
                  <a:schemeClr val="dk1"/>
                </a:solidFill>
              </a:defRPr>
            </a:lvl3pPr>
            <a:lvl4pPr marL="1371600" marR="0" lvl="3" indent="0" rtl="0">
              <a:lnSpc>
                <a:spcPct val="90000"/>
              </a:lnSpc>
              <a:spcBef>
                <a:spcPts val="500"/>
              </a:spcBef>
              <a:spcAft>
                <a:spcPts val="0"/>
              </a:spcAft>
              <a:buClr>
                <a:schemeClr val="dk1"/>
              </a:buClr>
              <a:buSzPts val="1800"/>
              <a:buNone/>
              <a:defRPr sz="1600" i="0" u="none" strike="noStrike" cap="none">
                <a:solidFill>
                  <a:schemeClr val="dk1"/>
                </a:solidFill>
              </a:defRPr>
            </a:lvl4pPr>
            <a:lvl5pPr marL="1828800" marR="0" lvl="4" indent="0" rtl="0">
              <a:lnSpc>
                <a:spcPct val="90000"/>
              </a:lnSpc>
              <a:spcBef>
                <a:spcPts val="500"/>
              </a:spcBef>
              <a:spcAft>
                <a:spcPts val="0"/>
              </a:spcAft>
              <a:buClr>
                <a:schemeClr val="dk1"/>
              </a:buClr>
              <a:buSzPts val="1800"/>
              <a:buNone/>
              <a:defRPr sz="1600" i="0" u="none" strike="noStrike" cap="none">
                <a:solidFill>
                  <a:schemeClr val="dk1"/>
                </a:solidFill>
              </a:defRPr>
            </a:lvl5pPr>
            <a:lvl6pPr marL="2286000" marR="0" lvl="5" indent="0" rtl="0">
              <a:lnSpc>
                <a:spcPct val="90000"/>
              </a:lnSpc>
              <a:spcBef>
                <a:spcPts val="500"/>
              </a:spcBef>
              <a:spcAft>
                <a:spcPts val="0"/>
              </a:spcAft>
              <a:buClr>
                <a:schemeClr val="dk1"/>
              </a:buClr>
              <a:buSzPts val="1800"/>
              <a:buNone/>
              <a:defRPr sz="1600" i="0" u="none" strike="noStrike" cap="none">
                <a:solidFill>
                  <a:schemeClr val="dk1"/>
                </a:solidFill>
              </a:defRPr>
            </a:lvl6pPr>
            <a:lvl7pPr marL="2743200" marR="0" lvl="6" indent="0" rtl="0">
              <a:lnSpc>
                <a:spcPct val="90000"/>
              </a:lnSpc>
              <a:spcBef>
                <a:spcPts val="500"/>
              </a:spcBef>
              <a:spcAft>
                <a:spcPts val="0"/>
              </a:spcAft>
              <a:buClr>
                <a:schemeClr val="dk1"/>
              </a:buClr>
              <a:buSzPts val="1800"/>
              <a:buNone/>
              <a:defRPr sz="1600" i="0" u="none" strike="noStrike" cap="none">
                <a:solidFill>
                  <a:schemeClr val="dk1"/>
                </a:solidFill>
              </a:defRPr>
            </a:lvl7pPr>
            <a:lvl8pPr marL="3200400" marR="0" lvl="7" indent="0" rtl="0">
              <a:lnSpc>
                <a:spcPct val="90000"/>
              </a:lnSpc>
              <a:spcBef>
                <a:spcPts val="500"/>
              </a:spcBef>
              <a:spcAft>
                <a:spcPts val="0"/>
              </a:spcAft>
              <a:buClr>
                <a:schemeClr val="dk1"/>
              </a:buClr>
              <a:buSzPts val="1800"/>
              <a:buNone/>
              <a:defRPr sz="1600" i="0" u="none" strike="noStrike" cap="none">
                <a:solidFill>
                  <a:schemeClr val="dk1"/>
                </a:solidFill>
              </a:defRPr>
            </a:lvl8pPr>
            <a:lvl9pPr marL="3657600" marR="0" lvl="8" indent="0" rtl="0">
              <a:lnSpc>
                <a:spcPct val="90000"/>
              </a:lnSpc>
              <a:spcBef>
                <a:spcPts val="500"/>
              </a:spcBef>
              <a:spcAft>
                <a:spcPts val="0"/>
              </a:spcAft>
              <a:buClr>
                <a:schemeClr val="dk1"/>
              </a:buClr>
              <a:buSzPts val="1800"/>
              <a:buNone/>
              <a:defRPr sz="1600" i="0" u="none" strike="noStrike" cap="none">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slo na bilem">
  <p:cSld name="1_Záhlaví části">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1079770" y="1371600"/>
            <a:ext cx="10029217" cy="4391025"/>
          </a:xfrm>
          <a:prstGeom prst="rect">
            <a:avLst/>
          </a:prstGeom>
          <a:noFill/>
          <a:ln>
            <a:noFill/>
          </a:ln>
        </p:spPr>
        <p:txBody>
          <a:bodyPr spcFirstLastPara="1" wrap="square" lIns="91425" tIns="91425" rIns="91425" bIns="91425" anchor="ctr" anchorCtr="0">
            <a:noAutofit/>
          </a:bodyPr>
          <a:lstStyle>
            <a:lvl1pPr marL="0" marR="0" lvl="0" indent="0" algn="ctr" rtl="0">
              <a:lnSpc>
                <a:spcPct val="90000"/>
              </a:lnSpc>
              <a:spcBef>
                <a:spcPts val="0"/>
              </a:spcBef>
              <a:spcAft>
                <a:spcPts val="0"/>
              </a:spcAft>
              <a:buClr>
                <a:srgbClr val="2B3990"/>
              </a:buClr>
              <a:buSzPts val="1400"/>
              <a:buFont typeface="Amatic SC"/>
              <a:buNone/>
              <a:defRPr sz="7200" b="0" i="0" u="none" strike="noStrike" cap="none">
                <a:solidFill>
                  <a:srgbClr val="2B3990"/>
                </a:solidFill>
                <a:latin typeface="Amatic SC"/>
                <a:ea typeface="Amatic SC"/>
                <a:cs typeface="Amatic SC"/>
                <a:sym typeface="Amatic SC"/>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7" name="Google Shape;37;p9"/>
          <p:cNvSpPr txBox="1">
            <a:spLocks noGrp="1"/>
          </p:cNvSpPr>
          <p:nvPr>
            <p:ph type="sldNum" idx="12"/>
          </p:nvPr>
        </p:nvSpPr>
        <p:spPr>
          <a:xfrm>
            <a:off x="8356059" y="6292850"/>
            <a:ext cx="283581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eslo na modrem">
  <p:cSld name="2_Záhlaví části">
    <p:bg>
      <p:bgPr>
        <a:solidFill>
          <a:srgbClr val="2D2E82"/>
        </a:solidFill>
        <a:effectLst/>
      </p:bgPr>
    </p:bg>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1079770" y="1371600"/>
            <a:ext cx="10029217" cy="4391025"/>
          </a:xfrm>
          <a:prstGeom prst="rect">
            <a:avLst/>
          </a:prstGeom>
          <a:noFill/>
          <a:ln>
            <a:noFill/>
          </a:ln>
        </p:spPr>
        <p:txBody>
          <a:bodyPr spcFirstLastPara="1" wrap="square" lIns="91425" tIns="91425" rIns="91425" bIns="91425" anchor="ctr" anchorCtr="0">
            <a:noAutofit/>
          </a:bodyPr>
          <a:lstStyle>
            <a:lvl1pPr marL="0" marR="0" lvl="0" indent="0" algn="ctr" rtl="0">
              <a:lnSpc>
                <a:spcPct val="90000"/>
              </a:lnSpc>
              <a:spcBef>
                <a:spcPts val="0"/>
              </a:spcBef>
              <a:spcAft>
                <a:spcPts val="0"/>
              </a:spcAft>
              <a:buClr>
                <a:schemeClr val="lt1"/>
              </a:buClr>
              <a:buSzPts val="1400"/>
              <a:buFont typeface="Amatic SC"/>
              <a:buNone/>
              <a:defRPr sz="7200" b="0" i="0" u="none" strike="noStrike" cap="none">
                <a:solidFill>
                  <a:schemeClr val="lt1"/>
                </a:solidFill>
                <a:latin typeface="Amatic SC"/>
                <a:ea typeface="Amatic SC"/>
                <a:cs typeface="Amatic SC"/>
                <a:sym typeface="Amatic SC"/>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0" name="Google Shape;40;p10"/>
          <p:cNvSpPr txBox="1">
            <a:spLocks noGrp="1"/>
          </p:cNvSpPr>
          <p:nvPr>
            <p:ph type="sldNum" idx="12"/>
          </p:nvPr>
        </p:nvSpPr>
        <p:spPr>
          <a:xfrm>
            <a:off x="8356059" y="6292850"/>
            <a:ext cx="283581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356059" y="6292850"/>
            <a:ext cx="283581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body" idx="1"/>
          </p:nvPr>
        </p:nvSpPr>
        <p:spPr>
          <a:xfrm>
            <a:off x="964660" y="1378151"/>
            <a:ext cx="10134600" cy="4409700"/>
          </a:xfrm>
          <a:prstGeom prst="rect">
            <a:avLst/>
          </a:prstGeom>
          <a:noFill/>
          <a:ln>
            <a:noFill/>
          </a:ln>
        </p:spPr>
        <p:txBody>
          <a:bodyPr spcFirstLastPara="1" wrap="square" lIns="91425" tIns="91425" rIns="91425" bIns="91425" anchor="ctr" anchorCtr="0">
            <a:noAutofit/>
          </a:bodyPr>
          <a:lstStyle>
            <a:lvl1pPr marL="457200" marR="0" lvl="0" indent="-406400" algn="l" rtl="0">
              <a:lnSpc>
                <a:spcPct val="90000"/>
              </a:lnSpc>
              <a:spcBef>
                <a:spcPts val="1000"/>
              </a:spcBef>
              <a:spcAft>
                <a:spcPts val="0"/>
              </a:spcAft>
              <a:buClr>
                <a:schemeClr val="dk1"/>
              </a:buClr>
              <a:buSzPts val="2800"/>
              <a:buChar char="•"/>
              <a:defRPr sz="2800" i="0" u="none" strike="noStrike" cap="none">
                <a:solidFill>
                  <a:schemeClr val="dk1"/>
                </a:solidFill>
              </a:defRPr>
            </a:lvl1pPr>
            <a:lvl2pPr marL="914400" marR="0" lvl="1" indent="-381000" algn="l" rtl="0">
              <a:lnSpc>
                <a:spcPct val="90000"/>
              </a:lnSpc>
              <a:spcBef>
                <a:spcPts val="500"/>
              </a:spcBef>
              <a:spcAft>
                <a:spcPts val="0"/>
              </a:spcAft>
              <a:buClr>
                <a:schemeClr val="dk1"/>
              </a:buClr>
              <a:buSzPts val="2400"/>
              <a:buChar char="•"/>
              <a:defRPr sz="2400" i="0" u="none" strike="noStrike" cap="none">
                <a:solidFill>
                  <a:schemeClr val="dk1"/>
                </a:solidFill>
              </a:defRPr>
            </a:lvl2pPr>
            <a:lvl3pPr marL="1371600" marR="0" lvl="2" indent="-355600" algn="l" rtl="0">
              <a:lnSpc>
                <a:spcPct val="90000"/>
              </a:lnSpc>
              <a:spcBef>
                <a:spcPts val="500"/>
              </a:spcBef>
              <a:spcAft>
                <a:spcPts val="0"/>
              </a:spcAft>
              <a:buClr>
                <a:schemeClr val="dk1"/>
              </a:buClr>
              <a:buSzPts val="2000"/>
              <a:buChar char="•"/>
              <a:defRPr sz="2000" i="0" u="none" strike="noStrike" cap="none">
                <a:solidFill>
                  <a:schemeClr val="dk1"/>
                </a:solidFill>
              </a:defRPr>
            </a:lvl3pPr>
            <a:lvl4pPr marL="1828800" marR="0" lvl="3" indent="-342900" algn="l" rtl="0">
              <a:lnSpc>
                <a:spcPct val="90000"/>
              </a:lnSpc>
              <a:spcBef>
                <a:spcPts val="500"/>
              </a:spcBef>
              <a:spcAft>
                <a:spcPts val="0"/>
              </a:spcAft>
              <a:buClr>
                <a:schemeClr val="dk1"/>
              </a:buClr>
              <a:buSzPts val="1800"/>
              <a:buChar char="•"/>
              <a:defRPr sz="1800" i="0" u="none" strike="noStrike" cap="none">
                <a:solidFill>
                  <a:schemeClr val="dk1"/>
                </a:solidFill>
              </a:defRPr>
            </a:lvl4pPr>
            <a:lvl5pPr marL="2286000" marR="0" lvl="4" indent="-342900" algn="l" rtl="0">
              <a:lnSpc>
                <a:spcPct val="90000"/>
              </a:lnSpc>
              <a:spcBef>
                <a:spcPts val="500"/>
              </a:spcBef>
              <a:spcAft>
                <a:spcPts val="0"/>
              </a:spcAft>
              <a:buClr>
                <a:schemeClr val="dk1"/>
              </a:buClr>
              <a:buSzPts val="1800"/>
              <a:buChar char="•"/>
              <a:defRPr sz="1800" i="0" u="none" strike="noStrike" cap="none">
                <a:solidFill>
                  <a:schemeClr val="dk1"/>
                </a:solidFill>
              </a:defRPr>
            </a:lvl5pPr>
            <a:lvl6pPr marL="2743200" marR="0" lvl="5" indent="-342900" algn="l" rtl="0">
              <a:lnSpc>
                <a:spcPct val="90000"/>
              </a:lnSpc>
              <a:spcBef>
                <a:spcPts val="500"/>
              </a:spcBef>
              <a:spcAft>
                <a:spcPts val="0"/>
              </a:spcAft>
              <a:buClr>
                <a:schemeClr val="dk1"/>
              </a:buClr>
              <a:buSzPts val="1800"/>
              <a:buChar char="•"/>
              <a:defRPr sz="1800" i="0" u="none" strike="noStrike" cap="none">
                <a:solidFill>
                  <a:schemeClr val="dk1"/>
                </a:solidFill>
              </a:defRPr>
            </a:lvl6pPr>
            <a:lvl7pPr marL="3200400" marR="0" lvl="6" indent="-342900" algn="l" rtl="0">
              <a:lnSpc>
                <a:spcPct val="90000"/>
              </a:lnSpc>
              <a:spcBef>
                <a:spcPts val="500"/>
              </a:spcBef>
              <a:spcAft>
                <a:spcPts val="0"/>
              </a:spcAft>
              <a:buClr>
                <a:schemeClr val="dk1"/>
              </a:buClr>
              <a:buSzPts val="1800"/>
              <a:buChar char="•"/>
              <a:defRPr sz="1800" i="0" u="none" strike="noStrike" cap="none">
                <a:solidFill>
                  <a:schemeClr val="dk1"/>
                </a:solidFill>
              </a:defRPr>
            </a:lvl7pPr>
            <a:lvl8pPr marL="3657600" marR="0" lvl="7" indent="-342900" algn="l" rtl="0">
              <a:lnSpc>
                <a:spcPct val="90000"/>
              </a:lnSpc>
              <a:spcBef>
                <a:spcPts val="500"/>
              </a:spcBef>
              <a:spcAft>
                <a:spcPts val="0"/>
              </a:spcAft>
              <a:buClr>
                <a:schemeClr val="dk1"/>
              </a:buClr>
              <a:buSzPts val="1800"/>
              <a:buChar char="•"/>
              <a:defRPr sz="1800" i="0" u="none" strike="noStrike" cap="none">
                <a:solidFill>
                  <a:schemeClr val="dk1"/>
                </a:solidFill>
              </a:defRPr>
            </a:lvl8pPr>
            <a:lvl9pPr marL="4114800" marR="0" lvl="8" indent="-342900" algn="l" rtl="0">
              <a:lnSpc>
                <a:spcPct val="90000"/>
              </a:lnSpc>
              <a:spcBef>
                <a:spcPts val="500"/>
              </a:spcBef>
              <a:spcAft>
                <a:spcPts val="0"/>
              </a:spcAft>
              <a:buClr>
                <a:schemeClr val="dk1"/>
              </a:buClr>
              <a:buSzPts val="1800"/>
              <a:buChar char="•"/>
              <a:defRPr sz="1800" i="0" u="none" strike="noStrike" cap="none">
                <a:solidFill>
                  <a:schemeClr val="dk1"/>
                </a:solidFill>
              </a:defRPr>
            </a:lvl9pPr>
          </a:lstStyle>
          <a:p>
            <a:endParaRPr/>
          </a:p>
        </p:txBody>
      </p:sp>
      <p:sp>
        <p:nvSpPr>
          <p:cNvPr id="8" name="Google Shape;8;p1"/>
          <p:cNvSpPr txBox="1">
            <a:spLocks noGrp="1"/>
          </p:cNvSpPr>
          <p:nvPr>
            <p:ph type="title"/>
          </p:nvPr>
        </p:nvSpPr>
        <p:spPr>
          <a:xfrm>
            <a:off x="964660" y="528469"/>
            <a:ext cx="8325300" cy="8217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rgbClr val="2B3990"/>
              </a:buClr>
              <a:buSzPts val="1400"/>
              <a:buNone/>
              <a:defRPr sz="3200" i="0" u="none" strike="noStrike" cap="none">
                <a:solidFill>
                  <a:srgbClr val="2B3990"/>
                </a:solidFil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creativecommons.org/licenses/by-nc-sa/4.0/"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079770" y="1252538"/>
            <a:ext cx="10029300" cy="285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HTML a CSS</a:t>
            </a:r>
            <a:endParaRPr dirty="0"/>
          </a:p>
          <a:p>
            <a:pPr marL="0" lvl="0" indent="0" algn="l" rtl="0">
              <a:spcBef>
                <a:spcPts val="0"/>
              </a:spcBef>
              <a:spcAft>
                <a:spcPts val="0"/>
              </a:spcAft>
              <a:buNone/>
            </a:pPr>
            <a:r>
              <a:rPr lang="cs-CZ" sz="3600" dirty="0"/>
              <a:t>D</a:t>
            </a:r>
            <a:r>
              <a:rPr lang="en-US" sz="3600" dirty="0" err="1"/>
              <a:t>isplay</a:t>
            </a:r>
            <a:r>
              <a:rPr lang="en-US" sz="3600" dirty="0"/>
              <a:t>, float, position</a:t>
            </a:r>
            <a:endParaRPr sz="3600" dirty="0"/>
          </a:p>
        </p:txBody>
      </p:sp>
      <p:sp>
        <p:nvSpPr>
          <p:cNvPr id="55" name="Google Shape;55;p14"/>
          <p:cNvSpPr txBox="1">
            <a:spLocks noGrp="1"/>
          </p:cNvSpPr>
          <p:nvPr>
            <p:ph type="subTitle" idx="1"/>
          </p:nvPr>
        </p:nvSpPr>
        <p:spPr>
          <a:xfrm>
            <a:off x="1140800" y="4083674"/>
            <a:ext cx="9144000" cy="1180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dirty="0" err="1"/>
              <a:t>Luděk</a:t>
            </a:r>
            <a:r>
              <a:rPr lang="en-US" dirty="0"/>
              <a:t> </a:t>
            </a:r>
            <a:r>
              <a:rPr lang="en-US" dirty="0" err="1"/>
              <a:t>Roleček</a:t>
            </a:r>
            <a:r>
              <a:rPr lang="cs-CZ" dirty="0"/>
              <a:t> - </a:t>
            </a:r>
            <a:r>
              <a:rPr lang="en-US" dirty="0"/>
              <a:t>Brno, 21. 9. 2019</a:t>
            </a:r>
            <a:endParaRPr dirty="0"/>
          </a:p>
          <a:p>
            <a:pPr marL="0" lvl="0" indent="0" algn="l" rtl="0">
              <a:spcBef>
                <a:spcPts val="1000"/>
              </a:spcBef>
              <a:spcAft>
                <a:spcPts val="0"/>
              </a:spcAft>
              <a:buNone/>
            </a:pPr>
            <a:r>
              <a:rPr lang="cs-CZ" dirty="0"/>
              <a:t>Petr Sedláček – 30. 3. 2020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Typ prvku lze změnit v CSS</a:t>
            </a:r>
            <a:endParaRPr/>
          </a:p>
        </p:txBody>
      </p:sp>
      <p:sp>
        <p:nvSpPr>
          <p:cNvPr id="288" name="Google Shape;288;p44"/>
          <p:cNvSpPr txBox="1"/>
          <p:nvPr/>
        </p:nvSpPr>
        <p:spPr>
          <a:xfrm>
            <a:off x="1297050" y="1821500"/>
            <a:ext cx="9881400" cy="4192200"/>
          </a:xfrm>
          <a:prstGeom prst="rect">
            <a:avLst/>
          </a:prstGeom>
          <a:noFill/>
          <a:ln>
            <a:noFill/>
          </a:ln>
        </p:spPr>
        <p:txBody>
          <a:bodyPr spcFirstLastPara="1" wrap="square" lIns="68575" tIns="68575" rIns="68575" bIns="68575" anchor="t" anchorCtr="0">
            <a:noAutofit/>
          </a:bodyPr>
          <a:lstStyle/>
          <a:p>
            <a:pPr marL="0" lvl="0" indent="0" algn="l" rtl="0">
              <a:lnSpc>
                <a:spcPct val="115000"/>
              </a:lnSpc>
              <a:spcBef>
                <a:spcPts val="800"/>
              </a:spcBef>
              <a:spcAft>
                <a:spcPts val="0"/>
              </a:spcAft>
              <a:buNone/>
            </a:pPr>
            <a:r>
              <a:rPr lang="en-US" sz="3600">
                <a:solidFill>
                  <a:srgbClr val="EB008B"/>
                </a:solidFill>
                <a:latin typeface="Roboto Mono"/>
                <a:ea typeface="Roboto Mono"/>
                <a:cs typeface="Roboto Mono"/>
                <a:sym typeface="Roboto Mono"/>
              </a:rPr>
              <a:t>a</a:t>
            </a:r>
            <a:r>
              <a:rPr lang="en-US" sz="3600">
                <a:solidFill>
                  <a:srgbClr val="000000"/>
                </a:solidFill>
                <a:highlight>
                  <a:srgbClr val="FFFFFF"/>
                </a:highlight>
                <a:latin typeface="Roboto Mono"/>
                <a:ea typeface="Roboto Mono"/>
                <a:cs typeface="Roboto Mono"/>
                <a:sym typeface="Roboto Mono"/>
              </a:rPr>
              <a:t> { </a:t>
            </a:r>
            <a:r>
              <a:rPr lang="en-US" sz="3600">
                <a:solidFill>
                  <a:srgbClr val="0000FF"/>
                </a:solidFill>
                <a:latin typeface="Roboto Mono"/>
                <a:ea typeface="Roboto Mono"/>
                <a:cs typeface="Roboto Mono"/>
                <a:sym typeface="Roboto Mono"/>
              </a:rPr>
              <a:t>display</a:t>
            </a:r>
            <a:r>
              <a:rPr lang="en-US" sz="3600">
                <a:solidFill>
                  <a:srgbClr val="000000"/>
                </a:solidFill>
                <a:highlight>
                  <a:srgbClr val="FFFFFF"/>
                </a:highlight>
                <a:latin typeface="Roboto Mono"/>
                <a:ea typeface="Roboto Mono"/>
                <a:cs typeface="Roboto Mono"/>
                <a:sym typeface="Roboto Mono"/>
              </a:rPr>
              <a:t>: </a:t>
            </a:r>
            <a:r>
              <a:rPr lang="en-US" sz="3600">
                <a:solidFill>
                  <a:srgbClr val="F36F21"/>
                </a:solidFill>
                <a:highlight>
                  <a:srgbClr val="FFFFFF"/>
                </a:highlight>
                <a:latin typeface="Roboto Mono"/>
                <a:ea typeface="Roboto Mono"/>
                <a:cs typeface="Roboto Mono"/>
                <a:sym typeface="Roboto Mono"/>
              </a:rPr>
              <a:t>block</a:t>
            </a:r>
            <a:r>
              <a:rPr lang="en-US" sz="3600">
                <a:solidFill>
                  <a:srgbClr val="000000"/>
                </a:solidFill>
                <a:highlight>
                  <a:srgbClr val="FFFFFF"/>
                </a:highlight>
                <a:latin typeface="Roboto Mono"/>
                <a:ea typeface="Roboto Mono"/>
                <a:cs typeface="Roboto Mono"/>
                <a:sym typeface="Roboto Mono"/>
              </a:rPr>
              <a:t>; }</a:t>
            </a:r>
            <a:br>
              <a:rPr lang="en-US" sz="3600">
                <a:solidFill>
                  <a:srgbClr val="000000"/>
                </a:solidFill>
                <a:highlight>
                  <a:srgbClr val="FFFFFF"/>
                </a:highlight>
                <a:latin typeface="Roboto Mono"/>
                <a:ea typeface="Roboto Mono"/>
                <a:cs typeface="Roboto Mono"/>
                <a:sym typeface="Roboto Mono"/>
              </a:rPr>
            </a:br>
            <a:br>
              <a:rPr lang="en-US" sz="3600">
                <a:solidFill>
                  <a:srgbClr val="000000"/>
                </a:solidFill>
                <a:highlight>
                  <a:srgbClr val="FFFFFF"/>
                </a:highlight>
                <a:latin typeface="Roboto Mono"/>
                <a:ea typeface="Roboto Mono"/>
                <a:cs typeface="Roboto Mono"/>
                <a:sym typeface="Roboto Mono"/>
              </a:rPr>
            </a:br>
            <a:r>
              <a:rPr lang="en-US" sz="3600">
                <a:solidFill>
                  <a:srgbClr val="EB008B"/>
                </a:solidFill>
                <a:latin typeface="Roboto Mono"/>
                <a:ea typeface="Roboto Mono"/>
                <a:cs typeface="Roboto Mono"/>
                <a:sym typeface="Roboto Mono"/>
              </a:rPr>
              <a:t>p</a:t>
            </a:r>
            <a:r>
              <a:rPr lang="en-US" sz="3600">
                <a:solidFill>
                  <a:srgbClr val="EB008B"/>
                </a:solidFill>
                <a:highlight>
                  <a:srgbClr val="FFFFFF"/>
                </a:highlight>
                <a:latin typeface="Roboto Mono"/>
                <a:ea typeface="Roboto Mono"/>
                <a:cs typeface="Roboto Mono"/>
                <a:sym typeface="Roboto Mono"/>
              </a:rPr>
              <a:t> </a:t>
            </a:r>
            <a:r>
              <a:rPr lang="en-US" sz="3600">
                <a:solidFill>
                  <a:srgbClr val="000000"/>
                </a:solidFill>
                <a:highlight>
                  <a:srgbClr val="FFFFFF"/>
                </a:highlight>
                <a:latin typeface="Roboto Mono"/>
                <a:ea typeface="Roboto Mono"/>
                <a:cs typeface="Roboto Mono"/>
                <a:sym typeface="Roboto Mono"/>
              </a:rPr>
              <a:t>{ </a:t>
            </a:r>
            <a:r>
              <a:rPr lang="en-US" sz="3600">
                <a:solidFill>
                  <a:srgbClr val="0000FF"/>
                </a:solidFill>
                <a:latin typeface="Roboto Mono"/>
                <a:ea typeface="Roboto Mono"/>
                <a:cs typeface="Roboto Mono"/>
                <a:sym typeface="Roboto Mono"/>
              </a:rPr>
              <a:t>display</a:t>
            </a:r>
            <a:r>
              <a:rPr lang="en-US" sz="3600">
                <a:solidFill>
                  <a:srgbClr val="000000"/>
                </a:solidFill>
                <a:highlight>
                  <a:srgbClr val="FFFFFF"/>
                </a:highlight>
                <a:latin typeface="Roboto Mono"/>
                <a:ea typeface="Roboto Mono"/>
                <a:cs typeface="Roboto Mono"/>
                <a:sym typeface="Roboto Mono"/>
              </a:rPr>
              <a:t>: </a:t>
            </a:r>
            <a:r>
              <a:rPr lang="en-US" sz="3600">
                <a:solidFill>
                  <a:srgbClr val="F36F21"/>
                </a:solidFill>
                <a:highlight>
                  <a:srgbClr val="FFFFFF"/>
                </a:highlight>
                <a:latin typeface="Roboto Mono"/>
                <a:ea typeface="Roboto Mono"/>
                <a:cs typeface="Roboto Mono"/>
                <a:sym typeface="Roboto Mono"/>
              </a:rPr>
              <a:t>inline</a:t>
            </a:r>
            <a:r>
              <a:rPr lang="en-US" sz="3600">
                <a:solidFill>
                  <a:srgbClr val="000000"/>
                </a:solidFill>
                <a:highlight>
                  <a:srgbClr val="FFFFFF"/>
                </a:highlight>
                <a:latin typeface="Roboto Mono"/>
                <a:ea typeface="Roboto Mono"/>
                <a:cs typeface="Roboto Mono"/>
                <a:sym typeface="Roboto Mono"/>
              </a:rPr>
              <a:t>; }</a:t>
            </a:r>
            <a:br>
              <a:rPr lang="en-US" sz="3600">
                <a:solidFill>
                  <a:srgbClr val="000000"/>
                </a:solidFill>
                <a:highlight>
                  <a:srgbClr val="FFFFFF"/>
                </a:highlight>
                <a:latin typeface="Roboto Mono"/>
                <a:ea typeface="Roboto Mono"/>
                <a:cs typeface="Roboto Mono"/>
                <a:sym typeface="Roboto Mono"/>
              </a:rPr>
            </a:br>
            <a:br>
              <a:rPr lang="en-US" sz="3600">
                <a:solidFill>
                  <a:srgbClr val="000000"/>
                </a:solidFill>
                <a:highlight>
                  <a:srgbClr val="FFFFFF"/>
                </a:highlight>
                <a:latin typeface="Roboto Mono"/>
                <a:ea typeface="Roboto Mono"/>
                <a:cs typeface="Roboto Mono"/>
                <a:sym typeface="Roboto Mono"/>
              </a:rPr>
            </a:br>
            <a:r>
              <a:rPr lang="en-US" sz="3600">
                <a:solidFill>
                  <a:srgbClr val="EB008B"/>
                </a:solidFill>
                <a:latin typeface="Roboto Mono"/>
                <a:ea typeface="Roboto Mono"/>
                <a:cs typeface="Roboto Mono"/>
                <a:sym typeface="Roboto Mono"/>
              </a:rPr>
              <a:t>li</a:t>
            </a:r>
            <a:r>
              <a:rPr lang="en-US" sz="3600">
                <a:solidFill>
                  <a:srgbClr val="EB008B"/>
                </a:solidFill>
                <a:highlight>
                  <a:srgbClr val="FFFFFF"/>
                </a:highlight>
                <a:latin typeface="Roboto Mono"/>
                <a:ea typeface="Roboto Mono"/>
                <a:cs typeface="Roboto Mono"/>
                <a:sym typeface="Roboto Mono"/>
              </a:rPr>
              <a:t> </a:t>
            </a:r>
            <a:r>
              <a:rPr lang="en-US" sz="3600">
                <a:solidFill>
                  <a:srgbClr val="000000"/>
                </a:solidFill>
                <a:highlight>
                  <a:srgbClr val="FFFFFF"/>
                </a:highlight>
                <a:latin typeface="Roboto Mono"/>
                <a:ea typeface="Roboto Mono"/>
                <a:cs typeface="Roboto Mono"/>
                <a:sym typeface="Roboto Mono"/>
              </a:rPr>
              <a:t>{ </a:t>
            </a:r>
            <a:r>
              <a:rPr lang="en-US" sz="3600">
                <a:solidFill>
                  <a:srgbClr val="0000FF"/>
                </a:solidFill>
                <a:latin typeface="Roboto Mono"/>
                <a:ea typeface="Roboto Mono"/>
                <a:cs typeface="Roboto Mono"/>
                <a:sym typeface="Roboto Mono"/>
              </a:rPr>
              <a:t>display</a:t>
            </a:r>
            <a:r>
              <a:rPr lang="en-US" sz="3600">
                <a:solidFill>
                  <a:srgbClr val="000000"/>
                </a:solidFill>
                <a:highlight>
                  <a:srgbClr val="FFFFFF"/>
                </a:highlight>
                <a:latin typeface="Roboto Mono"/>
                <a:ea typeface="Roboto Mono"/>
                <a:cs typeface="Roboto Mono"/>
                <a:sym typeface="Roboto Mono"/>
              </a:rPr>
              <a:t>: </a:t>
            </a:r>
            <a:r>
              <a:rPr lang="en-US" sz="3600">
                <a:solidFill>
                  <a:srgbClr val="F36F21"/>
                </a:solidFill>
                <a:highlight>
                  <a:srgbClr val="FFFFFF"/>
                </a:highlight>
                <a:latin typeface="Roboto Mono"/>
                <a:ea typeface="Roboto Mono"/>
                <a:cs typeface="Roboto Mono"/>
                <a:sym typeface="Roboto Mono"/>
              </a:rPr>
              <a:t>inline-block</a:t>
            </a:r>
            <a:r>
              <a:rPr lang="en-US" sz="3600">
                <a:solidFill>
                  <a:srgbClr val="000000"/>
                </a:solidFill>
                <a:highlight>
                  <a:srgbClr val="FFFFFF"/>
                </a:highlight>
                <a:latin typeface="Roboto Mono"/>
                <a:ea typeface="Roboto Mono"/>
                <a:cs typeface="Roboto Mono"/>
                <a:sym typeface="Roboto Mono"/>
              </a:rPr>
              <a:t>; }</a:t>
            </a:r>
            <a:endParaRPr sz="3600">
              <a:solidFill>
                <a:srgbClr val="000000"/>
              </a:solidFill>
              <a:highlight>
                <a:srgbClr val="FFFFFF"/>
              </a:highlight>
              <a:latin typeface="Roboto Mono"/>
              <a:ea typeface="Roboto Mono"/>
              <a:cs typeface="Roboto Mono"/>
              <a:sym typeface="Roboto Mono"/>
            </a:endParaRPr>
          </a:p>
        </p:txBody>
      </p:sp>
      <p:cxnSp>
        <p:nvCxnSpPr>
          <p:cNvPr id="289" name="Google Shape;289;p44"/>
          <p:cNvCxnSpPr/>
          <p:nvPr/>
        </p:nvCxnSpPr>
        <p:spPr>
          <a:xfrm>
            <a:off x="932750" y="1935000"/>
            <a:ext cx="0" cy="3318300"/>
          </a:xfrm>
          <a:prstGeom prst="straightConnector1">
            <a:avLst/>
          </a:prstGeom>
          <a:noFill/>
          <a:ln w="19050" cap="flat" cmpd="sng">
            <a:solidFill>
              <a:srgbClr val="CCCCCC"/>
            </a:solidFill>
            <a:prstDash val="solid"/>
            <a:round/>
            <a:headEnd type="none" w="med" len="med"/>
            <a:tailEnd type="none" w="med" len="med"/>
          </a:ln>
        </p:spPr>
      </p:cxnSp>
      <p:sp>
        <p:nvSpPr>
          <p:cNvPr id="290" name="Google Shape;290;p44"/>
          <p:cNvSpPr txBox="1"/>
          <p:nvPr/>
        </p:nvSpPr>
        <p:spPr>
          <a:xfrm rot="-5400000">
            <a:off x="424100" y="1870575"/>
            <a:ext cx="7368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CCCCCC"/>
                </a:solidFill>
              </a:rPr>
              <a:t>CSS</a:t>
            </a:r>
            <a:endParaRPr sz="1800">
              <a:solidFill>
                <a:srgbClr val="CCCC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2"/>
          <p:cNvSpPr txBox="1">
            <a:spLocks noGrp="1"/>
          </p:cNvSpPr>
          <p:nvPr>
            <p:ph type="title"/>
          </p:nvPr>
        </p:nvSpPr>
        <p:spPr>
          <a:xfrm>
            <a:off x="1092740" y="934950"/>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cs-CZ" dirty="0">
                <a:solidFill>
                  <a:schemeClr val="dk2"/>
                </a:solidFill>
              </a:rPr>
              <a:t>Další hodnoty vlastnosti display</a:t>
            </a:r>
            <a:endParaRPr dirty="0">
              <a:solidFill>
                <a:schemeClr val="dk2"/>
              </a:solidFill>
            </a:endParaRPr>
          </a:p>
          <a:p>
            <a:pPr marL="0" lvl="0" indent="0" algn="l" rtl="0">
              <a:spcBef>
                <a:spcPts val="0"/>
              </a:spcBef>
              <a:spcAft>
                <a:spcPts val="0"/>
              </a:spcAft>
              <a:buNone/>
            </a:pPr>
            <a:endParaRPr dirty="0"/>
          </a:p>
        </p:txBody>
      </p:sp>
      <p:sp>
        <p:nvSpPr>
          <p:cNvPr id="354" name="Google Shape;354;p52"/>
          <p:cNvSpPr txBox="1"/>
          <p:nvPr/>
        </p:nvSpPr>
        <p:spPr>
          <a:xfrm>
            <a:off x="1445022" y="4012099"/>
            <a:ext cx="9881400" cy="2500769"/>
          </a:xfrm>
          <a:prstGeom prst="rect">
            <a:avLst/>
          </a:prstGeom>
          <a:noFill/>
          <a:ln>
            <a:noFill/>
          </a:ln>
        </p:spPr>
        <p:txBody>
          <a:bodyPr spcFirstLastPara="1" wrap="square" lIns="68575" tIns="68575" rIns="68575" bIns="68575" anchor="t" anchorCtr="0">
            <a:noAutofit/>
          </a:bodyPr>
          <a:lstStyle/>
          <a:p>
            <a:pPr marL="0" lvl="0" indent="0" algn="l" rtl="0">
              <a:lnSpc>
                <a:spcPct val="115000"/>
              </a:lnSpc>
              <a:spcBef>
                <a:spcPts val="800"/>
              </a:spcBef>
              <a:spcAft>
                <a:spcPts val="0"/>
              </a:spcAft>
              <a:buNone/>
            </a:pPr>
            <a:r>
              <a:rPr lang="en-US" sz="3600" dirty="0">
                <a:solidFill>
                  <a:srgbClr val="EB008B"/>
                </a:solidFill>
                <a:latin typeface="Roboto Mono"/>
                <a:ea typeface="Roboto Mono"/>
                <a:cs typeface="Roboto Mono"/>
                <a:sym typeface="Roboto Mono"/>
              </a:rPr>
              <a:t>div</a:t>
            </a:r>
            <a:r>
              <a:rPr lang="en-US" sz="3600" dirty="0">
                <a:solidFill>
                  <a:srgbClr val="000000"/>
                </a:solidFill>
                <a:highlight>
                  <a:srgbClr val="FFFFFF"/>
                </a:highlight>
                <a:latin typeface="Roboto Mono"/>
                <a:ea typeface="Roboto Mono"/>
                <a:cs typeface="Roboto Mono"/>
                <a:sym typeface="Roboto Mono"/>
              </a:rPr>
              <a:t> {</a:t>
            </a:r>
            <a:endParaRPr sz="3600" dirty="0">
              <a:highlight>
                <a:srgbClr val="FFFFFF"/>
              </a:highlight>
              <a:latin typeface="Roboto Mono"/>
              <a:ea typeface="Roboto Mono"/>
              <a:cs typeface="Roboto Mono"/>
              <a:sym typeface="Roboto Mono"/>
            </a:endParaRPr>
          </a:p>
          <a:p>
            <a:pPr marL="0" lvl="0" indent="457200" algn="l" rtl="0">
              <a:lnSpc>
                <a:spcPct val="115000"/>
              </a:lnSpc>
              <a:spcBef>
                <a:spcPts val="800"/>
              </a:spcBef>
              <a:spcAft>
                <a:spcPts val="0"/>
              </a:spcAft>
              <a:buNone/>
            </a:pPr>
            <a:r>
              <a:rPr lang="cs-CZ" sz="3600" dirty="0">
                <a:solidFill>
                  <a:srgbClr val="0000FF"/>
                </a:solidFill>
                <a:latin typeface="Roboto Mono"/>
                <a:ea typeface="Roboto Mono"/>
                <a:cs typeface="Roboto Mono"/>
                <a:sym typeface="Roboto Mono"/>
              </a:rPr>
              <a:t>display</a:t>
            </a:r>
            <a:r>
              <a:rPr lang="en-US" sz="3600" dirty="0">
                <a:solidFill>
                  <a:srgbClr val="000000"/>
                </a:solidFill>
                <a:highlight>
                  <a:srgbClr val="FFFFFF"/>
                </a:highlight>
                <a:latin typeface="Roboto Mono"/>
                <a:ea typeface="Roboto Mono"/>
                <a:cs typeface="Roboto Mono"/>
                <a:sym typeface="Roboto Mono"/>
              </a:rPr>
              <a:t>: </a:t>
            </a:r>
            <a:r>
              <a:rPr lang="cs-CZ" sz="3600" dirty="0" err="1">
                <a:solidFill>
                  <a:srgbClr val="F36F21"/>
                </a:solidFill>
                <a:highlight>
                  <a:srgbClr val="FFFFFF"/>
                </a:highlight>
                <a:latin typeface="Roboto Mono"/>
                <a:ea typeface="Roboto Mono"/>
                <a:cs typeface="Roboto Mono"/>
                <a:sym typeface="Roboto Mono"/>
              </a:rPr>
              <a:t>none</a:t>
            </a:r>
            <a:r>
              <a:rPr lang="en-US" sz="3600" dirty="0">
                <a:solidFill>
                  <a:srgbClr val="000000"/>
                </a:solidFill>
                <a:highlight>
                  <a:srgbClr val="FFFFFF"/>
                </a:highlight>
                <a:latin typeface="Roboto Mono"/>
                <a:ea typeface="Roboto Mono"/>
                <a:cs typeface="Roboto Mono"/>
                <a:sym typeface="Roboto Mono"/>
              </a:rPr>
              <a:t>;</a:t>
            </a:r>
            <a:endParaRPr sz="3600" dirty="0">
              <a:highlight>
                <a:srgbClr val="FFFFFF"/>
              </a:highlight>
              <a:latin typeface="Roboto Mono"/>
              <a:ea typeface="Roboto Mono"/>
              <a:cs typeface="Roboto Mono"/>
              <a:sym typeface="Roboto Mono"/>
            </a:endParaRPr>
          </a:p>
          <a:p>
            <a:pPr marL="0" lvl="0" indent="0" algn="l" rtl="0">
              <a:lnSpc>
                <a:spcPct val="115000"/>
              </a:lnSpc>
              <a:spcBef>
                <a:spcPts val="800"/>
              </a:spcBef>
              <a:spcAft>
                <a:spcPts val="0"/>
              </a:spcAft>
              <a:buNone/>
            </a:pPr>
            <a:r>
              <a:rPr lang="en-US" sz="3600" dirty="0">
                <a:solidFill>
                  <a:srgbClr val="000000"/>
                </a:solidFill>
                <a:highlight>
                  <a:srgbClr val="FFFFFF"/>
                </a:highlight>
                <a:latin typeface="Roboto Mono"/>
                <a:ea typeface="Roboto Mono"/>
                <a:cs typeface="Roboto Mono"/>
                <a:sym typeface="Roboto Mono"/>
              </a:rPr>
              <a:t>}</a:t>
            </a:r>
            <a:endParaRPr sz="3600" dirty="0">
              <a:solidFill>
                <a:srgbClr val="000000"/>
              </a:solidFill>
              <a:highlight>
                <a:srgbClr val="FFFFFF"/>
              </a:highlight>
              <a:latin typeface="Roboto Mono"/>
              <a:ea typeface="Roboto Mono"/>
              <a:cs typeface="Roboto Mono"/>
              <a:sym typeface="Roboto Mono"/>
            </a:endParaRPr>
          </a:p>
        </p:txBody>
      </p:sp>
      <p:cxnSp>
        <p:nvCxnSpPr>
          <p:cNvPr id="355" name="Google Shape;355;p52"/>
          <p:cNvCxnSpPr>
            <a:cxnSpLocks/>
          </p:cNvCxnSpPr>
          <p:nvPr/>
        </p:nvCxnSpPr>
        <p:spPr>
          <a:xfrm>
            <a:off x="935509" y="4224239"/>
            <a:ext cx="0" cy="2076487"/>
          </a:xfrm>
          <a:prstGeom prst="straightConnector1">
            <a:avLst/>
          </a:prstGeom>
          <a:noFill/>
          <a:ln w="19050" cap="flat" cmpd="sng">
            <a:solidFill>
              <a:srgbClr val="CCCCCC"/>
            </a:solidFill>
            <a:prstDash val="solid"/>
            <a:round/>
            <a:headEnd type="none" w="med" len="med"/>
            <a:tailEnd type="none" w="med" len="med"/>
          </a:ln>
        </p:spPr>
      </p:cxnSp>
      <p:sp>
        <p:nvSpPr>
          <p:cNvPr id="356" name="Google Shape;356;p52"/>
          <p:cNvSpPr txBox="1"/>
          <p:nvPr/>
        </p:nvSpPr>
        <p:spPr>
          <a:xfrm rot="-5400000">
            <a:off x="316009" y="4184315"/>
            <a:ext cx="7368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CCCCCC"/>
                </a:solidFill>
              </a:rPr>
              <a:t>CSS</a:t>
            </a:r>
            <a:endParaRPr sz="1800" dirty="0">
              <a:solidFill>
                <a:srgbClr val="CCCCCC"/>
              </a:solidFill>
            </a:endParaRPr>
          </a:p>
        </p:txBody>
      </p:sp>
      <p:sp>
        <p:nvSpPr>
          <p:cNvPr id="357" name="Google Shape;357;p52"/>
          <p:cNvSpPr txBox="1">
            <a:spLocks noGrp="1"/>
          </p:cNvSpPr>
          <p:nvPr>
            <p:ph type="body" idx="1"/>
          </p:nvPr>
        </p:nvSpPr>
        <p:spPr>
          <a:xfrm>
            <a:off x="986499" y="1756650"/>
            <a:ext cx="10134600" cy="1814100"/>
          </a:xfrm>
          <a:prstGeom prst="rect">
            <a:avLst/>
          </a:prstGeom>
        </p:spPr>
        <p:txBody>
          <a:bodyPr spcFirstLastPara="1" wrap="square" lIns="91425" tIns="91425" rIns="91425" bIns="91425" anchor="t" anchorCtr="0">
            <a:noAutofit/>
          </a:bodyPr>
          <a:lstStyle/>
          <a:p>
            <a:pPr marL="457200" lvl="0" indent="-406400" algn="l" rtl="0">
              <a:lnSpc>
                <a:spcPct val="115000"/>
              </a:lnSpc>
              <a:spcBef>
                <a:spcPts val="1000"/>
              </a:spcBef>
              <a:spcAft>
                <a:spcPts val="0"/>
              </a:spcAft>
              <a:buSzPts val="2800"/>
              <a:buChar char="•"/>
            </a:pPr>
            <a:r>
              <a:rPr lang="cs-CZ" dirty="0"/>
              <a:t>Vlastnost display má mnoho dalších hodnot, některé z nich se naučíme v průběhu kurzu</a:t>
            </a:r>
            <a:endParaRPr dirty="0"/>
          </a:p>
          <a:p>
            <a:pPr marL="457200" lvl="0" indent="-406400" algn="l" rtl="0">
              <a:lnSpc>
                <a:spcPct val="115000"/>
              </a:lnSpc>
              <a:spcBef>
                <a:spcPts val="0"/>
              </a:spcBef>
              <a:spcAft>
                <a:spcPts val="0"/>
              </a:spcAft>
              <a:buSzPts val="2800"/>
              <a:buChar char="•"/>
            </a:pPr>
            <a:r>
              <a:rPr lang="cs-CZ" dirty="0"/>
              <a:t>Pro dnešek nám už bude stačit jen skrývání prvků</a:t>
            </a:r>
          </a:p>
        </p:txBody>
      </p:sp>
    </p:spTree>
    <p:extLst>
      <p:ext uri="{BB962C8B-B14F-4D97-AF65-F5344CB8AC3E}">
        <p14:creationId xmlns:p14="http://schemas.microsoft.com/office/powerpoint/2010/main" val="250477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title"/>
          </p:nvPr>
        </p:nvSpPr>
        <p:spPr>
          <a:xfrm>
            <a:off x="1079770" y="1371600"/>
            <a:ext cx="10029300" cy="439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FLOAT</a:t>
            </a:r>
            <a:endParaRPr/>
          </a:p>
          <a:p>
            <a:pPr marL="0" lvl="0" indent="0" algn="ctr" rtl="0">
              <a:spcBef>
                <a:spcPts val="0"/>
              </a:spcBef>
              <a:spcAft>
                <a:spcPts val="0"/>
              </a:spcAft>
              <a:buNone/>
            </a:pPr>
            <a:r>
              <a:rPr lang="en-US" sz="3600"/>
              <a:t>obtékání obrázku textem</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p:nvPr/>
        </p:nvSpPr>
        <p:spPr>
          <a:xfrm>
            <a:off x="7263850" y="2443350"/>
            <a:ext cx="3993300" cy="3741600"/>
          </a:xfrm>
          <a:prstGeom prst="rect">
            <a:avLst/>
          </a:prstGeom>
          <a:noFill/>
          <a:ln>
            <a:noFill/>
          </a:ln>
        </p:spPr>
        <p:txBody>
          <a:bodyPr spcFirstLastPara="1" wrap="square" lIns="91425" tIns="91425" rIns="91425" bIns="91425" anchor="t" anchorCtr="0">
            <a:noAutofit/>
          </a:bodyPr>
          <a:lstStyle/>
          <a:p>
            <a:pPr marL="1529999" lvl="0" indent="0" algn="l" rtl="0">
              <a:spcBef>
                <a:spcPts val="0"/>
              </a:spcBef>
              <a:spcAft>
                <a:spcPts val="0"/>
              </a:spcAft>
              <a:buNone/>
            </a:pPr>
            <a:r>
              <a:rPr lang="en-US" sz="1800">
                <a:solidFill>
                  <a:srgbClr val="000000"/>
                </a:solidFill>
                <a:highlight>
                  <a:srgbClr val="FFFFFF"/>
                </a:highlight>
              </a:rPr>
              <a:t>Lorem ipsum dolor sit amet, consectetur adipiscing elit. Fusce accumsan, lacus interdum placerat convallis, lorem mi</a:t>
            </a:r>
            <a:endParaRPr sz="1800">
              <a:highlight>
                <a:srgbClr val="FFFFFF"/>
              </a:highlight>
            </a:endParaRPr>
          </a:p>
          <a:p>
            <a:pPr marL="0" lvl="0" indent="0" algn="l" rtl="0">
              <a:spcBef>
                <a:spcPts val="0"/>
              </a:spcBef>
              <a:spcAft>
                <a:spcPts val="0"/>
              </a:spcAft>
              <a:buNone/>
            </a:pPr>
            <a:r>
              <a:rPr lang="en-US" sz="1800">
                <a:solidFill>
                  <a:srgbClr val="000000"/>
                </a:solidFill>
                <a:highlight>
                  <a:srgbClr val="FFFFFF"/>
                </a:highlight>
              </a:rPr>
              <a:t>volutpat erat, sit amet viverra lorem felis sed justo.  Duis auctor neque eget rhoncus sollicitudin. Maecenas ac venenatis dolor.</a:t>
            </a:r>
            <a:endParaRPr sz="1800"/>
          </a:p>
        </p:txBody>
      </p:sp>
      <p:sp>
        <p:nvSpPr>
          <p:cNvPr id="301" name="Google Shape;301;p46"/>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Float - obtékání obrázku textem</a:t>
            </a:r>
            <a:endParaRPr/>
          </a:p>
        </p:txBody>
      </p:sp>
      <p:sp>
        <p:nvSpPr>
          <p:cNvPr id="302" name="Google Shape;302;p46"/>
          <p:cNvSpPr/>
          <p:nvPr/>
        </p:nvSpPr>
        <p:spPr>
          <a:xfrm>
            <a:off x="7263858" y="2586225"/>
            <a:ext cx="1458300" cy="1458300"/>
          </a:xfrm>
          <a:prstGeom prst="rect">
            <a:avLst/>
          </a:prstGeom>
          <a:solidFill>
            <a:srgbClr val="E7E6E6"/>
          </a:solidFill>
          <a:ln w="9525" cap="flat" cmpd="sng">
            <a:solidFill>
              <a:srgbClr val="2B39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6"/>
          <p:cNvSpPr txBox="1"/>
          <p:nvPr/>
        </p:nvSpPr>
        <p:spPr>
          <a:xfrm>
            <a:off x="1117524" y="4196425"/>
            <a:ext cx="4790700" cy="194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000000"/>
                </a:solidFill>
                <a:highlight>
                  <a:srgbClr val="FFFFFF"/>
                </a:highlight>
              </a:rPr>
              <a:t>Lorem ipsum dolor sit amet, consectetur adipiscing elit. Fusce accumsan, lacus interdum placerat convallis, lorem mi volutpat erat, sit amet viverra lorem felis sed justo.  Duis auctor neque eget rhoncus sollicitudin. Maecenas ac venenatis dolor.</a:t>
            </a:r>
            <a:endParaRPr sz="1800"/>
          </a:p>
        </p:txBody>
      </p:sp>
      <p:sp>
        <p:nvSpPr>
          <p:cNvPr id="304" name="Google Shape;304;p46"/>
          <p:cNvSpPr/>
          <p:nvPr/>
        </p:nvSpPr>
        <p:spPr>
          <a:xfrm>
            <a:off x="1216408" y="2504213"/>
            <a:ext cx="1458300" cy="1458300"/>
          </a:xfrm>
          <a:prstGeom prst="rect">
            <a:avLst/>
          </a:prstGeom>
          <a:solidFill>
            <a:srgbClr val="E7E6E6"/>
          </a:solidFill>
          <a:ln w="9525" cap="flat" cmpd="sng">
            <a:solidFill>
              <a:srgbClr val="2B39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6"/>
          <p:cNvSpPr txBox="1"/>
          <p:nvPr/>
        </p:nvSpPr>
        <p:spPr>
          <a:xfrm>
            <a:off x="7100589" y="1697600"/>
            <a:ext cx="3675900" cy="572700"/>
          </a:xfrm>
          <a:prstGeom prst="rect">
            <a:avLst/>
          </a:prstGeom>
          <a:noFill/>
          <a:ln>
            <a:noFill/>
          </a:ln>
        </p:spPr>
        <p:txBody>
          <a:bodyPr spcFirstLastPara="1" wrap="square" lIns="68575" tIns="68575" rIns="68575" bIns="68575" anchor="ctr" anchorCtr="0">
            <a:noAutofit/>
          </a:bodyPr>
          <a:lstStyle/>
          <a:p>
            <a:pPr marL="0" lvl="0" indent="0" algn="l" rtl="0">
              <a:lnSpc>
                <a:spcPct val="90000"/>
              </a:lnSpc>
              <a:spcBef>
                <a:spcPts val="0"/>
              </a:spcBef>
              <a:spcAft>
                <a:spcPts val="0"/>
              </a:spcAft>
              <a:buNone/>
            </a:pPr>
            <a:r>
              <a:rPr lang="en-US" sz="3000">
                <a:solidFill>
                  <a:srgbClr val="EB008B"/>
                </a:solidFill>
              </a:rPr>
              <a:t>S obtékáním</a:t>
            </a:r>
            <a:endParaRPr sz="3000">
              <a:solidFill>
                <a:srgbClr val="EB008B"/>
              </a:solidFill>
            </a:endParaRPr>
          </a:p>
        </p:txBody>
      </p:sp>
      <p:sp>
        <p:nvSpPr>
          <p:cNvPr id="306" name="Google Shape;306;p46"/>
          <p:cNvSpPr txBox="1"/>
          <p:nvPr/>
        </p:nvSpPr>
        <p:spPr>
          <a:xfrm>
            <a:off x="1075812" y="1697600"/>
            <a:ext cx="3364200" cy="572700"/>
          </a:xfrm>
          <a:prstGeom prst="rect">
            <a:avLst/>
          </a:prstGeom>
          <a:noFill/>
          <a:ln>
            <a:noFill/>
          </a:ln>
        </p:spPr>
        <p:txBody>
          <a:bodyPr spcFirstLastPara="1" wrap="square" lIns="68575" tIns="68575" rIns="68575" bIns="68575" anchor="ctr" anchorCtr="0">
            <a:noAutofit/>
          </a:bodyPr>
          <a:lstStyle/>
          <a:p>
            <a:pPr marL="0" lvl="0" indent="0" algn="l" rtl="0">
              <a:lnSpc>
                <a:spcPct val="90000"/>
              </a:lnSpc>
              <a:spcBef>
                <a:spcPts val="0"/>
              </a:spcBef>
              <a:spcAft>
                <a:spcPts val="0"/>
              </a:spcAft>
              <a:buNone/>
            </a:pPr>
            <a:r>
              <a:rPr lang="en-US" sz="3000">
                <a:solidFill>
                  <a:srgbClr val="EB008B"/>
                </a:solidFill>
              </a:rPr>
              <a:t>Bez obtékání</a:t>
            </a:r>
            <a:endParaRPr sz="3000">
              <a:solidFill>
                <a:srgbClr val="EB008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7"/>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Float - obtékání obrázku textem</a:t>
            </a:r>
            <a:endParaRPr/>
          </a:p>
        </p:txBody>
      </p:sp>
      <p:sp>
        <p:nvSpPr>
          <p:cNvPr id="312" name="Google Shape;312;p47"/>
          <p:cNvSpPr txBox="1"/>
          <p:nvPr/>
        </p:nvSpPr>
        <p:spPr>
          <a:xfrm>
            <a:off x="1227125" y="1630925"/>
            <a:ext cx="10300800" cy="3010800"/>
          </a:xfrm>
          <a:prstGeom prst="rect">
            <a:avLst/>
          </a:prstGeom>
          <a:noFill/>
          <a:ln>
            <a:noFill/>
          </a:ln>
        </p:spPr>
        <p:txBody>
          <a:bodyPr spcFirstLastPara="1" wrap="square" lIns="68575" tIns="68575" rIns="68575" bIns="68575" anchor="t" anchorCtr="0">
            <a:noAutofit/>
          </a:bodyPr>
          <a:lstStyle/>
          <a:p>
            <a:pPr marL="177800" lvl="0" indent="-38100" algn="l" rtl="0">
              <a:lnSpc>
                <a:spcPct val="110000"/>
              </a:lnSpc>
              <a:spcBef>
                <a:spcPts val="1500"/>
              </a:spcBef>
              <a:spcAft>
                <a:spcPts val="0"/>
              </a:spcAft>
              <a:buNone/>
            </a:pPr>
            <a:r>
              <a:rPr lang="en-US" sz="3600">
                <a:solidFill>
                  <a:srgbClr val="EB008B"/>
                </a:solidFill>
                <a:highlight>
                  <a:srgbClr val="FFFFFF"/>
                </a:highlight>
                <a:latin typeface="Roboto Mono"/>
                <a:ea typeface="Roboto Mono"/>
                <a:cs typeface="Roboto Mono"/>
                <a:sym typeface="Roboto Mono"/>
              </a:rPr>
              <a:t>img</a:t>
            </a:r>
            <a:r>
              <a:rPr lang="en-US" sz="3600">
                <a:solidFill>
                  <a:srgbClr val="000000"/>
                </a:solidFill>
                <a:highlight>
                  <a:srgbClr val="FFFFFF"/>
                </a:highlight>
                <a:latin typeface="Roboto Mono"/>
                <a:ea typeface="Roboto Mono"/>
                <a:cs typeface="Roboto Mono"/>
                <a:sym typeface="Roboto Mono"/>
              </a:rPr>
              <a:t> {</a:t>
            </a:r>
            <a:endParaRPr sz="3600">
              <a:solidFill>
                <a:srgbClr val="000000"/>
              </a:solidFill>
              <a:highlight>
                <a:srgbClr val="FFFFFF"/>
              </a:highlight>
              <a:latin typeface="Roboto Mono"/>
              <a:ea typeface="Roboto Mono"/>
              <a:cs typeface="Roboto Mono"/>
              <a:sym typeface="Roboto Mono"/>
            </a:endParaRPr>
          </a:p>
          <a:p>
            <a:pPr marL="635000" lvl="0" indent="-38100" algn="l" rtl="0">
              <a:lnSpc>
                <a:spcPct val="110000"/>
              </a:lnSpc>
              <a:spcBef>
                <a:spcPts val="1500"/>
              </a:spcBef>
              <a:spcAft>
                <a:spcPts val="0"/>
              </a:spcAft>
              <a:buNone/>
            </a:pPr>
            <a:r>
              <a:rPr lang="en-US" sz="3600">
                <a:solidFill>
                  <a:srgbClr val="0000FF"/>
                </a:solidFill>
                <a:highlight>
                  <a:srgbClr val="FFFFFF"/>
                </a:highlight>
                <a:latin typeface="Roboto Mono"/>
                <a:ea typeface="Roboto Mono"/>
                <a:cs typeface="Roboto Mono"/>
                <a:sym typeface="Roboto Mono"/>
              </a:rPr>
              <a:t>float</a:t>
            </a:r>
            <a:r>
              <a:rPr lang="en-US" sz="3600">
                <a:solidFill>
                  <a:srgbClr val="000000"/>
                </a:solidFill>
                <a:highlight>
                  <a:srgbClr val="FFFFFF"/>
                </a:highlight>
                <a:latin typeface="Roboto Mono"/>
                <a:ea typeface="Roboto Mono"/>
                <a:cs typeface="Roboto Mono"/>
                <a:sym typeface="Roboto Mono"/>
              </a:rPr>
              <a:t>: left; </a:t>
            </a:r>
            <a:r>
              <a:rPr lang="en-US" sz="3600">
                <a:solidFill>
                  <a:srgbClr val="999999"/>
                </a:solidFill>
                <a:highlight>
                  <a:srgbClr val="FFFFFF"/>
                </a:highlight>
                <a:latin typeface="Roboto Mono"/>
                <a:ea typeface="Roboto Mono"/>
                <a:cs typeface="Roboto Mono"/>
                <a:sym typeface="Roboto Mono"/>
              </a:rPr>
              <a:t>/* nebo right */</a:t>
            </a:r>
            <a:endParaRPr sz="3600">
              <a:solidFill>
                <a:srgbClr val="999999"/>
              </a:solidFill>
              <a:highlight>
                <a:srgbClr val="FFFFFF"/>
              </a:highlight>
              <a:latin typeface="Roboto Mono"/>
              <a:ea typeface="Roboto Mono"/>
              <a:cs typeface="Roboto Mono"/>
              <a:sym typeface="Roboto Mono"/>
            </a:endParaRPr>
          </a:p>
          <a:p>
            <a:pPr marL="0" lvl="0" indent="0" algn="l" rtl="0">
              <a:lnSpc>
                <a:spcPct val="110000"/>
              </a:lnSpc>
              <a:spcBef>
                <a:spcPts val="1500"/>
              </a:spcBef>
              <a:spcAft>
                <a:spcPts val="1500"/>
              </a:spcAft>
              <a:buNone/>
            </a:pPr>
            <a:r>
              <a:rPr lang="en-US" sz="3600">
                <a:solidFill>
                  <a:srgbClr val="000000"/>
                </a:solidFill>
                <a:highlight>
                  <a:srgbClr val="FFFFFF"/>
                </a:highlight>
                <a:latin typeface="Roboto Mono"/>
                <a:ea typeface="Roboto Mono"/>
                <a:cs typeface="Roboto Mono"/>
                <a:sym typeface="Roboto Mono"/>
              </a:rPr>
              <a:t>}</a:t>
            </a:r>
            <a:endParaRPr sz="3600">
              <a:solidFill>
                <a:srgbClr val="000080"/>
              </a:solidFill>
              <a:latin typeface="Roboto Mono"/>
              <a:ea typeface="Roboto Mono"/>
              <a:cs typeface="Roboto Mono"/>
              <a:sym typeface="Roboto Mono"/>
            </a:endParaRPr>
          </a:p>
        </p:txBody>
      </p:sp>
      <p:cxnSp>
        <p:nvCxnSpPr>
          <p:cNvPr id="313" name="Google Shape;313;p47"/>
          <p:cNvCxnSpPr/>
          <p:nvPr/>
        </p:nvCxnSpPr>
        <p:spPr>
          <a:xfrm>
            <a:off x="985325" y="1812625"/>
            <a:ext cx="0" cy="2151900"/>
          </a:xfrm>
          <a:prstGeom prst="straightConnector1">
            <a:avLst/>
          </a:prstGeom>
          <a:noFill/>
          <a:ln w="19050" cap="flat" cmpd="sng">
            <a:solidFill>
              <a:srgbClr val="CCCCCC"/>
            </a:solidFill>
            <a:prstDash val="solid"/>
            <a:round/>
            <a:headEnd type="none" w="med" len="med"/>
            <a:tailEnd type="none" w="med" len="med"/>
          </a:ln>
        </p:spPr>
      </p:cxnSp>
      <p:sp>
        <p:nvSpPr>
          <p:cNvPr id="314" name="Google Shape;314;p47"/>
          <p:cNvSpPr txBox="1"/>
          <p:nvPr/>
        </p:nvSpPr>
        <p:spPr>
          <a:xfrm rot="-5400000">
            <a:off x="476525" y="1748225"/>
            <a:ext cx="7368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CCCCCC"/>
                </a:solidFill>
              </a:rPr>
              <a:t>CSS</a:t>
            </a:r>
            <a:endParaRPr sz="1800">
              <a:solidFill>
                <a:srgbClr val="CCCCCC"/>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8"/>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Zastavení obtékání</a:t>
            </a:r>
            <a:endParaRPr/>
          </a:p>
        </p:txBody>
      </p:sp>
      <p:sp>
        <p:nvSpPr>
          <p:cNvPr id="320" name="Google Shape;320;p48"/>
          <p:cNvSpPr txBox="1"/>
          <p:nvPr/>
        </p:nvSpPr>
        <p:spPr>
          <a:xfrm>
            <a:off x="1227125" y="1630925"/>
            <a:ext cx="10720500" cy="3010800"/>
          </a:xfrm>
          <a:prstGeom prst="rect">
            <a:avLst/>
          </a:prstGeom>
          <a:noFill/>
          <a:ln>
            <a:noFill/>
          </a:ln>
        </p:spPr>
        <p:txBody>
          <a:bodyPr spcFirstLastPara="1" wrap="square" lIns="68575" tIns="68575" rIns="68575" bIns="68575" anchor="t" anchorCtr="0">
            <a:noAutofit/>
          </a:bodyPr>
          <a:lstStyle/>
          <a:p>
            <a:pPr marL="177800" lvl="0" indent="-38100" algn="l" rtl="0">
              <a:lnSpc>
                <a:spcPct val="110000"/>
              </a:lnSpc>
              <a:spcBef>
                <a:spcPts val="1500"/>
              </a:spcBef>
              <a:spcAft>
                <a:spcPts val="0"/>
              </a:spcAft>
              <a:buNone/>
            </a:pPr>
            <a:r>
              <a:rPr lang="en-US" sz="3600">
                <a:solidFill>
                  <a:srgbClr val="EB008B"/>
                </a:solidFill>
                <a:highlight>
                  <a:srgbClr val="FFFFFF"/>
                </a:highlight>
                <a:latin typeface="Roboto Mono"/>
                <a:ea typeface="Roboto Mono"/>
                <a:cs typeface="Roboto Mono"/>
                <a:sym typeface="Roboto Mono"/>
              </a:rPr>
              <a:t>h2</a:t>
            </a:r>
            <a:r>
              <a:rPr lang="en-US" sz="3600">
                <a:solidFill>
                  <a:srgbClr val="000000"/>
                </a:solidFill>
                <a:highlight>
                  <a:srgbClr val="FFFFFF"/>
                </a:highlight>
                <a:latin typeface="Roboto Mono"/>
                <a:ea typeface="Roboto Mono"/>
                <a:cs typeface="Roboto Mono"/>
                <a:sym typeface="Roboto Mono"/>
              </a:rPr>
              <a:t> {</a:t>
            </a:r>
            <a:endParaRPr sz="3600">
              <a:solidFill>
                <a:srgbClr val="000000"/>
              </a:solidFill>
              <a:highlight>
                <a:srgbClr val="FFFFFF"/>
              </a:highlight>
              <a:latin typeface="Roboto Mono"/>
              <a:ea typeface="Roboto Mono"/>
              <a:cs typeface="Roboto Mono"/>
              <a:sym typeface="Roboto Mono"/>
            </a:endParaRPr>
          </a:p>
          <a:p>
            <a:pPr marL="635000" lvl="0" indent="-38100" algn="l" rtl="0">
              <a:lnSpc>
                <a:spcPct val="110000"/>
              </a:lnSpc>
              <a:spcBef>
                <a:spcPts val="1500"/>
              </a:spcBef>
              <a:spcAft>
                <a:spcPts val="0"/>
              </a:spcAft>
              <a:buNone/>
            </a:pPr>
            <a:r>
              <a:rPr lang="en-US" sz="3600">
                <a:solidFill>
                  <a:srgbClr val="0000FF"/>
                </a:solidFill>
                <a:highlight>
                  <a:srgbClr val="FFFFFF"/>
                </a:highlight>
                <a:latin typeface="Roboto Mono"/>
                <a:ea typeface="Roboto Mono"/>
                <a:cs typeface="Roboto Mono"/>
                <a:sym typeface="Roboto Mono"/>
              </a:rPr>
              <a:t>clear</a:t>
            </a:r>
            <a:r>
              <a:rPr lang="en-US" sz="3600">
                <a:solidFill>
                  <a:srgbClr val="000000"/>
                </a:solidFill>
                <a:highlight>
                  <a:srgbClr val="FFFFFF"/>
                </a:highlight>
                <a:latin typeface="Roboto Mono"/>
                <a:ea typeface="Roboto Mono"/>
                <a:cs typeface="Roboto Mono"/>
                <a:sym typeface="Roboto Mono"/>
              </a:rPr>
              <a:t>: left; </a:t>
            </a:r>
            <a:r>
              <a:rPr lang="en-US" sz="3600">
                <a:solidFill>
                  <a:srgbClr val="999999"/>
                </a:solidFill>
                <a:highlight>
                  <a:srgbClr val="FFFFFF"/>
                </a:highlight>
                <a:latin typeface="Roboto Mono"/>
                <a:ea typeface="Roboto Mono"/>
                <a:cs typeface="Roboto Mono"/>
                <a:sym typeface="Roboto Mono"/>
              </a:rPr>
              <a:t>/* nebo right, both */</a:t>
            </a:r>
            <a:endParaRPr sz="3600">
              <a:solidFill>
                <a:srgbClr val="999999"/>
              </a:solidFill>
              <a:highlight>
                <a:srgbClr val="FFFFFF"/>
              </a:highlight>
              <a:latin typeface="Roboto Mono"/>
              <a:ea typeface="Roboto Mono"/>
              <a:cs typeface="Roboto Mono"/>
              <a:sym typeface="Roboto Mono"/>
            </a:endParaRPr>
          </a:p>
          <a:p>
            <a:pPr marL="0" lvl="0" indent="0" algn="l" rtl="0">
              <a:lnSpc>
                <a:spcPct val="110000"/>
              </a:lnSpc>
              <a:spcBef>
                <a:spcPts val="1500"/>
              </a:spcBef>
              <a:spcAft>
                <a:spcPts val="1500"/>
              </a:spcAft>
              <a:buNone/>
            </a:pPr>
            <a:r>
              <a:rPr lang="en-US" sz="3600">
                <a:solidFill>
                  <a:srgbClr val="000000"/>
                </a:solidFill>
                <a:highlight>
                  <a:srgbClr val="FFFFFF"/>
                </a:highlight>
                <a:latin typeface="Roboto Mono"/>
                <a:ea typeface="Roboto Mono"/>
                <a:cs typeface="Roboto Mono"/>
                <a:sym typeface="Roboto Mono"/>
              </a:rPr>
              <a:t>}</a:t>
            </a:r>
            <a:endParaRPr sz="3600">
              <a:solidFill>
                <a:srgbClr val="000080"/>
              </a:solidFill>
              <a:latin typeface="Roboto Mono"/>
              <a:ea typeface="Roboto Mono"/>
              <a:cs typeface="Roboto Mono"/>
              <a:sym typeface="Roboto Mono"/>
            </a:endParaRPr>
          </a:p>
        </p:txBody>
      </p:sp>
      <p:cxnSp>
        <p:nvCxnSpPr>
          <p:cNvPr id="321" name="Google Shape;321;p48"/>
          <p:cNvCxnSpPr/>
          <p:nvPr/>
        </p:nvCxnSpPr>
        <p:spPr>
          <a:xfrm>
            <a:off x="985325" y="1812625"/>
            <a:ext cx="0" cy="2151900"/>
          </a:xfrm>
          <a:prstGeom prst="straightConnector1">
            <a:avLst/>
          </a:prstGeom>
          <a:noFill/>
          <a:ln w="19050" cap="flat" cmpd="sng">
            <a:solidFill>
              <a:srgbClr val="CCCCCC"/>
            </a:solidFill>
            <a:prstDash val="solid"/>
            <a:round/>
            <a:headEnd type="none" w="med" len="med"/>
            <a:tailEnd type="none" w="med" len="med"/>
          </a:ln>
        </p:spPr>
      </p:cxnSp>
      <p:sp>
        <p:nvSpPr>
          <p:cNvPr id="322" name="Google Shape;322;p48"/>
          <p:cNvSpPr txBox="1"/>
          <p:nvPr/>
        </p:nvSpPr>
        <p:spPr>
          <a:xfrm rot="-5400000">
            <a:off x="476525" y="1748225"/>
            <a:ext cx="7368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CCCCCC"/>
                </a:solidFill>
              </a:rPr>
              <a:t>CSS</a:t>
            </a:r>
            <a:endParaRPr sz="1800">
              <a:solidFill>
                <a:srgbClr val="CCCCCC"/>
              </a:solidFill>
            </a:endParaRPr>
          </a:p>
        </p:txBody>
      </p:sp>
      <p:sp>
        <p:nvSpPr>
          <p:cNvPr id="323" name="Google Shape;323;p48"/>
          <p:cNvSpPr txBox="1">
            <a:spLocks noGrp="1"/>
          </p:cNvSpPr>
          <p:nvPr>
            <p:ph type="body" idx="1"/>
          </p:nvPr>
        </p:nvSpPr>
        <p:spPr>
          <a:xfrm>
            <a:off x="964650" y="4641725"/>
            <a:ext cx="10134600" cy="1945200"/>
          </a:xfrm>
          <a:prstGeom prst="rect">
            <a:avLst/>
          </a:prstGeom>
        </p:spPr>
        <p:txBody>
          <a:bodyPr spcFirstLastPara="1" wrap="square" lIns="91425" tIns="91425" rIns="91425" bIns="91425" anchor="t" anchorCtr="0">
            <a:noAutofit/>
          </a:bodyPr>
          <a:lstStyle/>
          <a:p>
            <a:pPr marL="457200" lvl="0" indent="-406400" algn="l" rtl="0">
              <a:lnSpc>
                <a:spcPct val="115000"/>
              </a:lnSpc>
              <a:spcBef>
                <a:spcPts val="1000"/>
              </a:spcBef>
              <a:spcAft>
                <a:spcPts val="0"/>
              </a:spcAft>
              <a:buSzPts val="2800"/>
              <a:buChar char="•"/>
            </a:pPr>
            <a:r>
              <a:rPr lang="en-US"/>
              <a:t>Zastaví obtékání. Nastaví se prvku, u kterého už nechceme, aby obtékal obrázek s nastaveným float.</a:t>
            </a:r>
            <a:endParaRPr/>
          </a:p>
          <a:p>
            <a:pPr marL="457200" lvl="0" indent="-406400" algn="l" rtl="0">
              <a:lnSpc>
                <a:spcPct val="115000"/>
              </a:lnSpc>
              <a:spcBef>
                <a:spcPts val="0"/>
              </a:spcBef>
              <a:spcAft>
                <a:spcPts val="0"/>
              </a:spcAft>
              <a:buSzPts val="2800"/>
              <a:buChar char="•"/>
            </a:pPr>
            <a:r>
              <a:rPr lang="en-US"/>
              <a:t>Tj. nadpis už nebude vedle obrázku, ale pod ním.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9"/>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Přetečení float elementů ven z boxu</a:t>
            </a:r>
            <a:endParaRPr/>
          </a:p>
        </p:txBody>
      </p:sp>
      <p:sp>
        <p:nvSpPr>
          <p:cNvPr id="329" name="Google Shape;329;p49"/>
          <p:cNvSpPr txBox="1"/>
          <p:nvPr/>
        </p:nvSpPr>
        <p:spPr>
          <a:xfrm>
            <a:off x="1304000" y="2819850"/>
            <a:ext cx="5226900" cy="2812200"/>
          </a:xfrm>
          <a:prstGeom prst="rect">
            <a:avLst/>
          </a:prstGeom>
          <a:noFill/>
          <a:ln>
            <a:noFill/>
          </a:ln>
        </p:spPr>
        <p:txBody>
          <a:bodyPr spcFirstLastPara="1" wrap="square" lIns="68575" tIns="68575" rIns="68575" bIns="68575" anchor="t" anchorCtr="0">
            <a:noAutofit/>
          </a:bodyPr>
          <a:lstStyle/>
          <a:p>
            <a:pPr marL="177800" lvl="0" indent="-38100" algn="l" rtl="0">
              <a:lnSpc>
                <a:spcPct val="110000"/>
              </a:lnSpc>
              <a:spcBef>
                <a:spcPts val="1500"/>
              </a:spcBef>
              <a:spcAft>
                <a:spcPts val="0"/>
              </a:spcAft>
              <a:buNone/>
            </a:pPr>
            <a:r>
              <a:rPr lang="en-US" sz="3500">
                <a:solidFill>
                  <a:srgbClr val="EB008B"/>
                </a:solidFill>
                <a:highlight>
                  <a:srgbClr val="FFFFFF"/>
                </a:highlight>
                <a:latin typeface="Roboto Mono"/>
                <a:ea typeface="Roboto Mono"/>
                <a:cs typeface="Roboto Mono"/>
                <a:sym typeface="Roboto Mono"/>
              </a:rPr>
              <a:t>div </a:t>
            </a:r>
            <a:r>
              <a:rPr lang="en-US" sz="3500">
                <a:solidFill>
                  <a:srgbClr val="000000"/>
                </a:solidFill>
                <a:highlight>
                  <a:srgbClr val="FFFFFF"/>
                </a:highlight>
                <a:latin typeface="Roboto Mono"/>
                <a:ea typeface="Roboto Mono"/>
                <a:cs typeface="Roboto Mono"/>
                <a:sym typeface="Roboto Mono"/>
              </a:rPr>
              <a:t>{</a:t>
            </a:r>
            <a:endParaRPr sz="3500">
              <a:solidFill>
                <a:srgbClr val="000000"/>
              </a:solidFill>
              <a:highlight>
                <a:srgbClr val="FFFFFF"/>
              </a:highlight>
              <a:latin typeface="Roboto Mono"/>
              <a:ea typeface="Roboto Mono"/>
              <a:cs typeface="Roboto Mono"/>
              <a:sym typeface="Roboto Mono"/>
            </a:endParaRPr>
          </a:p>
          <a:p>
            <a:pPr marL="635000" lvl="0" indent="-38100" algn="l" rtl="0">
              <a:lnSpc>
                <a:spcPct val="110000"/>
              </a:lnSpc>
              <a:spcBef>
                <a:spcPts val="1500"/>
              </a:spcBef>
              <a:spcAft>
                <a:spcPts val="0"/>
              </a:spcAft>
              <a:buNone/>
            </a:pPr>
            <a:r>
              <a:rPr lang="en-US" sz="3500">
                <a:solidFill>
                  <a:srgbClr val="0000FF"/>
                </a:solidFill>
                <a:highlight>
                  <a:srgbClr val="FFFFFF"/>
                </a:highlight>
                <a:latin typeface="Roboto Mono"/>
                <a:ea typeface="Roboto Mono"/>
                <a:cs typeface="Roboto Mono"/>
                <a:sym typeface="Roboto Mono"/>
              </a:rPr>
              <a:t>overflow</a:t>
            </a:r>
            <a:r>
              <a:rPr lang="en-US" sz="3500">
                <a:solidFill>
                  <a:srgbClr val="000000"/>
                </a:solidFill>
                <a:highlight>
                  <a:srgbClr val="FFFFFF"/>
                </a:highlight>
                <a:latin typeface="Roboto Mono"/>
                <a:ea typeface="Roboto Mono"/>
                <a:cs typeface="Roboto Mono"/>
                <a:sym typeface="Roboto Mono"/>
              </a:rPr>
              <a:t>: auto;</a:t>
            </a:r>
            <a:endParaRPr sz="3500">
              <a:solidFill>
                <a:srgbClr val="999999"/>
              </a:solidFill>
              <a:highlight>
                <a:srgbClr val="FFFFFF"/>
              </a:highlight>
              <a:latin typeface="Roboto Mono"/>
              <a:ea typeface="Roboto Mono"/>
              <a:cs typeface="Roboto Mono"/>
              <a:sym typeface="Roboto Mono"/>
            </a:endParaRPr>
          </a:p>
          <a:p>
            <a:pPr marL="0" lvl="0" indent="0" algn="l" rtl="0">
              <a:lnSpc>
                <a:spcPct val="110000"/>
              </a:lnSpc>
              <a:spcBef>
                <a:spcPts val="1500"/>
              </a:spcBef>
              <a:spcAft>
                <a:spcPts val="1500"/>
              </a:spcAft>
              <a:buNone/>
            </a:pPr>
            <a:r>
              <a:rPr lang="en-US" sz="3500">
                <a:solidFill>
                  <a:srgbClr val="000000"/>
                </a:solidFill>
                <a:highlight>
                  <a:srgbClr val="FFFFFF"/>
                </a:highlight>
                <a:latin typeface="Roboto Mono"/>
                <a:ea typeface="Roboto Mono"/>
                <a:cs typeface="Roboto Mono"/>
                <a:sym typeface="Roboto Mono"/>
              </a:rPr>
              <a:t>}</a:t>
            </a:r>
            <a:endParaRPr sz="3000">
              <a:solidFill>
                <a:srgbClr val="000080"/>
              </a:solidFill>
              <a:latin typeface="Roboto Mono"/>
              <a:ea typeface="Roboto Mono"/>
              <a:cs typeface="Roboto Mono"/>
              <a:sym typeface="Roboto Mono"/>
            </a:endParaRPr>
          </a:p>
        </p:txBody>
      </p:sp>
      <p:cxnSp>
        <p:nvCxnSpPr>
          <p:cNvPr id="330" name="Google Shape;330;p49"/>
          <p:cNvCxnSpPr/>
          <p:nvPr/>
        </p:nvCxnSpPr>
        <p:spPr>
          <a:xfrm>
            <a:off x="1193300" y="3001550"/>
            <a:ext cx="0" cy="2151900"/>
          </a:xfrm>
          <a:prstGeom prst="straightConnector1">
            <a:avLst/>
          </a:prstGeom>
          <a:noFill/>
          <a:ln w="19050" cap="flat" cmpd="sng">
            <a:solidFill>
              <a:srgbClr val="CCCCCC"/>
            </a:solidFill>
            <a:prstDash val="solid"/>
            <a:round/>
            <a:headEnd type="none" w="med" len="med"/>
            <a:tailEnd type="none" w="med" len="med"/>
          </a:ln>
        </p:spPr>
      </p:cxnSp>
      <p:sp>
        <p:nvSpPr>
          <p:cNvPr id="331" name="Google Shape;331;p49"/>
          <p:cNvSpPr txBox="1"/>
          <p:nvPr/>
        </p:nvSpPr>
        <p:spPr>
          <a:xfrm rot="-5400000">
            <a:off x="684500" y="2937150"/>
            <a:ext cx="7368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CCCCCC"/>
                </a:solidFill>
              </a:rPr>
              <a:t>CSS</a:t>
            </a:r>
            <a:endParaRPr sz="1800">
              <a:solidFill>
                <a:srgbClr val="CCCCCC"/>
              </a:solidFill>
            </a:endParaRPr>
          </a:p>
        </p:txBody>
      </p:sp>
      <p:sp>
        <p:nvSpPr>
          <p:cNvPr id="332" name="Google Shape;332;p49"/>
          <p:cNvSpPr txBox="1"/>
          <p:nvPr/>
        </p:nvSpPr>
        <p:spPr>
          <a:xfrm>
            <a:off x="990700" y="1529150"/>
            <a:ext cx="10056600" cy="99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Když obtékaný obrázek vylézá z prvku, ve kterém je umístěn, lze použít:</a:t>
            </a:r>
            <a:endParaRPr sz="2400"/>
          </a:p>
        </p:txBody>
      </p:sp>
      <p:sp>
        <p:nvSpPr>
          <p:cNvPr id="333" name="Google Shape;333;p49"/>
          <p:cNvSpPr/>
          <p:nvPr/>
        </p:nvSpPr>
        <p:spPr>
          <a:xfrm>
            <a:off x="7655450" y="2706525"/>
            <a:ext cx="3038400" cy="918300"/>
          </a:xfrm>
          <a:prstGeom prst="rect">
            <a:avLst/>
          </a:pr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4" name="Google Shape;334;p49"/>
          <p:cNvPicPr preferRelativeResize="0"/>
          <p:nvPr/>
        </p:nvPicPr>
        <p:blipFill>
          <a:blip r:embed="rId3">
            <a:alphaModFix/>
          </a:blip>
          <a:stretch>
            <a:fillRect/>
          </a:stretch>
        </p:blipFill>
        <p:spPr>
          <a:xfrm>
            <a:off x="7901548" y="2851344"/>
            <a:ext cx="1098019" cy="1098023"/>
          </a:xfrm>
          <a:prstGeom prst="rect">
            <a:avLst/>
          </a:prstGeom>
          <a:noFill/>
          <a:ln>
            <a:noFill/>
          </a:ln>
        </p:spPr>
      </p:pic>
      <p:sp>
        <p:nvSpPr>
          <p:cNvPr id="335" name="Google Shape;335;p49"/>
          <p:cNvSpPr/>
          <p:nvPr/>
        </p:nvSpPr>
        <p:spPr>
          <a:xfrm>
            <a:off x="7655450" y="4673465"/>
            <a:ext cx="3038400" cy="1421700"/>
          </a:xfrm>
          <a:prstGeom prst="rect">
            <a:avLst/>
          </a:pr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6" name="Google Shape;336;p49"/>
          <p:cNvPicPr preferRelativeResize="0"/>
          <p:nvPr/>
        </p:nvPicPr>
        <p:blipFill>
          <a:blip r:embed="rId3">
            <a:alphaModFix/>
          </a:blip>
          <a:stretch>
            <a:fillRect/>
          </a:stretch>
        </p:blipFill>
        <p:spPr>
          <a:xfrm>
            <a:off x="7901548" y="4818284"/>
            <a:ext cx="1098019" cy="1098023"/>
          </a:xfrm>
          <a:prstGeom prst="rect">
            <a:avLst/>
          </a:prstGeom>
          <a:noFill/>
          <a:ln>
            <a:noFill/>
          </a:ln>
        </p:spPr>
      </p:pic>
      <p:cxnSp>
        <p:nvCxnSpPr>
          <p:cNvPr id="337" name="Google Shape;337;p49"/>
          <p:cNvCxnSpPr/>
          <p:nvPr/>
        </p:nvCxnSpPr>
        <p:spPr>
          <a:xfrm>
            <a:off x="9255131" y="3955982"/>
            <a:ext cx="0" cy="511200"/>
          </a:xfrm>
          <a:prstGeom prst="straightConnector1">
            <a:avLst/>
          </a:prstGeom>
          <a:noFill/>
          <a:ln w="38100" cap="flat" cmpd="sng">
            <a:solidFill>
              <a:srgbClr val="2B3990"/>
            </a:solidFill>
            <a:prstDash val="solid"/>
            <a:round/>
            <a:headEnd type="non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0"/>
          <p:cNvSpPr txBox="1">
            <a:spLocks noGrp="1"/>
          </p:cNvSpPr>
          <p:nvPr>
            <p:ph type="title"/>
          </p:nvPr>
        </p:nvSpPr>
        <p:spPr>
          <a:xfrm>
            <a:off x="1079770" y="1371600"/>
            <a:ext cx="10029300" cy="439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Pozicování elementů</a:t>
            </a:r>
            <a:endParaRPr sz="3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1"/>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Position - pozicování prvků</a:t>
            </a:r>
            <a:endParaRPr/>
          </a:p>
        </p:txBody>
      </p:sp>
      <p:sp>
        <p:nvSpPr>
          <p:cNvPr id="348" name="Google Shape;348;p51"/>
          <p:cNvSpPr txBox="1">
            <a:spLocks noGrp="1"/>
          </p:cNvSpPr>
          <p:nvPr>
            <p:ph type="body" idx="1"/>
          </p:nvPr>
        </p:nvSpPr>
        <p:spPr>
          <a:xfrm>
            <a:off x="964660" y="1378151"/>
            <a:ext cx="10134600" cy="4409700"/>
          </a:xfrm>
          <a:prstGeom prst="rect">
            <a:avLst/>
          </a:prstGeom>
        </p:spPr>
        <p:txBody>
          <a:bodyPr spcFirstLastPara="1" wrap="square" lIns="91425" tIns="91425" rIns="91425" bIns="91425" anchor="t" anchorCtr="0">
            <a:noAutofit/>
          </a:bodyPr>
          <a:lstStyle/>
          <a:p>
            <a:pPr marL="457200" lvl="0" indent="-406400" algn="l" rtl="0">
              <a:lnSpc>
                <a:spcPct val="150000"/>
              </a:lnSpc>
              <a:spcBef>
                <a:spcPts val="1000"/>
              </a:spcBef>
              <a:spcAft>
                <a:spcPts val="0"/>
              </a:spcAft>
              <a:buSzPts val="2800"/>
              <a:buChar char="•"/>
            </a:pPr>
            <a:r>
              <a:rPr lang="en-US"/>
              <a:t>prvky na stránce můžeme pozicovat (posouvat, umisťovat na konkrétní souřadnice)</a:t>
            </a:r>
            <a:endParaRPr/>
          </a:p>
          <a:p>
            <a:pPr marL="457200" lvl="0" indent="-406400" algn="l" rtl="0">
              <a:lnSpc>
                <a:spcPct val="150000"/>
              </a:lnSpc>
              <a:spcBef>
                <a:spcPts val="0"/>
              </a:spcBef>
              <a:spcAft>
                <a:spcPts val="0"/>
              </a:spcAft>
              <a:buSzPts val="2800"/>
              <a:buChar char="•"/>
            </a:pPr>
            <a:r>
              <a:rPr lang="en-US"/>
              <a:t>poloha prvku se nastavuje pomocí vlastností:</a:t>
            </a:r>
            <a:br>
              <a:rPr lang="en-US"/>
            </a:br>
            <a:r>
              <a:rPr lang="en-US">
                <a:solidFill>
                  <a:srgbClr val="0000FF"/>
                </a:solidFill>
              </a:rPr>
              <a:t>left</a:t>
            </a:r>
            <a:r>
              <a:rPr lang="en-US"/>
              <a:t>, </a:t>
            </a:r>
            <a:r>
              <a:rPr lang="en-US">
                <a:solidFill>
                  <a:srgbClr val="0000FF"/>
                </a:solidFill>
              </a:rPr>
              <a:t>right</a:t>
            </a:r>
            <a:r>
              <a:rPr lang="en-US"/>
              <a:t>, </a:t>
            </a:r>
            <a:r>
              <a:rPr lang="en-US">
                <a:solidFill>
                  <a:srgbClr val="0000FF"/>
                </a:solidFill>
              </a:rPr>
              <a:t>top</a:t>
            </a:r>
            <a:r>
              <a:rPr lang="en-US"/>
              <a:t>, </a:t>
            </a:r>
            <a:r>
              <a:rPr lang="en-US">
                <a:solidFill>
                  <a:srgbClr val="0000FF"/>
                </a:solidFill>
              </a:rPr>
              <a:t>bottom</a:t>
            </a:r>
            <a:endParaRPr>
              <a:solidFill>
                <a:srgbClr val="0000FF"/>
              </a:solidFill>
            </a:endParaRPr>
          </a:p>
          <a:p>
            <a:pPr marL="457200" lvl="0" indent="-406400" algn="l" rtl="0">
              <a:lnSpc>
                <a:spcPct val="150000"/>
              </a:lnSpc>
              <a:spcBef>
                <a:spcPts val="0"/>
              </a:spcBef>
              <a:spcAft>
                <a:spcPts val="0"/>
              </a:spcAft>
              <a:buClr>
                <a:srgbClr val="000000"/>
              </a:buClr>
              <a:buSzPts val="2800"/>
              <a:buChar char="•"/>
            </a:pPr>
            <a:r>
              <a:rPr lang="en-US">
                <a:solidFill>
                  <a:srgbClr val="000000"/>
                </a:solidFill>
              </a:rPr>
              <a:t>tyto vlastnosti nebudou nic dělat, pokud nejprve nenastavíme hodnotu vlastnosti </a:t>
            </a:r>
            <a:r>
              <a:rPr lang="en-US">
                <a:solidFill>
                  <a:srgbClr val="0000FF"/>
                </a:solidFill>
              </a:rPr>
              <a:t>position</a:t>
            </a:r>
            <a:endParaRPr>
              <a:solidFill>
                <a:srgbClr val="0000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2"/>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solidFill>
                  <a:schemeClr val="dk2"/>
                </a:solidFill>
              </a:rPr>
              <a:t>Pozicování prvků</a:t>
            </a:r>
            <a:endParaRPr>
              <a:solidFill>
                <a:schemeClr val="dk2"/>
              </a:solidFill>
            </a:endParaRPr>
          </a:p>
          <a:p>
            <a:pPr marL="0" lvl="0" indent="0" algn="l" rtl="0">
              <a:spcBef>
                <a:spcPts val="0"/>
              </a:spcBef>
              <a:spcAft>
                <a:spcPts val="0"/>
              </a:spcAft>
              <a:buNone/>
            </a:pPr>
            <a:endParaRPr/>
          </a:p>
        </p:txBody>
      </p:sp>
      <p:sp>
        <p:nvSpPr>
          <p:cNvPr id="354" name="Google Shape;354;p52"/>
          <p:cNvSpPr txBox="1"/>
          <p:nvPr/>
        </p:nvSpPr>
        <p:spPr>
          <a:xfrm>
            <a:off x="1297050" y="1585525"/>
            <a:ext cx="9881400" cy="3183600"/>
          </a:xfrm>
          <a:prstGeom prst="rect">
            <a:avLst/>
          </a:prstGeom>
          <a:noFill/>
          <a:ln>
            <a:noFill/>
          </a:ln>
        </p:spPr>
        <p:txBody>
          <a:bodyPr spcFirstLastPara="1" wrap="square" lIns="68575" tIns="68575" rIns="68575" bIns="68575" anchor="t" anchorCtr="0">
            <a:noAutofit/>
          </a:bodyPr>
          <a:lstStyle/>
          <a:p>
            <a:pPr marL="0" lvl="0" indent="0" algn="l" rtl="0">
              <a:lnSpc>
                <a:spcPct val="115000"/>
              </a:lnSpc>
              <a:spcBef>
                <a:spcPts val="800"/>
              </a:spcBef>
              <a:spcAft>
                <a:spcPts val="0"/>
              </a:spcAft>
              <a:buNone/>
            </a:pPr>
            <a:r>
              <a:rPr lang="en-US" sz="3600" dirty="0">
                <a:solidFill>
                  <a:srgbClr val="EB008B"/>
                </a:solidFill>
                <a:latin typeface="Roboto Mono"/>
                <a:ea typeface="Roboto Mono"/>
                <a:cs typeface="Roboto Mono"/>
                <a:sym typeface="Roboto Mono"/>
              </a:rPr>
              <a:t>div</a:t>
            </a:r>
            <a:r>
              <a:rPr lang="en-US" sz="3600" dirty="0">
                <a:solidFill>
                  <a:srgbClr val="000000"/>
                </a:solidFill>
                <a:highlight>
                  <a:srgbClr val="FFFFFF"/>
                </a:highlight>
                <a:latin typeface="Roboto Mono"/>
                <a:ea typeface="Roboto Mono"/>
                <a:cs typeface="Roboto Mono"/>
                <a:sym typeface="Roboto Mono"/>
              </a:rPr>
              <a:t> {</a:t>
            </a:r>
            <a:endParaRPr sz="3600" dirty="0">
              <a:highlight>
                <a:srgbClr val="FFFFFF"/>
              </a:highlight>
              <a:latin typeface="Roboto Mono"/>
              <a:ea typeface="Roboto Mono"/>
              <a:cs typeface="Roboto Mono"/>
              <a:sym typeface="Roboto Mono"/>
            </a:endParaRPr>
          </a:p>
          <a:p>
            <a:pPr marL="0" lvl="0" indent="457200" algn="l" rtl="0">
              <a:lnSpc>
                <a:spcPct val="115000"/>
              </a:lnSpc>
              <a:spcBef>
                <a:spcPts val="800"/>
              </a:spcBef>
              <a:spcAft>
                <a:spcPts val="0"/>
              </a:spcAft>
              <a:buNone/>
            </a:pPr>
            <a:r>
              <a:rPr lang="en-US" sz="3600" dirty="0">
                <a:solidFill>
                  <a:srgbClr val="0000FF"/>
                </a:solidFill>
                <a:latin typeface="Roboto Mono"/>
                <a:ea typeface="Roboto Mono"/>
                <a:cs typeface="Roboto Mono"/>
                <a:sym typeface="Roboto Mono"/>
              </a:rPr>
              <a:t>left</a:t>
            </a:r>
            <a:r>
              <a:rPr lang="en-US" sz="3600" dirty="0">
                <a:solidFill>
                  <a:srgbClr val="000000"/>
                </a:solidFill>
                <a:highlight>
                  <a:srgbClr val="FFFFFF"/>
                </a:highlight>
                <a:latin typeface="Roboto Mono"/>
                <a:ea typeface="Roboto Mono"/>
                <a:cs typeface="Roboto Mono"/>
                <a:sym typeface="Roboto Mono"/>
              </a:rPr>
              <a:t>: </a:t>
            </a:r>
            <a:r>
              <a:rPr lang="en-US" sz="3600" dirty="0">
                <a:solidFill>
                  <a:srgbClr val="F36F21"/>
                </a:solidFill>
                <a:highlight>
                  <a:srgbClr val="FFFFFF"/>
                </a:highlight>
                <a:latin typeface="Roboto Mono"/>
                <a:ea typeface="Roboto Mono"/>
                <a:cs typeface="Roboto Mono"/>
                <a:sym typeface="Roboto Mono"/>
              </a:rPr>
              <a:t>300px</a:t>
            </a:r>
            <a:r>
              <a:rPr lang="en-US" sz="3600" dirty="0">
                <a:solidFill>
                  <a:srgbClr val="000000"/>
                </a:solidFill>
                <a:highlight>
                  <a:srgbClr val="FFFFFF"/>
                </a:highlight>
                <a:latin typeface="Roboto Mono"/>
                <a:ea typeface="Roboto Mono"/>
                <a:cs typeface="Roboto Mono"/>
                <a:sym typeface="Roboto Mono"/>
              </a:rPr>
              <a:t>;</a:t>
            </a:r>
            <a:endParaRPr sz="3600" dirty="0">
              <a:solidFill>
                <a:srgbClr val="000000"/>
              </a:solidFill>
              <a:highlight>
                <a:srgbClr val="FFFFFF"/>
              </a:highlight>
              <a:latin typeface="Roboto Mono"/>
              <a:ea typeface="Roboto Mono"/>
              <a:cs typeface="Roboto Mono"/>
              <a:sym typeface="Roboto Mono"/>
            </a:endParaRPr>
          </a:p>
          <a:p>
            <a:pPr marL="0" lvl="0" indent="457200" algn="l" rtl="0">
              <a:lnSpc>
                <a:spcPct val="115000"/>
              </a:lnSpc>
              <a:spcBef>
                <a:spcPts val="800"/>
              </a:spcBef>
              <a:spcAft>
                <a:spcPts val="0"/>
              </a:spcAft>
              <a:buClr>
                <a:schemeClr val="dk1"/>
              </a:buClr>
              <a:buSzPts val="1100"/>
              <a:buFont typeface="Arial"/>
              <a:buNone/>
            </a:pPr>
            <a:r>
              <a:rPr lang="en-US" sz="3600" dirty="0">
                <a:solidFill>
                  <a:srgbClr val="0000FF"/>
                </a:solidFill>
                <a:latin typeface="Roboto Mono"/>
                <a:ea typeface="Roboto Mono"/>
                <a:cs typeface="Roboto Mono"/>
                <a:sym typeface="Roboto Mono"/>
              </a:rPr>
              <a:t>top</a:t>
            </a:r>
            <a:r>
              <a:rPr lang="en-US" sz="3600" dirty="0">
                <a:solidFill>
                  <a:schemeClr val="dk1"/>
                </a:solidFill>
                <a:highlight>
                  <a:schemeClr val="lt1"/>
                </a:highlight>
                <a:latin typeface="Roboto Mono"/>
                <a:ea typeface="Roboto Mono"/>
                <a:cs typeface="Roboto Mono"/>
                <a:sym typeface="Roboto Mono"/>
              </a:rPr>
              <a:t>: </a:t>
            </a:r>
            <a:r>
              <a:rPr lang="en-US" sz="3600" dirty="0">
                <a:solidFill>
                  <a:schemeClr val="accent3"/>
                </a:solidFill>
                <a:highlight>
                  <a:schemeClr val="lt1"/>
                </a:highlight>
                <a:latin typeface="Roboto Mono"/>
                <a:ea typeface="Roboto Mono"/>
                <a:cs typeface="Roboto Mono"/>
                <a:sym typeface="Roboto Mono"/>
              </a:rPr>
              <a:t>200px</a:t>
            </a:r>
            <a:r>
              <a:rPr lang="en-US" sz="3600" dirty="0">
                <a:solidFill>
                  <a:schemeClr val="dk1"/>
                </a:solidFill>
                <a:highlight>
                  <a:schemeClr val="lt1"/>
                </a:highlight>
                <a:latin typeface="Roboto Mono"/>
                <a:ea typeface="Roboto Mono"/>
                <a:cs typeface="Roboto Mono"/>
                <a:sym typeface="Roboto Mono"/>
              </a:rPr>
              <a:t>;</a:t>
            </a:r>
            <a:endParaRPr sz="3600" dirty="0">
              <a:highlight>
                <a:srgbClr val="FFFFFF"/>
              </a:highlight>
              <a:latin typeface="Roboto Mono"/>
              <a:ea typeface="Roboto Mono"/>
              <a:cs typeface="Roboto Mono"/>
              <a:sym typeface="Roboto Mono"/>
            </a:endParaRPr>
          </a:p>
          <a:p>
            <a:pPr marL="0" lvl="0" indent="0" algn="l" rtl="0">
              <a:lnSpc>
                <a:spcPct val="115000"/>
              </a:lnSpc>
              <a:spcBef>
                <a:spcPts val="800"/>
              </a:spcBef>
              <a:spcAft>
                <a:spcPts val="0"/>
              </a:spcAft>
              <a:buNone/>
            </a:pPr>
            <a:r>
              <a:rPr lang="en-US" sz="3600" dirty="0">
                <a:solidFill>
                  <a:srgbClr val="000000"/>
                </a:solidFill>
                <a:highlight>
                  <a:srgbClr val="FFFFFF"/>
                </a:highlight>
                <a:latin typeface="Roboto Mono"/>
                <a:ea typeface="Roboto Mono"/>
                <a:cs typeface="Roboto Mono"/>
                <a:sym typeface="Roboto Mono"/>
              </a:rPr>
              <a:t>}</a:t>
            </a:r>
            <a:endParaRPr sz="3600" dirty="0">
              <a:solidFill>
                <a:srgbClr val="000000"/>
              </a:solidFill>
              <a:highlight>
                <a:srgbClr val="FFFFFF"/>
              </a:highlight>
              <a:latin typeface="Roboto Mono"/>
              <a:ea typeface="Roboto Mono"/>
              <a:cs typeface="Roboto Mono"/>
              <a:sym typeface="Roboto Mono"/>
            </a:endParaRPr>
          </a:p>
        </p:txBody>
      </p:sp>
      <p:cxnSp>
        <p:nvCxnSpPr>
          <p:cNvPr id="355" name="Google Shape;355;p52"/>
          <p:cNvCxnSpPr/>
          <p:nvPr/>
        </p:nvCxnSpPr>
        <p:spPr>
          <a:xfrm>
            <a:off x="932750" y="1699025"/>
            <a:ext cx="0" cy="3008700"/>
          </a:xfrm>
          <a:prstGeom prst="straightConnector1">
            <a:avLst/>
          </a:prstGeom>
          <a:noFill/>
          <a:ln w="19050" cap="flat" cmpd="sng">
            <a:solidFill>
              <a:srgbClr val="CCCCCC"/>
            </a:solidFill>
            <a:prstDash val="solid"/>
            <a:round/>
            <a:headEnd type="none" w="med" len="med"/>
            <a:tailEnd type="none" w="med" len="med"/>
          </a:ln>
        </p:spPr>
      </p:cxnSp>
      <p:sp>
        <p:nvSpPr>
          <p:cNvPr id="356" name="Google Shape;356;p52"/>
          <p:cNvSpPr txBox="1"/>
          <p:nvPr/>
        </p:nvSpPr>
        <p:spPr>
          <a:xfrm rot="-5400000">
            <a:off x="424100" y="1634600"/>
            <a:ext cx="7368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CCCCCC"/>
                </a:solidFill>
              </a:rPr>
              <a:t>CSS</a:t>
            </a:r>
            <a:endParaRPr sz="1800">
              <a:solidFill>
                <a:srgbClr val="CCCCCC"/>
              </a:solidFill>
            </a:endParaRPr>
          </a:p>
        </p:txBody>
      </p:sp>
      <p:sp>
        <p:nvSpPr>
          <p:cNvPr id="357" name="Google Shape;357;p52"/>
          <p:cNvSpPr txBox="1">
            <a:spLocks noGrp="1"/>
          </p:cNvSpPr>
          <p:nvPr>
            <p:ph type="body" idx="1"/>
          </p:nvPr>
        </p:nvSpPr>
        <p:spPr>
          <a:xfrm>
            <a:off x="964650" y="4834000"/>
            <a:ext cx="10134600" cy="1814100"/>
          </a:xfrm>
          <a:prstGeom prst="rect">
            <a:avLst/>
          </a:prstGeom>
        </p:spPr>
        <p:txBody>
          <a:bodyPr spcFirstLastPara="1" wrap="square" lIns="91425" tIns="91425" rIns="91425" bIns="91425" anchor="t" anchorCtr="0">
            <a:noAutofit/>
          </a:bodyPr>
          <a:lstStyle/>
          <a:p>
            <a:pPr marL="457200" lvl="0" indent="-406400" algn="l" rtl="0">
              <a:lnSpc>
                <a:spcPct val="115000"/>
              </a:lnSpc>
              <a:spcBef>
                <a:spcPts val="1000"/>
              </a:spcBef>
              <a:spcAft>
                <a:spcPts val="0"/>
              </a:spcAft>
              <a:buSzPts val="2800"/>
              <a:buChar char="•"/>
            </a:pPr>
            <a:r>
              <a:rPr lang="en-US" dirty="0"/>
              <a:t>Left / top </a:t>
            </a:r>
            <a:r>
              <a:rPr lang="en-US" dirty="0" err="1"/>
              <a:t>nastavuje</a:t>
            </a:r>
            <a:r>
              <a:rPr lang="en-US" dirty="0"/>
              <a:t> </a:t>
            </a:r>
            <a:r>
              <a:rPr lang="en-US" dirty="0" err="1"/>
              <a:t>pozici</a:t>
            </a:r>
            <a:r>
              <a:rPr lang="en-US" dirty="0"/>
              <a:t> </a:t>
            </a:r>
            <a:r>
              <a:rPr lang="en-US" dirty="0" err="1"/>
              <a:t>levého</a:t>
            </a:r>
            <a:r>
              <a:rPr lang="en-US" dirty="0"/>
              <a:t> </a:t>
            </a:r>
            <a:r>
              <a:rPr lang="en-US" dirty="0" err="1"/>
              <a:t>horního</a:t>
            </a:r>
            <a:r>
              <a:rPr lang="en-US" dirty="0"/>
              <a:t> rohu </a:t>
            </a:r>
            <a:r>
              <a:rPr lang="en-US" dirty="0" err="1"/>
              <a:t>boxu</a:t>
            </a:r>
            <a:r>
              <a:rPr lang="en-US" dirty="0"/>
              <a:t>.</a:t>
            </a:r>
            <a:endParaRPr dirty="0"/>
          </a:p>
          <a:p>
            <a:pPr marL="457200" lvl="0" indent="-406400" algn="l" rtl="0">
              <a:lnSpc>
                <a:spcPct val="115000"/>
              </a:lnSpc>
              <a:spcBef>
                <a:spcPts val="0"/>
              </a:spcBef>
              <a:spcAft>
                <a:spcPts val="0"/>
              </a:spcAft>
              <a:buSzPts val="2800"/>
              <a:buChar char="•"/>
            </a:pPr>
            <a:r>
              <a:rPr lang="en-US" dirty="0"/>
              <a:t>Bottom / right </a:t>
            </a:r>
            <a:r>
              <a:rPr lang="en-US" dirty="0" err="1"/>
              <a:t>pozici</a:t>
            </a:r>
            <a:r>
              <a:rPr lang="en-US" dirty="0"/>
              <a:t> </a:t>
            </a:r>
            <a:r>
              <a:rPr lang="en-US" dirty="0" err="1"/>
              <a:t>pravého</a:t>
            </a:r>
            <a:r>
              <a:rPr lang="en-US" dirty="0"/>
              <a:t> </a:t>
            </a:r>
            <a:r>
              <a:rPr lang="en-US" dirty="0" err="1"/>
              <a:t>dolního</a:t>
            </a:r>
            <a:r>
              <a:rPr lang="en-US" dirty="0"/>
              <a:t> rohu.</a:t>
            </a:r>
            <a:endParaRPr dirty="0"/>
          </a:p>
          <a:p>
            <a:pPr marL="457200" lvl="0" indent="-406400" algn="l" rtl="0">
              <a:lnSpc>
                <a:spcPct val="115000"/>
              </a:lnSpc>
              <a:spcBef>
                <a:spcPts val="0"/>
              </a:spcBef>
              <a:spcAft>
                <a:spcPts val="0"/>
              </a:spcAft>
              <a:buSzPts val="2800"/>
              <a:buChar char="•"/>
            </a:pPr>
            <a:r>
              <a:rPr lang="en-US" dirty="0" err="1"/>
              <a:t>Lze</a:t>
            </a:r>
            <a:r>
              <a:rPr lang="en-US" dirty="0"/>
              <a:t> </a:t>
            </a:r>
            <a:r>
              <a:rPr lang="en-US" dirty="0" err="1"/>
              <a:t>libovolně</a:t>
            </a:r>
            <a:r>
              <a:rPr lang="en-US" dirty="0"/>
              <a:t> </a:t>
            </a:r>
            <a:r>
              <a:rPr lang="en-US" dirty="0" err="1"/>
              <a:t>kombinovat</a:t>
            </a:r>
            <a:r>
              <a:rPr lang="en-US" dirty="0"/>
              <a: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5"/>
          <p:cNvSpPr txBox="1">
            <a:spLocks noGrp="1"/>
          </p:cNvSpPr>
          <p:nvPr>
            <p:ph type="body" idx="1"/>
          </p:nvPr>
        </p:nvSpPr>
        <p:spPr>
          <a:xfrm>
            <a:off x="964660" y="1378151"/>
            <a:ext cx="10134600" cy="44097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US" sz="2400">
                <a:solidFill>
                  <a:srgbClr val="666666"/>
                </a:solidFill>
              </a:rPr>
              <a:t>Toto dílo je licencováno pod </a:t>
            </a:r>
            <a:endParaRPr sz="2400">
              <a:solidFill>
                <a:srgbClr val="666666"/>
              </a:solidFill>
            </a:endParaRPr>
          </a:p>
          <a:p>
            <a:pPr marL="0" lvl="0" indent="0" algn="ctr" rtl="0">
              <a:spcBef>
                <a:spcPts val="1000"/>
              </a:spcBef>
              <a:spcAft>
                <a:spcPts val="0"/>
              </a:spcAft>
              <a:buNone/>
            </a:pPr>
            <a:r>
              <a:rPr lang="en-US" sz="2400" u="sng">
                <a:solidFill>
                  <a:schemeClr val="hlink"/>
                </a:solidFill>
                <a:hlinkClick r:id="rId3"/>
              </a:rPr>
              <a:t>Creative Commons Attribution-NonCommercial-ShareAlike 4.0 International License</a:t>
            </a:r>
            <a:endParaRPr>
              <a:solidFill>
                <a:srgbClr val="666666"/>
              </a:solidFill>
            </a:endParaRPr>
          </a:p>
          <a:p>
            <a:pPr marL="0" lvl="0" indent="0" algn="ctr" rtl="0">
              <a:spcBef>
                <a:spcPts val="1000"/>
              </a:spcBef>
              <a:spcAft>
                <a:spcPts val="0"/>
              </a:spcAft>
              <a:buNone/>
            </a:pPr>
            <a:endParaRPr>
              <a:solidFill>
                <a:srgbClr val="666666"/>
              </a:solidFill>
            </a:endParaRPr>
          </a:p>
        </p:txBody>
      </p:sp>
      <p:sp>
        <p:nvSpPr>
          <p:cNvPr id="61" name="Google Shape;61;p15"/>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Použití materiálů</a:t>
            </a:r>
            <a:endParaRPr/>
          </a:p>
        </p:txBody>
      </p:sp>
      <p:pic>
        <p:nvPicPr>
          <p:cNvPr id="62" name="Google Shape;62;p15"/>
          <p:cNvPicPr preferRelativeResize="0"/>
          <p:nvPr/>
        </p:nvPicPr>
        <p:blipFill>
          <a:blip r:embed="rId4">
            <a:alphaModFix amt="29000"/>
          </a:blip>
          <a:stretch>
            <a:fillRect/>
          </a:stretch>
        </p:blipFill>
        <p:spPr>
          <a:xfrm>
            <a:off x="4490475" y="4229750"/>
            <a:ext cx="3211050" cy="759000"/>
          </a:xfrm>
          <a:prstGeom prst="rect">
            <a:avLst/>
          </a:prstGeom>
          <a:noFill/>
          <a:ln>
            <a:noFill/>
          </a:ln>
          <a:effectLst>
            <a:reflection stA="15000" endPos="30000" dist="38100" dir="5400000" fadeDir="5400012" sy="-100000" algn="bl" rotWithShape="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Position - pozicování prvků</a:t>
            </a:r>
            <a:endParaRPr/>
          </a:p>
        </p:txBody>
      </p:sp>
      <p:sp>
        <p:nvSpPr>
          <p:cNvPr id="363" name="Google Shape;363;p53"/>
          <p:cNvSpPr txBox="1">
            <a:spLocks noGrp="1"/>
          </p:cNvSpPr>
          <p:nvPr>
            <p:ph type="body" idx="1"/>
          </p:nvPr>
        </p:nvSpPr>
        <p:spPr>
          <a:xfrm>
            <a:off x="964660" y="1378151"/>
            <a:ext cx="10134600" cy="4409700"/>
          </a:xfrm>
          <a:prstGeom prst="rect">
            <a:avLst/>
          </a:prstGeom>
        </p:spPr>
        <p:txBody>
          <a:bodyPr spcFirstLastPara="1" wrap="square" lIns="91425" tIns="91425" rIns="91425" bIns="91425" anchor="t" anchorCtr="0">
            <a:noAutofit/>
          </a:bodyPr>
          <a:lstStyle/>
          <a:p>
            <a:pPr marL="457200" lvl="0" indent="-406400" algn="l" rtl="0">
              <a:lnSpc>
                <a:spcPct val="150000"/>
              </a:lnSpc>
              <a:spcBef>
                <a:spcPts val="1000"/>
              </a:spcBef>
              <a:spcAft>
                <a:spcPts val="0"/>
              </a:spcAft>
              <a:buClr>
                <a:srgbClr val="000000"/>
              </a:buClr>
              <a:buSzPts val="2800"/>
              <a:buChar char="•"/>
            </a:pPr>
            <a:r>
              <a:rPr lang="en-US"/>
              <a:t>aby fungovalo posouvání prvků, musíme nejprve nastavit hodnotu vlastnosti </a:t>
            </a:r>
            <a:r>
              <a:rPr lang="en-US">
                <a:solidFill>
                  <a:srgbClr val="0000FF"/>
                </a:solidFill>
              </a:rPr>
              <a:t>position</a:t>
            </a:r>
            <a:endParaRPr>
              <a:solidFill>
                <a:srgbClr val="0000FF"/>
              </a:solidFill>
            </a:endParaRPr>
          </a:p>
          <a:p>
            <a:pPr marL="914400" lvl="1" indent="-381000" algn="l" rtl="0">
              <a:lnSpc>
                <a:spcPct val="150000"/>
              </a:lnSpc>
              <a:spcBef>
                <a:spcPts val="0"/>
              </a:spcBef>
              <a:spcAft>
                <a:spcPts val="0"/>
              </a:spcAft>
              <a:buClr>
                <a:schemeClr val="accent1"/>
              </a:buClr>
              <a:buSzPts val="2400"/>
              <a:buChar char="•"/>
            </a:pPr>
            <a:r>
              <a:rPr lang="en-US">
                <a:solidFill>
                  <a:schemeClr val="accent1"/>
                </a:solidFill>
              </a:rPr>
              <a:t>static</a:t>
            </a:r>
            <a:endParaRPr>
              <a:solidFill>
                <a:schemeClr val="accent1"/>
              </a:solidFill>
            </a:endParaRPr>
          </a:p>
          <a:p>
            <a:pPr marL="914400" lvl="1" indent="-381000" algn="l" rtl="0">
              <a:lnSpc>
                <a:spcPct val="150000"/>
              </a:lnSpc>
              <a:spcBef>
                <a:spcPts val="0"/>
              </a:spcBef>
              <a:spcAft>
                <a:spcPts val="0"/>
              </a:spcAft>
              <a:buClr>
                <a:schemeClr val="accent1"/>
              </a:buClr>
              <a:buSzPts val="2400"/>
              <a:buChar char="•"/>
            </a:pPr>
            <a:r>
              <a:rPr lang="en-US">
                <a:solidFill>
                  <a:schemeClr val="accent1"/>
                </a:solidFill>
              </a:rPr>
              <a:t>relative</a:t>
            </a:r>
            <a:endParaRPr>
              <a:solidFill>
                <a:schemeClr val="accent1"/>
              </a:solidFill>
            </a:endParaRPr>
          </a:p>
          <a:p>
            <a:pPr marL="914400" lvl="1" indent="-381000" algn="l" rtl="0">
              <a:lnSpc>
                <a:spcPct val="150000"/>
              </a:lnSpc>
              <a:spcBef>
                <a:spcPts val="0"/>
              </a:spcBef>
              <a:spcAft>
                <a:spcPts val="0"/>
              </a:spcAft>
              <a:buClr>
                <a:schemeClr val="accent1"/>
              </a:buClr>
              <a:buSzPts val="2400"/>
              <a:buChar char="•"/>
            </a:pPr>
            <a:r>
              <a:rPr lang="en-US">
                <a:solidFill>
                  <a:schemeClr val="accent1"/>
                </a:solidFill>
              </a:rPr>
              <a:t>absolute</a:t>
            </a:r>
            <a:endParaRPr>
              <a:solidFill>
                <a:schemeClr val="accent1"/>
              </a:solidFill>
            </a:endParaRPr>
          </a:p>
          <a:p>
            <a:pPr marL="914400" lvl="1" indent="-381000" algn="l" rtl="0">
              <a:lnSpc>
                <a:spcPct val="150000"/>
              </a:lnSpc>
              <a:spcBef>
                <a:spcPts val="0"/>
              </a:spcBef>
              <a:spcAft>
                <a:spcPts val="0"/>
              </a:spcAft>
              <a:buClr>
                <a:schemeClr val="accent1"/>
              </a:buClr>
              <a:buSzPts val="2400"/>
              <a:buChar char="•"/>
            </a:pPr>
            <a:r>
              <a:rPr lang="en-US">
                <a:solidFill>
                  <a:schemeClr val="accent1"/>
                </a:solidFill>
              </a:rPr>
              <a:t>fixed</a:t>
            </a:r>
            <a:endParaRPr>
              <a:solidFill>
                <a:schemeClr val="accent1"/>
              </a:solidFill>
            </a:endParaRPr>
          </a:p>
          <a:p>
            <a:pPr marL="914400" lvl="1" indent="-381000" algn="l" rtl="0">
              <a:lnSpc>
                <a:spcPct val="150000"/>
              </a:lnSpc>
              <a:spcBef>
                <a:spcPts val="0"/>
              </a:spcBef>
              <a:spcAft>
                <a:spcPts val="0"/>
              </a:spcAft>
              <a:buClr>
                <a:schemeClr val="accent1"/>
              </a:buClr>
              <a:buSzPts val="2400"/>
              <a:buChar char="•"/>
            </a:pPr>
            <a:r>
              <a:rPr lang="en-US">
                <a:solidFill>
                  <a:schemeClr val="accent1"/>
                </a:solidFill>
              </a:rPr>
              <a:t>sticky</a:t>
            </a:r>
            <a:endParaRPr>
              <a:solidFill>
                <a:schemeClr val="accen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4"/>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Position: static;</a:t>
            </a:r>
            <a:endParaRPr/>
          </a:p>
        </p:txBody>
      </p:sp>
      <p:sp>
        <p:nvSpPr>
          <p:cNvPr id="369" name="Google Shape;369;p54"/>
          <p:cNvSpPr txBox="1">
            <a:spLocks noGrp="1"/>
          </p:cNvSpPr>
          <p:nvPr>
            <p:ph type="body" idx="1"/>
          </p:nvPr>
        </p:nvSpPr>
        <p:spPr>
          <a:xfrm>
            <a:off x="964660" y="1378151"/>
            <a:ext cx="10134600" cy="4409700"/>
          </a:xfrm>
          <a:prstGeom prst="rect">
            <a:avLst/>
          </a:prstGeom>
        </p:spPr>
        <p:txBody>
          <a:bodyPr spcFirstLastPara="1" wrap="square" lIns="91425" tIns="91425" rIns="91425" bIns="91425" anchor="t" anchorCtr="0">
            <a:noAutofit/>
          </a:bodyPr>
          <a:lstStyle/>
          <a:p>
            <a:pPr marL="457200" marR="0" lvl="0" indent="-406400" algn="l" rtl="0">
              <a:lnSpc>
                <a:spcPct val="150000"/>
              </a:lnSpc>
              <a:spcBef>
                <a:spcPts val="1000"/>
              </a:spcBef>
              <a:spcAft>
                <a:spcPts val="0"/>
              </a:spcAft>
              <a:buClr>
                <a:srgbClr val="000000"/>
              </a:buClr>
              <a:buSzPts val="2800"/>
              <a:buFont typeface="Arial"/>
              <a:buChar char="•"/>
            </a:pPr>
            <a:r>
              <a:rPr lang="en-US">
                <a:solidFill>
                  <a:srgbClr val="000000"/>
                </a:solidFill>
              </a:rPr>
              <a:t>Nedělá nic!</a:t>
            </a:r>
            <a:endParaRPr>
              <a:solidFill>
                <a:srgbClr val="000000"/>
              </a:solidFill>
            </a:endParaRPr>
          </a:p>
          <a:p>
            <a:pPr marL="457200" marR="0" lvl="0" indent="-406400" algn="l" rtl="0">
              <a:lnSpc>
                <a:spcPct val="150000"/>
              </a:lnSpc>
              <a:spcBef>
                <a:spcPts val="0"/>
              </a:spcBef>
              <a:spcAft>
                <a:spcPts val="0"/>
              </a:spcAft>
              <a:buClr>
                <a:srgbClr val="000000"/>
              </a:buClr>
              <a:buSzPts val="2800"/>
              <a:buChar char="•"/>
            </a:pPr>
            <a:r>
              <a:rPr lang="en-US">
                <a:solidFill>
                  <a:srgbClr val="000000"/>
                </a:solidFill>
              </a:rPr>
              <a:t>Výchozí nastavení prvků.</a:t>
            </a:r>
            <a:endParaRPr>
              <a:solidFill>
                <a:srgbClr val="000000"/>
              </a:solidFill>
            </a:endParaRPr>
          </a:p>
          <a:p>
            <a:pPr marL="457200" marR="0" lvl="0" indent="-406400" algn="l" rtl="0">
              <a:lnSpc>
                <a:spcPct val="150000"/>
              </a:lnSpc>
              <a:spcBef>
                <a:spcPts val="0"/>
              </a:spcBef>
              <a:spcAft>
                <a:spcPts val="0"/>
              </a:spcAft>
              <a:buClr>
                <a:srgbClr val="000000"/>
              </a:buClr>
              <a:buSzPts val="2800"/>
              <a:buChar char="•"/>
            </a:pPr>
            <a:r>
              <a:rPr lang="en-US">
                <a:solidFill>
                  <a:srgbClr val="000000"/>
                </a:solidFill>
              </a:rPr>
              <a:t>Element je na stránce tam, kde se přirozeně nachází v toku dokumentu.</a:t>
            </a:r>
            <a:endParaRPr>
              <a:solidFill>
                <a:srgbClr val="000000"/>
              </a:solidFill>
            </a:endParaRPr>
          </a:p>
          <a:p>
            <a:pPr marL="457200" marR="0" lvl="0" indent="-406400" algn="l" rtl="0">
              <a:lnSpc>
                <a:spcPct val="150000"/>
              </a:lnSpc>
              <a:spcBef>
                <a:spcPts val="0"/>
              </a:spcBef>
              <a:spcAft>
                <a:spcPts val="0"/>
              </a:spcAft>
              <a:buClr>
                <a:srgbClr val="000000"/>
              </a:buClr>
              <a:buSzPts val="2800"/>
              <a:buChar char="•"/>
            </a:pPr>
            <a:r>
              <a:rPr lang="en-US">
                <a:solidFill>
                  <a:srgbClr val="000000"/>
                </a:solidFill>
              </a:rPr>
              <a:t>Prvky nelze posouvat pomocí left, right, top, bottom.</a:t>
            </a: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5"/>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Position: relative;</a:t>
            </a:r>
            <a:endParaRPr/>
          </a:p>
        </p:txBody>
      </p:sp>
      <p:sp>
        <p:nvSpPr>
          <p:cNvPr id="375" name="Google Shape;375;p55"/>
          <p:cNvSpPr txBox="1">
            <a:spLocks noGrp="1"/>
          </p:cNvSpPr>
          <p:nvPr>
            <p:ph type="body" idx="1"/>
          </p:nvPr>
        </p:nvSpPr>
        <p:spPr>
          <a:xfrm>
            <a:off x="964660" y="1378151"/>
            <a:ext cx="10134600" cy="4409700"/>
          </a:xfrm>
          <a:prstGeom prst="rect">
            <a:avLst/>
          </a:prstGeom>
        </p:spPr>
        <p:txBody>
          <a:bodyPr spcFirstLastPara="1" wrap="square" lIns="91425" tIns="91425" rIns="91425" bIns="91425" anchor="t" anchorCtr="0">
            <a:noAutofit/>
          </a:bodyPr>
          <a:lstStyle/>
          <a:p>
            <a:pPr marL="457200" marR="0" lvl="0" indent="-406400" algn="l" rtl="0">
              <a:lnSpc>
                <a:spcPct val="150000"/>
              </a:lnSpc>
              <a:spcBef>
                <a:spcPts val="1000"/>
              </a:spcBef>
              <a:spcAft>
                <a:spcPts val="0"/>
              </a:spcAft>
              <a:buClr>
                <a:srgbClr val="000000"/>
              </a:buClr>
              <a:buSzPts val="2800"/>
              <a:buChar char="•"/>
            </a:pPr>
            <a:r>
              <a:rPr lang="en-US">
                <a:solidFill>
                  <a:srgbClr val="000000"/>
                </a:solidFill>
              </a:rPr>
              <a:t>Prvek s relativním pozicováním se pomocí left, right, top, bottom vysune o udané hodnoty ze své normální pozice v toku dokumentu.</a:t>
            </a:r>
            <a:endParaRPr>
              <a:solidFill>
                <a:srgbClr val="000000"/>
              </a:solidFill>
            </a:endParaRPr>
          </a:p>
          <a:p>
            <a:pPr marL="457200" marR="0" lvl="0" indent="-406400" algn="l" rtl="0">
              <a:lnSpc>
                <a:spcPct val="150000"/>
              </a:lnSpc>
              <a:spcBef>
                <a:spcPts val="0"/>
              </a:spcBef>
              <a:spcAft>
                <a:spcPts val="0"/>
              </a:spcAft>
              <a:buClr>
                <a:srgbClr val="000000"/>
              </a:buClr>
              <a:buSzPts val="2800"/>
              <a:buChar char="•"/>
            </a:pPr>
            <a:r>
              <a:rPr lang="en-US">
                <a:solidFill>
                  <a:srgbClr val="000000"/>
                </a:solidFill>
              </a:rPr>
              <a:t>Ostatní prvky zůstanou na svých místech - nenasunou se např. do vzniklého volného místa.</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6"/>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dk2"/>
                </a:solidFill>
              </a:rPr>
              <a:t>Position: relative;</a:t>
            </a:r>
            <a:endParaRPr>
              <a:solidFill>
                <a:schemeClr val="dk2"/>
              </a:solidFill>
            </a:endParaRPr>
          </a:p>
        </p:txBody>
      </p:sp>
      <p:sp>
        <p:nvSpPr>
          <p:cNvPr id="381" name="Google Shape;381;p56"/>
          <p:cNvSpPr txBox="1"/>
          <p:nvPr/>
        </p:nvSpPr>
        <p:spPr>
          <a:xfrm>
            <a:off x="1297050" y="1585525"/>
            <a:ext cx="9881400" cy="3161100"/>
          </a:xfrm>
          <a:prstGeom prst="rect">
            <a:avLst/>
          </a:prstGeom>
          <a:noFill/>
          <a:ln>
            <a:noFill/>
          </a:ln>
        </p:spPr>
        <p:txBody>
          <a:bodyPr spcFirstLastPara="1" wrap="square" lIns="68575" tIns="68575" rIns="68575" bIns="68575" anchor="t" anchorCtr="0">
            <a:noAutofit/>
          </a:bodyPr>
          <a:lstStyle/>
          <a:p>
            <a:pPr marL="0" lvl="0" algn="l" rtl="0">
              <a:lnSpc>
                <a:spcPct val="115000"/>
              </a:lnSpc>
              <a:spcBef>
                <a:spcPts val="800"/>
              </a:spcBef>
              <a:spcAft>
                <a:spcPts val="0"/>
              </a:spcAft>
              <a:buNone/>
            </a:pPr>
            <a:r>
              <a:rPr lang="en-US" sz="3000" dirty="0">
                <a:solidFill>
                  <a:srgbClr val="EB008B"/>
                </a:solidFill>
                <a:latin typeface="Roboto Mono"/>
                <a:ea typeface="Roboto Mono"/>
                <a:cs typeface="Roboto Mono"/>
                <a:sym typeface="Roboto Mono"/>
              </a:rPr>
              <a:t>div</a:t>
            </a:r>
            <a:r>
              <a:rPr lang="en-US" sz="3000" dirty="0">
                <a:solidFill>
                  <a:srgbClr val="000000"/>
                </a:solidFill>
                <a:highlight>
                  <a:srgbClr val="FFFFFF"/>
                </a:highlight>
                <a:latin typeface="Roboto Mono"/>
                <a:ea typeface="Roboto Mono"/>
                <a:cs typeface="Roboto Mono"/>
                <a:sym typeface="Roboto Mono"/>
              </a:rPr>
              <a:t> {</a:t>
            </a:r>
            <a:endParaRPr lang="cs-CZ" sz="3000" dirty="0">
              <a:solidFill>
                <a:srgbClr val="000000"/>
              </a:solidFill>
              <a:highlight>
                <a:srgbClr val="FFFFFF"/>
              </a:highlight>
              <a:latin typeface="Roboto Mono"/>
              <a:ea typeface="Roboto Mono"/>
              <a:cs typeface="Roboto Mono"/>
              <a:sym typeface="Roboto Mono"/>
            </a:endParaRPr>
          </a:p>
          <a:p>
            <a:pPr marL="0" lvl="0" indent="457200" algn="l" rtl="0">
              <a:lnSpc>
                <a:spcPct val="115000"/>
              </a:lnSpc>
              <a:spcBef>
                <a:spcPts val="800"/>
              </a:spcBef>
              <a:spcAft>
                <a:spcPts val="0"/>
              </a:spcAft>
              <a:buNone/>
            </a:pPr>
            <a:r>
              <a:rPr lang="en-US" sz="3000" dirty="0">
                <a:solidFill>
                  <a:srgbClr val="0000FF"/>
                </a:solidFill>
                <a:latin typeface="Roboto Mono"/>
                <a:ea typeface="Roboto Mono"/>
                <a:cs typeface="Roboto Mono"/>
                <a:sym typeface="Roboto Mono"/>
              </a:rPr>
              <a:t>position</a:t>
            </a:r>
            <a:r>
              <a:rPr lang="en-US" sz="3000" dirty="0">
                <a:solidFill>
                  <a:schemeClr val="dk1"/>
                </a:solidFill>
                <a:highlight>
                  <a:schemeClr val="lt1"/>
                </a:highlight>
                <a:latin typeface="Roboto Mono"/>
                <a:ea typeface="Roboto Mono"/>
                <a:cs typeface="Roboto Mono"/>
                <a:sym typeface="Roboto Mono"/>
              </a:rPr>
              <a:t>: </a:t>
            </a:r>
            <a:r>
              <a:rPr lang="en-US" sz="3000" dirty="0">
                <a:solidFill>
                  <a:schemeClr val="accent3"/>
                </a:solidFill>
                <a:highlight>
                  <a:schemeClr val="lt1"/>
                </a:highlight>
                <a:latin typeface="Roboto Mono"/>
                <a:ea typeface="Roboto Mono"/>
                <a:cs typeface="Roboto Mono"/>
                <a:sym typeface="Roboto Mono"/>
              </a:rPr>
              <a:t>relative</a:t>
            </a:r>
            <a:r>
              <a:rPr lang="en-US" sz="3000" dirty="0">
                <a:solidFill>
                  <a:schemeClr val="dk1"/>
                </a:solidFill>
                <a:highlight>
                  <a:schemeClr val="lt1"/>
                </a:highlight>
                <a:latin typeface="Roboto Mono"/>
                <a:ea typeface="Roboto Mono"/>
                <a:cs typeface="Roboto Mono"/>
                <a:sym typeface="Roboto Mono"/>
              </a:rPr>
              <a:t>;</a:t>
            </a:r>
            <a:endParaRPr sz="3000" dirty="0">
              <a:highlight>
                <a:srgbClr val="FFFFFF"/>
              </a:highlight>
              <a:latin typeface="Roboto Mono"/>
              <a:ea typeface="Roboto Mono"/>
              <a:cs typeface="Roboto Mono"/>
              <a:sym typeface="Roboto Mono"/>
            </a:endParaRPr>
          </a:p>
          <a:p>
            <a:pPr marL="0" lvl="0" indent="457200" algn="l" rtl="0">
              <a:lnSpc>
                <a:spcPct val="115000"/>
              </a:lnSpc>
              <a:spcBef>
                <a:spcPts val="800"/>
              </a:spcBef>
              <a:spcAft>
                <a:spcPts val="0"/>
              </a:spcAft>
              <a:buNone/>
            </a:pPr>
            <a:r>
              <a:rPr lang="en-US" sz="3000" dirty="0">
                <a:solidFill>
                  <a:srgbClr val="0000FF"/>
                </a:solidFill>
                <a:latin typeface="Roboto Mono"/>
                <a:ea typeface="Roboto Mono"/>
                <a:cs typeface="Roboto Mono"/>
                <a:sym typeface="Roboto Mono"/>
              </a:rPr>
              <a:t>left</a:t>
            </a:r>
            <a:r>
              <a:rPr lang="en-US" sz="3000" dirty="0">
                <a:solidFill>
                  <a:srgbClr val="000000"/>
                </a:solidFill>
                <a:highlight>
                  <a:srgbClr val="FFFFFF"/>
                </a:highlight>
                <a:latin typeface="Roboto Mono"/>
                <a:ea typeface="Roboto Mono"/>
                <a:cs typeface="Roboto Mono"/>
                <a:sym typeface="Roboto Mono"/>
              </a:rPr>
              <a:t>: </a:t>
            </a:r>
            <a:r>
              <a:rPr lang="en-US" sz="3000" dirty="0">
                <a:solidFill>
                  <a:srgbClr val="F36F21"/>
                </a:solidFill>
                <a:highlight>
                  <a:srgbClr val="FFFFFF"/>
                </a:highlight>
                <a:latin typeface="Roboto Mono"/>
                <a:ea typeface="Roboto Mono"/>
                <a:cs typeface="Roboto Mono"/>
                <a:sym typeface="Roboto Mono"/>
              </a:rPr>
              <a:t>70px</a:t>
            </a:r>
            <a:r>
              <a:rPr lang="en-US" sz="3000" dirty="0">
                <a:solidFill>
                  <a:srgbClr val="000000"/>
                </a:solidFill>
                <a:highlight>
                  <a:srgbClr val="FFFFFF"/>
                </a:highlight>
                <a:latin typeface="Roboto Mono"/>
                <a:ea typeface="Roboto Mono"/>
                <a:cs typeface="Roboto Mono"/>
                <a:sym typeface="Roboto Mono"/>
              </a:rPr>
              <a:t>;</a:t>
            </a:r>
            <a:endParaRPr sz="3000" dirty="0">
              <a:solidFill>
                <a:srgbClr val="000000"/>
              </a:solidFill>
              <a:highlight>
                <a:srgbClr val="FFFFFF"/>
              </a:highlight>
              <a:latin typeface="Roboto Mono"/>
              <a:ea typeface="Roboto Mono"/>
              <a:cs typeface="Roboto Mono"/>
              <a:sym typeface="Roboto Mono"/>
            </a:endParaRPr>
          </a:p>
          <a:p>
            <a:pPr marL="0" lvl="0" indent="457200" algn="l" rtl="0">
              <a:lnSpc>
                <a:spcPct val="115000"/>
              </a:lnSpc>
              <a:spcBef>
                <a:spcPts val="800"/>
              </a:spcBef>
              <a:spcAft>
                <a:spcPts val="0"/>
              </a:spcAft>
              <a:buNone/>
            </a:pPr>
            <a:r>
              <a:rPr lang="en-US" sz="3000" dirty="0">
                <a:solidFill>
                  <a:srgbClr val="0000FF"/>
                </a:solidFill>
                <a:latin typeface="Roboto Mono"/>
                <a:ea typeface="Roboto Mono"/>
                <a:cs typeface="Roboto Mono"/>
                <a:sym typeface="Roboto Mono"/>
              </a:rPr>
              <a:t>top</a:t>
            </a:r>
            <a:r>
              <a:rPr lang="en-US" sz="3000" dirty="0">
                <a:solidFill>
                  <a:schemeClr val="dk1"/>
                </a:solidFill>
                <a:highlight>
                  <a:schemeClr val="lt1"/>
                </a:highlight>
                <a:latin typeface="Roboto Mono"/>
                <a:ea typeface="Roboto Mono"/>
                <a:cs typeface="Roboto Mono"/>
                <a:sym typeface="Roboto Mono"/>
              </a:rPr>
              <a:t>: </a:t>
            </a:r>
            <a:r>
              <a:rPr lang="en-US" sz="3000" dirty="0">
                <a:solidFill>
                  <a:schemeClr val="accent3"/>
                </a:solidFill>
                <a:highlight>
                  <a:schemeClr val="lt1"/>
                </a:highlight>
                <a:latin typeface="Roboto Mono"/>
                <a:ea typeface="Roboto Mono"/>
                <a:cs typeface="Roboto Mono"/>
                <a:sym typeface="Roboto Mono"/>
              </a:rPr>
              <a:t>50px</a:t>
            </a:r>
            <a:r>
              <a:rPr lang="en-US" sz="3000" dirty="0">
                <a:solidFill>
                  <a:schemeClr val="dk1"/>
                </a:solidFill>
                <a:highlight>
                  <a:schemeClr val="lt1"/>
                </a:highlight>
                <a:latin typeface="Roboto Mono"/>
                <a:ea typeface="Roboto Mono"/>
                <a:cs typeface="Roboto Mono"/>
                <a:sym typeface="Roboto Mono"/>
              </a:rPr>
              <a:t>;</a:t>
            </a:r>
            <a:endParaRPr sz="3000" dirty="0">
              <a:highlight>
                <a:srgbClr val="FFFFFF"/>
              </a:highlight>
              <a:latin typeface="Roboto Mono"/>
              <a:ea typeface="Roboto Mono"/>
              <a:cs typeface="Roboto Mono"/>
              <a:sym typeface="Roboto Mono"/>
            </a:endParaRPr>
          </a:p>
          <a:p>
            <a:pPr marL="0" lvl="0" indent="0" algn="l" rtl="0">
              <a:lnSpc>
                <a:spcPct val="115000"/>
              </a:lnSpc>
              <a:spcBef>
                <a:spcPts val="800"/>
              </a:spcBef>
              <a:spcAft>
                <a:spcPts val="0"/>
              </a:spcAft>
              <a:buNone/>
            </a:pPr>
            <a:r>
              <a:rPr lang="en-US" sz="3000" dirty="0">
                <a:solidFill>
                  <a:srgbClr val="000000"/>
                </a:solidFill>
                <a:highlight>
                  <a:srgbClr val="FFFFFF"/>
                </a:highlight>
                <a:latin typeface="Roboto Mono"/>
                <a:ea typeface="Roboto Mono"/>
                <a:cs typeface="Roboto Mono"/>
                <a:sym typeface="Roboto Mono"/>
              </a:rPr>
              <a:t>}</a:t>
            </a:r>
            <a:endParaRPr sz="3000" dirty="0">
              <a:solidFill>
                <a:srgbClr val="000000"/>
              </a:solidFill>
              <a:highlight>
                <a:srgbClr val="FFFFFF"/>
              </a:highlight>
              <a:latin typeface="Roboto Mono"/>
              <a:ea typeface="Roboto Mono"/>
              <a:cs typeface="Roboto Mono"/>
              <a:sym typeface="Roboto Mono"/>
            </a:endParaRPr>
          </a:p>
        </p:txBody>
      </p:sp>
      <p:cxnSp>
        <p:nvCxnSpPr>
          <p:cNvPr id="382" name="Google Shape;382;p56"/>
          <p:cNvCxnSpPr/>
          <p:nvPr/>
        </p:nvCxnSpPr>
        <p:spPr>
          <a:xfrm>
            <a:off x="932750" y="1699025"/>
            <a:ext cx="0" cy="3008700"/>
          </a:xfrm>
          <a:prstGeom prst="straightConnector1">
            <a:avLst/>
          </a:prstGeom>
          <a:noFill/>
          <a:ln w="19050" cap="flat" cmpd="sng">
            <a:solidFill>
              <a:srgbClr val="CCCCCC"/>
            </a:solidFill>
            <a:prstDash val="solid"/>
            <a:round/>
            <a:headEnd type="none" w="med" len="med"/>
            <a:tailEnd type="none" w="med" len="med"/>
          </a:ln>
        </p:spPr>
      </p:cxnSp>
      <p:sp>
        <p:nvSpPr>
          <p:cNvPr id="383" name="Google Shape;383;p56"/>
          <p:cNvSpPr txBox="1"/>
          <p:nvPr/>
        </p:nvSpPr>
        <p:spPr>
          <a:xfrm rot="-5400000">
            <a:off x="424100" y="1634600"/>
            <a:ext cx="7368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CCCCCC"/>
                </a:solidFill>
              </a:rPr>
              <a:t>CSS</a:t>
            </a:r>
            <a:endParaRPr sz="1800">
              <a:solidFill>
                <a:srgbClr val="CCCCCC"/>
              </a:solidFill>
            </a:endParaRPr>
          </a:p>
        </p:txBody>
      </p:sp>
      <p:sp>
        <p:nvSpPr>
          <p:cNvPr id="384" name="Google Shape;384;p56"/>
          <p:cNvSpPr txBox="1">
            <a:spLocks noGrp="1"/>
          </p:cNvSpPr>
          <p:nvPr>
            <p:ph type="body" idx="1"/>
          </p:nvPr>
        </p:nvSpPr>
        <p:spPr>
          <a:xfrm>
            <a:off x="964650" y="5087375"/>
            <a:ext cx="10134600" cy="1503300"/>
          </a:xfrm>
          <a:prstGeom prst="rect">
            <a:avLst/>
          </a:prstGeom>
        </p:spPr>
        <p:txBody>
          <a:bodyPr spcFirstLastPara="1" wrap="square" lIns="91425" tIns="91425" rIns="91425" bIns="91425" anchor="t" anchorCtr="0">
            <a:noAutofit/>
          </a:bodyPr>
          <a:lstStyle/>
          <a:p>
            <a:pPr marL="457200" lvl="0" indent="-406400" algn="l" rtl="0">
              <a:lnSpc>
                <a:spcPct val="115000"/>
              </a:lnSpc>
              <a:spcBef>
                <a:spcPts val="1000"/>
              </a:spcBef>
              <a:spcAft>
                <a:spcPts val="0"/>
              </a:spcAft>
              <a:buSzPts val="2800"/>
              <a:buChar char="•"/>
            </a:pPr>
            <a:r>
              <a:rPr lang="en-US"/>
              <a:t>Div se vysune o 70px doprava a o 50px dolů ze své normální pozice.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7"/>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Position: absolute;</a:t>
            </a:r>
            <a:endParaRPr/>
          </a:p>
        </p:txBody>
      </p:sp>
      <p:sp>
        <p:nvSpPr>
          <p:cNvPr id="390" name="Google Shape;390;p57"/>
          <p:cNvSpPr txBox="1">
            <a:spLocks noGrp="1"/>
          </p:cNvSpPr>
          <p:nvPr>
            <p:ph type="body" idx="1"/>
          </p:nvPr>
        </p:nvSpPr>
        <p:spPr>
          <a:xfrm>
            <a:off x="964660" y="1378151"/>
            <a:ext cx="10134600" cy="4409700"/>
          </a:xfrm>
          <a:prstGeom prst="rect">
            <a:avLst/>
          </a:prstGeom>
        </p:spPr>
        <p:txBody>
          <a:bodyPr spcFirstLastPara="1" wrap="square" lIns="91425" tIns="91425" rIns="91425" bIns="91425" anchor="t" anchorCtr="0">
            <a:noAutofit/>
          </a:bodyPr>
          <a:lstStyle/>
          <a:p>
            <a:pPr marL="457200" marR="0" lvl="0" indent="-406400" algn="l" rtl="0">
              <a:lnSpc>
                <a:spcPct val="150000"/>
              </a:lnSpc>
              <a:spcBef>
                <a:spcPts val="1000"/>
              </a:spcBef>
              <a:spcAft>
                <a:spcPts val="0"/>
              </a:spcAft>
              <a:buClr>
                <a:srgbClr val="000000"/>
              </a:buClr>
              <a:buSzPts val="2800"/>
              <a:buChar char="•"/>
            </a:pPr>
            <a:r>
              <a:rPr lang="en-US">
                <a:solidFill>
                  <a:srgbClr val="000000"/>
                </a:solidFill>
              </a:rPr>
              <a:t>Pomocí absolutního pozicování lze prvek umístit na přesné souřadnice na stránce nebo uvnitř rodičovského prvku.</a:t>
            </a:r>
            <a:endParaRPr>
              <a:solidFill>
                <a:srgbClr val="000000"/>
              </a:solidFill>
            </a:endParaRPr>
          </a:p>
          <a:p>
            <a:pPr marL="457200" marR="0" lvl="0" indent="-406400" algn="l" rtl="0">
              <a:lnSpc>
                <a:spcPct val="150000"/>
              </a:lnSpc>
              <a:spcBef>
                <a:spcPts val="0"/>
              </a:spcBef>
              <a:spcAft>
                <a:spcPts val="0"/>
              </a:spcAft>
              <a:buClr>
                <a:srgbClr val="000000"/>
              </a:buClr>
              <a:buSzPts val="2800"/>
              <a:buChar char="•"/>
            </a:pPr>
            <a:r>
              <a:rPr lang="en-US">
                <a:solidFill>
                  <a:srgbClr val="000000"/>
                </a:solidFill>
              </a:rPr>
              <a:t>Prvek se vyjme z toku dokumentu - je ve vrstvě nad zbytkem stránky, v dokumentu “přestane existovat”</a:t>
            </a:r>
            <a:endParaRPr>
              <a:solidFill>
                <a:srgbClr val="000000"/>
              </a:solidFill>
            </a:endParaRPr>
          </a:p>
          <a:p>
            <a:pPr marL="457200" marR="0" lvl="0" indent="-406400" algn="l" rtl="0">
              <a:lnSpc>
                <a:spcPct val="150000"/>
              </a:lnSpc>
              <a:spcBef>
                <a:spcPts val="0"/>
              </a:spcBef>
              <a:spcAft>
                <a:spcPts val="0"/>
              </a:spcAft>
              <a:buClr>
                <a:srgbClr val="000000"/>
              </a:buClr>
              <a:buSzPts val="2800"/>
              <a:buChar char="•"/>
            </a:pPr>
            <a:r>
              <a:rPr lang="en-US">
                <a:solidFill>
                  <a:srgbClr val="000000"/>
                </a:solidFill>
              </a:rPr>
              <a:t>Ostatní prvky se nasunou na uvolněné místo (protože “přestal existovat”).</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8"/>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dk2"/>
                </a:solidFill>
              </a:rPr>
              <a:t>Position: absolute;</a:t>
            </a:r>
            <a:endParaRPr>
              <a:solidFill>
                <a:schemeClr val="dk2"/>
              </a:solidFill>
            </a:endParaRPr>
          </a:p>
        </p:txBody>
      </p:sp>
      <p:sp>
        <p:nvSpPr>
          <p:cNvPr id="396" name="Google Shape;396;p58"/>
          <p:cNvSpPr txBox="1"/>
          <p:nvPr/>
        </p:nvSpPr>
        <p:spPr>
          <a:xfrm>
            <a:off x="1297050" y="1585525"/>
            <a:ext cx="9881400" cy="3161100"/>
          </a:xfrm>
          <a:prstGeom prst="rect">
            <a:avLst/>
          </a:prstGeom>
          <a:noFill/>
          <a:ln>
            <a:noFill/>
          </a:ln>
        </p:spPr>
        <p:txBody>
          <a:bodyPr spcFirstLastPara="1" wrap="square" lIns="68575" tIns="68575" rIns="68575" bIns="68575" anchor="t" anchorCtr="0">
            <a:noAutofit/>
          </a:bodyPr>
          <a:lstStyle/>
          <a:p>
            <a:pPr marL="0" lvl="0" algn="l" rtl="0">
              <a:lnSpc>
                <a:spcPct val="115000"/>
              </a:lnSpc>
              <a:spcBef>
                <a:spcPts val="800"/>
              </a:spcBef>
              <a:spcAft>
                <a:spcPts val="0"/>
              </a:spcAft>
              <a:buNone/>
            </a:pPr>
            <a:r>
              <a:rPr lang="en-US" sz="3000" dirty="0">
                <a:solidFill>
                  <a:srgbClr val="EB008B"/>
                </a:solidFill>
                <a:latin typeface="Roboto Mono"/>
                <a:ea typeface="Roboto Mono"/>
                <a:cs typeface="Roboto Mono"/>
                <a:sym typeface="Roboto Mono"/>
              </a:rPr>
              <a:t>div</a:t>
            </a:r>
            <a:r>
              <a:rPr lang="en-US" sz="3000" dirty="0">
                <a:solidFill>
                  <a:srgbClr val="000000"/>
                </a:solidFill>
                <a:highlight>
                  <a:srgbClr val="FFFFFF"/>
                </a:highlight>
                <a:latin typeface="Roboto Mono"/>
                <a:ea typeface="Roboto Mono"/>
                <a:cs typeface="Roboto Mono"/>
                <a:sym typeface="Roboto Mono"/>
              </a:rPr>
              <a:t> {</a:t>
            </a:r>
            <a:endParaRPr lang="cs-CZ" sz="3000" dirty="0">
              <a:highlight>
                <a:srgbClr val="FFFFFF"/>
              </a:highlight>
              <a:latin typeface="Roboto Mono"/>
              <a:ea typeface="Roboto Mono"/>
              <a:cs typeface="Roboto Mono"/>
              <a:sym typeface="Roboto Mono"/>
            </a:endParaRPr>
          </a:p>
          <a:p>
            <a:pPr marL="0" lvl="0" indent="457200" algn="l" rtl="0">
              <a:lnSpc>
                <a:spcPct val="115000"/>
              </a:lnSpc>
              <a:spcBef>
                <a:spcPts val="800"/>
              </a:spcBef>
              <a:spcAft>
                <a:spcPts val="0"/>
              </a:spcAft>
              <a:buNone/>
            </a:pPr>
            <a:r>
              <a:rPr lang="en-US" sz="3000" dirty="0">
                <a:solidFill>
                  <a:srgbClr val="0000FF"/>
                </a:solidFill>
                <a:latin typeface="Roboto Mono"/>
                <a:ea typeface="Roboto Mono"/>
                <a:cs typeface="Roboto Mono"/>
                <a:sym typeface="Roboto Mono"/>
              </a:rPr>
              <a:t>position</a:t>
            </a:r>
            <a:r>
              <a:rPr lang="en-US" sz="3000" dirty="0">
                <a:solidFill>
                  <a:schemeClr val="dk1"/>
                </a:solidFill>
                <a:highlight>
                  <a:schemeClr val="lt1"/>
                </a:highlight>
                <a:latin typeface="Roboto Mono"/>
                <a:ea typeface="Roboto Mono"/>
                <a:cs typeface="Roboto Mono"/>
                <a:sym typeface="Roboto Mono"/>
              </a:rPr>
              <a:t>: </a:t>
            </a:r>
            <a:r>
              <a:rPr lang="en-US" sz="3000" dirty="0">
                <a:solidFill>
                  <a:schemeClr val="accent3"/>
                </a:solidFill>
                <a:highlight>
                  <a:schemeClr val="lt1"/>
                </a:highlight>
                <a:latin typeface="Roboto Mono"/>
                <a:ea typeface="Roboto Mono"/>
                <a:cs typeface="Roboto Mono"/>
                <a:sym typeface="Roboto Mono"/>
              </a:rPr>
              <a:t>absolute</a:t>
            </a:r>
            <a:r>
              <a:rPr lang="en-US" sz="3000" dirty="0">
                <a:solidFill>
                  <a:schemeClr val="dk1"/>
                </a:solidFill>
                <a:highlight>
                  <a:schemeClr val="lt1"/>
                </a:highlight>
                <a:latin typeface="Roboto Mono"/>
                <a:ea typeface="Roboto Mono"/>
                <a:cs typeface="Roboto Mono"/>
                <a:sym typeface="Roboto Mono"/>
              </a:rPr>
              <a:t>;</a:t>
            </a:r>
            <a:endParaRPr sz="3000" dirty="0">
              <a:highlight>
                <a:srgbClr val="FFFFFF"/>
              </a:highlight>
              <a:latin typeface="Roboto Mono"/>
              <a:ea typeface="Roboto Mono"/>
              <a:cs typeface="Roboto Mono"/>
              <a:sym typeface="Roboto Mono"/>
            </a:endParaRPr>
          </a:p>
          <a:p>
            <a:pPr marL="0" lvl="0" indent="457200" algn="l" rtl="0">
              <a:lnSpc>
                <a:spcPct val="115000"/>
              </a:lnSpc>
              <a:spcBef>
                <a:spcPts val="800"/>
              </a:spcBef>
              <a:spcAft>
                <a:spcPts val="0"/>
              </a:spcAft>
              <a:buNone/>
            </a:pPr>
            <a:r>
              <a:rPr lang="en-US" sz="3000" dirty="0">
                <a:solidFill>
                  <a:srgbClr val="0000FF"/>
                </a:solidFill>
                <a:latin typeface="Roboto Mono"/>
                <a:ea typeface="Roboto Mono"/>
                <a:cs typeface="Roboto Mono"/>
                <a:sym typeface="Roboto Mono"/>
              </a:rPr>
              <a:t>left</a:t>
            </a:r>
            <a:r>
              <a:rPr lang="en-US" sz="3000" dirty="0">
                <a:solidFill>
                  <a:srgbClr val="000000"/>
                </a:solidFill>
                <a:highlight>
                  <a:srgbClr val="FFFFFF"/>
                </a:highlight>
                <a:latin typeface="Roboto Mono"/>
                <a:ea typeface="Roboto Mono"/>
                <a:cs typeface="Roboto Mono"/>
                <a:sym typeface="Roboto Mono"/>
              </a:rPr>
              <a:t>: </a:t>
            </a:r>
            <a:r>
              <a:rPr lang="en-US" sz="3000" dirty="0">
                <a:solidFill>
                  <a:srgbClr val="F36F21"/>
                </a:solidFill>
                <a:highlight>
                  <a:srgbClr val="FFFFFF"/>
                </a:highlight>
                <a:latin typeface="Roboto Mono"/>
                <a:ea typeface="Roboto Mono"/>
                <a:cs typeface="Roboto Mono"/>
                <a:sym typeface="Roboto Mono"/>
              </a:rPr>
              <a:t>300px</a:t>
            </a:r>
            <a:r>
              <a:rPr lang="en-US" sz="3000" dirty="0">
                <a:solidFill>
                  <a:srgbClr val="000000"/>
                </a:solidFill>
                <a:highlight>
                  <a:srgbClr val="FFFFFF"/>
                </a:highlight>
                <a:latin typeface="Roboto Mono"/>
                <a:ea typeface="Roboto Mono"/>
                <a:cs typeface="Roboto Mono"/>
                <a:sym typeface="Roboto Mono"/>
              </a:rPr>
              <a:t>;</a:t>
            </a:r>
            <a:endParaRPr sz="3000" dirty="0">
              <a:solidFill>
                <a:srgbClr val="000000"/>
              </a:solidFill>
              <a:highlight>
                <a:srgbClr val="FFFFFF"/>
              </a:highlight>
              <a:latin typeface="Roboto Mono"/>
              <a:ea typeface="Roboto Mono"/>
              <a:cs typeface="Roboto Mono"/>
              <a:sym typeface="Roboto Mono"/>
            </a:endParaRPr>
          </a:p>
          <a:p>
            <a:pPr marL="0" lvl="0" indent="457200" algn="l" rtl="0">
              <a:lnSpc>
                <a:spcPct val="115000"/>
              </a:lnSpc>
              <a:spcBef>
                <a:spcPts val="800"/>
              </a:spcBef>
              <a:spcAft>
                <a:spcPts val="0"/>
              </a:spcAft>
              <a:buNone/>
            </a:pPr>
            <a:r>
              <a:rPr lang="en-US" sz="3000" dirty="0">
                <a:solidFill>
                  <a:srgbClr val="0000FF"/>
                </a:solidFill>
                <a:latin typeface="Roboto Mono"/>
                <a:ea typeface="Roboto Mono"/>
                <a:cs typeface="Roboto Mono"/>
                <a:sym typeface="Roboto Mono"/>
              </a:rPr>
              <a:t>top</a:t>
            </a:r>
            <a:r>
              <a:rPr lang="en-US" sz="3000" dirty="0">
                <a:solidFill>
                  <a:schemeClr val="dk1"/>
                </a:solidFill>
                <a:highlight>
                  <a:schemeClr val="lt1"/>
                </a:highlight>
                <a:latin typeface="Roboto Mono"/>
                <a:ea typeface="Roboto Mono"/>
                <a:cs typeface="Roboto Mono"/>
                <a:sym typeface="Roboto Mono"/>
              </a:rPr>
              <a:t>: </a:t>
            </a:r>
            <a:r>
              <a:rPr lang="en-US" sz="3000" dirty="0">
                <a:solidFill>
                  <a:schemeClr val="accent3"/>
                </a:solidFill>
                <a:highlight>
                  <a:schemeClr val="lt1"/>
                </a:highlight>
                <a:latin typeface="Roboto Mono"/>
                <a:ea typeface="Roboto Mono"/>
                <a:cs typeface="Roboto Mono"/>
                <a:sym typeface="Roboto Mono"/>
              </a:rPr>
              <a:t>200px</a:t>
            </a:r>
            <a:r>
              <a:rPr lang="en-US" sz="3000" dirty="0">
                <a:solidFill>
                  <a:schemeClr val="dk1"/>
                </a:solidFill>
                <a:highlight>
                  <a:schemeClr val="lt1"/>
                </a:highlight>
                <a:latin typeface="Roboto Mono"/>
                <a:ea typeface="Roboto Mono"/>
                <a:cs typeface="Roboto Mono"/>
                <a:sym typeface="Roboto Mono"/>
              </a:rPr>
              <a:t>;</a:t>
            </a:r>
            <a:endParaRPr sz="3000" dirty="0">
              <a:highlight>
                <a:srgbClr val="FFFFFF"/>
              </a:highlight>
              <a:latin typeface="Roboto Mono"/>
              <a:ea typeface="Roboto Mono"/>
              <a:cs typeface="Roboto Mono"/>
              <a:sym typeface="Roboto Mono"/>
            </a:endParaRPr>
          </a:p>
          <a:p>
            <a:pPr marL="0" lvl="0" indent="0" algn="l" rtl="0">
              <a:lnSpc>
                <a:spcPct val="115000"/>
              </a:lnSpc>
              <a:spcBef>
                <a:spcPts val="800"/>
              </a:spcBef>
              <a:spcAft>
                <a:spcPts val="0"/>
              </a:spcAft>
              <a:buNone/>
            </a:pPr>
            <a:r>
              <a:rPr lang="en-US" sz="3000" dirty="0">
                <a:solidFill>
                  <a:srgbClr val="000000"/>
                </a:solidFill>
                <a:highlight>
                  <a:srgbClr val="FFFFFF"/>
                </a:highlight>
                <a:latin typeface="Roboto Mono"/>
                <a:ea typeface="Roboto Mono"/>
                <a:cs typeface="Roboto Mono"/>
                <a:sym typeface="Roboto Mono"/>
              </a:rPr>
              <a:t>}</a:t>
            </a:r>
            <a:endParaRPr sz="3000" dirty="0">
              <a:solidFill>
                <a:srgbClr val="000000"/>
              </a:solidFill>
              <a:highlight>
                <a:srgbClr val="FFFFFF"/>
              </a:highlight>
              <a:latin typeface="Roboto Mono"/>
              <a:ea typeface="Roboto Mono"/>
              <a:cs typeface="Roboto Mono"/>
              <a:sym typeface="Roboto Mono"/>
            </a:endParaRPr>
          </a:p>
        </p:txBody>
      </p:sp>
      <p:cxnSp>
        <p:nvCxnSpPr>
          <p:cNvPr id="397" name="Google Shape;397;p58"/>
          <p:cNvCxnSpPr/>
          <p:nvPr/>
        </p:nvCxnSpPr>
        <p:spPr>
          <a:xfrm>
            <a:off x="932750" y="1699025"/>
            <a:ext cx="0" cy="3008700"/>
          </a:xfrm>
          <a:prstGeom prst="straightConnector1">
            <a:avLst/>
          </a:prstGeom>
          <a:noFill/>
          <a:ln w="19050" cap="flat" cmpd="sng">
            <a:solidFill>
              <a:srgbClr val="CCCCCC"/>
            </a:solidFill>
            <a:prstDash val="solid"/>
            <a:round/>
            <a:headEnd type="none" w="med" len="med"/>
            <a:tailEnd type="none" w="med" len="med"/>
          </a:ln>
        </p:spPr>
      </p:cxnSp>
      <p:sp>
        <p:nvSpPr>
          <p:cNvPr id="398" name="Google Shape;398;p58"/>
          <p:cNvSpPr txBox="1"/>
          <p:nvPr/>
        </p:nvSpPr>
        <p:spPr>
          <a:xfrm rot="-5400000">
            <a:off x="424100" y="1634600"/>
            <a:ext cx="7368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CCCCCC"/>
                </a:solidFill>
              </a:rPr>
              <a:t>CSS</a:t>
            </a:r>
            <a:endParaRPr sz="1800">
              <a:solidFill>
                <a:srgbClr val="CCCCCC"/>
              </a:solidFill>
            </a:endParaRPr>
          </a:p>
        </p:txBody>
      </p:sp>
      <p:sp>
        <p:nvSpPr>
          <p:cNvPr id="399" name="Google Shape;399;p58"/>
          <p:cNvSpPr txBox="1">
            <a:spLocks noGrp="1"/>
          </p:cNvSpPr>
          <p:nvPr>
            <p:ph type="body" idx="1"/>
          </p:nvPr>
        </p:nvSpPr>
        <p:spPr>
          <a:xfrm>
            <a:off x="964650" y="5087375"/>
            <a:ext cx="10134600" cy="1503300"/>
          </a:xfrm>
          <a:prstGeom prst="rect">
            <a:avLst/>
          </a:prstGeom>
        </p:spPr>
        <p:txBody>
          <a:bodyPr spcFirstLastPara="1" wrap="square" lIns="91425" tIns="91425" rIns="91425" bIns="91425" anchor="t" anchorCtr="0">
            <a:noAutofit/>
          </a:bodyPr>
          <a:lstStyle/>
          <a:p>
            <a:pPr marL="457200" lvl="0" indent="-406400" algn="l" rtl="0">
              <a:lnSpc>
                <a:spcPct val="115000"/>
              </a:lnSpc>
              <a:spcBef>
                <a:spcPts val="1000"/>
              </a:spcBef>
              <a:spcAft>
                <a:spcPts val="0"/>
              </a:spcAft>
              <a:buSzPts val="2800"/>
              <a:buChar char="•"/>
            </a:pPr>
            <a:r>
              <a:rPr lang="en-US"/>
              <a:t>Div se vysune na souřadnice 300px, 200px měřeno od levého horního rohu stránky.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9"/>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dk2"/>
                </a:solidFill>
              </a:rPr>
              <a:t>Absolutní pozicování uvnitř rodiče</a:t>
            </a:r>
            <a:endParaRPr>
              <a:solidFill>
                <a:schemeClr val="dk2"/>
              </a:solidFill>
            </a:endParaRPr>
          </a:p>
        </p:txBody>
      </p:sp>
      <p:sp>
        <p:nvSpPr>
          <p:cNvPr id="405" name="Google Shape;405;p59"/>
          <p:cNvSpPr txBox="1"/>
          <p:nvPr/>
        </p:nvSpPr>
        <p:spPr>
          <a:xfrm>
            <a:off x="1297050" y="1585525"/>
            <a:ext cx="4611300" cy="4870200"/>
          </a:xfrm>
          <a:prstGeom prst="rect">
            <a:avLst/>
          </a:prstGeom>
          <a:noFill/>
          <a:ln>
            <a:noFill/>
          </a:ln>
        </p:spPr>
        <p:txBody>
          <a:bodyPr spcFirstLastPara="1" wrap="square" lIns="68575" tIns="68575" rIns="68575" bIns="68575" anchor="t" anchorCtr="0">
            <a:noAutofit/>
          </a:bodyPr>
          <a:lstStyle/>
          <a:p>
            <a:pPr marL="0" lvl="0" indent="0" algn="l" rtl="0">
              <a:lnSpc>
                <a:spcPct val="115000"/>
              </a:lnSpc>
              <a:spcBef>
                <a:spcPts val="800"/>
              </a:spcBef>
              <a:spcAft>
                <a:spcPts val="0"/>
              </a:spcAft>
              <a:buNone/>
            </a:pPr>
            <a:r>
              <a:rPr lang="en-US" sz="2400" dirty="0">
                <a:solidFill>
                  <a:srgbClr val="EB008B"/>
                </a:solidFill>
                <a:latin typeface="Roboto Mono"/>
                <a:ea typeface="Roboto Mono"/>
                <a:cs typeface="Roboto Mono"/>
                <a:sym typeface="Roboto Mono"/>
              </a:rPr>
              <a:t>.</a:t>
            </a:r>
            <a:r>
              <a:rPr lang="en-US" sz="2400" dirty="0" err="1">
                <a:solidFill>
                  <a:srgbClr val="EB008B"/>
                </a:solidFill>
                <a:latin typeface="Roboto Mono"/>
                <a:ea typeface="Roboto Mono"/>
                <a:cs typeface="Roboto Mono"/>
                <a:sym typeface="Roboto Mono"/>
              </a:rPr>
              <a:t>rodic</a:t>
            </a:r>
            <a:r>
              <a:rPr lang="en-US" sz="2400" dirty="0">
                <a:solidFill>
                  <a:srgbClr val="000000"/>
                </a:solidFill>
                <a:highlight>
                  <a:srgbClr val="FFFFFF"/>
                </a:highlight>
                <a:latin typeface="Roboto Mono"/>
                <a:ea typeface="Roboto Mono"/>
                <a:cs typeface="Roboto Mono"/>
                <a:sym typeface="Roboto Mono"/>
              </a:rPr>
              <a:t> {</a:t>
            </a:r>
            <a:endParaRPr lang="cs-CZ" sz="2400" dirty="0">
              <a:highlight>
                <a:srgbClr val="FFFFFF"/>
              </a:highlight>
              <a:latin typeface="Roboto Mono"/>
              <a:ea typeface="Roboto Mono"/>
              <a:cs typeface="Roboto Mono"/>
              <a:sym typeface="Roboto Mono"/>
            </a:endParaRPr>
          </a:p>
          <a:p>
            <a:pPr marL="0" lvl="0" indent="457200" algn="l" rtl="0">
              <a:lnSpc>
                <a:spcPct val="115000"/>
              </a:lnSpc>
              <a:spcBef>
                <a:spcPts val="800"/>
              </a:spcBef>
              <a:spcAft>
                <a:spcPts val="0"/>
              </a:spcAft>
              <a:buNone/>
            </a:pPr>
            <a:r>
              <a:rPr lang="en-US" sz="2400" dirty="0">
                <a:solidFill>
                  <a:srgbClr val="0000FF"/>
                </a:solidFill>
                <a:latin typeface="Roboto Mono"/>
                <a:ea typeface="Roboto Mono"/>
                <a:cs typeface="Roboto Mono"/>
                <a:sym typeface="Roboto Mono"/>
              </a:rPr>
              <a:t>position</a:t>
            </a:r>
            <a:r>
              <a:rPr lang="en-US" sz="2400" dirty="0">
                <a:solidFill>
                  <a:schemeClr val="dk1"/>
                </a:solidFill>
                <a:highlight>
                  <a:schemeClr val="lt1"/>
                </a:highlight>
                <a:latin typeface="Roboto Mono"/>
                <a:ea typeface="Roboto Mono"/>
                <a:cs typeface="Roboto Mono"/>
                <a:sym typeface="Roboto Mono"/>
              </a:rPr>
              <a:t>: </a:t>
            </a:r>
            <a:r>
              <a:rPr lang="en-US" sz="2400" dirty="0">
                <a:solidFill>
                  <a:schemeClr val="accent3"/>
                </a:solidFill>
                <a:highlight>
                  <a:schemeClr val="lt1"/>
                </a:highlight>
                <a:latin typeface="Roboto Mono"/>
                <a:ea typeface="Roboto Mono"/>
                <a:cs typeface="Roboto Mono"/>
                <a:sym typeface="Roboto Mono"/>
              </a:rPr>
              <a:t>relative</a:t>
            </a:r>
            <a:r>
              <a:rPr lang="en-US" sz="2400" dirty="0">
                <a:solidFill>
                  <a:schemeClr val="dk1"/>
                </a:solidFill>
                <a:highlight>
                  <a:schemeClr val="lt1"/>
                </a:highlight>
                <a:latin typeface="Roboto Mono"/>
                <a:ea typeface="Roboto Mono"/>
                <a:cs typeface="Roboto Mono"/>
                <a:sym typeface="Roboto Mono"/>
              </a:rPr>
              <a:t>;</a:t>
            </a:r>
            <a:endParaRPr sz="2400" dirty="0">
              <a:highlight>
                <a:srgbClr val="FFFFFF"/>
              </a:highlight>
              <a:latin typeface="Roboto Mono"/>
              <a:ea typeface="Roboto Mono"/>
              <a:cs typeface="Roboto Mono"/>
              <a:sym typeface="Roboto Mono"/>
            </a:endParaRPr>
          </a:p>
          <a:p>
            <a:pPr marL="0" lvl="0" indent="0" algn="l" rtl="0">
              <a:lnSpc>
                <a:spcPct val="115000"/>
              </a:lnSpc>
              <a:spcBef>
                <a:spcPts val="800"/>
              </a:spcBef>
              <a:spcAft>
                <a:spcPts val="0"/>
              </a:spcAft>
              <a:buNone/>
            </a:pPr>
            <a:r>
              <a:rPr lang="en-US" sz="2400" dirty="0">
                <a:solidFill>
                  <a:srgbClr val="000000"/>
                </a:solidFill>
                <a:highlight>
                  <a:srgbClr val="FFFFFF"/>
                </a:highlight>
                <a:latin typeface="Roboto Mono"/>
                <a:ea typeface="Roboto Mono"/>
                <a:cs typeface="Roboto Mono"/>
                <a:sym typeface="Roboto Mono"/>
              </a:rPr>
              <a:t>}</a:t>
            </a:r>
            <a:endParaRPr sz="2400" dirty="0">
              <a:solidFill>
                <a:srgbClr val="000000"/>
              </a:solidFill>
              <a:highlight>
                <a:srgbClr val="FFFFFF"/>
              </a:highlight>
              <a:latin typeface="Roboto Mono"/>
              <a:ea typeface="Roboto Mono"/>
              <a:cs typeface="Roboto Mono"/>
              <a:sym typeface="Roboto Mono"/>
            </a:endParaRPr>
          </a:p>
          <a:p>
            <a:pPr marL="0" lvl="0" indent="0" algn="l" rtl="0">
              <a:lnSpc>
                <a:spcPct val="115000"/>
              </a:lnSpc>
              <a:spcBef>
                <a:spcPts val="800"/>
              </a:spcBef>
              <a:spcAft>
                <a:spcPts val="0"/>
              </a:spcAft>
              <a:buNone/>
            </a:pPr>
            <a:endParaRPr sz="2400" dirty="0">
              <a:highlight>
                <a:srgbClr val="FFFFFF"/>
              </a:highlight>
              <a:latin typeface="Roboto Mono"/>
              <a:ea typeface="Roboto Mono"/>
              <a:cs typeface="Roboto Mono"/>
              <a:sym typeface="Roboto Mono"/>
            </a:endParaRPr>
          </a:p>
          <a:p>
            <a:pPr marL="0" lvl="0" indent="0" algn="l" rtl="0">
              <a:lnSpc>
                <a:spcPct val="115000"/>
              </a:lnSpc>
              <a:spcBef>
                <a:spcPts val="800"/>
              </a:spcBef>
              <a:spcAft>
                <a:spcPts val="0"/>
              </a:spcAft>
              <a:buClr>
                <a:schemeClr val="dk1"/>
              </a:buClr>
              <a:buSzPts val="1100"/>
              <a:buFont typeface="Arial"/>
              <a:buNone/>
            </a:pPr>
            <a:r>
              <a:rPr lang="en-US" sz="2400" dirty="0">
                <a:solidFill>
                  <a:schemeClr val="accent1"/>
                </a:solidFill>
                <a:latin typeface="Roboto Mono"/>
                <a:ea typeface="Roboto Mono"/>
                <a:cs typeface="Roboto Mono"/>
                <a:sym typeface="Roboto Mono"/>
              </a:rPr>
              <a:t>.</a:t>
            </a:r>
            <a:r>
              <a:rPr lang="en-US" sz="2400" dirty="0" err="1">
                <a:solidFill>
                  <a:schemeClr val="accent1"/>
                </a:solidFill>
                <a:latin typeface="Roboto Mono"/>
                <a:ea typeface="Roboto Mono"/>
                <a:cs typeface="Roboto Mono"/>
                <a:sym typeface="Roboto Mono"/>
              </a:rPr>
              <a:t>potomek</a:t>
            </a:r>
            <a:r>
              <a:rPr lang="en-US" sz="2400" dirty="0">
                <a:solidFill>
                  <a:schemeClr val="dk1"/>
                </a:solidFill>
                <a:highlight>
                  <a:schemeClr val="lt1"/>
                </a:highlight>
                <a:latin typeface="Roboto Mono"/>
                <a:ea typeface="Roboto Mono"/>
                <a:cs typeface="Roboto Mono"/>
                <a:sym typeface="Roboto Mono"/>
              </a:rPr>
              <a:t> {</a:t>
            </a:r>
            <a:endParaRPr lang="cs-CZ" sz="2400" dirty="0">
              <a:solidFill>
                <a:schemeClr val="dk1"/>
              </a:solidFill>
              <a:highlight>
                <a:schemeClr val="lt1"/>
              </a:highlight>
              <a:latin typeface="Roboto Mono"/>
              <a:ea typeface="Roboto Mono"/>
              <a:cs typeface="Roboto Mono"/>
              <a:sym typeface="Roboto Mono"/>
            </a:endParaRPr>
          </a:p>
          <a:p>
            <a:pPr marL="0" lvl="0" indent="457200" algn="l" rtl="0">
              <a:lnSpc>
                <a:spcPct val="115000"/>
              </a:lnSpc>
              <a:spcBef>
                <a:spcPts val="800"/>
              </a:spcBef>
              <a:spcAft>
                <a:spcPts val="0"/>
              </a:spcAft>
              <a:buClr>
                <a:schemeClr val="dk1"/>
              </a:buClr>
              <a:buSzPts val="1100"/>
              <a:buFont typeface="Arial"/>
              <a:buNone/>
            </a:pPr>
            <a:r>
              <a:rPr lang="en-US" sz="2400" dirty="0">
                <a:solidFill>
                  <a:srgbClr val="0000FF"/>
                </a:solidFill>
                <a:latin typeface="Roboto Mono"/>
                <a:ea typeface="Roboto Mono"/>
                <a:cs typeface="Roboto Mono"/>
                <a:sym typeface="Roboto Mono"/>
              </a:rPr>
              <a:t>position</a:t>
            </a:r>
            <a:r>
              <a:rPr lang="en-US" sz="2400" dirty="0">
                <a:solidFill>
                  <a:schemeClr val="dk1"/>
                </a:solidFill>
                <a:highlight>
                  <a:schemeClr val="lt1"/>
                </a:highlight>
                <a:latin typeface="Roboto Mono"/>
                <a:ea typeface="Roboto Mono"/>
                <a:cs typeface="Roboto Mono"/>
                <a:sym typeface="Roboto Mono"/>
              </a:rPr>
              <a:t>: </a:t>
            </a:r>
            <a:r>
              <a:rPr lang="en-US" sz="2400" dirty="0">
                <a:solidFill>
                  <a:schemeClr val="accent3"/>
                </a:solidFill>
                <a:highlight>
                  <a:schemeClr val="lt1"/>
                </a:highlight>
                <a:latin typeface="Roboto Mono"/>
                <a:ea typeface="Roboto Mono"/>
                <a:cs typeface="Roboto Mono"/>
                <a:sym typeface="Roboto Mono"/>
              </a:rPr>
              <a:t>absolute</a:t>
            </a:r>
            <a:r>
              <a:rPr lang="en-US" sz="2400" dirty="0">
                <a:solidFill>
                  <a:schemeClr val="dk1"/>
                </a:solidFill>
                <a:highlight>
                  <a:schemeClr val="lt1"/>
                </a:highlight>
                <a:latin typeface="Roboto Mono"/>
                <a:ea typeface="Roboto Mono"/>
                <a:cs typeface="Roboto Mono"/>
                <a:sym typeface="Roboto Mono"/>
              </a:rPr>
              <a:t>;</a:t>
            </a:r>
            <a:endParaRPr sz="2400" dirty="0">
              <a:solidFill>
                <a:schemeClr val="dk1"/>
              </a:solidFill>
              <a:highlight>
                <a:schemeClr val="lt1"/>
              </a:highlight>
              <a:latin typeface="Roboto Mono"/>
              <a:ea typeface="Roboto Mono"/>
              <a:cs typeface="Roboto Mono"/>
              <a:sym typeface="Roboto Mono"/>
            </a:endParaRPr>
          </a:p>
          <a:p>
            <a:pPr marL="0" lvl="0" indent="457200" algn="l" rtl="0">
              <a:lnSpc>
                <a:spcPct val="115000"/>
              </a:lnSpc>
              <a:spcBef>
                <a:spcPts val="800"/>
              </a:spcBef>
              <a:spcAft>
                <a:spcPts val="0"/>
              </a:spcAft>
              <a:buClr>
                <a:schemeClr val="dk1"/>
              </a:buClr>
              <a:buSzPts val="1100"/>
              <a:buFont typeface="Arial"/>
              <a:buNone/>
            </a:pPr>
            <a:r>
              <a:rPr lang="en-US" sz="2400" dirty="0">
                <a:solidFill>
                  <a:srgbClr val="0000FF"/>
                </a:solidFill>
                <a:latin typeface="Roboto Mono"/>
                <a:ea typeface="Roboto Mono"/>
                <a:cs typeface="Roboto Mono"/>
                <a:sym typeface="Roboto Mono"/>
              </a:rPr>
              <a:t>left</a:t>
            </a:r>
            <a:r>
              <a:rPr lang="en-US" sz="2400" dirty="0">
                <a:solidFill>
                  <a:schemeClr val="dk1"/>
                </a:solidFill>
                <a:highlight>
                  <a:schemeClr val="lt1"/>
                </a:highlight>
                <a:latin typeface="Roboto Mono"/>
                <a:ea typeface="Roboto Mono"/>
                <a:cs typeface="Roboto Mono"/>
                <a:sym typeface="Roboto Mono"/>
              </a:rPr>
              <a:t>: </a:t>
            </a:r>
            <a:r>
              <a:rPr lang="en-US" sz="2400" dirty="0">
                <a:solidFill>
                  <a:schemeClr val="accent3"/>
                </a:solidFill>
                <a:highlight>
                  <a:schemeClr val="lt1"/>
                </a:highlight>
                <a:latin typeface="Roboto Mono"/>
                <a:ea typeface="Roboto Mono"/>
                <a:cs typeface="Roboto Mono"/>
                <a:sym typeface="Roboto Mono"/>
              </a:rPr>
              <a:t>300px</a:t>
            </a:r>
            <a:r>
              <a:rPr lang="en-US" sz="2400" dirty="0">
                <a:solidFill>
                  <a:schemeClr val="dk1"/>
                </a:solidFill>
                <a:highlight>
                  <a:schemeClr val="lt1"/>
                </a:highlight>
                <a:latin typeface="Roboto Mono"/>
                <a:ea typeface="Roboto Mono"/>
                <a:cs typeface="Roboto Mono"/>
                <a:sym typeface="Roboto Mono"/>
              </a:rPr>
              <a:t>;</a:t>
            </a:r>
            <a:endParaRPr sz="2400" dirty="0">
              <a:solidFill>
                <a:schemeClr val="dk1"/>
              </a:solidFill>
              <a:highlight>
                <a:schemeClr val="lt1"/>
              </a:highlight>
              <a:latin typeface="Roboto Mono"/>
              <a:ea typeface="Roboto Mono"/>
              <a:cs typeface="Roboto Mono"/>
              <a:sym typeface="Roboto Mono"/>
            </a:endParaRPr>
          </a:p>
          <a:p>
            <a:pPr marL="0" lvl="0" indent="457200" algn="l" rtl="0">
              <a:lnSpc>
                <a:spcPct val="115000"/>
              </a:lnSpc>
              <a:spcBef>
                <a:spcPts val="800"/>
              </a:spcBef>
              <a:spcAft>
                <a:spcPts val="0"/>
              </a:spcAft>
              <a:buClr>
                <a:schemeClr val="dk1"/>
              </a:buClr>
              <a:buSzPts val="1100"/>
              <a:buFont typeface="Arial"/>
              <a:buNone/>
            </a:pPr>
            <a:r>
              <a:rPr lang="en-US" sz="2400" dirty="0">
                <a:solidFill>
                  <a:srgbClr val="0000FF"/>
                </a:solidFill>
                <a:latin typeface="Roboto Mono"/>
                <a:ea typeface="Roboto Mono"/>
                <a:cs typeface="Roboto Mono"/>
                <a:sym typeface="Roboto Mono"/>
              </a:rPr>
              <a:t>top</a:t>
            </a:r>
            <a:r>
              <a:rPr lang="en-US" sz="2400" dirty="0">
                <a:solidFill>
                  <a:schemeClr val="dk1"/>
                </a:solidFill>
                <a:highlight>
                  <a:schemeClr val="lt1"/>
                </a:highlight>
                <a:latin typeface="Roboto Mono"/>
                <a:ea typeface="Roboto Mono"/>
                <a:cs typeface="Roboto Mono"/>
                <a:sym typeface="Roboto Mono"/>
              </a:rPr>
              <a:t>: </a:t>
            </a:r>
            <a:r>
              <a:rPr lang="en-US" sz="2400" dirty="0">
                <a:solidFill>
                  <a:schemeClr val="accent3"/>
                </a:solidFill>
                <a:highlight>
                  <a:schemeClr val="lt1"/>
                </a:highlight>
                <a:latin typeface="Roboto Mono"/>
                <a:ea typeface="Roboto Mono"/>
                <a:cs typeface="Roboto Mono"/>
                <a:sym typeface="Roboto Mono"/>
              </a:rPr>
              <a:t>200px</a:t>
            </a:r>
            <a:r>
              <a:rPr lang="en-US" sz="2400" dirty="0">
                <a:solidFill>
                  <a:schemeClr val="dk1"/>
                </a:solidFill>
                <a:highlight>
                  <a:schemeClr val="lt1"/>
                </a:highlight>
                <a:latin typeface="Roboto Mono"/>
                <a:ea typeface="Roboto Mono"/>
                <a:cs typeface="Roboto Mono"/>
                <a:sym typeface="Roboto Mono"/>
              </a:rPr>
              <a:t>;</a:t>
            </a:r>
            <a:endParaRPr sz="2400" dirty="0">
              <a:solidFill>
                <a:schemeClr val="dk1"/>
              </a:solidFill>
              <a:highlight>
                <a:schemeClr val="lt1"/>
              </a:highlight>
              <a:latin typeface="Roboto Mono"/>
              <a:ea typeface="Roboto Mono"/>
              <a:cs typeface="Roboto Mono"/>
              <a:sym typeface="Roboto Mono"/>
            </a:endParaRPr>
          </a:p>
          <a:p>
            <a:pPr marL="0" lvl="0" indent="0" algn="l" rtl="0">
              <a:lnSpc>
                <a:spcPct val="115000"/>
              </a:lnSpc>
              <a:spcBef>
                <a:spcPts val="800"/>
              </a:spcBef>
              <a:spcAft>
                <a:spcPts val="0"/>
              </a:spcAft>
              <a:buClr>
                <a:schemeClr val="dk1"/>
              </a:buClr>
              <a:buSzPts val="1100"/>
              <a:buFont typeface="Arial"/>
              <a:buNone/>
            </a:pPr>
            <a:r>
              <a:rPr lang="en-US" sz="2400" dirty="0">
                <a:solidFill>
                  <a:schemeClr val="dk1"/>
                </a:solidFill>
                <a:highlight>
                  <a:schemeClr val="lt1"/>
                </a:highlight>
                <a:latin typeface="Roboto Mono"/>
                <a:ea typeface="Roboto Mono"/>
                <a:cs typeface="Roboto Mono"/>
                <a:sym typeface="Roboto Mono"/>
              </a:rPr>
              <a:t>}</a:t>
            </a:r>
            <a:endParaRPr sz="2400" dirty="0">
              <a:highlight>
                <a:srgbClr val="FFFFFF"/>
              </a:highlight>
              <a:latin typeface="Roboto Mono"/>
              <a:ea typeface="Roboto Mono"/>
              <a:cs typeface="Roboto Mono"/>
              <a:sym typeface="Roboto Mono"/>
            </a:endParaRPr>
          </a:p>
        </p:txBody>
      </p:sp>
      <p:cxnSp>
        <p:nvCxnSpPr>
          <p:cNvPr id="406" name="Google Shape;406;p59"/>
          <p:cNvCxnSpPr/>
          <p:nvPr/>
        </p:nvCxnSpPr>
        <p:spPr>
          <a:xfrm>
            <a:off x="932750" y="1699025"/>
            <a:ext cx="0" cy="3008700"/>
          </a:xfrm>
          <a:prstGeom prst="straightConnector1">
            <a:avLst/>
          </a:prstGeom>
          <a:noFill/>
          <a:ln w="19050" cap="flat" cmpd="sng">
            <a:solidFill>
              <a:srgbClr val="CCCCCC"/>
            </a:solidFill>
            <a:prstDash val="solid"/>
            <a:round/>
            <a:headEnd type="none" w="med" len="med"/>
            <a:tailEnd type="none" w="med" len="med"/>
          </a:ln>
        </p:spPr>
      </p:cxnSp>
      <p:sp>
        <p:nvSpPr>
          <p:cNvPr id="407" name="Google Shape;407;p59"/>
          <p:cNvSpPr txBox="1"/>
          <p:nvPr/>
        </p:nvSpPr>
        <p:spPr>
          <a:xfrm rot="-5400000">
            <a:off x="424100" y="1634600"/>
            <a:ext cx="7368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CCCCCC"/>
                </a:solidFill>
              </a:rPr>
              <a:t>CSS</a:t>
            </a:r>
            <a:endParaRPr sz="1800">
              <a:solidFill>
                <a:srgbClr val="CCCCCC"/>
              </a:solidFill>
            </a:endParaRPr>
          </a:p>
        </p:txBody>
      </p:sp>
      <p:sp>
        <p:nvSpPr>
          <p:cNvPr id="408" name="Google Shape;408;p59"/>
          <p:cNvSpPr txBox="1">
            <a:spLocks noGrp="1"/>
          </p:cNvSpPr>
          <p:nvPr>
            <p:ph type="body" idx="1"/>
          </p:nvPr>
        </p:nvSpPr>
        <p:spPr>
          <a:xfrm>
            <a:off x="6432675" y="1699025"/>
            <a:ext cx="5252100" cy="4713300"/>
          </a:xfrm>
          <a:prstGeom prst="rect">
            <a:avLst/>
          </a:prstGeom>
        </p:spPr>
        <p:txBody>
          <a:bodyPr spcFirstLastPara="1" wrap="square" lIns="91425" tIns="91425" rIns="91425" bIns="91425" anchor="t" anchorCtr="0">
            <a:noAutofit/>
          </a:bodyPr>
          <a:lstStyle/>
          <a:p>
            <a:pPr marL="457200" lvl="0" indent="-406400" algn="l" rtl="0">
              <a:lnSpc>
                <a:spcPct val="115000"/>
              </a:lnSpc>
              <a:spcBef>
                <a:spcPts val="1000"/>
              </a:spcBef>
              <a:spcAft>
                <a:spcPts val="0"/>
              </a:spcAft>
              <a:buSzPts val="2800"/>
              <a:buChar char="•"/>
            </a:pPr>
            <a:r>
              <a:rPr lang="en-US"/>
              <a:t>Chceme-li absolutně pozicovat prvek uvnitř jiného prvku, musí mít rodičovský prvek jiné pozicování než výchozí static.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0"/>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Position: fixed;</a:t>
            </a:r>
            <a:endParaRPr/>
          </a:p>
        </p:txBody>
      </p:sp>
      <p:sp>
        <p:nvSpPr>
          <p:cNvPr id="414" name="Google Shape;414;p60"/>
          <p:cNvSpPr txBox="1">
            <a:spLocks noGrp="1"/>
          </p:cNvSpPr>
          <p:nvPr>
            <p:ph type="body" idx="1"/>
          </p:nvPr>
        </p:nvSpPr>
        <p:spPr>
          <a:xfrm>
            <a:off x="964660" y="1378151"/>
            <a:ext cx="10134600" cy="4409700"/>
          </a:xfrm>
          <a:prstGeom prst="rect">
            <a:avLst/>
          </a:prstGeom>
        </p:spPr>
        <p:txBody>
          <a:bodyPr spcFirstLastPara="1" wrap="square" lIns="91425" tIns="91425" rIns="91425" bIns="91425" anchor="t" anchorCtr="0">
            <a:noAutofit/>
          </a:bodyPr>
          <a:lstStyle/>
          <a:p>
            <a:pPr marL="457200" marR="0" lvl="0" indent="-406400" algn="l" rtl="0">
              <a:lnSpc>
                <a:spcPct val="150000"/>
              </a:lnSpc>
              <a:spcBef>
                <a:spcPts val="1000"/>
              </a:spcBef>
              <a:spcAft>
                <a:spcPts val="0"/>
              </a:spcAft>
              <a:buClr>
                <a:srgbClr val="000000"/>
              </a:buClr>
              <a:buSzPts val="2800"/>
              <a:buChar char="•"/>
            </a:pPr>
            <a:r>
              <a:rPr lang="en-US">
                <a:solidFill>
                  <a:srgbClr val="000000"/>
                </a:solidFill>
              </a:rPr>
              <a:t>Pozicování fixně k oknu prohlížeče.</a:t>
            </a:r>
            <a:endParaRPr>
              <a:solidFill>
                <a:srgbClr val="000000"/>
              </a:solidFill>
            </a:endParaRPr>
          </a:p>
          <a:p>
            <a:pPr marL="457200" marR="0" lvl="0" indent="-406400" algn="l" rtl="0">
              <a:lnSpc>
                <a:spcPct val="150000"/>
              </a:lnSpc>
              <a:spcBef>
                <a:spcPts val="0"/>
              </a:spcBef>
              <a:spcAft>
                <a:spcPts val="0"/>
              </a:spcAft>
              <a:buClr>
                <a:srgbClr val="000000"/>
              </a:buClr>
              <a:buSzPts val="2800"/>
              <a:buChar char="•"/>
            </a:pPr>
            <a:r>
              <a:rPr lang="en-US">
                <a:solidFill>
                  <a:srgbClr val="000000"/>
                </a:solidFill>
              </a:rPr>
              <a:t>Můžeme tak dělat prvky, které stojí na místě, zatímco zbytkem stránky se skroluje.</a:t>
            </a:r>
            <a:endParaRPr>
              <a:solidFill>
                <a:srgbClr val="000000"/>
              </a:solidFill>
            </a:endParaRPr>
          </a:p>
          <a:p>
            <a:pPr marL="457200" marR="0" lvl="0" indent="-406400" algn="l" rtl="0">
              <a:lnSpc>
                <a:spcPct val="150000"/>
              </a:lnSpc>
              <a:spcBef>
                <a:spcPts val="0"/>
              </a:spcBef>
              <a:spcAft>
                <a:spcPts val="0"/>
              </a:spcAft>
              <a:buClr>
                <a:srgbClr val="000000"/>
              </a:buClr>
              <a:buSzPts val="2800"/>
              <a:buChar char="•"/>
            </a:pPr>
            <a:r>
              <a:rPr lang="en-US">
                <a:solidFill>
                  <a:srgbClr val="000000"/>
                </a:solidFill>
              </a:rPr>
              <a:t>Např. statická hlavička s logem a menu, apod.</a:t>
            </a:r>
            <a:endParaRPr>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1"/>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dk2"/>
                </a:solidFill>
              </a:rPr>
              <a:t>Position: fixed;</a:t>
            </a:r>
            <a:endParaRPr>
              <a:solidFill>
                <a:schemeClr val="dk2"/>
              </a:solidFill>
            </a:endParaRPr>
          </a:p>
        </p:txBody>
      </p:sp>
      <p:sp>
        <p:nvSpPr>
          <p:cNvPr id="420" name="Google Shape;420;p61"/>
          <p:cNvSpPr txBox="1"/>
          <p:nvPr/>
        </p:nvSpPr>
        <p:spPr>
          <a:xfrm>
            <a:off x="1297050" y="1585525"/>
            <a:ext cx="9881400" cy="3161100"/>
          </a:xfrm>
          <a:prstGeom prst="rect">
            <a:avLst/>
          </a:prstGeom>
          <a:noFill/>
          <a:ln>
            <a:noFill/>
          </a:ln>
        </p:spPr>
        <p:txBody>
          <a:bodyPr spcFirstLastPara="1" wrap="square" lIns="68575" tIns="68575" rIns="68575" bIns="68575" anchor="t" anchorCtr="0">
            <a:noAutofit/>
          </a:bodyPr>
          <a:lstStyle/>
          <a:p>
            <a:pPr marL="0" lvl="0" indent="0" algn="l" rtl="0">
              <a:lnSpc>
                <a:spcPct val="115000"/>
              </a:lnSpc>
              <a:spcBef>
                <a:spcPts val="800"/>
              </a:spcBef>
              <a:spcAft>
                <a:spcPts val="0"/>
              </a:spcAft>
              <a:buNone/>
            </a:pPr>
            <a:r>
              <a:rPr lang="en-US" sz="3000" dirty="0">
                <a:solidFill>
                  <a:srgbClr val="EB008B"/>
                </a:solidFill>
                <a:latin typeface="Roboto Mono"/>
                <a:ea typeface="Roboto Mono"/>
                <a:cs typeface="Roboto Mono"/>
                <a:sym typeface="Roboto Mono"/>
              </a:rPr>
              <a:t>div</a:t>
            </a:r>
            <a:r>
              <a:rPr lang="en-US" sz="3000" dirty="0">
                <a:solidFill>
                  <a:srgbClr val="000000"/>
                </a:solidFill>
                <a:highlight>
                  <a:srgbClr val="FFFFFF"/>
                </a:highlight>
                <a:latin typeface="Roboto Mono"/>
                <a:ea typeface="Roboto Mono"/>
                <a:cs typeface="Roboto Mono"/>
                <a:sym typeface="Roboto Mono"/>
              </a:rPr>
              <a:t> {</a:t>
            </a:r>
            <a:endParaRPr lang="cs-CZ" sz="3000" dirty="0">
              <a:solidFill>
                <a:srgbClr val="000000"/>
              </a:solidFill>
              <a:highlight>
                <a:srgbClr val="FFFFFF"/>
              </a:highlight>
              <a:latin typeface="Roboto Mono"/>
              <a:ea typeface="Roboto Mono"/>
              <a:cs typeface="Roboto Mono"/>
              <a:sym typeface="Roboto Mono"/>
            </a:endParaRPr>
          </a:p>
          <a:p>
            <a:pPr marL="0" lvl="0" indent="457200" algn="l" rtl="0">
              <a:lnSpc>
                <a:spcPct val="115000"/>
              </a:lnSpc>
              <a:spcBef>
                <a:spcPts val="800"/>
              </a:spcBef>
              <a:spcAft>
                <a:spcPts val="0"/>
              </a:spcAft>
              <a:buNone/>
            </a:pPr>
            <a:r>
              <a:rPr lang="en-US" sz="3000" dirty="0">
                <a:solidFill>
                  <a:srgbClr val="0000FF"/>
                </a:solidFill>
                <a:latin typeface="Roboto Mono"/>
                <a:ea typeface="Roboto Mono"/>
                <a:cs typeface="Roboto Mono"/>
                <a:sym typeface="Roboto Mono"/>
              </a:rPr>
              <a:t>position</a:t>
            </a:r>
            <a:r>
              <a:rPr lang="en-US" sz="3000" dirty="0">
                <a:solidFill>
                  <a:schemeClr val="dk1"/>
                </a:solidFill>
                <a:highlight>
                  <a:schemeClr val="lt1"/>
                </a:highlight>
                <a:latin typeface="Roboto Mono"/>
                <a:ea typeface="Roboto Mono"/>
                <a:cs typeface="Roboto Mono"/>
                <a:sym typeface="Roboto Mono"/>
              </a:rPr>
              <a:t>: </a:t>
            </a:r>
            <a:r>
              <a:rPr lang="en-US" sz="3000" dirty="0">
                <a:solidFill>
                  <a:schemeClr val="accent3"/>
                </a:solidFill>
                <a:highlight>
                  <a:schemeClr val="lt1"/>
                </a:highlight>
                <a:latin typeface="Roboto Mono"/>
                <a:ea typeface="Roboto Mono"/>
                <a:cs typeface="Roboto Mono"/>
                <a:sym typeface="Roboto Mono"/>
              </a:rPr>
              <a:t>fixed</a:t>
            </a:r>
            <a:r>
              <a:rPr lang="en-US" sz="3000" dirty="0">
                <a:solidFill>
                  <a:schemeClr val="dk1"/>
                </a:solidFill>
                <a:highlight>
                  <a:schemeClr val="lt1"/>
                </a:highlight>
                <a:latin typeface="Roboto Mono"/>
                <a:ea typeface="Roboto Mono"/>
                <a:cs typeface="Roboto Mono"/>
                <a:sym typeface="Roboto Mono"/>
              </a:rPr>
              <a:t>;</a:t>
            </a:r>
            <a:endParaRPr sz="3000" dirty="0">
              <a:highlight>
                <a:srgbClr val="FFFFFF"/>
              </a:highlight>
              <a:latin typeface="Roboto Mono"/>
              <a:ea typeface="Roboto Mono"/>
              <a:cs typeface="Roboto Mono"/>
              <a:sym typeface="Roboto Mono"/>
            </a:endParaRPr>
          </a:p>
          <a:p>
            <a:pPr marL="0" lvl="0" indent="457200" algn="l" rtl="0">
              <a:lnSpc>
                <a:spcPct val="115000"/>
              </a:lnSpc>
              <a:spcBef>
                <a:spcPts val="800"/>
              </a:spcBef>
              <a:spcAft>
                <a:spcPts val="0"/>
              </a:spcAft>
              <a:buNone/>
            </a:pPr>
            <a:r>
              <a:rPr lang="en-US" sz="3000" dirty="0">
                <a:solidFill>
                  <a:srgbClr val="0000FF"/>
                </a:solidFill>
                <a:latin typeface="Roboto Mono"/>
                <a:ea typeface="Roboto Mono"/>
                <a:cs typeface="Roboto Mono"/>
                <a:sym typeface="Roboto Mono"/>
              </a:rPr>
              <a:t>right</a:t>
            </a:r>
            <a:r>
              <a:rPr lang="en-US" sz="3000" dirty="0">
                <a:solidFill>
                  <a:srgbClr val="000000"/>
                </a:solidFill>
                <a:highlight>
                  <a:srgbClr val="FFFFFF"/>
                </a:highlight>
                <a:latin typeface="Roboto Mono"/>
                <a:ea typeface="Roboto Mono"/>
                <a:cs typeface="Roboto Mono"/>
                <a:sym typeface="Roboto Mono"/>
              </a:rPr>
              <a:t>: </a:t>
            </a:r>
            <a:r>
              <a:rPr lang="en-US" sz="3000" dirty="0">
                <a:solidFill>
                  <a:srgbClr val="F36F21"/>
                </a:solidFill>
                <a:highlight>
                  <a:srgbClr val="FFFFFF"/>
                </a:highlight>
                <a:latin typeface="Roboto Mono"/>
                <a:ea typeface="Roboto Mono"/>
                <a:cs typeface="Roboto Mono"/>
                <a:sym typeface="Roboto Mono"/>
              </a:rPr>
              <a:t>30px</a:t>
            </a:r>
            <a:r>
              <a:rPr lang="en-US" sz="3000" dirty="0">
                <a:solidFill>
                  <a:srgbClr val="000000"/>
                </a:solidFill>
                <a:highlight>
                  <a:srgbClr val="FFFFFF"/>
                </a:highlight>
                <a:latin typeface="Roboto Mono"/>
                <a:ea typeface="Roboto Mono"/>
                <a:cs typeface="Roboto Mono"/>
                <a:sym typeface="Roboto Mono"/>
              </a:rPr>
              <a:t>;</a:t>
            </a:r>
            <a:endParaRPr sz="3000" dirty="0">
              <a:solidFill>
                <a:srgbClr val="000000"/>
              </a:solidFill>
              <a:highlight>
                <a:srgbClr val="FFFFFF"/>
              </a:highlight>
              <a:latin typeface="Roboto Mono"/>
              <a:ea typeface="Roboto Mono"/>
              <a:cs typeface="Roboto Mono"/>
              <a:sym typeface="Roboto Mono"/>
            </a:endParaRPr>
          </a:p>
          <a:p>
            <a:pPr marL="0" lvl="0" indent="457200" algn="l" rtl="0">
              <a:lnSpc>
                <a:spcPct val="115000"/>
              </a:lnSpc>
              <a:spcBef>
                <a:spcPts val="800"/>
              </a:spcBef>
              <a:spcAft>
                <a:spcPts val="0"/>
              </a:spcAft>
              <a:buNone/>
            </a:pPr>
            <a:r>
              <a:rPr lang="en-US" sz="3000" dirty="0">
                <a:solidFill>
                  <a:srgbClr val="0000FF"/>
                </a:solidFill>
                <a:latin typeface="Roboto Mono"/>
                <a:ea typeface="Roboto Mono"/>
                <a:cs typeface="Roboto Mono"/>
                <a:sym typeface="Roboto Mono"/>
              </a:rPr>
              <a:t>bottom</a:t>
            </a:r>
            <a:r>
              <a:rPr lang="en-US" sz="3000" dirty="0">
                <a:solidFill>
                  <a:schemeClr val="dk1"/>
                </a:solidFill>
                <a:highlight>
                  <a:schemeClr val="lt1"/>
                </a:highlight>
                <a:latin typeface="Roboto Mono"/>
                <a:ea typeface="Roboto Mono"/>
                <a:cs typeface="Roboto Mono"/>
                <a:sym typeface="Roboto Mono"/>
              </a:rPr>
              <a:t>: </a:t>
            </a:r>
            <a:r>
              <a:rPr lang="en-US" sz="3000" dirty="0">
                <a:solidFill>
                  <a:schemeClr val="accent3"/>
                </a:solidFill>
                <a:highlight>
                  <a:schemeClr val="lt1"/>
                </a:highlight>
                <a:latin typeface="Roboto Mono"/>
                <a:ea typeface="Roboto Mono"/>
                <a:cs typeface="Roboto Mono"/>
                <a:sym typeface="Roboto Mono"/>
              </a:rPr>
              <a:t>10px</a:t>
            </a:r>
            <a:r>
              <a:rPr lang="en-US" sz="3000" dirty="0">
                <a:solidFill>
                  <a:schemeClr val="dk1"/>
                </a:solidFill>
                <a:highlight>
                  <a:schemeClr val="lt1"/>
                </a:highlight>
                <a:latin typeface="Roboto Mono"/>
                <a:ea typeface="Roboto Mono"/>
                <a:cs typeface="Roboto Mono"/>
                <a:sym typeface="Roboto Mono"/>
              </a:rPr>
              <a:t>;</a:t>
            </a:r>
            <a:endParaRPr sz="3000" dirty="0">
              <a:highlight>
                <a:srgbClr val="FFFFFF"/>
              </a:highlight>
              <a:latin typeface="Roboto Mono"/>
              <a:ea typeface="Roboto Mono"/>
              <a:cs typeface="Roboto Mono"/>
              <a:sym typeface="Roboto Mono"/>
            </a:endParaRPr>
          </a:p>
          <a:p>
            <a:pPr marL="0" lvl="0" indent="0" algn="l" rtl="0">
              <a:lnSpc>
                <a:spcPct val="115000"/>
              </a:lnSpc>
              <a:spcBef>
                <a:spcPts val="800"/>
              </a:spcBef>
              <a:spcAft>
                <a:spcPts val="0"/>
              </a:spcAft>
              <a:buNone/>
            </a:pPr>
            <a:r>
              <a:rPr lang="en-US" sz="3000" dirty="0">
                <a:solidFill>
                  <a:srgbClr val="000000"/>
                </a:solidFill>
                <a:highlight>
                  <a:srgbClr val="FFFFFF"/>
                </a:highlight>
                <a:latin typeface="Roboto Mono"/>
                <a:ea typeface="Roboto Mono"/>
                <a:cs typeface="Roboto Mono"/>
                <a:sym typeface="Roboto Mono"/>
              </a:rPr>
              <a:t>}</a:t>
            </a:r>
            <a:endParaRPr sz="3000" dirty="0">
              <a:solidFill>
                <a:srgbClr val="000000"/>
              </a:solidFill>
              <a:highlight>
                <a:srgbClr val="FFFFFF"/>
              </a:highlight>
              <a:latin typeface="Roboto Mono"/>
              <a:ea typeface="Roboto Mono"/>
              <a:cs typeface="Roboto Mono"/>
              <a:sym typeface="Roboto Mono"/>
            </a:endParaRPr>
          </a:p>
        </p:txBody>
      </p:sp>
      <p:cxnSp>
        <p:nvCxnSpPr>
          <p:cNvPr id="421" name="Google Shape;421;p61"/>
          <p:cNvCxnSpPr/>
          <p:nvPr/>
        </p:nvCxnSpPr>
        <p:spPr>
          <a:xfrm>
            <a:off x="932750" y="1699025"/>
            <a:ext cx="0" cy="3008700"/>
          </a:xfrm>
          <a:prstGeom prst="straightConnector1">
            <a:avLst/>
          </a:prstGeom>
          <a:noFill/>
          <a:ln w="19050" cap="flat" cmpd="sng">
            <a:solidFill>
              <a:srgbClr val="CCCCCC"/>
            </a:solidFill>
            <a:prstDash val="solid"/>
            <a:round/>
            <a:headEnd type="none" w="med" len="med"/>
            <a:tailEnd type="none" w="med" len="med"/>
          </a:ln>
        </p:spPr>
      </p:cxnSp>
      <p:sp>
        <p:nvSpPr>
          <p:cNvPr id="422" name="Google Shape;422;p61"/>
          <p:cNvSpPr txBox="1"/>
          <p:nvPr/>
        </p:nvSpPr>
        <p:spPr>
          <a:xfrm rot="-5400000">
            <a:off x="424100" y="1634600"/>
            <a:ext cx="7368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CCCCCC"/>
                </a:solidFill>
              </a:rPr>
              <a:t>CSS</a:t>
            </a:r>
            <a:endParaRPr sz="1800">
              <a:solidFill>
                <a:srgbClr val="CCCCCC"/>
              </a:solidFill>
            </a:endParaRPr>
          </a:p>
        </p:txBody>
      </p:sp>
      <p:sp>
        <p:nvSpPr>
          <p:cNvPr id="423" name="Google Shape;423;p61"/>
          <p:cNvSpPr txBox="1">
            <a:spLocks noGrp="1"/>
          </p:cNvSpPr>
          <p:nvPr>
            <p:ph type="body" idx="1"/>
          </p:nvPr>
        </p:nvSpPr>
        <p:spPr>
          <a:xfrm>
            <a:off x="964650" y="5087375"/>
            <a:ext cx="10134600" cy="1503300"/>
          </a:xfrm>
          <a:prstGeom prst="rect">
            <a:avLst/>
          </a:prstGeom>
        </p:spPr>
        <p:txBody>
          <a:bodyPr spcFirstLastPara="1" wrap="square" lIns="91425" tIns="91425" rIns="91425" bIns="91425" anchor="t" anchorCtr="0">
            <a:noAutofit/>
          </a:bodyPr>
          <a:lstStyle/>
          <a:p>
            <a:pPr marL="457200" lvl="0" indent="-406400" algn="l" rtl="0">
              <a:lnSpc>
                <a:spcPct val="115000"/>
              </a:lnSpc>
              <a:spcBef>
                <a:spcPts val="1000"/>
              </a:spcBef>
              <a:spcAft>
                <a:spcPts val="0"/>
              </a:spcAft>
              <a:buSzPts val="2800"/>
              <a:buChar char="•"/>
            </a:pPr>
            <a:r>
              <a:rPr lang="en-US"/>
              <a:t>Pravý horní roh divu bude pevně umístěn 30px od pravého a 10px od dolního okraje okna prohlížeče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2"/>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Position: sticky;</a:t>
            </a:r>
            <a:endParaRPr/>
          </a:p>
        </p:txBody>
      </p:sp>
      <p:sp>
        <p:nvSpPr>
          <p:cNvPr id="429" name="Google Shape;429;p62"/>
          <p:cNvSpPr txBox="1">
            <a:spLocks noGrp="1"/>
          </p:cNvSpPr>
          <p:nvPr>
            <p:ph type="body" idx="1"/>
          </p:nvPr>
        </p:nvSpPr>
        <p:spPr>
          <a:xfrm>
            <a:off x="964660" y="1378151"/>
            <a:ext cx="10134600" cy="4409700"/>
          </a:xfrm>
          <a:prstGeom prst="rect">
            <a:avLst/>
          </a:prstGeom>
        </p:spPr>
        <p:txBody>
          <a:bodyPr spcFirstLastPara="1" wrap="square" lIns="91425" tIns="91425" rIns="91425" bIns="91425" anchor="t" anchorCtr="0">
            <a:noAutofit/>
          </a:bodyPr>
          <a:lstStyle/>
          <a:p>
            <a:pPr marL="457200" marR="0" lvl="0" indent="-406400" algn="l" rtl="0">
              <a:lnSpc>
                <a:spcPct val="150000"/>
              </a:lnSpc>
              <a:spcBef>
                <a:spcPts val="1000"/>
              </a:spcBef>
              <a:spcAft>
                <a:spcPts val="0"/>
              </a:spcAft>
              <a:buClr>
                <a:srgbClr val="000000"/>
              </a:buClr>
              <a:buSzPts val="2800"/>
              <a:buChar char="•"/>
            </a:pPr>
            <a:r>
              <a:rPr lang="en-US">
                <a:solidFill>
                  <a:srgbClr val="000000"/>
                </a:solidFill>
              </a:rPr>
              <a:t>Přílepí se na zadanou pozici ve chvíli, kdy k ní při skrolování dokumentem dojede.</a:t>
            </a:r>
            <a:endParaRPr>
              <a:solidFill>
                <a:srgbClr val="000000"/>
              </a:solidFill>
            </a:endParaRPr>
          </a:p>
          <a:p>
            <a:pPr marL="457200" marR="0" lvl="0" indent="-406400" algn="l" rtl="0">
              <a:lnSpc>
                <a:spcPct val="150000"/>
              </a:lnSpc>
              <a:spcBef>
                <a:spcPts val="0"/>
              </a:spcBef>
              <a:spcAft>
                <a:spcPts val="0"/>
              </a:spcAft>
              <a:buClr>
                <a:srgbClr val="000000"/>
              </a:buClr>
              <a:buSzPts val="2800"/>
              <a:buChar char="•"/>
            </a:pPr>
            <a:r>
              <a:rPr lang="en-US">
                <a:solidFill>
                  <a:srgbClr val="000000"/>
                </a:solidFill>
              </a:rPr>
              <a:t>Fakticky to znamená, že se přepíná mezi hodnotami relative a fixed.</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9"/>
          <p:cNvSpPr txBox="1">
            <a:spLocks noGrp="1"/>
          </p:cNvSpPr>
          <p:nvPr>
            <p:ph type="title"/>
          </p:nvPr>
        </p:nvSpPr>
        <p:spPr>
          <a:xfrm>
            <a:off x="1079770" y="1371600"/>
            <a:ext cx="10029300" cy="439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a:t>D</a:t>
            </a:r>
            <a:r>
              <a:rPr lang="cs-CZ" sz="8000" dirty="0"/>
              <a:t>nes budeme probírat</a:t>
            </a:r>
            <a:br>
              <a:rPr lang="cs-CZ" sz="2400" dirty="0"/>
            </a:br>
            <a:endParaRPr sz="2400" dirty="0"/>
          </a:p>
          <a:p>
            <a:pPr marL="0" lvl="0" indent="0" algn="ctr" rtl="0">
              <a:spcBef>
                <a:spcPts val="0"/>
              </a:spcBef>
              <a:spcAft>
                <a:spcPts val="0"/>
              </a:spcAft>
              <a:buNone/>
            </a:pPr>
            <a:r>
              <a:rPr lang="cs-CZ" sz="4400" dirty="0"/>
              <a:t>Vlastnost DISPLAY</a:t>
            </a:r>
            <a:br>
              <a:rPr lang="cs-CZ" sz="4400" dirty="0"/>
            </a:br>
            <a:r>
              <a:rPr lang="cs-CZ" sz="4400" dirty="0"/>
              <a:t>práce s vývojářskými nástroji</a:t>
            </a:r>
            <a:br>
              <a:rPr lang="cs-CZ" sz="4400" dirty="0"/>
            </a:br>
            <a:r>
              <a:rPr lang="cs-CZ" sz="4400" dirty="0"/>
              <a:t>vlastnost FLOAT</a:t>
            </a:r>
            <a:br>
              <a:rPr lang="cs-CZ" sz="4400" dirty="0"/>
            </a:br>
            <a:r>
              <a:rPr lang="cs-CZ" sz="4400" dirty="0"/>
              <a:t>vlastnost POSITION</a:t>
            </a:r>
            <a:endParaRPr sz="4400" dirty="0"/>
          </a:p>
        </p:txBody>
      </p:sp>
    </p:spTree>
    <p:extLst>
      <p:ext uri="{BB962C8B-B14F-4D97-AF65-F5344CB8AC3E}">
        <p14:creationId xmlns:p14="http://schemas.microsoft.com/office/powerpoint/2010/main" val="3984335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3"/>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2"/>
                </a:solidFill>
              </a:rPr>
              <a:t>Position: </a:t>
            </a:r>
            <a:r>
              <a:rPr lang="cs-CZ" dirty="0" err="1">
                <a:solidFill>
                  <a:schemeClr val="dk2"/>
                </a:solidFill>
              </a:rPr>
              <a:t>sticky</a:t>
            </a:r>
            <a:r>
              <a:rPr lang="en-US" dirty="0">
                <a:solidFill>
                  <a:schemeClr val="dk2"/>
                </a:solidFill>
              </a:rPr>
              <a:t>;</a:t>
            </a:r>
            <a:endParaRPr dirty="0">
              <a:solidFill>
                <a:schemeClr val="dk2"/>
              </a:solidFill>
            </a:endParaRPr>
          </a:p>
        </p:txBody>
      </p:sp>
      <p:sp>
        <p:nvSpPr>
          <p:cNvPr id="435" name="Google Shape;435;p63"/>
          <p:cNvSpPr txBox="1"/>
          <p:nvPr/>
        </p:nvSpPr>
        <p:spPr>
          <a:xfrm>
            <a:off x="1297050" y="1585525"/>
            <a:ext cx="9881400" cy="3161100"/>
          </a:xfrm>
          <a:prstGeom prst="rect">
            <a:avLst/>
          </a:prstGeom>
          <a:noFill/>
          <a:ln>
            <a:noFill/>
          </a:ln>
        </p:spPr>
        <p:txBody>
          <a:bodyPr spcFirstLastPara="1" wrap="square" lIns="68575" tIns="68575" rIns="68575" bIns="68575" anchor="t" anchorCtr="0">
            <a:noAutofit/>
          </a:bodyPr>
          <a:lstStyle/>
          <a:p>
            <a:pPr marL="0" lvl="0" indent="0" algn="l" rtl="0">
              <a:lnSpc>
                <a:spcPct val="115000"/>
              </a:lnSpc>
              <a:spcBef>
                <a:spcPts val="800"/>
              </a:spcBef>
              <a:spcAft>
                <a:spcPts val="0"/>
              </a:spcAft>
              <a:buNone/>
            </a:pPr>
            <a:r>
              <a:rPr lang="en-US" sz="3000" dirty="0">
                <a:solidFill>
                  <a:srgbClr val="EB008B"/>
                </a:solidFill>
                <a:latin typeface="Roboto Mono"/>
                <a:ea typeface="Roboto Mono"/>
                <a:cs typeface="Roboto Mono"/>
                <a:sym typeface="Roboto Mono"/>
              </a:rPr>
              <a:t>div</a:t>
            </a:r>
            <a:r>
              <a:rPr lang="en-US" sz="3000" dirty="0">
                <a:solidFill>
                  <a:srgbClr val="000000"/>
                </a:solidFill>
                <a:highlight>
                  <a:srgbClr val="FFFFFF"/>
                </a:highlight>
                <a:latin typeface="Roboto Mono"/>
                <a:ea typeface="Roboto Mono"/>
                <a:cs typeface="Roboto Mono"/>
                <a:sym typeface="Roboto Mono"/>
              </a:rPr>
              <a:t> {</a:t>
            </a:r>
            <a:endParaRPr lang="cs-CZ" sz="3000" dirty="0">
              <a:highlight>
                <a:srgbClr val="FFFFFF"/>
              </a:highlight>
              <a:latin typeface="Roboto Mono"/>
              <a:ea typeface="Roboto Mono"/>
              <a:cs typeface="Roboto Mono"/>
              <a:sym typeface="Roboto Mono"/>
            </a:endParaRPr>
          </a:p>
          <a:p>
            <a:pPr marL="0" lvl="0" indent="457200" algn="l" rtl="0">
              <a:lnSpc>
                <a:spcPct val="115000"/>
              </a:lnSpc>
              <a:spcBef>
                <a:spcPts val="800"/>
              </a:spcBef>
              <a:spcAft>
                <a:spcPts val="0"/>
              </a:spcAft>
              <a:buNone/>
            </a:pPr>
            <a:r>
              <a:rPr lang="cs-CZ" sz="3000" dirty="0" err="1">
                <a:solidFill>
                  <a:srgbClr val="0000FF"/>
                </a:solidFill>
                <a:latin typeface="Roboto Mono"/>
                <a:ea typeface="Roboto Mono"/>
                <a:cs typeface="Roboto Mono"/>
                <a:sym typeface="Roboto Mono"/>
              </a:rPr>
              <a:t>position</a:t>
            </a:r>
            <a:r>
              <a:rPr lang="cs-CZ" sz="3000" dirty="0">
                <a:solidFill>
                  <a:schemeClr val="dk1"/>
                </a:solidFill>
                <a:highlight>
                  <a:schemeClr val="lt1"/>
                </a:highlight>
                <a:latin typeface="Roboto Mono"/>
                <a:ea typeface="Roboto Mono"/>
                <a:cs typeface="Roboto Mono"/>
                <a:sym typeface="Roboto Mono"/>
              </a:rPr>
              <a:t>: </a:t>
            </a:r>
            <a:r>
              <a:rPr lang="cs-CZ" sz="3000" dirty="0" err="1">
                <a:solidFill>
                  <a:schemeClr val="accent3"/>
                </a:solidFill>
                <a:highlight>
                  <a:schemeClr val="lt1"/>
                </a:highlight>
                <a:latin typeface="Roboto Mono"/>
                <a:ea typeface="Roboto Mono"/>
                <a:cs typeface="Roboto Mono"/>
                <a:sym typeface="Roboto Mono"/>
              </a:rPr>
              <a:t>sticky</a:t>
            </a:r>
            <a:r>
              <a:rPr lang="cs-CZ" sz="3000" dirty="0">
                <a:solidFill>
                  <a:schemeClr val="dk1"/>
                </a:solidFill>
                <a:highlight>
                  <a:schemeClr val="lt1"/>
                </a:highlight>
                <a:latin typeface="Roboto Mono"/>
                <a:ea typeface="Roboto Mono"/>
                <a:cs typeface="Roboto Mono"/>
                <a:sym typeface="Roboto Mono"/>
              </a:rPr>
              <a:t>;</a:t>
            </a:r>
            <a:endParaRPr lang="cs-CZ" sz="3000" dirty="0">
              <a:highlight>
                <a:srgbClr val="FFFFFF"/>
              </a:highlight>
              <a:latin typeface="Roboto Mono"/>
              <a:ea typeface="Roboto Mono"/>
              <a:cs typeface="Roboto Mono"/>
              <a:sym typeface="Roboto Mono"/>
            </a:endParaRPr>
          </a:p>
          <a:p>
            <a:pPr marL="0" lvl="0" indent="457200" algn="l" rtl="0">
              <a:lnSpc>
                <a:spcPct val="115000"/>
              </a:lnSpc>
              <a:spcBef>
                <a:spcPts val="800"/>
              </a:spcBef>
              <a:spcAft>
                <a:spcPts val="0"/>
              </a:spcAft>
              <a:buNone/>
            </a:pPr>
            <a:r>
              <a:rPr lang="cs-CZ" sz="3000" dirty="0">
                <a:solidFill>
                  <a:srgbClr val="0000FF"/>
                </a:solidFill>
                <a:latin typeface="Roboto Mono"/>
                <a:ea typeface="Roboto Mono"/>
                <a:cs typeface="Roboto Mono"/>
                <a:sym typeface="Roboto Mono"/>
              </a:rPr>
              <a:t>top</a:t>
            </a:r>
            <a:r>
              <a:rPr lang="cs-CZ" sz="3000" dirty="0">
                <a:solidFill>
                  <a:srgbClr val="000000"/>
                </a:solidFill>
                <a:highlight>
                  <a:srgbClr val="FFFFFF"/>
                </a:highlight>
                <a:latin typeface="Roboto Mono"/>
                <a:ea typeface="Roboto Mono"/>
                <a:cs typeface="Roboto Mono"/>
                <a:sym typeface="Roboto Mono"/>
              </a:rPr>
              <a:t>: </a:t>
            </a:r>
            <a:r>
              <a:rPr lang="cs-CZ" sz="3000" dirty="0">
                <a:solidFill>
                  <a:srgbClr val="F36F21"/>
                </a:solidFill>
                <a:highlight>
                  <a:srgbClr val="FFFFFF"/>
                </a:highlight>
                <a:latin typeface="Roboto Mono"/>
                <a:ea typeface="Roboto Mono"/>
                <a:cs typeface="Roboto Mono"/>
                <a:sym typeface="Roboto Mono"/>
              </a:rPr>
              <a:t>0</a:t>
            </a:r>
            <a:r>
              <a:rPr lang="cs-CZ" sz="3000" dirty="0">
                <a:solidFill>
                  <a:srgbClr val="000000"/>
                </a:solidFill>
                <a:highlight>
                  <a:srgbClr val="FFFFFF"/>
                </a:highlight>
                <a:latin typeface="Roboto Mono"/>
                <a:ea typeface="Roboto Mono"/>
                <a:cs typeface="Roboto Mono"/>
                <a:sym typeface="Roboto Mono"/>
              </a:rPr>
              <a:t>;</a:t>
            </a:r>
          </a:p>
          <a:p>
            <a:pPr marL="0" lvl="0" indent="0" algn="l" rtl="0">
              <a:lnSpc>
                <a:spcPct val="115000"/>
              </a:lnSpc>
              <a:spcBef>
                <a:spcPts val="800"/>
              </a:spcBef>
              <a:spcAft>
                <a:spcPts val="0"/>
              </a:spcAft>
              <a:buNone/>
            </a:pPr>
            <a:r>
              <a:rPr lang="en-US" sz="3000" dirty="0">
                <a:solidFill>
                  <a:srgbClr val="000000"/>
                </a:solidFill>
                <a:highlight>
                  <a:srgbClr val="FFFFFF"/>
                </a:highlight>
                <a:latin typeface="Roboto Mono"/>
                <a:ea typeface="Roboto Mono"/>
                <a:cs typeface="Roboto Mono"/>
                <a:sym typeface="Roboto Mono"/>
              </a:rPr>
              <a:t>}</a:t>
            </a:r>
            <a:endParaRPr sz="3000" dirty="0">
              <a:solidFill>
                <a:srgbClr val="000000"/>
              </a:solidFill>
              <a:highlight>
                <a:srgbClr val="FFFFFF"/>
              </a:highlight>
              <a:latin typeface="Roboto Mono"/>
              <a:ea typeface="Roboto Mono"/>
              <a:cs typeface="Roboto Mono"/>
              <a:sym typeface="Roboto Mono"/>
            </a:endParaRPr>
          </a:p>
        </p:txBody>
      </p:sp>
      <p:cxnSp>
        <p:nvCxnSpPr>
          <p:cNvPr id="436" name="Google Shape;436;p63"/>
          <p:cNvCxnSpPr/>
          <p:nvPr/>
        </p:nvCxnSpPr>
        <p:spPr>
          <a:xfrm>
            <a:off x="932750" y="1699025"/>
            <a:ext cx="0" cy="3008700"/>
          </a:xfrm>
          <a:prstGeom prst="straightConnector1">
            <a:avLst/>
          </a:prstGeom>
          <a:noFill/>
          <a:ln w="19050" cap="flat" cmpd="sng">
            <a:solidFill>
              <a:srgbClr val="CCCCCC"/>
            </a:solidFill>
            <a:prstDash val="solid"/>
            <a:round/>
            <a:headEnd type="none" w="med" len="med"/>
            <a:tailEnd type="none" w="med" len="med"/>
          </a:ln>
        </p:spPr>
      </p:cxnSp>
      <p:sp>
        <p:nvSpPr>
          <p:cNvPr id="437" name="Google Shape;437;p63"/>
          <p:cNvSpPr txBox="1"/>
          <p:nvPr/>
        </p:nvSpPr>
        <p:spPr>
          <a:xfrm rot="-5400000">
            <a:off x="424100" y="1634600"/>
            <a:ext cx="7368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CCCCCC"/>
                </a:solidFill>
              </a:rPr>
              <a:t>CSS</a:t>
            </a:r>
            <a:endParaRPr sz="1800">
              <a:solidFill>
                <a:srgbClr val="CCCCCC"/>
              </a:solidFill>
            </a:endParaRPr>
          </a:p>
        </p:txBody>
      </p:sp>
      <p:sp>
        <p:nvSpPr>
          <p:cNvPr id="438" name="Google Shape;438;p63"/>
          <p:cNvSpPr txBox="1">
            <a:spLocks noGrp="1"/>
          </p:cNvSpPr>
          <p:nvPr>
            <p:ph type="body" idx="1"/>
          </p:nvPr>
        </p:nvSpPr>
        <p:spPr>
          <a:xfrm>
            <a:off x="964650" y="5087375"/>
            <a:ext cx="10134600" cy="1503300"/>
          </a:xfrm>
          <a:prstGeom prst="rect">
            <a:avLst/>
          </a:prstGeom>
        </p:spPr>
        <p:txBody>
          <a:bodyPr spcFirstLastPara="1" wrap="square" lIns="91425" tIns="91425" rIns="91425" bIns="91425" anchor="t" anchorCtr="0">
            <a:noAutofit/>
          </a:bodyPr>
          <a:lstStyle/>
          <a:p>
            <a:pPr marL="457200" lvl="0" indent="-406400" algn="l" rtl="0">
              <a:lnSpc>
                <a:spcPct val="115000"/>
              </a:lnSpc>
              <a:spcBef>
                <a:spcPts val="1000"/>
              </a:spcBef>
              <a:spcAft>
                <a:spcPts val="0"/>
              </a:spcAft>
              <a:buSzPts val="2800"/>
              <a:buChar char="•"/>
            </a:pPr>
            <a:r>
              <a:rPr lang="en-US"/>
              <a:t>Když prvek při skrolování dojede k hornímu okraji prohlížeče, zůstane tam přilepený.</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9"/>
          <p:cNvSpPr txBox="1">
            <a:spLocks noGrp="1"/>
          </p:cNvSpPr>
          <p:nvPr>
            <p:ph type="title"/>
          </p:nvPr>
        </p:nvSpPr>
        <p:spPr>
          <a:xfrm>
            <a:off x="1079770" y="1371600"/>
            <a:ext cx="10029300" cy="439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DISPLAY</a:t>
            </a:r>
            <a:endParaRPr/>
          </a:p>
          <a:p>
            <a:pPr marL="0" lvl="0" indent="0" algn="ctr" rtl="0">
              <a:spcBef>
                <a:spcPts val="0"/>
              </a:spcBef>
              <a:spcAft>
                <a:spcPts val="0"/>
              </a:spcAft>
              <a:buNone/>
            </a:pPr>
            <a:r>
              <a:rPr lang="en-US" sz="3600"/>
              <a:t>typy prvků a vliv na jejich chování na stránce</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Typy prvků</a:t>
            </a:r>
            <a:endParaRPr/>
          </a:p>
        </p:txBody>
      </p:sp>
      <p:sp>
        <p:nvSpPr>
          <p:cNvPr id="264" name="Google Shape;264;p40"/>
          <p:cNvSpPr txBox="1">
            <a:spLocks noGrp="1"/>
          </p:cNvSpPr>
          <p:nvPr>
            <p:ph type="body" idx="1"/>
          </p:nvPr>
        </p:nvSpPr>
        <p:spPr>
          <a:xfrm>
            <a:off x="964660" y="1378151"/>
            <a:ext cx="10134600" cy="4409700"/>
          </a:xfrm>
          <a:prstGeom prst="rect">
            <a:avLst/>
          </a:prstGeom>
        </p:spPr>
        <p:txBody>
          <a:bodyPr spcFirstLastPara="1" wrap="square" lIns="91425" tIns="91425" rIns="91425" bIns="91425" anchor="t" anchorCtr="0">
            <a:noAutofit/>
          </a:bodyPr>
          <a:lstStyle/>
          <a:p>
            <a:pPr marL="457200" lvl="0" indent="-406400" algn="l" rtl="0">
              <a:lnSpc>
                <a:spcPct val="150000"/>
              </a:lnSpc>
              <a:spcBef>
                <a:spcPts val="1000"/>
              </a:spcBef>
              <a:spcAft>
                <a:spcPts val="0"/>
              </a:spcAft>
              <a:buSzPts val="2800"/>
              <a:buChar char="•"/>
            </a:pPr>
            <a:r>
              <a:rPr lang="en-US"/>
              <a:t>blokové prvky</a:t>
            </a:r>
            <a:endParaRPr/>
          </a:p>
          <a:p>
            <a:pPr marL="457200" lvl="0" indent="-406400" algn="l" rtl="0">
              <a:lnSpc>
                <a:spcPct val="150000"/>
              </a:lnSpc>
              <a:spcBef>
                <a:spcPts val="0"/>
              </a:spcBef>
              <a:spcAft>
                <a:spcPts val="0"/>
              </a:spcAft>
              <a:buSzPts val="2800"/>
              <a:buChar char="•"/>
            </a:pPr>
            <a:r>
              <a:rPr lang="en-US"/>
              <a:t>řádkové prvky</a:t>
            </a:r>
            <a:endParaRPr/>
          </a:p>
          <a:p>
            <a:pPr marL="457200" lvl="0" indent="-406400" algn="l" rtl="0">
              <a:lnSpc>
                <a:spcPct val="150000"/>
              </a:lnSpc>
              <a:spcBef>
                <a:spcPts val="0"/>
              </a:spcBef>
              <a:spcAft>
                <a:spcPts val="0"/>
              </a:spcAft>
              <a:buSzPts val="2800"/>
              <a:buChar char="•"/>
            </a:pPr>
            <a:r>
              <a:rPr lang="en-US"/>
              <a:t>řádkově-blokové prvky</a:t>
            </a:r>
            <a:endParaRPr/>
          </a:p>
          <a:p>
            <a:pPr marL="457200" lvl="0" indent="-406400" algn="l" rtl="0">
              <a:lnSpc>
                <a:spcPct val="150000"/>
              </a:lnSpc>
              <a:spcBef>
                <a:spcPts val="0"/>
              </a:spcBef>
              <a:spcAft>
                <a:spcPts val="0"/>
              </a:spcAft>
              <a:buSzPts val="2800"/>
              <a:buChar char="•"/>
            </a:pPr>
            <a:r>
              <a:rPr lang="en-US"/>
              <a:t>… a bambilión dalších typů</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cs-CZ" dirty="0"/>
              <a:t>Opakování HTML značek</a:t>
            </a:r>
            <a:endParaRPr dirty="0"/>
          </a:p>
        </p:txBody>
      </p:sp>
      <p:sp>
        <p:nvSpPr>
          <p:cNvPr id="142" name="Google Shape;142;p25"/>
          <p:cNvSpPr txBox="1"/>
          <p:nvPr/>
        </p:nvSpPr>
        <p:spPr>
          <a:xfrm>
            <a:off x="1012000" y="1531320"/>
            <a:ext cx="8520600" cy="1974300"/>
          </a:xfrm>
          <a:prstGeom prst="rect">
            <a:avLst/>
          </a:prstGeom>
          <a:noFill/>
          <a:ln>
            <a:noFill/>
          </a:ln>
        </p:spPr>
        <p:txBody>
          <a:bodyPr spcFirstLastPara="1" wrap="square" lIns="68575" tIns="68575" rIns="68575" bIns="68575" anchor="t" anchorCtr="0">
            <a:noAutofit/>
          </a:bodyPr>
          <a:lstStyle/>
          <a:p>
            <a:pPr marL="177800" lvl="0" indent="-38100" algn="l" rtl="0">
              <a:lnSpc>
                <a:spcPct val="150000"/>
              </a:lnSpc>
              <a:spcBef>
                <a:spcPts val="800"/>
              </a:spcBef>
              <a:spcAft>
                <a:spcPts val="0"/>
              </a:spcAft>
              <a:buNone/>
            </a:pPr>
            <a:r>
              <a:rPr lang="en-US" sz="3500">
                <a:solidFill>
                  <a:srgbClr val="EB008B"/>
                </a:solidFill>
                <a:latin typeface="Roboto Mono"/>
                <a:ea typeface="Roboto Mono"/>
                <a:cs typeface="Roboto Mono"/>
                <a:sym typeface="Roboto Mono"/>
              </a:rPr>
              <a:t>&lt;div&gt;</a:t>
            </a:r>
            <a:r>
              <a:rPr lang="en-US" sz="3500">
                <a:highlight>
                  <a:srgbClr val="FFFFFF"/>
                </a:highlight>
              </a:rPr>
              <a:t>Blokový</a:t>
            </a:r>
            <a:r>
              <a:rPr lang="en-US" sz="3500">
                <a:solidFill>
                  <a:srgbClr val="EB008B"/>
                </a:solidFill>
                <a:latin typeface="Roboto Mono"/>
                <a:ea typeface="Roboto Mono"/>
                <a:cs typeface="Roboto Mono"/>
                <a:sym typeface="Roboto Mono"/>
              </a:rPr>
              <a:t>&lt;/div&gt;</a:t>
            </a:r>
            <a:endParaRPr sz="3500">
              <a:solidFill>
                <a:srgbClr val="EB008B"/>
              </a:solidFill>
              <a:latin typeface="Roboto Mono"/>
              <a:ea typeface="Roboto Mono"/>
              <a:cs typeface="Roboto Mono"/>
              <a:sym typeface="Roboto Mono"/>
            </a:endParaRPr>
          </a:p>
          <a:p>
            <a:pPr marL="177800" lvl="0" indent="-38100" algn="l" rtl="0">
              <a:lnSpc>
                <a:spcPct val="150000"/>
              </a:lnSpc>
              <a:spcBef>
                <a:spcPts val="800"/>
              </a:spcBef>
              <a:spcAft>
                <a:spcPts val="0"/>
              </a:spcAft>
              <a:buNone/>
            </a:pPr>
            <a:r>
              <a:rPr lang="en-US" sz="3500">
                <a:solidFill>
                  <a:schemeClr val="accent1"/>
                </a:solidFill>
                <a:latin typeface="Roboto Mono"/>
                <a:ea typeface="Roboto Mono"/>
                <a:cs typeface="Roboto Mono"/>
                <a:sym typeface="Roboto Mono"/>
              </a:rPr>
              <a:t>&lt;span&gt;</a:t>
            </a:r>
            <a:r>
              <a:rPr lang="en-US" sz="3500">
                <a:solidFill>
                  <a:schemeClr val="dk1"/>
                </a:solidFill>
                <a:highlight>
                  <a:schemeClr val="lt1"/>
                </a:highlight>
              </a:rPr>
              <a:t>Řádkový</a:t>
            </a:r>
            <a:r>
              <a:rPr lang="en-US" sz="3500">
                <a:solidFill>
                  <a:schemeClr val="accent1"/>
                </a:solidFill>
                <a:latin typeface="Roboto Mono"/>
                <a:ea typeface="Roboto Mono"/>
                <a:cs typeface="Roboto Mono"/>
                <a:sym typeface="Roboto Mono"/>
              </a:rPr>
              <a:t>&lt;/span&gt;</a:t>
            </a:r>
            <a:endParaRPr sz="4800">
              <a:solidFill>
                <a:srgbClr val="EB008B"/>
              </a:solidFill>
            </a:endParaRPr>
          </a:p>
        </p:txBody>
      </p:sp>
      <p:cxnSp>
        <p:nvCxnSpPr>
          <p:cNvPr id="143" name="Google Shape;143;p25"/>
          <p:cNvCxnSpPr/>
          <p:nvPr/>
        </p:nvCxnSpPr>
        <p:spPr>
          <a:xfrm>
            <a:off x="627000" y="1789438"/>
            <a:ext cx="0" cy="1602300"/>
          </a:xfrm>
          <a:prstGeom prst="straightConnector1">
            <a:avLst/>
          </a:prstGeom>
          <a:noFill/>
          <a:ln w="19050" cap="flat" cmpd="sng">
            <a:solidFill>
              <a:srgbClr val="CCCCCC"/>
            </a:solidFill>
            <a:prstDash val="solid"/>
            <a:round/>
            <a:headEnd type="none" w="med" len="med"/>
            <a:tailEnd type="none" w="med" len="med"/>
          </a:ln>
        </p:spPr>
      </p:cxnSp>
      <p:sp>
        <p:nvSpPr>
          <p:cNvPr id="144" name="Google Shape;144;p25"/>
          <p:cNvSpPr txBox="1"/>
          <p:nvPr/>
        </p:nvSpPr>
        <p:spPr>
          <a:xfrm rot="-5400000">
            <a:off x="34350" y="1808663"/>
            <a:ext cx="9045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CCCCCC"/>
                </a:solidFill>
              </a:rPr>
              <a:t>HTML</a:t>
            </a:r>
            <a:endParaRPr sz="1800">
              <a:solidFill>
                <a:srgbClr val="CCCCCC"/>
              </a:solidFill>
            </a:endParaRPr>
          </a:p>
        </p:txBody>
      </p:sp>
      <p:sp>
        <p:nvSpPr>
          <p:cNvPr id="145" name="Google Shape;145;p25"/>
          <p:cNvSpPr txBox="1">
            <a:spLocks noGrp="1"/>
          </p:cNvSpPr>
          <p:nvPr>
            <p:ph type="body" idx="1"/>
          </p:nvPr>
        </p:nvSpPr>
        <p:spPr>
          <a:xfrm>
            <a:off x="964650" y="4301175"/>
            <a:ext cx="10134600" cy="1460100"/>
          </a:xfrm>
          <a:prstGeom prst="rect">
            <a:avLst/>
          </a:prstGeom>
        </p:spPr>
        <p:txBody>
          <a:bodyPr spcFirstLastPara="1" wrap="square" lIns="91425" tIns="91425" rIns="91425" bIns="91425" anchor="t" anchorCtr="0">
            <a:noAutofit/>
          </a:bodyPr>
          <a:lstStyle/>
          <a:p>
            <a:pPr marL="228600" lvl="0" indent="-50800" algn="l" rtl="0">
              <a:lnSpc>
                <a:spcPct val="115000"/>
              </a:lnSpc>
              <a:spcBef>
                <a:spcPts val="1000"/>
              </a:spcBef>
              <a:spcAft>
                <a:spcPts val="0"/>
              </a:spcAft>
              <a:buNone/>
            </a:pPr>
            <a:r>
              <a:rPr lang="en-US"/>
              <a:t>&lt;div&gt; a &lt;span&gt; jsou prvky bez sémantického významu, můžeme do nich zabalit obsah pro účely stylování.</a:t>
            </a:r>
            <a:endParaRPr/>
          </a:p>
        </p:txBody>
      </p:sp>
    </p:spTree>
    <p:extLst>
      <p:ext uri="{BB962C8B-B14F-4D97-AF65-F5344CB8AC3E}">
        <p14:creationId xmlns:p14="http://schemas.microsoft.com/office/powerpoint/2010/main" val="3105937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Blokové prvky</a:t>
            </a:r>
            <a:endParaRPr/>
          </a:p>
        </p:txBody>
      </p:sp>
      <p:sp>
        <p:nvSpPr>
          <p:cNvPr id="270" name="Google Shape;270;p41"/>
          <p:cNvSpPr txBox="1">
            <a:spLocks noGrp="1"/>
          </p:cNvSpPr>
          <p:nvPr>
            <p:ph type="body" idx="1"/>
          </p:nvPr>
        </p:nvSpPr>
        <p:spPr>
          <a:xfrm>
            <a:off x="964660" y="1378151"/>
            <a:ext cx="10134600" cy="4409700"/>
          </a:xfrm>
          <a:prstGeom prst="rect">
            <a:avLst/>
          </a:prstGeom>
        </p:spPr>
        <p:txBody>
          <a:bodyPr spcFirstLastPara="1" wrap="square" lIns="91425" tIns="91425" rIns="91425" bIns="91425" anchor="t" anchorCtr="0">
            <a:noAutofit/>
          </a:bodyPr>
          <a:lstStyle/>
          <a:p>
            <a:pPr marL="457200" lvl="0" indent="-406400" algn="l" rtl="0">
              <a:lnSpc>
                <a:spcPct val="150000"/>
              </a:lnSpc>
              <a:spcBef>
                <a:spcPts val="1000"/>
              </a:spcBef>
              <a:spcAft>
                <a:spcPts val="0"/>
              </a:spcAft>
              <a:buSzPts val="2800"/>
              <a:buChar char="•"/>
            </a:pPr>
            <a:r>
              <a:rPr lang="en-US"/>
              <a:t>zaberou celou dostupnou šířku</a:t>
            </a:r>
            <a:endParaRPr/>
          </a:p>
          <a:p>
            <a:pPr marL="457200" lvl="0" indent="-406400" algn="l" rtl="0">
              <a:lnSpc>
                <a:spcPct val="115000"/>
              </a:lnSpc>
              <a:spcBef>
                <a:spcPts val="0"/>
              </a:spcBef>
              <a:spcAft>
                <a:spcPts val="0"/>
              </a:spcAft>
              <a:buSzPts val="2800"/>
              <a:buChar char="•"/>
            </a:pPr>
            <a:r>
              <a:rPr lang="en-US"/>
              <a:t>řadí se vždy pod sebe (i kdyby náhodou byly široké tak, že by se vešly vedle sebe)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Řádkové prvky</a:t>
            </a:r>
            <a:endParaRPr/>
          </a:p>
        </p:txBody>
      </p:sp>
      <p:sp>
        <p:nvSpPr>
          <p:cNvPr id="276" name="Google Shape;276;p42"/>
          <p:cNvSpPr txBox="1">
            <a:spLocks noGrp="1"/>
          </p:cNvSpPr>
          <p:nvPr>
            <p:ph type="body" idx="1"/>
          </p:nvPr>
        </p:nvSpPr>
        <p:spPr>
          <a:xfrm>
            <a:off x="964660" y="1378151"/>
            <a:ext cx="10134600" cy="4409700"/>
          </a:xfrm>
          <a:prstGeom prst="rect">
            <a:avLst/>
          </a:prstGeom>
        </p:spPr>
        <p:txBody>
          <a:bodyPr spcFirstLastPara="1" wrap="square" lIns="91425" tIns="91425" rIns="91425" bIns="91425" anchor="t" anchorCtr="0">
            <a:noAutofit/>
          </a:bodyPr>
          <a:lstStyle/>
          <a:p>
            <a:pPr marL="457200" lvl="0" indent="-406400" algn="l" rtl="0">
              <a:lnSpc>
                <a:spcPct val="115000"/>
              </a:lnSpc>
              <a:spcBef>
                <a:spcPts val="1000"/>
              </a:spcBef>
              <a:spcAft>
                <a:spcPts val="0"/>
              </a:spcAft>
              <a:buSzPts val="2800"/>
              <a:buChar char="•"/>
            </a:pPr>
            <a:r>
              <a:rPr lang="en-US"/>
              <a:t>zaberou jen tolik místa, kolik potřebují</a:t>
            </a:r>
            <a:endParaRPr/>
          </a:p>
          <a:p>
            <a:pPr marL="457200" lvl="0" indent="-406400" algn="l" rtl="0">
              <a:lnSpc>
                <a:spcPct val="115000"/>
              </a:lnSpc>
              <a:spcBef>
                <a:spcPts val="0"/>
              </a:spcBef>
              <a:spcAft>
                <a:spcPts val="0"/>
              </a:spcAft>
              <a:buSzPts val="2800"/>
              <a:buChar char="•"/>
            </a:pPr>
            <a:r>
              <a:rPr lang="en-US"/>
              <a:t>nejsou samostatně na řádku =&gt; řadí se za sebou jako slova ve větě</a:t>
            </a:r>
            <a:endParaRPr/>
          </a:p>
          <a:p>
            <a:pPr marL="457200" lvl="0" indent="-406400" algn="l" rtl="0">
              <a:lnSpc>
                <a:spcPct val="115000"/>
              </a:lnSpc>
              <a:spcBef>
                <a:spcPts val="0"/>
              </a:spcBef>
              <a:spcAft>
                <a:spcPts val="0"/>
              </a:spcAft>
              <a:buSzPts val="2800"/>
              <a:buChar char="•"/>
            </a:pPr>
            <a:r>
              <a:rPr lang="en-US"/>
              <a:t>nejde jim nastavit některé vlastnosti z box modelu (šířka, výška, horní/dolní okraj)</a:t>
            </a:r>
            <a:endParaRPr/>
          </a:p>
          <a:p>
            <a:pPr marL="914400" lvl="1" indent="-381000" algn="l" rtl="0">
              <a:lnSpc>
                <a:spcPct val="115000"/>
              </a:lnSpc>
              <a:spcBef>
                <a:spcPts val="0"/>
              </a:spcBef>
              <a:spcAft>
                <a:spcPts val="0"/>
              </a:spcAft>
              <a:buSzPts val="2400"/>
              <a:buChar char="•"/>
            </a:pPr>
            <a:r>
              <a:rPr lang="en-US"/>
              <a:t>přesněji: jdou jim nastavit, ale vizuálně se neprojeví</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a:spLocks noGrp="1"/>
          </p:cNvSpPr>
          <p:nvPr>
            <p:ph type="title"/>
          </p:nvPr>
        </p:nvSpPr>
        <p:spPr>
          <a:xfrm>
            <a:off x="964660" y="528469"/>
            <a:ext cx="8325300" cy="82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Řádkově-blokové prvky</a:t>
            </a:r>
            <a:endParaRPr/>
          </a:p>
        </p:txBody>
      </p:sp>
      <p:sp>
        <p:nvSpPr>
          <p:cNvPr id="282" name="Google Shape;282;p43"/>
          <p:cNvSpPr txBox="1">
            <a:spLocks noGrp="1"/>
          </p:cNvSpPr>
          <p:nvPr>
            <p:ph type="body" idx="1"/>
          </p:nvPr>
        </p:nvSpPr>
        <p:spPr>
          <a:xfrm>
            <a:off x="964660" y="1378151"/>
            <a:ext cx="10134600" cy="4409700"/>
          </a:xfrm>
          <a:prstGeom prst="rect">
            <a:avLst/>
          </a:prstGeom>
        </p:spPr>
        <p:txBody>
          <a:bodyPr spcFirstLastPara="1" wrap="square" lIns="91425" tIns="91425" rIns="91425" bIns="91425" anchor="t" anchorCtr="0">
            <a:noAutofit/>
          </a:bodyPr>
          <a:lstStyle/>
          <a:p>
            <a:pPr marL="457200" lvl="0" indent="-406400" algn="l" rtl="0">
              <a:lnSpc>
                <a:spcPct val="115000"/>
              </a:lnSpc>
              <a:spcBef>
                <a:spcPts val="1000"/>
              </a:spcBef>
              <a:spcAft>
                <a:spcPts val="0"/>
              </a:spcAft>
              <a:buSzPts val="2800"/>
              <a:buChar char="•"/>
            </a:pPr>
            <a:r>
              <a:rPr lang="en-US"/>
              <a:t>hybridní: řádkové s některými vlastnostmi blokových</a:t>
            </a:r>
            <a:br>
              <a:rPr lang="en-US"/>
            </a:br>
            <a:endParaRPr/>
          </a:p>
          <a:p>
            <a:pPr marL="457200" lvl="0" indent="-406400" algn="l" rtl="0">
              <a:lnSpc>
                <a:spcPct val="115000"/>
              </a:lnSpc>
              <a:spcBef>
                <a:spcPts val="0"/>
              </a:spcBef>
              <a:spcAft>
                <a:spcPts val="0"/>
              </a:spcAft>
              <a:buSzPts val="2800"/>
              <a:buChar char="•"/>
            </a:pPr>
            <a:r>
              <a:rPr lang="en-US"/>
              <a:t>řadí se vedle sebe na řádek, ale lze jim nastavit i výšku a vertikální padding a margin</a:t>
            </a:r>
            <a:endParaRPr/>
          </a:p>
        </p:txBody>
      </p:sp>
    </p:spTree>
  </p:cSld>
  <p:clrMapOvr>
    <a:masterClrMapping/>
  </p:clrMapOvr>
</p:sld>
</file>

<file path=ppt/theme/theme1.xml><?xml version="1.0" encoding="utf-8"?>
<a:theme xmlns:a="http://schemas.openxmlformats.org/drawingml/2006/main" name="Motiv Office">
  <a:themeElements>
    <a:clrScheme name="Vlastní 1">
      <a:dk1>
        <a:srgbClr val="000000"/>
      </a:dk1>
      <a:lt1>
        <a:srgbClr val="FFFFFF"/>
      </a:lt1>
      <a:dk2>
        <a:srgbClr val="2B3990"/>
      </a:dk2>
      <a:lt2>
        <a:srgbClr val="E7E6E6"/>
      </a:lt2>
      <a:accent1>
        <a:srgbClr val="EB008B"/>
      </a:accent1>
      <a:accent2>
        <a:srgbClr val="FFCB04"/>
      </a:accent2>
      <a:accent3>
        <a:srgbClr val="F36F21"/>
      </a:accent3>
      <a:accent4>
        <a:srgbClr val="8CC63E"/>
      </a:accent4>
      <a:accent5>
        <a:srgbClr val="00BFE7"/>
      </a:accent5>
      <a:accent6>
        <a:srgbClr val="91268F"/>
      </a:accent6>
      <a:hlink>
        <a:srgbClr val="EB008B"/>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979</Words>
  <Application>Microsoft Office PowerPoint</Application>
  <PresentationFormat>Širokoúhlá obrazovka</PresentationFormat>
  <Paragraphs>152</Paragraphs>
  <Slides>30</Slides>
  <Notes>30</Notes>
  <HiddenSlides>0</HiddenSlides>
  <MMClips>0</MMClips>
  <ScaleCrop>false</ScaleCrop>
  <HeadingPairs>
    <vt:vector size="6" baseType="variant">
      <vt:variant>
        <vt:lpstr>Použitá písma</vt:lpstr>
      </vt:variant>
      <vt:variant>
        <vt:i4>5</vt:i4>
      </vt:variant>
      <vt:variant>
        <vt:lpstr>Motiv</vt:lpstr>
      </vt:variant>
      <vt:variant>
        <vt:i4>1</vt:i4>
      </vt:variant>
      <vt:variant>
        <vt:lpstr>Nadpisy snímků</vt:lpstr>
      </vt:variant>
      <vt:variant>
        <vt:i4>30</vt:i4>
      </vt:variant>
    </vt:vector>
  </HeadingPairs>
  <TitlesOfParts>
    <vt:vector size="36" baseType="lpstr">
      <vt:lpstr>Arial</vt:lpstr>
      <vt:lpstr>Amatic SC</vt:lpstr>
      <vt:lpstr>Open Sans</vt:lpstr>
      <vt:lpstr>Calibri</vt:lpstr>
      <vt:lpstr>Roboto Mono</vt:lpstr>
      <vt:lpstr>Motiv Office</vt:lpstr>
      <vt:lpstr>HTML a CSS Display, float, position</vt:lpstr>
      <vt:lpstr>Použití materiálů</vt:lpstr>
      <vt:lpstr>Dnes budeme probírat  Vlastnost DISPLAY práce s vývojářskými nástroji vlastnost FLOAT vlastnost POSITION</vt:lpstr>
      <vt:lpstr>DISPLAY typy prvků a vliv na jejich chování na stránce</vt:lpstr>
      <vt:lpstr>Typy prvků</vt:lpstr>
      <vt:lpstr>Opakování HTML značek</vt:lpstr>
      <vt:lpstr>Blokové prvky</vt:lpstr>
      <vt:lpstr>Řádkové prvky</vt:lpstr>
      <vt:lpstr>Řádkově-blokové prvky</vt:lpstr>
      <vt:lpstr>Typ prvku lze změnit v CSS</vt:lpstr>
      <vt:lpstr>Další hodnoty vlastnosti display </vt:lpstr>
      <vt:lpstr>FLOAT obtékání obrázku textem</vt:lpstr>
      <vt:lpstr>Float - obtékání obrázku textem</vt:lpstr>
      <vt:lpstr>Float - obtékání obrázku textem</vt:lpstr>
      <vt:lpstr>Zastavení obtékání</vt:lpstr>
      <vt:lpstr>Přetečení float elementů ven z boxu</vt:lpstr>
      <vt:lpstr>Pozicování elementů</vt:lpstr>
      <vt:lpstr>Position - pozicování prvků</vt:lpstr>
      <vt:lpstr>Pozicování prvků </vt:lpstr>
      <vt:lpstr>Position - pozicování prvků</vt:lpstr>
      <vt:lpstr>Position: static;</vt:lpstr>
      <vt:lpstr>Position: relative;</vt:lpstr>
      <vt:lpstr>Position: relative;</vt:lpstr>
      <vt:lpstr>Position: absolute;</vt:lpstr>
      <vt:lpstr>Position: absolute;</vt:lpstr>
      <vt:lpstr>Absolutní pozicování uvnitř rodiče</vt:lpstr>
      <vt:lpstr>Position: fixed;</vt:lpstr>
      <vt:lpstr>Position: fixed;</vt:lpstr>
      <vt:lpstr>Position: sticky;</vt:lpstr>
      <vt:lpstr>Position: sticky;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 CSS Display, float, position</dc:title>
  <cp:lastModifiedBy>Petr Sedláček</cp:lastModifiedBy>
  <cp:revision>3</cp:revision>
  <dcterms:modified xsi:type="dcterms:W3CDTF">2020-03-30T10:16:52Z</dcterms:modified>
</cp:coreProperties>
</file>