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91" r:id="rId5"/>
    <p:sldId id="292" r:id="rId6"/>
    <p:sldId id="293" r:id="rId7"/>
    <p:sldId id="294" r:id="rId8"/>
    <p:sldId id="263" r:id="rId9"/>
    <p:sldId id="297" r:id="rId10"/>
    <p:sldId id="295" r:id="rId11"/>
    <p:sldId id="296" r:id="rId12"/>
    <p:sldId id="299" r:id="rId13"/>
    <p:sldId id="298" r:id="rId14"/>
    <p:sldId id="300" r:id="rId15"/>
  </p:sldIdLst>
  <p:sldSz cx="12192000" cy="6858000"/>
  <p:notesSz cx="6858000" cy="9144000"/>
  <p:embeddedFontLst>
    <p:embeddedFont>
      <p:font typeface="Open Sans" panose="020B0604020202020204" charset="0"/>
      <p:regular r:id="rId17"/>
      <p:bold r:id="rId18"/>
      <p:italic r:id="rId19"/>
      <p:bold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Roboto Mono" panose="020B0604020202020204" charset="0"/>
      <p:regular r:id="rId25"/>
      <p:bold r:id="rId26"/>
      <p:italic r:id="rId27"/>
      <p:boldItalic r:id="rId28"/>
    </p:embeddedFont>
    <p:embeddedFont>
      <p:font typeface="Amatic SC" panose="020B0604020202020204" charset="-79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44" y="-13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187214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485bd0b8b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485bd0b8b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lt1"/>
                </a:solidFill>
              </a:rPr>
              <a:t>Version: 2019/05/13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16eefd01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16eefd01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16eefd01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16eefd01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1c9cc0ad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1c9cc0ad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e52b352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e52b352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1c9cc0ad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1c9cc0ad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61892b5b00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61892b5b00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61892b5b00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61892b5b00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61892b5b00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61892b5b00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1c9cc0ad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1c9cc0ad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16eefd01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16eefd01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16eefd01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16eefd01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vodni snimek napravo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347417" y="4485737"/>
            <a:ext cx="4964529" cy="460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2000" i="0" u="none" strike="noStrike" cap="none">
                <a:solidFill>
                  <a:schemeClr val="lt1"/>
                </a:solidFill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207450" y="1947153"/>
            <a:ext cx="10104600" cy="26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 i="0" u="none" strike="noStrike" cap="none">
                <a:solidFill>
                  <a:schemeClr val="lt1"/>
                </a:solidFill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azdny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azek">
  <p:cSld name="Obrázek s titulke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>
            <a:spLocks noGrp="1"/>
          </p:cNvSpPr>
          <p:nvPr>
            <p:ph type="pic" idx="2"/>
          </p:nvPr>
        </p:nvSpPr>
        <p:spPr>
          <a:xfrm>
            <a:off x="1079770" y="1361872"/>
            <a:ext cx="10029217" cy="4416358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3200" i="0" u="none" strike="noStrike" cap="none">
                <a:solidFill>
                  <a:schemeClr val="dk1"/>
                </a:solidFill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azek s titulkem">
  <p:cSld name="2_Obrázek s titulke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>
            <a:spLocks noGrp="1"/>
          </p:cNvSpPr>
          <p:nvPr>
            <p:ph type="pic" idx="2"/>
          </p:nvPr>
        </p:nvSpPr>
        <p:spPr>
          <a:xfrm>
            <a:off x="1079770" y="1361872"/>
            <a:ext cx="10029217" cy="4416358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3200" i="0" u="none" strike="noStrike" cap="none">
                <a:solidFill>
                  <a:schemeClr val="dk1"/>
                </a:solidFill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/>
          </p:nvPr>
        </p:nvSpPr>
        <p:spPr>
          <a:xfrm>
            <a:off x="964660" y="528469"/>
            <a:ext cx="8325255" cy="821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None/>
              <a:defRPr sz="3200" i="0" u="none" strike="noStrike" cap="none">
                <a:solidFill>
                  <a:srgbClr val="2B3990"/>
                </a:solidFill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vodni snimek jednoduchy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1079770" y="1709738"/>
            <a:ext cx="100293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6000" i="0" u="none" strike="noStrike" cap="none">
                <a:solidFill>
                  <a:schemeClr val="lt1"/>
                </a:solidFill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140800" y="4540874"/>
            <a:ext cx="9144000" cy="11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400" i="0" u="none" strike="noStrike" cap="none">
                <a:solidFill>
                  <a:schemeClr val="lt1"/>
                </a:solidFill>
              </a:defRPr>
            </a:lvl1pPr>
            <a:lvl2pPr marL="457200" marR="0" lvl="1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vodni snimek nalevo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1079770" y="1252538"/>
            <a:ext cx="100293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 i="0" u="none" strike="noStrike" cap="none">
                <a:solidFill>
                  <a:schemeClr val="lt1"/>
                </a:solidFill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1140800" y="4083674"/>
            <a:ext cx="9144000" cy="11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400" i="0" u="none" strike="noStrike" cap="none">
                <a:solidFill>
                  <a:schemeClr val="lt1"/>
                </a:solidFill>
              </a:defRPr>
            </a:lvl1pPr>
            <a:lvl2pPr marL="457200" marR="0" lvl="1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dpis a obsah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964660" y="1378151"/>
            <a:ext cx="10134600" cy="4409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 i="0" u="none" strike="noStrike" cap="none">
                <a:solidFill>
                  <a:schemeClr val="dk1"/>
                </a:solidFill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 i="0" u="none" strike="noStrike" cap="none">
                <a:solidFill>
                  <a:schemeClr val="dk1"/>
                </a:solidFill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i="0" u="none" strike="noStrike" cap="none">
                <a:solidFill>
                  <a:schemeClr val="dk1"/>
                </a:solidFill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964660" y="528469"/>
            <a:ext cx="8325300" cy="8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None/>
              <a:defRPr sz="3200" i="0" u="none" strike="noStrike" cap="none">
                <a:solidFill>
                  <a:srgbClr val="2B3990"/>
                </a:solidFill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dpis a obsah s puntiky">
  <p:cSld name="1_Nadpis a obsah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body" idx="1"/>
          </p:nvPr>
        </p:nvSpPr>
        <p:spPr>
          <a:xfrm>
            <a:off x="964660" y="1378151"/>
            <a:ext cx="10134600" cy="4409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 i="0" u="none" strike="noStrike" cap="none">
                <a:solidFill>
                  <a:schemeClr val="dk1"/>
                </a:solidFill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 i="0" u="none" strike="noStrike" cap="none">
                <a:solidFill>
                  <a:schemeClr val="dk1"/>
                </a:solidFill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i="0" u="none" strike="noStrike" cap="none">
                <a:solidFill>
                  <a:schemeClr val="dk1"/>
                </a:solidFill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964660" y="528469"/>
            <a:ext cx="8325255" cy="821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None/>
              <a:defRPr sz="3200" i="0" u="none" strike="noStrike" cap="none">
                <a:solidFill>
                  <a:srgbClr val="2B3990"/>
                </a:solidFill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ahlavi casti na stred">
  <p:cSld name="Úvodní sníme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ctrTitle"/>
          </p:nvPr>
        </p:nvSpPr>
        <p:spPr>
          <a:xfrm>
            <a:off x="1070043" y="1686568"/>
            <a:ext cx="1004867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None/>
              <a:defRPr sz="6000" i="0" u="none" strike="noStrike" cap="none">
                <a:solidFill>
                  <a:srgbClr val="2B3990"/>
                </a:solidFill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ubTitle" idx="1"/>
          </p:nvPr>
        </p:nvSpPr>
        <p:spPr>
          <a:xfrm>
            <a:off x="1524000" y="4074168"/>
            <a:ext cx="9144000" cy="1485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400" i="0" u="none" strike="noStrike" cap="none">
                <a:solidFill>
                  <a:schemeClr val="dk1"/>
                </a:solidFill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ahlavi casti nalevo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1079770" y="1709738"/>
            <a:ext cx="10029217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None/>
              <a:defRPr sz="6000" i="0" u="none" strike="noStrike" cap="none">
                <a:solidFill>
                  <a:srgbClr val="2B3990"/>
                </a:solidFill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ubTitle" idx="1"/>
          </p:nvPr>
        </p:nvSpPr>
        <p:spPr>
          <a:xfrm>
            <a:off x="1140800" y="4540874"/>
            <a:ext cx="9144000" cy="11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400" i="0" u="none" strike="noStrike" cap="none">
                <a:solidFill>
                  <a:schemeClr val="dk1"/>
                </a:solidFill>
              </a:defRPr>
            </a:lvl1pPr>
            <a:lvl2pPr marL="457200" marR="0" lvl="1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000" i="0" u="none" strike="noStrike" cap="none">
                <a:solidFill>
                  <a:schemeClr val="dk1"/>
                </a:solidFill>
              </a:defRPr>
            </a:lvl2pPr>
            <a:lvl3pPr marL="914400" marR="0" lvl="2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 i="0" u="none" strike="noStrike" cap="none">
                <a:solidFill>
                  <a:schemeClr val="dk1"/>
                </a:solidFill>
              </a:defRPr>
            </a:lvl3pPr>
            <a:lvl4pPr marL="1371600" marR="0" lvl="3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 i="0" u="none" strike="noStrike" cap="none">
                <a:solidFill>
                  <a:schemeClr val="dk1"/>
                </a:solidFill>
              </a:defRPr>
            </a:lvl4pPr>
            <a:lvl5pPr marL="1828800" marR="0" lvl="4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 i="0" u="none" strike="noStrike" cap="none">
                <a:solidFill>
                  <a:schemeClr val="dk1"/>
                </a:solidFill>
              </a:defRPr>
            </a:lvl5pPr>
            <a:lvl6pPr marL="2286000" marR="0" lvl="5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 i="0" u="none" strike="noStrike" cap="none">
                <a:solidFill>
                  <a:schemeClr val="dk1"/>
                </a:solidFill>
              </a:defRPr>
            </a:lvl6pPr>
            <a:lvl7pPr marL="2743200" marR="0" lvl="6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 i="0" u="none" strike="noStrike" cap="none">
                <a:solidFill>
                  <a:schemeClr val="dk1"/>
                </a:solidFill>
              </a:defRPr>
            </a:lvl7pPr>
            <a:lvl8pPr marL="3200400" marR="0" lvl="7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 i="0" u="none" strike="noStrike" cap="none">
                <a:solidFill>
                  <a:schemeClr val="dk1"/>
                </a:solidFill>
              </a:defRPr>
            </a:lvl8pPr>
            <a:lvl9pPr marL="3657600" marR="0" lvl="8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slo na bilem">
  <p:cSld name="1_Záhlaví části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1079770" y="1371600"/>
            <a:ext cx="10029217" cy="439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Font typeface="Amatic SC"/>
              <a:buNone/>
              <a:defRPr sz="7200" b="0" i="0" u="none" strike="noStrike" cap="none">
                <a:solidFill>
                  <a:srgbClr val="2B3990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slo na modrem">
  <p:cSld name="2_Záhlaví části">
    <p:bg>
      <p:bgPr>
        <a:solidFill>
          <a:srgbClr val="2D2E8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1079770" y="1371600"/>
            <a:ext cx="10029217" cy="439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matic SC"/>
              <a:buNone/>
              <a:defRPr sz="72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4660" y="1378151"/>
            <a:ext cx="10134600" cy="44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 i="0" u="none" strike="noStrike" cap="none">
                <a:solidFill>
                  <a:schemeClr val="dk1"/>
                </a:solidFill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 i="0" u="none" strike="noStrike" cap="none">
                <a:solidFill>
                  <a:schemeClr val="dk1"/>
                </a:solidFill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i="0" u="none" strike="noStrike" cap="none">
                <a:solidFill>
                  <a:schemeClr val="dk1"/>
                </a:solidFill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964660" y="528469"/>
            <a:ext cx="8325300" cy="8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None/>
              <a:defRPr sz="3200" i="0" u="none" strike="noStrike" cap="none">
                <a:solidFill>
                  <a:srgbClr val="2B3990"/>
                </a:solidFill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4.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hilipwalton.github.io/solved-by-flexbox/demos/holy-grail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1079770" y="1252538"/>
            <a:ext cx="10029300" cy="285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FLEXBOX</a:t>
            </a:r>
            <a:r>
              <a:rPr lang="cs-CZ" dirty="0" smtClean="0"/>
              <a:t> 2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55" name="Google Shape;55;p14"/>
          <p:cNvSpPr txBox="1">
            <a:spLocks noGrp="1"/>
          </p:cNvSpPr>
          <p:nvPr>
            <p:ph type="subTitle" idx="1"/>
          </p:nvPr>
        </p:nvSpPr>
        <p:spPr>
          <a:xfrm>
            <a:off x="1140800" y="4083674"/>
            <a:ext cx="9144000" cy="118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 err="1"/>
              <a:t>Luděk</a:t>
            </a:r>
            <a:r>
              <a:rPr lang="en-US" dirty="0"/>
              <a:t> </a:t>
            </a:r>
            <a:r>
              <a:rPr lang="en-US" dirty="0" err="1" smtClean="0"/>
              <a:t>Roleček</a:t>
            </a:r>
            <a:r>
              <a:rPr lang="cs-CZ" dirty="0" smtClean="0"/>
              <a:t> - </a:t>
            </a:r>
            <a:r>
              <a:rPr lang="en-US" dirty="0" smtClean="0"/>
              <a:t>Brno</a:t>
            </a:r>
            <a:r>
              <a:rPr lang="en-US" dirty="0"/>
              <a:t>, 26. 9. 2019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cs-CZ" dirty="0" smtClean="0"/>
              <a:t>Šimon Buryan – Praha, 05. 04. 2020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>
            <a:spLocks noGrp="1"/>
          </p:cNvSpPr>
          <p:nvPr>
            <p:ph type="body" idx="1"/>
          </p:nvPr>
        </p:nvSpPr>
        <p:spPr>
          <a:xfrm>
            <a:off x="263352" y="1378150"/>
            <a:ext cx="6624736" cy="51471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indent="-381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000" dirty="0" smtClean="0">
                <a:solidFill>
                  <a:srgbClr val="EB008B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-US" sz="2000" dirty="0">
                <a:solidFill>
                  <a:srgbClr val="EB008B"/>
                </a:solidFill>
                <a:latin typeface="Roboto Mono"/>
                <a:ea typeface="Roboto Mono"/>
                <a:cs typeface="Roboto Mono"/>
                <a:sym typeface="Roboto Mono"/>
              </a:rPr>
              <a:t>body </a:t>
            </a:r>
            <a:r>
              <a:rPr lang="en-US" sz="2000" dirty="0" smtClean="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-US" sz="2000" dirty="0" smtClean="0">
                <a:solidFill>
                  <a:srgbClr val="EB008B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2000" dirty="0">
                <a:solidFill>
                  <a:srgbClr val="008D36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-US" sz="2000" dirty="0" err="1" smtClean="0">
                <a:solidFill>
                  <a:srgbClr val="008D36"/>
                </a:solidFill>
                <a:latin typeface="Roboto Mono"/>
                <a:ea typeface="Roboto Mono"/>
                <a:cs typeface="Roboto Mono"/>
                <a:sym typeface="Roboto Mono"/>
              </a:rPr>
              <a:t>HolyGrail</a:t>
            </a:r>
            <a:r>
              <a:rPr lang="en-US" sz="2000" dirty="0" smtClean="0">
                <a:solidFill>
                  <a:srgbClr val="008D36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-US" sz="2000" dirty="0" smtClean="0">
                <a:solidFill>
                  <a:srgbClr val="EB008B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lang="en-US" sz="2000" dirty="0">
              <a:solidFill>
                <a:srgbClr val="EB008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177800" lvl="0" indent="-381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000" dirty="0">
                <a:solidFill>
                  <a:srgbClr val="EB008B"/>
                </a:solidFill>
                <a:latin typeface="Roboto Mono"/>
                <a:ea typeface="Roboto Mono"/>
                <a:cs typeface="Roboto Mono"/>
                <a:sym typeface="Roboto Mono"/>
              </a:rPr>
              <a:t>  &lt;header&gt; </a:t>
            </a:r>
            <a:r>
              <a:rPr lang="cs-CZ" sz="2000" dirty="0" smtClean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-US" sz="2000" dirty="0" smtClean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header </a:t>
            </a:r>
            <a:r>
              <a:rPr lang="cs-CZ" sz="2000" dirty="0" smtClean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-US" sz="2000" dirty="0" smtClean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2000" dirty="0">
                <a:solidFill>
                  <a:srgbClr val="EB008B"/>
                </a:solidFill>
                <a:latin typeface="Roboto Mono"/>
                <a:ea typeface="Roboto Mono"/>
                <a:cs typeface="Roboto Mono"/>
                <a:sym typeface="Roboto Mono"/>
              </a:rPr>
              <a:t>&lt;/header&gt;</a:t>
            </a:r>
          </a:p>
          <a:p>
            <a:pPr marL="177800" lvl="0" indent="-381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000" dirty="0">
                <a:solidFill>
                  <a:srgbClr val="EB008B"/>
                </a:solidFill>
                <a:latin typeface="Roboto Mono"/>
                <a:ea typeface="Roboto Mono"/>
                <a:cs typeface="Roboto Mono"/>
                <a:sym typeface="Roboto Mono"/>
              </a:rPr>
              <a:t>  &lt;div </a:t>
            </a:r>
            <a:r>
              <a:rPr lang="en-US" sz="2000" dirty="0" smtClean="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-US" sz="2000" dirty="0">
                <a:solidFill>
                  <a:srgbClr val="EB008B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2000" dirty="0" smtClean="0">
                <a:solidFill>
                  <a:srgbClr val="008D36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-US" sz="2000" dirty="0" err="1" smtClean="0">
                <a:solidFill>
                  <a:srgbClr val="008D36"/>
                </a:solidFill>
                <a:latin typeface="Roboto Mono"/>
                <a:ea typeface="Roboto Mono"/>
                <a:cs typeface="Roboto Mono"/>
                <a:sym typeface="Roboto Mono"/>
              </a:rPr>
              <a:t>HolyGrail</a:t>
            </a:r>
            <a:r>
              <a:rPr lang="en-US" sz="2000" dirty="0" smtClean="0">
                <a:solidFill>
                  <a:srgbClr val="008D36"/>
                </a:solidFill>
                <a:latin typeface="Roboto Mono"/>
                <a:ea typeface="Roboto Mono"/>
                <a:cs typeface="Roboto Mono"/>
                <a:sym typeface="Roboto Mono"/>
              </a:rPr>
              <a:t>-body"</a:t>
            </a:r>
            <a:r>
              <a:rPr lang="en-US" sz="2000" dirty="0" smtClean="0">
                <a:solidFill>
                  <a:srgbClr val="EB008B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lang="en-US" sz="2000" dirty="0">
              <a:solidFill>
                <a:srgbClr val="EB008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177800" lvl="0" indent="-381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000" dirty="0">
                <a:solidFill>
                  <a:srgbClr val="EB008B"/>
                </a:solidFill>
                <a:latin typeface="Roboto Mono"/>
                <a:ea typeface="Roboto Mono"/>
                <a:cs typeface="Roboto Mono"/>
                <a:sym typeface="Roboto Mono"/>
              </a:rPr>
              <a:t>    &lt;main </a:t>
            </a:r>
            <a:r>
              <a:rPr lang="en-US" sz="2000" dirty="0" smtClean="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-US" sz="2000" dirty="0" smtClean="0">
                <a:solidFill>
                  <a:srgbClr val="EB008B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2000" dirty="0">
                <a:solidFill>
                  <a:srgbClr val="008D36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-US" sz="2000" dirty="0" err="1" smtClean="0">
                <a:solidFill>
                  <a:srgbClr val="008D36"/>
                </a:solidFill>
                <a:latin typeface="Roboto Mono"/>
                <a:ea typeface="Roboto Mono"/>
                <a:cs typeface="Roboto Mono"/>
                <a:sym typeface="Roboto Mono"/>
              </a:rPr>
              <a:t>HolyGrail</a:t>
            </a:r>
            <a:r>
              <a:rPr lang="en-US" sz="2000" dirty="0" smtClean="0">
                <a:solidFill>
                  <a:srgbClr val="008D36"/>
                </a:solidFill>
                <a:latin typeface="Roboto Mono"/>
                <a:ea typeface="Roboto Mono"/>
                <a:cs typeface="Roboto Mono"/>
                <a:sym typeface="Roboto Mono"/>
              </a:rPr>
              <a:t>-content</a:t>
            </a:r>
            <a:r>
              <a:rPr lang="en-US" sz="2000" dirty="0">
                <a:solidFill>
                  <a:srgbClr val="008D36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-US" sz="2000" dirty="0" smtClean="0">
                <a:solidFill>
                  <a:srgbClr val="EB008B"/>
                </a:solidFill>
                <a:latin typeface="Roboto Mono"/>
                <a:ea typeface="Roboto Mono"/>
                <a:cs typeface="Roboto Mono"/>
                <a:sym typeface="Roboto Mono"/>
              </a:rPr>
              <a:t>&gt; </a:t>
            </a:r>
            <a:r>
              <a:rPr lang="cs-CZ" sz="2000" dirty="0" smtClean="0">
                <a:solidFill>
                  <a:srgbClr val="EB008B"/>
                </a:solidFill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cs-CZ" sz="2000" dirty="0" smtClean="0">
                <a:solidFill>
                  <a:srgbClr val="EB008B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cs-CZ" sz="2000" dirty="0" smtClean="0">
                <a:solidFill>
                  <a:srgbClr val="EB008B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cs-CZ" sz="2000" dirty="0" smtClean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-US" sz="2000" dirty="0" smtClean="0">
                <a:solidFill>
                  <a:srgbClr val="EB008B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lang="en-US" sz="2000" dirty="0">
                <a:solidFill>
                  <a:srgbClr val="EB008B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cs-CZ" sz="2000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-US" sz="2000" dirty="0" smtClean="0">
                <a:solidFill>
                  <a:srgbClr val="EB008B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lang="cs-CZ" sz="2000" dirty="0" smtClean="0">
              <a:solidFill>
                <a:srgbClr val="EB008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177800" lvl="0" indent="-381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cs-CZ" sz="2000" dirty="0">
                <a:solidFill>
                  <a:srgbClr val="EB008B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cs-CZ" sz="2000" dirty="0" smtClean="0">
                <a:solidFill>
                  <a:srgbClr val="EB008B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-US" sz="2000" dirty="0" smtClean="0">
                <a:solidFill>
                  <a:srgbClr val="EB008B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-US" sz="2000" dirty="0">
                <a:solidFill>
                  <a:srgbClr val="EB008B"/>
                </a:solidFill>
                <a:latin typeface="Roboto Mono"/>
                <a:ea typeface="Roboto Mono"/>
                <a:cs typeface="Roboto Mono"/>
                <a:sym typeface="Roboto Mono"/>
              </a:rPr>
              <a:t>main&gt;</a:t>
            </a:r>
          </a:p>
          <a:p>
            <a:pPr marL="177800" lvl="0" indent="-381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000" dirty="0">
                <a:solidFill>
                  <a:srgbClr val="EB008B"/>
                </a:solidFill>
                <a:latin typeface="Roboto Mono"/>
                <a:ea typeface="Roboto Mono"/>
                <a:cs typeface="Roboto Mono"/>
                <a:sym typeface="Roboto Mono"/>
              </a:rPr>
              <a:t>    &lt;</a:t>
            </a:r>
            <a:r>
              <a:rPr lang="en-US" sz="2000" dirty="0" err="1">
                <a:solidFill>
                  <a:srgbClr val="EB008B"/>
                </a:solidFill>
                <a:latin typeface="Roboto Mono"/>
                <a:ea typeface="Roboto Mono"/>
                <a:cs typeface="Roboto Mono"/>
                <a:sym typeface="Roboto Mono"/>
              </a:rPr>
              <a:t>nav</a:t>
            </a:r>
            <a:r>
              <a:rPr lang="en-US" sz="2000" dirty="0">
                <a:solidFill>
                  <a:srgbClr val="EB008B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2000" dirty="0" smtClean="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-US" sz="2000" dirty="0" smtClean="0">
                <a:solidFill>
                  <a:srgbClr val="EB008B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2000" dirty="0">
                <a:solidFill>
                  <a:srgbClr val="008D36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-US" sz="2000" dirty="0" err="1" smtClean="0">
                <a:solidFill>
                  <a:srgbClr val="008D36"/>
                </a:solidFill>
                <a:latin typeface="Roboto Mono"/>
                <a:ea typeface="Roboto Mono"/>
                <a:cs typeface="Roboto Mono"/>
                <a:sym typeface="Roboto Mono"/>
              </a:rPr>
              <a:t>HolyGrail-nav</a:t>
            </a:r>
            <a:r>
              <a:rPr lang="en-US" sz="2000" dirty="0" smtClean="0">
                <a:solidFill>
                  <a:srgbClr val="008D36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-US" sz="2000" dirty="0" smtClean="0">
                <a:solidFill>
                  <a:srgbClr val="EB008B"/>
                </a:solidFill>
                <a:latin typeface="Roboto Mono"/>
                <a:ea typeface="Roboto Mono"/>
                <a:cs typeface="Roboto Mono"/>
                <a:sym typeface="Roboto Mono"/>
              </a:rPr>
              <a:t>&gt; </a:t>
            </a:r>
            <a:r>
              <a:rPr lang="cs-CZ" sz="2000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-US" sz="2000" dirty="0" smtClean="0">
                <a:solidFill>
                  <a:srgbClr val="EB008B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nav</a:t>
            </a:r>
            <a:r>
              <a:rPr lang="en-US" sz="2000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cs-CZ" sz="2000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-US" sz="2000" dirty="0" smtClean="0">
                <a:solidFill>
                  <a:srgbClr val="EB008B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cs-CZ" sz="2000" dirty="0" smtClean="0">
                <a:solidFill>
                  <a:srgbClr val="EB008B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</a:p>
          <a:p>
            <a:pPr marL="177800" lvl="0" indent="-381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cs-CZ" sz="2000" dirty="0">
                <a:solidFill>
                  <a:srgbClr val="EB008B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cs-CZ" sz="2000" dirty="0" smtClean="0">
                <a:solidFill>
                  <a:srgbClr val="EB008B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-US" sz="2000" dirty="0" smtClean="0">
                <a:solidFill>
                  <a:srgbClr val="EB008B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-US" sz="2000" dirty="0" err="1">
                <a:solidFill>
                  <a:srgbClr val="EB008B"/>
                </a:solidFill>
                <a:latin typeface="Roboto Mono"/>
                <a:ea typeface="Roboto Mono"/>
                <a:cs typeface="Roboto Mono"/>
                <a:sym typeface="Roboto Mono"/>
              </a:rPr>
              <a:t>nav</a:t>
            </a:r>
            <a:r>
              <a:rPr lang="en-US" sz="2000" dirty="0">
                <a:solidFill>
                  <a:srgbClr val="EB008B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</a:p>
          <a:p>
            <a:pPr marL="177800" lvl="0" indent="-381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000" dirty="0">
                <a:solidFill>
                  <a:srgbClr val="EB008B"/>
                </a:solidFill>
                <a:latin typeface="Roboto Mono"/>
                <a:ea typeface="Roboto Mono"/>
                <a:cs typeface="Roboto Mono"/>
                <a:sym typeface="Roboto Mono"/>
              </a:rPr>
              <a:t>    &lt;aside </a:t>
            </a:r>
            <a:r>
              <a:rPr lang="en-US" sz="2000" dirty="0" smtClean="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-US" sz="2000" dirty="0" smtClean="0">
                <a:solidFill>
                  <a:srgbClr val="EB008B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2000" dirty="0">
                <a:solidFill>
                  <a:srgbClr val="008D36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-US" sz="2000" dirty="0" err="1">
                <a:solidFill>
                  <a:srgbClr val="008D36"/>
                </a:solidFill>
                <a:latin typeface="Roboto Mono"/>
                <a:ea typeface="Roboto Mono"/>
                <a:cs typeface="Roboto Mono"/>
                <a:sym typeface="Roboto Mono"/>
              </a:rPr>
              <a:t>H</a:t>
            </a:r>
            <a:r>
              <a:rPr lang="en-US" sz="2000" dirty="0" err="1">
                <a:solidFill>
                  <a:srgbClr val="008D36"/>
                </a:solidFill>
                <a:latin typeface="Roboto Mono"/>
                <a:ea typeface="Roboto Mono"/>
                <a:cs typeface="Roboto Mono"/>
                <a:sym typeface="Roboto Mono"/>
              </a:rPr>
              <a:t>olyGrail</a:t>
            </a:r>
            <a:r>
              <a:rPr lang="en-US" sz="2000" dirty="0">
                <a:solidFill>
                  <a:srgbClr val="008D36"/>
                </a:solidFill>
                <a:latin typeface="Roboto Mono"/>
                <a:ea typeface="Roboto Mono"/>
                <a:cs typeface="Roboto Mono"/>
                <a:sym typeface="Roboto Mono"/>
              </a:rPr>
              <a:t>-ads</a:t>
            </a:r>
            <a:r>
              <a:rPr lang="en-US" sz="2000" dirty="0">
                <a:solidFill>
                  <a:srgbClr val="008D36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-US" sz="2000" dirty="0">
                <a:solidFill>
                  <a:srgbClr val="EB008B"/>
                </a:solidFill>
                <a:latin typeface="Roboto Mono"/>
                <a:ea typeface="Roboto Mono"/>
                <a:cs typeface="Roboto Mono"/>
                <a:sym typeface="Roboto Mono"/>
              </a:rPr>
              <a:t>&gt; </a:t>
            </a:r>
            <a:r>
              <a:rPr lang="cs-CZ" sz="2000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-US" sz="2000" dirty="0" smtClean="0">
                <a:solidFill>
                  <a:srgbClr val="EB008B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aside</a:t>
            </a:r>
            <a:r>
              <a:rPr lang="en-US" sz="2000" dirty="0">
                <a:solidFill>
                  <a:srgbClr val="EB008B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lang="cs-CZ" sz="2000" dirty="0" smtClean="0">
              <a:solidFill>
                <a:srgbClr val="EB008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177800" lvl="0" indent="-381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cs-CZ" sz="2000" dirty="0">
                <a:solidFill>
                  <a:srgbClr val="EB008B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cs-CZ" sz="2000" dirty="0" smtClean="0">
                <a:solidFill>
                  <a:srgbClr val="EB008B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cs-CZ" sz="2000" dirty="0" smtClean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-US" sz="2000" dirty="0" smtClean="0">
                <a:solidFill>
                  <a:srgbClr val="EB008B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2000" dirty="0">
                <a:solidFill>
                  <a:srgbClr val="EB008B"/>
                </a:solidFill>
                <a:latin typeface="Roboto Mono"/>
                <a:ea typeface="Roboto Mono"/>
                <a:cs typeface="Roboto Mono"/>
                <a:sym typeface="Roboto Mono"/>
              </a:rPr>
              <a:t>&lt;/aside&gt;</a:t>
            </a:r>
          </a:p>
          <a:p>
            <a:pPr marL="177800" lvl="0" indent="-381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000" dirty="0">
                <a:solidFill>
                  <a:srgbClr val="EB008B"/>
                </a:solidFill>
                <a:latin typeface="Roboto Mono"/>
                <a:ea typeface="Roboto Mono"/>
                <a:cs typeface="Roboto Mono"/>
                <a:sym typeface="Roboto Mono"/>
              </a:rPr>
              <a:t>  &lt;/div&gt;</a:t>
            </a:r>
          </a:p>
          <a:p>
            <a:pPr marL="177800" lvl="0" indent="-381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000" dirty="0">
                <a:solidFill>
                  <a:srgbClr val="EB008B"/>
                </a:solidFill>
                <a:latin typeface="Roboto Mono"/>
                <a:ea typeface="Roboto Mono"/>
                <a:cs typeface="Roboto Mono"/>
                <a:sym typeface="Roboto Mono"/>
              </a:rPr>
              <a:t>  &lt;footer&gt; </a:t>
            </a:r>
            <a:r>
              <a:rPr lang="cs-CZ" sz="2000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-US" sz="2000" dirty="0" smtClean="0">
                <a:solidFill>
                  <a:srgbClr val="EB008B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footer</a:t>
            </a:r>
            <a:r>
              <a:rPr lang="en-US" sz="2000" dirty="0">
                <a:solidFill>
                  <a:srgbClr val="EB008B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cs-CZ" sz="2000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-US" sz="2000" dirty="0" smtClean="0">
                <a:solidFill>
                  <a:srgbClr val="EB008B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2000" dirty="0">
                <a:solidFill>
                  <a:srgbClr val="EB008B"/>
                </a:solidFill>
                <a:latin typeface="Roboto Mono"/>
                <a:ea typeface="Roboto Mono"/>
                <a:cs typeface="Roboto Mono"/>
                <a:sym typeface="Roboto Mono"/>
              </a:rPr>
              <a:t>&lt;/footer&gt;</a:t>
            </a:r>
          </a:p>
          <a:p>
            <a:pPr marL="177800" lvl="0" indent="-381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000" dirty="0">
                <a:solidFill>
                  <a:srgbClr val="EB008B"/>
                </a:solidFill>
                <a:latin typeface="Roboto Mono"/>
                <a:ea typeface="Roboto Mono"/>
                <a:cs typeface="Roboto Mono"/>
                <a:sym typeface="Roboto Mono"/>
              </a:rPr>
              <a:t>&lt;/body</a:t>
            </a:r>
            <a:r>
              <a:rPr lang="en-US" sz="2000" dirty="0" smtClean="0">
                <a:solidFill>
                  <a:srgbClr val="EB008B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lang="cs-CZ" sz="2000" dirty="0"/>
          </a:p>
        </p:txBody>
      </p:sp>
      <p:sp>
        <p:nvSpPr>
          <p:cNvPr id="97" name="Google Shape;97;p21"/>
          <p:cNvSpPr txBox="1">
            <a:spLocks noGrp="1"/>
          </p:cNvSpPr>
          <p:nvPr>
            <p:ph type="title"/>
          </p:nvPr>
        </p:nvSpPr>
        <p:spPr>
          <a:xfrm>
            <a:off x="623392" y="476672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Flexbox</a:t>
            </a:r>
            <a:r>
              <a:rPr lang="cs-CZ" dirty="0" smtClean="0"/>
              <a:t> – </a:t>
            </a:r>
            <a:r>
              <a:rPr lang="cs-CZ" dirty="0" err="1" smtClean="0"/>
              <a:t>Holy</a:t>
            </a:r>
            <a:r>
              <a:rPr lang="cs-CZ" dirty="0" smtClean="0"/>
              <a:t> </a:t>
            </a:r>
            <a:r>
              <a:rPr lang="cs-CZ" dirty="0" err="1" smtClean="0"/>
              <a:t>Grail</a:t>
            </a:r>
            <a:r>
              <a:rPr lang="cs-CZ" dirty="0" smtClean="0"/>
              <a:t> - příklad</a:t>
            </a:r>
            <a:endParaRPr dirty="0"/>
          </a:p>
        </p:txBody>
      </p:sp>
      <p:sp>
        <p:nvSpPr>
          <p:cNvPr id="5" name="Google Shape;96;p21"/>
          <p:cNvSpPr txBox="1">
            <a:spLocks/>
          </p:cNvSpPr>
          <p:nvPr/>
        </p:nvSpPr>
        <p:spPr>
          <a:xfrm>
            <a:off x="7536160" y="1124744"/>
            <a:ext cx="4555276" cy="44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800"/>
              </a:spcBef>
              <a:buNone/>
            </a:pPr>
            <a:r>
              <a:rPr lang="cs-CZ" sz="2400" dirty="0" smtClean="0">
                <a:solidFill>
                  <a:schemeClr val="bg1">
                    <a:lumMod val="50000"/>
                  </a:schemeClr>
                </a:solidFill>
              </a:rPr>
              <a:t>/* basic </a:t>
            </a:r>
            <a:r>
              <a:rPr lang="cs-CZ" sz="2400" dirty="0" err="1" smtClean="0">
                <a:solidFill>
                  <a:schemeClr val="bg1">
                    <a:lumMod val="50000"/>
                  </a:schemeClr>
                </a:solidFill>
              </a:rPr>
              <a:t>setup</a:t>
            </a:r>
            <a:r>
              <a:rPr lang="cs-CZ" sz="2400" dirty="0" smtClean="0">
                <a:solidFill>
                  <a:schemeClr val="bg1">
                    <a:lumMod val="50000"/>
                  </a:schemeClr>
                </a:solidFill>
              </a:rPr>
              <a:t> */</a:t>
            </a:r>
            <a:r>
              <a:rPr lang="cs-CZ" sz="2400" dirty="0" smtClean="0"/>
              <a:t/>
            </a:r>
            <a:br>
              <a:rPr lang="cs-CZ" sz="2400" dirty="0" smtClean="0"/>
            </a:br>
            <a:r>
              <a:rPr lang="cs-CZ" sz="2400" dirty="0" smtClean="0"/>
              <a:t>.</a:t>
            </a:r>
            <a:r>
              <a:rPr lang="cs-CZ" sz="2400" dirty="0" err="1">
                <a:solidFill>
                  <a:schemeClr val="accent1"/>
                </a:solidFill>
                <a:latin typeface="Roboto Mono"/>
                <a:ea typeface="Roboto Mono"/>
                <a:cs typeface="Roboto Mono"/>
              </a:rPr>
              <a:t>HolyGrail</a:t>
            </a:r>
            <a:r>
              <a:rPr lang="cs-CZ" sz="2400" dirty="0">
                <a:solidFill>
                  <a:schemeClr val="accent1"/>
                </a:solidFill>
                <a:latin typeface="Roboto Mono"/>
                <a:ea typeface="Roboto Mono"/>
                <a:cs typeface="Roboto Mono"/>
              </a:rPr>
              <a:t> </a:t>
            </a:r>
            <a:r>
              <a:rPr lang="cs-CZ" sz="2400" dirty="0"/>
              <a:t>{ </a:t>
            </a:r>
            <a:endParaRPr lang="cs-CZ" sz="2400" dirty="0" smtClean="0"/>
          </a:p>
          <a:p>
            <a:pPr marL="0" lvl="0" indent="0">
              <a:lnSpc>
                <a:spcPct val="100000"/>
              </a:lnSpc>
              <a:spcBef>
                <a:spcPts val="800"/>
              </a:spcBef>
              <a:buSzPts val="1100"/>
              <a:buNone/>
            </a:pPr>
            <a:r>
              <a:rPr lang="cs-CZ" sz="2400" dirty="0"/>
              <a:t> </a:t>
            </a:r>
            <a:r>
              <a:rPr lang="cs-CZ" sz="2400" dirty="0" smtClean="0"/>
              <a:t> </a:t>
            </a:r>
            <a:r>
              <a:rPr lang="cs-CZ" sz="2400" dirty="0">
                <a:solidFill>
                  <a:srgbClr val="0000FF"/>
                </a:solidFill>
                <a:latin typeface="Roboto Mono"/>
                <a:ea typeface="Roboto Mono"/>
                <a:cs typeface="Roboto Mono"/>
              </a:rPr>
              <a:t>display</a:t>
            </a:r>
            <a:r>
              <a:rPr lang="cs-CZ" sz="2400" dirty="0"/>
              <a:t>: </a:t>
            </a:r>
            <a:r>
              <a:rPr lang="cs-CZ" sz="2400" dirty="0" err="1"/>
              <a:t>flex</a:t>
            </a:r>
            <a:r>
              <a:rPr lang="cs-CZ" sz="2400" dirty="0"/>
              <a:t>; </a:t>
            </a:r>
            <a:endParaRPr lang="cs-CZ" sz="2400" dirty="0" smtClean="0"/>
          </a:p>
          <a:p>
            <a:pPr marL="0" lvl="0" indent="0">
              <a:lnSpc>
                <a:spcPct val="100000"/>
              </a:lnSpc>
              <a:spcBef>
                <a:spcPts val="800"/>
              </a:spcBef>
              <a:buSzPts val="1100"/>
              <a:buNone/>
            </a:pPr>
            <a:r>
              <a:rPr lang="cs-CZ" sz="2400" dirty="0"/>
              <a:t> </a:t>
            </a:r>
            <a:r>
              <a:rPr lang="cs-CZ" sz="2400" dirty="0" smtClean="0"/>
              <a:t> </a:t>
            </a:r>
            <a:r>
              <a:rPr lang="cs-CZ" sz="2400" dirty="0">
                <a:solidFill>
                  <a:srgbClr val="0000FF"/>
                </a:solidFill>
                <a:latin typeface="Roboto Mono"/>
                <a:ea typeface="Roboto Mono"/>
                <a:cs typeface="Roboto Mono"/>
              </a:rPr>
              <a:t>min-</a:t>
            </a:r>
            <a:r>
              <a:rPr lang="cs-CZ" sz="2400" dirty="0" err="1">
                <a:solidFill>
                  <a:srgbClr val="0000FF"/>
                </a:solidFill>
                <a:latin typeface="Roboto Mono"/>
                <a:ea typeface="Roboto Mono"/>
                <a:cs typeface="Roboto Mono"/>
              </a:rPr>
              <a:t>height</a:t>
            </a:r>
            <a:r>
              <a:rPr lang="cs-CZ" sz="2400" dirty="0"/>
              <a:t>: 100vh; </a:t>
            </a:r>
            <a:endParaRPr lang="cs-CZ" sz="2400" dirty="0" smtClean="0"/>
          </a:p>
          <a:p>
            <a:pPr marL="0" lvl="0" indent="0">
              <a:lnSpc>
                <a:spcPct val="100000"/>
              </a:lnSpc>
              <a:spcBef>
                <a:spcPts val="800"/>
              </a:spcBef>
              <a:buSzPts val="1100"/>
              <a:buNone/>
            </a:pPr>
            <a:r>
              <a:rPr lang="cs-CZ" sz="2400" dirty="0"/>
              <a:t> </a:t>
            </a:r>
            <a:r>
              <a:rPr lang="cs-CZ" sz="2400" dirty="0" smtClean="0"/>
              <a:t> </a:t>
            </a:r>
            <a:r>
              <a:rPr lang="cs-CZ" sz="2400" dirty="0" err="1">
                <a:solidFill>
                  <a:srgbClr val="0000FF"/>
                </a:solidFill>
                <a:latin typeface="Roboto Mono"/>
                <a:ea typeface="Roboto Mono"/>
                <a:cs typeface="Roboto Mono"/>
              </a:rPr>
              <a:t>flex-direction</a:t>
            </a:r>
            <a:r>
              <a:rPr lang="cs-CZ" sz="2400" dirty="0"/>
              <a:t>: </a:t>
            </a:r>
            <a:r>
              <a:rPr lang="cs-CZ" sz="2400" dirty="0" err="1"/>
              <a:t>column</a:t>
            </a:r>
            <a:r>
              <a:rPr lang="cs-CZ" sz="2400" dirty="0"/>
              <a:t>; </a:t>
            </a:r>
            <a:endParaRPr lang="cs-CZ" sz="2400" dirty="0" smtClean="0"/>
          </a:p>
          <a:p>
            <a:pPr marL="0" lvl="0" indent="0">
              <a:lnSpc>
                <a:spcPct val="100000"/>
              </a:lnSpc>
              <a:spcBef>
                <a:spcPts val="800"/>
              </a:spcBef>
              <a:buSzPts val="1100"/>
              <a:buNone/>
            </a:pPr>
            <a:r>
              <a:rPr lang="cs-CZ" sz="2400" dirty="0" smtClean="0"/>
              <a:t>} </a:t>
            </a:r>
          </a:p>
          <a:p>
            <a:pPr marL="0" lvl="0" indent="0">
              <a:lnSpc>
                <a:spcPct val="100000"/>
              </a:lnSpc>
              <a:spcBef>
                <a:spcPts val="800"/>
              </a:spcBef>
              <a:buSzPts val="1100"/>
              <a:buNone/>
            </a:pPr>
            <a:r>
              <a:rPr lang="cs-CZ" sz="2400" dirty="0" smtClean="0"/>
              <a:t>.</a:t>
            </a:r>
            <a:r>
              <a:rPr lang="cs-CZ" sz="2400" dirty="0" err="1">
                <a:solidFill>
                  <a:schemeClr val="accent1"/>
                </a:solidFill>
                <a:latin typeface="Roboto Mono"/>
                <a:ea typeface="Roboto Mono"/>
                <a:cs typeface="Roboto Mono"/>
              </a:rPr>
              <a:t>HolyGrail</a:t>
            </a:r>
            <a:r>
              <a:rPr lang="cs-CZ" sz="2400" dirty="0">
                <a:solidFill>
                  <a:schemeClr val="accent1"/>
                </a:solidFill>
                <a:latin typeface="Roboto Mono"/>
                <a:ea typeface="Roboto Mono"/>
                <a:cs typeface="Roboto Mono"/>
              </a:rPr>
              <a:t>-body </a:t>
            </a:r>
            <a:r>
              <a:rPr lang="cs-CZ" sz="2400" dirty="0"/>
              <a:t>{ </a:t>
            </a:r>
            <a:endParaRPr lang="cs-CZ" sz="2400" dirty="0" smtClean="0"/>
          </a:p>
          <a:p>
            <a:pPr marL="0" lvl="0" indent="0">
              <a:lnSpc>
                <a:spcPct val="100000"/>
              </a:lnSpc>
              <a:spcBef>
                <a:spcPts val="800"/>
              </a:spcBef>
              <a:buSzPts val="1100"/>
              <a:buNone/>
            </a:pPr>
            <a:r>
              <a:rPr lang="cs-CZ" sz="2400" dirty="0"/>
              <a:t> </a:t>
            </a:r>
            <a:r>
              <a:rPr lang="cs-CZ" sz="2400" dirty="0" smtClean="0"/>
              <a:t> </a:t>
            </a:r>
            <a:r>
              <a:rPr lang="cs-CZ" sz="2400" dirty="0">
                <a:solidFill>
                  <a:srgbClr val="0000FF"/>
                </a:solidFill>
                <a:latin typeface="Roboto Mono"/>
                <a:ea typeface="Roboto Mono"/>
                <a:cs typeface="Roboto Mono"/>
              </a:rPr>
              <a:t>display</a:t>
            </a:r>
            <a:r>
              <a:rPr lang="cs-CZ" sz="2400" dirty="0"/>
              <a:t>: </a:t>
            </a:r>
            <a:r>
              <a:rPr lang="cs-CZ" sz="2400" dirty="0" err="1"/>
              <a:t>flex</a:t>
            </a:r>
            <a:r>
              <a:rPr lang="cs-CZ" sz="2400" dirty="0"/>
              <a:t>; </a:t>
            </a:r>
            <a:endParaRPr lang="cs-CZ" sz="2400" dirty="0" smtClean="0"/>
          </a:p>
          <a:p>
            <a:pPr marL="0" lvl="0" indent="0">
              <a:lnSpc>
                <a:spcPct val="100000"/>
              </a:lnSpc>
              <a:spcBef>
                <a:spcPts val="800"/>
              </a:spcBef>
              <a:buSzPts val="1100"/>
              <a:buNone/>
            </a:pPr>
            <a:r>
              <a:rPr lang="cs-CZ" sz="2400" dirty="0"/>
              <a:t> </a:t>
            </a:r>
            <a:r>
              <a:rPr lang="cs-CZ" sz="2400" dirty="0" smtClean="0"/>
              <a:t> </a:t>
            </a:r>
            <a:r>
              <a:rPr lang="cs-CZ" sz="2400" dirty="0" err="1">
                <a:solidFill>
                  <a:srgbClr val="0000FF"/>
                </a:solidFill>
                <a:latin typeface="Roboto Mono"/>
                <a:ea typeface="Roboto Mono"/>
                <a:cs typeface="Roboto Mono"/>
              </a:rPr>
              <a:t>flex</a:t>
            </a:r>
            <a:r>
              <a:rPr lang="cs-CZ" sz="2400" dirty="0"/>
              <a:t>: 1; </a:t>
            </a:r>
            <a:endParaRPr lang="cs-CZ" sz="2400" dirty="0" smtClean="0"/>
          </a:p>
          <a:p>
            <a:pPr marL="0" lvl="0" indent="0">
              <a:lnSpc>
                <a:spcPct val="100000"/>
              </a:lnSpc>
              <a:spcBef>
                <a:spcPts val="800"/>
              </a:spcBef>
              <a:buSzPts val="1100"/>
              <a:buNone/>
            </a:pPr>
            <a:r>
              <a:rPr lang="cs-CZ" sz="2400" dirty="0" smtClean="0"/>
              <a:t>}</a:t>
            </a:r>
            <a:endParaRPr lang="en-US" sz="2400" dirty="0">
              <a:solidFill>
                <a:srgbClr val="EB008B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50800" indent="0">
              <a:lnSpc>
                <a:spcPct val="115000"/>
              </a:lnSpc>
              <a:buFont typeface="Arial"/>
              <a:buNone/>
            </a:pPr>
            <a:endParaRPr lang="cs-CZ" dirty="0"/>
          </a:p>
        </p:txBody>
      </p:sp>
      <p:cxnSp>
        <p:nvCxnSpPr>
          <p:cNvPr id="6" name="Google Shape;110;p23"/>
          <p:cNvCxnSpPr/>
          <p:nvPr/>
        </p:nvCxnSpPr>
        <p:spPr>
          <a:xfrm>
            <a:off x="486600" y="1484784"/>
            <a:ext cx="0" cy="4392488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111;p23"/>
          <p:cNvSpPr txBox="1"/>
          <p:nvPr/>
        </p:nvSpPr>
        <p:spPr>
          <a:xfrm rot="-5400000">
            <a:off x="-106050" y="1469910"/>
            <a:ext cx="9045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CCCCCC"/>
                </a:solidFill>
              </a:rPr>
              <a:t>HTML</a:t>
            </a:r>
            <a:endParaRPr sz="1800" dirty="0">
              <a:solidFill>
                <a:srgbClr val="CCCCCC"/>
              </a:solidFill>
            </a:endParaRPr>
          </a:p>
        </p:txBody>
      </p:sp>
      <p:cxnSp>
        <p:nvCxnSpPr>
          <p:cNvPr id="9" name="Google Shape;118;p24"/>
          <p:cNvCxnSpPr/>
          <p:nvPr/>
        </p:nvCxnSpPr>
        <p:spPr>
          <a:xfrm>
            <a:off x="7351596" y="1450685"/>
            <a:ext cx="0" cy="3994539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119;p24"/>
          <p:cNvSpPr txBox="1"/>
          <p:nvPr/>
        </p:nvSpPr>
        <p:spPr>
          <a:xfrm rot="-5400000">
            <a:off x="6758946" y="1469910"/>
            <a:ext cx="9045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CCCCCC"/>
                </a:solidFill>
              </a:rPr>
              <a:t>CSS</a:t>
            </a:r>
            <a:endParaRPr sz="1800" dirty="0">
              <a:solidFill>
                <a:srgbClr val="CCCC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427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>
            <a:spLocks noGrp="1"/>
          </p:cNvSpPr>
          <p:nvPr>
            <p:ph type="title"/>
          </p:nvPr>
        </p:nvSpPr>
        <p:spPr>
          <a:xfrm>
            <a:off x="627008" y="404664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Flexbox</a:t>
            </a:r>
            <a:r>
              <a:rPr lang="cs-CZ" dirty="0" smtClean="0"/>
              <a:t> – </a:t>
            </a:r>
            <a:r>
              <a:rPr lang="cs-CZ" dirty="0" err="1" smtClean="0"/>
              <a:t>Holy</a:t>
            </a:r>
            <a:r>
              <a:rPr lang="cs-CZ" dirty="0" smtClean="0"/>
              <a:t> </a:t>
            </a:r>
            <a:r>
              <a:rPr lang="cs-CZ" dirty="0" err="1" smtClean="0"/>
              <a:t>Grail</a:t>
            </a:r>
            <a:r>
              <a:rPr lang="cs-CZ" dirty="0" smtClean="0"/>
              <a:t> - příklad</a:t>
            </a:r>
            <a:endParaRPr dirty="0"/>
          </a:p>
        </p:txBody>
      </p:sp>
      <p:sp>
        <p:nvSpPr>
          <p:cNvPr id="5" name="Google Shape;96;p21"/>
          <p:cNvSpPr txBox="1">
            <a:spLocks/>
          </p:cNvSpPr>
          <p:nvPr/>
        </p:nvSpPr>
        <p:spPr>
          <a:xfrm>
            <a:off x="1036934" y="1052736"/>
            <a:ext cx="8588365" cy="44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800"/>
              </a:spcBef>
              <a:buNone/>
            </a:pPr>
            <a:r>
              <a:rPr lang="cs-CZ" sz="2400" dirty="0" smtClean="0">
                <a:solidFill>
                  <a:schemeClr val="bg1">
                    <a:lumMod val="50000"/>
                  </a:schemeClr>
                </a:solidFill>
              </a:rPr>
              <a:t>/* základní rozestavění */</a:t>
            </a:r>
            <a:r>
              <a:rPr lang="cs-CZ" sz="2400" dirty="0" smtClean="0"/>
              <a:t/>
            </a:r>
            <a:br>
              <a:rPr lang="cs-CZ" sz="2400" dirty="0" smtClean="0"/>
            </a:br>
            <a:r>
              <a:rPr lang="cs-CZ" sz="2400" dirty="0" smtClean="0"/>
              <a:t>.</a:t>
            </a:r>
            <a:r>
              <a:rPr lang="cs-CZ" sz="2400" dirty="0" err="1" smtClean="0">
                <a:solidFill>
                  <a:schemeClr val="accent1"/>
                </a:solidFill>
                <a:latin typeface="Roboto Mono"/>
                <a:ea typeface="Roboto Mono"/>
                <a:cs typeface="Roboto Mono"/>
              </a:rPr>
              <a:t>HolyGrail-content</a:t>
            </a:r>
            <a:r>
              <a:rPr lang="cs-CZ" sz="2400" dirty="0" smtClean="0">
                <a:solidFill>
                  <a:schemeClr val="accent1"/>
                </a:solidFill>
                <a:latin typeface="Roboto Mono"/>
                <a:ea typeface="Roboto Mono"/>
                <a:cs typeface="Roboto Mono"/>
              </a:rPr>
              <a:t> </a:t>
            </a:r>
            <a:r>
              <a:rPr lang="cs-CZ" sz="2400" dirty="0"/>
              <a:t>{ </a:t>
            </a:r>
            <a:endParaRPr lang="cs-CZ" sz="2400" dirty="0" smtClean="0"/>
          </a:p>
          <a:p>
            <a:pPr marL="0" lvl="0" indent="0">
              <a:lnSpc>
                <a:spcPct val="100000"/>
              </a:lnSpc>
              <a:spcBef>
                <a:spcPts val="800"/>
              </a:spcBef>
              <a:buSzPts val="1100"/>
              <a:buNone/>
            </a:pPr>
            <a:r>
              <a:rPr lang="cs-CZ" sz="2400" dirty="0" smtClean="0"/>
              <a:t>  </a:t>
            </a:r>
            <a:r>
              <a:rPr lang="cs-CZ" sz="2400" dirty="0" err="1" smtClean="0">
                <a:solidFill>
                  <a:srgbClr val="0000FF"/>
                </a:solidFill>
                <a:latin typeface="Roboto Mono"/>
                <a:ea typeface="Roboto Mono"/>
                <a:cs typeface="Roboto Mono"/>
              </a:rPr>
              <a:t>flex</a:t>
            </a:r>
            <a:r>
              <a:rPr lang="cs-CZ" sz="2400" dirty="0" smtClean="0"/>
              <a:t>: 1; </a:t>
            </a:r>
          </a:p>
          <a:p>
            <a:pPr marL="0" lvl="0" indent="0">
              <a:lnSpc>
                <a:spcPct val="100000"/>
              </a:lnSpc>
              <a:spcBef>
                <a:spcPts val="800"/>
              </a:spcBef>
              <a:buSzPts val="1100"/>
              <a:buNone/>
            </a:pPr>
            <a:r>
              <a:rPr lang="cs-CZ" sz="2400" dirty="0" smtClean="0"/>
              <a:t>} </a:t>
            </a:r>
          </a:p>
          <a:p>
            <a:pPr marL="0" lvl="0" indent="0">
              <a:lnSpc>
                <a:spcPct val="100000"/>
              </a:lnSpc>
              <a:spcBef>
                <a:spcPts val="800"/>
              </a:spcBef>
              <a:buSzPts val="1100"/>
              <a:buNone/>
            </a:pPr>
            <a:r>
              <a:rPr lang="cs-CZ" sz="2400" dirty="0" smtClean="0"/>
              <a:t>.</a:t>
            </a:r>
            <a:r>
              <a:rPr lang="cs-CZ" sz="2400" dirty="0" err="1" smtClean="0">
                <a:solidFill>
                  <a:schemeClr val="accent1"/>
                </a:solidFill>
                <a:latin typeface="Roboto Mono"/>
                <a:ea typeface="Roboto Mono"/>
                <a:cs typeface="Roboto Mono"/>
              </a:rPr>
              <a:t>HolyGrail</a:t>
            </a:r>
            <a:r>
              <a:rPr lang="cs-CZ" sz="2400" dirty="0" smtClean="0">
                <a:solidFill>
                  <a:schemeClr val="accent1"/>
                </a:solidFill>
                <a:latin typeface="Roboto Mono"/>
                <a:ea typeface="Roboto Mono"/>
                <a:cs typeface="Roboto Mono"/>
              </a:rPr>
              <a:t>-nav, </a:t>
            </a:r>
            <a:r>
              <a:rPr lang="cs-CZ" sz="2400" dirty="0"/>
              <a:t>.</a:t>
            </a:r>
            <a:r>
              <a:rPr lang="cs-CZ" sz="2400" dirty="0" err="1" smtClean="0">
                <a:solidFill>
                  <a:schemeClr val="accent1"/>
                </a:solidFill>
                <a:latin typeface="Roboto Mono"/>
                <a:ea typeface="Roboto Mono"/>
                <a:cs typeface="Roboto Mono"/>
              </a:rPr>
              <a:t>HolyGrail-ads</a:t>
            </a:r>
            <a:r>
              <a:rPr lang="cs-CZ" sz="2400" dirty="0" smtClean="0">
                <a:solidFill>
                  <a:schemeClr val="accent1"/>
                </a:solidFill>
                <a:latin typeface="Roboto Mono"/>
                <a:ea typeface="Roboto Mono"/>
                <a:cs typeface="Roboto Mono"/>
              </a:rPr>
              <a:t> </a:t>
            </a:r>
            <a:r>
              <a:rPr lang="cs-CZ" sz="2400" dirty="0"/>
              <a:t>{ </a:t>
            </a:r>
            <a:r>
              <a:rPr lang="cs-CZ" sz="2400" dirty="0" smtClean="0"/>
              <a:t/>
            </a:r>
            <a:br>
              <a:rPr lang="cs-CZ" sz="2400" dirty="0" smtClean="0"/>
            </a:br>
            <a:r>
              <a:rPr lang="cs-CZ" sz="2400" dirty="0" smtClean="0"/>
              <a:t>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/* 12em is the width of the columns */</a:t>
            </a:r>
            <a:endParaRPr lang="cs-CZ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800"/>
              </a:spcBef>
              <a:buSzPts val="1100"/>
              <a:buNone/>
            </a:pPr>
            <a:r>
              <a:rPr lang="cs-CZ" sz="2400" dirty="0"/>
              <a:t> </a:t>
            </a:r>
            <a:r>
              <a:rPr lang="cs-CZ" sz="2400" dirty="0" smtClean="0"/>
              <a:t> </a:t>
            </a:r>
            <a:r>
              <a:rPr lang="cs-CZ" sz="2400" dirty="0" err="1" smtClean="0">
                <a:solidFill>
                  <a:srgbClr val="0000FF"/>
                </a:solidFill>
                <a:latin typeface="Roboto Mono"/>
                <a:ea typeface="Roboto Mono"/>
                <a:cs typeface="Roboto Mono"/>
              </a:rPr>
              <a:t>flex</a:t>
            </a:r>
            <a:r>
              <a:rPr lang="cs-CZ" sz="2400" dirty="0" smtClean="0"/>
              <a:t>: 0 0 12em; </a:t>
            </a:r>
          </a:p>
          <a:p>
            <a:pPr marL="0" lvl="0" indent="0">
              <a:lnSpc>
                <a:spcPct val="100000"/>
              </a:lnSpc>
              <a:spcBef>
                <a:spcPts val="800"/>
              </a:spcBef>
              <a:buSzPts val="1100"/>
              <a:buNone/>
            </a:pPr>
            <a:r>
              <a:rPr lang="cs-CZ" sz="2400" dirty="0" smtClean="0"/>
              <a:t>}</a:t>
            </a:r>
            <a:endParaRPr lang="en-US" sz="2400" dirty="0">
              <a:solidFill>
                <a:srgbClr val="EB008B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>
              <a:lnSpc>
                <a:spcPct val="100000"/>
              </a:lnSpc>
              <a:spcBef>
                <a:spcPts val="800"/>
              </a:spcBef>
              <a:buNone/>
            </a:pPr>
            <a:r>
              <a:rPr lang="cs-CZ" dirty="0"/>
              <a:t>.</a:t>
            </a:r>
            <a:r>
              <a:rPr lang="cs-CZ" dirty="0" err="1" smtClean="0">
                <a:solidFill>
                  <a:schemeClr val="accent1"/>
                </a:solidFill>
                <a:latin typeface="Roboto Mono"/>
                <a:ea typeface="Roboto Mono"/>
                <a:cs typeface="Roboto Mono"/>
              </a:rPr>
              <a:t>HolyGrail</a:t>
            </a:r>
            <a:r>
              <a:rPr lang="cs-CZ" dirty="0" smtClean="0">
                <a:solidFill>
                  <a:schemeClr val="accent1"/>
                </a:solidFill>
                <a:latin typeface="Roboto Mono"/>
                <a:ea typeface="Roboto Mono"/>
                <a:cs typeface="Roboto Mono"/>
              </a:rPr>
              <a:t>-nav </a:t>
            </a:r>
            <a:r>
              <a:rPr lang="cs-CZ" dirty="0"/>
              <a:t>{ </a:t>
            </a:r>
            <a:endParaRPr lang="cs-CZ" dirty="0" smtClean="0"/>
          </a:p>
          <a:p>
            <a:pPr marL="0" lvl="0" indent="0">
              <a:lnSpc>
                <a:spcPct val="100000"/>
              </a:lnSpc>
              <a:spcBef>
                <a:spcPts val="80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/* put the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nav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on the left */</a:t>
            </a:r>
            <a:endParaRPr lang="cs-CZ" dirty="0">
              <a:solidFill>
                <a:schemeClr val="bg1">
                  <a:lumMod val="50000"/>
                </a:schemeClr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800"/>
              </a:spcBef>
              <a:buSzPts val="1100"/>
              <a:buNone/>
            </a:pPr>
            <a:r>
              <a:rPr lang="cs-CZ" dirty="0"/>
              <a:t>  </a:t>
            </a:r>
            <a:r>
              <a:rPr lang="cs-CZ" sz="2400" dirty="0" err="1">
                <a:solidFill>
                  <a:srgbClr val="0000FF"/>
                </a:solidFill>
                <a:latin typeface="Roboto Mono"/>
                <a:ea typeface="Roboto Mono"/>
                <a:cs typeface="Roboto Mono"/>
              </a:rPr>
              <a:t>order</a:t>
            </a:r>
            <a:r>
              <a:rPr lang="cs-CZ" dirty="0" smtClean="0"/>
              <a:t>: -1</a:t>
            </a:r>
            <a:r>
              <a:rPr lang="cs-CZ" dirty="0"/>
              <a:t>; </a:t>
            </a:r>
          </a:p>
          <a:p>
            <a:pPr marL="0" lvl="0" indent="0">
              <a:lnSpc>
                <a:spcPct val="100000"/>
              </a:lnSpc>
              <a:spcBef>
                <a:spcPts val="800"/>
              </a:spcBef>
              <a:buSzPts val="1100"/>
              <a:buNone/>
            </a:pPr>
            <a:r>
              <a:rPr lang="cs-CZ" dirty="0"/>
              <a:t>} </a:t>
            </a:r>
          </a:p>
          <a:p>
            <a:pPr marL="50800" indent="0">
              <a:lnSpc>
                <a:spcPct val="115000"/>
              </a:lnSpc>
              <a:buFont typeface="Arial"/>
              <a:buNone/>
            </a:pPr>
            <a:endParaRPr lang="cs-CZ" dirty="0"/>
          </a:p>
        </p:txBody>
      </p:sp>
      <p:cxnSp>
        <p:nvCxnSpPr>
          <p:cNvPr id="9" name="Google Shape;118;p24"/>
          <p:cNvCxnSpPr/>
          <p:nvPr/>
        </p:nvCxnSpPr>
        <p:spPr>
          <a:xfrm>
            <a:off x="767408" y="1481186"/>
            <a:ext cx="0" cy="461211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119;p24"/>
          <p:cNvSpPr txBox="1"/>
          <p:nvPr/>
        </p:nvSpPr>
        <p:spPr>
          <a:xfrm rot="-5400000">
            <a:off x="174758" y="1500411"/>
            <a:ext cx="9045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CCCCCC"/>
                </a:solidFill>
              </a:rPr>
              <a:t>CSS</a:t>
            </a:r>
            <a:endParaRPr sz="1800" dirty="0">
              <a:solidFill>
                <a:srgbClr val="CCCC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263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1079770" y="1371600"/>
            <a:ext cx="10029300" cy="439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 smtClean="0"/>
              <a:t>Cvičení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5132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text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Cvičení na hodině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26022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text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Cvičení na doma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40745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964660" y="1378151"/>
            <a:ext cx="10134600" cy="440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666666"/>
                </a:solidFill>
              </a:rPr>
              <a:t>Toto dílo je licencováno pod </a:t>
            </a:r>
            <a:endParaRPr sz="2400">
              <a:solidFill>
                <a:srgbClr val="666666"/>
              </a:solidFill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Creative Commons Attribution-NonCommercial-ShareAlike 4.0 International License</a:t>
            </a:r>
            <a:endParaRPr>
              <a:solidFill>
                <a:srgbClr val="666666"/>
              </a:solidFill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666666"/>
              </a:solidFill>
            </a:endParaRPr>
          </a:p>
        </p:txBody>
      </p:sp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Použití materiálů</a:t>
            </a:r>
            <a:endParaRPr/>
          </a:p>
        </p:txBody>
      </p:sp>
      <p:pic>
        <p:nvPicPr>
          <p:cNvPr id="62" name="Google Shape;62;p15"/>
          <p:cNvPicPr preferRelativeResize="0"/>
          <p:nvPr/>
        </p:nvPicPr>
        <p:blipFill>
          <a:blip r:embed="rId4">
            <a:alphaModFix amt="29000"/>
          </a:blip>
          <a:stretch>
            <a:fillRect/>
          </a:stretch>
        </p:blipFill>
        <p:spPr>
          <a:xfrm>
            <a:off x="4490475" y="4229750"/>
            <a:ext cx="3211050" cy="759000"/>
          </a:xfrm>
          <a:prstGeom prst="rect">
            <a:avLst/>
          </a:prstGeom>
          <a:noFill/>
          <a:ln>
            <a:noFill/>
          </a:ln>
          <a:effectLst>
            <a:reflection stA="15000" endPos="30000" dist="38100" dir="5400000" fadeDir="5400012" sy="-100000" algn="bl" rotWithShape="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1079770" y="1371600"/>
            <a:ext cx="10029300" cy="439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 smtClean="0"/>
              <a:t>Zarovnání prvků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2"/>
          <p:cNvSpPr txBox="1">
            <a:spLocks noGrp="1"/>
          </p:cNvSpPr>
          <p:nvPr>
            <p:ph type="title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Zarovnání položek ve směru hlavní osy</a:t>
            </a:r>
            <a:endParaRPr/>
          </a:p>
        </p:txBody>
      </p:sp>
      <p:sp>
        <p:nvSpPr>
          <p:cNvPr id="244" name="Google Shape;244;p42"/>
          <p:cNvSpPr txBox="1">
            <a:spLocks noGrp="1"/>
          </p:cNvSpPr>
          <p:nvPr>
            <p:ph type="body" idx="1"/>
          </p:nvPr>
        </p:nvSpPr>
        <p:spPr>
          <a:xfrm>
            <a:off x="1052750" y="4227650"/>
            <a:ext cx="6631500" cy="21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/>
              <a:t>Zarovnání položek flexboxu ve směru hlavní osy (tj. při flex-direction: row; zarovnává v horizontálním směru).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1"/>
              <a:t>Možné hodnoty:</a:t>
            </a:r>
            <a:r>
              <a:rPr lang="en-US" sz="1800"/>
              <a:t/>
            </a:r>
            <a:br>
              <a:rPr lang="en-US" sz="1800"/>
            </a:br>
            <a:r>
              <a:rPr lang="en-US" sz="1800">
                <a:solidFill>
                  <a:schemeClr val="accent1"/>
                </a:solidFill>
              </a:rPr>
              <a:t>flex-start </a:t>
            </a:r>
            <a:r>
              <a:rPr lang="en-US" sz="1800"/>
              <a:t>(výchozí), </a:t>
            </a:r>
            <a:r>
              <a:rPr lang="en-US" sz="1800">
                <a:solidFill>
                  <a:schemeClr val="accent1"/>
                </a:solidFill>
              </a:rPr>
              <a:t>flex-end</a:t>
            </a:r>
            <a:r>
              <a:rPr lang="en-US" sz="1800"/>
              <a:t>, </a:t>
            </a:r>
            <a:r>
              <a:rPr lang="en-US" sz="1800">
                <a:solidFill>
                  <a:schemeClr val="accent1"/>
                </a:solidFill>
              </a:rPr>
              <a:t>center</a:t>
            </a:r>
            <a:r>
              <a:rPr lang="en-US" sz="1800"/>
              <a:t>, </a:t>
            </a:r>
            <a:r>
              <a:rPr lang="en-US" sz="1800">
                <a:solidFill>
                  <a:schemeClr val="accent1"/>
                </a:solidFill>
              </a:rPr>
              <a:t>space-between</a:t>
            </a:r>
            <a:r>
              <a:rPr lang="en-US" sz="1800"/>
              <a:t>, </a:t>
            </a:r>
            <a:r>
              <a:rPr lang="en-US" sz="1800">
                <a:solidFill>
                  <a:schemeClr val="accent1"/>
                </a:solidFill>
              </a:rPr>
              <a:t>space-around</a:t>
            </a:r>
            <a:r>
              <a:rPr lang="en-US" sz="1800"/>
              <a:t>, </a:t>
            </a:r>
            <a:r>
              <a:rPr lang="en-US" sz="1800">
                <a:solidFill>
                  <a:schemeClr val="accent1"/>
                </a:solidFill>
              </a:rPr>
              <a:t>space-evenly</a:t>
            </a:r>
            <a:endParaRPr sz="1800">
              <a:solidFill>
                <a:schemeClr val="accent1"/>
              </a:solidFill>
            </a:endParaRPr>
          </a:p>
        </p:txBody>
      </p:sp>
      <p:cxnSp>
        <p:nvCxnSpPr>
          <p:cNvPr id="245" name="Google Shape;245;p42"/>
          <p:cNvCxnSpPr/>
          <p:nvPr/>
        </p:nvCxnSpPr>
        <p:spPr>
          <a:xfrm>
            <a:off x="757650" y="1823788"/>
            <a:ext cx="0" cy="192510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6" name="Google Shape;246;p42"/>
          <p:cNvSpPr txBox="1"/>
          <p:nvPr/>
        </p:nvSpPr>
        <p:spPr>
          <a:xfrm rot="-5400000">
            <a:off x="165000" y="1843013"/>
            <a:ext cx="9045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CCCC"/>
                </a:solidFill>
              </a:rPr>
              <a:t>CSS</a:t>
            </a:r>
            <a:endParaRPr sz="1800">
              <a:solidFill>
                <a:srgbClr val="CCCCCC"/>
              </a:solidFill>
            </a:endParaRPr>
          </a:p>
        </p:txBody>
      </p:sp>
      <p:sp>
        <p:nvSpPr>
          <p:cNvPr id="247" name="Google Shape;247;p42"/>
          <p:cNvSpPr txBox="1"/>
          <p:nvPr/>
        </p:nvSpPr>
        <p:spPr>
          <a:xfrm>
            <a:off x="1052750" y="1873200"/>
            <a:ext cx="6310200" cy="19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.kontejner </a:t>
            </a:r>
            <a:r>
              <a:rPr lang="en-US" sz="3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3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635000" lvl="0" indent="-381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justify-content</a:t>
            </a:r>
            <a:r>
              <a:rPr lang="en-US" sz="3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 center;</a:t>
            </a:r>
            <a:endParaRPr sz="3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3000">
              <a:solidFill>
                <a:srgbClr val="EB008B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48" name="Google Shape;24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9750" y="1350169"/>
            <a:ext cx="3204548" cy="52030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1681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3"/>
          <p:cNvSpPr txBox="1">
            <a:spLocks noGrp="1"/>
          </p:cNvSpPr>
          <p:nvPr>
            <p:ph type="title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Zarovnání položek ve směru vedlejší osy</a:t>
            </a:r>
            <a:endParaRPr/>
          </a:p>
        </p:txBody>
      </p:sp>
      <p:sp>
        <p:nvSpPr>
          <p:cNvPr id="254" name="Google Shape;254;p43"/>
          <p:cNvSpPr txBox="1">
            <a:spLocks noGrp="1"/>
          </p:cNvSpPr>
          <p:nvPr>
            <p:ph type="body" idx="1"/>
          </p:nvPr>
        </p:nvSpPr>
        <p:spPr>
          <a:xfrm>
            <a:off x="1052750" y="4227650"/>
            <a:ext cx="6176700" cy="21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/>
              <a:t>Zarovnání položek flexboxu ve směru vedlejší osy (tj. při flex-direction: row; zarovnává ve vertikálním směru).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1"/>
              <a:t>Možné hodnoty:</a:t>
            </a:r>
            <a:r>
              <a:rPr lang="en-US" sz="1800"/>
              <a:t/>
            </a:r>
            <a:br>
              <a:rPr lang="en-US" sz="1800"/>
            </a:br>
            <a:r>
              <a:rPr lang="en-US" sz="1800">
                <a:solidFill>
                  <a:schemeClr val="accent1"/>
                </a:solidFill>
              </a:rPr>
              <a:t>flex-start</a:t>
            </a:r>
            <a:r>
              <a:rPr lang="en-US" sz="1800"/>
              <a:t>, </a:t>
            </a:r>
            <a:r>
              <a:rPr lang="en-US" sz="1800">
                <a:solidFill>
                  <a:schemeClr val="accent1"/>
                </a:solidFill>
              </a:rPr>
              <a:t>flex-end</a:t>
            </a:r>
            <a:r>
              <a:rPr lang="en-US" sz="1800"/>
              <a:t>, </a:t>
            </a:r>
            <a:r>
              <a:rPr lang="en-US" sz="1800">
                <a:solidFill>
                  <a:schemeClr val="accent1"/>
                </a:solidFill>
              </a:rPr>
              <a:t>center</a:t>
            </a:r>
            <a:r>
              <a:rPr lang="en-US" sz="1800"/>
              <a:t>, </a:t>
            </a:r>
            <a:r>
              <a:rPr lang="en-US" sz="1800">
                <a:solidFill>
                  <a:schemeClr val="accent1"/>
                </a:solidFill>
              </a:rPr>
              <a:t>stretch </a:t>
            </a:r>
            <a:r>
              <a:rPr lang="en-US" sz="1800"/>
              <a:t>(výchozí), </a:t>
            </a:r>
            <a:r>
              <a:rPr lang="en-US" sz="1800">
                <a:solidFill>
                  <a:schemeClr val="accent1"/>
                </a:solidFill>
              </a:rPr>
              <a:t>baseline</a:t>
            </a:r>
            <a:endParaRPr sz="1800">
              <a:solidFill>
                <a:schemeClr val="accent1"/>
              </a:solidFill>
            </a:endParaRPr>
          </a:p>
        </p:txBody>
      </p:sp>
      <p:cxnSp>
        <p:nvCxnSpPr>
          <p:cNvPr id="255" name="Google Shape;255;p43"/>
          <p:cNvCxnSpPr/>
          <p:nvPr/>
        </p:nvCxnSpPr>
        <p:spPr>
          <a:xfrm>
            <a:off x="757650" y="1823788"/>
            <a:ext cx="0" cy="192510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6" name="Google Shape;256;p43"/>
          <p:cNvSpPr txBox="1"/>
          <p:nvPr/>
        </p:nvSpPr>
        <p:spPr>
          <a:xfrm rot="-5400000">
            <a:off x="165000" y="1843013"/>
            <a:ext cx="9045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CCCC"/>
                </a:solidFill>
              </a:rPr>
              <a:t>CSS</a:t>
            </a:r>
            <a:endParaRPr sz="1800">
              <a:solidFill>
                <a:srgbClr val="CCCCCC"/>
              </a:solidFill>
            </a:endParaRPr>
          </a:p>
        </p:txBody>
      </p:sp>
      <p:sp>
        <p:nvSpPr>
          <p:cNvPr id="257" name="Google Shape;257;p43"/>
          <p:cNvSpPr txBox="1"/>
          <p:nvPr/>
        </p:nvSpPr>
        <p:spPr>
          <a:xfrm>
            <a:off x="1052750" y="1873200"/>
            <a:ext cx="6310200" cy="19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.kontejner </a:t>
            </a:r>
            <a:r>
              <a:rPr lang="en-US" sz="3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3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635000" lvl="0" indent="-381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align-items</a:t>
            </a:r>
            <a:r>
              <a:rPr lang="en-US" sz="3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 center;</a:t>
            </a:r>
            <a:endParaRPr sz="3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3000">
              <a:solidFill>
                <a:srgbClr val="EB008B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58" name="Google Shape;25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7350" y="1350169"/>
            <a:ext cx="4117736" cy="52030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9444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3"/>
          <p:cNvSpPr txBox="1">
            <a:spLocks noGrp="1"/>
          </p:cNvSpPr>
          <p:nvPr>
            <p:ph type="title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Zarovnání</a:t>
            </a:r>
            <a:r>
              <a:rPr lang="en-US" dirty="0"/>
              <a:t> </a:t>
            </a:r>
            <a:r>
              <a:rPr lang="en-US" dirty="0" err="1" smtClean="0"/>
              <a:t>položek</a:t>
            </a:r>
            <a:endParaRPr dirty="0"/>
          </a:p>
        </p:txBody>
      </p:sp>
      <p:sp>
        <p:nvSpPr>
          <p:cNvPr id="254" name="Google Shape;254;p43"/>
          <p:cNvSpPr txBox="1">
            <a:spLocks noGrp="1"/>
          </p:cNvSpPr>
          <p:nvPr>
            <p:ph type="body" idx="1"/>
          </p:nvPr>
        </p:nvSpPr>
        <p:spPr>
          <a:xfrm>
            <a:off x="1052750" y="4227650"/>
            <a:ext cx="6176700" cy="21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cs-CZ" sz="1800" dirty="0" smtClean="0"/>
              <a:t>Základní zobrazení je liniové zobrazení elementů.</a:t>
            </a:r>
            <a:endParaRPr sz="1800" dirty="0"/>
          </a:p>
          <a:p>
            <a:pPr marL="0" lvl="0" indent="0">
              <a:lnSpc>
                <a:spcPct val="115000"/>
              </a:lnSpc>
              <a:buNone/>
            </a:pPr>
            <a:r>
              <a:rPr lang="en-US" sz="1800" b="1" dirty="0" err="1"/>
              <a:t>Možné</a:t>
            </a:r>
            <a:r>
              <a:rPr lang="en-US" sz="1800" b="1" dirty="0"/>
              <a:t> </a:t>
            </a:r>
            <a:r>
              <a:rPr lang="en-US" sz="1800" b="1" dirty="0" err="1"/>
              <a:t>hodnoty</a:t>
            </a:r>
            <a:r>
              <a:rPr lang="en-US" sz="1800" b="1" dirty="0"/>
              <a:t>: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cs-CZ" sz="1800" dirty="0" err="1" smtClean="0">
                <a:solidFill>
                  <a:schemeClr val="accent1"/>
                </a:solidFill>
              </a:rPr>
              <a:t>nowrap</a:t>
            </a:r>
            <a:r>
              <a:rPr lang="en-US" sz="1800" dirty="0"/>
              <a:t> (</a:t>
            </a:r>
            <a:r>
              <a:rPr lang="en-US" sz="1800" dirty="0" err="1"/>
              <a:t>výchozí</a:t>
            </a:r>
            <a:r>
              <a:rPr lang="en-US" sz="1800" dirty="0" smtClean="0"/>
              <a:t>), </a:t>
            </a:r>
            <a:r>
              <a:rPr lang="cs-CZ" sz="1800" dirty="0" err="1">
                <a:solidFill>
                  <a:schemeClr val="accent1"/>
                </a:solidFill>
              </a:rPr>
              <a:t>wrap</a:t>
            </a:r>
            <a:r>
              <a:rPr lang="en-US" sz="1800" dirty="0" smtClean="0"/>
              <a:t>, </a:t>
            </a:r>
            <a:r>
              <a:rPr lang="cs-CZ" sz="1800" dirty="0" err="1" smtClean="0">
                <a:solidFill>
                  <a:schemeClr val="accent1"/>
                </a:solidFill>
              </a:rPr>
              <a:t>wrap</a:t>
            </a:r>
            <a:r>
              <a:rPr lang="cs-CZ" sz="1800" dirty="0" smtClean="0">
                <a:solidFill>
                  <a:schemeClr val="accent1"/>
                </a:solidFill>
              </a:rPr>
              <a:t>-reverse</a:t>
            </a:r>
            <a:endParaRPr sz="1800" dirty="0">
              <a:solidFill>
                <a:schemeClr val="accent1"/>
              </a:solidFill>
            </a:endParaRPr>
          </a:p>
        </p:txBody>
      </p:sp>
      <p:cxnSp>
        <p:nvCxnSpPr>
          <p:cNvPr id="255" name="Google Shape;255;p43"/>
          <p:cNvCxnSpPr/>
          <p:nvPr/>
        </p:nvCxnSpPr>
        <p:spPr>
          <a:xfrm>
            <a:off x="757650" y="1823788"/>
            <a:ext cx="0" cy="192510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6" name="Google Shape;256;p43"/>
          <p:cNvSpPr txBox="1"/>
          <p:nvPr/>
        </p:nvSpPr>
        <p:spPr>
          <a:xfrm rot="-5400000">
            <a:off x="165000" y="1843013"/>
            <a:ext cx="9045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CCCC"/>
                </a:solidFill>
              </a:rPr>
              <a:t>CSS</a:t>
            </a:r>
            <a:endParaRPr sz="1800">
              <a:solidFill>
                <a:srgbClr val="CCCCCC"/>
              </a:solidFill>
            </a:endParaRPr>
          </a:p>
        </p:txBody>
      </p:sp>
      <p:sp>
        <p:nvSpPr>
          <p:cNvPr id="257" name="Google Shape;257;p43"/>
          <p:cNvSpPr txBox="1"/>
          <p:nvPr/>
        </p:nvSpPr>
        <p:spPr>
          <a:xfrm>
            <a:off x="1052750" y="1873200"/>
            <a:ext cx="6310200" cy="19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3000" dirty="0" err="1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kontejner</a:t>
            </a:r>
            <a:r>
              <a:rPr lang="en-US" sz="3000" dirty="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3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30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635000" lvl="0" indent="-38100">
              <a:spcBef>
                <a:spcPts val="800"/>
              </a:spcBef>
            </a:pPr>
            <a:r>
              <a:rPr lang="en-US" sz="3000" dirty="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flex-wrap</a:t>
            </a:r>
            <a:r>
              <a:rPr lang="en-US" sz="3000" dirty="0" smtClean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cs-CZ" sz="3000" dirty="0" err="1" smtClean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wrap</a:t>
            </a:r>
            <a:r>
              <a:rPr lang="en-US" sz="3000" dirty="0" smtClean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30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3000" dirty="0">
              <a:solidFill>
                <a:srgbClr val="EB008B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570" y="1832089"/>
            <a:ext cx="5706694" cy="2687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0543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1079770" y="1371600"/>
            <a:ext cx="10029300" cy="439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 smtClean="0"/>
              <a:t>Layout</a:t>
            </a:r>
            <a:br>
              <a:rPr lang="cs-CZ" dirty="0" smtClean="0"/>
            </a:br>
            <a:r>
              <a:rPr lang="cs-CZ" dirty="0" err="1" smtClean="0"/>
              <a:t>holy</a:t>
            </a:r>
            <a:r>
              <a:rPr lang="cs-CZ" dirty="0" smtClean="0"/>
              <a:t> </a:t>
            </a:r>
            <a:r>
              <a:rPr lang="cs-CZ" dirty="0" err="1" smtClean="0"/>
              <a:t>grail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1349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>
            <a:spLocks noGrp="1"/>
          </p:cNvSpPr>
          <p:nvPr>
            <p:ph type="body" idx="1"/>
          </p:nvPr>
        </p:nvSpPr>
        <p:spPr>
          <a:xfrm>
            <a:off x="964660" y="1378150"/>
            <a:ext cx="10134600" cy="48591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cs-CZ" dirty="0" smtClean="0"/>
              <a:t>Tradiční zarovnání elementů na stránce</a:t>
            </a:r>
            <a:endParaRPr lang="cs-CZ" dirty="0"/>
          </a:p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cs-CZ" dirty="0" err="1" smtClean="0"/>
              <a:t>Pochazí</a:t>
            </a:r>
            <a:r>
              <a:rPr lang="cs-CZ" dirty="0" smtClean="0"/>
              <a:t> z PC éry</a:t>
            </a:r>
          </a:p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cs-CZ" dirty="0" smtClean="0"/>
              <a:t>Struktura:</a:t>
            </a:r>
          </a:p>
          <a:p>
            <a:pPr lvl="1" indent="-406400">
              <a:lnSpc>
                <a:spcPct val="115000"/>
              </a:lnSpc>
              <a:spcBef>
                <a:spcPts val="1000"/>
              </a:spcBef>
              <a:buSzPts val="2800"/>
            </a:pPr>
            <a:r>
              <a:rPr lang="cs-CZ" dirty="0" smtClean="0"/>
              <a:t>Dva postranní sloupce s</a:t>
            </a:r>
            <a:br>
              <a:rPr lang="cs-CZ" dirty="0" smtClean="0"/>
            </a:br>
            <a:r>
              <a:rPr lang="cs-CZ" dirty="0" smtClean="0"/>
              <a:t>definovanou šířkou</a:t>
            </a:r>
          </a:p>
          <a:p>
            <a:pPr lvl="1" indent="-406400">
              <a:lnSpc>
                <a:spcPct val="115000"/>
              </a:lnSpc>
              <a:spcBef>
                <a:spcPts val="1000"/>
              </a:spcBef>
              <a:buSzPts val="2800"/>
            </a:pPr>
            <a:r>
              <a:rPr lang="cs-CZ" dirty="0" smtClean="0"/>
              <a:t>Střední část s přizpůsobivou</a:t>
            </a:r>
            <a:br>
              <a:rPr lang="cs-CZ" dirty="0" smtClean="0"/>
            </a:br>
            <a:r>
              <a:rPr lang="cs-CZ" dirty="0" smtClean="0"/>
              <a:t>šířkou</a:t>
            </a:r>
          </a:p>
          <a:p>
            <a:pPr marL="50800" indent="0">
              <a:lnSpc>
                <a:spcPct val="115000"/>
              </a:lnSpc>
              <a:buNone/>
            </a:pPr>
            <a:r>
              <a:rPr lang="cs-CZ" dirty="0"/>
              <a:t>Článek: </a:t>
            </a:r>
            <a:r>
              <a:rPr lang="cs-CZ" dirty="0" err="1">
                <a:hlinkClick r:id="rId3"/>
              </a:rPr>
              <a:t>Holy</a:t>
            </a:r>
            <a:r>
              <a:rPr lang="cs-CZ" dirty="0">
                <a:hlinkClick r:id="rId3"/>
              </a:rPr>
              <a:t> </a:t>
            </a:r>
            <a:r>
              <a:rPr lang="cs-CZ" dirty="0" err="1">
                <a:hlinkClick r:id="rId3"/>
              </a:rPr>
              <a:t>Grail</a:t>
            </a:r>
            <a:r>
              <a:rPr lang="cs-CZ" dirty="0">
                <a:hlinkClick r:id="rId3"/>
              </a:rPr>
              <a:t> Layout</a:t>
            </a:r>
            <a:endParaRPr dirty="0"/>
          </a:p>
        </p:txBody>
      </p:sp>
      <p:sp>
        <p:nvSpPr>
          <p:cNvPr id="97" name="Google Shape;97;p21"/>
          <p:cNvSpPr txBox="1">
            <a:spLocks noGrp="1"/>
          </p:cNvSpPr>
          <p:nvPr>
            <p:ph type="title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Flexbox</a:t>
            </a:r>
            <a:r>
              <a:rPr lang="cs-CZ" dirty="0" smtClean="0"/>
              <a:t> – </a:t>
            </a:r>
            <a:r>
              <a:rPr lang="cs-CZ" dirty="0" err="1" smtClean="0"/>
              <a:t>Holy</a:t>
            </a:r>
            <a:r>
              <a:rPr lang="cs-CZ" dirty="0" smtClean="0"/>
              <a:t> </a:t>
            </a:r>
            <a:r>
              <a:rPr lang="cs-CZ" dirty="0" err="1" smtClean="0"/>
              <a:t>Grail</a:t>
            </a:r>
            <a:endParaRPr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358" y="2132856"/>
            <a:ext cx="5936802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>
            <a:spLocks noGrp="1"/>
          </p:cNvSpPr>
          <p:nvPr>
            <p:ph type="body" idx="1"/>
          </p:nvPr>
        </p:nvSpPr>
        <p:spPr>
          <a:xfrm>
            <a:off x="623392" y="1340768"/>
            <a:ext cx="10603948" cy="48591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0800" lvl="0" indent="0">
              <a:lnSpc>
                <a:spcPct val="115000"/>
              </a:lnSpc>
              <a:buNone/>
            </a:pPr>
            <a:r>
              <a:rPr lang="cs-CZ" dirty="0"/>
              <a:t>Většina řešení CSS tohoto problému má za cíl splnit několik cílů</a:t>
            </a:r>
            <a:r>
              <a:rPr lang="cs-CZ" dirty="0" smtClean="0"/>
              <a:t>:</a:t>
            </a:r>
            <a:endParaRPr lang="cs-CZ" dirty="0"/>
          </a:p>
          <a:p>
            <a:pPr lvl="0">
              <a:lnSpc>
                <a:spcPct val="115000"/>
              </a:lnSpc>
            </a:pPr>
            <a:r>
              <a:rPr lang="cs-CZ" dirty="0" smtClean="0"/>
              <a:t>Šířkou </a:t>
            </a:r>
            <a:r>
              <a:rPr lang="cs-CZ" dirty="0"/>
              <a:t>přizpůsobivý střed s obsahem s pevnou šířkou postranních lišt.</a:t>
            </a:r>
          </a:p>
          <a:p>
            <a:pPr lvl="0">
              <a:lnSpc>
                <a:spcPct val="115000"/>
              </a:lnSpc>
            </a:pPr>
            <a:r>
              <a:rPr lang="cs-CZ" dirty="0" smtClean="0"/>
              <a:t>Střední </a:t>
            </a:r>
            <a:r>
              <a:rPr lang="cs-CZ" dirty="0"/>
              <a:t>sloupec (hlavní obsah) by se měl objevit ve zdroji HTML dříve než postranní sloupce.</a:t>
            </a:r>
          </a:p>
          <a:p>
            <a:pPr lvl="0">
              <a:lnSpc>
                <a:spcPct val="115000"/>
              </a:lnSpc>
            </a:pPr>
            <a:r>
              <a:rPr lang="cs-CZ" dirty="0" smtClean="0"/>
              <a:t>Všechny </a:t>
            </a:r>
            <a:r>
              <a:rPr lang="cs-CZ" dirty="0"/>
              <a:t>sloupce by měly mít stejnou výšku, bez ohledu na to, který sloupec je ve skutečnosti nejvyšší.</a:t>
            </a:r>
          </a:p>
          <a:p>
            <a:pPr lvl="0">
              <a:lnSpc>
                <a:spcPct val="115000"/>
              </a:lnSpc>
            </a:pPr>
            <a:r>
              <a:rPr lang="cs-CZ" dirty="0" smtClean="0"/>
              <a:t>Layout </a:t>
            </a:r>
            <a:r>
              <a:rPr lang="cs-CZ" dirty="0"/>
              <a:t>by měl vyžadovat minimální označení.</a:t>
            </a:r>
          </a:p>
          <a:p>
            <a:pPr lvl="0">
              <a:lnSpc>
                <a:spcPct val="115000"/>
              </a:lnSpc>
            </a:pPr>
            <a:r>
              <a:rPr lang="cs-CZ" dirty="0" smtClean="0"/>
              <a:t>Zápatí </a:t>
            </a:r>
            <a:r>
              <a:rPr lang="cs-CZ" dirty="0"/>
              <a:t>by se mělo „přilepit“ ke spodní </a:t>
            </a:r>
            <a:r>
              <a:rPr lang="cs-CZ" dirty="0" smtClean="0"/>
              <a:t>části stránky</a:t>
            </a:r>
            <a:endParaRPr dirty="0"/>
          </a:p>
        </p:txBody>
      </p:sp>
      <p:sp>
        <p:nvSpPr>
          <p:cNvPr id="97" name="Google Shape;97;p21"/>
          <p:cNvSpPr txBox="1">
            <a:spLocks noGrp="1"/>
          </p:cNvSpPr>
          <p:nvPr>
            <p:ph type="title"/>
          </p:nvPr>
        </p:nvSpPr>
        <p:spPr>
          <a:xfrm>
            <a:off x="964660" y="528469"/>
            <a:ext cx="8325300" cy="8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Flexbox</a:t>
            </a:r>
            <a:r>
              <a:rPr lang="cs-CZ" dirty="0" smtClean="0"/>
              <a:t> – </a:t>
            </a:r>
            <a:r>
              <a:rPr lang="cs-CZ" dirty="0" err="1" smtClean="0"/>
              <a:t>Holy</a:t>
            </a:r>
            <a:r>
              <a:rPr lang="cs-CZ" dirty="0" smtClean="0"/>
              <a:t> </a:t>
            </a:r>
            <a:r>
              <a:rPr lang="cs-CZ" dirty="0" err="1" smtClean="0"/>
              <a:t>Grail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5293578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Vlastní 1">
      <a:dk1>
        <a:srgbClr val="000000"/>
      </a:dk1>
      <a:lt1>
        <a:srgbClr val="FFFFFF"/>
      </a:lt1>
      <a:dk2>
        <a:srgbClr val="2B3990"/>
      </a:dk2>
      <a:lt2>
        <a:srgbClr val="E7E6E6"/>
      </a:lt2>
      <a:accent1>
        <a:srgbClr val="EB008B"/>
      </a:accent1>
      <a:accent2>
        <a:srgbClr val="FFCB04"/>
      </a:accent2>
      <a:accent3>
        <a:srgbClr val="F36F21"/>
      </a:accent3>
      <a:accent4>
        <a:srgbClr val="8CC63E"/>
      </a:accent4>
      <a:accent5>
        <a:srgbClr val="00BFE7"/>
      </a:accent5>
      <a:accent6>
        <a:srgbClr val="91268F"/>
      </a:accent6>
      <a:hlink>
        <a:srgbClr val="EB008B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300</Words>
  <Application>Microsoft Office PowerPoint</Application>
  <PresentationFormat>Vlastní</PresentationFormat>
  <Paragraphs>83</Paragraphs>
  <Slides>14</Slides>
  <Notes>12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14</vt:i4>
      </vt:variant>
    </vt:vector>
  </HeadingPairs>
  <TitlesOfParts>
    <vt:vector size="20" baseType="lpstr">
      <vt:lpstr>Arial</vt:lpstr>
      <vt:lpstr>Open Sans</vt:lpstr>
      <vt:lpstr>Calibri</vt:lpstr>
      <vt:lpstr>Roboto Mono</vt:lpstr>
      <vt:lpstr>Amatic SC</vt:lpstr>
      <vt:lpstr>Motiv Office</vt:lpstr>
      <vt:lpstr>FLEXBOX 2 </vt:lpstr>
      <vt:lpstr>Použití materiálů</vt:lpstr>
      <vt:lpstr>Zarovnání prvků</vt:lpstr>
      <vt:lpstr>Zarovnání položek ve směru hlavní osy</vt:lpstr>
      <vt:lpstr>Zarovnání položek ve směru vedlejší osy</vt:lpstr>
      <vt:lpstr>Zarovnání položek</vt:lpstr>
      <vt:lpstr>Layout holy grail</vt:lpstr>
      <vt:lpstr>Flexbox – Holy Grail</vt:lpstr>
      <vt:lpstr>Flexbox – Holy Grail</vt:lpstr>
      <vt:lpstr>Flexbox – Holy Grail - příklad</vt:lpstr>
      <vt:lpstr>Flexbox – Holy Grail - příklad</vt:lpstr>
      <vt:lpstr>Cvičení</vt:lpstr>
      <vt:lpstr>Cvičení na hodině</vt:lpstr>
      <vt:lpstr>Cvičení na doma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FLEXBOX 2 </dc:title>
  <cp:lastModifiedBy>Simon Buryan</cp:lastModifiedBy>
  <cp:revision>8</cp:revision>
  <dcterms:modified xsi:type="dcterms:W3CDTF">2020-04-12T21:22:47Z</dcterms:modified>
</cp:coreProperties>
</file>