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88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5" r:id="rId12"/>
    <p:sldId id="286" r:id="rId13"/>
    <p:sldId id="296" r:id="rId14"/>
    <p:sldId id="297" r:id="rId15"/>
    <p:sldId id="298" r:id="rId16"/>
    <p:sldId id="299" r:id="rId17"/>
  </p:sldIdLst>
  <p:sldSz cx="12192000" cy="6858000"/>
  <p:notesSz cx="6858000" cy="9144000"/>
  <p:embeddedFontLst>
    <p:embeddedFont>
      <p:font typeface="Amatic SC" panose="020B0604020202020204" charset="-79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06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Version: 2019/05/13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32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0c15fee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0c15fee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82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 s puntiky">
  <p:cSld name="1_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21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matic SC"/>
              <a:buNone/>
              <a:defRPr sz="7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dlomar/daweb/blob/master/html-css/transitions/exercises/dostihy.md" TargetMode="External"/><Relationship Id="rId2" Type="http://schemas.openxmlformats.org/officeDocument/2006/relationships/hyperlink" Target="https://codepen.io/SimonB87/pen/WNQodaj?editors=1100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ml5rocks.com/en/tutorials/speed/high-performance-animation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ubic-bezier.com/#.42,0,.58,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</a:t>
            </a:r>
            <a:r>
              <a:rPr lang="cs-CZ" dirty="0"/>
              <a:t>animace</a:t>
            </a:r>
            <a:endParaRPr sz="3600"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-CZ" dirty="0"/>
              <a:t>Šimon Buryan, Praha, 20. 4.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95EA9BBF-B488-4B62-86FF-38BCA8CF4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u="sng" dirty="0" err="1"/>
              <a:t>Ukázka+úkol</a:t>
            </a:r>
            <a:endParaRPr lang="cs-CZ" u="sng" dirty="0"/>
          </a:p>
          <a:p>
            <a:r>
              <a:rPr lang="cs-CZ" dirty="0"/>
              <a:t>https://codepen.io/SimonB87/pen/rNOWpjY?editors=0110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961716B-72E4-4D5C-8C01-F44DEB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30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CSS </a:t>
            </a:r>
            <a:r>
              <a:rPr lang="cs-CZ" b="1" dirty="0" err="1"/>
              <a:t>Animations</a:t>
            </a:r>
            <a:r>
              <a:rPr lang="en-US" b="1" dirty="0"/>
              <a:t> &amp;</a:t>
            </a:r>
            <a:r>
              <a:rPr lang="cs-CZ" b="1" dirty="0"/>
              <a:t> </a:t>
            </a:r>
            <a:r>
              <a:rPr lang="cs-CZ" dirty="0" err="1"/>
              <a:t>keyframes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43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Pomocí</a:t>
            </a:r>
            <a:r>
              <a:rPr lang="en-US" dirty="0"/>
              <a:t> CSS animations a Keyframes m</a:t>
            </a:r>
            <a:r>
              <a:rPr lang="cs-CZ" dirty="0" err="1"/>
              <a:t>ůžeme</a:t>
            </a:r>
            <a:r>
              <a:rPr lang="cs-CZ" dirty="0"/>
              <a:t> animovat HTML elementy</a:t>
            </a:r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r>
              <a:rPr lang="cs-CZ" dirty="0"/>
              <a:t>Oproti </a:t>
            </a:r>
            <a:r>
              <a:rPr lang="cs-CZ" dirty="0" err="1"/>
              <a:t>transitions</a:t>
            </a:r>
            <a:r>
              <a:rPr lang="cs-CZ" dirty="0"/>
              <a:t> animacím nám poskytují kontrolu nad více parametry animace (průběh v jednotlivých fázích, počet opakování atd.)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Frames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901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dirty="0"/>
              <a:t>Vlastnosti:</a:t>
            </a:r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r>
              <a:rPr lang="cs-CZ" dirty="0"/>
              <a:t>Oproti </a:t>
            </a:r>
            <a:r>
              <a:rPr lang="cs-CZ" dirty="0" err="1"/>
              <a:t>transitions</a:t>
            </a:r>
            <a:r>
              <a:rPr lang="cs-CZ" dirty="0"/>
              <a:t> animacím nám poskytují kontrolu nad více parametry animace (průběh v jednotlivých fázích, počet opakování atd.)</a:t>
            </a:r>
          </a:p>
          <a:p>
            <a:r>
              <a:rPr lang="cs-CZ" dirty="0"/>
              <a:t>Dvě části</a:t>
            </a:r>
          </a:p>
          <a:p>
            <a:pPr lvl="1"/>
            <a:r>
              <a:rPr lang="cs-CZ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@</a:t>
            </a:r>
            <a:r>
              <a:rPr lang="cs-CZ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keyframes</a:t>
            </a:r>
            <a:endParaRPr lang="cs-CZ" dirty="0">
              <a:solidFill>
                <a:schemeClr val="tx2">
                  <a:lumMod val="25000"/>
                </a:schemeClr>
              </a:solidFill>
              <a:latin typeface="Roboto Mono"/>
              <a:ea typeface="Roboto Mono"/>
            </a:endParaRPr>
          </a:p>
          <a:p>
            <a:pPr lvl="1"/>
            <a:r>
              <a:rPr lang="cs-CZ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animation</a:t>
            </a:r>
            <a:endParaRPr lang="cs-CZ" dirty="0">
              <a:solidFill>
                <a:schemeClr val="tx2">
                  <a:lumMod val="25000"/>
                </a:schemeClr>
              </a:solidFill>
              <a:latin typeface="Roboto Mono"/>
              <a:ea typeface="Roboto Mono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Frames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27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@</a:t>
            </a:r>
            <a:r>
              <a:rPr lang="cs-CZ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keyframes</a:t>
            </a:r>
            <a:endParaRPr lang="cs-CZ" sz="2000" dirty="0">
              <a:solidFill>
                <a:schemeClr val="accent1"/>
              </a:solidFill>
              <a:highlight>
                <a:schemeClr val="lt1"/>
              </a:highlight>
              <a:latin typeface="Roboto Mono"/>
              <a:ea typeface="Roboto Mono"/>
            </a:endParaRPr>
          </a:p>
          <a:p>
            <a:r>
              <a:rPr lang="cs-CZ" dirty="0"/>
              <a:t>Udává název animace</a:t>
            </a:r>
          </a:p>
          <a:p>
            <a:r>
              <a:rPr lang="cs-CZ" dirty="0"/>
              <a:t>Udává průběh animace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Frames</a:t>
            </a:r>
            <a:endParaRPr lang="cs-CZ" dirty="0"/>
          </a:p>
        </p:txBody>
      </p:sp>
      <p:sp>
        <p:nvSpPr>
          <p:cNvPr id="4" name="Google Shape;61;p15">
            <a:extLst>
              <a:ext uri="{FF2B5EF4-FFF2-40B4-BE49-F238E27FC236}">
                <a16:creationId xmlns:a16="http://schemas.microsoft.com/office/drawing/2014/main" id="{A6A23651-D284-4CD3-B153-6A17A892220E}"/>
              </a:ext>
            </a:extLst>
          </p:cNvPr>
          <p:cNvSpPr txBox="1"/>
          <p:nvPr/>
        </p:nvSpPr>
        <p:spPr>
          <a:xfrm>
            <a:off x="5375920" y="1772816"/>
            <a:ext cx="6552726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1600" dirty="0">
                <a:solidFill>
                  <a:srgbClr val="EB008B"/>
                </a:solidFill>
                <a:latin typeface="Roboto Mono"/>
                <a:ea typeface="Roboto Mono"/>
              </a:rPr>
              <a:t>@</a:t>
            </a:r>
            <a:r>
              <a:rPr lang="cs-CZ" sz="1600" dirty="0" err="1">
                <a:solidFill>
                  <a:srgbClr val="EB008B"/>
                </a:solidFill>
                <a:latin typeface="Roboto Mono"/>
                <a:ea typeface="Roboto Mono"/>
              </a:rPr>
              <a:t>keyframes</a:t>
            </a:r>
            <a:r>
              <a:rPr lang="cs-CZ" sz="1600" dirty="0">
                <a:solidFill>
                  <a:srgbClr val="EB008B"/>
                </a:solidFill>
                <a:latin typeface="Roboto Mono"/>
                <a:ea typeface="Roboto Mono"/>
              </a:rPr>
              <a:t> </a:t>
            </a:r>
            <a:r>
              <a:rPr lang="cs-CZ" sz="1600" dirty="0" err="1">
                <a:solidFill>
                  <a:srgbClr val="EB008B"/>
                </a:solidFill>
                <a:latin typeface="Roboto Mono"/>
                <a:ea typeface="Roboto Mono"/>
              </a:rPr>
              <a:t>moveOne</a:t>
            </a:r>
            <a:r>
              <a:rPr lang="en-US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lang="cs-CZ" sz="16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600" dirty="0">
                <a:latin typeface="Roboto Mono"/>
                <a:ea typeface="Roboto Mono"/>
                <a:cs typeface="Roboto Mono"/>
                <a:sym typeface="Roboto Mono"/>
              </a:rPr>
              <a:t>from {top: 0px;}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en-US" sz="1600" dirty="0">
                <a:latin typeface="Roboto Mono"/>
                <a:ea typeface="Roboto Mono"/>
                <a:cs typeface="Roboto Mono"/>
                <a:sym typeface="Roboto Mono"/>
              </a:rPr>
              <a:t>  to {top: 200px;}</a:t>
            </a:r>
            <a:r>
              <a:rPr lang="en-US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cs-CZ" sz="16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cs-CZ" sz="16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1600" dirty="0">
                <a:solidFill>
                  <a:srgbClr val="EB008B"/>
                </a:solidFill>
                <a:highlight>
                  <a:srgbClr val="FFFFFF"/>
                </a:highlight>
                <a:latin typeface="Roboto Mono"/>
                <a:ea typeface="Roboto Mono"/>
              </a:rPr>
              <a:t>@</a:t>
            </a:r>
            <a:r>
              <a:rPr lang="cs-CZ" sz="1600" dirty="0" err="1">
                <a:solidFill>
                  <a:srgbClr val="EB008B"/>
                </a:solidFill>
                <a:highlight>
                  <a:srgbClr val="FFFFFF"/>
                </a:highlight>
                <a:latin typeface="Roboto Mono"/>
                <a:ea typeface="Roboto Mono"/>
              </a:rPr>
              <a:t>keyframes</a:t>
            </a:r>
            <a:r>
              <a:rPr lang="cs-CZ" sz="1600" dirty="0">
                <a:solidFill>
                  <a:srgbClr val="EB008B"/>
                </a:solidFill>
                <a:highlight>
                  <a:srgbClr val="FFFFFF"/>
                </a:highlight>
                <a:latin typeface="Roboto Mono"/>
                <a:ea typeface="Roboto Mono"/>
              </a:rPr>
              <a:t> </a:t>
            </a:r>
            <a:r>
              <a:rPr lang="cs-CZ" sz="1600" dirty="0" err="1">
                <a:solidFill>
                  <a:srgbClr val="EB008B"/>
                </a:solidFill>
                <a:highlight>
                  <a:srgbClr val="FFFFFF"/>
                </a:highlight>
                <a:latin typeface="Roboto Mono"/>
                <a:ea typeface="Roboto Mono"/>
              </a:rPr>
              <a:t>moveTwo</a:t>
            </a:r>
            <a:r>
              <a:rPr lang="cs-CZ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 </a:t>
            </a:r>
            <a:br>
              <a:rPr lang="cs-CZ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-CZ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0%   {top: 0px;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: 100px;}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  50%  {top: 120px;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orange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: 150px;}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  100% {top: 200px;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cs-CZ" sz="1600" dirty="0" err="1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cs-CZ" sz="1600" dirty="0">
                <a:latin typeface="Roboto Mono"/>
                <a:ea typeface="Roboto Mono"/>
                <a:cs typeface="Roboto Mono"/>
                <a:sym typeface="Roboto Mono"/>
              </a:rPr>
              <a:t>: 300px;}</a:t>
            </a:r>
            <a:r>
              <a:rPr lang="cs-CZ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16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" name="Google Shape;62;p15">
            <a:extLst>
              <a:ext uri="{FF2B5EF4-FFF2-40B4-BE49-F238E27FC236}">
                <a16:creationId xmlns:a16="http://schemas.microsoft.com/office/drawing/2014/main" id="{61D049DE-F4F8-4F19-98AE-A402CE8B5470}"/>
              </a:ext>
            </a:extLst>
          </p:cNvPr>
          <p:cNvCxnSpPr>
            <a:cxnSpLocks/>
          </p:cNvCxnSpPr>
          <p:nvPr/>
        </p:nvCxnSpPr>
        <p:spPr>
          <a:xfrm>
            <a:off x="5303912" y="1988840"/>
            <a:ext cx="0" cy="4536504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3;p15">
            <a:extLst>
              <a:ext uri="{FF2B5EF4-FFF2-40B4-BE49-F238E27FC236}">
                <a16:creationId xmlns:a16="http://schemas.microsoft.com/office/drawing/2014/main" id="{89D3DF5D-FF3E-4074-8C7B-7E4F1B45C005}"/>
              </a:ext>
            </a:extLst>
          </p:cNvPr>
          <p:cNvSpPr txBox="1"/>
          <p:nvPr/>
        </p:nvSpPr>
        <p:spPr>
          <a:xfrm rot="-5400000">
            <a:off x="4684412" y="1962124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CSS</a:t>
            </a:r>
            <a:endParaRPr sz="18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9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Animation</a:t>
            </a:r>
            <a:r>
              <a:rPr lang="cs-CZ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-*</a:t>
            </a:r>
          </a:p>
          <a:p>
            <a:r>
              <a:rPr lang="cs-CZ" dirty="0"/>
              <a:t>Udává vlastnosti animace</a:t>
            </a:r>
          </a:p>
          <a:p>
            <a:pPr lvl="1"/>
            <a:r>
              <a:rPr lang="cs-CZ" dirty="0" err="1"/>
              <a:t>animation-name</a:t>
            </a:r>
            <a:r>
              <a:rPr lang="cs-CZ" dirty="0"/>
              <a:t> </a:t>
            </a:r>
          </a:p>
          <a:p>
            <a:pPr lvl="1"/>
            <a:r>
              <a:rPr lang="cs-CZ" dirty="0" err="1"/>
              <a:t>animation-duration</a:t>
            </a:r>
            <a:endParaRPr lang="cs-CZ" dirty="0"/>
          </a:p>
          <a:p>
            <a:pPr lvl="1"/>
            <a:r>
              <a:rPr lang="cs-CZ" dirty="0" err="1"/>
              <a:t>animation-delay</a:t>
            </a:r>
            <a:endParaRPr lang="cs-CZ" dirty="0"/>
          </a:p>
          <a:p>
            <a:pPr lvl="1"/>
            <a:r>
              <a:rPr lang="cs-CZ" dirty="0" err="1"/>
              <a:t>animation-iteration-count</a:t>
            </a:r>
            <a:endParaRPr lang="cs-CZ" dirty="0"/>
          </a:p>
          <a:p>
            <a:pPr lvl="1"/>
            <a:r>
              <a:rPr lang="cs-CZ" dirty="0" err="1"/>
              <a:t>animation-timing-function</a:t>
            </a:r>
            <a:endParaRPr lang="cs-CZ" dirty="0"/>
          </a:p>
          <a:p>
            <a:pPr lvl="1"/>
            <a:r>
              <a:rPr lang="cs-CZ" dirty="0" err="1"/>
              <a:t>animation-direction</a:t>
            </a:r>
            <a:endParaRPr lang="cs-CZ" dirty="0"/>
          </a:p>
          <a:p>
            <a:pPr lvl="2"/>
            <a:r>
              <a:rPr lang="cs-CZ" dirty="0" err="1">
                <a:solidFill>
                  <a:srgbClr val="00B0F0"/>
                </a:solidFill>
              </a:rPr>
              <a:t>normal</a:t>
            </a:r>
            <a:r>
              <a:rPr lang="cs-CZ" dirty="0">
                <a:solidFill>
                  <a:srgbClr val="00B0F0"/>
                </a:solidFill>
              </a:rPr>
              <a:t>, reverse, </a:t>
            </a:r>
            <a:r>
              <a:rPr lang="cs-CZ" dirty="0" err="1">
                <a:solidFill>
                  <a:srgbClr val="00B0F0"/>
                </a:solidFill>
              </a:rPr>
              <a:t>alternate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alternate</a:t>
            </a:r>
            <a:r>
              <a:rPr lang="cs-CZ" dirty="0">
                <a:solidFill>
                  <a:srgbClr val="00B0F0"/>
                </a:solidFill>
              </a:rPr>
              <a:t>-reverse, </a:t>
            </a:r>
            <a:r>
              <a:rPr lang="cs-CZ" dirty="0" err="1">
                <a:solidFill>
                  <a:srgbClr val="00B0F0"/>
                </a:solidFill>
              </a:rPr>
              <a:t>initial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inherit</a:t>
            </a:r>
            <a:endParaRPr lang="cs-CZ" dirty="0">
              <a:solidFill>
                <a:srgbClr val="00B0F0"/>
              </a:solidFill>
            </a:endParaRPr>
          </a:p>
          <a:p>
            <a:pPr lvl="1"/>
            <a:r>
              <a:rPr lang="cs-CZ" dirty="0" err="1"/>
              <a:t>animation</a:t>
            </a:r>
            <a:r>
              <a:rPr lang="cs-CZ" dirty="0"/>
              <a:t>-</a:t>
            </a:r>
            <a:r>
              <a:rPr lang="cs-CZ" dirty="0" err="1"/>
              <a:t>fill</a:t>
            </a:r>
            <a:r>
              <a:rPr lang="cs-CZ" dirty="0"/>
              <a:t>-mode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style for the target element when the animation is not playing (before it starts, after it ends, or both)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Frames</a:t>
            </a:r>
            <a:endParaRPr lang="cs-CZ" dirty="0"/>
          </a:p>
        </p:txBody>
      </p:sp>
      <p:sp>
        <p:nvSpPr>
          <p:cNvPr id="5" name="Google Shape;61;p15">
            <a:extLst>
              <a:ext uri="{FF2B5EF4-FFF2-40B4-BE49-F238E27FC236}">
                <a16:creationId xmlns:a16="http://schemas.microsoft.com/office/drawing/2014/main" id="{05E8FF6A-D505-49EF-A9E0-E22D97C776A0}"/>
              </a:ext>
            </a:extLst>
          </p:cNvPr>
          <p:cNvSpPr txBox="1"/>
          <p:nvPr/>
        </p:nvSpPr>
        <p:spPr>
          <a:xfrm>
            <a:off x="6672063" y="1844824"/>
            <a:ext cx="5519936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cs-CZ" sz="2000" dirty="0" err="1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animated</a:t>
            </a:r>
            <a:r>
              <a:rPr lang="en-US" sz="20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lang="cs-CZ" sz="20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20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cs-CZ" sz="2000" dirty="0" err="1">
                <a:latin typeface="Roboto Mono"/>
                <a:ea typeface="Roboto Mono"/>
                <a:cs typeface="Roboto Mono"/>
                <a:sym typeface="Roboto Mono"/>
              </a:rPr>
              <a:t>animation-name</a:t>
            </a:r>
            <a:r>
              <a:rPr lang="cs-CZ" sz="20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cs-CZ" sz="2000" dirty="0" err="1"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cs-CZ" sz="20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20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cs-CZ" sz="2000" dirty="0" err="1">
                <a:latin typeface="Roboto Mono"/>
                <a:ea typeface="Roboto Mono"/>
                <a:cs typeface="Roboto Mono"/>
                <a:sym typeface="Roboto Mono"/>
              </a:rPr>
              <a:t>animation-duration</a:t>
            </a:r>
            <a:r>
              <a:rPr lang="cs-CZ" sz="2000" dirty="0">
                <a:latin typeface="Roboto Mono"/>
                <a:ea typeface="Roboto Mono"/>
                <a:cs typeface="Roboto Mono"/>
                <a:sym typeface="Roboto Mono"/>
              </a:rPr>
              <a:t>: 4s;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animation-delay: 1s;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  animation-iteration-count: 2;</a:t>
            </a:r>
            <a:r>
              <a:rPr lang="en-US" sz="20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cs-CZ" sz="20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" name="Google Shape;62;p15">
            <a:extLst>
              <a:ext uri="{FF2B5EF4-FFF2-40B4-BE49-F238E27FC236}">
                <a16:creationId xmlns:a16="http://schemas.microsoft.com/office/drawing/2014/main" id="{24AE0A99-0BC6-4C5C-8E5B-0F0E6118505A}"/>
              </a:ext>
            </a:extLst>
          </p:cNvPr>
          <p:cNvCxnSpPr/>
          <p:nvPr/>
        </p:nvCxnSpPr>
        <p:spPr>
          <a:xfrm>
            <a:off x="6395155" y="1940974"/>
            <a:ext cx="0" cy="8697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3;p15">
            <a:extLst>
              <a:ext uri="{FF2B5EF4-FFF2-40B4-BE49-F238E27FC236}">
                <a16:creationId xmlns:a16="http://schemas.microsoft.com/office/drawing/2014/main" id="{03B3BA6C-47B8-482D-97BA-589E60C41D83}"/>
              </a:ext>
            </a:extLst>
          </p:cNvPr>
          <p:cNvSpPr txBox="1"/>
          <p:nvPr/>
        </p:nvSpPr>
        <p:spPr>
          <a:xfrm rot="-5400000">
            <a:off x="5886505" y="1876549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CSS</a:t>
            </a:r>
            <a:endParaRPr sz="18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96CACC03-6A3C-4730-8A83-37F77CCC1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Ukázka:</a:t>
            </a:r>
          </a:p>
          <a:p>
            <a:pPr lvl="1"/>
            <a:r>
              <a:rPr lang="cs-CZ" dirty="0">
                <a:hlinkClick r:id="rId2"/>
              </a:rPr>
              <a:t>https://codepen.io/SimonB87/pen/WNQodaj?editors=1100</a:t>
            </a:r>
            <a:endParaRPr lang="cs-CZ" dirty="0"/>
          </a:p>
          <a:p>
            <a:r>
              <a:rPr lang="cs-CZ" dirty="0"/>
              <a:t>Cvičení:</a:t>
            </a:r>
          </a:p>
          <a:p>
            <a:pPr lvl="1"/>
            <a:r>
              <a:rPr lang="cs-CZ" dirty="0">
                <a:hlinkClick r:id="rId3"/>
              </a:rPr>
              <a:t>https://github.com/podlomar/daweb/blob/master/html-css/transitions/exercises/dostihy.md</a:t>
            </a:r>
            <a:endParaRPr lang="cs-CZ" dirty="0"/>
          </a:p>
          <a:p>
            <a:pPr marL="533400" lvl="1" indent="0">
              <a:buNone/>
            </a:pP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3B731B7-3783-4494-ADF5-21135847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Frames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A13F6386-B1BB-4022-A946-C8E478E99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Statická webová stránka bez „pohybu“ je fádní</a:t>
            </a:r>
          </a:p>
          <a:p>
            <a:r>
              <a:rPr lang="cs-CZ" dirty="0"/>
              <a:t>Můžeme přidávat animace pomocí JS i pomocí CSS</a:t>
            </a:r>
          </a:p>
          <a:p>
            <a:r>
              <a:rPr lang="cs-CZ" dirty="0"/>
              <a:t>Nejjednodušší způsob, jak dodat animaci do webové stránky je použít právě CSS</a:t>
            </a:r>
          </a:p>
          <a:p>
            <a:r>
              <a:rPr lang="cs-CZ" dirty="0"/>
              <a:t>CSS animace:</a:t>
            </a:r>
          </a:p>
          <a:p>
            <a:pPr lvl="1"/>
            <a:r>
              <a:rPr lang="cs-CZ" dirty="0" err="1"/>
              <a:t>Transitions</a:t>
            </a:r>
            <a:endParaRPr lang="cs-CZ" dirty="0"/>
          </a:p>
          <a:p>
            <a:pPr lvl="1"/>
            <a:r>
              <a:rPr lang="cs-CZ" dirty="0" err="1"/>
              <a:t>Keyframes</a:t>
            </a: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FF76EAA-8E81-49CE-A587-77C1146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CSS Animace</a:t>
            </a:r>
          </a:p>
        </p:txBody>
      </p:sp>
    </p:spTree>
    <p:extLst>
      <p:ext uri="{BB962C8B-B14F-4D97-AF65-F5344CB8AC3E}">
        <p14:creationId xmlns:p14="http://schemas.microsoft.com/office/powerpoint/2010/main" val="22118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</a:t>
            </a:r>
            <a:r>
              <a:rPr lang="cs-CZ" dirty="0" err="1"/>
              <a:t>Transitions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13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95EA9BBF-B488-4B62-86FF-38BCA8CF4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dirty="0"/>
              <a:t>Vlastnosti:</a:t>
            </a:r>
          </a:p>
          <a:p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transition-delay</a:t>
            </a:r>
            <a:r>
              <a:rPr lang="cs-CZ" dirty="0"/>
              <a:t>: zpoždění animace</a:t>
            </a:r>
          </a:p>
          <a:p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transition-duration</a:t>
            </a:r>
            <a:r>
              <a:rPr lang="cs-CZ" dirty="0"/>
              <a:t>: trvání</a:t>
            </a:r>
          </a:p>
          <a:p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transition-property</a:t>
            </a:r>
            <a:r>
              <a:rPr lang="cs-CZ" dirty="0"/>
              <a:t>: určení jakou vlastnost animujeme</a:t>
            </a:r>
          </a:p>
          <a:p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transition-timing-function</a:t>
            </a:r>
            <a:r>
              <a:rPr lang="cs-CZ" dirty="0"/>
              <a:t>: jaký je průběh animace </a:t>
            </a:r>
          </a:p>
          <a:p>
            <a:pPr lvl="1"/>
            <a:r>
              <a:rPr lang="cs-CZ" dirty="0"/>
              <a:t>lineární průběh, pomalý začátek + rychlý konec, vypočítaná rychlost pomocí funkce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961716B-72E4-4D5C-8C01-F44DEB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5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33408FEE-04ED-4DC1-BFA7-35E81E61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u="sng" dirty="0" err="1">
                <a:latin typeface="Roboto Mono" panose="020B0604020202020204" charset="0"/>
                <a:ea typeface="Roboto Mono" panose="020B0604020202020204" charset="0"/>
              </a:rPr>
              <a:t>transition-property</a:t>
            </a:r>
            <a:endParaRPr lang="cs-CZ" u="sng" dirty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cs-CZ" dirty="0"/>
              <a:t>Určení vlastnosti, kterou animujeme</a:t>
            </a:r>
          </a:p>
          <a:p>
            <a:r>
              <a:rPr lang="cs-CZ" dirty="0"/>
              <a:t>Animovat lze řadu CSS vlastností</a:t>
            </a:r>
          </a:p>
          <a:p>
            <a:pPr lvl="1"/>
            <a:r>
              <a:rPr lang="cs-CZ" dirty="0"/>
              <a:t>Z pohledu „performance“ je ale vhodné pomocí </a:t>
            </a:r>
            <a:r>
              <a:rPr lang="cs-CZ" dirty="0" err="1"/>
              <a:t>transitions</a:t>
            </a:r>
            <a:r>
              <a:rPr lang="cs-CZ" dirty="0"/>
              <a:t> animovat jen: </a:t>
            </a:r>
            <a:r>
              <a:rPr lang="en-US" b="1" dirty="0"/>
              <a:t>position</a:t>
            </a:r>
            <a:r>
              <a:rPr lang="en-US" dirty="0"/>
              <a:t>, </a:t>
            </a:r>
            <a:r>
              <a:rPr lang="en-US" b="1" dirty="0"/>
              <a:t>scale</a:t>
            </a:r>
            <a:r>
              <a:rPr lang="en-US" dirty="0"/>
              <a:t>, </a:t>
            </a:r>
            <a:r>
              <a:rPr lang="en-US" b="1" dirty="0"/>
              <a:t>rotation</a:t>
            </a:r>
            <a:r>
              <a:rPr lang="en-US" dirty="0"/>
              <a:t> a </a:t>
            </a:r>
            <a:r>
              <a:rPr lang="en-US" b="1" dirty="0"/>
              <a:t>opacity</a:t>
            </a:r>
            <a:endParaRPr lang="cs-CZ" b="1" dirty="0"/>
          </a:p>
          <a:p>
            <a:pPr lvl="2"/>
            <a:r>
              <a:rPr lang="cs-CZ" b="1" dirty="0"/>
              <a:t>Zdroj: </a:t>
            </a:r>
            <a:r>
              <a:rPr lang="cs-CZ" dirty="0"/>
              <a:t>článek na </a:t>
            </a:r>
            <a:r>
              <a:rPr lang="cs-CZ" dirty="0">
                <a:hlinkClick r:id="rId2"/>
              </a:rPr>
              <a:t>www.html5rocks.com</a:t>
            </a: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6F3670E-D931-4FE8-809F-8A947EA4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endParaRPr lang="cs-CZ" dirty="0"/>
          </a:p>
        </p:txBody>
      </p:sp>
      <p:sp>
        <p:nvSpPr>
          <p:cNvPr id="4" name="Google Shape;61;p15">
            <a:extLst>
              <a:ext uri="{FF2B5EF4-FFF2-40B4-BE49-F238E27FC236}">
                <a16:creationId xmlns:a16="http://schemas.microsoft.com/office/drawing/2014/main" id="{56F84B18-37D8-4AA3-A9F9-B9C9097CAE32}"/>
              </a:ext>
            </a:extLst>
          </p:cNvPr>
          <p:cNvSpPr txBox="1"/>
          <p:nvPr/>
        </p:nvSpPr>
        <p:spPr>
          <a:xfrm>
            <a:off x="6770680" y="1196752"/>
            <a:ext cx="5244577" cy="281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cs-CZ" sz="2400" dirty="0" err="1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animated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-element</a:t>
            </a:r>
            <a:r>
              <a:rPr lang="en-US" sz="24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endParaRPr lang="cs-CZ" sz="2400" dirty="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transition-property</a:t>
            </a: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: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</a:rPr>
              <a:t> </a:t>
            </a:r>
            <a:r>
              <a:rPr lang="cs-CZ" sz="2400" dirty="0" err="1">
                <a:solidFill>
                  <a:schemeClr val="accent5"/>
                </a:solidFill>
                <a:latin typeface="Roboto Mono"/>
                <a:ea typeface="Roboto Mono"/>
              </a:rPr>
              <a:t>width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" name="Google Shape;62;p15">
            <a:extLst>
              <a:ext uri="{FF2B5EF4-FFF2-40B4-BE49-F238E27FC236}">
                <a16:creationId xmlns:a16="http://schemas.microsoft.com/office/drawing/2014/main" id="{F2CEE448-8AB1-47BD-A17D-766216A1FA22}"/>
              </a:ext>
            </a:extLst>
          </p:cNvPr>
          <p:cNvCxnSpPr>
            <a:cxnSpLocks/>
          </p:cNvCxnSpPr>
          <p:nvPr/>
        </p:nvCxnSpPr>
        <p:spPr>
          <a:xfrm>
            <a:off x="6770680" y="1484784"/>
            <a:ext cx="0" cy="1277482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3;p15">
            <a:extLst>
              <a:ext uri="{FF2B5EF4-FFF2-40B4-BE49-F238E27FC236}">
                <a16:creationId xmlns:a16="http://schemas.microsoft.com/office/drawing/2014/main" id="{C674B96D-908D-4BBC-B96A-24274A0F36DB}"/>
              </a:ext>
            </a:extLst>
          </p:cNvPr>
          <p:cNvSpPr txBox="1"/>
          <p:nvPr/>
        </p:nvSpPr>
        <p:spPr>
          <a:xfrm rot="-5400000">
            <a:off x="6251646" y="1467469"/>
            <a:ext cx="73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CSS</a:t>
            </a:r>
            <a:endParaRPr sz="18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3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06F3670E-D931-4FE8-809F-8A947EA4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24240"/>
            <a:ext cx="9595836" cy="82170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r>
              <a:rPr lang="cs-CZ" dirty="0"/>
              <a:t> – CSS vlastnosti na animování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83E59E3E-E6EF-4BA3-B170-CC2EA34A1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4718"/>
              </p:ext>
            </p:extLst>
          </p:nvPr>
        </p:nvGraphicFramePr>
        <p:xfrm>
          <a:off x="551384" y="1484784"/>
          <a:ext cx="11161241" cy="4464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4463">
                  <a:extLst>
                    <a:ext uri="{9D8B030D-6E8A-4147-A177-3AD203B41FA5}">
                      <a16:colId xmlns:a16="http://schemas.microsoft.com/office/drawing/2014/main" val="459488509"/>
                    </a:ext>
                  </a:extLst>
                </a:gridCol>
                <a:gridCol w="1594463">
                  <a:extLst>
                    <a:ext uri="{9D8B030D-6E8A-4147-A177-3AD203B41FA5}">
                      <a16:colId xmlns:a16="http://schemas.microsoft.com/office/drawing/2014/main" val="1756434680"/>
                    </a:ext>
                  </a:extLst>
                </a:gridCol>
                <a:gridCol w="1594463">
                  <a:extLst>
                    <a:ext uri="{9D8B030D-6E8A-4147-A177-3AD203B41FA5}">
                      <a16:colId xmlns:a16="http://schemas.microsoft.com/office/drawing/2014/main" val="2318993164"/>
                    </a:ext>
                  </a:extLst>
                </a:gridCol>
                <a:gridCol w="1594463">
                  <a:extLst>
                    <a:ext uri="{9D8B030D-6E8A-4147-A177-3AD203B41FA5}">
                      <a16:colId xmlns:a16="http://schemas.microsoft.com/office/drawing/2014/main" val="4175788183"/>
                    </a:ext>
                  </a:extLst>
                </a:gridCol>
                <a:gridCol w="1594463">
                  <a:extLst>
                    <a:ext uri="{9D8B030D-6E8A-4147-A177-3AD203B41FA5}">
                      <a16:colId xmlns:a16="http://schemas.microsoft.com/office/drawing/2014/main" val="312133004"/>
                    </a:ext>
                  </a:extLst>
                </a:gridCol>
                <a:gridCol w="1594463">
                  <a:extLst>
                    <a:ext uri="{9D8B030D-6E8A-4147-A177-3AD203B41FA5}">
                      <a16:colId xmlns:a16="http://schemas.microsoft.com/office/drawing/2014/main" val="1178427271"/>
                    </a:ext>
                  </a:extLst>
                </a:gridCol>
                <a:gridCol w="1594463">
                  <a:extLst>
                    <a:ext uri="{9D8B030D-6E8A-4147-A177-3AD203B41FA5}">
                      <a16:colId xmlns:a16="http://schemas.microsoft.com/office/drawing/2014/main" val="2354919399"/>
                    </a:ext>
                  </a:extLst>
                </a:gridCol>
              </a:tblGrid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background-</a:t>
                      </a:r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border-left-width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bottom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max-height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outline-width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text-shadow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8044771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background-image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border-right-color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letter-spacing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max-width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padding-bottom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715141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background-position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border-right-width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crop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line-height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min-height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padding-left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vertical-align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690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border-bottom-color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border-spacing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font-size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margin-bottom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min-width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padding-right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visibility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519771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border-bottom-width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border-top-color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font-weight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margin-left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opacity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padding-top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537114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border-color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border-top-width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grid-*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margin-right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outline-color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word-spacing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5527120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border-left-color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border-width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margin-top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>
                          <a:solidFill>
                            <a:schemeClr val="tx1"/>
                          </a:solidFill>
                          <a:effectLst/>
                        </a:rPr>
                        <a:t>outline-offset</a:t>
                      </a:r>
                      <a:endParaRPr lang="cs-CZ" sz="1400" b="0" i="0" u="none" strike="noStrike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text-indent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z-index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1249678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8D258BFE-5F2D-4296-82FE-0E9A0C905943}"/>
              </a:ext>
            </a:extLst>
          </p:cNvPr>
          <p:cNvSpPr/>
          <p:nvPr/>
        </p:nvSpPr>
        <p:spPr>
          <a:xfrm>
            <a:off x="551384" y="6165304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>
                <a:latin typeface="Arial Unicode MS"/>
              </a:rPr>
              <a:t>…a ještě "zoom"</a:t>
            </a:r>
            <a:r>
              <a:rPr lang="cs-CZ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2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95EA9BBF-B488-4B62-86FF-38BCA8CF4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cs-CZ" dirty="0"/>
              <a:t>časové parametry:</a:t>
            </a:r>
          </a:p>
          <a:p>
            <a:r>
              <a:rPr lang="cs-CZ" dirty="0"/>
              <a:t>čas v sekundách (s) nebo milisekundách (</a:t>
            </a:r>
            <a:r>
              <a:rPr lang="cs-CZ" dirty="0" err="1"/>
              <a:t>ms</a:t>
            </a:r>
            <a:r>
              <a:rPr lang="cs-CZ" dirty="0"/>
              <a:t>)</a:t>
            </a:r>
          </a:p>
          <a:p>
            <a:r>
              <a:rPr lang="cs-CZ" dirty="0" err="1">
                <a:latin typeface="Roboto Mono" panose="020B0604020202020204" charset="0"/>
                <a:ea typeface="Roboto Mono" panose="020B0604020202020204" charset="0"/>
              </a:rPr>
              <a:t>transition-delay</a:t>
            </a:r>
            <a:r>
              <a:rPr lang="cs-CZ" dirty="0"/>
              <a:t> - zpoždění</a:t>
            </a:r>
          </a:p>
          <a:p>
            <a:pPr lvl="1"/>
            <a:r>
              <a:rPr lang="cs-CZ" dirty="0"/>
              <a:t>příklad: „</a:t>
            </a:r>
            <a:r>
              <a:rPr lang="cs-CZ" dirty="0" err="1"/>
              <a:t>transition-delay</a:t>
            </a:r>
            <a:r>
              <a:rPr lang="cs-CZ" dirty="0"/>
              <a:t>: 1s;“ „</a:t>
            </a:r>
            <a:r>
              <a:rPr lang="cs-CZ" dirty="0" err="1"/>
              <a:t>transition-delay</a:t>
            </a:r>
            <a:r>
              <a:rPr lang="cs-CZ" dirty="0"/>
              <a:t>: 1000ms;“</a:t>
            </a:r>
          </a:p>
          <a:p>
            <a:r>
              <a:rPr lang="cs-CZ" dirty="0" err="1">
                <a:latin typeface="Roboto Mono" panose="020B0604020202020204" charset="0"/>
                <a:ea typeface="Roboto Mono" panose="020B0604020202020204" charset="0"/>
              </a:rPr>
              <a:t>transition-duration</a:t>
            </a:r>
            <a:r>
              <a:rPr lang="cs-CZ" dirty="0"/>
              <a:t> - trvání</a:t>
            </a:r>
          </a:p>
          <a:p>
            <a:pPr lvl="1"/>
            <a:r>
              <a:rPr lang="cs-CZ" dirty="0"/>
              <a:t>příklad: „</a:t>
            </a:r>
            <a:r>
              <a:rPr lang="cs-CZ" dirty="0" err="1"/>
              <a:t>transition-duration</a:t>
            </a:r>
            <a:r>
              <a:rPr lang="cs-CZ" dirty="0"/>
              <a:t>: 0.5s;“ „</a:t>
            </a:r>
            <a:r>
              <a:rPr lang="cs-CZ" dirty="0" err="1"/>
              <a:t>transition-duration</a:t>
            </a:r>
            <a:r>
              <a:rPr lang="cs-CZ" dirty="0"/>
              <a:t>: 500ms;“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961716B-72E4-4D5C-8C01-F44DEB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86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95EA9BBF-B488-4B62-86FF-38BCA8CF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60" y="1268760"/>
            <a:ext cx="10134600" cy="2502972"/>
          </a:xfrm>
        </p:spPr>
        <p:txBody>
          <a:bodyPr/>
          <a:lstStyle/>
          <a:p>
            <a:pPr marL="50800" indent="0">
              <a:buNone/>
            </a:pPr>
            <a:r>
              <a:rPr lang="cs-CZ" dirty="0" err="1">
                <a:latin typeface="Roboto Mono" panose="020B0604020202020204" charset="0"/>
                <a:ea typeface="Roboto Mono" panose="020B0604020202020204" charset="0"/>
              </a:rPr>
              <a:t>transition-timing-function</a:t>
            </a:r>
            <a:r>
              <a:rPr lang="cs-CZ" u="sng" dirty="0"/>
              <a:t>:</a:t>
            </a:r>
          </a:p>
          <a:p>
            <a:r>
              <a:rPr lang="cs-CZ" dirty="0"/>
              <a:t>Průběh animace</a:t>
            </a:r>
          </a:p>
          <a:p>
            <a:r>
              <a:rPr lang="cs-CZ" dirty="0"/>
              <a:t>Hodnoty: </a:t>
            </a:r>
          </a:p>
          <a:p>
            <a:pPr lvl="1"/>
            <a:r>
              <a:rPr lang="en-US" dirty="0"/>
              <a:t>linear, ease, ease-in, ease-out, ease-in-out, step-start, step-end, steps(</a:t>
            </a:r>
            <a:r>
              <a:rPr lang="en-US" dirty="0" err="1"/>
              <a:t>int,start|end</a:t>
            </a:r>
            <a:r>
              <a:rPr lang="en-US" dirty="0"/>
              <a:t>), cubic-</a:t>
            </a:r>
            <a:r>
              <a:rPr lang="en-US" dirty="0" err="1"/>
              <a:t>bezier</a:t>
            </a:r>
            <a:r>
              <a:rPr lang="en-US" dirty="0"/>
              <a:t>(</a:t>
            </a:r>
            <a:r>
              <a:rPr lang="en-US" dirty="0" err="1"/>
              <a:t>n,n,n,n</a:t>
            </a:r>
            <a:r>
              <a:rPr lang="en-US" dirty="0"/>
              <a:t>), initial, inherit</a:t>
            </a:r>
            <a:endParaRPr lang="cs-CZ" dirty="0"/>
          </a:p>
          <a:p>
            <a:pPr lvl="1"/>
            <a:r>
              <a:rPr lang="cs-CZ" dirty="0"/>
              <a:t>Odkaz na </a:t>
            </a:r>
            <a:r>
              <a:rPr lang="cs-CZ" dirty="0" err="1"/>
              <a:t>tool</a:t>
            </a:r>
            <a:r>
              <a:rPr lang="cs-CZ" dirty="0"/>
              <a:t>: </a:t>
            </a:r>
            <a:r>
              <a:rPr lang="cs-CZ" dirty="0">
                <a:hlinkClick r:id="rId2"/>
              </a:rPr>
              <a:t>cubic-bezier.com</a:t>
            </a:r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961716B-72E4-4D5C-8C01-F44DEB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F1679D-89A4-497E-A914-5D1676B8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118265"/>
            <a:ext cx="7344816" cy="184904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5647921-FECD-4A37-942D-C6DD9C09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3886315"/>
            <a:ext cx="3987832" cy="2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6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95EA9BBF-B488-4B62-86FF-38BCA8CF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996952"/>
            <a:ext cx="10134600" cy="3151044"/>
          </a:xfrm>
        </p:spPr>
        <p:txBody>
          <a:bodyPr/>
          <a:lstStyle/>
          <a:p>
            <a:pPr marL="50800" indent="0">
              <a:buNone/>
            </a:pPr>
            <a:r>
              <a:rPr lang="cs-CZ" u="sng" dirty="0" err="1"/>
              <a:t>Transition</a:t>
            </a:r>
            <a:r>
              <a:rPr lang="cs-CZ" u="sng" dirty="0"/>
              <a:t>:</a:t>
            </a:r>
          </a:p>
          <a:p>
            <a:r>
              <a:rPr lang="cs-CZ" dirty="0"/>
              <a:t>Zkrácený zápis</a:t>
            </a:r>
          </a:p>
          <a:p>
            <a:r>
              <a:rPr lang="cs-CZ" dirty="0"/>
              <a:t>Pořadí:</a:t>
            </a:r>
          </a:p>
          <a:p>
            <a:pPr lvl="1"/>
            <a:r>
              <a:rPr lang="cs-CZ" dirty="0"/>
              <a:t>CSS </a:t>
            </a:r>
            <a:r>
              <a:rPr lang="cs-CZ" dirty="0" err="1"/>
              <a:t>clastbnost</a:t>
            </a:r>
            <a:r>
              <a:rPr lang="cs-CZ" dirty="0"/>
              <a:t>, kterou animuju</a:t>
            </a:r>
          </a:p>
          <a:p>
            <a:pPr lvl="1"/>
            <a:r>
              <a:rPr lang="cs-CZ" dirty="0"/>
              <a:t>Trvání</a:t>
            </a:r>
          </a:p>
          <a:p>
            <a:pPr lvl="1"/>
            <a:r>
              <a:rPr lang="cs-CZ" dirty="0"/>
              <a:t>Funkce průběhu animace</a:t>
            </a:r>
          </a:p>
          <a:p>
            <a:pPr lvl="1"/>
            <a:r>
              <a:rPr lang="cs-CZ" dirty="0"/>
              <a:t>zpoždění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961716B-72E4-4D5C-8C01-F44DEB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cs-CZ" dirty="0" err="1"/>
              <a:t>Transitions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DEFF69B-959A-4CCC-89A4-6DE89BDB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196752"/>
            <a:ext cx="7562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20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559</Words>
  <Application>Microsoft Office PowerPoint</Application>
  <PresentationFormat>Širokoúhlá obrazovka</PresentationFormat>
  <Paragraphs>151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Amatic SC</vt:lpstr>
      <vt:lpstr>Calibri</vt:lpstr>
      <vt:lpstr>Arial Unicode MS</vt:lpstr>
      <vt:lpstr>Open Sans</vt:lpstr>
      <vt:lpstr>Arial</vt:lpstr>
      <vt:lpstr>Roboto Mono</vt:lpstr>
      <vt:lpstr>Motiv Office</vt:lpstr>
      <vt:lpstr>CSS animace</vt:lpstr>
      <vt:lpstr>CSS Animace</vt:lpstr>
      <vt:lpstr>CSS Transitions</vt:lpstr>
      <vt:lpstr>CSS Transitions</vt:lpstr>
      <vt:lpstr>CSS Transitions</vt:lpstr>
      <vt:lpstr>CSS Transitions – CSS vlastnosti na animování</vt:lpstr>
      <vt:lpstr>CSS Transitions</vt:lpstr>
      <vt:lpstr>CSS Transitions</vt:lpstr>
      <vt:lpstr>CSS Transitions</vt:lpstr>
      <vt:lpstr>CSS Transitions</vt:lpstr>
      <vt:lpstr>CSS Animations &amp; keyframes</vt:lpstr>
      <vt:lpstr>CSS Key Frames</vt:lpstr>
      <vt:lpstr>CSS Key Frames</vt:lpstr>
      <vt:lpstr>CSS Key Frames</vt:lpstr>
      <vt:lpstr>CSS Key Frames</vt:lpstr>
      <vt:lpstr>CSS Key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selektory a specficita</dc:title>
  <dc:creator>Buryan Šimon</dc:creator>
  <cp:lastModifiedBy>Buryan Šimon</cp:lastModifiedBy>
  <cp:revision>32</cp:revision>
  <dcterms:modified xsi:type="dcterms:W3CDTF">2020-04-22T15:28:11Z</dcterms:modified>
</cp:coreProperties>
</file>