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85" r:id="rId3"/>
    <p:sldId id="288" r:id="rId4"/>
    <p:sldId id="257" r:id="rId5"/>
    <p:sldId id="258" r:id="rId6"/>
    <p:sldId id="259" r:id="rId7"/>
    <p:sldId id="260" r:id="rId8"/>
    <p:sldId id="261" r:id="rId9"/>
    <p:sldId id="263" r:id="rId10"/>
    <p:sldId id="284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9" r:id="rId30"/>
  </p:sldIdLst>
  <p:sldSz cx="12192000" cy="6858000"/>
  <p:notesSz cx="6858000" cy="9144000"/>
  <p:embeddedFontLst>
    <p:embeddedFont>
      <p:font typeface="Amatic SC" panose="020B0604020202020204" charset="-79"/>
      <p:regular r:id="rId32"/>
      <p:bold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Open Sans" panose="020B0604020202020204" charset="0"/>
      <p:regular r:id="rId38"/>
      <p:bold r:id="rId39"/>
      <p:italic r:id="rId40"/>
      <p:boldItalic r:id="rId41"/>
    </p:embeddedFont>
    <p:embeddedFont>
      <p:font typeface="Roboto Mono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9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82063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85bd0b8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85bd0b8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Version: 2019/05/13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20c15fe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20c15fe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20c15fee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20c15fee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20c15fee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20c15feec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20c15fee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20c15fee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20c15fee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20c15feec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1c9cc0ad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1c9cc0ad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20c15fee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20c15fee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20c15fee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20c15fee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20c15feec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20c15feec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20c15fee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20c15feec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20c15fee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20c15fee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825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20c15feec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20c15feec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20c15feec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20c15feec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20c15feec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20c15feec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20c15feec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20c15feec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20c15feec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20c15feec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20c15feec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20c15feec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20c15feec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20c15feec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20c15feec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20c15feec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0c15fe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0c15fe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20c15fe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20c15fe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20c15fee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20c15fee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20c15fee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20c15fee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0c15fee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20c15fee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20c15fee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20c15fee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20c15fee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20c15fee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i snimek naprav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9" cy="460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07450" y="1947153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azdny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ek">
  <p:cSld name="Obrá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>
            <a:spLocks noGrp="1"/>
          </p:cNvSpPr>
          <p:nvPr>
            <p:ph type="pic" idx="2"/>
          </p:nvPr>
        </p:nvSpPr>
        <p:spPr>
          <a:xfrm>
            <a:off x="1079770" y="1361872"/>
            <a:ext cx="10029217" cy="4416358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ek s titulkem">
  <p:cSld name="2_Obrá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>
            <a:spLocks noGrp="1"/>
          </p:cNvSpPr>
          <p:nvPr>
            <p:ph type="pic" idx="2"/>
          </p:nvPr>
        </p:nvSpPr>
        <p:spPr>
          <a:xfrm>
            <a:off x="1079770" y="1361872"/>
            <a:ext cx="10029217" cy="4416358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255" cy="82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i snimek jednoduchy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0800" y="45408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i snimek nalevo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140800" y="40836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 s puntiky">
  <p:cSld name="1_Nadpis a obsa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255" cy="82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hlavi casti na stred">
  <p:cSld name="Úvodní sníme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ctrTitle"/>
          </p:nvPr>
        </p:nvSpPr>
        <p:spPr>
          <a:xfrm>
            <a:off x="1070043" y="1686568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1524000" y="4074168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hlavi casti nalev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217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140800" y="45408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 i="0" u="none" strike="noStrike" cap="none">
                <a:solidFill>
                  <a:schemeClr val="dk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i="0" u="none" strike="noStrike" cap="none">
                <a:solidFill>
                  <a:schemeClr val="dk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slo na bilem">
  <p:cSld name="1_Záhlaví části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slo na modrem">
  <p:cSld name="2_Záhlaví části">
    <p:bg>
      <p:bgPr>
        <a:solidFill>
          <a:srgbClr val="2D2E8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matic SC"/>
              <a:buNone/>
              <a:defRPr sz="72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_selectors.as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developer.mozilla.org/en-US/docs/Web/CSS/CSS_Selector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ificity.keegan.st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 selektory a specficita</a:t>
            </a:r>
            <a:endParaRPr sz="3600"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140800" y="4083674"/>
            <a:ext cx="9144000" cy="11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Luděk</a:t>
            </a:r>
            <a:r>
              <a:rPr lang="en-US" dirty="0"/>
              <a:t> </a:t>
            </a:r>
            <a:r>
              <a:rPr lang="en-US" dirty="0" err="1"/>
              <a:t>Roleček</a:t>
            </a:r>
            <a:r>
              <a:rPr lang="cs-CZ" dirty="0"/>
              <a:t>, </a:t>
            </a:r>
            <a:r>
              <a:rPr lang="en-US" dirty="0"/>
              <a:t>Brno, 5. 10. 2019</a:t>
            </a:r>
            <a:endParaRPr lang="cs-CZ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cs-CZ" dirty="0"/>
              <a:t>Šimon Buryan, Praha, 18. 4. 2020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119336" y="404664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Selector pro </a:t>
            </a:r>
            <a:r>
              <a:rPr lang="en-US" dirty="0" err="1"/>
              <a:t>vícenásobnou</a:t>
            </a:r>
            <a:r>
              <a:rPr lang="en-US" dirty="0"/>
              <a:t> </a:t>
            </a:r>
            <a:r>
              <a:rPr lang="en-US" dirty="0" err="1"/>
              <a:t>třídu</a:t>
            </a:r>
            <a:endParaRPr dirty="0"/>
          </a:p>
        </p:txBody>
      </p:sp>
      <p:sp>
        <p:nvSpPr>
          <p:cNvPr id="133" name="Google Shape;133;p21"/>
          <p:cNvSpPr txBox="1"/>
          <p:nvPr/>
        </p:nvSpPr>
        <p:spPr>
          <a:xfrm>
            <a:off x="1218375" y="1777475"/>
            <a:ext cx="4336200" cy="17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3000" dirty="0" err="1"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prvni</a:t>
            </a:r>
            <a:r>
              <a:rPr lang="cs-CZ" sz="3000" dirty="0"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3000" dirty="0">
                <a:solidFill>
                  <a:schemeClr val="accent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3000" dirty="0" err="1">
                <a:solidFill>
                  <a:schemeClr val="accent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druha</a:t>
            </a:r>
            <a:r>
              <a:rPr lang="en-US" sz="3000" dirty="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{ … }</a:t>
            </a:r>
            <a:endParaRPr sz="3000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4" name="Google Shape;134;p21"/>
          <p:cNvCxnSpPr/>
          <p:nvPr/>
        </p:nvCxnSpPr>
        <p:spPr>
          <a:xfrm>
            <a:off x="941466" y="1873625"/>
            <a:ext cx="0" cy="8697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21"/>
          <p:cNvSpPr txBox="1"/>
          <p:nvPr/>
        </p:nvSpPr>
        <p:spPr>
          <a:xfrm rot="-5400000">
            <a:off x="432816" y="1809200"/>
            <a:ext cx="736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CSS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407368" y="3212976"/>
            <a:ext cx="6408712" cy="33843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" lvl="0" indent="-50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Více</a:t>
            </a:r>
            <a:r>
              <a:rPr lang="en-US" dirty="0"/>
              <a:t> </a:t>
            </a:r>
            <a:r>
              <a:rPr lang="en-US" dirty="0" err="1"/>
              <a:t>tříd</a:t>
            </a:r>
            <a:r>
              <a:rPr lang="en-US" dirty="0"/>
              <a:t> </a:t>
            </a:r>
            <a:r>
              <a:rPr lang="en-US" dirty="0" err="1"/>
              <a:t>uvedených</a:t>
            </a:r>
            <a:r>
              <a:rPr lang="en-US" dirty="0"/>
              <a:t> </a:t>
            </a:r>
            <a:r>
              <a:rPr lang="en-US" dirty="0" err="1"/>
              <a:t>hned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sebou</a:t>
            </a:r>
            <a:r>
              <a:rPr lang="en-US" dirty="0"/>
              <a:t> </a:t>
            </a:r>
            <a:r>
              <a:rPr lang="cs-CZ" dirty="0"/>
              <a:t>s mezerou</a:t>
            </a:r>
            <a:r>
              <a:rPr lang="en-US" dirty="0"/>
              <a:t>.</a:t>
            </a:r>
            <a:endParaRPr dirty="0"/>
          </a:p>
          <a:p>
            <a:pPr marL="228600" lvl="0" indent="-50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Vybere</a:t>
            </a:r>
            <a:r>
              <a:rPr lang="en-US" dirty="0"/>
              <a:t> </a:t>
            </a:r>
            <a:r>
              <a:rPr lang="en-US" dirty="0" err="1"/>
              <a:t>všechny</a:t>
            </a:r>
            <a:r>
              <a:rPr lang="en-US" dirty="0"/>
              <a:t> </a:t>
            </a:r>
            <a:r>
              <a:rPr lang="en-US" dirty="0" err="1"/>
              <a:t>prvky</a:t>
            </a:r>
            <a:r>
              <a:rPr lang="en-US" dirty="0"/>
              <a:t>,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sobě</a:t>
            </a:r>
            <a:r>
              <a:rPr lang="en-US" dirty="0"/>
              <a:t> </a:t>
            </a:r>
            <a:r>
              <a:rPr lang="en-US" dirty="0" err="1"/>
              <a:t>mají</a:t>
            </a:r>
            <a:r>
              <a:rPr lang="en-US" dirty="0"/>
              <a:t> </a:t>
            </a:r>
            <a:r>
              <a:rPr lang="en-US" dirty="0" err="1"/>
              <a:t>uvedené</a:t>
            </a:r>
            <a:r>
              <a:rPr lang="en-US" dirty="0"/>
              <a:t> </a:t>
            </a:r>
            <a:r>
              <a:rPr lang="en-US" dirty="0" err="1"/>
              <a:t>všechny</a:t>
            </a:r>
            <a:r>
              <a:rPr lang="en-US" dirty="0"/>
              <a:t> </a:t>
            </a:r>
            <a:r>
              <a:rPr lang="en-US" dirty="0" err="1"/>
              <a:t>uvedené</a:t>
            </a:r>
            <a:r>
              <a:rPr lang="en-US" dirty="0"/>
              <a:t> CSS </a:t>
            </a:r>
            <a:r>
              <a:rPr lang="en-US" dirty="0" err="1"/>
              <a:t>třídy</a:t>
            </a:r>
            <a:r>
              <a:rPr lang="en-US" dirty="0"/>
              <a:t>.</a:t>
            </a:r>
            <a:r>
              <a:rPr lang="cs-CZ" dirty="0"/>
              <a:t> A je jedno, jak hluboko jsou zanořeny</a:t>
            </a:r>
            <a:endParaRPr dirty="0"/>
          </a:p>
        </p:txBody>
      </p:sp>
      <p:sp>
        <p:nvSpPr>
          <p:cNvPr id="137" name="Google Shape;137;p21"/>
          <p:cNvSpPr txBox="1"/>
          <p:nvPr/>
        </p:nvSpPr>
        <p:spPr>
          <a:xfrm>
            <a:off x="6744072" y="247366"/>
            <a:ext cx="5290800" cy="362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lvl="0">
              <a:spcBef>
                <a:spcPts val="800"/>
              </a:spcBef>
            </a:pPr>
            <a:r>
              <a:rPr lang="cs-CZ" sz="16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&lt;div </a:t>
            </a:r>
            <a:r>
              <a:rPr lang="cs-CZ" sz="16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cs-CZ" sz="16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=”</a:t>
            </a:r>
            <a:r>
              <a:rPr lang="cs-CZ" sz="16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prvni</a:t>
            </a:r>
            <a:r>
              <a:rPr lang="cs-CZ" sz="16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”&gt;</a:t>
            </a:r>
          </a:p>
          <a:p>
            <a:pPr lvl="0">
              <a:spcBef>
                <a:spcPts val="800"/>
              </a:spcBef>
            </a:pPr>
            <a:r>
              <a:rPr lang="cs-CZ" sz="16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 &lt;p&gt;text&lt;/p&gt;</a:t>
            </a:r>
          </a:p>
          <a:p>
            <a:pPr lvl="0">
              <a:spcBef>
                <a:spcPts val="800"/>
              </a:spcBef>
            </a:pPr>
            <a:r>
              <a:rPr lang="cs-CZ" sz="16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</a:p>
          <a:p>
            <a:pPr lvl="0">
              <a:spcBef>
                <a:spcPts val="800"/>
              </a:spcBef>
            </a:pPr>
            <a:endParaRPr lang="cs-CZ" sz="1600"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800"/>
              </a:spcBef>
            </a:pPr>
            <a:r>
              <a:rPr lang="cs-CZ" sz="16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&lt;div </a:t>
            </a:r>
            <a:r>
              <a:rPr lang="cs-CZ" sz="16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cs-CZ" sz="16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=”druha </a:t>
            </a:r>
            <a:r>
              <a:rPr lang="cs-CZ" sz="16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prvni</a:t>
            </a:r>
            <a:r>
              <a:rPr lang="cs-CZ" sz="16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”&gt;</a:t>
            </a:r>
          </a:p>
          <a:p>
            <a:pPr lvl="0">
              <a:spcBef>
                <a:spcPts val="800"/>
              </a:spcBef>
            </a:pPr>
            <a:r>
              <a:rPr lang="cs-CZ" sz="16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 &lt;p&gt;text&lt;/p&gt;</a:t>
            </a:r>
          </a:p>
          <a:p>
            <a:pPr lvl="0">
              <a:spcBef>
                <a:spcPts val="800"/>
              </a:spcBef>
            </a:pPr>
            <a:r>
              <a:rPr lang="cs-CZ" sz="16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</a:p>
          <a:p>
            <a:pPr lvl="0">
              <a:spcBef>
                <a:spcPts val="800"/>
              </a:spcBef>
            </a:pPr>
            <a:endParaRPr lang="cs-CZ" sz="1600"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800"/>
              </a:spcBef>
            </a:pPr>
            <a:r>
              <a:rPr lang="cs-CZ" sz="16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&lt;div </a:t>
            </a:r>
            <a:r>
              <a:rPr lang="cs-CZ" sz="16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cs-CZ" sz="16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=”</a:t>
            </a:r>
            <a:r>
              <a:rPr lang="cs-CZ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prvni</a:t>
            </a:r>
            <a:r>
              <a:rPr lang="cs-CZ" sz="16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”&gt;</a:t>
            </a:r>
          </a:p>
          <a:p>
            <a:pPr lvl="0">
              <a:spcBef>
                <a:spcPts val="800"/>
              </a:spcBef>
            </a:pPr>
            <a:r>
              <a:rPr lang="cs-CZ" sz="16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&lt;p </a:t>
            </a:r>
            <a:r>
              <a:rPr lang="cs-CZ" sz="1600" dirty="0" err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cs-CZ" sz="16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="druha"&gt;text&lt;/p&gt;</a:t>
            </a:r>
          </a:p>
          <a:p>
            <a:pPr lvl="0">
              <a:spcBef>
                <a:spcPts val="800"/>
              </a:spcBef>
            </a:pPr>
            <a:r>
              <a:rPr lang="cs-CZ" sz="16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</a:p>
          <a:p>
            <a:pPr lvl="0">
              <a:spcBef>
                <a:spcPts val="800"/>
              </a:spcBef>
            </a:pPr>
            <a:endParaRPr lang="cs-CZ" sz="1600" dirty="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800"/>
              </a:spcBef>
            </a:pPr>
            <a:r>
              <a:rPr lang="cs-CZ" sz="16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&lt;div </a:t>
            </a:r>
            <a:r>
              <a:rPr lang="cs-CZ" sz="16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cs-CZ" sz="16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=”</a:t>
            </a:r>
            <a:r>
              <a:rPr lang="cs-CZ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prvni</a:t>
            </a:r>
            <a:r>
              <a:rPr lang="cs-CZ" sz="16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”&gt;</a:t>
            </a:r>
          </a:p>
          <a:p>
            <a:pPr lvl="0">
              <a:spcBef>
                <a:spcPts val="800"/>
              </a:spcBef>
            </a:pPr>
            <a:r>
              <a:rPr lang="cs-CZ" sz="16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 &lt;div </a:t>
            </a:r>
            <a:r>
              <a:rPr lang="cs-CZ" sz="16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cs-CZ" sz="16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cs-CZ" sz="16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mezitim</a:t>
            </a:r>
            <a:r>
              <a:rPr lang="cs-CZ" sz="16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</a:p>
          <a:p>
            <a:pPr lvl="0">
              <a:spcBef>
                <a:spcPts val="800"/>
              </a:spcBef>
            </a:pPr>
            <a:r>
              <a:rPr lang="cs-CZ" sz="16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&lt;p </a:t>
            </a:r>
            <a:r>
              <a:rPr lang="cs-CZ" sz="1600" dirty="0" err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cs-CZ" sz="16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="druha"&gt;text&lt;/p&gt;</a:t>
            </a:r>
          </a:p>
          <a:p>
            <a:pPr lvl="0">
              <a:spcBef>
                <a:spcPts val="800"/>
              </a:spcBef>
            </a:pPr>
            <a:r>
              <a:rPr lang="cs-CZ" sz="16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cs-CZ" sz="16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</a:p>
          <a:p>
            <a:pPr lvl="0">
              <a:spcBef>
                <a:spcPts val="800"/>
              </a:spcBef>
            </a:pPr>
            <a:r>
              <a:rPr lang="cs-CZ" sz="16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sz="1600"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8" name="Google Shape;138;p21"/>
          <p:cNvCxnSpPr/>
          <p:nvPr/>
        </p:nvCxnSpPr>
        <p:spPr>
          <a:xfrm>
            <a:off x="6744072" y="696950"/>
            <a:ext cx="0" cy="5684378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1"/>
          <p:cNvSpPr txBox="1"/>
          <p:nvPr/>
        </p:nvSpPr>
        <p:spPr>
          <a:xfrm rot="-5400000">
            <a:off x="6112730" y="677822"/>
            <a:ext cx="9045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CCCCC"/>
                </a:solidFill>
              </a:rPr>
              <a:t>HTML</a:t>
            </a:r>
            <a:endParaRPr sz="1800" dirty="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8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Selektor typu přímý potomek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1218375" y="1777475"/>
            <a:ext cx="4336200" cy="17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.moje &gt;</a:t>
            </a:r>
            <a:r>
              <a:rPr lang="en-US" sz="3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3000">
                <a:solidFill>
                  <a:schemeClr val="accent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h2</a:t>
            </a:r>
            <a:r>
              <a:rPr lang="en-US" sz="3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{ … }</a:t>
            </a:r>
            <a:endParaRPr sz="30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6" name="Google Shape;146;p22"/>
          <p:cNvCxnSpPr/>
          <p:nvPr/>
        </p:nvCxnSpPr>
        <p:spPr>
          <a:xfrm>
            <a:off x="941466" y="1873625"/>
            <a:ext cx="0" cy="8697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Google Shape;147;p22"/>
          <p:cNvSpPr txBox="1"/>
          <p:nvPr/>
        </p:nvSpPr>
        <p:spPr>
          <a:xfrm rot="-5400000">
            <a:off x="432816" y="1809200"/>
            <a:ext cx="736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CSS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964650" y="4627925"/>
            <a:ext cx="10134600" cy="17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" lvl="0" indent="-50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Selektory oddělené znakem &gt;.</a:t>
            </a:r>
            <a:endParaRPr/>
          </a:p>
          <a:p>
            <a:pPr marL="228600" lvl="0" indent="-50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Vybere všechny prvky vpravo, které jsou v HTML přímými potomky prvku uvedeného vlevo.</a:t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6606950" y="1531325"/>
            <a:ext cx="5290800" cy="30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&lt;section class=”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moje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”&gt;</a:t>
            </a:r>
            <a:b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cs-CZ" sz="1800" dirty="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&lt;header&gt;</a:t>
            </a:r>
            <a:endParaRPr sz="1800" dirty="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&lt;h2&gt;</a:t>
            </a:r>
            <a:r>
              <a:rPr lang="en-US" sz="1800" dirty="0" err="1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Nadpis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&lt;/h2&gt;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&lt;/header&gt;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&lt;/section&gt;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&lt;section </a:t>
            </a:r>
            <a:r>
              <a:rPr lang="en-US" sz="1800" b="1" dirty="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class=”</a:t>
            </a:r>
            <a:r>
              <a:rPr lang="en-US" sz="1800" b="1" dirty="0" err="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moje</a:t>
            </a:r>
            <a:r>
              <a:rPr lang="en-US" sz="1800" b="1" dirty="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r>
              <a:rPr lang="en-US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800" dirty="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800" b="1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h2</a:t>
            </a:r>
            <a:r>
              <a:rPr lang="en-US" sz="18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1800" dirty="0" err="1">
                <a:solidFill>
                  <a:schemeClr val="accent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Nadpis</a:t>
            </a:r>
            <a:r>
              <a:rPr lang="en-US" sz="18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US" sz="1800" b="1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h2</a:t>
            </a:r>
            <a:r>
              <a:rPr lang="en-US" sz="18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800" dirty="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&lt;/section&gt;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0" name="Google Shape;150;p22"/>
          <p:cNvCxnSpPr/>
          <p:nvPr/>
        </p:nvCxnSpPr>
        <p:spPr>
          <a:xfrm>
            <a:off x="6409425" y="1789438"/>
            <a:ext cx="0" cy="27399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2"/>
          <p:cNvSpPr txBox="1"/>
          <p:nvPr/>
        </p:nvSpPr>
        <p:spPr>
          <a:xfrm rot="-5400000">
            <a:off x="5816775" y="1808663"/>
            <a:ext cx="9045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HTML</a:t>
            </a:r>
            <a:endParaRPr sz="1800">
              <a:solidFill>
                <a:srgbClr val="CCCCCC"/>
              </a:solidFill>
            </a:endParaRPr>
          </a:p>
        </p:txBody>
      </p:sp>
      <p:cxnSp>
        <p:nvCxnSpPr>
          <p:cNvPr id="152" name="Google Shape;152;p22"/>
          <p:cNvCxnSpPr/>
          <p:nvPr/>
        </p:nvCxnSpPr>
        <p:spPr>
          <a:xfrm rot="10800000">
            <a:off x="10025375" y="2526100"/>
            <a:ext cx="1776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22"/>
          <p:cNvSpPr txBox="1"/>
          <p:nvPr/>
        </p:nvSpPr>
        <p:spPr>
          <a:xfrm>
            <a:off x="10279550" y="2200625"/>
            <a:ext cx="16182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Neleží přímo v .moje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Selektor typu přímý sourozenec</a:t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1218375" y="1777475"/>
            <a:ext cx="4336200" cy="17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h2 +</a:t>
            </a:r>
            <a:r>
              <a:rPr lang="en-US" sz="3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3000">
                <a:solidFill>
                  <a:schemeClr val="accent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US" sz="3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{ … }</a:t>
            </a:r>
            <a:endParaRPr sz="30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0" name="Google Shape;160;p23"/>
          <p:cNvCxnSpPr/>
          <p:nvPr/>
        </p:nvCxnSpPr>
        <p:spPr>
          <a:xfrm>
            <a:off x="941466" y="1873625"/>
            <a:ext cx="0" cy="8697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23"/>
          <p:cNvSpPr txBox="1"/>
          <p:nvPr/>
        </p:nvSpPr>
        <p:spPr>
          <a:xfrm rot="-5400000">
            <a:off x="432816" y="1809200"/>
            <a:ext cx="736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CSS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964650" y="4627925"/>
            <a:ext cx="10134600" cy="17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" lvl="0" indent="-50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Selektory oddělené znakem +.</a:t>
            </a:r>
            <a:endParaRPr/>
          </a:p>
          <a:p>
            <a:pPr marL="228600" lvl="0" indent="-50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Vybere všechny prvky vpravo, které v HTML okamžitě následují za prvkem uvedeným vlevo.</a:t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6606950" y="1531325"/>
            <a:ext cx="5290800" cy="30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&lt;section&gt;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800" b="1">
                <a:latin typeface="Roboto Mono"/>
                <a:ea typeface="Roboto Mono"/>
                <a:cs typeface="Roboto Mono"/>
                <a:sym typeface="Roboto Mono"/>
              </a:rPr>
              <a:t>h2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Nadpis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US" sz="1800" b="1">
                <a:latin typeface="Roboto Mono"/>
                <a:ea typeface="Roboto Mono"/>
                <a:cs typeface="Roboto Mono"/>
                <a:sym typeface="Roboto Mono"/>
              </a:rPr>
              <a:t>h2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US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&gt;text text text&lt;/</a:t>
            </a:r>
            <a:r>
              <a:rPr lang="en-US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US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&lt;p&gt;text text text&lt;/p&gt;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800" b="1">
                <a:latin typeface="Roboto Mono"/>
                <a:ea typeface="Roboto Mono"/>
                <a:cs typeface="Roboto Mono"/>
                <a:sym typeface="Roboto Mono"/>
              </a:rPr>
              <a:t>h2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Nadpis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US" sz="1800" b="1">
                <a:latin typeface="Roboto Mono"/>
                <a:ea typeface="Roboto Mono"/>
                <a:cs typeface="Roboto Mono"/>
                <a:sym typeface="Roboto Mono"/>
              </a:rPr>
              <a:t>h2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US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&gt;text text text&lt;/</a:t>
            </a:r>
            <a:r>
              <a:rPr lang="en-US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US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&lt;/section&gt;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4" name="Google Shape;164;p23"/>
          <p:cNvCxnSpPr/>
          <p:nvPr/>
        </p:nvCxnSpPr>
        <p:spPr>
          <a:xfrm>
            <a:off x="6409425" y="1789438"/>
            <a:ext cx="0" cy="27399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23"/>
          <p:cNvSpPr txBox="1"/>
          <p:nvPr/>
        </p:nvSpPr>
        <p:spPr>
          <a:xfrm rot="-5400000">
            <a:off x="5816775" y="1808663"/>
            <a:ext cx="9045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HTML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Selektor typu n-tý potomek</a:t>
            </a: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1218375" y="1777475"/>
            <a:ext cx="4336200" cy="17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accent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p:nth-child(2)</a:t>
            </a:r>
            <a:r>
              <a:rPr lang="en-US" sz="26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{ … }</a:t>
            </a:r>
            <a:endParaRPr sz="2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4" name="Google Shape;184;p25"/>
          <p:cNvCxnSpPr/>
          <p:nvPr/>
        </p:nvCxnSpPr>
        <p:spPr>
          <a:xfrm>
            <a:off x="941466" y="1873625"/>
            <a:ext cx="0" cy="8697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Google Shape;185;p25"/>
          <p:cNvSpPr txBox="1"/>
          <p:nvPr/>
        </p:nvSpPr>
        <p:spPr>
          <a:xfrm rot="-5400000">
            <a:off x="432816" y="1809200"/>
            <a:ext cx="736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CSS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1"/>
          </p:nvPr>
        </p:nvSpPr>
        <p:spPr>
          <a:xfrm>
            <a:off x="964650" y="5410875"/>
            <a:ext cx="10933200" cy="9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" lvl="0" indent="-50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Vybere všechny prvky, které jsou n-tým potomkem svého rodiče.</a:t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6606950" y="1531325"/>
            <a:ext cx="5290800" cy="3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&lt;section&gt;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 text text&lt;/p&gt;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US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&gt;text text text&lt;/</a:t>
            </a:r>
            <a:r>
              <a:rPr lang="en-US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US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&lt;/section&gt;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&lt;section&gt;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800" b="1">
                <a:latin typeface="Roboto Mono"/>
                <a:ea typeface="Roboto Mono"/>
                <a:cs typeface="Roboto Mono"/>
                <a:sym typeface="Roboto Mono"/>
              </a:rPr>
              <a:t>h2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Nadpis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US" sz="1800" b="1">
                <a:latin typeface="Roboto Mono"/>
                <a:ea typeface="Roboto Mono"/>
                <a:cs typeface="Roboto Mono"/>
                <a:sym typeface="Roboto Mono"/>
              </a:rPr>
              <a:t>h2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US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&gt;text text text&lt;/</a:t>
            </a:r>
            <a:r>
              <a:rPr lang="en-US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US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&lt;p&gt;text text text&lt;/p&gt;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&lt;/section&gt;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8" name="Google Shape;188;p25"/>
          <p:cNvCxnSpPr/>
          <p:nvPr/>
        </p:nvCxnSpPr>
        <p:spPr>
          <a:xfrm>
            <a:off x="6409425" y="1789438"/>
            <a:ext cx="0" cy="32331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89;p25"/>
          <p:cNvSpPr txBox="1"/>
          <p:nvPr/>
        </p:nvSpPr>
        <p:spPr>
          <a:xfrm rot="-5400000">
            <a:off x="5816775" y="1808663"/>
            <a:ext cx="9045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HTML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Selektor typu každý n-tý potomek</a:t>
            </a:r>
            <a:endParaRPr/>
          </a:p>
        </p:txBody>
      </p:sp>
      <p:sp>
        <p:nvSpPr>
          <p:cNvPr id="195" name="Google Shape;195;p26"/>
          <p:cNvSpPr txBox="1"/>
          <p:nvPr/>
        </p:nvSpPr>
        <p:spPr>
          <a:xfrm>
            <a:off x="1218375" y="1777475"/>
            <a:ext cx="4336200" cy="17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accent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p:nth-child(3n)</a:t>
            </a:r>
            <a:r>
              <a:rPr lang="en-US" sz="26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{ … }</a:t>
            </a:r>
            <a:endParaRPr sz="2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6" name="Google Shape;196;p26"/>
          <p:cNvCxnSpPr/>
          <p:nvPr/>
        </p:nvCxnSpPr>
        <p:spPr>
          <a:xfrm>
            <a:off x="941466" y="1873625"/>
            <a:ext cx="0" cy="8697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26"/>
          <p:cNvSpPr txBox="1"/>
          <p:nvPr/>
        </p:nvSpPr>
        <p:spPr>
          <a:xfrm rot="-5400000">
            <a:off x="432816" y="1809200"/>
            <a:ext cx="736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CSS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198" name="Google Shape;198;p26"/>
          <p:cNvSpPr txBox="1">
            <a:spLocks noGrp="1"/>
          </p:cNvSpPr>
          <p:nvPr>
            <p:ph type="body" idx="1"/>
          </p:nvPr>
        </p:nvSpPr>
        <p:spPr>
          <a:xfrm>
            <a:off x="964650" y="5410875"/>
            <a:ext cx="10933200" cy="9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" lvl="0" indent="-50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Vybere všechny prvky, které jsou každým n-tým potomkem svého rodiče.</a:t>
            </a: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6606950" y="1531325"/>
            <a:ext cx="5290800" cy="3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&lt;section&gt;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&lt;div&gt;1&lt;/div&gt;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&lt;div&gt;2&lt;/div&gt;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&lt;div&gt;3&lt;/div&gt;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&lt;div&gt;4&lt;/div&gt;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&lt;div&gt;5&lt;/div&gt;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&lt;div&gt;6&lt;/div&gt;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&lt;div&gt;7&lt;/div&gt;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&lt;/section&gt;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0" name="Google Shape;200;p26"/>
          <p:cNvCxnSpPr/>
          <p:nvPr/>
        </p:nvCxnSpPr>
        <p:spPr>
          <a:xfrm>
            <a:off x="6409425" y="1789438"/>
            <a:ext cx="0" cy="32331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26"/>
          <p:cNvSpPr txBox="1"/>
          <p:nvPr/>
        </p:nvSpPr>
        <p:spPr>
          <a:xfrm rot="-5400000">
            <a:off x="5816775" y="1808663"/>
            <a:ext cx="9045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HTML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Selektor typu každý n-tý potomek</a:t>
            </a:r>
            <a:endParaRPr/>
          </a:p>
        </p:txBody>
      </p:sp>
      <p:sp>
        <p:nvSpPr>
          <p:cNvPr id="207" name="Google Shape;207;p27"/>
          <p:cNvSpPr txBox="1"/>
          <p:nvPr/>
        </p:nvSpPr>
        <p:spPr>
          <a:xfrm>
            <a:off x="1218375" y="1777475"/>
            <a:ext cx="4336200" cy="17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accent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p:nth-child(3n+2)</a:t>
            </a:r>
            <a:r>
              <a:rPr lang="en-US" sz="26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{…}</a:t>
            </a:r>
            <a:endParaRPr sz="2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8" name="Google Shape;208;p27"/>
          <p:cNvCxnSpPr/>
          <p:nvPr/>
        </p:nvCxnSpPr>
        <p:spPr>
          <a:xfrm>
            <a:off x="941466" y="1873625"/>
            <a:ext cx="0" cy="8697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27"/>
          <p:cNvSpPr txBox="1"/>
          <p:nvPr/>
        </p:nvSpPr>
        <p:spPr>
          <a:xfrm rot="-5400000">
            <a:off x="432816" y="1809200"/>
            <a:ext cx="736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CSS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1"/>
          </p:nvPr>
        </p:nvSpPr>
        <p:spPr>
          <a:xfrm>
            <a:off x="964650" y="5410875"/>
            <a:ext cx="10933200" cy="9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" lvl="0" indent="-50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Vybere všechny prvky s určitým pořadím v n-tici.</a:t>
            </a:r>
            <a:br>
              <a:rPr lang="en-US"/>
            </a:br>
            <a:r>
              <a:rPr lang="en-US"/>
              <a:t>Zde vždy druhý prvek v každé trojici.</a:t>
            </a:r>
            <a:endParaRPr/>
          </a:p>
        </p:txBody>
      </p:sp>
      <p:sp>
        <p:nvSpPr>
          <p:cNvPr id="211" name="Google Shape;211;p27"/>
          <p:cNvSpPr txBox="1"/>
          <p:nvPr/>
        </p:nvSpPr>
        <p:spPr>
          <a:xfrm>
            <a:off x="6606950" y="1531325"/>
            <a:ext cx="2500800" cy="3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&lt;section&gt;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&lt;div&gt;1&lt;/div&gt;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&lt;div&gt;2&lt;/div&gt;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&lt;div&gt;3&lt;/div&gt;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&lt;div&gt;4&lt;/div&gt;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&lt;div&gt;5&lt;/div&gt;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&lt;div&gt;6&lt;/div&gt;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&lt;div&gt;7&lt;/div&gt;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&lt;/section&gt;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2" name="Google Shape;212;p27"/>
          <p:cNvCxnSpPr/>
          <p:nvPr/>
        </p:nvCxnSpPr>
        <p:spPr>
          <a:xfrm>
            <a:off x="6409425" y="1789438"/>
            <a:ext cx="0" cy="32331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27"/>
          <p:cNvSpPr txBox="1"/>
          <p:nvPr/>
        </p:nvSpPr>
        <p:spPr>
          <a:xfrm rot="-5400000">
            <a:off x="5816775" y="1808663"/>
            <a:ext cx="9045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HTML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9295300" y="2062325"/>
            <a:ext cx="226800" cy="9897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9620925" y="2062325"/>
            <a:ext cx="13323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3n (=trojice)</a:t>
            </a:r>
            <a:endParaRPr sz="1200"/>
          </a:p>
        </p:txBody>
      </p:sp>
      <p:cxnSp>
        <p:nvCxnSpPr>
          <p:cNvPr id="216" name="Google Shape;216;p27"/>
          <p:cNvCxnSpPr/>
          <p:nvPr/>
        </p:nvCxnSpPr>
        <p:spPr>
          <a:xfrm rot="10800000">
            <a:off x="9729425" y="2595175"/>
            <a:ext cx="38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" name="Google Shape;217;p27"/>
          <p:cNvSpPr txBox="1"/>
          <p:nvPr/>
        </p:nvSpPr>
        <p:spPr>
          <a:xfrm>
            <a:off x="10252450" y="2419025"/>
            <a:ext cx="17070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+2 (=druhý v trojici)</a:t>
            </a:r>
            <a:endParaRPr sz="1200"/>
          </a:p>
        </p:txBody>
      </p:sp>
      <p:sp>
        <p:nvSpPr>
          <p:cNvPr id="218" name="Google Shape;218;p27"/>
          <p:cNvSpPr/>
          <p:nvPr/>
        </p:nvSpPr>
        <p:spPr>
          <a:xfrm>
            <a:off x="9305275" y="3226700"/>
            <a:ext cx="226800" cy="9897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9630900" y="3226700"/>
            <a:ext cx="13323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3n (=trojice)</a:t>
            </a:r>
            <a:endParaRPr sz="1200"/>
          </a:p>
        </p:txBody>
      </p:sp>
      <p:cxnSp>
        <p:nvCxnSpPr>
          <p:cNvPr id="220" name="Google Shape;220;p27"/>
          <p:cNvCxnSpPr/>
          <p:nvPr/>
        </p:nvCxnSpPr>
        <p:spPr>
          <a:xfrm rot="10800000">
            <a:off x="9739400" y="3759550"/>
            <a:ext cx="38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" name="Google Shape;221;p27"/>
          <p:cNvSpPr txBox="1"/>
          <p:nvPr/>
        </p:nvSpPr>
        <p:spPr>
          <a:xfrm>
            <a:off x="10262425" y="3583400"/>
            <a:ext cx="17070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+2 (=druhý v trojici)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title"/>
          </p:nvPr>
        </p:nvSpPr>
        <p:spPr>
          <a:xfrm>
            <a:off x="3719736" y="548680"/>
            <a:ext cx="7173172" cy="864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Další</a:t>
            </a:r>
            <a:r>
              <a:rPr lang="en-US" dirty="0"/>
              <a:t> </a:t>
            </a:r>
            <a:r>
              <a:rPr lang="en-US" dirty="0" err="1"/>
              <a:t>selektory</a:t>
            </a:r>
            <a:endParaRPr dirty="0"/>
          </a:p>
        </p:txBody>
      </p:sp>
      <p:sp>
        <p:nvSpPr>
          <p:cNvPr id="227" name="Google Shape;227;p28"/>
          <p:cNvSpPr txBox="1">
            <a:spLocks noGrp="1"/>
          </p:cNvSpPr>
          <p:nvPr>
            <p:ph type="body" idx="1"/>
          </p:nvPr>
        </p:nvSpPr>
        <p:spPr>
          <a:xfrm>
            <a:off x="2783632" y="4653136"/>
            <a:ext cx="9323730" cy="61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5080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u="sng" dirty="0">
                <a:solidFill>
                  <a:schemeClr val="hlink"/>
                </a:solidFill>
                <a:hlinkClick r:id="rId3"/>
              </a:rPr>
              <a:t>www.w3schools.com/cssref/css_selectors.asp</a:t>
            </a:r>
            <a:endParaRPr sz="3000" dirty="0"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2639616" y="5373216"/>
            <a:ext cx="9365042" cy="1151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5080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u="sng" dirty="0">
                <a:solidFill>
                  <a:schemeClr val="hlink"/>
                </a:solidFill>
                <a:hlinkClick r:id="rId4"/>
              </a:rPr>
              <a:t>https://developer.mozilla.org/en-US/docs/Web/CSS/CSS_Selectors</a:t>
            </a:r>
            <a:endParaRPr sz="3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1628800"/>
            <a:ext cx="6101323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669825"/>
            <a:ext cx="3384376" cy="598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 specificita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 specificita</a:t>
            </a:r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v CSS můžeme mít několik různých deklarací, které v HTML vyberou ten stejný element</a:t>
            </a:r>
            <a:endParaRPr/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např. je to značka &lt;h2&gt; a zároveň má třídu .moje a zároveň je 5. potomkem svého rodiče</a:t>
            </a:r>
            <a:endParaRPr/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v takovém případě se na elementu sloučí vlastnosti ze všech deklarací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Vlastnosti prvku z více deklarací</a:t>
            </a:r>
            <a:endParaRPr/>
          </a:p>
        </p:txBody>
      </p:sp>
      <p:sp>
        <p:nvSpPr>
          <p:cNvPr id="246" name="Google Shape;246;p31"/>
          <p:cNvSpPr txBox="1"/>
          <p:nvPr/>
        </p:nvSpPr>
        <p:spPr>
          <a:xfrm>
            <a:off x="1218375" y="1777475"/>
            <a:ext cx="43362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US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color: red;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.moje</a:t>
            </a:r>
            <a:r>
              <a:rPr lang="en-US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	font-weight: bold;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7" name="Google Shape;247;p31"/>
          <p:cNvCxnSpPr/>
          <p:nvPr/>
        </p:nvCxnSpPr>
        <p:spPr>
          <a:xfrm>
            <a:off x="941466" y="1873625"/>
            <a:ext cx="0" cy="30306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31"/>
          <p:cNvSpPr txBox="1"/>
          <p:nvPr/>
        </p:nvSpPr>
        <p:spPr>
          <a:xfrm rot="-5400000">
            <a:off x="432816" y="1809200"/>
            <a:ext cx="736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CSS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249" name="Google Shape;249;p31"/>
          <p:cNvSpPr txBox="1"/>
          <p:nvPr/>
        </p:nvSpPr>
        <p:spPr>
          <a:xfrm>
            <a:off x="6606950" y="1531325"/>
            <a:ext cx="5290800" cy="14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class=”</a:t>
            </a:r>
            <a:r>
              <a:rPr lang="en-US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moje</a:t>
            </a: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”&gt;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červený tučný text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US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0" name="Google Shape;250;p31"/>
          <p:cNvCxnSpPr/>
          <p:nvPr/>
        </p:nvCxnSpPr>
        <p:spPr>
          <a:xfrm>
            <a:off x="6409425" y="1789438"/>
            <a:ext cx="0" cy="10920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31"/>
          <p:cNvSpPr txBox="1"/>
          <p:nvPr/>
        </p:nvSpPr>
        <p:spPr>
          <a:xfrm rot="-5400000">
            <a:off x="5816775" y="1808663"/>
            <a:ext cx="9045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HTML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252" name="Google Shape;252;p31"/>
          <p:cNvSpPr txBox="1"/>
          <p:nvPr/>
        </p:nvSpPr>
        <p:spPr>
          <a:xfrm>
            <a:off x="6606950" y="3956925"/>
            <a:ext cx="52908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červený tučný text</a:t>
            </a:r>
            <a:endParaRPr sz="2800"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3" name="Google Shape;253;p31"/>
          <p:cNvCxnSpPr/>
          <p:nvPr/>
        </p:nvCxnSpPr>
        <p:spPr>
          <a:xfrm>
            <a:off x="6409425" y="3729213"/>
            <a:ext cx="0" cy="10920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" name="Google Shape;254;p31"/>
          <p:cNvSpPr txBox="1"/>
          <p:nvPr/>
        </p:nvSpPr>
        <p:spPr>
          <a:xfrm rot="-5400000">
            <a:off x="5662125" y="4095551"/>
            <a:ext cx="1213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RESULT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CSS s</a:t>
            </a:r>
            <a:r>
              <a:rPr lang="cs-CZ" dirty="0"/>
              <a:t>elektory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5435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 specificita</a:t>
            </a:r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body" idx="1"/>
          </p:nvPr>
        </p:nvSpPr>
        <p:spPr>
          <a:xfrm>
            <a:off x="964650" y="1378151"/>
            <a:ext cx="10134600" cy="19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 když ale ve dvou (nebo více) deklaracích definujeme pro prvek tu stejnou vlastnost pokaždé s jinou hodnotou?</a:t>
            </a:r>
            <a:endParaRPr/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která hodnota bude platit?</a:t>
            </a:r>
            <a:endParaRPr/>
          </a:p>
        </p:txBody>
      </p:sp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0" y="3798625"/>
            <a:ext cx="38100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Stejná specificita</a:t>
            </a:r>
            <a:endParaRPr/>
          </a:p>
        </p:txBody>
      </p:sp>
      <p:sp>
        <p:nvSpPr>
          <p:cNvPr id="267" name="Google Shape;267;p33"/>
          <p:cNvSpPr txBox="1"/>
          <p:nvPr/>
        </p:nvSpPr>
        <p:spPr>
          <a:xfrm>
            <a:off x="1218375" y="1777475"/>
            <a:ext cx="4336200" cy="3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US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color: red;</a:t>
            </a:r>
            <a:endParaRPr sz="1800">
              <a:solidFill>
                <a:srgbClr val="FF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	font-weight: bold;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US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color: blue;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8" name="Google Shape;268;p33"/>
          <p:cNvCxnSpPr/>
          <p:nvPr/>
        </p:nvCxnSpPr>
        <p:spPr>
          <a:xfrm>
            <a:off x="941466" y="1873625"/>
            <a:ext cx="0" cy="34056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33"/>
          <p:cNvSpPr txBox="1"/>
          <p:nvPr/>
        </p:nvSpPr>
        <p:spPr>
          <a:xfrm rot="-5400000">
            <a:off x="432816" y="1809200"/>
            <a:ext cx="736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CSS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270" name="Google Shape;270;p33"/>
          <p:cNvSpPr txBox="1"/>
          <p:nvPr/>
        </p:nvSpPr>
        <p:spPr>
          <a:xfrm>
            <a:off x="6606950" y="1531325"/>
            <a:ext cx="5290800" cy="14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modrý tučný text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US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1" name="Google Shape;271;p33"/>
          <p:cNvCxnSpPr/>
          <p:nvPr/>
        </p:nvCxnSpPr>
        <p:spPr>
          <a:xfrm>
            <a:off x="6409425" y="1789438"/>
            <a:ext cx="0" cy="10920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" name="Google Shape;272;p33"/>
          <p:cNvSpPr txBox="1"/>
          <p:nvPr/>
        </p:nvSpPr>
        <p:spPr>
          <a:xfrm rot="-5400000">
            <a:off x="5816775" y="1808663"/>
            <a:ext cx="9045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HTML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273" name="Google Shape;273;p33"/>
          <p:cNvSpPr txBox="1"/>
          <p:nvPr/>
        </p:nvSpPr>
        <p:spPr>
          <a:xfrm>
            <a:off x="6606950" y="3956925"/>
            <a:ext cx="52908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modrý tučný text</a:t>
            </a:r>
            <a:endParaRPr sz="2800"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4" name="Google Shape;274;p33"/>
          <p:cNvCxnSpPr/>
          <p:nvPr/>
        </p:nvCxnSpPr>
        <p:spPr>
          <a:xfrm>
            <a:off x="6409425" y="3729213"/>
            <a:ext cx="0" cy="10920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33"/>
          <p:cNvSpPr txBox="1"/>
          <p:nvPr/>
        </p:nvSpPr>
        <p:spPr>
          <a:xfrm rot="-5400000">
            <a:off x="5662125" y="4095551"/>
            <a:ext cx="1213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RESULT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Stejná specificita</a:t>
            </a:r>
            <a:endParaRPr/>
          </a:p>
        </p:txBody>
      </p:sp>
      <p:sp>
        <p:nvSpPr>
          <p:cNvPr id="281" name="Google Shape;281;p34"/>
          <p:cNvSpPr txBox="1"/>
          <p:nvPr/>
        </p:nvSpPr>
        <p:spPr>
          <a:xfrm>
            <a:off x="1218375" y="1777475"/>
            <a:ext cx="4336200" cy="3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US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color: red;</a:t>
            </a:r>
            <a:endParaRPr sz="1800">
              <a:solidFill>
                <a:srgbClr val="FF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	font-weight: bold;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US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color: blue;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2" name="Google Shape;282;p34"/>
          <p:cNvCxnSpPr/>
          <p:nvPr/>
        </p:nvCxnSpPr>
        <p:spPr>
          <a:xfrm>
            <a:off x="941466" y="1873625"/>
            <a:ext cx="0" cy="34056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34"/>
          <p:cNvSpPr txBox="1"/>
          <p:nvPr/>
        </p:nvSpPr>
        <p:spPr>
          <a:xfrm rot="-5400000">
            <a:off x="432816" y="1809200"/>
            <a:ext cx="736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CSS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284" name="Google Shape;284;p34"/>
          <p:cNvSpPr txBox="1">
            <a:spLocks noGrp="1"/>
          </p:cNvSpPr>
          <p:nvPr>
            <p:ph type="body" idx="1"/>
          </p:nvPr>
        </p:nvSpPr>
        <p:spPr>
          <a:xfrm>
            <a:off x="4822900" y="1526150"/>
            <a:ext cx="6909600" cy="4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v případě, že máme dva zápisy se </a:t>
            </a:r>
            <a:r>
              <a:rPr lang="en-US" b="1"/>
              <a:t>stejnou specificitou</a:t>
            </a:r>
            <a:r>
              <a:rPr lang="en-US"/>
              <a:t>, plati obecné pravidlo, že na prvek se nastaví ta hodnota, která je </a:t>
            </a:r>
            <a:r>
              <a:rPr lang="en-US" b="1"/>
              <a:t>v CSS uvedena jako poslední</a:t>
            </a:r>
            <a:endParaRPr b="1"/>
          </a:p>
        </p:txBody>
      </p:sp>
      <p:cxnSp>
        <p:nvCxnSpPr>
          <p:cNvPr id="285" name="Google Shape;285;p34"/>
          <p:cNvCxnSpPr/>
          <p:nvPr/>
        </p:nvCxnSpPr>
        <p:spPr>
          <a:xfrm rot="10800000">
            <a:off x="3621425" y="4702475"/>
            <a:ext cx="2555700" cy="93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 je specificita</a:t>
            </a:r>
            <a:endParaRPr/>
          </a:p>
        </p:txBody>
      </p:sp>
      <p:sp>
        <p:nvSpPr>
          <p:cNvPr id="291" name="Google Shape;291;p35"/>
          <p:cNvSpPr txBox="1">
            <a:spLocks noGrp="1"/>
          </p:cNvSpPr>
          <p:nvPr>
            <p:ph type="body" idx="1"/>
          </p:nvPr>
        </p:nvSpPr>
        <p:spPr>
          <a:xfrm>
            <a:off x="1045975" y="1526150"/>
            <a:ext cx="10686600" cy="4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často vybírají stejný prvek dva různé typy selektorů</a:t>
            </a:r>
            <a:endParaRPr/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každý selektor má určitou specificitu (jak moc je konkrétní)</a:t>
            </a:r>
            <a:endParaRPr/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specifičtější selektor má vždy prioritu, nezávisle na pořadí v CSS</a:t>
            </a:r>
            <a:endParaRPr/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pořadí rozhoduje teprve v případě selektorů se stejnou prioritou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 je specificita</a:t>
            </a:r>
            <a:endParaRPr/>
          </a:p>
        </p:txBody>
      </p:sp>
      <p:pic>
        <p:nvPicPr>
          <p:cNvPr id="303" name="Google Shape;3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4784"/>
            <a:ext cx="11887200" cy="5111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 je specificita</a:t>
            </a:r>
            <a:endParaRPr/>
          </a:p>
        </p:txBody>
      </p:sp>
      <p:sp>
        <p:nvSpPr>
          <p:cNvPr id="309" name="Google Shape;309;p38"/>
          <p:cNvSpPr txBox="1">
            <a:spLocks noGrp="1"/>
          </p:cNvSpPr>
          <p:nvPr>
            <p:ph type="body" idx="1"/>
          </p:nvPr>
        </p:nvSpPr>
        <p:spPr>
          <a:xfrm>
            <a:off x="1045975" y="1526150"/>
            <a:ext cx="10686600" cy="4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zjednodušeně - spočítáme počet element selektorů, class selektorů, ID selektorů apod. u deklarace v CSS a počet přiřadíme do patřičného políčka v tabulce</a:t>
            </a:r>
            <a:endParaRPr/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deklarace se seřadí podle specificity </a:t>
            </a:r>
            <a:endParaRPr/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ta s největší specificitou vyhrává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Rozdílná specificita</a:t>
            </a:r>
            <a:endParaRPr/>
          </a:p>
        </p:txBody>
      </p:sp>
      <p:sp>
        <p:nvSpPr>
          <p:cNvPr id="315" name="Google Shape;315;p39"/>
          <p:cNvSpPr txBox="1"/>
          <p:nvPr/>
        </p:nvSpPr>
        <p:spPr>
          <a:xfrm>
            <a:off x="1218375" y="1777475"/>
            <a:ext cx="4336200" cy="3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.moje</a:t>
            </a:r>
            <a:r>
              <a:rPr lang="en-US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color: red;</a:t>
            </a:r>
            <a:endParaRPr sz="1800">
              <a:solidFill>
                <a:srgbClr val="FF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US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color: blue;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6" name="Google Shape;316;p39"/>
          <p:cNvCxnSpPr/>
          <p:nvPr/>
        </p:nvCxnSpPr>
        <p:spPr>
          <a:xfrm>
            <a:off x="941466" y="1873625"/>
            <a:ext cx="0" cy="30603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7" name="Google Shape;317;p39"/>
          <p:cNvSpPr txBox="1"/>
          <p:nvPr/>
        </p:nvSpPr>
        <p:spPr>
          <a:xfrm rot="-5400000">
            <a:off x="432816" y="1809200"/>
            <a:ext cx="736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CSS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318" name="Google Shape;318;p39"/>
          <p:cNvSpPr txBox="1"/>
          <p:nvPr/>
        </p:nvSpPr>
        <p:spPr>
          <a:xfrm>
            <a:off x="1139150" y="5585925"/>
            <a:ext cx="52908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červený text</a:t>
            </a:r>
            <a:endParaRPr sz="2800"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9" name="Google Shape;319;p39"/>
          <p:cNvCxnSpPr/>
          <p:nvPr/>
        </p:nvCxnSpPr>
        <p:spPr>
          <a:xfrm>
            <a:off x="941625" y="5358213"/>
            <a:ext cx="0" cy="10920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0" name="Google Shape;320;p39"/>
          <p:cNvSpPr txBox="1"/>
          <p:nvPr/>
        </p:nvSpPr>
        <p:spPr>
          <a:xfrm rot="-5400000">
            <a:off x="194325" y="5724551"/>
            <a:ext cx="1213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RESULT</a:t>
            </a:r>
            <a:endParaRPr sz="1800">
              <a:solidFill>
                <a:srgbClr val="CCCCCC"/>
              </a:solidFill>
            </a:endParaRPr>
          </a:p>
        </p:txBody>
      </p:sp>
      <p:cxnSp>
        <p:nvCxnSpPr>
          <p:cNvPr id="321" name="Google Shape;321;p39"/>
          <p:cNvCxnSpPr/>
          <p:nvPr/>
        </p:nvCxnSpPr>
        <p:spPr>
          <a:xfrm rot="10800000">
            <a:off x="3621500" y="2101800"/>
            <a:ext cx="22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2" name="Google Shape;322;p39"/>
          <p:cNvSpPr txBox="1"/>
          <p:nvPr/>
        </p:nvSpPr>
        <p:spPr>
          <a:xfrm>
            <a:off x="6167275" y="1781650"/>
            <a:ext cx="49734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1 třída v selektoru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specificita 0-0-1-0</a:t>
            </a:r>
            <a:endParaRPr sz="2400"/>
          </a:p>
        </p:txBody>
      </p:sp>
      <p:cxnSp>
        <p:nvCxnSpPr>
          <p:cNvPr id="323" name="Google Shape;323;p39"/>
          <p:cNvCxnSpPr/>
          <p:nvPr/>
        </p:nvCxnSpPr>
        <p:spPr>
          <a:xfrm rot="10800000">
            <a:off x="3621500" y="3838500"/>
            <a:ext cx="22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4" name="Google Shape;324;p39"/>
          <p:cNvSpPr txBox="1"/>
          <p:nvPr/>
        </p:nvSpPr>
        <p:spPr>
          <a:xfrm>
            <a:off x="6167275" y="3518350"/>
            <a:ext cx="5555400" cy="15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1 element v selektoru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specificita 0-0-0-1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prohraje, i když je v CSS posledni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Počítání specificity</a:t>
            </a:r>
            <a:endParaRPr/>
          </a:p>
        </p:txBody>
      </p:sp>
      <p:sp>
        <p:nvSpPr>
          <p:cNvPr id="330" name="Google Shape;330;p40"/>
          <p:cNvSpPr txBox="1"/>
          <p:nvPr/>
        </p:nvSpPr>
        <p:spPr>
          <a:xfrm>
            <a:off x="984375" y="3395775"/>
            <a:ext cx="103635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#kontakt</a:t>
            </a:r>
            <a:r>
              <a:rPr lang="en-US" sz="3000" b="1">
                <a:solidFill>
                  <a:schemeClr val="accent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3000" b="1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.detail .foto</a:t>
            </a:r>
            <a:r>
              <a:rPr lang="en-US" sz="3000" b="1">
                <a:solidFill>
                  <a:schemeClr val="accent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3000" b="1">
                <a:solidFill>
                  <a:schemeClr val="accent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img</a:t>
            </a:r>
            <a:r>
              <a:rPr lang="en-US" sz="3000" b="1">
                <a:solidFill>
                  <a:schemeClr val="accent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:last-child</a:t>
            </a:r>
            <a:r>
              <a:rPr lang="en-US" sz="3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{ … }</a:t>
            </a:r>
            <a:endParaRPr sz="30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30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1" name="Google Shape;331;p40"/>
          <p:cNvSpPr txBox="1"/>
          <p:nvPr/>
        </p:nvSpPr>
        <p:spPr>
          <a:xfrm>
            <a:off x="1549200" y="1578825"/>
            <a:ext cx="31674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0"/>
          <p:cNvSpPr txBox="1"/>
          <p:nvPr/>
        </p:nvSpPr>
        <p:spPr>
          <a:xfrm>
            <a:off x="528425" y="1647875"/>
            <a:ext cx="30294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</a:rPr>
              <a:t>1 ID</a:t>
            </a:r>
            <a:endParaRPr sz="1800">
              <a:solidFill>
                <a:schemeClr val="accent1"/>
              </a:solidFill>
            </a:endParaRPr>
          </a:p>
        </p:txBody>
      </p:sp>
      <p:cxnSp>
        <p:nvCxnSpPr>
          <p:cNvPr id="333" name="Google Shape;333;p40"/>
          <p:cNvCxnSpPr>
            <a:stCxn id="332" idx="2"/>
          </p:cNvCxnSpPr>
          <p:nvPr/>
        </p:nvCxnSpPr>
        <p:spPr>
          <a:xfrm>
            <a:off x="2043125" y="2101775"/>
            <a:ext cx="0" cy="1361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4" name="Google Shape;334;p40"/>
          <p:cNvSpPr txBox="1"/>
          <p:nvPr/>
        </p:nvSpPr>
        <p:spPr>
          <a:xfrm>
            <a:off x="3414200" y="1578825"/>
            <a:ext cx="31674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40"/>
          <p:cNvSpPr txBox="1"/>
          <p:nvPr/>
        </p:nvSpPr>
        <p:spPr>
          <a:xfrm>
            <a:off x="3009625" y="1647875"/>
            <a:ext cx="30294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3"/>
                </a:solidFill>
              </a:rPr>
              <a:t>2 třídy</a:t>
            </a:r>
            <a:endParaRPr sz="1800">
              <a:solidFill>
                <a:schemeClr val="accent3"/>
              </a:solidFill>
            </a:endParaRPr>
          </a:p>
        </p:txBody>
      </p:sp>
      <p:cxnSp>
        <p:nvCxnSpPr>
          <p:cNvPr id="336" name="Google Shape;336;p40"/>
          <p:cNvCxnSpPr>
            <a:stCxn id="335" idx="2"/>
          </p:cNvCxnSpPr>
          <p:nvPr/>
        </p:nvCxnSpPr>
        <p:spPr>
          <a:xfrm flipH="1">
            <a:off x="4149625" y="2101775"/>
            <a:ext cx="374700" cy="1398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40"/>
          <p:cNvCxnSpPr>
            <a:stCxn id="335" idx="2"/>
          </p:cNvCxnSpPr>
          <p:nvPr/>
        </p:nvCxnSpPr>
        <p:spPr>
          <a:xfrm>
            <a:off x="4524325" y="2101775"/>
            <a:ext cx="786000" cy="1361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8" name="Google Shape;338;p40"/>
          <p:cNvSpPr txBox="1"/>
          <p:nvPr/>
        </p:nvSpPr>
        <p:spPr>
          <a:xfrm>
            <a:off x="6502775" y="1578825"/>
            <a:ext cx="31674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0"/>
          <p:cNvSpPr txBox="1"/>
          <p:nvPr/>
        </p:nvSpPr>
        <p:spPr>
          <a:xfrm>
            <a:off x="6788925" y="1647875"/>
            <a:ext cx="30294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1 pseudo-třída</a:t>
            </a:r>
            <a:endParaRPr sz="1800">
              <a:solidFill>
                <a:schemeClr val="accent4"/>
              </a:solidFill>
            </a:endParaRPr>
          </a:p>
        </p:txBody>
      </p:sp>
      <p:cxnSp>
        <p:nvCxnSpPr>
          <p:cNvPr id="340" name="Google Shape;340;p40"/>
          <p:cNvCxnSpPr>
            <a:stCxn id="339" idx="2"/>
          </p:cNvCxnSpPr>
          <p:nvPr/>
        </p:nvCxnSpPr>
        <p:spPr>
          <a:xfrm>
            <a:off x="8303625" y="2101775"/>
            <a:ext cx="0" cy="1371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1" name="Google Shape;341;p40"/>
          <p:cNvSpPr txBox="1"/>
          <p:nvPr/>
        </p:nvSpPr>
        <p:spPr>
          <a:xfrm>
            <a:off x="5133900" y="1647875"/>
            <a:ext cx="30294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5"/>
                </a:solidFill>
              </a:rPr>
              <a:t>1 element</a:t>
            </a:r>
            <a:endParaRPr sz="1800">
              <a:solidFill>
                <a:schemeClr val="accent5"/>
              </a:solidFill>
            </a:endParaRPr>
          </a:p>
        </p:txBody>
      </p:sp>
      <p:cxnSp>
        <p:nvCxnSpPr>
          <p:cNvPr id="342" name="Google Shape;342;p40"/>
          <p:cNvCxnSpPr>
            <a:stCxn id="341" idx="2"/>
          </p:cNvCxnSpPr>
          <p:nvPr/>
        </p:nvCxnSpPr>
        <p:spPr>
          <a:xfrm>
            <a:off x="6648600" y="2101775"/>
            <a:ext cx="0" cy="13716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3" name="Google Shape;343;p40"/>
          <p:cNvSpPr txBox="1">
            <a:spLocks noGrp="1"/>
          </p:cNvSpPr>
          <p:nvPr>
            <p:ph type="body" idx="1"/>
          </p:nvPr>
        </p:nvSpPr>
        <p:spPr>
          <a:xfrm>
            <a:off x="1874875" y="4535775"/>
            <a:ext cx="8140800" cy="12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Specificita: </a:t>
            </a:r>
            <a:r>
              <a:rPr lang="en-US" sz="4800" b="1"/>
              <a:t>0 - 1 - 3 - 1</a:t>
            </a:r>
            <a:endParaRPr sz="48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Počítání specificity</a:t>
            </a:r>
            <a:endParaRPr/>
          </a:p>
        </p:txBody>
      </p:sp>
      <p:sp>
        <p:nvSpPr>
          <p:cNvPr id="349" name="Google Shape;349;p41"/>
          <p:cNvSpPr txBox="1"/>
          <p:nvPr/>
        </p:nvSpPr>
        <p:spPr>
          <a:xfrm>
            <a:off x="601925" y="2333700"/>
            <a:ext cx="10903800" cy="21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Specificity Calculator</a:t>
            </a:r>
            <a:endParaRPr sz="3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hlink"/>
                </a:solidFill>
                <a:hlinkClick r:id="rId3"/>
              </a:rPr>
              <a:t>https://specificity.keegan.st/</a:t>
            </a:r>
            <a:endParaRPr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F040DC84-709B-4D28-8F54-5A9E7A5C9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Úkol: </a:t>
            </a:r>
            <a:br>
              <a:rPr lang="cs-CZ" dirty="0"/>
            </a:br>
            <a:r>
              <a:rPr lang="cs-CZ" dirty="0"/>
              <a:t>https://codepen.io/pen/?editors=1100</a:t>
            </a:r>
          </a:p>
          <a:p>
            <a:r>
              <a:rPr lang="cs-CZ" dirty="0"/>
              <a:t>Finální podoba: </a:t>
            </a:r>
            <a:br>
              <a:rPr lang="cs-CZ" dirty="0"/>
            </a:br>
            <a:r>
              <a:rPr lang="cs-CZ" dirty="0"/>
              <a:t>https://codepen.io/SimonB87/full/jObyPgQ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779D5247-386F-48BA-BF4D-AD00F60D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Cvičení:</a:t>
            </a:r>
          </a:p>
        </p:txBody>
      </p:sp>
    </p:spTree>
    <p:extLst>
      <p:ext uri="{BB962C8B-B14F-4D97-AF65-F5344CB8AC3E}">
        <p14:creationId xmlns:p14="http://schemas.microsoft.com/office/powerpoint/2010/main" val="213712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A13F6386-B1BB-4022-A946-C8E478E99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Pomocí selektorů vybíráme přesně ty elementy, na které se mají vztahovat daná CSS pravidla</a:t>
            </a:r>
          </a:p>
          <a:p>
            <a:r>
              <a:rPr lang="cs-CZ" dirty="0"/>
              <a:t>CSS selektory se dají použít i v </a:t>
            </a:r>
            <a:r>
              <a:rPr lang="cs-CZ" dirty="0" err="1"/>
              <a:t>JavaScriptu</a:t>
            </a:r>
            <a:endParaRPr lang="cs-CZ" dirty="0"/>
          </a:p>
          <a:p>
            <a:pPr lvl="1"/>
            <a:r>
              <a:rPr lang="cs-CZ" sz="2000" dirty="0">
                <a:solidFill>
                  <a:schemeClr val="tx1"/>
                </a:solidFill>
                <a:highlight>
                  <a:schemeClr val="lt1"/>
                </a:highlight>
                <a:latin typeface="Roboto Mono"/>
                <a:ea typeface="Roboto Mono"/>
              </a:rPr>
              <a:t>let x = </a:t>
            </a:r>
            <a:r>
              <a:rPr lang="en-US" sz="2000" dirty="0" err="1">
                <a:solidFill>
                  <a:schemeClr val="tx1"/>
                </a:solidFill>
                <a:highlight>
                  <a:schemeClr val="lt1"/>
                </a:highlight>
                <a:latin typeface="Roboto Mono"/>
                <a:ea typeface="Roboto Mono"/>
              </a:rPr>
              <a:t>document.querySelector</a:t>
            </a:r>
            <a:r>
              <a:rPr lang="en-US" sz="2000" dirty="0">
                <a:solidFill>
                  <a:schemeClr val="accent1"/>
                </a:solidFill>
                <a:highlight>
                  <a:schemeClr val="lt1"/>
                </a:highlight>
                <a:latin typeface="Roboto Mono"/>
                <a:ea typeface="Roboto Mono"/>
              </a:rPr>
              <a:t>("</a:t>
            </a:r>
            <a:r>
              <a:rPr lang="cs-CZ" sz="2000" dirty="0" err="1">
                <a:solidFill>
                  <a:schemeClr val="accent1"/>
                </a:solidFill>
                <a:highlight>
                  <a:schemeClr val="lt1"/>
                </a:highlight>
                <a:latin typeface="Roboto Mono"/>
                <a:ea typeface="Roboto Mono"/>
              </a:rPr>
              <a:t>article</a:t>
            </a:r>
            <a:r>
              <a:rPr lang="en-US" sz="2000" dirty="0">
                <a:solidFill>
                  <a:schemeClr val="accent1"/>
                </a:solidFill>
                <a:highlight>
                  <a:schemeClr val="lt1"/>
                </a:highlight>
                <a:latin typeface="Roboto Mono"/>
                <a:ea typeface="Roboto Mono"/>
              </a:rPr>
              <a:t>.</a:t>
            </a:r>
            <a:r>
              <a:rPr lang="cs-CZ" sz="2000" dirty="0" err="1">
                <a:solidFill>
                  <a:schemeClr val="accent1"/>
                </a:solidFill>
                <a:highlight>
                  <a:schemeClr val="lt1"/>
                </a:highlight>
                <a:latin typeface="Roboto Mono"/>
                <a:ea typeface="Roboto Mono"/>
              </a:rPr>
              <a:t>new</a:t>
            </a:r>
            <a:r>
              <a:rPr lang="en-US" sz="2000" dirty="0">
                <a:solidFill>
                  <a:schemeClr val="accent1"/>
                </a:solidFill>
                <a:highlight>
                  <a:schemeClr val="lt1"/>
                </a:highlight>
                <a:latin typeface="Roboto Mono"/>
                <a:ea typeface="Roboto Mono"/>
              </a:rPr>
              <a:t> </a:t>
            </a:r>
            <a:r>
              <a:rPr lang="cs-CZ" sz="2000" dirty="0">
                <a:solidFill>
                  <a:schemeClr val="accent1"/>
                </a:solidFill>
                <a:highlight>
                  <a:schemeClr val="lt1"/>
                </a:highlight>
                <a:latin typeface="Roboto Mono"/>
                <a:ea typeface="Roboto Mono"/>
              </a:rPr>
              <a:t>h1</a:t>
            </a:r>
            <a:r>
              <a:rPr lang="en-US" sz="2000" dirty="0">
                <a:solidFill>
                  <a:schemeClr val="accent1"/>
                </a:solidFill>
                <a:highlight>
                  <a:schemeClr val="lt1"/>
                </a:highlight>
                <a:latin typeface="Roboto Mono"/>
                <a:ea typeface="Roboto Mono"/>
              </a:rPr>
              <a:t>.</a:t>
            </a:r>
            <a:r>
              <a:rPr lang="cs-CZ" sz="2000" dirty="0" err="1">
                <a:solidFill>
                  <a:schemeClr val="accent1"/>
                </a:solidFill>
                <a:highlight>
                  <a:schemeClr val="lt1"/>
                </a:highlight>
                <a:latin typeface="Roboto Mono"/>
                <a:ea typeface="Roboto Mono"/>
              </a:rPr>
              <a:t>mainTitle</a:t>
            </a:r>
            <a:r>
              <a:rPr lang="en-US" sz="2000" dirty="0">
                <a:solidFill>
                  <a:schemeClr val="accent1"/>
                </a:solidFill>
                <a:highlight>
                  <a:schemeClr val="lt1"/>
                </a:highlight>
                <a:latin typeface="Roboto Mono"/>
                <a:ea typeface="Roboto Mono"/>
              </a:rPr>
              <a:t>")</a:t>
            </a:r>
            <a:endParaRPr lang="cs-CZ" sz="2000" dirty="0">
              <a:solidFill>
                <a:schemeClr val="accent1"/>
              </a:solidFill>
              <a:highlight>
                <a:schemeClr val="lt1"/>
              </a:highlight>
              <a:latin typeface="Roboto Mono"/>
              <a:ea typeface="Roboto Mono"/>
            </a:endParaRPr>
          </a:p>
          <a:p>
            <a:pPr lvl="1"/>
            <a:r>
              <a:rPr lang="cs-CZ" sz="2000" dirty="0">
                <a:solidFill>
                  <a:schemeClr val="tx1"/>
                </a:solidFill>
                <a:highlight>
                  <a:schemeClr val="lt1"/>
                </a:highlight>
                <a:latin typeface="Roboto Mono"/>
                <a:ea typeface="Roboto Mono"/>
              </a:rPr>
              <a:t>let y = </a:t>
            </a:r>
            <a:r>
              <a:rPr lang="en-US" sz="2000" dirty="0" err="1">
                <a:solidFill>
                  <a:schemeClr val="tx1"/>
                </a:solidFill>
                <a:highlight>
                  <a:schemeClr val="lt1"/>
                </a:highlight>
                <a:latin typeface="Roboto Mono"/>
                <a:ea typeface="Roboto Mono"/>
              </a:rPr>
              <a:t>document.querySelector</a:t>
            </a:r>
            <a:r>
              <a:rPr lang="cs-CZ" sz="2000" dirty="0" err="1">
                <a:solidFill>
                  <a:schemeClr val="tx1"/>
                </a:solidFill>
                <a:highlight>
                  <a:schemeClr val="lt1"/>
                </a:highlight>
                <a:latin typeface="Roboto Mono"/>
                <a:ea typeface="Roboto Mono"/>
              </a:rPr>
              <a:t>All</a:t>
            </a:r>
            <a:r>
              <a:rPr lang="en-US" sz="2000" dirty="0">
                <a:solidFill>
                  <a:schemeClr val="accent1"/>
                </a:solidFill>
                <a:highlight>
                  <a:schemeClr val="lt1"/>
                </a:highlight>
                <a:latin typeface="Roboto Mono"/>
                <a:ea typeface="Roboto Mono"/>
              </a:rPr>
              <a:t>("</a:t>
            </a:r>
            <a:r>
              <a:rPr lang="cs-CZ" sz="2000" dirty="0">
                <a:solidFill>
                  <a:schemeClr val="accent1"/>
                </a:solidFill>
                <a:highlight>
                  <a:schemeClr val="lt1"/>
                </a:highlight>
                <a:latin typeface="Roboto Mono"/>
                <a:ea typeface="Roboto Mono"/>
              </a:rPr>
              <a:t>p</a:t>
            </a:r>
            <a:r>
              <a:rPr lang="en-US" sz="2000" dirty="0">
                <a:solidFill>
                  <a:schemeClr val="accent1"/>
                </a:solidFill>
                <a:highlight>
                  <a:schemeClr val="lt1"/>
                </a:highlight>
                <a:latin typeface="Roboto Mono"/>
                <a:ea typeface="Roboto Mono"/>
              </a:rPr>
              <a:t> </a:t>
            </a:r>
            <a:r>
              <a:rPr lang="cs-CZ" sz="2000" dirty="0">
                <a:solidFill>
                  <a:schemeClr val="accent1"/>
                </a:solidFill>
                <a:highlight>
                  <a:schemeClr val="lt1"/>
                </a:highlight>
                <a:latin typeface="Roboto Mono"/>
                <a:ea typeface="Roboto Mono"/>
              </a:rPr>
              <a:t>a</a:t>
            </a:r>
            <a:r>
              <a:rPr lang="en-US" sz="2000" dirty="0">
                <a:solidFill>
                  <a:schemeClr val="accent1"/>
                </a:solidFill>
                <a:highlight>
                  <a:schemeClr val="lt1"/>
                </a:highlight>
                <a:latin typeface="Roboto Mono"/>
                <a:ea typeface="Roboto Mono"/>
              </a:rPr>
              <a:t>.</a:t>
            </a:r>
            <a:r>
              <a:rPr lang="cs-CZ" sz="2000" dirty="0">
                <a:solidFill>
                  <a:schemeClr val="accent1"/>
                </a:solidFill>
                <a:highlight>
                  <a:schemeClr val="lt1"/>
                </a:highlight>
                <a:latin typeface="Roboto Mono"/>
                <a:ea typeface="Roboto Mono"/>
              </a:rPr>
              <a:t>link</a:t>
            </a:r>
            <a:r>
              <a:rPr lang="en-US" sz="2000" dirty="0">
                <a:solidFill>
                  <a:schemeClr val="accent1"/>
                </a:solidFill>
                <a:highlight>
                  <a:schemeClr val="lt1"/>
                </a:highlight>
                <a:latin typeface="Roboto Mono"/>
                <a:ea typeface="Roboto Mono"/>
              </a:rPr>
              <a:t>")</a:t>
            </a:r>
            <a:endParaRPr lang="cs-CZ" sz="2000" dirty="0">
              <a:solidFill>
                <a:schemeClr val="accent1"/>
              </a:solidFill>
              <a:highlight>
                <a:schemeClr val="lt1"/>
              </a:highlight>
              <a:latin typeface="Roboto Mono"/>
              <a:ea typeface="Roboto Mono"/>
            </a:endParaRPr>
          </a:p>
          <a:p>
            <a:pPr lvl="1"/>
            <a:endParaRPr lang="cs-CZ" sz="2000" dirty="0">
              <a:solidFill>
                <a:schemeClr val="accent1"/>
              </a:solidFill>
              <a:highlight>
                <a:schemeClr val="lt1"/>
              </a:highlight>
              <a:latin typeface="Roboto Mono"/>
              <a:ea typeface="Roboto Mono"/>
            </a:endParaRPr>
          </a:p>
          <a:p>
            <a:pPr lvl="1"/>
            <a:endParaRPr 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1FF76EAA-8E81-49CE-A587-77C11468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CSS Selektory</a:t>
            </a:r>
          </a:p>
        </p:txBody>
      </p:sp>
    </p:spTree>
    <p:extLst>
      <p:ext uri="{BB962C8B-B14F-4D97-AF65-F5344CB8AC3E}">
        <p14:creationId xmlns:p14="http://schemas.microsoft.com/office/powerpoint/2010/main" val="22118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Selektor typu element</a:t>
            </a:r>
            <a:endParaRPr/>
          </a:p>
        </p:txBody>
      </p:sp>
      <p:sp>
        <p:nvSpPr>
          <p:cNvPr id="61" name="Google Shape;61;p15"/>
          <p:cNvSpPr txBox="1"/>
          <p:nvPr/>
        </p:nvSpPr>
        <p:spPr>
          <a:xfrm>
            <a:off x="1218375" y="1777475"/>
            <a:ext cx="43362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n-US" sz="3000" dirty="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{ … }</a:t>
            </a:r>
            <a:endParaRPr sz="3000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2" name="Google Shape;62;p15"/>
          <p:cNvCxnSpPr/>
          <p:nvPr/>
        </p:nvCxnSpPr>
        <p:spPr>
          <a:xfrm>
            <a:off x="941466" y="1873625"/>
            <a:ext cx="0" cy="8697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5"/>
          <p:cNvSpPr txBox="1"/>
          <p:nvPr/>
        </p:nvSpPr>
        <p:spPr>
          <a:xfrm rot="-5400000">
            <a:off x="432816" y="1809200"/>
            <a:ext cx="736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CCCCC"/>
                </a:solidFill>
              </a:rPr>
              <a:t>CSS</a:t>
            </a:r>
            <a:endParaRPr sz="1800" dirty="0">
              <a:solidFill>
                <a:srgbClr val="CCCCCC"/>
              </a:solidFill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964650" y="4949225"/>
            <a:ext cx="10134600" cy="12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" lvl="0" indent="-50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Vybere všechny elementy dané HTML značky.</a:t>
            </a:r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6606950" y="1531325"/>
            <a:ext cx="5290800" cy="25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 dirty="0">
                <a:latin typeface="Roboto Mono"/>
                <a:ea typeface="Roboto Mono"/>
                <a:cs typeface="Roboto Mono"/>
                <a:sym typeface="Roboto Mono"/>
              </a:rPr>
              <a:t>&lt;section&gt;</a:t>
            </a:r>
            <a:endParaRPr sz="2000" dirty="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2000" b="1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n-US" sz="20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2000" dirty="0" err="1">
                <a:solidFill>
                  <a:schemeClr val="accent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Nadpis</a:t>
            </a:r>
            <a:r>
              <a:rPr lang="en-US" sz="20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US" sz="2000" b="1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n-US" sz="20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000" dirty="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 dirty="0"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lang="en-US" sz="2000" dirty="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Text </a:t>
            </a:r>
            <a:r>
              <a:rPr lang="en-US" sz="2000" dirty="0" err="1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en-US" sz="2000" dirty="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text</a:t>
            </a:r>
            <a:r>
              <a:rPr lang="en-US" sz="2000" dirty="0"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sz="2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 dirty="0">
                <a:latin typeface="Roboto Mono"/>
                <a:ea typeface="Roboto Mono"/>
                <a:cs typeface="Roboto Mono"/>
                <a:sym typeface="Roboto Mono"/>
              </a:rPr>
              <a:t>&lt;/section&gt;</a:t>
            </a:r>
            <a:endParaRPr sz="20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6" name="Google Shape;66;p15"/>
          <p:cNvCxnSpPr/>
          <p:nvPr/>
        </p:nvCxnSpPr>
        <p:spPr>
          <a:xfrm>
            <a:off x="6409425" y="1789438"/>
            <a:ext cx="0" cy="17727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5"/>
          <p:cNvSpPr txBox="1"/>
          <p:nvPr/>
        </p:nvSpPr>
        <p:spPr>
          <a:xfrm rot="-5400000">
            <a:off x="5816775" y="1808663"/>
            <a:ext cx="9045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HTML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Selektor typu třída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1218375" y="1777475"/>
            <a:ext cx="43362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.moje</a:t>
            </a:r>
            <a:r>
              <a:rPr lang="en-US" sz="3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{ … }</a:t>
            </a:r>
            <a:endParaRPr sz="30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4" name="Google Shape;74;p16"/>
          <p:cNvCxnSpPr/>
          <p:nvPr/>
        </p:nvCxnSpPr>
        <p:spPr>
          <a:xfrm>
            <a:off x="941466" y="1873625"/>
            <a:ext cx="0" cy="8697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6"/>
          <p:cNvSpPr txBox="1"/>
          <p:nvPr/>
        </p:nvSpPr>
        <p:spPr>
          <a:xfrm rot="-5400000">
            <a:off x="432816" y="1809200"/>
            <a:ext cx="736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CSS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964650" y="4606650"/>
            <a:ext cx="10134600" cy="17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" lvl="0" indent="-50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Zapisuje se s tečkou na začátku.</a:t>
            </a:r>
            <a:endParaRPr/>
          </a:p>
          <a:p>
            <a:pPr marL="228600" lvl="0" indent="-50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Vybere všechny elementy s danou CSS třídou, nezávisle na tom, na jakou HTML značku je přidaná..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6606950" y="1531325"/>
            <a:ext cx="5290800" cy="25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&lt;section&gt;</a:t>
            </a:r>
            <a:endParaRPr sz="20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&lt;h1 </a:t>
            </a:r>
            <a:r>
              <a:rPr lang="en-US" sz="20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class=”moje”</a:t>
            </a:r>
            <a:r>
              <a:rPr lang="en-US" sz="2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2000">
                <a:solidFill>
                  <a:schemeClr val="accent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Nadpis</a:t>
            </a:r>
            <a:r>
              <a:rPr lang="en-US" sz="2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&lt;/h1&gt;</a:t>
            </a:r>
            <a:endParaRPr sz="2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lang="en-US" sz="20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Text text text</a:t>
            </a: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&lt;img </a:t>
            </a:r>
            <a:r>
              <a:rPr lang="en-US" sz="20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class=”moje”</a:t>
            </a:r>
            <a:r>
              <a:rPr lang="en-US" sz="2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src=”...”&gt;</a:t>
            </a:r>
            <a:endParaRPr sz="2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&lt;/section&gt;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8" name="Google Shape;78;p16"/>
          <p:cNvCxnSpPr/>
          <p:nvPr/>
        </p:nvCxnSpPr>
        <p:spPr>
          <a:xfrm>
            <a:off x="6409425" y="1789438"/>
            <a:ext cx="0" cy="17727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6"/>
          <p:cNvSpPr txBox="1"/>
          <p:nvPr/>
        </p:nvSpPr>
        <p:spPr>
          <a:xfrm rot="-5400000">
            <a:off x="5816775" y="1808663"/>
            <a:ext cx="9045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HTML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Selektor typu ID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1218375" y="1777475"/>
            <a:ext cx="43362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#moje</a:t>
            </a:r>
            <a:r>
              <a:rPr lang="en-US" sz="3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{ … }</a:t>
            </a:r>
            <a:endParaRPr sz="30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6" name="Google Shape;86;p17"/>
          <p:cNvCxnSpPr/>
          <p:nvPr/>
        </p:nvCxnSpPr>
        <p:spPr>
          <a:xfrm>
            <a:off x="941466" y="1873625"/>
            <a:ext cx="0" cy="8697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7"/>
          <p:cNvSpPr txBox="1"/>
          <p:nvPr/>
        </p:nvSpPr>
        <p:spPr>
          <a:xfrm rot="-5400000">
            <a:off x="432816" y="1809200"/>
            <a:ext cx="736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CSS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964650" y="4577050"/>
            <a:ext cx="10134600" cy="17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" lvl="0" indent="-50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Zapisuje se s křížkem (hash) na začátku.</a:t>
            </a:r>
            <a:endParaRPr/>
          </a:p>
          <a:p>
            <a:pPr marL="228600" lvl="0" indent="-50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Vybere element s daným ID, nezávisle na tom, na jakou HTML značku je přidaná. ID by mělo být v HTML jedinečné.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6606950" y="1531325"/>
            <a:ext cx="5290800" cy="25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&lt;section&gt;</a:t>
            </a:r>
            <a:endParaRPr sz="20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&lt;h1&gt;</a:t>
            </a:r>
            <a:r>
              <a:rPr lang="en-US" sz="20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Nadpis</a:t>
            </a: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&lt;/h1&gt;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lang="en-US" sz="20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Text text text</a:t>
            </a: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&lt;a href=”…” </a:t>
            </a:r>
            <a:r>
              <a:rPr lang="en-US" sz="20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id=”moje”</a:t>
            </a:r>
            <a:r>
              <a:rPr lang="en-US" sz="2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&gt;...&lt;/a&gt;</a:t>
            </a:r>
            <a:endParaRPr sz="2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&lt;/section&gt;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>
            <a:off x="6409425" y="1789438"/>
            <a:ext cx="0" cy="17727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7"/>
          <p:cNvSpPr txBox="1"/>
          <p:nvPr/>
        </p:nvSpPr>
        <p:spPr>
          <a:xfrm rot="-5400000">
            <a:off x="5816775" y="1808663"/>
            <a:ext cx="9045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HTML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Vícenásobný selektor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1218375" y="1777475"/>
            <a:ext cx="4336200" cy="17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h1,</a:t>
            </a:r>
            <a:endParaRPr sz="3000">
              <a:solidFill>
                <a:srgbClr val="EB008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.moje</a:t>
            </a:r>
            <a:r>
              <a:rPr lang="en-US" sz="3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{ … }</a:t>
            </a:r>
            <a:endParaRPr sz="30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8" name="Google Shape;98;p18"/>
          <p:cNvCxnSpPr/>
          <p:nvPr/>
        </p:nvCxnSpPr>
        <p:spPr>
          <a:xfrm>
            <a:off x="941466" y="1873625"/>
            <a:ext cx="0" cy="8697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8"/>
          <p:cNvSpPr txBox="1"/>
          <p:nvPr/>
        </p:nvSpPr>
        <p:spPr>
          <a:xfrm rot="-5400000">
            <a:off x="432816" y="1809200"/>
            <a:ext cx="736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CSS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964650" y="4606650"/>
            <a:ext cx="10134600" cy="17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" lvl="0" indent="-50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Více selektorů oddělených čárkou.</a:t>
            </a:r>
            <a:endParaRPr/>
          </a:p>
          <a:p>
            <a:pPr marL="228600" lvl="0" indent="-50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Vybere všechny prvky, které odpovídají jakémukoliv z uvedených selektorů.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6606950" y="1531325"/>
            <a:ext cx="5290800" cy="25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&lt;section&gt;</a:t>
            </a:r>
            <a:endParaRPr sz="20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20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n-US" sz="2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2000">
                <a:solidFill>
                  <a:schemeClr val="accent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Nadpis</a:t>
            </a:r>
            <a:r>
              <a:rPr lang="en-US" sz="2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US" sz="20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n-US" sz="2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lang="en-US" sz="20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Text text text</a:t>
            </a: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&lt;img </a:t>
            </a:r>
            <a:r>
              <a:rPr lang="en-US" sz="20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class=”moje”</a:t>
            </a:r>
            <a:r>
              <a:rPr lang="en-US" sz="2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src=”...”&gt;</a:t>
            </a:r>
            <a:endParaRPr sz="2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&lt;/section&gt;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2" name="Google Shape;102;p18"/>
          <p:cNvCxnSpPr/>
          <p:nvPr/>
        </p:nvCxnSpPr>
        <p:spPr>
          <a:xfrm>
            <a:off x="6409425" y="1789438"/>
            <a:ext cx="0" cy="17727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8"/>
          <p:cNvSpPr txBox="1"/>
          <p:nvPr/>
        </p:nvSpPr>
        <p:spPr>
          <a:xfrm rot="-5400000">
            <a:off x="5816775" y="1808663"/>
            <a:ext cx="9045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HTML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Kontextový selektor, selektor typu potomek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1218375" y="1777475"/>
            <a:ext cx="4336200" cy="17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.moje</a:t>
            </a:r>
            <a:r>
              <a:rPr lang="en-US" sz="3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3000">
                <a:solidFill>
                  <a:schemeClr val="accent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h2</a:t>
            </a:r>
            <a:r>
              <a:rPr lang="en-US" sz="3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{ … }</a:t>
            </a:r>
            <a:endParaRPr sz="30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0" name="Google Shape;110;p19"/>
          <p:cNvCxnSpPr/>
          <p:nvPr/>
        </p:nvCxnSpPr>
        <p:spPr>
          <a:xfrm>
            <a:off x="941466" y="1873625"/>
            <a:ext cx="0" cy="8697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9"/>
          <p:cNvSpPr txBox="1"/>
          <p:nvPr/>
        </p:nvSpPr>
        <p:spPr>
          <a:xfrm rot="-5400000">
            <a:off x="432816" y="1809200"/>
            <a:ext cx="736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CSS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964650" y="4626375"/>
            <a:ext cx="10134600" cy="17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" lvl="0" indent="-50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Více selektorů oddělených mezerou.</a:t>
            </a:r>
            <a:endParaRPr/>
          </a:p>
          <a:p>
            <a:pPr marL="228600" lvl="0" indent="-50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Vybere všechny prvky odpovídající selektoru uvedenému vpravo, které jsou uvnitř prvku uvedeného vlevo.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6606950" y="1531325"/>
            <a:ext cx="5290800" cy="25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&lt;section&gt;</a:t>
            </a:r>
            <a:endParaRPr sz="20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&lt;h2&gt;</a:t>
            </a:r>
            <a:r>
              <a:rPr lang="en-US" sz="20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Nadpis</a:t>
            </a: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&lt;/h2&gt;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&lt;/section&gt;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&lt;section </a:t>
            </a:r>
            <a:r>
              <a:rPr lang="en-US" sz="2000" b="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class=”moje”</a:t>
            </a:r>
            <a:r>
              <a:rPr lang="en-US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20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h2</a:t>
            </a:r>
            <a:r>
              <a:rPr lang="en-US" sz="2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2000">
                <a:solidFill>
                  <a:schemeClr val="accent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Nadpis</a:t>
            </a:r>
            <a:r>
              <a:rPr lang="en-US" sz="2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US" sz="20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h2</a:t>
            </a:r>
            <a:r>
              <a:rPr lang="en-US" sz="2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&lt;/section&gt;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4" name="Google Shape;114;p19"/>
          <p:cNvCxnSpPr/>
          <p:nvPr/>
        </p:nvCxnSpPr>
        <p:spPr>
          <a:xfrm>
            <a:off x="6409425" y="1789438"/>
            <a:ext cx="0" cy="23253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9"/>
          <p:cNvSpPr txBox="1"/>
          <p:nvPr/>
        </p:nvSpPr>
        <p:spPr>
          <a:xfrm rot="-5400000">
            <a:off x="5816775" y="1808663"/>
            <a:ext cx="9045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HTML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Selector pro vícenásobnou třídu</a:t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1218375" y="1777475"/>
            <a:ext cx="4336200" cy="17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.prvni.druha</a:t>
            </a:r>
            <a:r>
              <a:rPr lang="en-US" sz="3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{ … }</a:t>
            </a:r>
            <a:endParaRPr sz="30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4" name="Google Shape;134;p21"/>
          <p:cNvCxnSpPr/>
          <p:nvPr/>
        </p:nvCxnSpPr>
        <p:spPr>
          <a:xfrm>
            <a:off x="941466" y="1873625"/>
            <a:ext cx="0" cy="8697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21"/>
          <p:cNvSpPr txBox="1"/>
          <p:nvPr/>
        </p:nvSpPr>
        <p:spPr>
          <a:xfrm rot="-5400000">
            <a:off x="432816" y="1809200"/>
            <a:ext cx="736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CSS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964650" y="4596775"/>
            <a:ext cx="10134600" cy="17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" lvl="0" indent="-50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Více tříd uvedených hned za sebou bez mezery.</a:t>
            </a:r>
            <a:endParaRPr/>
          </a:p>
          <a:p>
            <a:pPr marL="228600" lvl="0" indent="-50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Vybere všechny prvky, které na sobě mají uvedené všechny uvedené CSS třídy.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6606950" y="1531325"/>
            <a:ext cx="5290800" cy="25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&lt;p</a:t>
            </a: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 class=”prvni”</a:t>
            </a:r>
            <a:r>
              <a:rPr lang="en-US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&gt;text&lt;/p&gt;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class=”druha”&gt;text&lt;/p&gt;</a:t>
            </a:r>
            <a:endParaRPr sz="2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&lt;p </a:t>
            </a:r>
            <a:r>
              <a:rPr lang="en-US" sz="20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class=”prvni druha”</a:t>
            </a:r>
            <a:r>
              <a:rPr lang="en-US" sz="2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&gt;text&lt;/p&gt;</a:t>
            </a:r>
            <a:endParaRPr sz="2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&lt;p&gt;text&lt;/p&gt;</a:t>
            </a:r>
            <a:endParaRPr sz="2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&lt;p </a:t>
            </a:r>
            <a:r>
              <a:rPr lang="en-US" sz="20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class=”druha prvni”</a:t>
            </a:r>
            <a:r>
              <a:rPr lang="en-US" sz="2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&gt;text&lt;/p&gt;</a:t>
            </a:r>
            <a:endParaRPr sz="2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8" name="Google Shape;138;p21"/>
          <p:cNvCxnSpPr/>
          <p:nvPr/>
        </p:nvCxnSpPr>
        <p:spPr>
          <a:xfrm>
            <a:off x="6409425" y="1789438"/>
            <a:ext cx="0" cy="19899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1"/>
          <p:cNvSpPr txBox="1"/>
          <p:nvPr/>
        </p:nvSpPr>
        <p:spPr>
          <a:xfrm rot="-5400000">
            <a:off x="5816775" y="1808663"/>
            <a:ext cx="9045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HTML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1356</Words>
  <Application>Microsoft Office PowerPoint</Application>
  <PresentationFormat>Širokoúhlá obrazovka</PresentationFormat>
  <Paragraphs>265</Paragraphs>
  <Slides>29</Slides>
  <Notes>27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29</vt:i4>
      </vt:variant>
    </vt:vector>
  </HeadingPairs>
  <TitlesOfParts>
    <vt:vector size="35" baseType="lpstr">
      <vt:lpstr>Amatic SC</vt:lpstr>
      <vt:lpstr>Calibri</vt:lpstr>
      <vt:lpstr>Open Sans</vt:lpstr>
      <vt:lpstr>Arial</vt:lpstr>
      <vt:lpstr>Roboto Mono</vt:lpstr>
      <vt:lpstr>Motiv Office</vt:lpstr>
      <vt:lpstr>CSS selektory a specficita</vt:lpstr>
      <vt:lpstr>CSS selektory</vt:lpstr>
      <vt:lpstr>CSS Selektory</vt:lpstr>
      <vt:lpstr>Selektor typu element</vt:lpstr>
      <vt:lpstr>Selektor typu třída</vt:lpstr>
      <vt:lpstr>Selektor typu ID</vt:lpstr>
      <vt:lpstr>Vícenásobný selektor</vt:lpstr>
      <vt:lpstr>Kontextový selektor, selektor typu potomek</vt:lpstr>
      <vt:lpstr>Selector pro vícenásobnou třídu</vt:lpstr>
      <vt:lpstr>Selector pro vícenásobnou třídu</vt:lpstr>
      <vt:lpstr>Selektor typu přímý potomek</vt:lpstr>
      <vt:lpstr>Selektor typu přímý sourozenec</vt:lpstr>
      <vt:lpstr>Selektor typu n-tý potomek</vt:lpstr>
      <vt:lpstr>Selektor typu každý n-tý potomek</vt:lpstr>
      <vt:lpstr>Selektor typu každý n-tý potomek</vt:lpstr>
      <vt:lpstr>Další selektory</vt:lpstr>
      <vt:lpstr>CSS specificita</vt:lpstr>
      <vt:lpstr>CSS specificita</vt:lpstr>
      <vt:lpstr>Vlastnosti prvku z více deklarací</vt:lpstr>
      <vt:lpstr>CSS specificita</vt:lpstr>
      <vt:lpstr>Stejná specificita</vt:lpstr>
      <vt:lpstr>Stejná specificita</vt:lpstr>
      <vt:lpstr>Co je specificita</vt:lpstr>
      <vt:lpstr>Co je specificita</vt:lpstr>
      <vt:lpstr>Co je specificita</vt:lpstr>
      <vt:lpstr>Rozdílná specificita</vt:lpstr>
      <vt:lpstr>Počítání specificity</vt:lpstr>
      <vt:lpstr>Počítání specificity</vt:lpstr>
      <vt:lpstr>Cvičení: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selektory a specficita</dc:title>
  <cp:lastModifiedBy>Buryan Šimon</cp:lastModifiedBy>
  <cp:revision>14</cp:revision>
  <dcterms:modified xsi:type="dcterms:W3CDTF">2020-04-22T17:43:32Z</dcterms:modified>
</cp:coreProperties>
</file>