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8" r:id="rId35"/>
    <p:sldId id="287" r:id="rId36"/>
  </p:sldIdLst>
  <p:sldSz cx="12192000" cy="6858000"/>
  <p:notesSz cx="6858000" cy="9144000"/>
  <p:embeddedFontLst>
    <p:embeddedFont>
      <p:font typeface="Amatic SC" panose="020B0604020202020204" charset="-79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Roboto Mon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20c52f7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20c52f7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Version: 2019/05/13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812ed3a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812ed3a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812ed3a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812ed3a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812ed3a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812ed3a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812ed3a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0812ed3a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812ed3a2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812ed3a2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812ed3a2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812ed3a2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812ed3a2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812ed3a2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812ed3a2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812ed3a2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812ed3a2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812ed3a2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812ed3a2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812ed3a2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0812ed3a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0812ed3a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812ed3a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812ed3a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812ed3a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0812ed3a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0812ed3a2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0812ed3a2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0812ed3a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0812ed3a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812ed3a2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812ed3a2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0812ed3a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0812ed3a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812ed3a2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0812ed3a2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812ed3a2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812ed3a2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12ed3a2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12ed3a2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0812ed3a2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0812ed3a2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12ed3a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12ed3a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0812ed3a2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0812ed3a2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0812ed3a2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0812ed3a2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0812ed3a2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0812ed3a2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170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812ed3a2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812ed3a2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812ed3a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812ed3a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023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812ed3a2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812ed3a2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8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812ed3a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812ed3a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812ed3a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812ed3a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812ed3a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812ed3a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812ed3a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812ed3a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812ed3a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812ed3a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812ed3a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812ed3a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07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300" cy="4416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1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 1 2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 s puntiky">
  <p:cSld name="1_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matic SC"/>
              <a:buNone/>
              <a:defRPr sz="7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developer.mozilla.org/en-US/docs/Web/HTML/Element/input/tex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numb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emai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hyperlink" Target="https://developer.mozilla.org/en-US/docs/Web/HTML/Element/input/ur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te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da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datetime-loca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passwo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hidde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checkbo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radi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/butto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HTML/Element/textare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elec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fieldse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SimonB87/pen/GRpmRe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(+ maličko JavaScriptu kolem nich)</a:t>
            </a:r>
            <a:endParaRPr sz="2400"/>
          </a:p>
        </p:txBody>
      </p:sp>
      <p:sp>
        <p:nvSpPr>
          <p:cNvPr id="58" name="Google Shape;58;p17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Luděk Roleček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Brno, 29. 10. 2019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Textové pole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50" y="2148750"/>
            <a:ext cx="58293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https://developer.mozilla.org/en-US/docs/Web/HTML/Element/input/text</a:t>
            </a:r>
            <a:endParaRPr sz="18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725" y="1587244"/>
            <a:ext cx="4804975" cy="398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"number"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"number"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pocet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pocet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min=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max=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"100" 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step=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value=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"30"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placeholder=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počet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autofocus disabled </a:t>
            </a:r>
            <a:r>
              <a:rPr lang="en-US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required&gt;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Číslo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 = textové pole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6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26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6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javascript)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6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min a max hodnota, krok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 rot="10800000">
            <a:off x="7148300" y="4360850"/>
            <a:ext cx="665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6"/>
          <p:cNvSpPr txBox="1"/>
          <p:nvPr/>
        </p:nvSpPr>
        <p:spPr>
          <a:xfrm>
            <a:off x="8019300" y="45665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předvyplněná hodnota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6"/>
          <p:cNvCxnSpPr/>
          <p:nvPr/>
        </p:nvCxnSpPr>
        <p:spPr>
          <a:xfrm rot="10800000">
            <a:off x="4937300" y="47721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6"/>
          <p:cNvSpPr txBox="1"/>
          <p:nvPr/>
        </p:nvSpPr>
        <p:spPr>
          <a:xfrm>
            <a:off x="8019300" y="49778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nápověda, když je pole prázdné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 rot="10800000">
            <a:off x="7241900" y="5183450"/>
            <a:ext cx="5718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6"/>
          <p:cNvSpPr txBox="1"/>
          <p:nvPr/>
        </p:nvSpPr>
        <p:spPr>
          <a:xfrm>
            <a:off x="855625" y="61935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jedno pole na stránce může být automaticky zaostřené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6"/>
          <p:cNvCxnSpPr/>
          <p:nvPr/>
        </p:nvCxnSpPr>
        <p:spPr>
          <a:xfrm rot="10800000">
            <a:off x="300857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26"/>
          <p:cNvSpPr txBox="1"/>
          <p:nvPr/>
        </p:nvSpPr>
        <p:spPr>
          <a:xfrm>
            <a:off x="3399200" y="61935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vypnuté pole</a:t>
            </a:r>
            <a:b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(neodesílá se)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 rot="10800000">
            <a:off x="468982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6"/>
          <p:cNvSpPr txBox="1"/>
          <p:nvPr/>
        </p:nvSpPr>
        <p:spPr>
          <a:xfrm>
            <a:off x="7762050" y="6193550"/>
            <a:ext cx="3168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pole je povinné (není-li vypnutá validace formulářů)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 rot="10800000">
            <a:off x="805232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6"/>
          <p:cNvSpPr txBox="1"/>
          <p:nvPr/>
        </p:nvSpPr>
        <p:spPr>
          <a:xfrm>
            <a:off x="4992950" y="61935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nejde měnit</a:t>
            </a:r>
            <a:b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(ale odesílá se)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26"/>
          <p:cNvCxnSpPr/>
          <p:nvPr/>
        </p:nvCxnSpPr>
        <p:spPr>
          <a:xfrm rot="10800000">
            <a:off x="628357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Textové pole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https://developer.mozilla.org/en-US/docs/Web/HTML/Element/input/number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725" y="1587244"/>
            <a:ext cx="4804975" cy="398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75" y="2119419"/>
            <a:ext cx="5657850" cy="215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 rot="10800000">
            <a:off x="11188175" y="2564975"/>
            <a:ext cx="750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https://developer.mozilla.org/en-US/docs/Web/HTML/Element/input/email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725" y="1587250"/>
            <a:ext cx="4741048" cy="39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75" y="2233613"/>
            <a:ext cx="5467350" cy="26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8"/>
          <p:cNvCxnSpPr/>
          <p:nvPr/>
        </p:nvCxnSpPr>
        <p:spPr>
          <a:xfrm rot="10800000">
            <a:off x="9748700" y="4028450"/>
            <a:ext cx="1076700" cy="1137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725" y="1587250"/>
            <a:ext cx="4741048" cy="39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"url"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https://developer.mozilla.org/en-US/docs/Web/HTML/Element/input/url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184" name="Google Shape;184;p29"/>
          <p:cNvCxnSpPr/>
          <p:nvPr/>
        </p:nvCxnSpPr>
        <p:spPr>
          <a:xfrm rot="10800000">
            <a:off x="9942500" y="4209950"/>
            <a:ext cx="882900" cy="95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650" y="2552688"/>
            <a:ext cx="5372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"tel"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https://developer.mozilla.org/en-US/docs/Web/HTML/Element/input/tel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25" y="2562225"/>
            <a:ext cx="53721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2725" y="1587250"/>
            <a:ext cx="5215154" cy="39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786350" y="5927450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https://developer.mozilla.org/en-US/docs/Web/HTML/Element/input/date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25" y="1797450"/>
            <a:ext cx="4273804" cy="39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107922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"datetime-local"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786350" y="5927450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https://developer.mozilla.org/en-US/docs/Web/HTML/Element/input/datetime-local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650" y="2281250"/>
            <a:ext cx="59531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https://developer.mozilla.org/en-US/docs/Web/HTML/Element/input/password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50" y="2610525"/>
            <a:ext cx="53911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body" idx="4294967295"/>
          </p:nvPr>
        </p:nvSpPr>
        <p:spPr>
          <a:xfrm>
            <a:off x="964650" y="327350"/>
            <a:ext cx="8273100" cy="10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"hidden"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https://developer.mozilla.org/en-US/docs/Web/HTML/Element/input/hidden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450" y="2692525"/>
            <a:ext cx="2781300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4"/>
          <p:cNvCxnSpPr/>
          <p:nvPr/>
        </p:nvCxnSpPr>
        <p:spPr>
          <a:xfrm rot="10800000">
            <a:off x="1403175" y="3774500"/>
            <a:ext cx="1366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</a:rPr>
              <a:t>Toto dílo je licencováno pod </a:t>
            </a:r>
            <a:endParaRPr sz="24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 License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Použití materiálů</a:t>
            </a:r>
            <a:endParaRPr/>
          </a:p>
        </p:txBody>
      </p:sp>
      <p:pic>
        <p:nvPicPr>
          <p:cNvPr id="65" name="Google Shape;65;p18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4490475" y="4229750"/>
            <a:ext cx="3211050" cy="759000"/>
          </a:xfrm>
          <a:prstGeom prst="rect">
            <a:avLst/>
          </a:prstGeom>
          <a:noFill/>
          <a:ln>
            <a:noFill/>
          </a:ln>
          <a:effectLst>
            <a:reflection stA="15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Checkbox / Radio button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"checkbox"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souhlas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souhlas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value=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ano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checked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disabled required&gt;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Checkbox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 = textové pole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5" name="Google Shape;235;p36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6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7" name="Google Shape;237;p36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6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javascript)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36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jaká hodnota se odešle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36"/>
          <p:cNvCxnSpPr/>
          <p:nvPr/>
        </p:nvCxnSpPr>
        <p:spPr>
          <a:xfrm rot="10800000">
            <a:off x="4971200" y="4360850"/>
            <a:ext cx="28425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6"/>
          <p:cNvSpPr txBox="1"/>
          <p:nvPr/>
        </p:nvSpPr>
        <p:spPr>
          <a:xfrm>
            <a:off x="8019300" y="45665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výchozí zaškrtnutí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3" name="Google Shape;243;p36"/>
          <p:cNvCxnSpPr/>
          <p:nvPr/>
        </p:nvCxnSpPr>
        <p:spPr>
          <a:xfrm rot="10800000">
            <a:off x="4937300" y="47721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36"/>
          <p:cNvSpPr txBox="1"/>
          <p:nvPr/>
        </p:nvSpPr>
        <p:spPr>
          <a:xfrm>
            <a:off x="1702225" y="58788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vypnuté pole</a:t>
            </a:r>
            <a:b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(neodesílá se)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6"/>
          <p:cNvCxnSpPr/>
          <p:nvPr/>
        </p:nvCxnSpPr>
        <p:spPr>
          <a:xfrm rot="10800000">
            <a:off x="2992850" y="55947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6"/>
          <p:cNvSpPr txBox="1"/>
          <p:nvPr/>
        </p:nvSpPr>
        <p:spPr>
          <a:xfrm>
            <a:off x="4230250" y="5878850"/>
            <a:ext cx="3168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pole je povinné (není-li vypnutá validace formulářů)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7" name="Google Shape;247;p36"/>
          <p:cNvCxnSpPr/>
          <p:nvPr/>
        </p:nvCxnSpPr>
        <p:spPr>
          <a:xfrm rot="10800000">
            <a:off x="4520525" y="55947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Checkbox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https://developer.mozilla.org/en-US/docs/Web/HTML/Element/input/checkbox</a:t>
            </a:r>
            <a:endParaRPr sz="1800"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50" y="2724144"/>
            <a:ext cx="25431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volba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"volba1"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value=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checked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disabled required&gt;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Radio button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 = textové pole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38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38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javascript)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38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38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jaká hodnota se odešle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8" name="Google Shape;268;p38"/>
          <p:cNvCxnSpPr/>
          <p:nvPr/>
        </p:nvCxnSpPr>
        <p:spPr>
          <a:xfrm rot="10800000">
            <a:off x="4971200" y="4360850"/>
            <a:ext cx="28425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8"/>
          <p:cNvSpPr txBox="1"/>
          <p:nvPr/>
        </p:nvSpPr>
        <p:spPr>
          <a:xfrm>
            <a:off x="8019300" y="45665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výchozí zaškrtnutí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0" name="Google Shape;270;p38"/>
          <p:cNvCxnSpPr/>
          <p:nvPr/>
        </p:nvCxnSpPr>
        <p:spPr>
          <a:xfrm rot="10800000">
            <a:off x="4937300" y="47721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38"/>
          <p:cNvSpPr txBox="1"/>
          <p:nvPr/>
        </p:nvSpPr>
        <p:spPr>
          <a:xfrm>
            <a:off x="1702225" y="58788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vypnuté pole</a:t>
            </a:r>
            <a:b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(neodesílá se)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 rot="10800000">
            <a:off x="2992850" y="55947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8"/>
          <p:cNvSpPr txBox="1"/>
          <p:nvPr/>
        </p:nvSpPr>
        <p:spPr>
          <a:xfrm>
            <a:off x="4230250" y="5878850"/>
            <a:ext cx="3168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pole je povinné (není-li vypnutá validace formulářů)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4" name="Google Shape;274;p38"/>
          <p:cNvCxnSpPr/>
          <p:nvPr/>
        </p:nvCxnSpPr>
        <p:spPr>
          <a:xfrm rot="10800000">
            <a:off x="4520525" y="55947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10538100" cy="142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name=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id=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"volba1"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name=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id=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"volba2"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name=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id=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"volba3"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value=</a:t>
            </a:r>
            <a:r>
              <a:rPr lang="en-US" sz="24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en-US" sz="24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Radio button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https://developer.mozilla.org/en-US/docs/Web/HTML/Element/input/radio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2" name="Google Shape;282;p39"/>
          <p:cNvSpPr txBox="1"/>
          <p:nvPr/>
        </p:nvSpPr>
        <p:spPr>
          <a:xfrm>
            <a:off x="4592950" y="3163425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stejné pro všechny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3" name="Google Shape;283;p39"/>
          <p:cNvCxnSpPr/>
          <p:nvPr/>
        </p:nvCxnSpPr>
        <p:spPr>
          <a:xfrm rot="10800000">
            <a:off x="5883575" y="2879325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39"/>
          <p:cNvSpPr txBox="1"/>
          <p:nvPr/>
        </p:nvSpPr>
        <p:spPr>
          <a:xfrm>
            <a:off x="7120975" y="3163425"/>
            <a:ext cx="3168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jiné pro každou možnost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 rot="10800000">
            <a:off x="7411250" y="2879325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9"/>
          <p:cNvCxnSpPr/>
          <p:nvPr/>
        </p:nvCxnSpPr>
        <p:spPr>
          <a:xfrm rot="10800000" flipH="1">
            <a:off x="7508025" y="2806725"/>
            <a:ext cx="2216700" cy="356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450" y="3092200"/>
            <a:ext cx="2680833" cy="24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Tlačítko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odeslat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odeslat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value=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Odeslat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formulář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disabled&gt;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Tlačítko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 = textové pole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41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41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41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javascript)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4" name="Google Shape;304;p41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41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text na tlačítku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6" name="Google Shape;306;p41"/>
          <p:cNvCxnSpPr/>
          <p:nvPr/>
        </p:nvCxnSpPr>
        <p:spPr>
          <a:xfrm rot="10800000">
            <a:off x="7148300" y="4360850"/>
            <a:ext cx="665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1"/>
          <p:cNvSpPr txBox="1"/>
          <p:nvPr/>
        </p:nvSpPr>
        <p:spPr>
          <a:xfrm>
            <a:off x="8019300" y="4566500"/>
            <a:ext cx="417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může být neaktivní</a:t>
            </a:r>
            <a:b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(nejde stisknout)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8" name="Google Shape;308;p41"/>
          <p:cNvCxnSpPr/>
          <p:nvPr/>
        </p:nvCxnSpPr>
        <p:spPr>
          <a:xfrm rot="10800000">
            <a:off x="4937300" y="47721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41"/>
          <p:cNvSpPr txBox="1"/>
          <p:nvPr/>
        </p:nvSpPr>
        <p:spPr>
          <a:xfrm>
            <a:off x="786350" y="56371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https://developer.mozilla.org/en-US/docs/Web/HTML/Element/input/button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12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Tlačítko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4294967295"/>
          </p:nvPr>
        </p:nvSpPr>
        <p:spPr>
          <a:xfrm>
            <a:off x="964650" y="3109306"/>
            <a:ext cx="10134600" cy="33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</a:rPr>
              <a:t>type="submit" je </a:t>
            </a:r>
            <a:r>
              <a:rPr lang="en-US" dirty="0" err="1">
                <a:solidFill>
                  <a:srgbClr val="000000"/>
                </a:solidFill>
              </a:rPr>
              <a:t>výchozí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tlačítko</a:t>
            </a:r>
            <a:r>
              <a:rPr lang="en-US" dirty="0">
                <a:solidFill>
                  <a:srgbClr val="000000"/>
                </a:solidFill>
              </a:rPr>
              <a:t> pro </a:t>
            </a:r>
            <a:r>
              <a:rPr lang="en-US" dirty="0" err="1">
                <a:solidFill>
                  <a:srgbClr val="000000"/>
                </a:solidFill>
              </a:rPr>
              <a:t>odeslání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formuláře</a:t>
            </a:r>
            <a:br>
              <a:rPr lang="en-US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každé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tlačítko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způsobí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odeslání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formuláře</a:t>
            </a:r>
            <a:r>
              <a:rPr lang="en-US" dirty="0">
                <a:solidFill>
                  <a:srgbClr val="000000"/>
                </a:solidFill>
              </a:rPr>
              <a:t>, ale...</a:t>
            </a:r>
            <a:br>
              <a:rPr lang="en-US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když</a:t>
            </a:r>
            <a:r>
              <a:rPr lang="en-US" dirty="0">
                <a:solidFill>
                  <a:srgbClr val="000000"/>
                </a:solidFill>
              </a:rPr>
              <a:t> se v </a:t>
            </a:r>
            <a:r>
              <a:rPr lang="en-US" dirty="0" err="1">
                <a:solidFill>
                  <a:srgbClr val="000000"/>
                </a:solidFill>
              </a:rPr>
              <a:t>textovém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stiskne</a:t>
            </a:r>
            <a:r>
              <a:rPr lang="en-US" dirty="0">
                <a:solidFill>
                  <a:srgbClr val="000000"/>
                </a:solidFill>
              </a:rPr>
              <a:t> Enter</a:t>
            </a:r>
            <a:r>
              <a:rPr lang="cs-CZ" dirty="0">
                <a:solidFill>
                  <a:srgbClr val="000000"/>
                </a:solidFill>
              </a:rPr>
              <a:t> (pokud je formulář správně vyplněn)</a:t>
            </a:r>
            <a:r>
              <a:rPr lang="en-US" dirty="0">
                <a:solidFill>
                  <a:srgbClr val="000000"/>
                </a:solidFill>
              </a:rPr>
              <a:t>, je to </a:t>
            </a:r>
            <a:r>
              <a:rPr lang="en-US" dirty="0" err="1">
                <a:solidFill>
                  <a:srgbClr val="000000"/>
                </a:solidFill>
              </a:rPr>
              <a:t>jako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bychom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stiskli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tlačítko</a:t>
            </a:r>
            <a:r>
              <a:rPr lang="en-US" dirty="0">
                <a:solidFill>
                  <a:srgbClr val="000000"/>
                </a:solidFill>
              </a:rPr>
              <a:t> s </a:t>
            </a:r>
            <a:r>
              <a:rPr lang="en-US" dirty="0" err="1">
                <a:solidFill>
                  <a:srgbClr val="000000"/>
                </a:solidFill>
              </a:rPr>
              <a:t>typem</a:t>
            </a:r>
            <a:r>
              <a:rPr lang="en-US" dirty="0">
                <a:solidFill>
                  <a:srgbClr val="000000"/>
                </a:solidFill>
              </a:rPr>
              <a:t> Submit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… 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odeslat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odeslat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disabled&gt;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Tlačítko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3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jde-li o výchozí odesílací tlačítko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4" name="Google Shape;324;p43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43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6" name="Google Shape;326;p43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3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javascript)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8" name="Google Shape;328;p43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9" name="Google Shape;329;p43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může být neaktivní</a:t>
            </a:r>
            <a:b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(nejde stisknout)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0" name="Google Shape;330;p43"/>
          <p:cNvCxnSpPr/>
          <p:nvPr/>
        </p:nvCxnSpPr>
        <p:spPr>
          <a:xfrm rot="10800000">
            <a:off x="7148300" y="4360850"/>
            <a:ext cx="665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3"/>
          <p:cNvSpPr txBox="1">
            <a:spLocks noGrp="1"/>
          </p:cNvSpPr>
          <p:nvPr>
            <p:ph type="body" idx="4294967295"/>
          </p:nvPr>
        </p:nvSpPr>
        <p:spPr>
          <a:xfrm>
            <a:off x="964650" y="5216504"/>
            <a:ext cx="10134600" cy="12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Text na tlačítku je v tomto případě uveden mezi značkami &lt;button&gt; a </a:t>
            </a:r>
            <a:r>
              <a:rPr lang="en-US"/>
              <a:t>&lt;/button&gt;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5A2F267-69A0-4B77-8ED6-4B923504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0" y="819790"/>
            <a:ext cx="10676128" cy="508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body" idx="4294967295"/>
          </p:nvPr>
        </p:nvSpPr>
        <p:spPr>
          <a:xfrm>
            <a:off x="964650" y="1610263"/>
            <a:ext cx="10134600" cy="43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interaktivní prvky, kam může uživatel vyplnit text, zaškrtnout volbu, vybrat jednu z možností, apod.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my se zabýváme pouze </a:t>
            </a:r>
            <a:r>
              <a:rPr lang="en-US" b="1">
                <a:solidFill>
                  <a:srgbClr val="000000"/>
                </a:solidFill>
              </a:rPr>
              <a:t>front-endovou</a:t>
            </a:r>
            <a:r>
              <a:rPr lang="en-US">
                <a:solidFill>
                  <a:srgbClr val="000000"/>
                </a:solidFill>
              </a:rPr>
              <a:t> částí - tj. kódujeme formuláře v HTML, ale neřešíme příjem dat a  jejich zpracování na serveru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lze s nimi pracovat i v JavaScriptu (to si ukážeme)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9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9485700" cy="12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… 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/textarea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2" name="Google Shape;342;p45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Víceřádkové textové pole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25" y="2666425"/>
            <a:ext cx="70294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1107925" y="58669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https://developer.mozilla.org/en-US/docs/Web/HTML/Element/textarea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9485700" cy="12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lang="en-US" sz="4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/select</a:t>
            </a:r>
            <a:r>
              <a:rPr lang="en-US" sz="48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Roletka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>
            <a:off x="1107925" y="58669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https://developer.mozilla.org/en-US/docs/Web/HTML/Element/select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50" y="2593825"/>
            <a:ext cx="3369149" cy="28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>
            <a:spLocks noGrp="1"/>
          </p:cNvSpPr>
          <p:nvPr>
            <p:ph type="body" idx="4294967295"/>
          </p:nvPr>
        </p:nvSpPr>
        <p:spPr>
          <a:xfrm>
            <a:off x="964660" y="1460176"/>
            <a:ext cx="9485700" cy="451125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form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label 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for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="vol"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Volume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 (0 to 50):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/label&gt;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 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input type="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range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" id="vol" 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name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="vol" min="0" 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max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="50"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="25"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cs-CZ" sz="2400" b="1" dirty="0">
              <a:solidFill>
                <a:schemeClr val="accent1"/>
              </a:solidFill>
              <a:latin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 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input type="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submit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" 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value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="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Submit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"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&gt;</a:t>
            </a:r>
            <a:endParaRPr lang="cs-CZ" sz="2400" b="1" dirty="0">
              <a:solidFill>
                <a:schemeClr val="accent1"/>
              </a:solidFill>
              <a:latin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/</a:t>
            </a:r>
            <a:r>
              <a:rPr lang="cs-CZ" sz="2400" b="1" dirty="0" err="1">
                <a:solidFill>
                  <a:schemeClr val="accent1"/>
                </a:solidFill>
                <a:latin typeface="Consolas"/>
                <a:sym typeface="Consolas"/>
              </a:rPr>
              <a:t>form</a:t>
            </a:r>
            <a:r>
              <a:rPr lang="cs-CZ" sz="2400" b="1" dirty="0">
                <a:solidFill>
                  <a:schemeClr val="accent1"/>
                </a:solidFill>
                <a:latin typeface="Consolas"/>
                <a:sym typeface="Consolas"/>
              </a:rPr>
              <a:t>&gt;</a:t>
            </a:r>
            <a:endParaRPr sz="2400" b="1" dirty="0">
              <a:solidFill>
                <a:schemeClr val="accent1"/>
              </a:solidFill>
              <a:latin typeface="Consolas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Range</a:t>
            </a:r>
            <a:endParaRPr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490688D-8F82-4B7B-BF4F-672F07A0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07" y="5183246"/>
            <a:ext cx="7378976" cy="8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8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9485700" cy="12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fieldset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/legend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48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fieldset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58" name="Google Shape;358;p47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Seskupení polí + legenda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1107925" y="5866975"/>
            <a:ext cx="109704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https://developer.mozilla.org/en-US/docs/Web/HTML/Element/fieldset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850" y="3994971"/>
            <a:ext cx="6620751" cy="14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body" idx="4294967295"/>
          </p:nvPr>
        </p:nvSpPr>
        <p:spPr>
          <a:xfrm>
            <a:off x="158553" y="1284055"/>
            <a:ext cx="8273100" cy="548438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pattern=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.{3,}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required title=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"3 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písmena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mini</a:t>
            </a:r>
            <a:r>
              <a:rPr lang="cs-CZ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málně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>
                <a:solidFill>
                  <a:schemeClr val="dk2"/>
                </a:solidFill>
                <a:latin typeface="Consolas"/>
                <a:sym typeface="Consolas"/>
              </a:rPr>
              <a:t>&gt;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pattern=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".{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required title=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„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 až 10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písmen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2"/>
                </a:solidFill>
                <a:latin typeface="Consolas"/>
                <a:sym typeface="Consolas"/>
              </a:rPr>
              <a:t>&gt;</a:t>
            </a:r>
            <a:endParaRPr lang="en-US" sz="2400" b="1" dirty="0">
              <a:solidFill>
                <a:schemeClr val="dk2"/>
              </a:solidFill>
              <a:latin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pattern=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".{0}|.{5,10}"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title=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„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Prázdné NEBO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až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10 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písmen)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2"/>
                </a:solidFill>
                <a:latin typeface="Consolas"/>
                <a:sym typeface="Consolas"/>
              </a:rPr>
              <a:t>&gt;</a:t>
            </a:r>
            <a:endParaRPr lang="cs-CZ" sz="2400" b="1" dirty="0">
              <a:solidFill>
                <a:schemeClr val="dk2"/>
              </a:solidFill>
              <a:latin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pattern=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"[0-9]{3}-[0-9]{2}-[0-9]{3}"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title=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"Form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á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t: 123-45-678"</a:t>
            </a:r>
            <a:r>
              <a:rPr lang="en-US" sz="2400" b="1" dirty="0">
                <a:solidFill>
                  <a:schemeClr val="dk2"/>
                </a:solidFill>
                <a:latin typeface="Consolas"/>
                <a:sym typeface="Consolas"/>
              </a:rPr>
              <a:t>&gt;</a:t>
            </a:r>
            <a:endParaRPr lang="cs-CZ" sz="2400" b="1" dirty="0">
              <a:solidFill>
                <a:schemeClr val="dk2"/>
              </a:solidFill>
              <a:latin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solidFill>
                <a:schemeClr val="dk2"/>
              </a:solidFill>
              <a:latin typeface="Consolas"/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Pattern</a:t>
            </a:r>
            <a:r>
              <a:rPr lang="cs-CZ" dirty="0"/>
              <a:t> validace a </a:t>
            </a:r>
            <a:r>
              <a:rPr lang="cs-CZ" dirty="0" err="1"/>
              <a:t>tooltipy</a:t>
            </a:r>
            <a:endParaRPr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9141089" y="1785948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Vzor</a:t>
            </a: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textové</a:t>
            </a: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pole</a:t>
            </a:r>
            <a:endParaRPr sz="18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24"/>
          <p:cNvCxnSpPr>
            <a:cxnSpLocks/>
          </p:cNvCxnSpPr>
          <p:nvPr/>
        </p:nvCxnSpPr>
        <p:spPr>
          <a:xfrm flipH="1">
            <a:off x="4025247" y="1991598"/>
            <a:ext cx="5115842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4"/>
          <p:cNvSpPr txBox="1"/>
          <p:nvPr/>
        </p:nvSpPr>
        <p:spPr>
          <a:xfrm>
            <a:off x="9141089" y="2273318"/>
            <a:ext cx="2962927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Zobrazovaný </a:t>
            </a:r>
            <a:r>
              <a:rPr lang="cs-CZ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tooltip</a:t>
            </a:r>
            <a:endParaRPr sz="18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24"/>
          <p:cNvCxnSpPr>
            <a:cxnSpLocks/>
          </p:cNvCxnSpPr>
          <p:nvPr/>
        </p:nvCxnSpPr>
        <p:spPr>
          <a:xfrm flipH="1">
            <a:off x="7870055" y="2478968"/>
            <a:ext cx="1123195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19ED7409-95C4-437D-8E3F-B8E7C9A6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58" y="4173384"/>
            <a:ext cx="4453018" cy="10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Stylování formuláře</a:t>
            </a:r>
            <a:endParaRPr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4294967295"/>
          </p:nvPr>
        </p:nvSpPr>
        <p:spPr>
          <a:xfrm>
            <a:off x="6096000" y="1759761"/>
            <a:ext cx="5619750" cy="456976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-CZ" dirty="0">
                <a:solidFill>
                  <a:srgbClr val="000000"/>
                </a:solidFill>
              </a:rPr>
              <a:t>HTML5 stránka obsahuje defaultní styly pro formulář, které lze přetížit našimi CSS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-CZ" dirty="0">
                <a:solidFill>
                  <a:srgbClr val="000000"/>
                </a:solidFill>
              </a:rPr>
              <a:t>Můžeme vybírat typy inputů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-CZ" dirty="0">
                <a:solidFill>
                  <a:srgbClr val="000000"/>
                </a:solidFill>
              </a:rPr>
              <a:t>Pseudotřídy </a:t>
            </a:r>
          </a:p>
          <a:p>
            <a:pPr lvl="1" indent="-406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2800"/>
            </a:pPr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cs-CZ" dirty="0" err="1">
                <a:solidFill>
                  <a:schemeClr val="accent1">
                    <a:lumMod val="75000"/>
                  </a:schemeClr>
                </a:solidFill>
              </a:rPr>
              <a:t>valid</a:t>
            </a:r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, :invalid, :</a:t>
            </a:r>
            <a:r>
              <a:rPr lang="cs-CZ" dirty="0" err="1">
                <a:solidFill>
                  <a:schemeClr val="accent1">
                    <a:lumMod val="75000"/>
                  </a:schemeClr>
                </a:solidFill>
              </a:rPr>
              <a:t>focused</a:t>
            </a:r>
            <a:endParaRPr lang="cs-C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Google Shape;61;p15">
            <a:extLst>
              <a:ext uri="{FF2B5EF4-FFF2-40B4-BE49-F238E27FC236}">
                <a16:creationId xmlns:a16="http://schemas.microsoft.com/office/drawing/2014/main" id="{D077B3A0-7A3B-4624-9E92-4A6858C7BE03}"/>
              </a:ext>
            </a:extLst>
          </p:cNvPr>
          <p:cNvSpPr txBox="1"/>
          <p:nvPr/>
        </p:nvSpPr>
        <p:spPr>
          <a:xfrm>
            <a:off x="1366385" y="1452224"/>
            <a:ext cx="5002610" cy="426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input[type=</a:t>
            </a:r>
            <a:r>
              <a:rPr lang="cs-CZ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cs-CZ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:invalid </a:t>
            </a: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{ 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border</a:t>
            </a: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: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</a:rPr>
              <a:t> 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2px solid </a:t>
            </a:r>
            <a:r>
              <a:rPr lang="cs-CZ" sz="2400" dirty="0" err="1">
                <a:solidFill>
                  <a:schemeClr val="accent5"/>
                </a:solidFill>
                <a:latin typeface="Roboto Mono"/>
                <a:ea typeface="Roboto Mono"/>
              </a:rPr>
              <a:t>red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;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  </a:t>
            </a:r>
            <a:r>
              <a:rPr lang="cs-CZ" sz="2400" dirty="0" err="1">
                <a:solidFill>
                  <a:schemeClr val="tx1"/>
                </a:solidFill>
                <a:latin typeface="Roboto Mono"/>
                <a:ea typeface="Roboto Mono"/>
              </a:rPr>
              <a:t>color</a:t>
            </a:r>
            <a:r>
              <a:rPr lang="cs-CZ" sz="2400" dirty="0">
                <a:solidFill>
                  <a:schemeClr val="tx1"/>
                </a:solidFill>
                <a:latin typeface="Roboto Mono"/>
                <a:ea typeface="Roboto Mono"/>
              </a:rPr>
              <a:t>: </a:t>
            </a:r>
            <a:r>
              <a:rPr lang="cs-CZ" sz="2400" dirty="0" err="1">
                <a:solidFill>
                  <a:schemeClr val="accent5"/>
                </a:solidFill>
                <a:latin typeface="Roboto Mono"/>
                <a:ea typeface="Roboto Mono"/>
              </a:rPr>
              <a:t>red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;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input[type=</a:t>
            </a:r>
            <a:r>
              <a:rPr lang="cs-CZ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cs-CZ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cs-CZ" sz="2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valid</a:t>
            </a:r>
            <a:r>
              <a:rPr lang="cs-CZ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{ 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border-bottom</a:t>
            </a: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: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</a:rPr>
              <a:t> 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2px solid green;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cs-CZ" sz="2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cs-CZ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{ </a:t>
            </a: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  </a:t>
            </a:r>
            <a:r>
              <a:rPr lang="cs-CZ" sz="2400" dirty="0" err="1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transition</a:t>
            </a:r>
            <a:r>
              <a:rPr lang="cs-CZ" sz="2400" dirty="0">
                <a:solidFill>
                  <a:schemeClr val="tx2">
                    <a:lumMod val="25000"/>
                  </a:schemeClr>
                </a:solidFill>
                <a:latin typeface="Roboto Mono"/>
                <a:ea typeface="Roboto Mono"/>
              </a:rPr>
              <a:t>:</a:t>
            </a:r>
            <a:r>
              <a:rPr lang="cs-CZ" sz="2400" dirty="0">
                <a:solidFill>
                  <a:srgbClr val="EB008B"/>
                </a:solidFill>
                <a:latin typeface="Roboto Mono"/>
                <a:ea typeface="Roboto Mono"/>
              </a:rPr>
              <a:t> </a:t>
            </a:r>
            <a:r>
              <a:rPr lang="cs-CZ" sz="2400" dirty="0" err="1">
                <a:solidFill>
                  <a:schemeClr val="accent5"/>
                </a:solidFill>
                <a:latin typeface="Roboto Mono"/>
                <a:ea typeface="Roboto Mono"/>
              </a:rPr>
              <a:t>all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 1s </a:t>
            </a:r>
            <a:r>
              <a:rPr lang="cs-CZ" sz="2400" dirty="0" err="1">
                <a:solidFill>
                  <a:schemeClr val="accent5"/>
                </a:solidFill>
                <a:latin typeface="Roboto Mono"/>
                <a:ea typeface="Roboto Mono"/>
              </a:rPr>
              <a:t>linear</a:t>
            </a:r>
            <a:r>
              <a:rPr lang="cs-CZ" sz="2400" dirty="0">
                <a:solidFill>
                  <a:schemeClr val="accent5"/>
                </a:solidFill>
                <a:latin typeface="Roboto Mono"/>
                <a:ea typeface="Roboto Mono"/>
              </a:rPr>
              <a:t> 0.25s;</a:t>
            </a:r>
          </a:p>
          <a:p>
            <a:pPr lvl="0">
              <a:lnSpc>
                <a:spcPct val="115000"/>
              </a:lnSpc>
              <a:spcBef>
                <a:spcPts val="800"/>
              </a:spcBef>
            </a:pPr>
            <a:r>
              <a:rPr lang="cs-CZ" sz="24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cs-CZ" sz="2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>
              <a:lnSpc>
                <a:spcPct val="115000"/>
              </a:lnSpc>
              <a:spcBef>
                <a:spcPts val="800"/>
              </a:spcBef>
            </a:pPr>
            <a:endParaRPr lang="cs-CZ" sz="2400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" name="Google Shape;62;p15">
            <a:extLst>
              <a:ext uri="{FF2B5EF4-FFF2-40B4-BE49-F238E27FC236}">
                <a16:creationId xmlns:a16="http://schemas.microsoft.com/office/drawing/2014/main" id="{F219D485-7D9B-44C6-92D4-986ACA9BD701}"/>
              </a:ext>
            </a:extLst>
          </p:cNvPr>
          <p:cNvCxnSpPr>
            <a:cxnSpLocks/>
          </p:cNvCxnSpPr>
          <p:nvPr/>
        </p:nvCxnSpPr>
        <p:spPr>
          <a:xfrm>
            <a:off x="1266542" y="1661815"/>
            <a:ext cx="0" cy="4974655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3;p15">
            <a:extLst>
              <a:ext uri="{FF2B5EF4-FFF2-40B4-BE49-F238E27FC236}">
                <a16:creationId xmlns:a16="http://schemas.microsoft.com/office/drawing/2014/main" id="{5C2D97EC-8777-42A4-B563-9044A32B057F}"/>
              </a:ext>
            </a:extLst>
          </p:cNvPr>
          <p:cNvSpPr txBox="1"/>
          <p:nvPr/>
        </p:nvSpPr>
        <p:spPr>
          <a:xfrm rot="-5400000">
            <a:off x="441684" y="1697561"/>
            <a:ext cx="992273" cy="38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CCCCC"/>
                </a:solidFill>
              </a:rPr>
              <a:t>CSS</a:t>
            </a:r>
            <a:endParaRPr sz="24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7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body" idx="4294967295"/>
          </p:nvPr>
        </p:nvSpPr>
        <p:spPr>
          <a:xfrm>
            <a:off x="964650" y="1610263"/>
            <a:ext cx="10134600" cy="43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každý</a:t>
            </a:r>
            <a:r>
              <a:rPr lang="en-US" dirty="0">
                <a:solidFill>
                  <a:srgbClr val="000000"/>
                </a:solidFill>
              </a:rPr>
              <a:t> “</a:t>
            </a:r>
            <a:r>
              <a:rPr lang="en-US" dirty="0" err="1">
                <a:solidFill>
                  <a:srgbClr val="000000"/>
                </a:solidFill>
              </a:rPr>
              <a:t>opravdový</a:t>
            </a:r>
            <a:r>
              <a:rPr lang="en-US" dirty="0">
                <a:solidFill>
                  <a:srgbClr val="000000"/>
                </a:solidFill>
              </a:rPr>
              <a:t>” </a:t>
            </a:r>
            <a:r>
              <a:rPr lang="en-US" dirty="0" err="1">
                <a:solidFill>
                  <a:srgbClr val="000000"/>
                </a:solidFill>
              </a:rPr>
              <a:t>formulář</a:t>
            </a:r>
            <a:r>
              <a:rPr lang="en-US" dirty="0">
                <a:solidFill>
                  <a:srgbClr val="000000"/>
                </a:solidFill>
              </a:rPr>
              <a:t> by </a:t>
            </a:r>
            <a:r>
              <a:rPr lang="en-US" dirty="0" err="1">
                <a:solidFill>
                  <a:srgbClr val="000000"/>
                </a:solidFill>
              </a:rPr>
              <a:t>měl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být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správně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uzavřen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značek</a:t>
            </a:r>
            <a:r>
              <a:rPr lang="en-US" dirty="0">
                <a:solidFill>
                  <a:srgbClr val="000000"/>
                </a:solidFill>
              </a:rPr>
              <a:t> &lt;form&gt; … &lt;/form&gt;, </a:t>
            </a:r>
            <a:r>
              <a:rPr lang="en-US" dirty="0" err="1">
                <a:solidFill>
                  <a:srgbClr val="000000"/>
                </a:solidFill>
              </a:rPr>
              <a:t>které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jsou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nutné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pokud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chceme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formulář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odesílat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na</a:t>
            </a:r>
            <a:r>
              <a:rPr lang="en-US" dirty="0">
                <a:solidFill>
                  <a:srgbClr val="000000"/>
                </a:solidFill>
              </a:rPr>
              <a:t> server</a:t>
            </a:r>
            <a:br>
              <a:rPr lang="en-US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když</a:t>
            </a:r>
            <a:r>
              <a:rPr lang="en-US" dirty="0">
                <a:solidFill>
                  <a:srgbClr val="000000"/>
                </a:solidFill>
              </a:rPr>
              <a:t> k </a:t>
            </a:r>
            <a:r>
              <a:rPr lang="en-US" dirty="0" err="1">
                <a:solidFill>
                  <a:srgbClr val="000000"/>
                </a:solidFill>
              </a:rPr>
              <a:t>formulářovým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prvkům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přistupujeme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pouze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JavaScriptem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nechceme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formulář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odesílat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není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striktně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vzato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značka</a:t>
            </a:r>
            <a:r>
              <a:rPr lang="en-US" dirty="0">
                <a:solidFill>
                  <a:srgbClr val="000000"/>
                </a:solidFill>
              </a:rPr>
              <a:t> &lt;form&gt; </a:t>
            </a:r>
            <a:r>
              <a:rPr lang="en-US" dirty="0" err="1">
                <a:solidFill>
                  <a:srgbClr val="000000"/>
                </a:solidFill>
              </a:rPr>
              <a:t>nutná</a:t>
            </a:r>
            <a:endParaRPr lang="cs-CZ"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endParaRPr lang="cs-CZ"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cs-CZ" dirty="0">
                <a:solidFill>
                  <a:srgbClr val="000000"/>
                </a:solidFill>
              </a:rPr>
              <a:t>Příklad formuláře na </a:t>
            </a:r>
            <a:r>
              <a:rPr lang="cs-CZ" dirty="0">
                <a:solidFill>
                  <a:srgbClr val="000000"/>
                </a:solidFill>
                <a:hlinkClick r:id="rId3"/>
              </a:rPr>
              <a:t>codepen.io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21"/>
          <p:cNvSpPr txBox="1"/>
          <p:nvPr/>
        </p:nvSpPr>
        <p:spPr>
          <a:xfrm>
            <a:off x="964650" y="2030550"/>
            <a:ext cx="97791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method=</a:t>
            </a:r>
            <a:r>
              <a:rPr lang="en-US" sz="36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"get"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action=</a:t>
            </a:r>
            <a:r>
              <a:rPr lang="en-US" sz="36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6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/form</a:t>
            </a:r>
            <a:r>
              <a:rPr lang="en-US" sz="36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600" b="1">
              <a:solidFill>
                <a:srgbClr val="2838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21"/>
          <p:cNvSpPr txBox="1"/>
          <p:nvPr/>
        </p:nvSpPr>
        <p:spPr>
          <a:xfrm>
            <a:off x="1971700" y="4693750"/>
            <a:ext cx="94947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Metoda, která se použije k odeslání dat na server.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data se zakódují viditelně do URL, tj. vidíme je přímo v adresním řádku prohlížeče</a:t>
            </a:r>
            <a:b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data se odešlou “skrytě” v těle požadavku a normální uživatel je nevidí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Pozor, to neznamená, že je to bezpečné. Data jsou stále posílána v otevřené podobě a jdou jednoduše odposlechnout, jen nejsou vidět na první pohled.</a:t>
            </a:r>
            <a:endParaRPr sz="18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 rot="10800000">
            <a:off x="4937300" y="2939900"/>
            <a:ext cx="0" cy="1632900"/>
          </a:xfrm>
          <a:prstGeom prst="straightConnector1">
            <a:avLst/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21"/>
          <p:cNvSpPr txBox="1"/>
          <p:nvPr/>
        </p:nvSpPr>
        <p:spPr>
          <a:xfrm>
            <a:off x="7524425" y="3553550"/>
            <a:ext cx="43776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Adresa na serveru, kam se obsah formuláře odešle - např. https://czechitas.cz/registrace.php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21"/>
          <p:cNvCxnSpPr/>
          <p:nvPr/>
        </p:nvCxnSpPr>
        <p:spPr>
          <a:xfrm rot="10800000">
            <a:off x="8213425" y="3019325"/>
            <a:ext cx="0" cy="440700"/>
          </a:xfrm>
          <a:prstGeom prst="straightConnector1">
            <a:avLst/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Formulářové prvky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body" idx="4294967295"/>
          </p:nvPr>
        </p:nvSpPr>
        <p:spPr>
          <a:xfrm>
            <a:off x="964650" y="1610276"/>
            <a:ext cx="10134600" cy="470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pro spoustu formulářových prvků se používá jedna společná značka </a:t>
            </a:r>
            <a:r>
              <a:rPr lang="en-US">
                <a:solidFill>
                  <a:schemeClr val="accent1"/>
                </a:solidFill>
              </a:rPr>
              <a:t>&lt;input&gt;</a:t>
            </a:r>
            <a:r>
              <a:rPr lang="en-US">
                <a:solidFill>
                  <a:srgbClr val="000000"/>
                </a:solidFill>
              </a:rPr>
              <a:t>, která se liší pouze hodnotou atributu type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jde pomocí ní vyrobit: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textové pole - text, email, číslo, apod.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skryté pole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tlačítko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checkbox (zaškrtávací pole)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radio button (přepínač)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rozsah (tahátko)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apod.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Formulářové prvky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body" idx="4294967295"/>
          </p:nvPr>
        </p:nvSpPr>
        <p:spPr>
          <a:xfrm>
            <a:off x="964650" y="1452225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	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name=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jmeno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id=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jmeno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maxlength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value=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"Jana"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	placeholder=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křestní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err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jméno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autofocus disabled </a:t>
            </a:r>
            <a:r>
              <a:rPr lang="en-US" sz="24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required&gt;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Textové pole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 = textové pole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4"/>
          <p:cNvSpPr txBox="1"/>
          <p:nvPr/>
        </p:nvSpPr>
        <p:spPr>
          <a:xfrm>
            <a:off x="8019300" y="329955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název pole při odeslání na server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 rot="10800000">
            <a:off x="4937300" y="350520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4"/>
          <p:cNvSpPr txBox="1"/>
          <p:nvPr/>
        </p:nvSpPr>
        <p:spPr>
          <a:xfrm>
            <a:off x="8019300" y="37439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 pole (pro label a </a:t>
            </a:r>
            <a:r>
              <a:rPr lang="en-US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24"/>
          <p:cNvCxnSpPr/>
          <p:nvPr/>
        </p:nvCxnSpPr>
        <p:spPr>
          <a:xfrm rot="10800000">
            <a:off x="4937300" y="39495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24"/>
          <p:cNvSpPr txBox="1"/>
          <p:nvPr/>
        </p:nvSpPr>
        <p:spPr>
          <a:xfrm>
            <a:off x="8019300" y="41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maximální délka textu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24"/>
          <p:cNvCxnSpPr/>
          <p:nvPr/>
        </p:nvCxnSpPr>
        <p:spPr>
          <a:xfrm rot="10800000">
            <a:off x="4937300" y="43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4"/>
          <p:cNvSpPr txBox="1"/>
          <p:nvPr/>
        </p:nvSpPr>
        <p:spPr>
          <a:xfrm>
            <a:off x="8019300" y="45665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předvyplněná hodnota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24"/>
          <p:cNvCxnSpPr/>
          <p:nvPr/>
        </p:nvCxnSpPr>
        <p:spPr>
          <a:xfrm rot="10800000">
            <a:off x="4937300" y="47721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4"/>
          <p:cNvSpPr txBox="1"/>
          <p:nvPr/>
        </p:nvSpPr>
        <p:spPr>
          <a:xfrm>
            <a:off x="8019300" y="49778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nápověda, když je pole prázdné</a:t>
            </a:r>
            <a:endParaRPr sz="1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" name="Google Shape;116;p24"/>
          <p:cNvCxnSpPr/>
          <p:nvPr/>
        </p:nvCxnSpPr>
        <p:spPr>
          <a:xfrm rot="10800000">
            <a:off x="7241900" y="5183450"/>
            <a:ext cx="5718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4"/>
          <p:cNvSpPr txBox="1"/>
          <p:nvPr/>
        </p:nvSpPr>
        <p:spPr>
          <a:xfrm>
            <a:off x="855625" y="61935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jedno pole na stránce může být automaticky zaostřené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24"/>
          <p:cNvCxnSpPr/>
          <p:nvPr/>
        </p:nvCxnSpPr>
        <p:spPr>
          <a:xfrm rot="10800000">
            <a:off x="300857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4"/>
          <p:cNvSpPr txBox="1"/>
          <p:nvPr/>
        </p:nvSpPr>
        <p:spPr>
          <a:xfrm>
            <a:off x="3399200" y="6193549"/>
            <a:ext cx="2612700" cy="66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vyplnuté</a:t>
            </a:r>
            <a:r>
              <a:rPr lang="cs-CZ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pole</a:t>
            </a:r>
            <a:br>
              <a:rPr lang="cs-CZ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cs-CZ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(neodesílá se)</a:t>
            </a:r>
            <a:endParaRPr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4"/>
          <p:cNvCxnSpPr/>
          <p:nvPr/>
        </p:nvCxnSpPr>
        <p:spPr>
          <a:xfrm rot="10800000">
            <a:off x="468982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4"/>
          <p:cNvSpPr txBox="1"/>
          <p:nvPr/>
        </p:nvSpPr>
        <p:spPr>
          <a:xfrm>
            <a:off x="7762050" y="6193550"/>
            <a:ext cx="3168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pole je povinné (není-li vypnutá validace formulářů)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" name="Google Shape;122;p24"/>
          <p:cNvCxnSpPr/>
          <p:nvPr/>
        </p:nvCxnSpPr>
        <p:spPr>
          <a:xfrm rot="10800000">
            <a:off x="805232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4"/>
          <p:cNvSpPr txBox="1"/>
          <p:nvPr/>
        </p:nvSpPr>
        <p:spPr>
          <a:xfrm>
            <a:off x="4992950" y="6193550"/>
            <a:ext cx="2612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nejde měnit</a:t>
            </a:r>
            <a:b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(ale odesílá se)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" name="Google Shape;124;p24"/>
          <p:cNvCxnSpPr/>
          <p:nvPr/>
        </p:nvCxnSpPr>
        <p:spPr>
          <a:xfrm rot="10800000">
            <a:off x="6283575" y="5909450"/>
            <a:ext cx="0" cy="2841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body" idx="4294967295"/>
          </p:nvPr>
        </p:nvSpPr>
        <p:spPr>
          <a:xfrm>
            <a:off x="964660" y="1480999"/>
            <a:ext cx="8273100" cy="48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48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4800" b="1" dirty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4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4800" b="1" dirty="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-US" sz="1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"e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mail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s-CZ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placeholder=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cs-CZ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required&gt;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title" idx="4294967295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Textové pole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8019300" y="2855200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typ</a:t>
            </a: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cs-CZ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sz="18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 rot="10800000">
            <a:off x="4937300" y="3060850"/>
            <a:ext cx="28764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24"/>
          <p:cNvCxnSpPr>
            <a:cxnSpLocks/>
          </p:cNvCxnSpPr>
          <p:nvPr/>
        </p:nvCxnSpPr>
        <p:spPr>
          <a:xfrm flipH="1" flipV="1">
            <a:off x="5476973" y="3487652"/>
            <a:ext cx="2336727" cy="17548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4"/>
          <p:cNvSpPr txBox="1"/>
          <p:nvPr/>
        </p:nvSpPr>
        <p:spPr>
          <a:xfrm>
            <a:off x="8004125" y="3282002"/>
            <a:ext cx="38913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předvyplněná</a:t>
            </a:r>
            <a:r>
              <a:rPr lang="en-US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hodnota</a:t>
            </a:r>
            <a:r>
              <a:rPr lang="cs-CZ" sz="1800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„@“ pro doplnění emailu</a:t>
            </a:r>
            <a:endParaRPr sz="1800" dirty="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5053546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1051</Words>
  <Application>Microsoft Office PowerPoint</Application>
  <PresentationFormat>Širokoúhlá obrazovka</PresentationFormat>
  <Paragraphs>174</Paragraphs>
  <Slides>35</Slides>
  <Notes>35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2" baseType="lpstr">
      <vt:lpstr>Open Sans</vt:lpstr>
      <vt:lpstr>Calibri</vt:lpstr>
      <vt:lpstr>Consolas</vt:lpstr>
      <vt:lpstr>Arial</vt:lpstr>
      <vt:lpstr>Roboto Mono</vt:lpstr>
      <vt:lpstr>Amatic SC</vt:lpstr>
      <vt:lpstr>Motiv Office</vt:lpstr>
      <vt:lpstr>Formuláře (+ maličko JavaScriptu kolem nich)</vt:lpstr>
      <vt:lpstr>Použití materiálů</vt:lpstr>
      <vt:lpstr>Formuláře</vt:lpstr>
      <vt:lpstr>Formuláře</vt:lpstr>
      <vt:lpstr>Formulář</vt:lpstr>
      <vt:lpstr>Formulářové prvky</vt:lpstr>
      <vt:lpstr>Formulářové prvky</vt:lpstr>
      <vt:lpstr>Textové pole</vt:lpstr>
      <vt:lpstr>Textové pole</vt:lpstr>
      <vt:lpstr>Textové pole</vt:lpstr>
      <vt:lpstr>Číslo</vt:lpstr>
      <vt:lpstr>Textové pole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Checkbox / Radio button</vt:lpstr>
      <vt:lpstr>Checkbox</vt:lpstr>
      <vt:lpstr>Checkbox</vt:lpstr>
      <vt:lpstr>Radio button</vt:lpstr>
      <vt:lpstr>Radio button</vt:lpstr>
      <vt:lpstr>Tlačítko</vt:lpstr>
      <vt:lpstr>Tlačítko</vt:lpstr>
      <vt:lpstr>Tlačítko</vt:lpstr>
      <vt:lpstr>Tlačítko</vt:lpstr>
      <vt:lpstr>Prezentace aplikace PowerPoint</vt:lpstr>
      <vt:lpstr>Víceřádkové textové pole</vt:lpstr>
      <vt:lpstr>Roletka</vt:lpstr>
      <vt:lpstr>Range</vt:lpstr>
      <vt:lpstr>Seskupení polí + legenda</vt:lpstr>
      <vt:lpstr>Pattern validace a tooltipy</vt:lpstr>
      <vt:lpstr>Stylování formuláře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Formuláře (+ maličko JavaScriptu kolem nich)</dc:title>
  <cp:lastModifiedBy>Buryan Šimon</cp:lastModifiedBy>
  <cp:revision>20</cp:revision>
  <dcterms:modified xsi:type="dcterms:W3CDTF">2020-04-26T21:38:19Z</dcterms:modified>
</cp:coreProperties>
</file>