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90" r:id="rId6"/>
    <p:sldId id="289" r:id="rId7"/>
    <p:sldId id="291" r:id="rId8"/>
    <p:sldId id="292" r:id="rId9"/>
    <p:sldId id="293" r:id="rId10"/>
    <p:sldId id="294" r:id="rId11"/>
    <p:sldId id="295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4180"/>
    <a:srgbClr val="FFAE47"/>
    <a:srgbClr val="00B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2E134-11E9-4067-BC8A-69C929EE914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0E669-511A-4362-915C-49AAE81A2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7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2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0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9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9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2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4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29152AF-866D-4172-B3F7-41443DAD18E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38AAF56-7046-4D42-BA0B-D046FAD3E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7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8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86157" y="1820661"/>
            <a:ext cx="976857" cy="976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1371467" y="2750835"/>
            <a:ext cx="727041" cy="727041"/>
          </a:xfrm>
          <a:prstGeom prst="ellipse">
            <a:avLst/>
          </a:prstGeom>
          <a:solidFill>
            <a:srgbClr val="6E418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12890" y="2779855"/>
            <a:ext cx="274777" cy="27477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941489" y="229286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60133" y="39583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4782" y="2381946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/>
        </p:nvSpPr>
        <p:spPr>
          <a:xfrm>
            <a:off x="3653416" y="2292862"/>
            <a:ext cx="274777" cy="274777"/>
          </a:xfrm>
          <a:prstGeom prst="ellipse">
            <a:avLst/>
          </a:prstGeom>
          <a:solidFill>
            <a:srgbClr val="FFAE4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872409" y="3983431"/>
            <a:ext cx="137389" cy="137389"/>
          </a:xfrm>
          <a:prstGeom prst="ellipse">
            <a:avLst/>
          </a:prstGeom>
          <a:solidFill>
            <a:srgbClr val="6E418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257399" y="2952024"/>
            <a:ext cx="638246" cy="63824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/>
          <p:cNvSpPr/>
          <p:nvPr/>
        </p:nvSpPr>
        <p:spPr>
          <a:xfrm>
            <a:off x="1866940" y="1106069"/>
            <a:ext cx="274777" cy="274777"/>
          </a:xfrm>
          <a:prstGeom prst="ellipse">
            <a:avLst/>
          </a:prstGeom>
          <a:solidFill>
            <a:srgbClr val="00B0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576522" y="2968933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451260" y="1499581"/>
            <a:ext cx="1958738" cy="19587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 flipH="1">
            <a:off x="4132704" y="2538075"/>
            <a:ext cx="4300096" cy="583387"/>
            <a:chOff x="3929063" y="2641879"/>
            <a:chExt cx="5214937" cy="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17"/>
          <p:cNvSpPr>
            <a:spLocks noChangeArrowheads="1"/>
          </p:cNvSpPr>
          <p:nvPr/>
        </p:nvSpPr>
        <p:spPr bwMode="auto">
          <a:xfrm>
            <a:off x="4069593" y="1881230"/>
            <a:ext cx="46162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微博情感分析</a:t>
            </a:r>
          </a:p>
        </p:txBody>
      </p:sp>
      <p:sp>
        <p:nvSpPr>
          <p:cNvPr id="33" name="矩形 32"/>
          <p:cNvSpPr/>
          <p:nvPr/>
        </p:nvSpPr>
        <p:spPr>
          <a:xfrm>
            <a:off x="4115162" y="2626930"/>
            <a:ext cx="4419768" cy="210123"/>
          </a:xfrm>
          <a:prstGeom prst="rect">
            <a:avLst/>
          </a:prstGeom>
        </p:spPr>
        <p:txBody>
          <a:bodyPr wrap="square" lIns="72008" tIns="36005" rIns="72008" bIns="36005">
            <a:spAutoFit/>
          </a:bodyPr>
          <a:lstStyle/>
          <a:p>
            <a:r>
              <a:rPr lang="en-US" altLang="zh-CN" sz="893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Weibo Sentiment Analysis</a:t>
            </a:r>
          </a:p>
        </p:txBody>
      </p:sp>
      <p:sp>
        <p:nvSpPr>
          <p:cNvPr id="34" name="TextBox 35"/>
          <p:cNvSpPr txBox="1"/>
          <p:nvPr/>
        </p:nvSpPr>
        <p:spPr>
          <a:xfrm>
            <a:off x="4009798" y="3572634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组员：吴俊标  李炎浩 刘振兴 麦驿峰 黎国本</a:t>
            </a:r>
            <a:endParaRPr lang="en-US" altLang="zh-CN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6"/>
          <p:cNvSpPr txBox="1"/>
          <p:nvPr/>
        </p:nvSpPr>
        <p:spPr>
          <a:xfrm>
            <a:off x="4115162" y="4079784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948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  <p:bldP spid="19" grpId="0" animBg="1"/>
      <p:bldP spid="23" grpId="0" animBg="1"/>
      <p:bldP spid="24" grpId="0" animBg="1"/>
      <p:bldP spid="32" grpId="0"/>
      <p:bldP spid="33" grpId="0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未来优化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826568-A484-4BA3-8FD6-1DCFE589CAE4}"/>
              </a:ext>
            </a:extLst>
          </p:cNvPr>
          <p:cNvSpPr txBox="1"/>
          <p:nvPr/>
        </p:nvSpPr>
        <p:spPr>
          <a:xfrm>
            <a:off x="984951" y="1290918"/>
            <a:ext cx="7281582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1.WordCloud</a:t>
            </a:r>
            <a:r>
              <a:rPr lang="zh-CN" altLang="en-US" sz="1800" dirty="0"/>
              <a:t>中的文字存在大量重复问题（应该是自己的代码</a:t>
            </a:r>
            <a:r>
              <a:rPr lang="en-US" altLang="zh-CN" sz="1800" dirty="0"/>
              <a:t>bug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2.Word2vec</a:t>
            </a:r>
            <a:r>
              <a:rPr lang="zh-CN" altLang="en-US" sz="1800" dirty="0"/>
              <a:t>的理解不深入，只用了默认的参数，改进后可能会有更好的效果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3.</a:t>
            </a:r>
            <a:r>
              <a:rPr lang="zh-CN" altLang="en-US" sz="1800" dirty="0"/>
              <a:t>没有办法进行水军检测和与主题无关的文本检测（未来工作中可能会改进方法，如使用</a:t>
            </a:r>
            <a:r>
              <a:rPr lang="en-US" altLang="zh-CN" sz="1800" dirty="0"/>
              <a:t>LDA</a:t>
            </a:r>
            <a:r>
              <a:rPr lang="zh-CN" altLang="en-US" sz="1800" dirty="0"/>
              <a:t>等）</a:t>
            </a:r>
          </a:p>
        </p:txBody>
      </p:sp>
    </p:spTree>
    <p:extLst>
      <p:ext uri="{BB962C8B-B14F-4D97-AF65-F5344CB8AC3E}">
        <p14:creationId xmlns:p14="http://schemas.microsoft.com/office/powerpoint/2010/main" val="7138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C65EA7-E3A9-490E-8B92-58B95A6B4B37}"/>
              </a:ext>
            </a:extLst>
          </p:cNvPr>
          <p:cNvSpPr txBox="1"/>
          <p:nvPr/>
        </p:nvSpPr>
        <p:spPr>
          <a:xfrm>
            <a:off x="2279276" y="1512795"/>
            <a:ext cx="5862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Thank you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329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2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4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48" y="474506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8802" y="816764"/>
            <a:ext cx="202768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6893" y="1852417"/>
            <a:ext cx="762943" cy="762943"/>
            <a:chOff x="1254722" y="1864234"/>
            <a:chExt cx="762943" cy="76294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0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0" y="1852417"/>
            <a:ext cx="762943" cy="762943"/>
            <a:chOff x="2705448" y="1864234"/>
            <a:chExt cx="762943" cy="76294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0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6" y="1846023"/>
            <a:ext cx="762943" cy="762943"/>
            <a:chOff x="4132381" y="1864234"/>
            <a:chExt cx="762943" cy="762943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2" y="1846023"/>
            <a:ext cx="762943" cy="762943"/>
            <a:chOff x="5617616" y="1872229"/>
            <a:chExt cx="762943" cy="762943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0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7"/>
            <a:ext cx="1107240" cy="629113"/>
            <a:chOff x="1096942" y="3103294"/>
            <a:chExt cx="1107240" cy="629113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085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F451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背景意义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9"/>
            <a:ext cx="2133141" cy="630655"/>
            <a:chOff x="2020347" y="3100986"/>
            <a:chExt cx="2133141" cy="630655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FFA5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可行性分析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3"/>
            <a:ext cx="2133141" cy="627421"/>
            <a:chOff x="3444649" y="3104220"/>
            <a:chExt cx="2133141" cy="627421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6C4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算法以及可视化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580901" y="3045456"/>
            <a:ext cx="2133141" cy="666631"/>
            <a:chOff x="4912046" y="3071662"/>
            <a:chExt cx="2133141" cy="666631"/>
          </a:xfrm>
        </p:grpSpPr>
        <p:sp>
          <p:nvSpPr>
            <p:cNvPr id="66" name="文本框 65"/>
            <p:cNvSpPr txBox="1"/>
            <p:nvPr/>
          </p:nvSpPr>
          <p:spPr>
            <a:xfrm>
              <a:off x="4912046" y="3071662"/>
              <a:ext cx="213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未来需要做的工作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20158" y="2345979"/>
            <a:ext cx="272244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40024" y="2354008"/>
            <a:ext cx="272244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5930" y="2334297"/>
            <a:ext cx="272244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4036" y="2338158"/>
            <a:ext cx="272244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72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6" y="386156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758A4-3FE3-4B54-A2FF-2D794A35863C}"/>
              </a:ext>
            </a:extLst>
          </p:cNvPr>
          <p:cNvSpPr txBox="1"/>
          <p:nvPr/>
        </p:nvSpPr>
        <p:spPr>
          <a:xfrm>
            <a:off x="1062317" y="1382048"/>
            <a:ext cx="70193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sz="2000" dirty="0"/>
              <a:t>微博，即微型博客的简称，是一个基于用户关系信息分享、传播以及获取的社交网络平台。用户以</a:t>
            </a:r>
            <a:r>
              <a:rPr lang="en-US" altLang="zh-CN" sz="2000" dirty="0"/>
              <a:t>140</a:t>
            </a:r>
            <a:r>
              <a:rPr lang="zh-CN" altLang="zh-CN" sz="2000" dirty="0"/>
              <a:t>字（包括标点符号）的文字更新信息，并实现即时分享。自其问世以来，大量用户使用微博记录生活、讨论热点话题、表达和分享观点。而微博上信息繁多且增长速度很快，仅靠传统人工方法难以应对海量信息的收集和处理工作，无法高效地获得有价值的信息，迫切需要数据挖掘技术对其进行处理和分析。情感分析技术能够自动将文本中表达的情感倾向进行正负面的分类，很大程度上解决微博上信息杂乱的现象，方便用户快速准确定位所需信息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196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42E82B-7DD6-4C05-AB45-4F6D1AEE34C6}"/>
              </a:ext>
            </a:extLst>
          </p:cNvPr>
          <p:cNvSpPr txBox="1"/>
          <p:nvPr/>
        </p:nvSpPr>
        <p:spPr>
          <a:xfrm>
            <a:off x="998444" y="1069041"/>
            <a:ext cx="7147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数据真实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本课题数据来自于新浪微博，使用小组自行编写的网络爬虫获取得到，且数据均为近期的微博话题内容，具有时效性。</a:t>
            </a:r>
          </a:p>
          <a:p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A82B4C4-FCC6-4242-B093-34B312DAAB99}"/>
              </a:ext>
            </a:extLst>
          </p:cNvPr>
          <p:cNvSpPr txBox="1"/>
          <p:nvPr/>
        </p:nvSpPr>
        <p:spPr>
          <a:xfrm>
            <a:off x="1008529" y="2218765"/>
            <a:ext cx="719417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zh-CN" b="1" dirty="0"/>
              <a:t>选取的指标具有较高的科学性及可操作性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选取指标主要从两个方面进行考虑，一是是否有相对应的训练集，二是是否能给我们的分析结论提供分析帮助。在做微博情感分析，有使用单一的正负情感分析，也有多分类的情感。从理论上来说，都是具有可操作性，所以我们决定做这两部分的实验。</a:t>
            </a:r>
          </a:p>
          <a:p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EBA23EF-D084-4FF9-B4E7-64EB8703387A}"/>
              </a:ext>
            </a:extLst>
          </p:cNvPr>
          <p:cNvSpPr txBox="1"/>
          <p:nvPr/>
        </p:nvSpPr>
        <p:spPr>
          <a:xfrm>
            <a:off x="1008529" y="3590365"/>
            <a:ext cx="7308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/>
              <a:t>3.</a:t>
            </a:r>
            <a:r>
              <a:rPr lang="zh-CN" altLang="zh-CN" b="1" dirty="0"/>
              <a:t>情感分析的准确率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zh-CN" dirty="0"/>
              <a:t>一般来说，正负情感分析准确率较高。而多分类的情感分析准确率较低。</a:t>
            </a:r>
          </a:p>
          <a:p>
            <a:pPr lvl="0"/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3485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79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算法和可视化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DFBF9E-B79F-41D0-BC81-BB05640DDF4E}"/>
              </a:ext>
            </a:extLst>
          </p:cNvPr>
          <p:cNvSpPr txBox="1"/>
          <p:nvPr/>
        </p:nvSpPr>
        <p:spPr>
          <a:xfrm>
            <a:off x="948018" y="988359"/>
            <a:ext cx="7416053" cy="367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训练集获取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测试集获取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数据预处理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特征工程和模型选择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测评和可视化</a:t>
            </a:r>
          </a:p>
        </p:txBody>
      </p:sp>
    </p:spTree>
    <p:extLst>
      <p:ext uri="{BB962C8B-B14F-4D97-AF65-F5344CB8AC3E}">
        <p14:creationId xmlns:p14="http://schemas.microsoft.com/office/powerpoint/2010/main" val="36262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训练集和测试集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3329A4-F6C7-4BFE-91DA-14DC20485315}"/>
              </a:ext>
            </a:extLst>
          </p:cNvPr>
          <p:cNvSpPr txBox="1"/>
          <p:nvPr/>
        </p:nvSpPr>
        <p:spPr>
          <a:xfrm>
            <a:off x="934571" y="1089212"/>
            <a:ext cx="73958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训练集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我们编写了基于</a:t>
            </a:r>
            <a:r>
              <a:rPr lang="en-US" altLang="zh-CN" dirty="0" err="1"/>
              <a:t>scrapy</a:t>
            </a:r>
            <a:r>
              <a:rPr lang="zh-CN" altLang="en-US" dirty="0"/>
              <a:t>框架的微博网络爬虫进行数据收集，</a:t>
            </a:r>
            <a:r>
              <a:rPr lang="zh-CN" altLang="zh-CN" dirty="0"/>
              <a:t>爬取了大量数据，即选定的（一些近期热门的微博话题）微博内容、评论内容、相关用户信息等等</a:t>
            </a:r>
            <a:r>
              <a:rPr lang="zh-CN" altLang="en-US" dirty="0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50E096-ACAD-4CC7-BF6F-11594F51D3DA}"/>
              </a:ext>
            </a:extLst>
          </p:cNvPr>
          <p:cNvSpPr txBox="1"/>
          <p:nvPr/>
        </p:nvSpPr>
        <p:spPr>
          <a:xfrm>
            <a:off x="1042147" y="2494429"/>
            <a:ext cx="72883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测试集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）在网络上开源的正负情感集合共</a:t>
            </a:r>
            <a:r>
              <a:rPr lang="en-US" altLang="zh-CN" dirty="0"/>
              <a:t>10000</a:t>
            </a:r>
            <a:r>
              <a:rPr lang="zh-CN" altLang="en-US" dirty="0"/>
              <a:t>条，分为</a:t>
            </a:r>
            <a:r>
              <a:rPr lang="en-US" altLang="zh-CN" dirty="0" err="1"/>
              <a:t>pos</a:t>
            </a:r>
            <a:r>
              <a:rPr lang="zh-CN" altLang="en-US" dirty="0"/>
              <a:t>和</a:t>
            </a:r>
            <a:r>
              <a:rPr lang="en-US" altLang="zh-CN" dirty="0"/>
              <a:t>neg</a:t>
            </a:r>
            <a:r>
              <a:rPr lang="zh-CN" altLang="en-US" dirty="0"/>
              <a:t>两类。分别各</a:t>
            </a:r>
            <a:r>
              <a:rPr lang="en-US" altLang="zh-CN" dirty="0"/>
              <a:t>5000</a:t>
            </a:r>
            <a:r>
              <a:rPr lang="zh-CN" altLang="en-US" dirty="0"/>
              <a:t>条。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</a:t>
            </a:r>
            <a:r>
              <a:rPr lang="en-US" altLang="zh-CN" dirty="0"/>
              <a:t>NLPCC2014</a:t>
            </a:r>
            <a:r>
              <a:rPr lang="zh-CN" altLang="en-US" dirty="0"/>
              <a:t>的公开测评数据集合，大约</a:t>
            </a:r>
            <a:r>
              <a:rPr lang="en-US" altLang="zh-CN" dirty="0"/>
              <a:t>40000</a:t>
            </a:r>
            <a:r>
              <a:rPr lang="zh-CN" altLang="en-US" dirty="0"/>
              <a:t>条。共分为七类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0C2126-54D5-4F5D-BFC4-1376E8BE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377185"/>
            <a:ext cx="5852172" cy="4389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4EA9F9-E7CD-4517-AC4C-55FD48679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3771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D85299-890E-4AC7-B91E-56BBADD94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0" y="992508"/>
            <a:ext cx="8194096" cy="37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特征工程和模型选择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59BF80-E9F0-4AA0-A36E-9656564C8FB6}"/>
              </a:ext>
            </a:extLst>
          </p:cNvPr>
          <p:cNvSpPr txBox="1"/>
          <p:nvPr/>
        </p:nvSpPr>
        <p:spPr>
          <a:xfrm>
            <a:off x="1008529" y="1075765"/>
            <a:ext cx="7301753" cy="216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特征工程：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dirty="0"/>
              <a:t>	1.</a:t>
            </a:r>
            <a:r>
              <a:rPr lang="zh-CN" altLang="en-US" dirty="0"/>
              <a:t>词袋模型（去除停用词）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2.TF-idf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3.</a:t>
            </a:r>
            <a:r>
              <a:rPr lang="zh-CN" altLang="en-US" dirty="0"/>
              <a:t>特征哈希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4.</a:t>
            </a:r>
            <a:r>
              <a:rPr lang="zh-CN" altLang="en-US" dirty="0"/>
              <a:t>词袋和词性的组合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5.Word2Vec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95406E-66A7-43BA-AA39-089EA8B8320D}"/>
              </a:ext>
            </a:extLst>
          </p:cNvPr>
          <p:cNvSpPr txBox="1"/>
          <p:nvPr/>
        </p:nvSpPr>
        <p:spPr>
          <a:xfrm>
            <a:off x="1008529" y="3241743"/>
            <a:ext cx="6938683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模型选择：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dirty="0"/>
              <a:t>	1.</a:t>
            </a:r>
            <a:r>
              <a:rPr lang="zh-CN" altLang="en-US" dirty="0"/>
              <a:t>支撑向量机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2.</a:t>
            </a:r>
            <a:r>
              <a:rPr lang="zh-CN" altLang="en-US" dirty="0"/>
              <a:t>朴素贝叶斯</a:t>
            </a:r>
          </a:p>
        </p:txBody>
      </p:sp>
    </p:spTree>
    <p:extLst>
      <p:ext uri="{BB962C8B-B14F-4D97-AF65-F5344CB8AC3E}">
        <p14:creationId xmlns:p14="http://schemas.microsoft.com/office/powerpoint/2010/main" val="47357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测评和可视化</a:t>
            </a:r>
          </a:p>
        </p:txBody>
      </p:sp>
      <p:pic>
        <p:nvPicPr>
          <p:cNvPr id="11" name="图片 10" descr="C:\Users\zhenxing\AppData\Local\Temp\1512791431(1).png">
            <a:extLst>
              <a:ext uri="{FF2B5EF4-FFF2-40B4-BE49-F238E27FC236}">
                <a16:creationId xmlns:a16="http://schemas.microsoft.com/office/drawing/2014/main" id="{58CE7E9F-78AF-4E4B-8A8B-60764B25FC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0627" y="1263650"/>
            <a:ext cx="4182745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zhenxing\AppData\Local\Temp\1512791541(1).png">
            <a:extLst>
              <a:ext uri="{FF2B5EF4-FFF2-40B4-BE49-F238E27FC236}">
                <a16:creationId xmlns:a16="http://schemas.microsoft.com/office/drawing/2014/main" id="{66102203-501B-4626-B823-114DAAA2AF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3172" y="1170622"/>
            <a:ext cx="4097655" cy="280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C:\Users\zhenxing\AppData\Local\Temp\1512791566(1).png">
            <a:extLst>
              <a:ext uri="{FF2B5EF4-FFF2-40B4-BE49-F238E27FC236}">
                <a16:creationId xmlns:a16="http://schemas.microsoft.com/office/drawing/2014/main" id="{C0130022-F85B-4130-91CF-10584FDCFE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4272" y="1026477"/>
            <a:ext cx="4275455" cy="309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zhenxing\AppData\Local\Temp\1512791646(1).png">
            <a:extLst>
              <a:ext uri="{FF2B5EF4-FFF2-40B4-BE49-F238E27FC236}">
                <a16:creationId xmlns:a16="http://schemas.microsoft.com/office/drawing/2014/main" id="{46D27130-B670-451A-AFDC-E367E015C78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5072" y="1149350"/>
            <a:ext cx="4173855" cy="28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C:\Users\zhenxing\AppData\Local\Temp\1512791670(1).png">
            <a:extLst>
              <a:ext uri="{FF2B5EF4-FFF2-40B4-BE49-F238E27FC236}">
                <a16:creationId xmlns:a16="http://schemas.microsoft.com/office/drawing/2014/main" id="{ED9317E6-B0CC-49A1-B627-BFDCCC7F41F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7772" y="1123950"/>
            <a:ext cx="414845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C:\Users\zhenxing\AppData\Local\Temp\1512791705(1).png">
            <a:extLst>
              <a:ext uri="{FF2B5EF4-FFF2-40B4-BE49-F238E27FC236}">
                <a16:creationId xmlns:a16="http://schemas.microsoft.com/office/drawing/2014/main" id="{2E9C1FD7-AB2E-444C-BF73-F9EBCB9EFDE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4272" y="1149350"/>
            <a:ext cx="4275455" cy="28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zhenxing\AppData\Local\Temp\1512791805(1).png">
            <a:extLst>
              <a:ext uri="{FF2B5EF4-FFF2-40B4-BE49-F238E27FC236}">
                <a16:creationId xmlns:a16="http://schemas.microsoft.com/office/drawing/2014/main" id="{E7FD638A-793C-4CA2-9C6B-6CC8404A8E4A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6"/>
          <a:stretch/>
        </p:blipFill>
        <p:spPr bwMode="auto">
          <a:xfrm>
            <a:off x="2472372" y="1394777"/>
            <a:ext cx="4199255" cy="23539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37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198</Words>
  <Application>Microsoft Office PowerPoint</Application>
  <PresentationFormat>全屏显示(16:9)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方正兰亭超细黑简体</vt:lpstr>
      <vt:lpstr>黑体</vt:lpstr>
      <vt:lpstr>华文细黑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Lauzanhing</cp:lastModifiedBy>
  <cp:revision>28</cp:revision>
  <dcterms:created xsi:type="dcterms:W3CDTF">2016-08-01T13:39:46Z</dcterms:created>
  <dcterms:modified xsi:type="dcterms:W3CDTF">2017-12-14T06:57:11Z</dcterms:modified>
</cp:coreProperties>
</file>