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DD7D-A74A-4667-AE06-6130E21C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31060-6BC5-4D8C-B7EF-C2891E8C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44378-3495-4414-B327-8076619B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E2026-F352-4935-A9A6-81450EA8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7F9640-5AB7-4961-BD8B-E1EB9AE4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B9F42-608C-4907-8452-0719D09C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DEF074-4F88-4E08-97C8-8EC4DB3FD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B8BDF-A5C6-4864-9D30-0BB4C876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E2C06-2D25-41CC-8CA1-B58B747F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A23B6-58FC-4D1B-96C1-61673BEF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15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2A8466-E02D-4C15-96E7-FF317A7FC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825C80-9576-4764-814E-A6F1FF4B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2E995-F61C-432D-8BFC-1F50A769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DD9A0-EE23-4D90-BA2D-4A7CF44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898C6-E240-4E21-8208-31EE9C2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F5772-B3FC-41DE-9FE4-C79F4D8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A68DC-311B-4B70-8B4E-C5D86B4A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77F32-A9E1-40BF-82D3-93B14E7D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DA463-6018-4D0F-84B7-4ED6E6A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65C3C-6A7C-48D8-B81F-721E6F89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FA942-0116-488A-98D6-825FE8D2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B93059-C00A-479D-8C7A-1BB1A7C9F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61CC7-A1E7-48B9-98C6-6BB99FA7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0F11E-AB32-4022-8EB9-8C12B1B9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B62F9-DC41-48C2-95FE-A947E3E8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89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D4242-03F4-4AB8-97E1-0DD26929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49AA4-824F-4B13-8CDA-D35539097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2EF53-8D7A-404D-BA3C-B96DB180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EC281F-8641-4867-860E-887FE97A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683D24-E557-4166-98DE-857D5C34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DD3F8D-FFAC-4087-972B-6FD94928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2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11AB-8CF7-49D8-9BCB-EC420130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08545-DCA7-4E64-8323-F69BE18A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B01A77-4AD2-450A-BA72-DA9B4A4A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E11F1-CF5B-496C-9B8A-4B2FD2FD6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91CFF-ABB3-4723-BBDF-0EB6452F4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9C1A64-7D43-434B-AF2B-8C02CB0F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3EAF41-510B-4A64-825B-19C19A55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AD3D98-341F-4EE3-9A67-29D7C6E0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8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A55C4-7625-486F-BDBD-B56596B8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CFC988-E3EB-4556-A2E8-5D58D97D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9776A4-410A-4950-8C8A-51AE483F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9256CE-177C-481B-988E-906F0205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8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A9F56F-2FAF-4138-A937-E25566E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FBB6A-8902-4037-858D-80F87FFE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E9C1EE-FFF3-4745-A34E-472EB4A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5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3E30D-38AD-46C5-AC63-756A96C5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FB199-F5E5-4C29-8BED-A127699D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B13A5-E2B3-4E76-8E1B-A44C4FE1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DB6A4B-E581-4516-A79E-8862302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AECB9A-8724-4A75-A087-ECED0026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C908EF-703B-4ED2-BC18-5D54CB48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3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B6F5A-2A84-4F41-88FE-A1C38492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FF1C92-1F8D-49E0-BCFC-E2C3F9F0B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E21AE0-8842-48FA-831B-BD1CDD5FD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9B86C5-55A4-480F-9D7C-5E935BD8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7969D-8D89-4FF7-B00E-8C2E732E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D8697-DF5B-402D-ADE8-67840CFD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0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7F213B-85F5-4A3D-84DB-C3EE09DF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201B3F-4C3A-4378-AECD-A8684F88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9BE62-25F9-48C1-BD60-B16E76B45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68D9-642C-453C-9353-1375D6824AF2}" type="datetimeFigureOut">
              <a:rPr lang="fr-FR" smtClean="0"/>
              <a:t>07/09/2019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BE532-1EB2-4CBF-A3AD-AB2962E8F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D87ECA-3331-4EFC-9CE8-49C961A8F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58B1-CB86-4ADC-8E0E-E3DE67A3ABD1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4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F37D-DE73-4694-A491-C20173797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Machine Learning</a:t>
            </a:r>
            <a:endParaRPr lang="fr-F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95B25D-CA1A-4564-B670-8EBE1F7A6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41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784AF-81EB-4B73-82DE-3BE69C13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Experimento</a:t>
            </a:r>
            <a:r>
              <a:rPr lang="en-US" dirty="0"/>
              <a:t>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bits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BF8BB9-0D8B-4BD2-88F6-27121C31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869"/>
            <a:ext cx="4573042" cy="280734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8BADFD-FE18-4298-84FD-49DDEF7D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1" y="2233466"/>
            <a:ext cx="4573042" cy="28073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9E947E-F76E-4F73-911B-647AFFBB51D3}"/>
              </a:ext>
            </a:extLst>
          </p:cNvPr>
          <p:cNvSpPr txBox="1"/>
          <p:nvPr/>
        </p:nvSpPr>
        <p:spPr>
          <a:xfrm>
            <a:off x="1097280" y="19215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D9A87D-2206-4C3B-9AE8-3B54DB2EEAF7}"/>
              </a:ext>
            </a:extLst>
          </p:cNvPr>
          <p:cNvSpPr txBox="1"/>
          <p:nvPr/>
        </p:nvSpPr>
        <p:spPr>
          <a:xfrm>
            <a:off x="6688182" y="19215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A2E764-09CF-425A-8D7D-A5E421A7DAF8}"/>
              </a:ext>
            </a:extLst>
          </p:cNvPr>
          <p:cNvSpPr txBox="1"/>
          <p:nvPr/>
        </p:nvSpPr>
        <p:spPr>
          <a:xfrm>
            <a:off x="6614569" y="5159669"/>
            <a:ext cx="410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“</a:t>
            </a:r>
            <a:r>
              <a:rPr lang="en-US" dirty="0" err="1"/>
              <a:t>emular</a:t>
            </a:r>
            <a:r>
              <a:rPr lang="en-US" dirty="0"/>
              <a:t>”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oscilaciones</a:t>
            </a:r>
            <a:r>
              <a:rPr lang="en-US" dirty="0"/>
              <a:t>, </a:t>
            </a:r>
          </a:p>
          <a:p>
            <a:r>
              <a:rPr lang="en-US" dirty="0"/>
              <a:t>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una base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6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DD4B-2986-4795-8307-1BE4590C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Experimento</a:t>
            </a:r>
            <a:r>
              <a:rPr lang="fr-FR" dirty="0"/>
              <a:t> RBN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010AC3-FFC6-409B-9F35-72019314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33" y="2012627"/>
            <a:ext cx="4573042" cy="28327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FC4516-350A-486B-BE57-2DF2EAAD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98" y="2208570"/>
            <a:ext cx="4890903" cy="2818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426067-2A9D-4FA7-95CA-A9454DB4DB9C}"/>
                  </a:ext>
                </a:extLst>
              </p:cNvPr>
              <p:cNvSpPr txBox="1"/>
              <p:nvPr/>
            </p:nvSpPr>
            <p:spPr>
              <a:xfrm>
                <a:off x="838200" y="5568315"/>
                <a:ext cx="1106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Base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grande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tiempo</a:t>
                </a:r>
                <a:r>
                  <a:rPr lang="en-US" dirty="0"/>
                  <a:t> de </a:t>
                </a:r>
                <a:r>
                  <a:rPr lang="en-US" dirty="0" err="1"/>
                  <a:t>computo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programa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grande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mayor </a:t>
                </a:r>
                <a:r>
                  <a:rPr lang="en-US" dirty="0" err="1"/>
                  <a:t>complejidad</a:t>
                </a:r>
                <a:r>
                  <a:rPr lang="en-US" dirty="0"/>
                  <a:t> de </a:t>
                </a:r>
                <a:r>
                  <a:rPr lang="en-US" dirty="0" err="1"/>
                  <a:t>kolmogorov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426067-2A9D-4FA7-95CA-A9454DB4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68315"/>
                <a:ext cx="11062063" cy="369332"/>
              </a:xfrm>
              <a:prstGeom prst="rect">
                <a:avLst/>
              </a:prstGeom>
              <a:blipFill>
                <a:blip r:embed="rId4"/>
                <a:stretch>
                  <a:fillRect l="-4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6A3B792-CB4F-4988-801D-C53FD46518D3}"/>
              </a:ext>
            </a:extLst>
          </p:cNvPr>
          <p:cNvSpPr txBox="1"/>
          <p:nvPr/>
        </p:nvSpPr>
        <p:spPr>
          <a:xfrm>
            <a:off x="1528354" y="1567543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Dinámica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F8B1AA-8B06-41BB-BF82-F988E5618645}"/>
              </a:ext>
            </a:extLst>
          </p:cNvPr>
          <p:cNvSpPr txBox="1"/>
          <p:nvPr/>
        </p:nvSpPr>
        <p:spPr>
          <a:xfrm>
            <a:off x="6441077" y="1629116"/>
            <a:ext cx="151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red</a:t>
            </a:r>
          </a:p>
        </p:txBody>
      </p:sp>
    </p:spTree>
    <p:extLst>
      <p:ext uri="{BB962C8B-B14F-4D97-AF65-F5344CB8AC3E}">
        <p14:creationId xmlns:p14="http://schemas.microsoft.com/office/powerpoint/2010/main" val="162333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DD4B-2986-4795-8307-1BE4590C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3B2810-E521-4F3F-AFD9-BCD9B853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04" y="2599310"/>
            <a:ext cx="2676899" cy="2229161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AB9911D-2EFB-43E4-9781-F4B7BC76C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69175"/>
              </p:ext>
            </p:extLst>
          </p:nvPr>
        </p:nvGraphicFramePr>
        <p:xfrm>
          <a:off x="7903027" y="3196629"/>
          <a:ext cx="3291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46499729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97435844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408480984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61919666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83641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3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05572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4B02AD9-7A6E-4C65-9657-9C03BCE6BA84}"/>
              </a:ext>
            </a:extLst>
          </p:cNvPr>
          <p:cNvCxnSpPr/>
          <p:nvPr/>
        </p:nvCxnSpPr>
        <p:spPr>
          <a:xfrm>
            <a:off x="4929437" y="3567469"/>
            <a:ext cx="2063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7DD22F-2BBF-4688-89AB-21E08D24CBF1}"/>
              </a:ext>
            </a:extLst>
          </p:cNvPr>
          <p:cNvSpPr txBox="1"/>
          <p:nvPr/>
        </p:nvSpPr>
        <p:spPr>
          <a:xfrm>
            <a:off x="5538754" y="3068960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</a:t>
            </a:r>
          </a:p>
        </p:txBody>
      </p:sp>
    </p:spTree>
    <p:extLst>
      <p:ext uri="{BB962C8B-B14F-4D97-AF65-F5344CB8AC3E}">
        <p14:creationId xmlns:p14="http://schemas.microsoft.com/office/powerpoint/2010/main" val="6022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DD4B-2986-4795-8307-1BE4590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3B2810-E521-4F3F-AFD9-BCD9B8538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6" t="8875" r="4943" b="51664"/>
          <a:stretch/>
        </p:blipFill>
        <p:spPr>
          <a:xfrm>
            <a:off x="3982677" y="2292747"/>
            <a:ext cx="444137" cy="87965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0A52885-23DF-4C6F-853B-3F6C17DF5756}"/>
              </a:ext>
            </a:extLst>
          </p:cNvPr>
          <p:cNvSpPr txBox="1"/>
          <p:nvPr/>
        </p:nvSpPr>
        <p:spPr>
          <a:xfrm>
            <a:off x="933733" y="1613784"/>
            <a:ext cx="200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Preprocessed </a:t>
            </a:r>
          </a:p>
          <a:p>
            <a:r>
              <a:rPr lang="en-US" dirty="0"/>
              <a:t>(feature extraction)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8F8E4D-5BC5-405F-AB77-6A5F28AC8857}"/>
                  </a:ext>
                </a:extLst>
              </p:cNvPr>
              <p:cNvSpPr txBox="1"/>
              <p:nvPr/>
            </p:nvSpPr>
            <p:spPr>
              <a:xfrm>
                <a:off x="5078567" y="2627000"/>
                <a:ext cx="1699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8F8E4D-5BC5-405F-AB77-6A5F28AC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67" y="2627000"/>
                <a:ext cx="16991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0427B3-52EC-4ED8-824C-FBB41C9842A9}"/>
              </a:ext>
            </a:extLst>
          </p:cNvPr>
          <p:cNvCxnSpPr/>
          <p:nvPr/>
        </p:nvCxnSpPr>
        <p:spPr>
          <a:xfrm>
            <a:off x="6777686" y="5676463"/>
            <a:ext cx="1332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1AF3588-E9B7-46B2-9BCB-28D15D220AD0}"/>
                  </a:ext>
                </a:extLst>
              </p:cNvPr>
              <p:cNvSpPr txBox="1"/>
              <p:nvPr/>
            </p:nvSpPr>
            <p:spPr>
              <a:xfrm>
                <a:off x="8420826" y="2627000"/>
                <a:ext cx="5132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fr-FR" b="1" dirty="0"/>
                  <a:t>=4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1AF3588-E9B7-46B2-9BCB-28D15D220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826" y="2627000"/>
                <a:ext cx="513282" cy="646331"/>
              </a:xfrm>
              <a:prstGeom prst="rect">
                <a:avLst/>
              </a:prstGeom>
              <a:blipFill>
                <a:blip r:embed="rId4"/>
                <a:stretch>
                  <a:fillRect t="-5660" r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8C741170-A4AD-4474-A61A-049C25F9ED94}"/>
              </a:ext>
            </a:extLst>
          </p:cNvPr>
          <p:cNvSpPr txBox="1"/>
          <p:nvPr/>
        </p:nvSpPr>
        <p:spPr>
          <a:xfrm>
            <a:off x="933733" y="3515090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Training or learning phase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D466287-EBFB-46A8-A1AE-6987ED706F18}"/>
              </a:ext>
            </a:extLst>
          </p:cNvPr>
          <p:cNvSpPr txBox="1"/>
          <p:nvPr/>
        </p:nvSpPr>
        <p:spPr>
          <a:xfrm>
            <a:off x="1603466" y="4103745"/>
            <a:ext cx="940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train the parameters of an </a:t>
            </a:r>
            <a:r>
              <a:rPr lang="en-US" b="1" dirty="0"/>
              <a:t>adaptative model </a:t>
            </a:r>
            <a:r>
              <a:rPr lang="en-US" dirty="0"/>
              <a:t>y(X).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fr-FR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66570F7-10F3-4CA8-B4D0-8B62722ED928}"/>
              </a:ext>
            </a:extLst>
          </p:cNvPr>
          <p:cNvSpPr txBox="1"/>
          <p:nvPr/>
        </p:nvSpPr>
        <p:spPr>
          <a:xfrm>
            <a:off x="8420826" y="2126304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5E363BF-4B4A-4C47-A8CF-88C91CECCCBF}"/>
              </a:ext>
            </a:extLst>
          </p:cNvPr>
          <p:cNvSpPr txBox="1"/>
          <p:nvPr/>
        </p:nvSpPr>
        <p:spPr>
          <a:xfrm>
            <a:off x="5223413" y="2126304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6D5D318-3F64-4AD8-9C7B-22739DD07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465" y="5199305"/>
            <a:ext cx="809738" cy="100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ED8A7F72-F24C-4409-92F7-41F9C0948973}"/>
                  </a:ext>
                </a:extLst>
              </p:cNvPr>
              <p:cNvSpPr txBox="1"/>
              <p:nvPr/>
            </p:nvSpPr>
            <p:spPr>
              <a:xfrm>
                <a:off x="5004282" y="5514771"/>
                <a:ext cx="1699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ED8A7F72-F24C-4409-92F7-41F9C094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82" y="5514771"/>
                <a:ext cx="16991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5515A81-4467-47C4-8E5A-CC45789E6D31}"/>
                  </a:ext>
                </a:extLst>
              </p:cNvPr>
              <p:cNvSpPr txBox="1"/>
              <p:nvPr/>
            </p:nvSpPr>
            <p:spPr>
              <a:xfrm>
                <a:off x="8184382" y="5481605"/>
                <a:ext cx="5132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fr-FR" b="1" dirty="0"/>
                  <a:t>=4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5515A81-4467-47C4-8E5A-CC45789E6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382" y="5481605"/>
                <a:ext cx="513282" cy="646331"/>
              </a:xfrm>
              <a:prstGeom prst="rect">
                <a:avLst/>
              </a:prstGeom>
              <a:blipFill>
                <a:blip r:embed="rId7"/>
                <a:stretch>
                  <a:fillRect t="-4717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DD1490C-AD3E-47BC-AC2A-77BA5FC1C08B}"/>
                  </a:ext>
                </a:extLst>
              </p:cNvPr>
              <p:cNvSpPr txBox="1"/>
              <p:nvPr/>
            </p:nvSpPr>
            <p:spPr>
              <a:xfrm>
                <a:off x="7096809" y="5307131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DD1490C-AD3E-47BC-AC2A-77BA5FC1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09" y="5307131"/>
                <a:ext cx="7184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DD4B-2986-4795-8307-1BE4590C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7DD22F-2BBF-4688-89AB-21E08D24CBF1}"/>
              </a:ext>
            </a:extLst>
          </p:cNvPr>
          <p:cNvSpPr txBox="1"/>
          <p:nvPr/>
        </p:nvSpPr>
        <p:spPr>
          <a:xfrm>
            <a:off x="1306387" y="3652075"/>
            <a:ext cx="159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of machine learning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4A257798-09DB-4B15-BA23-5D24A2E6B18B}"/>
              </a:ext>
            </a:extLst>
          </p:cNvPr>
          <p:cNvSpPr/>
          <p:nvPr/>
        </p:nvSpPr>
        <p:spPr>
          <a:xfrm>
            <a:off x="2403565" y="1959428"/>
            <a:ext cx="1071155" cy="429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6FF0C2-8CB2-47B0-A015-53A47E53E77A}"/>
              </a:ext>
            </a:extLst>
          </p:cNvPr>
          <p:cNvSpPr txBox="1"/>
          <p:nvPr/>
        </p:nvSpPr>
        <p:spPr>
          <a:xfrm>
            <a:off x="3474720" y="1682680"/>
            <a:ext cx="159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 learning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31EC88-5A7C-4D3B-907F-62B7098289FC}"/>
              </a:ext>
            </a:extLst>
          </p:cNvPr>
          <p:cNvSpPr txBox="1"/>
          <p:nvPr/>
        </p:nvSpPr>
        <p:spPr>
          <a:xfrm>
            <a:off x="3389811" y="3791824"/>
            <a:ext cx="159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Unsupervised learning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1B3084-A27B-4865-A041-08A7347219AA}"/>
              </a:ext>
            </a:extLst>
          </p:cNvPr>
          <p:cNvSpPr txBox="1"/>
          <p:nvPr/>
        </p:nvSpPr>
        <p:spPr>
          <a:xfrm>
            <a:off x="3500742" y="5933943"/>
            <a:ext cx="159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38385F90-F90F-4E31-B532-96BC5538F271}"/>
              </a:ext>
            </a:extLst>
          </p:cNvPr>
          <p:cNvSpPr/>
          <p:nvPr/>
        </p:nvSpPr>
        <p:spPr>
          <a:xfrm>
            <a:off x="4715692" y="1436914"/>
            <a:ext cx="509451" cy="12017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A17446-2713-42D3-86C6-49A0C3EF72E3}"/>
              </a:ext>
            </a:extLst>
          </p:cNvPr>
          <p:cNvSpPr txBox="1"/>
          <p:nvPr/>
        </p:nvSpPr>
        <p:spPr>
          <a:xfrm>
            <a:off x="5299217" y="1252248"/>
            <a:ext cx="15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2FAFAE-1582-4ABE-BF5C-CF1F219570B1}"/>
              </a:ext>
            </a:extLst>
          </p:cNvPr>
          <p:cNvSpPr txBox="1"/>
          <p:nvPr/>
        </p:nvSpPr>
        <p:spPr>
          <a:xfrm>
            <a:off x="5299217" y="2454031"/>
            <a:ext cx="15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B7FC2A-AC91-4F0E-8A57-209335D389CC}"/>
              </a:ext>
            </a:extLst>
          </p:cNvPr>
          <p:cNvSpPr txBox="1"/>
          <p:nvPr/>
        </p:nvSpPr>
        <p:spPr>
          <a:xfrm>
            <a:off x="7510016" y="1126003"/>
            <a:ext cx="322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each input vector to one of a finite set of categories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53490F-8E30-4593-AF22-1ED10D539B04}"/>
              </a:ext>
            </a:extLst>
          </p:cNvPr>
          <p:cNvSpPr txBox="1"/>
          <p:nvPr/>
        </p:nvSpPr>
        <p:spPr>
          <a:xfrm>
            <a:off x="7510016" y="2315531"/>
            <a:ext cx="322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consists of one or more continuous variables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3C8E33-06BB-47B4-9502-4DB59CF2336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6892783" y="1436914"/>
            <a:ext cx="617233" cy="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0E2CF89-7D4B-4E0C-BBF6-7E8F96A49A93}"/>
              </a:ext>
            </a:extLst>
          </p:cNvPr>
          <p:cNvCxnSpPr/>
          <p:nvPr/>
        </p:nvCxnSpPr>
        <p:spPr>
          <a:xfrm>
            <a:off x="6734979" y="2617632"/>
            <a:ext cx="617233" cy="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rir llave 18">
            <a:extLst>
              <a:ext uri="{FF2B5EF4-FFF2-40B4-BE49-F238E27FC236}">
                <a16:creationId xmlns:a16="http://schemas.microsoft.com/office/drawing/2014/main" id="{188C1003-9B6C-4191-944D-ADC1D457B781}"/>
              </a:ext>
            </a:extLst>
          </p:cNvPr>
          <p:cNvSpPr/>
          <p:nvPr/>
        </p:nvSpPr>
        <p:spPr>
          <a:xfrm>
            <a:off x="5046643" y="3297314"/>
            <a:ext cx="357000" cy="16353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EB0EF14-7E85-4041-8034-58A370234F46}"/>
              </a:ext>
            </a:extLst>
          </p:cNvPr>
          <p:cNvSpPr txBox="1"/>
          <p:nvPr/>
        </p:nvSpPr>
        <p:spPr>
          <a:xfrm>
            <a:off x="5492368" y="3292466"/>
            <a:ext cx="15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DC4A38-4B2D-41F7-828F-D28A7ABB3FA7}"/>
              </a:ext>
            </a:extLst>
          </p:cNvPr>
          <p:cNvSpPr txBox="1"/>
          <p:nvPr/>
        </p:nvSpPr>
        <p:spPr>
          <a:xfrm>
            <a:off x="5501743" y="3840403"/>
            <a:ext cx="159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estimation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DC2F78C-91FD-4DAC-9CA7-25CBB791EC02}"/>
              </a:ext>
            </a:extLst>
          </p:cNvPr>
          <p:cNvSpPr txBox="1"/>
          <p:nvPr/>
        </p:nvSpPr>
        <p:spPr>
          <a:xfrm>
            <a:off x="5492368" y="4727469"/>
            <a:ext cx="15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EADEDF6-6A90-4BC2-87E4-4B1C3AC36820}"/>
              </a:ext>
            </a:extLst>
          </p:cNvPr>
          <p:cNvCxnSpPr/>
          <p:nvPr/>
        </p:nvCxnSpPr>
        <p:spPr>
          <a:xfrm>
            <a:off x="5299217" y="6244853"/>
            <a:ext cx="617233" cy="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F3A0A8-FFCD-4F77-BFA2-536F623EC4D1}"/>
              </a:ext>
            </a:extLst>
          </p:cNvPr>
          <p:cNvSpPr txBox="1"/>
          <p:nvPr/>
        </p:nvSpPr>
        <p:spPr>
          <a:xfrm>
            <a:off x="6005611" y="5921687"/>
            <a:ext cx="322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 a reward in some given situations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DFAEDAA-FF38-499E-8710-A88C87F44C1A}"/>
              </a:ext>
            </a:extLst>
          </p:cNvPr>
          <p:cNvSpPr txBox="1"/>
          <p:nvPr/>
        </p:nvSpPr>
        <p:spPr>
          <a:xfrm>
            <a:off x="7510015" y="3282743"/>
            <a:ext cx="376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 groups of similar examples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4CFFE3-83FF-427A-AB98-D425DBE22C68}"/>
              </a:ext>
            </a:extLst>
          </p:cNvPr>
          <p:cNvCxnSpPr/>
          <p:nvPr/>
        </p:nvCxnSpPr>
        <p:spPr>
          <a:xfrm>
            <a:off x="6666949" y="3477132"/>
            <a:ext cx="617233" cy="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7F24221-1892-4A7B-994E-3C56119D8829}"/>
              </a:ext>
            </a:extLst>
          </p:cNvPr>
          <p:cNvCxnSpPr/>
          <p:nvPr/>
        </p:nvCxnSpPr>
        <p:spPr>
          <a:xfrm>
            <a:off x="6786692" y="4096013"/>
            <a:ext cx="617233" cy="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72088D-5BBF-4A15-972E-714A7A2C6BDE}"/>
              </a:ext>
            </a:extLst>
          </p:cNvPr>
          <p:cNvSpPr txBox="1"/>
          <p:nvPr/>
        </p:nvSpPr>
        <p:spPr>
          <a:xfrm>
            <a:off x="7403925" y="3817384"/>
            <a:ext cx="376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the distribution of data within the input space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D92053-8417-4238-BEE6-44C8FE7AA77F}"/>
              </a:ext>
            </a:extLst>
          </p:cNvPr>
          <p:cNvSpPr txBox="1"/>
          <p:nvPr/>
        </p:nvSpPr>
        <p:spPr>
          <a:xfrm>
            <a:off x="7510015" y="4629024"/>
            <a:ext cx="37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the data form a high-dimensional space down to 2 or 3 dimensions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1C17BF1-96E0-4A82-B48D-7502D96E962A}"/>
              </a:ext>
            </a:extLst>
          </p:cNvPr>
          <p:cNvCxnSpPr/>
          <p:nvPr/>
        </p:nvCxnSpPr>
        <p:spPr>
          <a:xfrm>
            <a:off x="6881896" y="4918616"/>
            <a:ext cx="617233" cy="1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1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067DD22F-2BBF-4688-89AB-21E08D24CBF1}"/>
              </a:ext>
            </a:extLst>
          </p:cNvPr>
          <p:cNvSpPr txBox="1"/>
          <p:nvPr/>
        </p:nvSpPr>
        <p:spPr>
          <a:xfrm>
            <a:off x="58832" y="3142965"/>
            <a:ext cx="190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Types of machine learning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4A257798-09DB-4B15-BA23-5D24A2E6B18B}"/>
              </a:ext>
            </a:extLst>
          </p:cNvPr>
          <p:cNvSpPr/>
          <p:nvPr/>
        </p:nvSpPr>
        <p:spPr>
          <a:xfrm>
            <a:off x="2165923" y="1045029"/>
            <a:ext cx="1125582" cy="519982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6FF0C2-8CB2-47B0-A015-53A47E53E77A}"/>
              </a:ext>
            </a:extLst>
          </p:cNvPr>
          <p:cNvSpPr txBox="1"/>
          <p:nvPr/>
        </p:nvSpPr>
        <p:spPr>
          <a:xfrm>
            <a:off x="3210198" y="721863"/>
            <a:ext cx="1828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31EC88-5A7C-4D3B-907F-62B7098289FC}"/>
              </a:ext>
            </a:extLst>
          </p:cNvPr>
          <p:cNvSpPr txBox="1"/>
          <p:nvPr/>
        </p:nvSpPr>
        <p:spPr>
          <a:xfrm>
            <a:off x="2821577" y="2668406"/>
            <a:ext cx="203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1B3084-A27B-4865-A041-08A7347219AA}"/>
              </a:ext>
            </a:extLst>
          </p:cNvPr>
          <p:cNvSpPr txBox="1"/>
          <p:nvPr/>
        </p:nvSpPr>
        <p:spPr>
          <a:xfrm>
            <a:off x="3210198" y="5933942"/>
            <a:ext cx="2192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38385F90-F90F-4E31-B532-96BC5538F271}"/>
              </a:ext>
            </a:extLst>
          </p:cNvPr>
          <p:cNvSpPr/>
          <p:nvPr/>
        </p:nvSpPr>
        <p:spPr>
          <a:xfrm>
            <a:off x="5125729" y="444137"/>
            <a:ext cx="230603" cy="1201783"/>
          </a:xfrm>
          <a:prstGeom prst="leftBrace">
            <a:avLst>
              <a:gd name="adj1" fmla="val 8333"/>
              <a:gd name="adj2" fmla="val 5217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A17446-2713-42D3-86C6-49A0C3EF72E3}"/>
              </a:ext>
            </a:extLst>
          </p:cNvPr>
          <p:cNvSpPr txBox="1"/>
          <p:nvPr/>
        </p:nvSpPr>
        <p:spPr>
          <a:xfrm>
            <a:off x="5394871" y="288234"/>
            <a:ext cx="1757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2FAFAE-1582-4ABE-BF5C-CF1F219570B1}"/>
              </a:ext>
            </a:extLst>
          </p:cNvPr>
          <p:cNvSpPr txBox="1"/>
          <p:nvPr/>
        </p:nvSpPr>
        <p:spPr>
          <a:xfrm>
            <a:off x="5299217" y="1330615"/>
            <a:ext cx="159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B7FC2A-AC91-4F0E-8A57-209335D389CC}"/>
              </a:ext>
            </a:extLst>
          </p:cNvPr>
          <p:cNvSpPr txBox="1"/>
          <p:nvPr/>
        </p:nvSpPr>
        <p:spPr>
          <a:xfrm>
            <a:off x="8331351" y="166325"/>
            <a:ext cx="38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each input vector to one of a finite number of discrete categories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53490F-8E30-4593-AF22-1ED10D539B04}"/>
              </a:ext>
            </a:extLst>
          </p:cNvPr>
          <p:cNvSpPr txBox="1"/>
          <p:nvPr/>
        </p:nvSpPr>
        <p:spPr>
          <a:xfrm>
            <a:off x="8285866" y="1203827"/>
            <a:ext cx="357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output consists of one or more continuous variables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3C8E33-06BB-47B4-9502-4DB59CF2336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151941" y="488289"/>
            <a:ext cx="1179410" cy="1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0E2CF89-7D4B-4E0C-BBF6-7E8F96A49A9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892783" y="1526993"/>
            <a:ext cx="1393083" cy="3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rir llave 18">
            <a:extLst>
              <a:ext uri="{FF2B5EF4-FFF2-40B4-BE49-F238E27FC236}">
                <a16:creationId xmlns:a16="http://schemas.microsoft.com/office/drawing/2014/main" id="{188C1003-9B6C-4191-944D-ADC1D457B781}"/>
              </a:ext>
            </a:extLst>
          </p:cNvPr>
          <p:cNvSpPr/>
          <p:nvPr/>
        </p:nvSpPr>
        <p:spPr>
          <a:xfrm>
            <a:off x="5045924" y="2222477"/>
            <a:ext cx="357000" cy="163534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EB0EF14-7E85-4041-8034-58A370234F46}"/>
              </a:ext>
            </a:extLst>
          </p:cNvPr>
          <p:cNvSpPr txBox="1"/>
          <p:nvPr/>
        </p:nvSpPr>
        <p:spPr>
          <a:xfrm>
            <a:off x="5318606" y="2169050"/>
            <a:ext cx="159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DC4A38-4B2D-41F7-828F-D28A7ABB3FA7}"/>
              </a:ext>
            </a:extLst>
          </p:cNvPr>
          <p:cNvSpPr txBox="1"/>
          <p:nvPr/>
        </p:nvSpPr>
        <p:spPr>
          <a:xfrm>
            <a:off x="5302509" y="2716985"/>
            <a:ext cx="159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Density estimation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DC2F78C-91FD-4DAC-9CA7-25CBB791EC02}"/>
              </a:ext>
            </a:extLst>
          </p:cNvPr>
          <p:cNvSpPr txBox="1"/>
          <p:nvPr/>
        </p:nvSpPr>
        <p:spPr>
          <a:xfrm>
            <a:off x="5298024" y="3604630"/>
            <a:ext cx="161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EADEDF6-6A90-4BC2-87E4-4B1C3AC36820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 flipV="1">
            <a:off x="5402924" y="6318662"/>
            <a:ext cx="87048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F3A0A8-FFCD-4F77-BFA2-536F623EC4D1}"/>
              </a:ext>
            </a:extLst>
          </p:cNvPr>
          <p:cNvSpPr txBox="1"/>
          <p:nvPr/>
        </p:nvSpPr>
        <p:spPr>
          <a:xfrm>
            <a:off x="6273406" y="5964719"/>
            <a:ext cx="5334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Maximize a reward in some given situations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finding a suitable action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DFAEDAA-FF38-499E-8710-A88C87F44C1A}"/>
              </a:ext>
            </a:extLst>
          </p:cNvPr>
          <p:cNvSpPr txBox="1"/>
          <p:nvPr/>
        </p:nvSpPr>
        <p:spPr>
          <a:xfrm>
            <a:off x="7934706" y="2169050"/>
            <a:ext cx="39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Discover groups of similar examples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94CFFE3-83FF-427A-AB98-D425DBE22C6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6912172" y="2353716"/>
            <a:ext cx="1022534" cy="15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7F24221-1892-4A7B-994E-3C56119D8829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6896075" y="3070928"/>
            <a:ext cx="1038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72088D-5BBF-4A15-972E-714A7A2C6BDE}"/>
              </a:ext>
            </a:extLst>
          </p:cNvPr>
          <p:cNvSpPr txBox="1"/>
          <p:nvPr/>
        </p:nvSpPr>
        <p:spPr>
          <a:xfrm>
            <a:off x="7934707" y="2747762"/>
            <a:ext cx="392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the distribution of data within the input space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D92053-8417-4238-BEE6-44C8FE7AA77F}"/>
              </a:ext>
            </a:extLst>
          </p:cNvPr>
          <p:cNvSpPr txBox="1"/>
          <p:nvPr/>
        </p:nvSpPr>
        <p:spPr>
          <a:xfrm>
            <a:off x="7651763" y="3534334"/>
            <a:ext cx="449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the data from a high-dimensional space down to 2D or 3D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1C17BF1-96E0-4A82-B48D-7502D96E962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912171" y="3804685"/>
            <a:ext cx="806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4FE84F5-C6EF-4945-8FDB-DE9884D9C4D0}"/>
              </a:ext>
            </a:extLst>
          </p:cNvPr>
          <p:cNvSpPr txBox="1"/>
          <p:nvPr/>
        </p:nvSpPr>
        <p:spPr>
          <a:xfrm>
            <a:off x="2673174" y="4541296"/>
            <a:ext cx="2452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learning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0F199D4-0A7D-4237-853A-8F268C50A63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125840" y="4926015"/>
            <a:ext cx="97016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0071473-BEF9-47AA-AD08-ECC555AF7B67}"/>
              </a:ext>
            </a:extLst>
          </p:cNvPr>
          <p:cNvSpPr txBox="1"/>
          <p:nvPr/>
        </p:nvSpPr>
        <p:spPr>
          <a:xfrm>
            <a:off x="5754256" y="4725960"/>
            <a:ext cx="159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03E5E2E-3FA0-4946-9B7D-A8A21F60DADF}"/>
              </a:ext>
            </a:extLst>
          </p:cNvPr>
          <p:cNvCxnSpPr>
            <a:cxnSpLocks/>
          </p:cNvCxnSpPr>
          <p:nvPr/>
        </p:nvCxnSpPr>
        <p:spPr>
          <a:xfrm flipV="1">
            <a:off x="7095308" y="4911939"/>
            <a:ext cx="835027" cy="1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473945C-2755-4CF4-A84E-BFF5CCFA97EB}"/>
              </a:ext>
            </a:extLst>
          </p:cNvPr>
          <p:cNvSpPr txBox="1"/>
          <p:nvPr/>
        </p:nvSpPr>
        <p:spPr>
          <a:xfrm>
            <a:off x="7923024" y="4607576"/>
            <a:ext cx="434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Recognizes objects (unsupervised) then the user tags the objects (supervised)</a:t>
            </a:r>
          </a:p>
        </p:txBody>
      </p:sp>
    </p:spTree>
    <p:extLst>
      <p:ext uri="{BB962C8B-B14F-4D97-AF65-F5344CB8AC3E}">
        <p14:creationId xmlns:p14="http://schemas.microsoft.com/office/powerpoint/2010/main" val="3128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067DD22F-2BBF-4688-89AB-21E08D24CBF1}"/>
              </a:ext>
            </a:extLst>
          </p:cNvPr>
          <p:cNvSpPr txBox="1"/>
          <p:nvPr/>
        </p:nvSpPr>
        <p:spPr>
          <a:xfrm>
            <a:off x="58832" y="3142965"/>
            <a:ext cx="190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Types of machine learning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4A257798-09DB-4B15-BA23-5D24A2E6B18B}"/>
              </a:ext>
            </a:extLst>
          </p:cNvPr>
          <p:cNvSpPr/>
          <p:nvPr/>
        </p:nvSpPr>
        <p:spPr>
          <a:xfrm>
            <a:off x="2165923" y="1045029"/>
            <a:ext cx="1125582" cy="519982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6FF0C2-8CB2-47B0-A015-53A47E53E77A}"/>
              </a:ext>
            </a:extLst>
          </p:cNvPr>
          <p:cNvSpPr txBox="1"/>
          <p:nvPr/>
        </p:nvSpPr>
        <p:spPr>
          <a:xfrm>
            <a:off x="3210198" y="721863"/>
            <a:ext cx="1828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31EC88-5A7C-4D3B-907F-62B7098289FC}"/>
              </a:ext>
            </a:extLst>
          </p:cNvPr>
          <p:cNvSpPr txBox="1"/>
          <p:nvPr/>
        </p:nvSpPr>
        <p:spPr>
          <a:xfrm>
            <a:off x="2821577" y="2668406"/>
            <a:ext cx="203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1B3084-A27B-4865-A041-08A7347219AA}"/>
              </a:ext>
            </a:extLst>
          </p:cNvPr>
          <p:cNvSpPr txBox="1"/>
          <p:nvPr/>
        </p:nvSpPr>
        <p:spPr>
          <a:xfrm>
            <a:off x="3210198" y="5933942"/>
            <a:ext cx="2192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4FE84F5-C6EF-4945-8FDB-DE9884D9C4D0}"/>
              </a:ext>
            </a:extLst>
          </p:cNvPr>
          <p:cNvSpPr txBox="1"/>
          <p:nvPr/>
        </p:nvSpPr>
        <p:spPr>
          <a:xfrm>
            <a:off x="2673174" y="4541296"/>
            <a:ext cx="2452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020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067DD22F-2BBF-4688-89AB-21E08D24CBF1}"/>
              </a:ext>
            </a:extLst>
          </p:cNvPr>
          <p:cNvSpPr txBox="1"/>
          <p:nvPr/>
        </p:nvSpPr>
        <p:spPr>
          <a:xfrm>
            <a:off x="58832" y="3142965"/>
            <a:ext cx="190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Types of machine learning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4A257798-09DB-4B15-BA23-5D24A2E6B18B}"/>
              </a:ext>
            </a:extLst>
          </p:cNvPr>
          <p:cNvSpPr/>
          <p:nvPr/>
        </p:nvSpPr>
        <p:spPr>
          <a:xfrm>
            <a:off x="2165923" y="1045029"/>
            <a:ext cx="1125582" cy="519982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6FF0C2-8CB2-47B0-A015-53A47E53E77A}"/>
              </a:ext>
            </a:extLst>
          </p:cNvPr>
          <p:cNvSpPr txBox="1"/>
          <p:nvPr/>
        </p:nvSpPr>
        <p:spPr>
          <a:xfrm>
            <a:off x="3210198" y="721863"/>
            <a:ext cx="1828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31EC88-5A7C-4D3B-907F-62B7098289FC}"/>
              </a:ext>
            </a:extLst>
          </p:cNvPr>
          <p:cNvSpPr txBox="1"/>
          <p:nvPr/>
        </p:nvSpPr>
        <p:spPr>
          <a:xfrm>
            <a:off x="2821577" y="2668406"/>
            <a:ext cx="203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1B3084-A27B-4865-A041-08A7347219AA}"/>
              </a:ext>
            </a:extLst>
          </p:cNvPr>
          <p:cNvSpPr txBox="1"/>
          <p:nvPr/>
        </p:nvSpPr>
        <p:spPr>
          <a:xfrm>
            <a:off x="3210198" y="5933942"/>
            <a:ext cx="2192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38385F90-F90F-4E31-B532-96BC5538F271}"/>
              </a:ext>
            </a:extLst>
          </p:cNvPr>
          <p:cNvSpPr/>
          <p:nvPr/>
        </p:nvSpPr>
        <p:spPr>
          <a:xfrm>
            <a:off x="5125729" y="444137"/>
            <a:ext cx="230603" cy="1201783"/>
          </a:xfrm>
          <a:prstGeom prst="leftBrace">
            <a:avLst>
              <a:gd name="adj1" fmla="val 8333"/>
              <a:gd name="adj2" fmla="val 5217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A17446-2713-42D3-86C6-49A0C3EF72E3}"/>
              </a:ext>
            </a:extLst>
          </p:cNvPr>
          <p:cNvSpPr txBox="1"/>
          <p:nvPr/>
        </p:nvSpPr>
        <p:spPr>
          <a:xfrm>
            <a:off x="5394871" y="288234"/>
            <a:ext cx="1757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2FAFAE-1582-4ABE-BF5C-CF1F219570B1}"/>
              </a:ext>
            </a:extLst>
          </p:cNvPr>
          <p:cNvSpPr txBox="1"/>
          <p:nvPr/>
        </p:nvSpPr>
        <p:spPr>
          <a:xfrm>
            <a:off x="5299217" y="1330615"/>
            <a:ext cx="159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B7FC2A-AC91-4F0E-8A57-209335D389CC}"/>
              </a:ext>
            </a:extLst>
          </p:cNvPr>
          <p:cNvSpPr txBox="1"/>
          <p:nvPr/>
        </p:nvSpPr>
        <p:spPr>
          <a:xfrm>
            <a:off x="8331351" y="166325"/>
            <a:ext cx="38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each input vector to one of a finite number of discrete categories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53490F-8E30-4593-AF22-1ED10D539B04}"/>
              </a:ext>
            </a:extLst>
          </p:cNvPr>
          <p:cNvSpPr txBox="1"/>
          <p:nvPr/>
        </p:nvSpPr>
        <p:spPr>
          <a:xfrm>
            <a:off x="8285866" y="1203827"/>
            <a:ext cx="357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output consists of one or more continuous variables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3C8E33-06BB-47B4-9502-4DB59CF2336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151941" y="488289"/>
            <a:ext cx="1179410" cy="1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0E2CF89-7D4B-4E0C-BBF6-7E8F96A49A9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892783" y="1526993"/>
            <a:ext cx="1393083" cy="3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4FE84F5-C6EF-4945-8FDB-DE9884D9C4D0}"/>
              </a:ext>
            </a:extLst>
          </p:cNvPr>
          <p:cNvSpPr txBox="1"/>
          <p:nvPr/>
        </p:nvSpPr>
        <p:spPr>
          <a:xfrm>
            <a:off x="2673174" y="4541296"/>
            <a:ext cx="2452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2843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DD4B-2986-4795-8307-1BE4590C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Toy Example</a:t>
            </a:r>
          </a:p>
        </p:txBody>
      </p:sp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474B86A-B267-4471-83D2-036EC656C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1" y="1583248"/>
            <a:ext cx="4969332" cy="3691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39ABA6-39F6-47D7-BF5E-33DB69185B71}"/>
                  </a:ext>
                </a:extLst>
              </p:cNvPr>
              <p:cNvSpPr txBox="1"/>
              <p:nvPr/>
            </p:nvSpPr>
            <p:spPr>
              <a:xfrm>
                <a:off x="5789653" y="1774980"/>
                <a:ext cx="18813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N=10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39ABA6-39F6-47D7-BF5E-33DB69185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53" y="1774980"/>
                <a:ext cx="1881349" cy="923330"/>
              </a:xfrm>
              <a:prstGeom prst="rect">
                <a:avLst/>
              </a:prstGeom>
              <a:blipFill>
                <a:blip r:embed="rId3"/>
                <a:stretch>
                  <a:fillRect l="-292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910904C-0016-4F19-8216-8543DBBB2337}"/>
                  </a:ext>
                </a:extLst>
              </p:cNvPr>
              <p:cNvSpPr txBox="1"/>
              <p:nvPr/>
            </p:nvSpPr>
            <p:spPr>
              <a:xfrm>
                <a:off x="2945674" y="2559811"/>
                <a:ext cx="1024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(2 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910904C-0016-4F19-8216-8543DBBB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74" y="2559811"/>
                <a:ext cx="1024063" cy="276999"/>
              </a:xfrm>
              <a:prstGeom prst="rect">
                <a:avLst/>
              </a:prstGeom>
              <a:blipFill>
                <a:blip r:embed="rId4"/>
                <a:stretch>
                  <a:fillRect l="-5357" t="-2222" r="-77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AB62B03-CF42-4475-B41B-C2D37B18ED30}"/>
                  </a:ext>
                </a:extLst>
              </p:cNvPr>
              <p:cNvSpPr txBox="1"/>
              <p:nvPr/>
            </p:nvSpPr>
            <p:spPr>
              <a:xfrm>
                <a:off x="5789653" y="3680120"/>
                <a:ext cx="5345246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AB62B03-CF42-4475-B41B-C2D37B18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53" y="3680120"/>
                <a:ext cx="5345246" cy="810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E5BF771D-FABC-4BA0-A16D-C6A478E10E9F}"/>
              </a:ext>
            </a:extLst>
          </p:cNvPr>
          <p:cNvSpPr txBox="1"/>
          <p:nvPr/>
        </p:nvSpPr>
        <p:spPr>
          <a:xfrm>
            <a:off x="5921799" y="3298054"/>
            <a:ext cx="455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 linear model (linear in the parameters)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F130482-56CA-4317-A1F6-CDBEB7A2EBD8}"/>
              </a:ext>
            </a:extLst>
          </p:cNvPr>
          <p:cNvSpPr txBox="1"/>
          <p:nvPr/>
        </p:nvSpPr>
        <p:spPr>
          <a:xfrm>
            <a:off x="5921799" y="4503076"/>
            <a:ext cx="287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Minimizing as 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8C80A3-228E-48CA-8451-75A040148AFC}"/>
                  </a:ext>
                </a:extLst>
              </p:cNvPr>
              <p:cNvSpPr txBox="1"/>
              <p:nvPr/>
            </p:nvSpPr>
            <p:spPr>
              <a:xfrm>
                <a:off x="5921799" y="5015450"/>
                <a:ext cx="298440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E8C80A3-228E-48CA-8451-75A04014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99" y="5015450"/>
                <a:ext cx="2984407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DD4B-2986-4795-8307-1BE4590C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Toy Example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BF771D-FABC-4BA0-A16D-C6A478E10E9F}"/>
              </a:ext>
            </a:extLst>
          </p:cNvPr>
          <p:cNvSpPr txBox="1"/>
          <p:nvPr/>
        </p:nvSpPr>
        <p:spPr>
          <a:xfrm>
            <a:off x="838200" y="1467402"/>
            <a:ext cx="856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choose the order M of the polynomial (model comparison or model selection)</a:t>
            </a:r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F65CA04D-738E-4A8A-B859-F1F9F0B1A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3" y="1836734"/>
            <a:ext cx="3841025" cy="2567290"/>
          </a:xfrm>
          <a:prstGeom prst="rect">
            <a:avLst/>
          </a:prstGeom>
        </p:spPr>
      </p:pic>
      <p:pic>
        <p:nvPicPr>
          <p:cNvPr id="6" name="Imagen 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3272B1D4-E0E8-4A90-A974-591FCAE3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58" y="1836735"/>
            <a:ext cx="4020102" cy="2567290"/>
          </a:xfrm>
          <a:prstGeom prst="rect">
            <a:avLst/>
          </a:prstGeom>
        </p:spPr>
      </p:pic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53BB182-6DFE-4687-955D-9CF3A1F9B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3" y="4485545"/>
            <a:ext cx="3841025" cy="2330151"/>
          </a:xfrm>
          <a:prstGeom prst="rect">
            <a:avLst/>
          </a:prstGeom>
        </p:spPr>
      </p:pic>
      <p:pic>
        <p:nvPicPr>
          <p:cNvPr id="12" name="Imagen 1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5B8B0F29-E847-451F-84DD-3E2DD01D9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67" y="4485545"/>
            <a:ext cx="4020102" cy="233175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8642A8C-EDE5-4A8A-A0BC-930913CF0405}"/>
              </a:ext>
            </a:extLst>
          </p:cNvPr>
          <p:cNvCxnSpPr/>
          <p:nvPr/>
        </p:nvCxnSpPr>
        <p:spPr>
          <a:xfrm>
            <a:off x="9966960" y="4911634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DE70A70-9A0D-44F4-82E9-34FED65BD1BB}"/>
                  </a:ext>
                </a:extLst>
              </p:cNvPr>
              <p:cNvSpPr txBox="1"/>
              <p:nvPr/>
            </p:nvSpPr>
            <p:spPr>
              <a:xfrm>
                <a:off x="10776857" y="4773134"/>
                <a:ext cx="849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s-MX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DE70A70-9A0D-44F4-82E9-34FED65BD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57" y="4773134"/>
                <a:ext cx="849784" cy="276999"/>
              </a:xfrm>
              <a:prstGeom prst="rect">
                <a:avLst/>
              </a:prstGeom>
              <a:blipFill>
                <a:blip r:embed="rId6"/>
                <a:stretch>
                  <a:fillRect l="-10072" t="-28889" r="-1582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0F7D273B-4A74-4738-B58C-8E6B1AE34492}"/>
              </a:ext>
            </a:extLst>
          </p:cNvPr>
          <p:cNvSpPr txBox="1"/>
          <p:nvPr/>
        </p:nvSpPr>
        <p:spPr>
          <a:xfrm>
            <a:off x="10180732" y="529155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258694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</TotalTime>
  <Words>394</Words>
  <Application>Microsoft Office PowerPoint</Application>
  <PresentationFormat>Panorámica</PresentationFormat>
  <Paragraphs>97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Machine Learning</vt:lpstr>
      <vt:lpstr>Machine Learning</vt:lpstr>
      <vt:lpstr>Machine Learning</vt:lpstr>
      <vt:lpstr>Machine Learning</vt:lpstr>
      <vt:lpstr>Presentación de PowerPoint</vt:lpstr>
      <vt:lpstr>Presentación de PowerPoint</vt:lpstr>
      <vt:lpstr>Presentación de PowerPoint</vt:lpstr>
      <vt:lpstr>Toy Example</vt:lpstr>
      <vt:lpstr>Toy Example</vt:lpstr>
      <vt:lpstr>Experimento complejidad secuencia de bits</vt:lpstr>
      <vt:lpstr>Experimento RBN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57</cp:revision>
  <dcterms:created xsi:type="dcterms:W3CDTF">2019-03-31T22:47:59Z</dcterms:created>
  <dcterms:modified xsi:type="dcterms:W3CDTF">2019-09-08T00:28:00Z</dcterms:modified>
</cp:coreProperties>
</file>