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6" r:id="rId7"/>
    <p:sldId id="299" r:id="rId8"/>
    <p:sldId id="279" r:id="rId9"/>
    <p:sldId id="319" r:id="rId10"/>
    <p:sldId id="262" r:id="rId11"/>
    <p:sldId id="320" r:id="rId12"/>
    <p:sldId id="263" r:id="rId13"/>
    <p:sldId id="284" r:id="rId14"/>
    <p:sldId id="321" r:id="rId15"/>
    <p:sldId id="288" r:id="rId16"/>
    <p:sldId id="289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44" y="6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35" y="1543685"/>
            <a:ext cx="7028180" cy="899160"/>
          </a:xfrm>
        </p:spPr>
        <p:txBody>
          <a:bodyPr/>
          <a:lstStyle/>
          <a:p>
            <a:r>
              <a:rPr lang="en-US" altLang="zh-CN" sz="6000">
                <a:latin typeface="叶根友毛笔行书2.0版" panose="02010601030101010101" charset="-122"/>
                <a:ea typeface="叶根友毛笔行书2.0版" panose="02010601030101010101" charset="-122"/>
              </a:rPr>
              <a:t>Flutter </a:t>
            </a:r>
            <a:r>
              <a:rPr lang="en-US" altLang="zh-CN" sz="6000">
                <a:latin typeface="叶根友毛笔行书2.0版" panose="02010601030101010101" charset="-122"/>
                <a:ea typeface="叶根友毛笔行书2.0版" panose="02010601030101010101" charset="-122"/>
              </a:rPr>
              <a:t>Key</a:t>
            </a:r>
            <a:endParaRPr lang="en-US" altLang="zh-CN" sz="60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946910" y="2755900"/>
            <a:ext cx="6080125" cy="951230"/>
          </a:xfrm>
        </p:spPr>
        <p:txBody>
          <a:bodyPr/>
          <a:lstStyle/>
          <a:p>
            <a:r>
              <a:rPr lang="en-US" altLang="zh-CN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——</a:t>
            </a:r>
            <a:r>
              <a:rPr lang="zh-CN" altLang="en-US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张鹏</a:t>
            </a:r>
            <a:endParaRPr lang="zh-CN" altLang="en-US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菱形 3"/>
          <p:cNvSpPr/>
          <p:nvPr/>
        </p:nvSpPr>
        <p:spPr>
          <a:xfrm>
            <a:off x="3194050" y="893445"/>
            <a:ext cx="5523865" cy="5071110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9025" y="1560195"/>
            <a:ext cx="21145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逐浪温莎雅楷体" panose="03000509000000000000" charset="-122"/>
                <a:ea typeface="逐浪温莎雅楷体" panose="03000509000000000000" charset="-122"/>
              </a:rPr>
              <a:t>04</a:t>
            </a:r>
            <a:endParaRPr lang="en-US" altLang="zh-CN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51555" y="342138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底层</a:t>
            </a:r>
            <a:r>
              <a:rPr lang="zh-CN" altLang="en-US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分析</a:t>
            </a:r>
            <a:endParaRPr lang="zh-CN" altLang="en-US" sz="3600" dirty="0" smtClean="0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1918335" cy="695960"/>
            <a:chOff x="1336" y="1002"/>
            <a:chExt cx="3021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88"/>
              <a:ext cx="220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底层</a:t>
              </a:r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分析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45" name="文本框 44"/>
          <p:cNvSpPr txBox="1"/>
          <p:nvPr/>
        </p:nvSpPr>
        <p:spPr>
          <a:xfrm>
            <a:off x="777240" y="1320165"/>
            <a:ext cx="90227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Widget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Widget 是 Flutter 世界里对视图的一种结构化描述，你可以把它看作是前端中的“控件”或“组件”。Widget 是控件实现的基本逻辑单位，里面存储的是有关视图渲染的配置信息，包括布局、渲染属性、事件响应信息等。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777240" y="3162300"/>
            <a:ext cx="8319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Element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Element 是 Widget 的一个实例化对象，它承载了视图构建的上下文数据，是连接结构化的配置信息到完成最终渲染的桥梁。</a:t>
            </a:r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777240" y="4787900"/>
            <a:ext cx="83197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RenderObject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RenderObject从其名字，我们就可以很直观地知道，RenderObject 是主要负责实现视图渲染的对象。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3137535" cy="695960"/>
            <a:chOff x="1336" y="1002"/>
            <a:chExt cx="4941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74"/>
              <a:ext cx="41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渲染</a:t>
              </a:r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过程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69010" y="1411605"/>
            <a:ext cx="915479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Flutter 渲染过程，可以分为这么三步：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首先，通过 Widget 树生成对应的 Element 树；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然后，创建相应的 RenderObject 并关联到 Element.renderObject 属性上；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最后，构建成 RenderObject 树，以完成最终的渲染。</a:t>
            </a:r>
            <a:endParaRPr lang="zh-CN" altLang="en-US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90" y="4531360"/>
            <a:ext cx="7372350" cy="685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260985" y="484505"/>
            <a:ext cx="2527935" cy="695960"/>
            <a:chOff x="1336" y="1002"/>
            <a:chExt cx="3981" cy="1096"/>
          </a:xfrm>
        </p:grpSpPr>
        <p:grpSp>
          <p:nvGrpSpPr>
            <p:cNvPr id="3" name="组合 2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6" name="矩形 5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4" name="文本框 13"/>
            <p:cNvSpPr txBox="1"/>
            <p:nvPr/>
          </p:nvSpPr>
          <p:spPr>
            <a:xfrm>
              <a:off x="2149" y="1188"/>
              <a:ext cx="3168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源码快捷</a:t>
              </a:r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阅读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38530" y="1181100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RenderObjectElement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1549400"/>
            <a:ext cx="6800850" cy="35096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1511300" cy="695960"/>
            <a:chOff x="1336" y="1002"/>
            <a:chExt cx="2380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88"/>
              <a:ext cx="1567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Element</a:t>
              </a:r>
              <a:endParaRPr lang="en-US" altLang="zh-CN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915035"/>
            <a:ext cx="5862320" cy="54654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02690" y="1773555"/>
            <a:ext cx="4926330" cy="899160"/>
          </a:xfrm>
        </p:spPr>
        <p:txBody>
          <a:bodyPr/>
          <a:lstStyle/>
          <a:p>
            <a:r>
              <a:rPr lang="zh-CN" altLang="en-US" sz="8000">
                <a:latin typeface="叶根友毛笔行书2.0版" panose="02010601030101010101" charset="-122"/>
                <a:ea typeface="叶根友毛笔行书2.0版" panose="02010601030101010101" charset="-122"/>
              </a:rPr>
              <a:t>谢谢观看</a:t>
            </a:r>
            <a:endParaRPr lang="zh-CN" altLang="en-US" sz="8000">
              <a:latin typeface="叶根友毛笔行书2.0版" panose="02010601030101010101" charset="-122"/>
              <a:ea typeface="叶根友毛笔行书2.0版" panose="02010601030101010101" charset="-122"/>
            </a:endParaRPr>
          </a:p>
        </p:txBody>
      </p:sp>
    </p:spTree>
    <p:custDataLst>
      <p:tags r:id="rId3"/>
    </p:custDataLst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234690" y="628650"/>
            <a:ext cx="8126095" cy="592328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52170" y="1613535"/>
            <a:ext cx="211455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逐浪温莎雅楷体" panose="03000509000000000000" charset="-122"/>
                <a:ea typeface="逐浪温莎雅楷体" panose="03000509000000000000" charset="-122"/>
              </a:rPr>
              <a:t>目录</a:t>
            </a:r>
            <a:endParaRPr lang="zh-CN" altLang="en-US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808220" y="1903730"/>
            <a:ext cx="57245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01.</a:t>
            </a:r>
            <a:r>
              <a:rPr lang="zh-CN" altLang="en-US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简介</a:t>
            </a: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 </a:t>
            </a:r>
            <a:endParaRPr lang="en-US" altLang="zh-CN" sz="2400" dirty="0" smtClean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02.Local Key</a:t>
            </a:r>
            <a:endParaRPr lang="zh-CN" altLang="en-US" sz="2400" dirty="0" smtClean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03.</a:t>
            </a: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Global Key</a:t>
            </a:r>
            <a:endParaRPr lang="en-US" altLang="zh-CN" sz="2400" dirty="0" smtClean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04.</a:t>
            </a:r>
            <a:r>
              <a:rPr lang="zh-CN" altLang="en-US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底层分析</a:t>
            </a:r>
            <a:r>
              <a:rPr lang="en-US" altLang="zh-CN" sz="2400" dirty="0" smtClean="0">
                <a:solidFill>
                  <a:schemeClr val="tx1"/>
                </a:solidFill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</a:rPr>
              <a:t> </a:t>
            </a:r>
            <a:endParaRPr lang="zh-CN" altLang="en-US" sz="2400" dirty="0" smtClean="0">
              <a:solidFill>
                <a:schemeClr val="tx1"/>
              </a:solidFill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</a:endParaRPr>
          </a:p>
        </p:txBody>
      </p:sp>
    </p:spTree>
    <p:custDataLst>
      <p:tags r:id="rId2"/>
    </p:custData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菱形 3"/>
          <p:cNvSpPr/>
          <p:nvPr/>
        </p:nvSpPr>
        <p:spPr>
          <a:xfrm>
            <a:off x="3214370" y="893445"/>
            <a:ext cx="5523865" cy="5071110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38725" y="1560195"/>
            <a:ext cx="21145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逐浪温莎雅楷体" panose="03000509000000000000" charset="-122"/>
                <a:ea typeface="逐浪温莎雅楷体" panose="03000509000000000000" charset="-122"/>
              </a:rPr>
              <a:t>01</a:t>
            </a:r>
            <a:endParaRPr lang="en-US" altLang="zh-CN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13455" y="3361690"/>
            <a:ext cx="47548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		</a:t>
            </a:r>
            <a:r>
              <a:rPr lang="zh-CN" altLang="en-US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简介</a:t>
            </a:r>
            <a:r>
              <a:rPr lang="en-US" altLang="zh-CN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		</a:t>
            </a:r>
            <a:endParaRPr lang="en-US" altLang="zh-CN" sz="3600" dirty="0" smtClean="0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5140"/>
            <a:ext cx="3186430" cy="695960"/>
            <a:chOff x="1336" y="1002"/>
            <a:chExt cx="5018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226" y="1188"/>
              <a:ext cx="41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简介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956310" y="1181735"/>
            <a:ext cx="7698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Flutter通过Widget来渲染UI，那么它是如何区分上面的两个不同颜色的Container的呢？通过颜色吗？当然不是，如果Container的颜色相同，那岂不是无法区分了？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56310" y="2221865"/>
            <a:ext cx="4792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olidFill>
                  <a:srgbClr val="FF0000"/>
                </a:solidFill>
              </a:rPr>
              <a:t>相当于</a:t>
            </a:r>
            <a:r>
              <a:rPr lang="en-US" altLang="zh-CN">
                <a:solidFill>
                  <a:srgbClr val="FF0000"/>
                </a:solidFill>
              </a:rPr>
              <a:t>Android</a:t>
            </a:r>
            <a:r>
              <a:rPr lang="zh-CN" altLang="en-US">
                <a:solidFill>
                  <a:srgbClr val="FF0000"/>
                </a:solidFill>
              </a:rPr>
              <a:t>中</a:t>
            </a:r>
            <a:r>
              <a:rPr lang="en-US" altLang="zh-CN">
                <a:solidFill>
                  <a:srgbClr val="FF0000"/>
                </a:solidFill>
              </a:rPr>
              <a:t>View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ViewID</a:t>
            </a:r>
            <a:r>
              <a:rPr lang="zh-CN" altLang="en-US">
                <a:solidFill>
                  <a:srgbClr val="FF0000"/>
                </a:solidFill>
              </a:rPr>
              <a:t>或者</a:t>
            </a:r>
            <a:r>
              <a:rPr lang="en-US" altLang="zh-CN">
                <a:solidFill>
                  <a:srgbClr val="FF0000"/>
                </a:solidFill>
              </a:rPr>
              <a:t>iOS</a:t>
            </a:r>
            <a:r>
              <a:rPr lang="zh-CN" altLang="en-US">
                <a:solidFill>
                  <a:srgbClr val="FF0000"/>
                </a:solidFill>
              </a:rPr>
              <a:t>的</a:t>
            </a:r>
            <a:r>
              <a:rPr lang="en-US" altLang="zh-CN">
                <a:solidFill>
                  <a:srgbClr val="FF0000"/>
                </a:solidFill>
              </a:rPr>
              <a:t>Tag</a:t>
            </a:r>
            <a:endParaRPr lang="en-US" altLang="zh-CN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130" y="2589530"/>
            <a:ext cx="6365875" cy="34874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" y="3288665"/>
            <a:ext cx="3415665" cy="25063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菱形 3"/>
          <p:cNvSpPr/>
          <p:nvPr/>
        </p:nvSpPr>
        <p:spPr>
          <a:xfrm>
            <a:off x="3255645" y="893445"/>
            <a:ext cx="5523865" cy="5071110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9025" y="1560195"/>
            <a:ext cx="21145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逐浪温莎雅楷体" panose="03000509000000000000" charset="-122"/>
                <a:ea typeface="逐浪温莎雅楷体" panose="03000509000000000000" charset="-122"/>
              </a:rPr>
              <a:t>02</a:t>
            </a:r>
            <a:endParaRPr lang="en-US" altLang="zh-CN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31105" y="3421380"/>
            <a:ext cx="18497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Local Key</a:t>
            </a:r>
            <a:endParaRPr lang="en-US" altLang="zh-CN" sz="3600" dirty="0" smtClean="0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3137535" cy="695960"/>
            <a:chOff x="1336" y="1002"/>
            <a:chExt cx="4941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74"/>
              <a:ext cx="41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Local Key</a:t>
              </a:r>
              <a:endParaRPr lang="en-US" altLang="zh-CN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68680" y="1181100"/>
            <a:ext cx="6050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Local Key指的是在当前Widget层级下，唯一的Key属性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4824095"/>
            <a:ext cx="9229725" cy="10953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40435" y="1548765"/>
            <a:ext cx="95707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Value Key，顾名思义，就是使用Value来对Key做标识的Key，</a:t>
            </a:r>
            <a:endParaRPr lang="zh-CN" altLang="en-US"/>
          </a:p>
          <a:p>
            <a:r>
              <a:rPr lang="zh-CN" altLang="en-US"/>
              <a:t>例如我们在Demo中使用的，ValueKey(1)，value可以是任意类型，这里是1，其实更符合的场景，应该是用Color，或者是更加具有语义性的value来作为Key的value。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Object Key与Value Key类似，但是又不完全一样，Value Key对比的是Value，Value相等，就是相等，而Object Key，对比的是实例，实例相同，才是相等，就好比一个Java中的equals，一个是「==」。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Unique Key，自己都说了，它是独一无二的，也就是说，Unique Key只和自己相等，任意创建多个Unique Key，都是不相等的。（</a:t>
            </a:r>
            <a:r>
              <a:rPr lang="zh-CN" altLang="en-US">
                <a:solidFill>
                  <a:srgbClr val="FF0000"/>
                </a:solidFill>
              </a:rPr>
              <a:t>一旦使用Uniquekey那么就不存在Element复用了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940435" y="441007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AnimatedSwitcher</a:t>
            </a:r>
            <a:r>
              <a:rPr lang="zh-CN" altLang="en-US"/>
              <a:t>使用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3042920" cy="695960"/>
            <a:chOff x="1336" y="1002"/>
            <a:chExt cx="4792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000" y="1188"/>
              <a:ext cx="41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底层源码</a:t>
              </a:r>
              <a:r>
                <a:rPr lang="zh-CN" altLang="en-US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比较</a:t>
              </a:r>
              <a:endParaRPr lang="zh-CN" altLang="en-US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0" y="1577975"/>
            <a:ext cx="4514850" cy="174752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84250" y="1209675"/>
            <a:ext cx="1186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Value key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6051550" y="3325495"/>
            <a:ext cx="130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Object Key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3884930"/>
            <a:ext cx="4515485" cy="1955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菱形 3"/>
          <p:cNvSpPr/>
          <p:nvPr/>
        </p:nvSpPr>
        <p:spPr>
          <a:xfrm>
            <a:off x="3194685" y="893445"/>
            <a:ext cx="5523865" cy="5071110"/>
          </a:xfrm>
          <a:prstGeom prst="diamond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899025" y="1560195"/>
            <a:ext cx="2114550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15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逐浪温莎雅楷体" panose="03000509000000000000" charset="-122"/>
                <a:ea typeface="逐浪温莎雅楷体" panose="03000509000000000000" charset="-122"/>
              </a:rPr>
              <a:t>03</a:t>
            </a:r>
            <a:endParaRPr lang="en-US" altLang="zh-CN" sz="115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逐浪温莎雅楷体" panose="03000509000000000000" charset="-122"/>
              <a:ea typeface="逐浪温莎雅楷体" panose="03000509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62220" y="3421380"/>
            <a:ext cx="195135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36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rPr>
              <a:t>Global key</a:t>
            </a:r>
            <a:endParaRPr lang="en-US" altLang="zh-CN" sz="3600" dirty="0" smtClean="0">
              <a:latin typeface="逐浪温莎雅楷体" panose="03000509000000000000" charset="-122"/>
              <a:ea typeface="逐浪温莎雅楷体" panose="03000509000000000000" charset="-122"/>
              <a:cs typeface="逐浪温莎雅楷体" panose="03000509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60985" y="484505"/>
            <a:ext cx="3137535" cy="695960"/>
            <a:chOff x="1336" y="1002"/>
            <a:chExt cx="4941" cy="1096"/>
          </a:xfrm>
        </p:grpSpPr>
        <p:grpSp>
          <p:nvGrpSpPr>
            <p:cNvPr id="4" name="组合 3"/>
            <p:cNvGrpSpPr/>
            <p:nvPr/>
          </p:nvGrpSpPr>
          <p:grpSpPr>
            <a:xfrm>
              <a:off x="1336" y="1002"/>
              <a:ext cx="663" cy="1096"/>
              <a:chOff x="1336" y="1002"/>
              <a:chExt cx="663" cy="1096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1336" y="1002"/>
                <a:ext cx="360" cy="1097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1845" y="1002"/>
                <a:ext cx="155" cy="1097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2149" y="1174"/>
              <a:ext cx="41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2400" dirty="0" smtClean="0">
                  <a:latin typeface="逐浪温莎雅楷体" panose="03000509000000000000" charset="-122"/>
                  <a:ea typeface="逐浪温莎雅楷体" panose="03000509000000000000" charset="-122"/>
                  <a:cs typeface="逐浪温莎雅楷体" panose="03000509000000000000" charset="-122"/>
                  <a:sym typeface="+mn-ea"/>
                </a:rPr>
                <a:t>Global Key</a:t>
              </a:r>
              <a:endParaRPr lang="en-US" altLang="zh-CN" sz="2400" dirty="0" smtClean="0">
                <a:latin typeface="逐浪温莎雅楷体" panose="03000509000000000000" charset="-122"/>
                <a:ea typeface="逐浪温莎雅楷体" panose="03000509000000000000" charset="-122"/>
                <a:cs typeface="逐浪温莎雅楷体" panose="03000509000000000000" charset="-122"/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858520" y="1181100"/>
            <a:ext cx="44938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Global Key全局唯一且只和自己相等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57580" y="2004060"/>
            <a:ext cx="861504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Element为了效率问题，只会在当前层级下进行寻找，一旦我们修改了某个Widget的层级，那么Element就会消耗重建。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那么如果使用了Global Key呢？当Key的类型是Global Key时，Element会不惜代价在全局寻找这个Key，这也是为什么Global Key的效率会比较低的原因。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  <p:tag name="KSO_WM_SPECIAL_SOURCE" val="bdnull"/>
</p:tagLst>
</file>

<file path=ppt/tags/tag78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PECIAL_SOURCE" val="bdnull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1266</Words>
  <Application>WPS 演示</Application>
  <PresentationFormat>宽屏</PresentationFormat>
  <Paragraphs>93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</vt:lpstr>
      <vt:lpstr>叶根友毛笔行书2.0版</vt:lpstr>
      <vt:lpstr>宋体-简</vt:lpstr>
      <vt:lpstr>逐浪温莎雅楷体</vt:lpstr>
      <vt:lpstr>汉仪楷体简</vt:lpstr>
      <vt:lpstr>等线 Light</vt:lpstr>
      <vt:lpstr>汉仪中等线KW</vt:lpstr>
      <vt:lpstr>Wingdings</vt:lpstr>
      <vt:lpstr>黑体</vt:lpstr>
      <vt:lpstr>Helvetica Neue Light</vt:lpstr>
      <vt:lpstr>Aharoni</vt:lpstr>
      <vt:lpstr>Open Sans</vt:lpstr>
      <vt:lpstr>苹方-简</vt:lpstr>
      <vt:lpstr>宋体</vt:lpstr>
      <vt:lpstr>Arial Unicode MS</vt:lpstr>
      <vt:lpstr>汉仪书宋二KW</vt:lpstr>
      <vt:lpstr>微软雅黑</vt:lpstr>
      <vt:lpstr>汉仪中黑KW</vt:lpstr>
      <vt:lpstr>Office 主题​​</vt:lpstr>
      <vt:lpstr>Flutter Key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/>
  <cp:lastModifiedBy>twistedfate</cp:lastModifiedBy>
  <cp:revision>14</cp:revision>
  <dcterms:created xsi:type="dcterms:W3CDTF">2022-08-10T08:27:00Z</dcterms:created>
  <dcterms:modified xsi:type="dcterms:W3CDTF">2022-08-10T08:27:00Z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2052-4.5.0.7405</vt:lpwstr>
  </property>
  <property fmtid="{D5CDD505-2E9C-101B-9397-08002B2CF9AE}" pid="3" name="ICV">
    <vt:lpwstr>AD22E8055AC89FFAAEBCF162468F64DC</vt:lpwstr>
  </property>
</Properties>
</file>