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77" autoAdjust="0"/>
  </p:normalViewPr>
  <p:slideViewPr>
    <p:cSldViewPr snapToGrid="0">
      <p:cViewPr varScale="1">
        <p:scale>
          <a:sx n="114" d="100"/>
          <a:sy n="114" d="100"/>
        </p:scale>
        <p:origin x="42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80F40-D5BC-4E2C-AF26-DBEA530814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5A04-4DE8-4C9F-90C0-7161D72C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Sciter.Reactor</a:t>
            </a:r>
            <a:r>
              <a:rPr lang="en-US" dirty="0" smtClean="0"/>
              <a:t>/JSX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Effective DOM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553"/>
          </a:xfrm>
        </p:spPr>
        <p:txBody>
          <a:bodyPr/>
          <a:lstStyle/>
          <a:p>
            <a:r>
              <a:rPr lang="en-US" dirty="0" smtClean="0"/>
              <a:t>JSX – HTML alike VDOM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024" y="3721930"/>
            <a:ext cx="10515600" cy="624916"/>
          </a:xfrm>
        </p:spPr>
        <p:txBody>
          <a:bodyPr/>
          <a:lstStyle/>
          <a:p>
            <a:r>
              <a:rPr lang="en-US" dirty="0" smtClean="0"/>
              <a:t>is exactly this: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03" y="2234283"/>
            <a:ext cx="86477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function </a:t>
            </a:r>
            <a:r>
              <a:rPr lang="en-US" sz="2400" dirty="0" err="1" smtClean="0">
                <a:latin typeface="Consolas" panose="020B0609020204030204" pitchFamily="49" charset="0"/>
              </a:rPr>
              <a:t>Div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id,text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return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 id={</a:t>
            </a:r>
            <a:r>
              <a:rPr lang="en-US" sz="2400" dirty="0" smtClean="0"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}&gt;Hello {</a:t>
            </a:r>
            <a:r>
              <a:rPr lang="en-US" sz="2400" dirty="0" smtClean="0"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}&lt;/div&gt;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9024" y="1507918"/>
            <a:ext cx="10515600" cy="64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Sciter’s</a:t>
            </a:r>
            <a:r>
              <a:rPr lang="en-US" dirty="0" smtClean="0"/>
              <a:t> JS (ES2020 spec) is extended by native JSX support, so this: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2303" y="4346846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function </a:t>
            </a:r>
            <a:r>
              <a:rPr lang="en-US" sz="2400" dirty="0" err="1" smtClean="0">
                <a:latin typeface="Consolas" panose="020B0609020204030204" pitchFamily="49" charset="0"/>
              </a:rPr>
              <a:t>Div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id,text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return ["div", {</a:t>
            </a:r>
            <a:r>
              <a:rPr lang="en-US" sz="2400" dirty="0" err="1" smtClean="0">
                <a:latin typeface="Consolas" panose="020B0609020204030204" pitchFamily="49" charset="0"/>
              </a:rPr>
              <a:t>id:id.toString</a:t>
            </a:r>
            <a:r>
              <a:rPr lang="en-US" sz="2400" dirty="0" smtClean="0">
                <a:latin typeface="Consolas" panose="020B0609020204030204" pitchFamily="49" charset="0"/>
              </a:rPr>
              <a:t>()},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"Hello 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text.toString</a:t>
            </a:r>
            <a:r>
              <a:rPr lang="en-US" sz="2400" dirty="0" smtClean="0">
                <a:latin typeface="Consolas" panose="020B0609020204030204" pitchFamily="49" charset="0"/>
              </a:rPr>
              <a:t>() ]];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05" y="167541"/>
            <a:ext cx="10515600" cy="1325563"/>
          </a:xfrm>
        </p:spPr>
        <p:txBody>
          <a:bodyPr/>
          <a:lstStyle/>
          <a:p>
            <a:r>
              <a:rPr lang="en-US" dirty="0" smtClean="0"/>
              <a:t>JSX, list population: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42" y="5161140"/>
            <a:ext cx="10515600" cy="1547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</a:t>
            </a:r>
            <a:r>
              <a:rPr lang="en-US" dirty="0" smtClean="0"/>
              <a:t>SX allows:</a:t>
            </a:r>
          </a:p>
          <a:p>
            <a:pPr lvl="1"/>
            <a:r>
              <a:rPr lang="en-US" dirty="0" smtClean="0"/>
              <a:t>to define VDOM literals;</a:t>
            </a:r>
          </a:p>
          <a:p>
            <a:pPr lvl="1"/>
            <a:r>
              <a:rPr lang="en-US" dirty="0" smtClean="0"/>
              <a:t>to define "</a:t>
            </a:r>
            <a:r>
              <a:rPr lang="en-US" dirty="0" err="1" smtClean="0"/>
              <a:t>HTMLish</a:t>
            </a:r>
            <a:r>
              <a:rPr lang="en-US" dirty="0" smtClean="0"/>
              <a:t>" function calls and component instantiations – first letter – capital one.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042" y="1549719"/>
            <a:ext cx="1100037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list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"ben"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"joe"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"marry"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"joseph"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latin typeface="Consolas" panose="020B0609020204030204" pitchFamily="49" charset="0"/>
              </a:rPr>
              <a:t> List(props)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&gt;{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props.items.map</a:t>
            </a:r>
            <a:r>
              <a:rPr lang="en-US" sz="2400" dirty="0" smtClean="0">
                <a:latin typeface="Consolas" panose="020B0609020204030204" pitchFamily="49" charset="0"/>
              </a:rPr>
              <a:t>(item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 key={</a:t>
            </a:r>
            <a:r>
              <a:rPr lang="en-US" sz="2400" dirty="0"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}&gt;{</a:t>
            </a:r>
            <a:r>
              <a:rPr lang="en-US" sz="2400" dirty="0" smtClean="0"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}&lt;/li&gt;</a:t>
            </a:r>
            <a:r>
              <a:rPr lang="en-US" sz="240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}&lt;/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populate content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$("body").content(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&lt;List items={</a:t>
            </a:r>
            <a:r>
              <a:rPr lang="en-US" sz="2400" dirty="0" smtClean="0"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 /&gt;</a:t>
            </a:r>
            <a:r>
              <a:rPr lang="en-US" sz="2400" dirty="0" smtClean="0">
                <a:latin typeface="Consolas" panose="020B0609020204030204" pitchFamily="49" charset="0"/>
              </a:rPr>
              <a:t> );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Core: </a:t>
            </a:r>
            <a:r>
              <a:rPr lang="en-US" dirty="0" err="1" smtClean="0"/>
              <a:t>Element.patch</a:t>
            </a:r>
            <a:r>
              <a:rPr lang="en-US" dirty="0" smtClean="0"/>
              <a:t>(</a:t>
            </a:r>
            <a:r>
              <a:rPr lang="en-US" dirty="0" err="1" smtClean="0"/>
              <a:t>vdom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17"/>
            <a:ext cx="10515600" cy="144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Native method, sic!</a:t>
            </a:r>
          </a:p>
          <a:p>
            <a:pPr lvl="1"/>
            <a:r>
              <a:rPr lang="en-US" dirty="0" smtClean="0"/>
              <a:t>Takes VDOM definition and  </a:t>
            </a:r>
          </a:p>
          <a:p>
            <a:pPr lvl="1"/>
            <a:r>
              <a:rPr lang="en-US" dirty="0" smtClean="0"/>
              <a:t>Updates element’s content by applying diff (a.k.a. reconciliation) - </a:t>
            </a:r>
            <a:br>
              <a:rPr lang="en-US" dirty="0" smtClean="0"/>
            </a:br>
            <a:r>
              <a:rPr lang="en-US" dirty="0" smtClean="0"/>
              <a:t>only changed elements and attributes will be affected: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5285" y="2940623"/>
            <a:ext cx="9502408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latin typeface="Consolas" panose="020B0609020204030204" pitchFamily="49" charset="0"/>
              </a:rPr>
              <a:t> tick()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velement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&lt;h1&gt;Hello, world!&lt;/h1&gt;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&lt;h2&gt;It is {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</a:rPr>
              <a:t> Date().</a:t>
            </a:r>
            <a:r>
              <a:rPr lang="en-US" sz="2000" dirty="0" err="1" smtClean="0">
                <a:latin typeface="Consolas" panose="020B0609020204030204" pitchFamily="49" charset="0"/>
              </a:rPr>
              <a:t>toString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()} now.&lt;/h2&gt;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&lt;/body&gt;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$("body").patch(</a:t>
            </a:r>
            <a:r>
              <a:rPr lang="en-US" sz="2000" dirty="0" err="1" smtClean="0">
                <a:latin typeface="Consolas" panose="020B0609020204030204" pitchFamily="49" charset="0"/>
              </a:rPr>
              <a:t>velement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true;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keep timer running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latin typeface="Consolas" panose="020B0609020204030204" pitchFamily="49" charset="0"/>
              </a:rPr>
              <a:t>document.timer</a:t>
            </a:r>
            <a:r>
              <a:rPr lang="en-US" sz="2000" dirty="0" smtClean="0">
                <a:latin typeface="Consolas" panose="020B0609020204030204" pitchFamily="49" charset="0"/>
              </a:rPr>
              <a:t>(1000, tick);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2409" cy="1086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Reactor Component is just DOM element </a:t>
            </a:r>
            <a:br>
              <a:rPr lang="en-US" dirty="0" smtClean="0"/>
            </a:br>
            <a:r>
              <a:rPr lang="en-US" dirty="0" smtClean="0"/>
              <a:t>with the JS class [controller]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759" y="1452010"/>
            <a:ext cx="4443339" cy="2922406"/>
          </a:xfrm>
        </p:spPr>
        <p:txBody>
          <a:bodyPr>
            <a:normAutofit/>
          </a:bodyPr>
          <a:lstStyle/>
          <a:p>
            <a:r>
              <a:rPr lang="en-US" dirty="0" smtClean="0"/>
              <a:t>Reactive component:</a:t>
            </a:r>
          </a:p>
          <a:p>
            <a:pPr lvl="1"/>
            <a:r>
              <a:rPr lang="en-US" dirty="0" smtClean="0"/>
              <a:t>Derives from </a:t>
            </a:r>
            <a:r>
              <a:rPr lang="en-US" b="1" dirty="0" smtClean="0"/>
              <a:t>Element</a:t>
            </a:r>
          </a:p>
          <a:p>
            <a:pPr lvl="1"/>
            <a:r>
              <a:rPr lang="en-US" dirty="0" smtClean="0"/>
              <a:t>Has </a:t>
            </a:r>
            <a:r>
              <a:rPr lang="en-US" b="1" dirty="0" smtClean="0"/>
              <a:t>function render()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Initial and runtime content is defined in single place </a:t>
            </a:r>
            <a:r>
              <a:rPr lang="en-US" dirty="0"/>
              <a:t>–render()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4108" y="1452011"/>
            <a:ext cx="682545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latin typeface="Consolas" panose="020B0609020204030204" pitchFamily="49" charset="0"/>
              </a:rPr>
              <a:t>Clock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 smtClean="0">
                <a:latin typeface="Consolas" panose="020B0609020204030204" pitchFamily="49" charset="0"/>
              </a:rPr>
              <a:t> Element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is still a DOM Element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data = { time: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</a:rPr>
              <a:t> Date() };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initial state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600" dirty="0" smtClean="0">
                <a:latin typeface="Consolas" panose="020B0609020204030204" pitchFamily="49" charset="0"/>
              </a:rPr>
              <a:t>() {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DOM element created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</a:rPr>
              <a:t>.timer</a:t>
            </a:r>
            <a:r>
              <a:rPr lang="en-US" sz="1600" dirty="0" smtClean="0">
                <a:latin typeface="Consolas" panose="020B0609020204030204" pitchFamily="49" charset="0"/>
              </a:rPr>
              <a:t>(1000, function()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</a:rPr>
              <a:t>.componentUpdate</a:t>
            </a:r>
            <a:r>
              <a:rPr lang="en-US" sz="1600" dirty="0" smtClean="0">
                <a:latin typeface="Consolas" panose="020B0609020204030204" pitchFamily="49" charset="0"/>
              </a:rPr>
              <a:t>({ time: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</a:rPr>
              <a:t> Date() });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true;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keep the timer ticking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&lt;h1&gt;Hello, world!&lt;/h1&gt;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&lt;h2&gt;It is {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</a:rPr>
              <a:t>.data.time.toString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 now.&lt;/h2&gt;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&lt;/div&gt;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}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6714" y="4806776"/>
            <a:ext cx="4181428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component instantiation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document.body.content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6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Clock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/&gt;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Element.componentUpdate</a:t>
            </a:r>
            <a:r>
              <a:rPr lang="en-US" dirty="0" smtClean="0"/>
              <a:t>,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945" y="1463040"/>
            <a:ext cx="7161288" cy="54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Native, built-in method, does roughly this: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945" y="2283642"/>
            <a:ext cx="708085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Element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dirty="0" smtClean="0">
                <a:latin typeface="Consolas" panose="020B0609020204030204" pitchFamily="49" charset="0"/>
              </a:rPr>
              <a:t> Node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</a:rPr>
              <a:t>componentUpdate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newdata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if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newdata</a:t>
            </a:r>
            <a:r>
              <a:rPr lang="en-US" dirty="0" smtClean="0">
                <a:latin typeface="Consolas" panose="020B0609020204030204" pitchFamily="49" charset="0"/>
              </a:rPr>
              <a:t> == "object")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 !</a:t>
            </a:r>
            <a:r>
              <a:rPr lang="en-US" dirty="0" err="1" smtClean="0">
                <a:latin typeface="Consolas" panose="020B0609020204030204" pitchFamily="49" charset="0"/>
              </a:rPr>
              <a:t>Object.assignEx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</a:rPr>
              <a:t>,newdata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return;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function</a:t>
            </a:r>
            <a:r>
              <a:rPr lang="en-US" dirty="0" smtClean="0">
                <a:latin typeface="Consolas" panose="020B0609020204030204" pitchFamily="49" charset="0"/>
              </a:rPr>
              <a:t> update()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</a:rPr>
              <a:t>.patch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</a:rPr>
              <a:t>.render</a:t>
            </a:r>
            <a:r>
              <a:rPr lang="en-US" dirty="0" smtClean="0">
                <a:latin typeface="Consolas" panose="020B0609020204030204" pitchFamily="49" charset="0"/>
              </a:rPr>
              <a:t>());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</a:rPr>
              <a:t>.post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update,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/*no duplicates*/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8201" y="1941265"/>
            <a:ext cx="36296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mtClean="0"/>
              <a:t>extends </a:t>
            </a:r>
            <a:r>
              <a:rPr lang="en-US" i="1" smtClean="0"/>
              <a:t>this</a:t>
            </a:r>
            <a:r>
              <a:rPr lang="en-US" smtClean="0"/>
              <a:t> by new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Posts (enqueues) patch/render invocation only in case of changes.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It is recommended way to update any data inside the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Reactor.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556"/>
            <a:ext cx="10515600" cy="5355443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en-US" dirty="0" smtClean="0"/>
              <a:t>SX built into JavaScript of Sciter - virtual DOM literals.</a:t>
            </a:r>
          </a:p>
          <a:p>
            <a:r>
              <a:rPr lang="en-US" dirty="0" smtClean="0"/>
              <a:t>Functional components – content generating functions: </a:t>
            </a:r>
            <a:br>
              <a:rPr lang="en-US" dirty="0" smtClean="0"/>
            </a:br>
            <a:r>
              <a:rPr lang="en-US" b="1" dirty="0" smtClean="0"/>
              <a:t>function Clock()</a:t>
            </a:r>
          </a:p>
          <a:p>
            <a:r>
              <a:rPr lang="en-US" dirty="0" smtClean="0"/>
              <a:t>Class components – generate content, handle events and lifecycle, </a:t>
            </a:r>
            <a:r>
              <a:rPr lang="en-US" b="1" dirty="0" smtClean="0"/>
              <a:t>class Clock</a:t>
            </a:r>
            <a:r>
              <a:rPr lang="en-US" dirty="0" smtClean="0"/>
              <a:t> {}: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this(</a:t>
            </a:r>
            <a:r>
              <a:rPr lang="en-US" dirty="0" err="1" smtClean="0">
                <a:latin typeface="Consolas" panose="020B0609020204030204" pitchFamily="49" charset="0"/>
              </a:rPr>
              <a:t>props,kids</a:t>
            </a:r>
            <a:r>
              <a:rPr lang="en-US" dirty="0" smtClean="0">
                <a:latin typeface="Consolas" panose="020B0609020204030204" pitchFamily="49" charset="0"/>
              </a:rPr>
              <a:t>[,parent]) props/content receiver.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componentDidMount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– they simply work as usual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componentWillUnmount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["on event at selector"](</a:t>
            </a:r>
            <a:r>
              <a:rPr lang="en-US" dirty="0" err="1" smtClean="0">
                <a:latin typeface="Consolas" panose="020B0609020204030204" pitchFamily="49" charset="0"/>
              </a:rPr>
              <a:t>evt,child</a:t>
            </a:r>
            <a:r>
              <a:rPr lang="en-US" dirty="0" smtClean="0">
                <a:latin typeface="Consolas" panose="020B0609020204030204" pitchFamily="49" charset="0"/>
              </a:rPr>
              <a:t>) {…} – event handlers</a:t>
            </a:r>
            <a:endParaRPr lang="en-US" dirty="0" smtClean="0"/>
          </a:p>
          <a:p>
            <a:r>
              <a:rPr lang="en-US" b="1" dirty="0" err="1" smtClean="0"/>
              <a:t>Element.patch</a:t>
            </a:r>
            <a:r>
              <a:rPr lang="en-US" b="1" dirty="0" smtClean="0"/>
              <a:t>()</a:t>
            </a:r>
            <a:r>
              <a:rPr lang="en-US" dirty="0" smtClean="0"/>
              <a:t> – native diff function wrapped into </a:t>
            </a:r>
            <a:r>
              <a:rPr lang="en-US" dirty="0" err="1" smtClean="0"/>
              <a:t>element.componentUpdate</a:t>
            </a:r>
            <a:r>
              <a:rPr lang="en-US" dirty="0" smtClean="0"/>
              <a:t>() method.</a:t>
            </a:r>
          </a:p>
          <a:p>
            <a:r>
              <a:rPr lang="en-US" dirty="0" smtClean="0"/>
              <a:t>Easy!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components, bonuses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3113"/>
            <a:ext cx="10515600" cy="881794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and class components may transform passed content.</a:t>
            </a:r>
          </a:p>
          <a:p>
            <a:pPr lvl="1"/>
            <a:r>
              <a:rPr lang="en-US" dirty="0" smtClean="0"/>
              <a:t>They receive as list of properties as list of children - kids: array(</a:t>
            </a:r>
            <a:r>
              <a:rPr lang="en-US" dirty="0" err="1" smtClean="0"/>
              <a:t>vnode</a:t>
            </a:r>
            <a:r>
              <a:rPr lang="en-US" dirty="0" smtClean="0"/>
              <a:t>)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26045"/>
            <a:ext cx="801160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</a:rPr>
              <a:t> Clock(</a:t>
            </a:r>
            <a:r>
              <a:rPr lang="en-US" sz="1600" dirty="0" err="1" smtClean="0">
                <a:latin typeface="Consolas" panose="020B0609020204030204" pitchFamily="49" charset="0"/>
              </a:rPr>
              <a:t>props,kids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return &lt;div </a:t>
            </a:r>
            <a:r>
              <a:rPr lang="en-US" sz="1600" dirty="0" err="1" smtClean="0">
                <a:latin typeface="Consolas" panose="020B0609020204030204" pitchFamily="49" charset="0"/>
              </a:rPr>
              <a:t>styleset</a:t>
            </a:r>
            <a:r>
              <a:rPr lang="en-US" sz="1600" dirty="0" smtClean="0">
                <a:latin typeface="Consolas" panose="020B0609020204030204" pitchFamily="49" charset="0"/>
              </a:rPr>
              <a:t>={__DIR__ + "</a:t>
            </a:r>
            <a:r>
              <a:rPr lang="en-US" sz="1600" dirty="0" err="1" smtClean="0">
                <a:latin typeface="Consolas" panose="020B0609020204030204" pitchFamily="49" charset="0"/>
              </a:rPr>
              <a:t>style.css#Clock</a:t>
            </a:r>
            <a:r>
              <a:rPr lang="en-US" sz="1600" dirty="0" smtClean="0">
                <a:latin typeface="Consolas" panose="020B0609020204030204" pitchFamily="49" charset="0"/>
              </a:rPr>
              <a:t>"} &gt;…&lt;/div&gt;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4331" y="1743461"/>
            <a:ext cx="10515600" cy="57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 may define [default] styles by @</a:t>
            </a:r>
            <a:r>
              <a:rPr lang="en-US" dirty="0" err="1" smtClean="0"/>
              <a:t>styleset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2781" y="4705421"/>
            <a:ext cx="488409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</a:rPr>
              <a:t> Comp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 </a:t>
            </a:r>
            <a:r>
              <a:rPr lang="en-US" sz="1600" dirty="0" smtClean="0">
                <a:latin typeface="Consolas" panose="020B0609020204030204" pitchFamily="49" charset="0"/>
              </a:rPr>
              <a:t>Element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this</a:t>
            </a:r>
            <a:r>
              <a:rPr lang="en-US" sz="1600" dirty="0" smtClean="0">
                <a:latin typeface="Consolas" panose="020B0609020204030204" pitchFamily="49" charset="0"/>
              </a:rPr>
              <a:t>(props, kids)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</a:rPr>
              <a:t>.kids</a:t>
            </a:r>
            <a:r>
              <a:rPr lang="en-US" sz="1600" dirty="0" smtClean="0">
                <a:latin typeface="Consolas" panose="020B0609020204030204" pitchFamily="49" charset="0"/>
              </a:rPr>
              <a:t> = kids;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R’ctor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render() { …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</a:rPr>
              <a:t>.kids</a:t>
            </a:r>
            <a:r>
              <a:rPr lang="en-US" sz="1600" dirty="0" smtClean="0">
                <a:latin typeface="Consolas" panose="020B0609020204030204" pitchFamily="49" charset="0"/>
              </a:rPr>
              <a:t>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750715"/>
            <a:ext cx="457267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Comp(props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</a:rPr>
              <a:t>kids)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demo: wrap kids into &lt;section&gt;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&lt;section&gt;{</a:t>
            </a:r>
            <a:r>
              <a:rPr lang="en-US" sz="1600" dirty="0" smtClean="0">
                <a:latin typeface="Consolas" panose="020B0609020204030204" pitchFamily="49" charset="0"/>
              </a:rPr>
              <a:t>kids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}&lt;/section&gt;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363"/>
            <a:ext cx="10515600" cy="46713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Mounting:</a:t>
            </a:r>
          </a:p>
          <a:p>
            <a:pPr lvl="1"/>
            <a:r>
              <a:rPr lang="en-US" b="1" dirty="0" smtClean="0"/>
              <a:t>constructor(</a:t>
            </a:r>
            <a:r>
              <a:rPr lang="en-US" b="1" dirty="0" err="1" smtClean="0"/>
              <a:t>props,kids</a:t>
            </a:r>
            <a:r>
              <a:rPr lang="en-US" b="1" dirty="0" smtClean="0"/>
              <a:t>)</a:t>
            </a:r>
            <a:r>
              <a:rPr lang="en-US" dirty="0" smtClean="0"/>
              <a:t> – JS standard constructor, invoked once per lifetime;</a:t>
            </a:r>
          </a:p>
          <a:p>
            <a:pPr lvl="1"/>
            <a:r>
              <a:rPr lang="en-US" b="1" dirty="0" smtClean="0"/>
              <a:t>this(</a:t>
            </a:r>
            <a:r>
              <a:rPr lang="en-US" b="1" dirty="0" err="1" smtClean="0"/>
              <a:t>props,kids</a:t>
            </a:r>
            <a:r>
              <a:rPr lang="en-US" b="1" dirty="0" smtClean="0"/>
              <a:t>[,parent])</a:t>
            </a:r>
            <a:r>
              <a:rPr lang="en-US" dirty="0" smtClean="0"/>
              <a:t> – </a:t>
            </a:r>
            <a:r>
              <a:rPr lang="en-US" dirty="0" err="1" smtClean="0"/>
              <a:t>R’ctor</a:t>
            </a:r>
            <a:r>
              <a:rPr lang="en-US" dirty="0" smtClean="0"/>
              <a:t>, invoked each time when the parent renders it;</a:t>
            </a:r>
          </a:p>
          <a:p>
            <a:pPr lvl="1"/>
            <a:r>
              <a:rPr lang="en-US" b="1" dirty="0" smtClean="0"/>
              <a:t>render(</a:t>
            </a:r>
            <a:r>
              <a:rPr lang="en-US" b="1" dirty="0" err="1" smtClean="0"/>
              <a:t>props,kids</a:t>
            </a:r>
            <a:r>
              <a:rPr lang="en-US" b="1" dirty="0" smtClean="0"/>
              <a:t>): </a:t>
            </a:r>
            <a:r>
              <a:rPr lang="en-US" b="1" dirty="0" err="1" smtClean="0"/>
              <a:t>VNode</a:t>
            </a:r>
            <a:r>
              <a:rPr lang="en-US" dirty="0" smtClean="0"/>
              <a:t> – takes props and kids collection and produces VDOM;</a:t>
            </a:r>
          </a:p>
          <a:p>
            <a:pPr lvl="1"/>
            <a:r>
              <a:rPr lang="en-US" b="1" dirty="0" err="1" smtClean="0"/>
              <a:t>componentDidMount</a:t>
            </a:r>
            <a:r>
              <a:rPr lang="en-US" b="1" dirty="0" smtClean="0"/>
              <a:t>()</a:t>
            </a:r>
            <a:r>
              <a:rPr lang="en-US" dirty="0" smtClean="0"/>
              <a:t> – called first time when it becomes real DOM element.</a:t>
            </a:r>
          </a:p>
          <a:p>
            <a:pPr lvl="1"/>
            <a:endParaRPr lang="en-US" dirty="0"/>
          </a:p>
          <a:p>
            <a:r>
              <a:rPr lang="en-US" dirty="0" smtClean="0"/>
              <a:t>Updating by parent’s render():</a:t>
            </a:r>
          </a:p>
          <a:p>
            <a:pPr lvl="1"/>
            <a:r>
              <a:rPr lang="en-US" b="1" dirty="0"/>
              <a:t>this(</a:t>
            </a:r>
            <a:r>
              <a:rPr lang="en-US" b="1" dirty="0" err="1"/>
              <a:t>props,kids</a:t>
            </a:r>
            <a:r>
              <a:rPr lang="en-US" b="1" dirty="0"/>
              <a:t>[,parent</a:t>
            </a:r>
            <a:r>
              <a:rPr lang="en-US" b="1" dirty="0" smtClean="0"/>
              <a:t>]) </a:t>
            </a:r>
            <a:endParaRPr lang="en-US" dirty="0"/>
          </a:p>
          <a:p>
            <a:pPr lvl="1"/>
            <a:r>
              <a:rPr lang="en-US" b="1" dirty="0"/>
              <a:t>render(</a:t>
            </a:r>
            <a:r>
              <a:rPr lang="en-US" b="1" dirty="0" err="1"/>
              <a:t>props,kids</a:t>
            </a:r>
            <a:r>
              <a:rPr lang="en-US" b="1" dirty="0"/>
              <a:t>): </a:t>
            </a:r>
            <a:r>
              <a:rPr lang="en-US" b="1" dirty="0" err="1" smtClean="0"/>
              <a:t>Vnode</a:t>
            </a:r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Self-updating (after .</a:t>
            </a:r>
            <a:r>
              <a:rPr lang="en-US" dirty="0" err="1" smtClean="0"/>
              <a:t>componentUpdate</a:t>
            </a:r>
            <a:r>
              <a:rPr lang="en-US" dirty="0" smtClean="0"/>
              <a:t>())</a:t>
            </a:r>
          </a:p>
          <a:p>
            <a:pPr marL="685800" lvl="2">
              <a:spcBef>
                <a:spcPts val="1000"/>
              </a:spcBef>
            </a:pPr>
            <a:r>
              <a:rPr lang="en-US" sz="2600" b="1" dirty="0"/>
              <a:t>render(</a:t>
            </a:r>
            <a:r>
              <a:rPr lang="en-US" sz="2600" b="1" dirty="0" err="1"/>
              <a:t>props,kids</a:t>
            </a:r>
            <a:r>
              <a:rPr lang="en-US" sz="2100" b="1" dirty="0"/>
              <a:t>): </a:t>
            </a:r>
            <a:r>
              <a:rPr lang="en-US" sz="2100" b="1" dirty="0" err="1" smtClean="0"/>
              <a:t>Vnode</a:t>
            </a:r>
            <a:endParaRPr lang="en-US" sz="2100" b="1" dirty="0" smtClean="0"/>
          </a:p>
          <a:p>
            <a:pPr marL="685800" lvl="2">
              <a:spcBef>
                <a:spcPts val="1000"/>
              </a:spcBef>
            </a:pP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Unmounting (destruction)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 err="1" smtClean="0"/>
              <a:t>componentWillUnmount</a:t>
            </a:r>
            <a:r>
              <a:rPr lang="en-US" sz="2400" b="1" dirty="0" smtClean="0"/>
              <a:t>()</a:t>
            </a:r>
          </a:p>
          <a:p>
            <a:pPr marL="228600" lvl="1">
              <a:spcBef>
                <a:spcPts val="1000"/>
              </a:spcBef>
            </a:pPr>
            <a:endParaRPr lang="en-US" b="1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87613"/>
            <a:ext cx="10515600" cy="606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only mandatory method is </a:t>
            </a:r>
            <a:r>
              <a:rPr lang="en-US" b="1" dirty="0" smtClean="0"/>
              <a:t>render()</a:t>
            </a:r>
          </a:p>
          <a:p>
            <a:r>
              <a:rPr lang="en-US" dirty="0"/>
              <a:t>Each component has several "lifecycle methods" that </a:t>
            </a:r>
            <a:r>
              <a:rPr lang="en-US" dirty="0" smtClean="0"/>
              <a:t>we </a:t>
            </a:r>
            <a:r>
              <a:rPr lang="en-US" dirty="0"/>
              <a:t>can override to run code at particular times in the </a:t>
            </a:r>
            <a:r>
              <a:rPr lang="en-US" dirty="0" smtClean="0"/>
              <a:t>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component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160" y="5422789"/>
            <a:ext cx="8931311" cy="1326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["on </a:t>
            </a:r>
            <a:r>
              <a:rPr lang="en-US" i="1" dirty="0" smtClean="0"/>
              <a:t>event</a:t>
            </a:r>
            <a:r>
              <a:rPr lang="en-US" dirty="0" smtClean="0"/>
              <a:t>"](</a:t>
            </a:r>
            <a:r>
              <a:rPr lang="en-US" dirty="0" err="1" smtClean="0"/>
              <a:t>evt</a:t>
            </a:r>
            <a:r>
              <a:rPr lang="en-US" dirty="0" smtClean="0"/>
              <a:t>) {… code …}</a:t>
            </a:r>
          </a:p>
          <a:p>
            <a:r>
              <a:rPr lang="en-US" dirty="0"/>
              <a:t>["on </a:t>
            </a:r>
            <a:r>
              <a:rPr lang="en-US" i="1" dirty="0" smtClean="0"/>
              <a:t>event</a:t>
            </a:r>
            <a:r>
              <a:rPr lang="en-US" dirty="0" smtClean="0"/>
              <a:t> at </a:t>
            </a:r>
            <a:r>
              <a:rPr lang="en-US" i="1" dirty="0" err="1" smtClean="0"/>
              <a:t>childSelector</a:t>
            </a:r>
            <a:r>
              <a:rPr lang="en-US" dirty="0" smtClean="0"/>
              <a:t>"](</a:t>
            </a:r>
            <a:r>
              <a:rPr lang="en-US" dirty="0" err="1" smtClean="0"/>
              <a:t>evt,child</a:t>
            </a:r>
            <a:r>
              <a:rPr lang="en-US" dirty="0" smtClean="0"/>
              <a:t>) </a:t>
            </a:r>
            <a:r>
              <a:rPr lang="en-US" dirty="0"/>
              <a:t>{… code </a:t>
            </a:r>
            <a:r>
              <a:rPr lang="en-US" dirty="0" smtClean="0"/>
              <a:t>…}</a:t>
            </a:r>
          </a:p>
          <a:p>
            <a:r>
              <a:rPr lang="en-US" dirty="0" err="1" smtClean="0"/>
              <a:t>on</a:t>
            </a:r>
            <a:r>
              <a:rPr lang="en-US" i="1" dirty="0" err="1" smtClean="0"/>
              <a:t>event</a:t>
            </a:r>
            <a:r>
              <a:rPr lang="en-US" dirty="0" smtClean="0"/>
              <a:t>() { … code … 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160" y="1368523"/>
            <a:ext cx="896709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u="sng" dirty="0" err="1" smtClean="0">
                <a:latin typeface="Consolas" panose="020B0609020204030204" pitchFamily="49" charset="0"/>
              </a:rPr>
              <a:t>MoreLess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 smtClean="0">
                <a:latin typeface="Consolas" panose="020B0609020204030204" pitchFamily="49" charset="0"/>
              </a:rPr>
              <a:t> Element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level = 10;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initial state 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&lt;span&gt;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latin typeface="Consolas" panose="020B0609020204030204" pitchFamily="49" charset="0"/>
              </a:rPr>
              <a:t>.level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button.more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&gt;+&lt;/button&gt;</a:t>
            </a:r>
            <a:b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button.less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&gt;-&lt;/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button&gt;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[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"on click at 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button.more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</a:rPr>
              <a:t>]() {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ES2020 method notation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latin typeface="Consolas" panose="020B0609020204030204" pitchFamily="49" charset="0"/>
              </a:rPr>
              <a:t>.componentUpdate</a:t>
            </a:r>
            <a:r>
              <a:rPr lang="en-US" sz="1400" dirty="0" smtClean="0">
                <a:latin typeface="Consolas" panose="020B0609020204030204" pitchFamily="49" charset="0"/>
              </a:rPr>
              <a:t> { level: </a:t>
            </a:r>
            <a:r>
              <a:rPr lang="en-US" sz="1400" dirty="0" err="1" smtClean="0">
                <a:latin typeface="Consolas" panose="020B0609020204030204" pitchFamily="49" charset="0"/>
              </a:rPr>
              <a:t>this.level</a:t>
            </a:r>
            <a:r>
              <a:rPr lang="en-US" sz="1400" dirty="0" smtClean="0">
                <a:latin typeface="Consolas" panose="020B0609020204030204" pitchFamily="49" charset="0"/>
              </a:rPr>
              <a:t> + 1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[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 click at 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button.less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</a:rPr>
              <a:t>]() { 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latin typeface="Consolas" panose="020B0609020204030204" pitchFamily="49" charset="0"/>
              </a:rPr>
              <a:t>.componentUpdate</a:t>
            </a:r>
            <a:r>
              <a:rPr lang="en-US" sz="1400" dirty="0" smtClean="0">
                <a:latin typeface="Consolas" panose="020B0609020204030204" pitchFamily="49" charset="0"/>
              </a:rPr>
              <a:t> { level: </a:t>
            </a:r>
            <a:r>
              <a:rPr lang="en-US" sz="1400" dirty="0" err="1" smtClean="0">
                <a:latin typeface="Consolas" panose="020B0609020204030204" pitchFamily="49" charset="0"/>
              </a:rPr>
              <a:t>this.level</a:t>
            </a:r>
            <a:r>
              <a:rPr lang="en-US" sz="1400" dirty="0" smtClean="0">
                <a:latin typeface="Consolas" panose="020B0609020204030204" pitchFamily="49" charset="0"/>
              </a:rPr>
              <a:t> - 1 }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O”. It can be big. Sometimes.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316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Normally all HTML/CSS layout algorithms are O(N) complex. As many DOM elements – as more CPU time will be taken.</a:t>
            </a:r>
          </a:p>
          <a:p>
            <a:r>
              <a:rPr lang="en-US" dirty="0" smtClean="0"/>
              <a:t>But some layout algorithms and scenarios are O(N*log(N)) or even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Usually, in static layouts,  that is not a problem.</a:t>
            </a:r>
          </a:p>
          <a:p>
            <a:r>
              <a:rPr lang="en-US" dirty="0" smtClean="0"/>
              <a:t>But UI is about dynamic updates. Sometimes frequent updates.</a:t>
            </a:r>
          </a:p>
          <a:p>
            <a:r>
              <a:rPr lang="en-US" dirty="0" smtClean="0"/>
              <a:t>Goal: minimize number of DOM elements – present only visible ones.</a:t>
            </a:r>
          </a:p>
        </p:txBody>
      </p:sp>
    </p:spTree>
    <p:extLst>
      <p:ext uri="{BB962C8B-B14F-4D97-AF65-F5344CB8AC3E}">
        <p14:creationId xmlns:p14="http://schemas.microsoft.com/office/powerpoint/2010/main" val="8998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(tree) mutation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77"/>
            <a:ext cx="10515600" cy="46927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Operations, methods:</a:t>
            </a:r>
          </a:p>
          <a:p>
            <a:pPr lvl="1"/>
            <a:r>
              <a:rPr lang="en-US" dirty="0" err="1" smtClean="0"/>
              <a:t>Element.append</a:t>
            </a:r>
            <a:r>
              <a:rPr lang="en-US" dirty="0" smtClean="0"/>
              <a:t>(node | array(node) | "html“ | </a:t>
            </a:r>
            <a:r>
              <a:rPr lang="en-US" dirty="0" err="1" smtClean="0"/>
              <a:t>vnode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Element.prepend</a:t>
            </a:r>
            <a:r>
              <a:rPr lang="en-US" dirty="0" smtClean="0"/>
              <a:t>( --"-- )</a:t>
            </a:r>
          </a:p>
          <a:p>
            <a:pPr lvl="1"/>
            <a:r>
              <a:rPr lang="en-US" dirty="0" err="1" smtClean="0"/>
              <a:t>Element.insert</a:t>
            </a:r>
            <a:r>
              <a:rPr lang="en-US" dirty="0" smtClean="0"/>
              <a:t>( --"-- )</a:t>
            </a:r>
          </a:p>
          <a:p>
            <a:pPr lvl="1"/>
            <a:r>
              <a:rPr lang="en-US" dirty="0" err="1" smtClean="0"/>
              <a:t>Element.content</a:t>
            </a:r>
            <a:r>
              <a:rPr lang="en-US" dirty="0" smtClean="0"/>
              <a:t>( --"-- )</a:t>
            </a:r>
          </a:p>
          <a:p>
            <a:pPr lvl="1"/>
            <a:r>
              <a:rPr lang="en-US" dirty="0" err="1" smtClean="0"/>
              <a:t>Node.remove</a:t>
            </a:r>
            <a:r>
              <a:rPr lang="en-US" dirty="0" smtClean="0"/>
              <a:t>() | </a:t>
            </a:r>
            <a:r>
              <a:rPr lang="en-US" dirty="0" err="1" smtClean="0"/>
              <a:t>Node.detach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Element.attributes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Element.state</a:t>
            </a:r>
            <a:r>
              <a:rPr lang="en-US" dirty="0" smtClean="0"/>
              <a:t> updates.</a:t>
            </a:r>
          </a:p>
          <a:p>
            <a:r>
              <a:rPr lang="en-US" dirty="0" smtClean="0"/>
              <a:t>Each operation</a:t>
            </a:r>
          </a:p>
          <a:p>
            <a:pPr lvl="1"/>
            <a:r>
              <a:rPr lang="en-US" dirty="0" smtClean="0"/>
              <a:t>Must ensure that DOM is in consistent state after it.</a:t>
            </a:r>
          </a:p>
          <a:p>
            <a:pPr lvl="1"/>
            <a:r>
              <a:rPr lang="en-US" dirty="0" smtClean="0"/>
              <a:t>Mutation notification events are posted.</a:t>
            </a:r>
          </a:p>
          <a:p>
            <a:pPr lvl="1"/>
            <a:r>
              <a:rPr lang="en-US" dirty="0" smtClean="0"/>
              <a:t>Styles are updated appropriately.</a:t>
            </a:r>
          </a:p>
          <a:p>
            <a:pPr lvl="1"/>
            <a:r>
              <a:rPr lang="en-US" dirty="0" smtClean="0"/>
              <a:t>Screen areas are invalidated – requested for future painting.</a:t>
            </a:r>
          </a:p>
          <a:p>
            <a:pPr lvl="1"/>
            <a:r>
              <a:rPr lang="en-US" dirty="0" smtClean="0"/>
              <a:t>Add prototype/behaviors assignment on top of that.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962"/>
          </a:xfrm>
        </p:spPr>
        <p:txBody>
          <a:bodyPr/>
          <a:lstStyle/>
          <a:p>
            <a:r>
              <a:rPr lang="en-US" dirty="0" smtClean="0"/>
              <a:t>DOM update algorithm. </a:t>
            </a:r>
            <a:r>
              <a:rPr lang="en-US" dirty="0" err="1" smtClean="0"/>
              <a:t>Element.append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88" y="1332165"/>
            <a:ext cx="10515600" cy="632189"/>
          </a:xfrm>
        </p:spPr>
        <p:txBody>
          <a:bodyPr/>
          <a:lstStyle/>
          <a:p>
            <a:r>
              <a:rPr lang="en-US" dirty="0" err="1" smtClean="0"/>
              <a:t>Element.append</a:t>
            </a:r>
            <a:r>
              <a:rPr lang="en-US" dirty="0" smtClean="0"/>
              <a:t>(Node node) 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658" y="1901682"/>
            <a:ext cx="54347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Element.append</a:t>
            </a:r>
            <a:r>
              <a:rPr lang="en-US" sz="1600" dirty="0" smtClean="0">
                <a:latin typeface="Consolas" panose="020B0609020204030204" pitchFamily="49" charset="0"/>
              </a:rPr>
              <a:t>(Node node)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n.isConnected</a:t>
            </a:r>
            <a:r>
              <a:rPr lang="en-US" sz="1600" dirty="0" smtClean="0">
                <a:latin typeface="Consolas" panose="020B0609020204030204" pitchFamily="49" charset="0"/>
              </a:rPr>
              <a:t>()) </a:t>
            </a:r>
            <a:r>
              <a:rPr lang="en-US" sz="1600" dirty="0" err="1" smtClean="0">
                <a:latin typeface="Consolas" panose="020B0609020204030204" pitchFamily="49" charset="0"/>
              </a:rPr>
              <a:t>n.disconnect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this.refresh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n.parent</a:t>
            </a:r>
            <a:r>
              <a:rPr lang="en-US" sz="1600" dirty="0" smtClean="0">
                <a:latin typeface="Consolas" panose="020B0609020204030204" pitchFamily="49" charset="0"/>
              </a:rPr>
              <a:t> = this;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this.nodes.push</a:t>
            </a:r>
            <a:r>
              <a:rPr lang="en-US" sz="1600" dirty="0" smtClean="0">
                <a:latin typeface="Consolas" panose="020B0609020204030204" pitchFamily="49" charset="0"/>
              </a:rPr>
              <a:t>(n);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this.invalidateLayoutTree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this.invalidateStylesTree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this.updateStatesTree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this.enqueueNotification</a:t>
            </a:r>
            <a:r>
              <a:rPr lang="en-US" sz="1600" dirty="0" smtClean="0">
                <a:latin typeface="Consolas" panose="020B0609020204030204" pitchFamily="49" charset="0"/>
              </a:rPr>
              <a:t>(CONTENT_ADDED, n);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this.calculateStyles</a:t>
            </a:r>
            <a:r>
              <a:rPr lang="en-US" sz="1600" dirty="0" smtClean="0">
                <a:latin typeface="Consolas" panose="020B0609020204030204" pitchFamily="49" charset="0"/>
              </a:rPr>
              <a:t>(); // and behaviors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this.calculateLayout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this.refresh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2983" y="2336637"/>
            <a:ext cx="6239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Node.disconnect</a:t>
            </a:r>
            <a:r>
              <a:rPr lang="en-US" sz="1600" dirty="0" smtClean="0">
                <a:latin typeface="Consolas" panose="020B0609020204030204" pitchFamily="49" charset="0"/>
              </a:rPr>
              <a:t>() = 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this.parent.refresh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this.parent.invalidateLayoutTree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this.parent.invalidateStylesTree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this.parent.enqueueNotification</a:t>
            </a:r>
            <a:r>
              <a:rPr lang="en-US" sz="1600" dirty="0" smtClean="0">
                <a:latin typeface="Consolas" panose="020B0609020204030204" pitchFamily="49" charset="0"/>
              </a:rPr>
              <a:t>(CONTENT_REMOVED, 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this.parent.removeChild</a:t>
            </a:r>
            <a:r>
              <a:rPr lang="en-US" sz="1600" dirty="0" smtClean="0">
                <a:latin typeface="Consolas" panose="020B0609020204030204" pitchFamily="49" charset="0"/>
              </a:rPr>
              <a:t>(node);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this.parent</a:t>
            </a:r>
            <a:r>
              <a:rPr lang="en-US" sz="1600" dirty="0" smtClean="0">
                <a:latin typeface="Consolas" panose="020B0609020204030204" pitchFamily="49" charset="0"/>
              </a:rPr>
              <a:t> = null;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47698" y="2533871"/>
            <a:ext cx="1094490" cy="39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mutation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0783"/>
            <a:ext cx="10515600" cy="3236179"/>
          </a:xfrm>
        </p:spPr>
        <p:txBody>
          <a:bodyPr/>
          <a:lstStyle/>
          <a:p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 as it needs to update subtree. </a:t>
            </a:r>
            <a:br>
              <a:rPr lang="en-US" dirty="0" smtClean="0"/>
            </a:br>
            <a:r>
              <a:rPr lang="en-US" dirty="0" smtClean="0"/>
              <a:t>Container must be consistent on each iteration!</a:t>
            </a:r>
          </a:p>
          <a:p>
            <a:r>
              <a:rPr lang="en-US" dirty="0" smtClean="0"/>
              <a:t>Could be </a:t>
            </a:r>
            <a:r>
              <a:rPr lang="en-US" b="1" dirty="0" smtClean="0"/>
              <a:t>O(N</a:t>
            </a:r>
            <a:r>
              <a:rPr lang="en-US" b="1" baseline="30000" dirty="0" smtClean="0"/>
              <a:t>3</a:t>
            </a:r>
            <a:r>
              <a:rPr lang="en-US" b="1" dirty="0" smtClean="0"/>
              <a:t>)</a:t>
            </a:r>
            <a:r>
              <a:rPr lang="en-US" dirty="0" smtClean="0"/>
              <a:t> or even worse if </a:t>
            </a:r>
            <a:r>
              <a:rPr lang="en-US" dirty="0" err="1" smtClean="0"/>
              <a:t>view.update</a:t>
            </a:r>
            <a:r>
              <a:rPr lang="en-US" dirty="0" smtClean="0"/>
              <a:t>() is used.</a:t>
            </a:r>
          </a:p>
          <a:p>
            <a:r>
              <a:rPr lang="en-US" dirty="0" smtClean="0"/>
              <a:t>Same complexity for other direct mutating operations.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 smtClean="0">
                <a:latin typeface="Consolas" panose="020B0609020204030204" pitchFamily="49" charset="0"/>
              </a:rPr>
              <a:t> (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 smtClean="0">
                <a:latin typeface="Consolas" panose="020B0609020204030204" pitchFamily="49" charset="0"/>
              </a:rPr>
              <a:t> N)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</a:rPr>
              <a:t>container.append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"&lt;li&gt;"</a:t>
            </a:r>
            <a:r>
              <a:rPr lang="en-US" sz="2800" dirty="0" smtClean="0">
                <a:latin typeface="Consolas" panose="020B0609020204030204" pitchFamily="49" charset="0"/>
              </a:rPr>
              <a:t> + n +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"&lt;/li&gt;"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mutation by html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4109"/>
            <a:ext cx="10515600" cy="22528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Complexity is close to </a:t>
            </a:r>
            <a:r>
              <a:rPr lang="en-US" b="1" dirty="0" smtClean="0"/>
              <a:t>O(N)</a:t>
            </a:r>
            <a:r>
              <a:rPr lang="en-US" dirty="0" smtClean="0"/>
              <a:t> – better!</a:t>
            </a:r>
          </a:p>
          <a:p>
            <a:r>
              <a:rPr lang="en-US" dirty="0" smtClean="0"/>
              <a:t>As consistency/integrity is performed only once by </a:t>
            </a:r>
            <a:r>
              <a:rPr lang="en-US" dirty="0" err="1" smtClean="0"/>
              <a:t>container.content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String composition + HTML parsing overhead;</a:t>
            </a:r>
          </a:p>
          <a:p>
            <a:pPr lvl="1"/>
            <a:r>
              <a:rPr lang="en-US" dirty="0" smtClean="0"/>
              <a:t>Object reference passing, how?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html =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 smtClean="0">
                <a:latin typeface="Consolas" panose="020B0609020204030204" pitchFamily="49" charset="0"/>
              </a:rPr>
              <a:t> (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</a:rPr>
              <a:t> 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 smtClean="0">
                <a:latin typeface="Consolas" panose="020B0609020204030204" pitchFamily="49" charset="0"/>
              </a:rPr>
              <a:t> N)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  html +=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"&lt;li&gt;"</a:t>
            </a:r>
            <a:r>
              <a:rPr lang="en-US" sz="2800" dirty="0" smtClean="0">
                <a:latin typeface="Consolas" panose="020B0609020204030204" pitchFamily="49" charset="0"/>
              </a:rPr>
              <a:t> + n +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"&lt;/li&gt;"</a:t>
            </a:r>
            <a:r>
              <a:rPr lang="en-US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container.content</a:t>
            </a:r>
            <a:r>
              <a:rPr lang="en-US" sz="2800" dirty="0" smtClean="0">
                <a:latin typeface="Consolas" panose="020B0609020204030204" pitchFamily="49" charset="0"/>
              </a:rPr>
              <a:t>(html);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population by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6761"/>
            <a:ext cx="10515600" cy="2850201"/>
          </a:xfrm>
        </p:spPr>
        <p:txBody>
          <a:bodyPr/>
          <a:lstStyle/>
          <a:p>
            <a:r>
              <a:rPr lang="en-US" dirty="0" smtClean="0"/>
              <a:t>Complexity is close to </a:t>
            </a:r>
            <a:r>
              <a:rPr lang="en-US" b="1" dirty="0" smtClean="0"/>
              <a:t>O(N)</a:t>
            </a:r>
            <a:r>
              <a:rPr lang="en-US" dirty="0" smtClean="0"/>
              <a:t> as</a:t>
            </a:r>
          </a:p>
          <a:p>
            <a:r>
              <a:rPr lang="en-US" dirty="0"/>
              <a:t>C</a:t>
            </a:r>
            <a:r>
              <a:rPr lang="en-US" dirty="0" smtClean="0"/>
              <a:t>onsistency/integrity is performed only once by </a:t>
            </a:r>
            <a:r>
              <a:rPr lang="en-US" dirty="0" err="1" smtClean="0"/>
              <a:t>container.content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Element.create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needs to create script object for each element even it is not required.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1508" y="1623238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list = [];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N) 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list.push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Element.create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"li"</a:t>
            </a:r>
            <a:r>
              <a:rPr lang="en-US" sz="2400" dirty="0" smtClean="0">
                <a:latin typeface="Consolas" panose="020B0609020204030204" pitchFamily="49" charset="0"/>
              </a:rPr>
              <a:t>,</a:t>
            </a:r>
            <a:r>
              <a:rPr lang="en-US" sz="2400" dirty="0" err="1" smtClean="0">
                <a:latin typeface="Consolas" panose="020B0609020204030204" pitchFamily="49" charset="0"/>
              </a:rPr>
              <a:t>n.toString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container.content</a:t>
            </a:r>
            <a:r>
              <a:rPr lang="en-US" sz="2400" dirty="0" smtClean="0">
                <a:latin typeface="Consolas" panose="020B0609020204030204" pitchFamily="49" charset="0"/>
              </a:rPr>
              <a:t>(list);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population by Virtual DOM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2124"/>
            <a:ext cx="10515600" cy="1989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Where:</a:t>
            </a:r>
          </a:p>
          <a:p>
            <a:pPr lvl="1"/>
            <a:r>
              <a:rPr lang="en-US" i="1" dirty="0" smtClean="0"/>
              <a:t>tag</a:t>
            </a:r>
            <a:r>
              <a:rPr lang="en-US" dirty="0" smtClean="0"/>
              <a:t> is HTML tag of the element;</a:t>
            </a:r>
          </a:p>
          <a:p>
            <a:pPr lvl="1"/>
            <a:r>
              <a:rPr lang="en-US" i="1" dirty="0" smtClean="0"/>
              <a:t>attributes</a:t>
            </a:r>
            <a:r>
              <a:rPr lang="en-US" dirty="0" smtClean="0"/>
              <a:t> – future DOM element attributes - name/value map;</a:t>
            </a:r>
          </a:p>
          <a:p>
            <a:pPr lvl="1"/>
            <a:r>
              <a:rPr lang="en-US" i="1" dirty="0" smtClean="0"/>
              <a:t>content</a:t>
            </a:r>
            <a:r>
              <a:rPr lang="en-US" dirty="0" smtClean="0"/>
              <a:t> – list (array) of strings (future text nodes) and </a:t>
            </a:r>
            <a:r>
              <a:rPr lang="en-US" dirty="0" err="1" smtClean="0"/>
              <a:t>velements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Example, this virtual element definition: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2582" y="2193146"/>
            <a:ext cx="82985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velement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400" i="1" dirty="0" smtClean="0">
                <a:latin typeface="Consolas" panose="020B0609020204030204" pitchFamily="49" charset="0"/>
              </a:rPr>
              <a:t>"</a:t>
            </a:r>
            <a:r>
              <a:rPr lang="en-US" sz="2400" i="1" dirty="0" smtClean="0">
                <a:latin typeface="Consolas" panose="020B0609020204030204" pitchFamily="49" charset="0"/>
              </a:rPr>
              <a:t>tag"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400" i="1" dirty="0" smtClean="0">
                <a:latin typeface="Consolas" panose="020B0609020204030204" pitchFamily="49" charset="0"/>
              </a:rPr>
              <a:t>attributes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}, [</a:t>
            </a:r>
            <a:r>
              <a:rPr lang="en-US" sz="2400" i="1" dirty="0" smtClean="0">
                <a:latin typeface="Consolas" panose="020B0609020204030204" pitchFamily="49" charset="0"/>
              </a:rPr>
              <a:t>content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]];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5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Virtual DOM is a composition of tuples – short vectors: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2582" y="4981712"/>
            <a:ext cx="78336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ve</a:t>
            </a:r>
            <a:r>
              <a:rPr lang="en-US" sz="2400" dirty="0" smtClean="0">
                <a:latin typeface="Consolas" panose="020B0609020204030204" pitchFamily="49" charset="0"/>
              </a:rPr>
              <a:t> = ["div",{</a:t>
            </a:r>
            <a:r>
              <a:rPr lang="en-US" sz="2400" dirty="0" err="1" smtClean="0">
                <a:latin typeface="Consolas" panose="020B0609020204030204" pitchFamily="49" charset="0"/>
              </a:rPr>
              <a:t>id: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"foo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}, [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 smtClean="0">
                <a:latin typeface="Consolas" panose="020B0609020204030204" pitchFamily="49" charset="0"/>
              </a:rPr>
              <a:t>]];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9568" y="6239655"/>
            <a:ext cx="78336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&lt;div id=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"foo"</a:t>
            </a:r>
            <a:r>
              <a:rPr lang="en-US" sz="2400" dirty="0" smtClean="0">
                <a:latin typeface="Consolas" panose="020B0609020204030204" pitchFamily="49" charset="0"/>
              </a:rPr>
              <a:t>&gt;Hello world&lt;/div&gt;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674210"/>
            <a:ext cx="10515600" cy="5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corresponds to this HTML: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population by Virtual DOM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4933"/>
            <a:ext cx="10515600" cy="2389388"/>
          </a:xfrm>
        </p:spPr>
        <p:txBody>
          <a:bodyPr/>
          <a:lstStyle/>
          <a:p>
            <a:r>
              <a:rPr lang="en-US" dirty="0" smtClean="0"/>
              <a:t>Complexity is </a:t>
            </a:r>
            <a:r>
              <a:rPr lang="en-US" b="1" dirty="0" smtClean="0"/>
              <a:t>O(N)</a:t>
            </a:r>
            <a:r>
              <a:rPr lang="en-US" dirty="0" smtClean="0"/>
              <a:t> – close to DOM population by HTML.</a:t>
            </a:r>
          </a:p>
          <a:p>
            <a:r>
              <a:rPr lang="en-US" dirty="0"/>
              <a:t>C</a:t>
            </a:r>
            <a:r>
              <a:rPr lang="en-US" dirty="0" smtClean="0"/>
              <a:t>onsistency/integrity is performed only once by </a:t>
            </a:r>
            <a:r>
              <a:rPr lang="en-US" dirty="0" err="1" smtClean="0"/>
              <a:t>container.content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Note: no HTML parsing overhead.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0404" y="1871368"/>
            <a:ext cx="864774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list = [];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N) 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list.push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["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 smtClean="0">
                <a:latin typeface="Consolas" panose="020B0609020204030204" pitchFamily="49" charset="0"/>
              </a:rPr>
              <a:t>",</a:t>
            </a:r>
            <a:r>
              <a:rPr lang="en-US" sz="2400" dirty="0" err="1" smtClean="0">
                <a:latin typeface="Consolas" panose="020B0609020204030204" pitchFamily="49" charset="0"/>
              </a:rPr>
              <a:t>n.toString</a:t>
            </a:r>
            <a:r>
              <a:rPr lang="en-US" sz="2400" dirty="0" smtClean="0">
                <a:latin typeface="Consolas" panose="020B0609020204030204" pitchFamily="49" charset="0"/>
              </a:rPr>
              <a:t>()] 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container.content</a:t>
            </a:r>
            <a:r>
              <a:rPr lang="en-US" sz="2400" dirty="0" smtClean="0">
                <a:latin typeface="Consolas" panose="020B0609020204030204" pitchFamily="49" charset="0"/>
              </a:rPr>
              <a:t>(list);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1269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Sciter.Reactor/JSX</vt:lpstr>
      <vt:lpstr>“Big O”. It can be big. Sometimes.</vt:lpstr>
      <vt:lpstr>DOM (tree) mutation operations</vt:lpstr>
      <vt:lpstr>DOM update algorithm. Element.append().</vt:lpstr>
      <vt:lpstr>DOM mutation complexity</vt:lpstr>
      <vt:lpstr>DOM mutation by html source</vt:lpstr>
      <vt:lpstr>DOM population by lists</vt:lpstr>
      <vt:lpstr>DOM population by Virtual DOM definitions</vt:lpstr>
      <vt:lpstr>DOM population by Virtual DOM definitions</vt:lpstr>
      <vt:lpstr>JSX – HTML alike VDOM literals</vt:lpstr>
      <vt:lpstr>JSX, list population:</vt:lpstr>
      <vt:lpstr>Reactor Core: Element.patch(vdom)</vt:lpstr>
      <vt:lpstr>Reactor Component is just DOM element  with the JS class [controller]</vt:lpstr>
      <vt:lpstr>Element.componentUpdate, internals</vt:lpstr>
      <vt:lpstr>Reactor. Recap</vt:lpstr>
      <vt:lpstr>Reactor components, bonuses</vt:lpstr>
      <vt:lpstr>Component Lifecycle</vt:lpstr>
      <vt:lpstr>Event handling in component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Sciter.Reactor/SSX</dc:title>
  <dc:creator>Andrew</dc:creator>
  <cp:lastModifiedBy>Andrew</cp:lastModifiedBy>
  <cp:revision>51</cp:revision>
  <dcterms:created xsi:type="dcterms:W3CDTF">2019-12-07T19:56:12Z</dcterms:created>
  <dcterms:modified xsi:type="dcterms:W3CDTF">2021-09-22T17:07:18Z</dcterms:modified>
</cp:coreProperties>
</file>