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4" r:id="rId7"/>
    <p:sldId id="266" r:id="rId8"/>
    <p:sldId id="267" r:id="rId9"/>
    <p:sldId id="269" r:id="rId10"/>
    <p:sldId id="272" r:id="rId11"/>
    <p:sldId id="273" r:id="rId12"/>
    <p:sldId id="274" r:id="rId13"/>
    <p:sldId id="275" r:id="rId14"/>
    <p:sldId id="279" r:id="rId15"/>
    <p:sldId id="281" r:id="rId16"/>
    <p:sldId id="282" r:id="rId17"/>
    <p:sldId id="262"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42" autoAdjust="0"/>
  </p:normalViewPr>
  <p:slideViewPr>
    <p:cSldViewPr>
      <p:cViewPr varScale="1">
        <p:scale>
          <a:sx n="46" d="100"/>
          <a:sy n="46" d="100"/>
        </p:scale>
        <p:origin x="1992"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0CAD-0549-4C7C-A6D4-D12072C3C8EC}" type="datetimeFigureOut">
              <a:rPr lang="es-ES" smtClean="0"/>
              <a:t>19/08/2025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4AB87-3CB0-4D2D-9876-63DFCCE7C5AB}" type="slidenum">
              <a:rPr lang="es-ES" smtClean="0"/>
              <a:t>‹Nº›</a:t>
            </a:fld>
            <a:endParaRPr lang="es-ES"/>
          </a:p>
        </p:txBody>
      </p:sp>
    </p:spTree>
    <p:extLst>
      <p:ext uri="{BB962C8B-B14F-4D97-AF65-F5344CB8AC3E}">
        <p14:creationId xmlns:p14="http://schemas.microsoft.com/office/powerpoint/2010/main" val="193589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1" dirty="0">
                <a:effectLst>
                  <a:outerShdw blurRad="38100" dist="38100" dir="2700000" algn="tl">
                    <a:srgbClr val="000000">
                      <a:alpha val="43137"/>
                    </a:srgbClr>
                  </a:outerShdw>
                </a:effectLst>
              </a:rPr>
              <a:t>Tema 15: Técnicas de Investigación.</a:t>
            </a:r>
          </a:p>
          <a:p>
            <a:pPr algn="just"/>
            <a:r>
              <a:rPr lang="es-ES" sz="1200" b="0" dirty="0">
                <a:effectLst/>
              </a:rPr>
              <a:t>En este tema se abordará las técnicas más</a:t>
            </a:r>
            <a:r>
              <a:rPr lang="es-ES" sz="1200" b="0" baseline="0" dirty="0">
                <a:effectLst/>
              </a:rPr>
              <a:t> usadas </a:t>
            </a:r>
            <a:r>
              <a:rPr lang="es-ES" sz="1200" b="0" baseline="0">
                <a:effectLst/>
              </a:rPr>
              <a:t>en la </a:t>
            </a:r>
            <a:r>
              <a:rPr lang="es-ES" sz="1200" b="0" baseline="0" dirty="0">
                <a:effectLst/>
              </a:rPr>
              <a:t>investigación social, la encuesta, la entrevista y la observación. Para eso me fundamentaré en </a:t>
            </a:r>
            <a:r>
              <a:rPr lang="es-ES" dirty="0"/>
              <a:t>el libro Bases Metodológicas de Investigación, de Latorre, A.; del Rincón, D. y. Arnal, J.</a:t>
            </a:r>
            <a:endParaRPr lang="es-SV" b="0" dirty="0">
              <a:effectLst/>
            </a:endParaRPr>
          </a:p>
        </p:txBody>
      </p:sp>
      <p:sp>
        <p:nvSpPr>
          <p:cNvPr id="4" name="3 Marcador de número de diapositiva"/>
          <p:cNvSpPr>
            <a:spLocks noGrp="1"/>
          </p:cNvSpPr>
          <p:nvPr>
            <p:ph type="sldNum" sz="quarter" idx="10"/>
          </p:nvPr>
        </p:nvSpPr>
        <p:spPr/>
        <p:txBody>
          <a:bodyPr/>
          <a:lstStyle/>
          <a:p>
            <a:fld id="{EEB4AB87-3CB0-4D2D-9876-63DFCCE7C5AB}" type="slidenum">
              <a:rPr lang="es-ES" smtClean="0"/>
              <a:t>1</a:t>
            </a:fld>
            <a:endParaRPr lang="es-ES"/>
          </a:p>
        </p:txBody>
      </p:sp>
    </p:spTree>
    <p:extLst>
      <p:ext uri="{BB962C8B-B14F-4D97-AF65-F5344CB8AC3E}">
        <p14:creationId xmlns:p14="http://schemas.microsoft.com/office/powerpoint/2010/main" val="69670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SV" sz="1200" kern="1200" dirty="0">
                <a:solidFill>
                  <a:schemeClr val="tx1"/>
                </a:solidFill>
                <a:latin typeface="+mn-lt"/>
                <a:ea typeface="+mn-ea"/>
                <a:cs typeface="+mn-cs"/>
              </a:rPr>
              <a:t>2. La entrevista. Es una técnica para obtener datos que consisten en un diálogo entre dos personas: El entrevistador "investigador" y el entrevistado; se realiza con el fin de obtener información de parte de este (versión de hechos), que es, por lo general, una persona entendida en la materia de la investigación. La entrevista es una técnica antigua, pues ha sido utilizada desde hace mucho en psicología y, desde su notable desarrollo, en sociología y en educación.</a:t>
            </a:r>
            <a:endParaRPr lang="es-SV"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10</a:t>
            </a:fld>
            <a:endParaRPr lang="es-ES"/>
          </a:p>
        </p:txBody>
      </p:sp>
    </p:spTree>
    <p:extLst>
      <p:ext uri="{BB962C8B-B14F-4D97-AF65-F5344CB8AC3E}">
        <p14:creationId xmlns:p14="http://schemas.microsoft.com/office/powerpoint/2010/main" val="3459377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ES" sz="1200" b="1" dirty="0"/>
              <a:t>2.1. Elementos fundamentales a manejar en una entrevista. </a:t>
            </a:r>
            <a:r>
              <a:rPr lang="es-ES" sz="1200" b="0" dirty="0"/>
              <a:t>En</a:t>
            </a:r>
            <a:r>
              <a:rPr lang="es-ES" sz="1200" b="0" baseline="0" dirty="0"/>
              <a:t> este proceso, se retoman los elementos que se usan en una comunicación efectiva: emisor, receptor, código, mensaje, medio, y el entorno.</a:t>
            </a:r>
            <a:endParaRPr lang="es-SV"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11</a:t>
            </a:fld>
            <a:endParaRPr lang="es-ES"/>
          </a:p>
        </p:txBody>
      </p:sp>
    </p:spTree>
    <p:extLst>
      <p:ext uri="{BB962C8B-B14F-4D97-AF65-F5344CB8AC3E}">
        <p14:creationId xmlns:p14="http://schemas.microsoft.com/office/powerpoint/2010/main" val="4200060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ES" sz="1200" b="1" dirty="0"/>
              <a:t>2.2.Tipos de entrevistas. </a:t>
            </a:r>
            <a:r>
              <a:rPr lang="es-ES" sz="1200" b="0" dirty="0"/>
              <a:t>Esta se puede manejar, principalmente</a:t>
            </a:r>
            <a:r>
              <a:rPr lang="es-ES" sz="1200" b="0" baseline="0" dirty="0"/>
              <a:t> de las siguientes formas: a) de profundidad: </a:t>
            </a:r>
            <a:r>
              <a:rPr lang="es-ES" sz="1200" b="0" dirty="0">
                <a:effectLst>
                  <a:outerShdw blurRad="38100" dist="38100" dir="2700000" algn="tl">
                    <a:srgbClr val="000000">
                      <a:alpha val="43137"/>
                    </a:srgbClr>
                  </a:outerShdw>
                </a:effectLst>
              </a:rPr>
              <a:t>De carácter holístico, hace un mapa dinámico de la configuración vivencial y cognitiva de un individuo; b) enfocada: Preguntas estandarizadas y estructuradas, cuenta con un foco de interés, da respuesta a cuestiones concretas; c) grupal: </a:t>
            </a:r>
            <a:r>
              <a:rPr lang="es-ES" sz="1200" b="0" dirty="0">
                <a:effectLst/>
              </a:rPr>
              <a:t>Interrelación con el grupo, control en el grupo, facilitador del proceso.</a:t>
            </a:r>
            <a:endParaRPr lang="es-SV" b="0" dirty="0">
              <a:effectLst/>
            </a:endParaRPr>
          </a:p>
        </p:txBody>
      </p:sp>
      <p:sp>
        <p:nvSpPr>
          <p:cNvPr id="4" name="3 Marcador de número de diapositiva"/>
          <p:cNvSpPr>
            <a:spLocks noGrp="1"/>
          </p:cNvSpPr>
          <p:nvPr>
            <p:ph type="sldNum" sz="quarter" idx="10"/>
          </p:nvPr>
        </p:nvSpPr>
        <p:spPr/>
        <p:txBody>
          <a:bodyPr/>
          <a:lstStyle/>
          <a:p>
            <a:fld id="{EEB4AB87-3CB0-4D2D-9876-63DFCCE7C5AB}" type="slidenum">
              <a:rPr lang="es-ES" smtClean="0"/>
              <a:t>12</a:t>
            </a:fld>
            <a:endParaRPr lang="es-ES"/>
          </a:p>
        </p:txBody>
      </p:sp>
    </p:spTree>
    <p:extLst>
      <p:ext uri="{BB962C8B-B14F-4D97-AF65-F5344CB8AC3E}">
        <p14:creationId xmlns:p14="http://schemas.microsoft.com/office/powerpoint/2010/main" val="3976718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ES" sz="1200" b="1" dirty="0">
                <a:effectLst>
                  <a:outerShdw blurRad="38100" dist="38100" dir="2700000" algn="tl">
                    <a:srgbClr val="000000">
                      <a:alpha val="43137"/>
                    </a:srgbClr>
                  </a:outerShdw>
                </a:effectLst>
              </a:rPr>
              <a:t>2.3. Tres grandes artes al entrevistar. </a:t>
            </a:r>
            <a:r>
              <a:rPr lang="es-ES" sz="1200" b="0" dirty="0">
                <a:effectLst/>
              </a:rPr>
              <a:t>Cuando el investigado realizará la entrevista, debe de manera principalmente tres situaciones: a) saber preguntar, escuchar y observar; saber manejar</a:t>
            </a:r>
            <a:r>
              <a:rPr lang="es-ES" sz="1200" b="0" baseline="0" dirty="0">
                <a:effectLst/>
              </a:rPr>
              <a:t> un discurso en la conversación; y c) saber interpretar y analizar la información obtenida.</a:t>
            </a:r>
            <a:endParaRPr lang="es-SV"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13</a:t>
            </a:fld>
            <a:endParaRPr lang="es-ES"/>
          </a:p>
        </p:txBody>
      </p:sp>
    </p:spTree>
    <p:extLst>
      <p:ext uri="{BB962C8B-B14F-4D97-AF65-F5344CB8AC3E}">
        <p14:creationId xmlns:p14="http://schemas.microsoft.com/office/powerpoint/2010/main" val="967746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SV" sz="1200" kern="1200" dirty="0">
                <a:solidFill>
                  <a:schemeClr val="tx1"/>
                </a:solidFill>
                <a:latin typeface="+mn-lt"/>
                <a:ea typeface="+mn-ea"/>
                <a:cs typeface="+mn-cs"/>
              </a:rPr>
              <a:t>3. La observación. Es una técnica que consiste en observar atentamente el fenómeno, hecho o caso, tomar información y registrarla para su posterior análisis. La observación es un elemento fundamental de todo proceso investigativo; en ella se apoya el investigador para obtener el mayor numero de datos. Gran parte del acervo de conocimientos que constituye la ciencia a sido lograda mediante la observación. Existen dos clases de observación: la Observación no científica y la observación científica. Observar no científicamente significa observar sin intención, sin objetivo definido y por tanto, sin preparación previa.</a:t>
            </a:r>
            <a:endParaRPr lang="es-SV"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14</a:t>
            </a:fld>
            <a:endParaRPr lang="es-ES"/>
          </a:p>
        </p:txBody>
      </p:sp>
    </p:spTree>
    <p:extLst>
      <p:ext uri="{BB962C8B-B14F-4D97-AF65-F5344CB8AC3E}">
        <p14:creationId xmlns:p14="http://schemas.microsoft.com/office/powerpoint/2010/main" val="3031796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ES" sz="1200" b="0" dirty="0">
                <a:effectLst>
                  <a:outerShdw blurRad="38100" dist="38100" dir="2700000" algn="tl">
                    <a:srgbClr val="000000">
                      <a:alpha val="43137"/>
                    </a:srgbClr>
                  </a:outerShdw>
                </a:effectLst>
              </a:rPr>
              <a:t>3.1. ¿Qué hacer para tener una buena observación?. </a:t>
            </a:r>
            <a:r>
              <a:rPr lang="es-ES" sz="1200" b="0" dirty="0">
                <a:effectLst/>
              </a:rPr>
              <a:t>El investigador al observar deberá tener claro</a:t>
            </a:r>
            <a:r>
              <a:rPr lang="es-ES" sz="1200" b="0" baseline="0" dirty="0">
                <a:effectLst/>
              </a:rPr>
              <a:t> lo siguiente: lo que observará, la forma de resumir las observaciones, procedimientos a utilizar, y la relación que tendrá con los sujetos. </a:t>
            </a:r>
            <a:r>
              <a:rPr lang="es-ES" sz="1200" b="0" dirty="0">
                <a:effectLst>
                  <a:outerShdw blurRad="38100" dist="38100" dir="2700000" algn="tl">
                    <a:srgbClr val="000000">
                      <a:alpha val="43137"/>
                    </a:srgbClr>
                  </a:outerShdw>
                </a:effectLst>
              </a:rPr>
              <a:t>El investigador debe comprender la información obtenida de sus observaciones y luego hacer inferencias acerca de </a:t>
            </a:r>
            <a:r>
              <a:rPr lang="es-ES" sz="1200" b="0" i="1" dirty="0">
                <a:effectLst>
                  <a:outerShdw blurRad="38100" dist="38100" dir="2700000" algn="tl">
                    <a:srgbClr val="000000">
                      <a:alpha val="43137"/>
                    </a:srgbClr>
                  </a:outerShdw>
                </a:effectLst>
              </a:rPr>
              <a:t>constructos </a:t>
            </a:r>
            <a:r>
              <a:rPr lang="es-ES" sz="1200" b="0" dirty="0">
                <a:effectLst>
                  <a:outerShdw blurRad="38100" dist="38100" dir="2700000" algn="tl">
                    <a:srgbClr val="000000">
                      <a:alpha val="43137"/>
                    </a:srgbClr>
                  </a:outerShdw>
                </a:effectLst>
              </a:rPr>
              <a:t>(conceptos abstractos)” (Fred </a:t>
            </a:r>
            <a:r>
              <a:rPr lang="es-ES" sz="1200" b="0" dirty="0" err="1">
                <a:effectLst>
                  <a:outerShdw blurRad="38100" dist="38100" dir="2700000" algn="tl">
                    <a:srgbClr val="000000">
                      <a:alpha val="43137"/>
                    </a:srgbClr>
                  </a:outerShdw>
                </a:effectLst>
              </a:rPr>
              <a:t>Kerlinger</a:t>
            </a:r>
            <a:r>
              <a:rPr lang="es-ES" sz="1200" b="0" dirty="0">
                <a:effectLst>
                  <a:outerShdw blurRad="38100" dist="38100" dir="2700000" algn="tl">
                    <a:srgbClr val="000000">
                      <a:alpha val="43137"/>
                    </a:srgbClr>
                  </a:outerShdw>
                </a:effectLst>
              </a:rPr>
              <a:t> 1975)</a:t>
            </a:r>
            <a:endParaRPr lang="es-SV" b="0"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15</a:t>
            </a:fld>
            <a:endParaRPr lang="es-ES"/>
          </a:p>
        </p:txBody>
      </p:sp>
    </p:spTree>
    <p:extLst>
      <p:ext uri="{BB962C8B-B14F-4D97-AF65-F5344CB8AC3E}">
        <p14:creationId xmlns:p14="http://schemas.microsoft.com/office/powerpoint/2010/main" val="2328927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ES" sz="1200" b="0" dirty="0">
                <a:effectLst>
                  <a:outerShdw blurRad="38100" dist="38100" dir="2700000" algn="tl">
                    <a:srgbClr val="000000">
                      <a:alpha val="43137"/>
                    </a:srgbClr>
                  </a:outerShdw>
                </a:effectLst>
              </a:rPr>
              <a:t>3.2. Instrumentos en la observación. Existen varios instrumentos para la toma de </a:t>
            </a:r>
            <a:r>
              <a:rPr lang="es-ES" sz="1200" b="0" baseline="0" dirty="0">
                <a:effectLst>
                  <a:outerShdw blurRad="38100" dist="38100" dir="2700000" algn="tl">
                    <a:srgbClr val="000000">
                      <a:alpha val="43137"/>
                    </a:srgbClr>
                  </a:outerShdw>
                </a:effectLst>
              </a:rPr>
              <a:t>información: a) </a:t>
            </a:r>
            <a:r>
              <a:rPr lang="es-ES" sz="1200" b="0" dirty="0">
                <a:effectLst>
                  <a:outerShdw blurRad="38100" dist="38100" dir="2700000" algn="tl">
                    <a:srgbClr val="000000">
                      <a:alpha val="43137"/>
                    </a:srgbClr>
                  </a:outerShdw>
                </a:effectLst>
              </a:rPr>
              <a:t>lista de cotejo: </a:t>
            </a:r>
            <a:r>
              <a:rPr lang="es-SV" sz="1200" b="0" i="0" u="none" strike="noStrike" kern="1200" baseline="0" dirty="0">
                <a:solidFill>
                  <a:schemeClr val="tx1"/>
                </a:solidFill>
                <a:latin typeface="+mn-lt"/>
                <a:ea typeface="+mn-ea"/>
                <a:cs typeface="+mn-cs"/>
              </a:rPr>
              <a:t>es una herramienta que puede utilizar para observar sistemáticamente un proceso al ocupar una lista de preguntas cerradas. b) registros anecdóticos: s</a:t>
            </a:r>
            <a:r>
              <a:rPr lang="es-SV" sz="1200" kern="1200" dirty="0">
                <a:solidFill>
                  <a:schemeClr val="tx1"/>
                </a:solidFill>
                <a:latin typeface="+mn-lt"/>
                <a:ea typeface="+mn-ea"/>
                <a:cs typeface="+mn-cs"/>
              </a:rPr>
              <a:t>on registros de hechos, anécdotas o eventos donde participa el alumno y que el docente considera importante recoger, por tratarse de un</a:t>
            </a:r>
            <a:r>
              <a:rPr lang="es-SV" sz="1200" b="0" kern="1200" dirty="0">
                <a:solidFill>
                  <a:schemeClr val="tx1"/>
                </a:solidFill>
                <a:latin typeface="+mn-lt"/>
                <a:ea typeface="+mn-ea"/>
                <a:cs typeface="+mn-cs"/>
              </a:rPr>
              <a:t>a actitud o comportamiento significativo. c) escalas de apreciación: </a:t>
            </a:r>
            <a:r>
              <a:rPr lang="es-ES" sz="1200" b="0" kern="1200" dirty="0">
                <a:solidFill>
                  <a:schemeClr val="tx1"/>
                </a:solidFill>
                <a:effectLst/>
                <a:latin typeface="+mn-lt"/>
                <a:ea typeface="+mn-ea"/>
                <a:cs typeface="+mn-cs"/>
              </a:rPr>
              <a:t>Consiste en una serie de características, cualidades, aspectos, etc., sobre las que nos interesa determinar el grado de presencia. El grado de presencia se expresa mediante categorías.</a:t>
            </a:r>
            <a:endParaRPr lang="es-SV" sz="1200" b="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EEB4AB87-3CB0-4D2D-9876-63DFCCE7C5AB}" type="slidenum">
              <a:rPr lang="es-ES" smtClean="0"/>
              <a:t>16</a:t>
            </a:fld>
            <a:endParaRPr lang="es-ES"/>
          </a:p>
        </p:txBody>
      </p:sp>
    </p:spTree>
    <p:extLst>
      <p:ext uri="{BB962C8B-B14F-4D97-AF65-F5344CB8AC3E}">
        <p14:creationId xmlns:p14="http://schemas.microsoft.com/office/powerpoint/2010/main" val="3821271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SV" dirty="0"/>
              <a:t>A manera</a:t>
            </a:r>
            <a:r>
              <a:rPr lang="es-SV" baseline="0" dirty="0"/>
              <a:t> de conclusión: </a:t>
            </a:r>
            <a:r>
              <a:rPr lang="es-ES" sz="1200" b="0" dirty="0"/>
              <a:t>Las técnicas deben de estar relacionadas directamente con el tipo de investigación que se pretende desarrollar. De igual forma l</a:t>
            </a:r>
            <a:r>
              <a:rPr lang="es-ES" sz="1200" b="0" dirty="0">
                <a:effectLst>
                  <a:outerShdw blurRad="38100" dist="38100" dir="2700000" algn="tl">
                    <a:srgbClr val="000000">
                      <a:alpha val="43137"/>
                    </a:srgbClr>
                  </a:outerShdw>
                </a:effectLst>
              </a:rPr>
              <a:t>os instrumentos debe de ser según la técnica, pero poseer validez, confiablidad, objetividad, amplitud, prácticos, y adecuados. Para obtener un validez es necesario triangula</a:t>
            </a:r>
            <a:r>
              <a:rPr lang="es-ES" sz="1200" b="0" baseline="0" dirty="0">
                <a:effectLst>
                  <a:outerShdw blurRad="38100" dist="38100" dir="2700000" algn="tl">
                    <a:srgbClr val="000000">
                      <a:alpha val="43137"/>
                    </a:srgbClr>
                  </a:outerShdw>
                </a:effectLst>
              </a:rPr>
              <a:t> la información y las fuentes que proporciona los datos.</a:t>
            </a:r>
            <a:endParaRPr lang="es-SV" b="0"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17</a:t>
            </a:fld>
            <a:endParaRPr lang="es-ES"/>
          </a:p>
        </p:txBody>
      </p:sp>
    </p:spTree>
    <p:extLst>
      <p:ext uri="{BB962C8B-B14F-4D97-AF65-F5344CB8AC3E}">
        <p14:creationId xmlns:p14="http://schemas.microsoft.com/office/powerpoint/2010/main" val="666269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SV" dirty="0"/>
              <a:t>A manera de introducción. Al hablar sobre</a:t>
            </a:r>
            <a:r>
              <a:rPr lang="es-SV" baseline="0" dirty="0"/>
              <a:t> las técnicas de investigación, es necesario primeramente hacer una diferencia entre lo cualitativo y lo cuantitativo, ya que de estas dos situaciones dependerá en gran media su uso. Veamos a manera de ejemplo, ya sea en lo cualitativo como cuantitativo puedo usar la técnica de la observación, pero para la primera deberá ser participante y en el caso de la segunda no participante.</a:t>
            </a:r>
            <a:endParaRPr lang="es-SV"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2</a:t>
            </a:fld>
            <a:endParaRPr lang="es-ES"/>
          </a:p>
        </p:txBody>
      </p:sp>
    </p:spTree>
    <p:extLst>
      <p:ext uri="{BB962C8B-B14F-4D97-AF65-F5344CB8AC3E}">
        <p14:creationId xmlns:p14="http://schemas.microsoft.com/office/powerpoint/2010/main" val="1092269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SV" dirty="0"/>
              <a:t>Continuación: para lo cualitativo, principalmente se usa la entrevista, la cual principalmente deberá de ser</a:t>
            </a:r>
            <a:r>
              <a:rPr lang="es-SV" baseline="0" dirty="0"/>
              <a:t> a profundidad, ya sea individual o grupal, el instrumento que se use podrá estar estructurado o </a:t>
            </a:r>
            <a:r>
              <a:rPr lang="es-SV" baseline="0" dirty="0" err="1"/>
              <a:t>semiestructurado</a:t>
            </a:r>
            <a:r>
              <a:rPr lang="es-SV" baseline="0" dirty="0"/>
              <a:t>. Para el caso de lo cuantitativo, se usa la encuesta, sus cuestionarios generalmente deberán tener preguntas cerradas, ya sea de tipo dicotómicas o de opción múltiple.</a:t>
            </a:r>
            <a:endParaRPr lang="es-SV"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3</a:t>
            </a:fld>
            <a:endParaRPr lang="es-ES"/>
          </a:p>
        </p:txBody>
      </p:sp>
    </p:spTree>
    <p:extLst>
      <p:ext uri="{BB962C8B-B14F-4D97-AF65-F5344CB8AC3E}">
        <p14:creationId xmlns:p14="http://schemas.microsoft.com/office/powerpoint/2010/main" val="3999032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SV" dirty="0"/>
              <a:t>Continuación: tanto para lo cualitativo</a:t>
            </a:r>
            <a:r>
              <a:rPr lang="es-SV" baseline="0" dirty="0"/>
              <a:t> como para lo cuantitativo se puede usar la revisión documental. La técnica de grupo focal es usada en lo cualitativo, y la experimental en lo cuantitativo.</a:t>
            </a:r>
            <a:endParaRPr lang="es-SV"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4</a:t>
            </a:fld>
            <a:endParaRPr lang="es-ES"/>
          </a:p>
        </p:txBody>
      </p:sp>
    </p:spTree>
    <p:extLst>
      <p:ext uri="{BB962C8B-B14F-4D97-AF65-F5344CB8AC3E}">
        <p14:creationId xmlns:p14="http://schemas.microsoft.com/office/powerpoint/2010/main" val="139478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SV" dirty="0"/>
              <a:t>Continuación:</a:t>
            </a:r>
            <a:r>
              <a:rPr lang="es-SV" baseline="0" dirty="0"/>
              <a:t> cada técnica, cuenta con su instrumento, la observación: guía de observación; la entrevista: guía de entrevista; encuesta: cuestionario; revisión documental: ficha de registro, grupo focal: guía de entrevista, experimentos: equipos de cada área del saber.</a:t>
            </a:r>
            <a:endParaRPr lang="es-SV"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5</a:t>
            </a:fld>
            <a:endParaRPr lang="es-ES"/>
          </a:p>
        </p:txBody>
      </p:sp>
    </p:spTree>
    <p:extLst>
      <p:ext uri="{BB962C8B-B14F-4D97-AF65-F5344CB8AC3E}">
        <p14:creationId xmlns:p14="http://schemas.microsoft.com/office/powerpoint/2010/main" val="1578332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SV" sz="1200" kern="1200" dirty="0">
                <a:solidFill>
                  <a:schemeClr val="tx1"/>
                </a:solidFill>
                <a:latin typeface="+mn-lt"/>
                <a:ea typeface="+mn-ea"/>
                <a:cs typeface="+mn-cs"/>
              </a:rPr>
              <a:t>1. La encuesta. La encuesta es una técnica destinada a obtener datos de varias personas cuyas opiniones impersonales interesan al investigador. Para ello, a diferencia de la entrevista, se utiliza un listado de preguntas escritas que se entregan a los sujetos, a fin de que las contesten igualmente por escrito. Ese listado se</a:t>
            </a:r>
            <a:r>
              <a:rPr lang="es-SV" sz="1200" kern="1200" baseline="0" dirty="0">
                <a:solidFill>
                  <a:schemeClr val="tx1"/>
                </a:solidFill>
                <a:latin typeface="+mn-lt"/>
                <a:ea typeface="+mn-ea"/>
                <a:cs typeface="+mn-cs"/>
              </a:rPr>
              <a:t> </a:t>
            </a:r>
            <a:r>
              <a:rPr lang="es-SV" sz="1200" kern="1200" dirty="0">
                <a:solidFill>
                  <a:schemeClr val="tx1"/>
                </a:solidFill>
                <a:latin typeface="+mn-lt"/>
                <a:ea typeface="+mn-ea"/>
                <a:cs typeface="+mn-cs"/>
              </a:rPr>
              <a:t>denomina cuestionario. Es impersonal porque el cuestionario no lleve el nombre ni otra identificación de la persona que lo responde, ya que no interesan esos datos. Es una técnica que se puede aplicar a sectores más amplios del universo, de manera mucho más económica que mediante entrevistas.</a:t>
            </a:r>
            <a:endParaRPr lang="es-SV"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6</a:t>
            </a:fld>
            <a:endParaRPr lang="es-ES"/>
          </a:p>
        </p:txBody>
      </p:sp>
    </p:spTree>
    <p:extLst>
      <p:ext uri="{BB962C8B-B14F-4D97-AF65-F5344CB8AC3E}">
        <p14:creationId xmlns:p14="http://schemas.microsoft.com/office/powerpoint/2010/main" val="3873611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lgn="just">
              <a:buNone/>
            </a:pPr>
            <a:r>
              <a:rPr lang="es-ES" sz="1200" b="0" dirty="0"/>
              <a:t>1.1. Criterios básicos de formulación de preguntas.</a:t>
            </a:r>
            <a:r>
              <a:rPr lang="es-ES" sz="1200" b="0" baseline="0" dirty="0"/>
              <a:t> 1. </a:t>
            </a:r>
            <a:r>
              <a:rPr lang="es-ES" sz="1200" b="0" dirty="0">
                <a:effectLst>
                  <a:outerShdw blurRad="38100" dist="38100" dir="2700000" algn="tl">
                    <a:srgbClr val="000000">
                      <a:alpha val="43137"/>
                    </a:srgbClr>
                  </a:outerShdw>
                </a:effectLst>
              </a:rPr>
              <a:t>Claridad en las preguntas y utilizar un lenguaje sencillo. 2. Facilitar la memoria. 3. Evitar la realización de cálculos. 4. Evitar preguntas que puedan incitar determinadas respuestas. 5. Preguntas lo más cortas posibles. 6. Proporcionar respuestas flexibles y “cómodas” para el entrevistado.</a:t>
            </a:r>
            <a:r>
              <a:rPr lang="es-ES" sz="1200" b="0" baseline="0" dirty="0">
                <a:effectLst>
                  <a:outerShdw blurRad="38100" dist="38100" dir="2700000" algn="tl">
                    <a:srgbClr val="000000">
                      <a:alpha val="43137"/>
                    </a:srgbClr>
                  </a:outerShdw>
                </a:effectLst>
              </a:rPr>
              <a:t> 7. </a:t>
            </a:r>
            <a:r>
              <a:rPr lang="es-ES" sz="1200" b="0" dirty="0">
                <a:effectLst>
                  <a:outerShdw blurRad="38100" dist="38100" dir="2700000" algn="tl">
                    <a:srgbClr val="000000">
                      <a:alpha val="43137"/>
                    </a:srgbClr>
                  </a:outerShdw>
                </a:effectLst>
              </a:rPr>
              <a:t>Evitar preguntas implícitas en otras. 8. No redactar preguntas en forma negativa.</a:t>
            </a:r>
            <a:r>
              <a:rPr lang="es-ES" sz="1200" b="0" baseline="0" dirty="0">
                <a:effectLst>
                  <a:outerShdw blurRad="38100" dist="38100" dir="2700000" algn="tl">
                    <a:srgbClr val="000000">
                      <a:alpha val="43137"/>
                    </a:srgbClr>
                  </a:outerShdw>
                </a:effectLst>
              </a:rPr>
              <a:t> 9. </a:t>
            </a:r>
            <a:r>
              <a:rPr lang="es-ES" sz="1200" b="0" dirty="0">
                <a:effectLst>
                  <a:outerShdw blurRad="38100" dist="38100" dir="2700000" algn="tl">
                    <a:srgbClr val="000000">
                      <a:alpha val="43137"/>
                    </a:srgbClr>
                  </a:outerShdw>
                </a:effectLst>
              </a:rPr>
              <a:t>Emplear un orden lógico en las preguntas y que éste no condicione las respuestas.</a:t>
            </a:r>
            <a:r>
              <a:rPr lang="es-ES" sz="1200" b="0" baseline="0" dirty="0">
                <a:effectLst>
                  <a:outerShdw blurRad="38100" dist="38100" dir="2700000" algn="tl">
                    <a:srgbClr val="000000">
                      <a:alpha val="43137"/>
                    </a:srgbClr>
                  </a:outerShdw>
                </a:effectLst>
              </a:rPr>
              <a:t> 10. </a:t>
            </a:r>
            <a:r>
              <a:rPr lang="es-ES" sz="1200" b="0" dirty="0">
                <a:effectLst>
                  <a:outerShdw blurRad="38100" dist="38100" dir="2700000" algn="tl">
                    <a:srgbClr val="000000">
                      <a:alpha val="43137"/>
                    </a:srgbClr>
                  </a:outerShdw>
                </a:effectLst>
              </a:rPr>
              <a:t>El cuestionario no debe ser muy largo.</a:t>
            </a:r>
            <a:endParaRPr lang="es-SV" b="0"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7</a:t>
            </a:fld>
            <a:endParaRPr lang="es-ES"/>
          </a:p>
        </p:txBody>
      </p:sp>
    </p:spTree>
    <p:extLst>
      <p:ext uri="{BB962C8B-B14F-4D97-AF65-F5344CB8AC3E}">
        <p14:creationId xmlns:p14="http://schemas.microsoft.com/office/powerpoint/2010/main" val="2357892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SV" dirty="0"/>
              <a:t>1.2.</a:t>
            </a:r>
            <a:r>
              <a:rPr lang="es-SV" baseline="0" dirty="0"/>
              <a:t> Tipos de preguntas. Esta técnica se vale del cuestionario, y generalmente es para investigaciones cuantitativa, se recomienda que las preguntas sean cerras (dicotómicas y de opción múltiple) en la mayoría de los casos, en pocas ocasiones se deben de usar preguntas abiertas.</a:t>
            </a:r>
            <a:endParaRPr lang="es-SV"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8</a:t>
            </a:fld>
            <a:endParaRPr lang="es-ES"/>
          </a:p>
        </p:txBody>
      </p:sp>
    </p:spTree>
    <p:extLst>
      <p:ext uri="{BB962C8B-B14F-4D97-AF65-F5344CB8AC3E}">
        <p14:creationId xmlns:p14="http://schemas.microsoft.com/office/powerpoint/2010/main" val="400061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ES" sz="1200" b="1" dirty="0"/>
              <a:t>1.3. Aspectos a cuidar en las pregunta. </a:t>
            </a:r>
            <a:r>
              <a:rPr lang="es-ES" sz="1200" b="0" dirty="0"/>
              <a:t>Se debe de tomar dos aspectos básicos: a) formato: el espacio,</a:t>
            </a:r>
            <a:r>
              <a:rPr lang="es-ES" sz="1200" b="0" baseline="0" dirty="0"/>
              <a:t> número de páginas, no partir páginas, preguntas cortas, códigos en respuestas. B) Secuencia: ubicar las generalidades, mensaje de presentación, espacio para control, cuidar las preguntas iniciales, y la redacción de las preguntas de contenido.</a:t>
            </a:r>
            <a:endParaRPr lang="es-SV" b="0" dirty="0"/>
          </a:p>
        </p:txBody>
      </p:sp>
      <p:sp>
        <p:nvSpPr>
          <p:cNvPr id="4" name="3 Marcador de número de diapositiva"/>
          <p:cNvSpPr>
            <a:spLocks noGrp="1"/>
          </p:cNvSpPr>
          <p:nvPr>
            <p:ph type="sldNum" sz="quarter" idx="10"/>
          </p:nvPr>
        </p:nvSpPr>
        <p:spPr/>
        <p:txBody>
          <a:bodyPr/>
          <a:lstStyle/>
          <a:p>
            <a:fld id="{EEB4AB87-3CB0-4D2D-9876-63DFCCE7C5AB}" type="slidenum">
              <a:rPr lang="es-ES" smtClean="0"/>
              <a:t>9</a:t>
            </a:fld>
            <a:endParaRPr lang="es-ES"/>
          </a:p>
        </p:txBody>
      </p:sp>
    </p:spTree>
    <p:extLst>
      <p:ext uri="{BB962C8B-B14F-4D97-AF65-F5344CB8AC3E}">
        <p14:creationId xmlns:p14="http://schemas.microsoft.com/office/powerpoint/2010/main" val="17859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r>
              <a:rPr lang="es-SV"/>
              <a:t>MyTI</a:t>
            </a:r>
            <a:endParaRPr lang="es-ES"/>
          </a:p>
        </p:txBody>
      </p:sp>
      <p:sp>
        <p:nvSpPr>
          <p:cNvPr id="5" name="4 Marcador de pie de página"/>
          <p:cNvSpPr>
            <a:spLocks noGrp="1"/>
          </p:cNvSpPr>
          <p:nvPr>
            <p:ph type="ftr" sz="quarter" idx="11"/>
          </p:nvPr>
        </p:nvSpPr>
        <p:spPr/>
        <p:txBody>
          <a:bodyPr/>
          <a:lstStyle/>
          <a:p>
            <a:r>
              <a:rPr lang="es-ES"/>
              <a:t>Nery F. Herrera P.</a:t>
            </a:r>
          </a:p>
        </p:txBody>
      </p:sp>
      <p:sp>
        <p:nvSpPr>
          <p:cNvPr id="6" name="5 Marcador de número de diapositiva"/>
          <p:cNvSpPr>
            <a:spLocks noGrp="1"/>
          </p:cNvSpPr>
          <p:nvPr>
            <p:ph type="sldNum" sz="quarter" idx="12"/>
          </p:nvPr>
        </p:nvSpPr>
        <p:spPr/>
        <p:txBody>
          <a:bodyPr/>
          <a:lstStyle/>
          <a:p>
            <a:fld id="{C397CEAF-8053-46FC-9034-C3ABC4315E00}" type="slidenum">
              <a:rPr lang="es-ES" smtClean="0"/>
              <a:t>‹Nº›</a:t>
            </a:fld>
            <a:endParaRPr lang="es-ES"/>
          </a:p>
        </p:txBody>
      </p:sp>
    </p:spTree>
    <p:extLst>
      <p:ext uri="{BB962C8B-B14F-4D97-AF65-F5344CB8AC3E}">
        <p14:creationId xmlns:p14="http://schemas.microsoft.com/office/powerpoint/2010/main" val="336047847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s-SV"/>
              <a:t>MyTI</a:t>
            </a:r>
            <a:endParaRPr lang="es-ES"/>
          </a:p>
        </p:txBody>
      </p:sp>
      <p:sp>
        <p:nvSpPr>
          <p:cNvPr id="5" name="4 Marcador de pie de página"/>
          <p:cNvSpPr>
            <a:spLocks noGrp="1"/>
          </p:cNvSpPr>
          <p:nvPr>
            <p:ph type="ftr" sz="quarter" idx="11"/>
          </p:nvPr>
        </p:nvSpPr>
        <p:spPr/>
        <p:txBody>
          <a:bodyPr/>
          <a:lstStyle/>
          <a:p>
            <a:r>
              <a:rPr lang="es-ES"/>
              <a:t>Nery F. Herrera P.</a:t>
            </a:r>
          </a:p>
        </p:txBody>
      </p:sp>
      <p:sp>
        <p:nvSpPr>
          <p:cNvPr id="6" name="5 Marcador de número de diapositiva"/>
          <p:cNvSpPr>
            <a:spLocks noGrp="1"/>
          </p:cNvSpPr>
          <p:nvPr>
            <p:ph type="sldNum" sz="quarter" idx="12"/>
          </p:nvPr>
        </p:nvSpPr>
        <p:spPr/>
        <p:txBody>
          <a:bodyPr/>
          <a:lstStyle/>
          <a:p>
            <a:fld id="{C397CEAF-8053-46FC-9034-C3ABC4315E00}" type="slidenum">
              <a:rPr lang="es-ES" smtClean="0"/>
              <a:t>‹Nº›</a:t>
            </a:fld>
            <a:endParaRPr lang="es-ES"/>
          </a:p>
        </p:txBody>
      </p:sp>
    </p:spTree>
    <p:extLst>
      <p:ext uri="{BB962C8B-B14F-4D97-AF65-F5344CB8AC3E}">
        <p14:creationId xmlns:p14="http://schemas.microsoft.com/office/powerpoint/2010/main" val="365667294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s-SV"/>
              <a:t>MyTI</a:t>
            </a:r>
            <a:endParaRPr lang="es-ES"/>
          </a:p>
        </p:txBody>
      </p:sp>
      <p:sp>
        <p:nvSpPr>
          <p:cNvPr id="5" name="4 Marcador de pie de página"/>
          <p:cNvSpPr>
            <a:spLocks noGrp="1"/>
          </p:cNvSpPr>
          <p:nvPr>
            <p:ph type="ftr" sz="quarter" idx="11"/>
          </p:nvPr>
        </p:nvSpPr>
        <p:spPr/>
        <p:txBody>
          <a:bodyPr/>
          <a:lstStyle/>
          <a:p>
            <a:r>
              <a:rPr lang="es-ES"/>
              <a:t>Nery F. Herrera P.</a:t>
            </a:r>
          </a:p>
        </p:txBody>
      </p:sp>
      <p:sp>
        <p:nvSpPr>
          <p:cNvPr id="6" name="5 Marcador de número de diapositiva"/>
          <p:cNvSpPr>
            <a:spLocks noGrp="1"/>
          </p:cNvSpPr>
          <p:nvPr>
            <p:ph type="sldNum" sz="quarter" idx="12"/>
          </p:nvPr>
        </p:nvSpPr>
        <p:spPr/>
        <p:txBody>
          <a:bodyPr/>
          <a:lstStyle/>
          <a:p>
            <a:fld id="{C397CEAF-8053-46FC-9034-C3ABC4315E00}" type="slidenum">
              <a:rPr lang="es-ES" smtClean="0"/>
              <a:t>‹Nº›</a:t>
            </a:fld>
            <a:endParaRPr lang="es-ES"/>
          </a:p>
        </p:txBody>
      </p:sp>
    </p:spTree>
    <p:extLst>
      <p:ext uri="{BB962C8B-B14F-4D97-AF65-F5344CB8AC3E}">
        <p14:creationId xmlns:p14="http://schemas.microsoft.com/office/powerpoint/2010/main" val="361722885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r>
              <a:rPr lang="es-SV"/>
              <a:t>MyTI</a:t>
            </a:r>
            <a:endParaRPr lang="es-ES"/>
          </a:p>
        </p:txBody>
      </p:sp>
      <p:sp>
        <p:nvSpPr>
          <p:cNvPr id="5" name="4 Marcador de pie de página"/>
          <p:cNvSpPr>
            <a:spLocks noGrp="1"/>
          </p:cNvSpPr>
          <p:nvPr>
            <p:ph type="ftr" sz="quarter" idx="11"/>
          </p:nvPr>
        </p:nvSpPr>
        <p:spPr/>
        <p:txBody>
          <a:bodyPr/>
          <a:lstStyle/>
          <a:p>
            <a:r>
              <a:rPr lang="es-ES"/>
              <a:t>Nery F. Herrera P.</a:t>
            </a:r>
          </a:p>
        </p:txBody>
      </p:sp>
      <p:sp>
        <p:nvSpPr>
          <p:cNvPr id="6" name="5 Marcador de número de diapositiva"/>
          <p:cNvSpPr>
            <a:spLocks noGrp="1"/>
          </p:cNvSpPr>
          <p:nvPr>
            <p:ph type="sldNum" sz="quarter" idx="12"/>
          </p:nvPr>
        </p:nvSpPr>
        <p:spPr/>
        <p:txBody>
          <a:bodyPr/>
          <a:lstStyle/>
          <a:p>
            <a:fld id="{C397CEAF-8053-46FC-9034-C3ABC4315E00}" type="slidenum">
              <a:rPr lang="es-ES" smtClean="0"/>
              <a:t>‹Nº›</a:t>
            </a:fld>
            <a:endParaRPr lang="es-ES"/>
          </a:p>
        </p:txBody>
      </p:sp>
    </p:spTree>
    <p:extLst>
      <p:ext uri="{BB962C8B-B14F-4D97-AF65-F5344CB8AC3E}">
        <p14:creationId xmlns:p14="http://schemas.microsoft.com/office/powerpoint/2010/main" val="109198080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r>
              <a:rPr lang="es-SV"/>
              <a:t>MyTI</a:t>
            </a:r>
            <a:endParaRPr lang="es-ES"/>
          </a:p>
        </p:txBody>
      </p:sp>
      <p:sp>
        <p:nvSpPr>
          <p:cNvPr id="5" name="4 Marcador de pie de página"/>
          <p:cNvSpPr>
            <a:spLocks noGrp="1"/>
          </p:cNvSpPr>
          <p:nvPr>
            <p:ph type="ftr" sz="quarter" idx="11"/>
          </p:nvPr>
        </p:nvSpPr>
        <p:spPr/>
        <p:txBody>
          <a:bodyPr/>
          <a:lstStyle/>
          <a:p>
            <a:r>
              <a:rPr lang="es-ES"/>
              <a:t>Nery F. Herrera P.</a:t>
            </a:r>
          </a:p>
        </p:txBody>
      </p:sp>
      <p:sp>
        <p:nvSpPr>
          <p:cNvPr id="6" name="5 Marcador de número de diapositiva"/>
          <p:cNvSpPr>
            <a:spLocks noGrp="1"/>
          </p:cNvSpPr>
          <p:nvPr>
            <p:ph type="sldNum" sz="quarter" idx="12"/>
          </p:nvPr>
        </p:nvSpPr>
        <p:spPr/>
        <p:txBody>
          <a:bodyPr/>
          <a:lstStyle/>
          <a:p>
            <a:fld id="{C397CEAF-8053-46FC-9034-C3ABC4315E00}" type="slidenum">
              <a:rPr lang="es-ES" smtClean="0"/>
              <a:t>‹Nº›</a:t>
            </a:fld>
            <a:endParaRPr lang="es-ES"/>
          </a:p>
        </p:txBody>
      </p:sp>
    </p:spTree>
    <p:extLst>
      <p:ext uri="{BB962C8B-B14F-4D97-AF65-F5344CB8AC3E}">
        <p14:creationId xmlns:p14="http://schemas.microsoft.com/office/powerpoint/2010/main" val="405980261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r>
              <a:rPr lang="es-SV"/>
              <a:t>MyTI</a:t>
            </a:r>
            <a:endParaRPr lang="es-ES"/>
          </a:p>
        </p:txBody>
      </p:sp>
      <p:sp>
        <p:nvSpPr>
          <p:cNvPr id="6" name="5 Marcador de pie de página"/>
          <p:cNvSpPr>
            <a:spLocks noGrp="1"/>
          </p:cNvSpPr>
          <p:nvPr>
            <p:ph type="ftr" sz="quarter" idx="11"/>
          </p:nvPr>
        </p:nvSpPr>
        <p:spPr/>
        <p:txBody>
          <a:bodyPr/>
          <a:lstStyle/>
          <a:p>
            <a:r>
              <a:rPr lang="es-ES"/>
              <a:t>Nery F. Herrera P.</a:t>
            </a:r>
          </a:p>
        </p:txBody>
      </p:sp>
      <p:sp>
        <p:nvSpPr>
          <p:cNvPr id="7" name="6 Marcador de número de diapositiva"/>
          <p:cNvSpPr>
            <a:spLocks noGrp="1"/>
          </p:cNvSpPr>
          <p:nvPr>
            <p:ph type="sldNum" sz="quarter" idx="12"/>
          </p:nvPr>
        </p:nvSpPr>
        <p:spPr/>
        <p:txBody>
          <a:bodyPr/>
          <a:lstStyle/>
          <a:p>
            <a:fld id="{C397CEAF-8053-46FC-9034-C3ABC4315E00}" type="slidenum">
              <a:rPr lang="es-ES" smtClean="0"/>
              <a:t>‹Nº›</a:t>
            </a:fld>
            <a:endParaRPr lang="es-ES"/>
          </a:p>
        </p:txBody>
      </p:sp>
    </p:spTree>
    <p:extLst>
      <p:ext uri="{BB962C8B-B14F-4D97-AF65-F5344CB8AC3E}">
        <p14:creationId xmlns:p14="http://schemas.microsoft.com/office/powerpoint/2010/main" val="412828815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r>
              <a:rPr lang="es-SV"/>
              <a:t>MyTI</a:t>
            </a:r>
            <a:endParaRPr lang="es-ES"/>
          </a:p>
        </p:txBody>
      </p:sp>
      <p:sp>
        <p:nvSpPr>
          <p:cNvPr id="8" name="7 Marcador de pie de página"/>
          <p:cNvSpPr>
            <a:spLocks noGrp="1"/>
          </p:cNvSpPr>
          <p:nvPr>
            <p:ph type="ftr" sz="quarter" idx="11"/>
          </p:nvPr>
        </p:nvSpPr>
        <p:spPr/>
        <p:txBody>
          <a:bodyPr/>
          <a:lstStyle/>
          <a:p>
            <a:r>
              <a:rPr lang="es-ES"/>
              <a:t>Nery F. Herrera P.</a:t>
            </a:r>
          </a:p>
        </p:txBody>
      </p:sp>
      <p:sp>
        <p:nvSpPr>
          <p:cNvPr id="9" name="8 Marcador de número de diapositiva"/>
          <p:cNvSpPr>
            <a:spLocks noGrp="1"/>
          </p:cNvSpPr>
          <p:nvPr>
            <p:ph type="sldNum" sz="quarter" idx="12"/>
          </p:nvPr>
        </p:nvSpPr>
        <p:spPr/>
        <p:txBody>
          <a:bodyPr/>
          <a:lstStyle/>
          <a:p>
            <a:fld id="{C397CEAF-8053-46FC-9034-C3ABC4315E00}" type="slidenum">
              <a:rPr lang="es-ES" smtClean="0"/>
              <a:t>‹Nº›</a:t>
            </a:fld>
            <a:endParaRPr lang="es-ES"/>
          </a:p>
        </p:txBody>
      </p:sp>
    </p:spTree>
    <p:extLst>
      <p:ext uri="{BB962C8B-B14F-4D97-AF65-F5344CB8AC3E}">
        <p14:creationId xmlns:p14="http://schemas.microsoft.com/office/powerpoint/2010/main" val="167927589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r>
              <a:rPr lang="es-SV"/>
              <a:t>MyTI</a:t>
            </a:r>
            <a:endParaRPr lang="es-ES"/>
          </a:p>
        </p:txBody>
      </p:sp>
      <p:sp>
        <p:nvSpPr>
          <p:cNvPr id="4" name="3 Marcador de pie de página"/>
          <p:cNvSpPr>
            <a:spLocks noGrp="1"/>
          </p:cNvSpPr>
          <p:nvPr>
            <p:ph type="ftr" sz="quarter" idx="11"/>
          </p:nvPr>
        </p:nvSpPr>
        <p:spPr/>
        <p:txBody>
          <a:bodyPr/>
          <a:lstStyle/>
          <a:p>
            <a:r>
              <a:rPr lang="es-ES"/>
              <a:t>Nery F. Herrera P.</a:t>
            </a:r>
          </a:p>
        </p:txBody>
      </p:sp>
      <p:sp>
        <p:nvSpPr>
          <p:cNvPr id="5" name="4 Marcador de número de diapositiva"/>
          <p:cNvSpPr>
            <a:spLocks noGrp="1"/>
          </p:cNvSpPr>
          <p:nvPr>
            <p:ph type="sldNum" sz="quarter" idx="12"/>
          </p:nvPr>
        </p:nvSpPr>
        <p:spPr/>
        <p:txBody>
          <a:bodyPr/>
          <a:lstStyle/>
          <a:p>
            <a:fld id="{C397CEAF-8053-46FC-9034-C3ABC4315E00}" type="slidenum">
              <a:rPr lang="es-ES" smtClean="0"/>
              <a:t>‹Nº›</a:t>
            </a:fld>
            <a:endParaRPr lang="es-ES"/>
          </a:p>
        </p:txBody>
      </p:sp>
    </p:spTree>
    <p:extLst>
      <p:ext uri="{BB962C8B-B14F-4D97-AF65-F5344CB8AC3E}">
        <p14:creationId xmlns:p14="http://schemas.microsoft.com/office/powerpoint/2010/main" val="161662258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r>
              <a:rPr lang="es-SV"/>
              <a:t>MyTI</a:t>
            </a:r>
            <a:endParaRPr lang="es-ES"/>
          </a:p>
        </p:txBody>
      </p:sp>
      <p:sp>
        <p:nvSpPr>
          <p:cNvPr id="3" name="2 Marcador de pie de página"/>
          <p:cNvSpPr>
            <a:spLocks noGrp="1"/>
          </p:cNvSpPr>
          <p:nvPr>
            <p:ph type="ftr" sz="quarter" idx="11"/>
          </p:nvPr>
        </p:nvSpPr>
        <p:spPr/>
        <p:txBody>
          <a:bodyPr/>
          <a:lstStyle/>
          <a:p>
            <a:r>
              <a:rPr lang="es-ES"/>
              <a:t>Nery F. Herrera P.</a:t>
            </a:r>
          </a:p>
        </p:txBody>
      </p:sp>
      <p:sp>
        <p:nvSpPr>
          <p:cNvPr id="4" name="3 Marcador de número de diapositiva"/>
          <p:cNvSpPr>
            <a:spLocks noGrp="1"/>
          </p:cNvSpPr>
          <p:nvPr>
            <p:ph type="sldNum" sz="quarter" idx="12"/>
          </p:nvPr>
        </p:nvSpPr>
        <p:spPr/>
        <p:txBody>
          <a:bodyPr/>
          <a:lstStyle/>
          <a:p>
            <a:fld id="{C397CEAF-8053-46FC-9034-C3ABC4315E00}" type="slidenum">
              <a:rPr lang="es-ES" smtClean="0"/>
              <a:t>‹Nº›</a:t>
            </a:fld>
            <a:endParaRPr lang="es-ES"/>
          </a:p>
        </p:txBody>
      </p:sp>
    </p:spTree>
    <p:extLst>
      <p:ext uri="{BB962C8B-B14F-4D97-AF65-F5344CB8AC3E}">
        <p14:creationId xmlns:p14="http://schemas.microsoft.com/office/powerpoint/2010/main" val="67406387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s-SV"/>
              <a:t>MyTI</a:t>
            </a:r>
            <a:endParaRPr lang="es-ES"/>
          </a:p>
        </p:txBody>
      </p:sp>
      <p:sp>
        <p:nvSpPr>
          <p:cNvPr id="6" name="5 Marcador de pie de página"/>
          <p:cNvSpPr>
            <a:spLocks noGrp="1"/>
          </p:cNvSpPr>
          <p:nvPr>
            <p:ph type="ftr" sz="quarter" idx="11"/>
          </p:nvPr>
        </p:nvSpPr>
        <p:spPr/>
        <p:txBody>
          <a:bodyPr/>
          <a:lstStyle/>
          <a:p>
            <a:r>
              <a:rPr lang="es-ES"/>
              <a:t>Nery F. Herrera P.</a:t>
            </a:r>
          </a:p>
        </p:txBody>
      </p:sp>
      <p:sp>
        <p:nvSpPr>
          <p:cNvPr id="7" name="6 Marcador de número de diapositiva"/>
          <p:cNvSpPr>
            <a:spLocks noGrp="1"/>
          </p:cNvSpPr>
          <p:nvPr>
            <p:ph type="sldNum" sz="quarter" idx="12"/>
          </p:nvPr>
        </p:nvSpPr>
        <p:spPr/>
        <p:txBody>
          <a:bodyPr/>
          <a:lstStyle/>
          <a:p>
            <a:fld id="{C397CEAF-8053-46FC-9034-C3ABC4315E00}" type="slidenum">
              <a:rPr lang="es-ES" smtClean="0"/>
              <a:t>‹Nº›</a:t>
            </a:fld>
            <a:endParaRPr lang="es-ES"/>
          </a:p>
        </p:txBody>
      </p:sp>
    </p:spTree>
    <p:extLst>
      <p:ext uri="{BB962C8B-B14F-4D97-AF65-F5344CB8AC3E}">
        <p14:creationId xmlns:p14="http://schemas.microsoft.com/office/powerpoint/2010/main" val="280567507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r>
              <a:rPr lang="es-SV"/>
              <a:t>MyTI</a:t>
            </a:r>
            <a:endParaRPr lang="es-ES"/>
          </a:p>
        </p:txBody>
      </p:sp>
      <p:sp>
        <p:nvSpPr>
          <p:cNvPr id="6" name="5 Marcador de pie de página"/>
          <p:cNvSpPr>
            <a:spLocks noGrp="1"/>
          </p:cNvSpPr>
          <p:nvPr>
            <p:ph type="ftr" sz="quarter" idx="11"/>
          </p:nvPr>
        </p:nvSpPr>
        <p:spPr/>
        <p:txBody>
          <a:bodyPr/>
          <a:lstStyle/>
          <a:p>
            <a:r>
              <a:rPr lang="es-ES"/>
              <a:t>Nery F. Herrera P.</a:t>
            </a:r>
          </a:p>
        </p:txBody>
      </p:sp>
      <p:sp>
        <p:nvSpPr>
          <p:cNvPr id="7" name="6 Marcador de número de diapositiva"/>
          <p:cNvSpPr>
            <a:spLocks noGrp="1"/>
          </p:cNvSpPr>
          <p:nvPr>
            <p:ph type="sldNum" sz="quarter" idx="12"/>
          </p:nvPr>
        </p:nvSpPr>
        <p:spPr/>
        <p:txBody>
          <a:bodyPr/>
          <a:lstStyle/>
          <a:p>
            <a:fld id="{C397CEAF-8053-46FC-9034-C3ABC4315E00}" type="slidenum">
              <a:rPr lang="es-ES" smtClean="0"/>
              <a:t>‹Nº›</a:t>
            </a:fld>
            <a:endParaRPr lang="es-ES"/>
          </a:p>
        </p:txBody>
      </p:sp>
    </p:spTree>
    <p:extLst>
      <p:ext uri="{BB962C8B-B14F-4D97-AF65-F5344CB8AC3E}">
        <p14:creationId xmlns:p14="http://schemas.microsoft.com/office/powerpoint/2010/main" val="205865952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50000"/>
            <a:alpha val="33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SV"/>
              <a:t>MyTI</a:t>
            </a:r>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Nery F. Herrera P.</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7CEAF-8053-46FC-9034-C3ABC4315E00}" type="slidenum">
              <a:rPr lang="es-ES" smtClean="0"/>
              <a:t>‹Nº›</a:t>
            </a:fld>
            <a:endParaRPr lang="es-ES"/>
          </a:p>
        </p:txBody>
      </p:sp>
    </p:spTree>
    <p:extLst>
      <p:ext uri="{BB962C8B-B14F-4D97-AF65-F5344CB8AC3E}">
        <p14:creationId xmlns:p14="http://schemas.microsoft.com/office/powerpoint/2010/main" val="1137128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5000">
              <a:schemeClr val="accent1">
                <a:tint val="66000"/>
                <a:satMod val="160000"/>
              </a:schemeClr>
            </a:gs>
            <a:gs pos="88000">
              <a:schemeClr val="accent1">
                <a:tint val="44500"/>
                <a:satMod val="160000"/>
              </a:schemeClr>
            </a:gs>
            <a:gs pos="100000">
              <a:schemeClr val="accent1">
                <a:tint val="23500"/>
                <a:satMod val="1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1 Rectángulo redondeado"/>
          <p:cNvSpPr/>
          <p:nvPr/>
        </p:nvSpPr>
        <p:spPr>
          <a:xfrm>
            <a:off x="827584" y="2708919"/>
            <a:ext cx="7560840" cy="150512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4000" b="1" dirty="0">
                <a:effectLst>
                  <a:outerShdw blurRad="38100" dist="38100" dir="2700000" algn="tl">
                    <a:srgbClr val="000000">
                      <a:alpha val="43137"/>
                    </a:srgbClr>
                  </a:outerShdw>
                </a:effectLst>
              </a:rPr>
              <a:t>9.4) Técnicas e instrumentos en la Investigación</a:t>
            </a:r>
          </a:p>
        </p:txBody>
      </p:sp>
      <p:sp>
        <p:nvSpPr>
          <p:cNvPr id="3" name="2 Proceso alternativo"/>
          <p:cNvSpPr/>
          <p:nvPr/>
        </p:nvSpPr>
        <p:spPr>
          <a:xfrm>
            <a:off x="2843808" y="4725144"/>
            <a:ext cx="3600400" cy="576064"/>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2000" b="1" dirty="0">
                <a:effectLst>
                  <a:outerShdw blurRad="38100" dist="38100" dir="2700000" algn="tl">
                    <a:srgbClr val="000000">
                      <a:alpha val="43137"/>
                    </a:srgbClr>
                  </a:outerShdw>
                </a:effectLst>
              </a:rPr>
              <a:t>Nery Francisco Herrera Pineda</a:t>
            </a:r>
          </a:p>
        </p:txBody>
      </p:sp>
      <p:sp>
        <p:nvSpPr>
          <p:cNvPr id="6" name="5 Marcador de pie de página"/>
          <p:cNvSpPr>
            <a:spLocks noGrp="1"/>
          </p:cNvSpPr>
          <p:nvPr>
            <p:ph type="ftr" sz="quarter" idx="11"/>
          </p:nvPr>
        </p:nvSpPr>
        <p:spPr>
          <a:xfrm>
            <a:off x="3124200" y="6309320"/>
            <a:ext cx="2895600" cy="365125"/>
          </a:xfrm>
        </p:spPr>
        <p:txBody>
          <a:bodyPr/>
          <a:lstStyle/>
          <a:p>
            <a:r>
              <a:rPr lang="es-ES" b="1" dirty="0">
                <a:solidFill>
                  <a:schemeClr val="tx1"/>
                </a:solidFill>
                <a:effectLst>
                  <a:outerShdw blurRad="38100" dist="38100" dir="2700000" algn="tl">
                    <a:srgbClr val="000000">
                      <a:alpha val="43137"/>
                    </a:srgbClr>
                  </a:outerShdw>
                </a:effectLst>
              </a:rPr>
              <a:t>Nery F. Herrera P.</a:t>
            </a:r>
          </a:p>
        </p:txBody>
      </p:sp>
      <p:pic>
        <p:nvPicPr>
          <p:cNvPr id="1026" name="Picture 2" descr="C:\Users\Nery Herrera\Desktop\281e1fb9-c2a7-4381-8f43-480db8b5183a.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843757"/>
            <a:ext cx="2564284" cy="1505123"/>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r>
              <a:rPr lang="es-SV"/>
              <a:t>MyTI</a:t>
            </a:r>
            <a:endParaRPr lang="es-ES"/>
          </a:p>
        </p:txBody>
      </p:sp>
      <p:sp>
        <p:nvSpPr>
          <p:cNvPr id="5" name="4 Marcador de número de diapositiva"/>
          <p:cNvSpPr>
            <a:spLocks noGrp="1"/>
          </p:cNvSpPr>
          <p:nvPr>
            <p:ph type="sldNum" sz="quarter" idx="12"/>
          </p:nvPr>
        </p:nvSpPr>
        <p:spPr/>
        <p:txBody>
          <a:bodyPr/>
          <a:lstStyle/>
          <a:p>
            <a:fld id="{C397CEAF-8053-46FC-9034-C3ABC4315E00}" type="slidenum">
              <a:rPr lang="es-ES" smtClean="0"/>
              <a:t>1</a:t>
            </a:fld>
            <a:endParaRPr lang="es-ES"/>
          </a:p>
        </p:txBody>
      </p:sp>
    </p:spTree>
    <p:extLst>
      <p:ext uri="{BB962C8B-B14F-4D97-AF65-F5344CB8AC3E}">
        <p14:creationId xmlns:p14="http://schemas.microsoft.com/office/powerpoint/2010/main" val="113138168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95000">
              <a:schemeClr val="accent2">
                <a:lumMod val="60000"/>
                <a:lumOff val="40000"/>
              </a:schemeClr>
            </a:gs>
            <a:gs pos="88000">
              <a:schemeClr val="accent2">
                <a:lumMod val="40000"/>
                <a:lumOff val="60000"/>
              </a:schemeClr>
            </a:gs>
            <a:gs pos="100000">
              <a:schemeClr val="accent2">
                <a:lumMod val="20000"/>
                <a:lumOff val="8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dirty="0">
                <a:solidFill>
                  <a:schemeClr val="tx1"/>
                </a:solidFill>
              </a:rPr>
              <a:t>Nery F. Herrera P.</a:t>
            </a:r>
          </a:p>
        </p:txBody>
      </p:sp>
      <p:sp>
        <p:nvSpPr>
          <p:cNvPr id="4" name="3 Rectángulo redondeado"/>
          <p:cNvSpPr/>
          <p:nvPr/>
        </p:nvSpPr>
        <p:spPr>
          <a:xfrm>
            <a:off x="395536" y="1268760"/>
            <a:ext cx="8496944"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2400" b="1" dirty="0">
                <a:effectLst>
                  <a:outerShdw blurRad="38100" dist="38100" dir="2700000" algn="tl">
                    <a:srgbClr val="000000">
                      <a:alpha val="43137"/>
                    </a:srgbClr>
                  </a:outerShdw>
                </a:effectLst>
              </a:rPr>
              <a:t>Una conversación verbal entre dos o mas seres humanos (entrevistador y entrevistado)</a:t>
            </a:r>
          </a:p>
        </p:txBody>
      </p:sp>
      <p:sp>
        <p:nvSpPr>
          <p:cNvPr id="5" name="4 Rectángulo redondeado"/>
          <p:cNvSpPr/>
          <p:nvPr/>
        </p:nvSpPr>
        <p:spPr>
          <a:xfrm>
            <a:off x="539552" y="5229200"/>
            <a:ext cx="8208912" cy="9361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2400" b="1" dirty="0">
                <a:effectLst>
                  <a:outerShdw blurRad="38100" dist="38100" dir="2700000" algn="tl">
                    <a:srgbClr val="000000">
                      <a:alpha val="43137"/>
                    </a:srgbClr>
                  </a:outerShdw>
                </a:effectLst>
              </a:rPr>
              <a:t>Sobre la versión de hechos, y se responde a preguntas relacionadas con un  problema específico (</a:t>
            </a:r>
            <a:r>
              <a:rPr lang="es-ES" sz="2400" b="1" dirty="0" err="1">
                <a:effectLst>
                  <a:outerShdw blurRad="38100" dist="38100" dir="2700000" algn="tl">
                    <a:srgbClr val="000000">
                      <a:alpha val="43137"/>
                    </a:srgbClr>
                  </a:outerShdw>
                </a:effectLst>
              </a:rPr>
              <a:t>Nahoum</a:t>
            </a:r>
            <a:r>
              <a:rPr lang="es-ES" sz="2400" b="1" dirty="0">
                <a:effectLst>
                  <a:outerShdw blurRad="38100" dist="38100" dir="2700000" algn="tl">
                    <a:srgbClr val="000000">
                      <a:alpha val="43137"/>
                    </a:srgbClr>
                  </a:outerShdw>
                </a:effectLst>
              </a:rPr>
              <a:t>, Ch. 1985)</a:t>
            </a:r>
          </a:p>
        </p:txBody>
      </p:sp>
      <p:sp>
        <p:nvSpPr>
          <p:cNvPr id="6" name="5 Redondear rectángulo de esquina diagonal"/>
          <p:cNvSpPr/>
          <p:nvPr/>
        </p:nvSpPr>
        <p:spPr>
          <a:xfrm>
            <a:off x="2771800" y="404664"/>
            <a:ext cx="3528392" cy="648072"/>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3600" b="1" dirty="0">
                <a:effectLst>
                  <a:outerShdw blurRad="38100" dist="38100" dir="2700000" algn="tl">
                    <a:srgbClr val="000000">
                      <a:alpha val="43137"/>
                    </a:srgbClr>
                  </a:outerShdw>
                </a:effectLst>
              </a:rPr>
              <a:t>2. La entrevista</a:t>
            </a: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2199754"/>
            <a:ext cx="3036153" cy="29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fecha"/>
          <p:cNvSpPr>
            <a:spLocks noGrp="1"/>
          </p:cNvSpPr>
          <p:nvPr>
            <p:ph type="dt" sz="half" idx="10"/>
          </p:nvPr>
        </p:nvSpPr>
        <p:spPr/>
        <p:txBody>
          <a:bodyPr/>
          <a:lstStyle/>
          <a:p>
            <a:r>
              <a:rPr lang="es-SV"/>
              <a:t>MyTI</a:t>
            </a:r>
            <a:endParaRPr lang="es-ES"/>
          </a:p>
        </p:txBody>
      </p:sp>
      <p:sp>
        <p:nvSpPr>
          <p:cNvPr id="7" name="6 Marcador de número de diapositiva"/>
          <p:cNvSpPr>
            <a:spLocks noGrp="1"/>
          </p:cNvSpPr>
          <p:nvPr>
            <p:ph type="sldNum" sz="quarter" idx="12"/>
          </p:nvPr>
        </p:nvSpPr>
        <p:spPr/>
        <p:txBody>
          <a:bodyPr/>
          <a:lstStyle/>
          <a:p>
            <a:fld id="{C397CEAF-8053-46FC-9034-C3ABC4315E00}" type="slidenum">
              <a:rPr lang="es-ES" smtClean="0"/>
              <a:t>10</a:t>
            </a:fld>
            <a:endParaRPr lang="es-ES"/>
          </a:p>
        </p:txBody>
      </p:sp>
    </p:spTree>
    <p:extLst>
      <p:ext uri="{BB962C8B-B14F-4D97-AF65-F5344CB8AC3E}">
        <p14:creationId xmlns:p14="http://schemas.microsoft.com/office/powerpoint/2010/main" val="33110425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95000">
              <a:schemeClr val="accent2">
                <a:lumMod val="60000"/>
                <a:lumOff val="40000"/>
              </a:schemeClr>
            </a:gs>
            <a:gs pos="88000">
              <a:schemeClr val="accent2">
                <a:lumMod val="40000"/>
                <a:lumOff val="60000"/>
              </a:schemeClr>
            </a:gs>
            <a:gs pos="100000">
              <a:schemeClr val="accent2">
                <a:lumMod val="20000"/>
                <a:lumOff val="8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a:solidFill>
                  <a:schemeClr val="tx1"/>
                </a:solidFill>
              </a:rPr>
              <a:t>Nery F. Herrera P.</a:t>
            </a:r>
          </a:p>
        </p:txBody>
      </p:sp>
      <p:sp>
        <p:nvSpPr>
          <p:cNvPr id="3" name="2 Redondear rectángulo de esquina diagonal"/>
          <p:cNvSpPr/>
          <p:nvPr/>
        </p:nvSpPr>
        <p:spPr>
          <a:xfrm>
            <a:off x="1475656" y="476672"/>
            <a:ext cx="6336704" cy="936104"/>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3200" b="1" dirty="0"/>
              <a:t>2.1. Elementos fundamentales a manejar en una entrevista</a:t>
            </a:r>
            <a:endParaRPr lang="es-ES" sz="3200" b="1" dirty="0">
              <a:effectLst>
                <a:outerShdw blurRad="38100" dist="38100" dir="2700000" algn="tl">
                  <a:srgbClr val="000000">
                    <a:alpha val="43137"/>
                  </a:srgbClr>
                </a:outerShdw>
              </a:effectLst>
            </a:endParaRPr>
          </a:p>
        </p:txBody>
      </p:sp>
      <p:sp>
        <p:nvSpPr>
          <p:cNvPr id="5" name="4 Rectángulo redondeado"/>
          <p:cNvSpPr/>
          <p:nvPr/>
        </p:nvSpPr>
        <p:spPr>
          <a:xfrm>
            <a:off x="3131840" y="1772816"/>
            <a:ext cx="2736304" cy="40324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lgn="just">
              <a:buAutoNum type="arabicPeriod"/>
            </a:pPr>
            <a:r>
              <a:rPr lang="es-ES" sz="3600" b="1" dirty="0">
                <a:effectLst>
                  <a:outerShdw blurRad="38100" dist="38100" dir="2700000" algn="tl">
                    <a:srgbClr val="000000">
                      <a:alpha val="43137"/>
                    </a:srgbClr>
                  </a:outerShdw>
                </a:effectLst>
              </a:rPr>
              <a:t>Emisor,</a:t>
            </a:r>
          </a:p>
          <a:p>
            <a:pPr marL="342900" indent="-342900" algn="just">
              <a:buAutoNum type="arabicPeriod"/>
            </a:pPr>
            <a:r>
              <a:rPr lang="es-ES" sz="3600" b="1" dirty="0">
                <a:effectLst>
                  <a:outerShdw blurRad="38100" dist="38100" dir="2700000" algn="tl">
                    <a:srgbClr val="000000">
                      <a:alpha val="43137"/>
                    </a:srgbClr>
                  </a:outerShdw>
                </a:effectLst>
              </a:rPr>
              <a:t>Receptor,</a:t>
            </a:r>
          </a:p>
          <a:p>
            <a:pPr marL="342900" indent="-342900" algn="just">
              <a:buAutoNum type="arabicPeriod"/>
            </a:pPr>
            <a:r>
              <a:rPr lang="es-ES" sz="3600" b="1" dirty="0">
                <a:effectLst>
                  <a:outerShdw blurRad="38100" dist="38100" dir="2700000" algn="tl">
                    <a:srgbClr val="000000">
                      <a:alpha val="43137"/>
                    </a:srgbClr>
                  </a:outerShdw>
                </a:effectLst>
              </a:rPr>
              <a:t>Código,</a:t>
            </a:r>
          </a:p>
          <a:p>
            <a:pPr marL="342900" indent="-342900" algn="just">
              <a:buAutoNum type="arabicPeriod"/>
            </a:pPr>
            <a:r>
              <a:rPr lang="es-ES" sz="3600" b="1" dirty="0">
                <a:effectLst>
                  <a:outerShdw blurRad="38100" dist="38100" dir="2700000" algn="tl">
                    <a:srgbClr val="000000">
                      <a:alpha val="43137"/>
                    </a:srgbClr>
                  </a:outerShdw>
                </a:effectLst>
              </a:rPr>
              <a:t>Mensaje,</a:t>
            </a:r>
          </a:p>
          <a:p>
            <a:pPr marL="342900" indent="-342900" algn="just">
              <a:buAutoNum type="arabicPeriod"/>
            </a:pPr>
            <a:r>
              <a:rPr lang="es-ES" sz="3600" b="1" dirty="0">
                <a:effectLst>
                  <a:outerShdw blurRad="38100" dist="38100" dir="2700000" algn="tl">
                    <a:srgbClr val="000000">
                      <a:alpha val="43137"/>
                    </a:srgbClr>
                  </a:outerShdw>
                </a:effectLst>
              </a:rPr>
              <a:t>Medio,</a:t>
            </a:r>
          </a:p>
          <a:p>
            <a:pPr marL="342900" indent="-342900" algn="just">
              <a:buAutoNum type="arabicPeriod"/>
            </a:pPr>
            <a:r>
              <a:rPr lang="es-ES" sz="3600" b="1" dirty="0">
                <a:effectLst>
                  <a:outerShdw blurRad="38100" dist="38100" dir="2700000" algn="tl">
                    <a:srgbClr val="000000">
                      <a:alpha val="43137"/>
                    </a:srgbClr>
                  </a:outerShdw>
                </a:effectLst>
              </a:rPr>
              <a:t>Entorno</a:t>
            </a:r>
          </a:p>
        </p:txBody>
      </p:sp>
      <p:sp>
        <p:nvSpPr>
          <p:cNvPr id="4" name="3 Marcador de fecha"/>
          <p:cNvSpPr>
            <a:spLocks noGrp="1"/>
          </p:cNvSpPr>
          <p:nvPr>
            <p:ph type="dt" sz="half" idx="10"/>
          </p:nvPr>
        </p:nvSpPr>
        <p:spPr/>
        <p:txBody>
          <a:bodyPr/>
          <a:lstStyle/>
          <a:p>
            <a:r>
              <a:rPr lang="es-SV"/>
              <a:t>MyTI</a:t>
            </a:r>
            <a:endParaRPr lang="es-ES"/>
          </a:p>
        </p:txBody>
      </p:sp>
      <p:sp>
        <p:nvSpPr>
          <p:cNvPr id="6" name="5 Marcador de número de diapositiva"/>
          <p:cNvSpPr>
            <a:spLocks noGrp="1"/>
          </p:cNvSpPr>
          <p:nvPr>
            <p:ph type="sldNum" sz="quarter" idx="12"/>
          </p:nvPr>
        </p:nvSpPr>
        <p:spPr/>
        <p:txBody>
          <a:bodyPr/>
          <a:lstStyle/>
          <a:p>
            <a:fld id="{C397CEAF-8053-46FC-9034-C3ABC4315E00}" type="slidenum">
              <a:rPr lang="es-ES" smtClean="0"/>
              <a:t>11</a:t>
            </a:fld>
            <a:endParaRPr lang="es-ES"/>
          </a:p>
        </p:txBody>
      </p:sp>
    </p:spTree>
    <p:extLst>
      <p:ext uri="{BB962C8B-B14F-4D97-AF65-F5344CB8AC3E}">
        <p14:creationId xmlns:p14="http://schemas.microsoft.com/office/powerpoint/2010/main" val="15702143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arn(inVertic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arn(inVertic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arn(inVertic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barn(inVertical)">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95000">
              <a:schemeClr val="accent2">
                <a:lumMod val="60000"/>
                <a:lumOff val="40000"/>
              </a:schemeClr>
            </a:gs>
            <a:gs pos="88000">
              <a:schemeClr val="accent2">
                <a:lumMod val="40000"/>
                <a:lumOff val="60000"/>
              </a:schemeClr>
            </a:gs>
            <a:gs pos="100000">
              <a:schemeClr val="accent2">
                <a:lumMod val="20000"/>
                <a:lumOff val="8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dirty="0">
                <a:solidFill>
                  <a:schemeClr val="tx1"/>
                </a:solidFill>
              </a:rPr>
              <a:t>Nery F. Herrera P.</a:t>
            </a:r>
          </a:p>
        </p:txBody>
      </p:sp>
      <p:sp>
        <p:nvSpPr>
          <p:cNvPr id="4" name="3 Redondear rectángulo de esquina diagonal"/>
          <p:cNvSpPr/>
          <p:nvPr/>
        </p:nvSpPr>
        <p:spPr>
          <a:xfrm>
            <a:off x="2339752" y="332656"/>
            <a:ext cx="4392488" cy="648072"/>
          </a:xfrm>
          <a:prstGeom prst="round2Diag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3200" b="1" dirty="0"/>
              <a:t>2.2.Tipos de entrevistas</a:t>
            </a:r>
            <a:endParaRPr lang="es-ES" sz="3200" b="1" dirty="0">
              <a:effectLst>
                <a:outerShdw blurRad="38100" dist="38100" dir="2700000" algn="tl">
                  <a:srgbClr val="000000">
                    <a:alpha val="43137"/>
                  </a:srgbClr>
                </a:outerShdw>
              </a:effectLst>
            </a:endParaRPr>
          </a:p>
        </p:txBody>
      </p:sp>
      <p:sp>
        <p:nvSpPr>
          <p:cNvPr id="6" name="5 Rectángulo redondeado"/>
          <p:cNvSpPr/>
          <p:nvPr/>
        </p:nvSpPr>
        <p:spPr>
          <a:xfrm>
            <a:off x="1187624" y="1304764"/>
            <a:ext cx="3492388" cy="6840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a) De profundidad</a:t>
            </a:r>
            <a:endParaRPr lang="es-ES" sz="3200" dirty="0">
              <a:effectLst>
                <a:outerShdw blurRad="38100" dist="38100" dir="2700000" algn="tl">
                  <a:srgbClr val="000000">
                    <a:alpha val="43137"/>
                  </a:srgbClr>
                </a:outerShdw>
              </a:effectLst>
            </a:endParaRPr>
          </a:p>
        </p:txBody>
      </p:sp>
      <p:sp>
        <p:nvSpPr>
          <p:cNvPr id="8" name="7 Rectángulo redondeado"/>
          <p:cNvSpPr/>
          <p:nvPr/>
        </p:nvSpPr>
        <p:spPr>
          <a:xfrm>
            <a:off x="3635896" y="3068960"/>
            <a:ext cx="2232248" cy="6840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b. Enfocada</a:t>
            </a:r>
            <a:endParaRPr lang="es-ES" sz="3200" dirty="0">
              <a:effectLst>
                <a:outerShdw blurRad="38100" dist="38100" dir="2700000" algn="tl">
                  <a:srgbClr val="000000">
                    <a:alpha val="43137"/>
                  </a:srgbClr>
                </a:outerShdw>
              </a:effectLst>
            </a:endParaRPr>
          </a:p>
        </p:txBody>
      </p:sp>
      <p:sp>
        <p:nvSpPr>
          <p:cNvPr id="11" name="10 CuadroTexto"/>
          <p:cNvSpPr txBox="1"/>
          <p:nvPr/>
        </p:nvSpPr>
        <p:spPr>
          <a:xfrm>
            <a:off x="1115616" y="1988840"/>
            <a:ext cx="7128792"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ES" sz="2400" b="1" dirty="0">
                <a:effectLst>
                  <a:outerShdw blurRad="38100" dist="38100" dir="2700000" algn="tl">
                    <a:srgbClr val="000000">
                      <a:alpha val="43137"/>
                    </a:srgbClr>
                  </a:outerShdw>
                </a:effectLst>
              </a:rPr>
              <a:t>De carácter holístico, hace un mapa dinámico de la configuración vivencial y cognitiva de un individuo</a:t>
            </a:r>
          </a:p>
        </p:txBody>
      </p:sp>
      <p:sp>
        <p:nvSpPr>
          <p:cNvPr id="14" name="13 CuadroTexto"/>
          <p:cNvSpPr txBox="1"/>
          <p:nvPr/>
        </p:nvSpPr>
        <p:spPr>
          <a:xfrm>
            <a:off x="971600" y="3717032"/>
            <a:ext cx="720080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ES" sz="2400" b="1" dirty="0">
                <a:effectLst>
                  <a:outerShdw blurRad="38100" dist="38100" dir="2700000" algn="tl">
                    <a:srgbClr val="000000">
                      <a:alpha val="43137"/>
                    </a:srgbClr>
                  </a:outerShdw>
                </a:effectLst>
              </a:rPr>
              <a:t>Preguntas estandarizadas y estructuradas, cuenta con un foco de interés, da respuesta a cuestiones concretas</a:t>
            </a:r>
          </a:p>
        </p:txBody>
      </p:sp>
      <p:sp>
        <p:nvSpPr>
          <p:cNvPr id="15" name="14 Rectángulo redondeado"/>
          <p:cNvSpPr/>
          <p:nvPr/>
        </p:nvSpPr>
        <p:spPr>
          <a:xfrm>
            <a:off x="5436096" y="4797152"/>
            <a:ext cx="1872208" cy="68407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c. Grupal</a:t>
            </a:r>
            <a:endParaRPr lang="es-ES" sz="3200" dirty="0">
              <a:effectLst>
                <a:outerShdw blurRad="38100" dist="38100" dir="2700000" algn="tl">
                  <a:srgbClr val="000000">
                    <a:alpha val="43137"/>
                  </a:srgbClr>
                </a:outerShdw>
              </a:effectLst>
            </a:endParaRPr>
          </a:p>
        </p:txBody>
      </p:sp>
      <p:sp>
        <p:nvSpPr>
          <p:cNvPr id="16" name="15 CuadroTexto"/>
          <p:cNvSpPr txBox="1"/>
          <p:nvPr/>
        </p:nvSpPr>
        <p:spPr>
          <a:xfrm>
            <a:off x="1547664" y="5517232"/>
            <a:ext cx="5760640"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s-ES" sz="2400" b="1" dirty="0">
                <a:effectLst>
                  <a:outerShdw blurRad="38100" dist="38100" dir="2700000" algn="tl">
                    <a:srgbClr val="000000">
                      <a:alpha val="43137"/>
                    </a:srgbClr>
                  </a:outerShdw>
                </a:effectLst>
              </a:rPr>
              <a:t>Interrelación con el grupo, control en el grupo, facilitador del proceso</a:t>
            </a:r>
          </a:p>
        </p:txBody>
      </p:sp>
      <p:sp>
        <p:nvSpPr>
          <p:cNvPr id="3" name="2 Marcador de fecha"/>
          <p:cNvSpPr>
            <a:spLocks noGrp="1"/>
          </p:cNvSpPr>
          <p:nvPr>
            <p:ph type="dt" sz="half" idx="10"/>
          </p:nvPr>
        </p:nvSpPr>
        <p:spPr/>
        <p:txBody>
          <a:bodyPr/>
          <a:lstStyle/>
          <a:p>
            <a:r>
              <a:rPr lang="es-SV"/>
              <a:t>MyTI</a:t>
            </a:r>
            <a:endParaRPr lang="es-ES"/>
          </a:p>
        </p:txBody>
      </p:sp>
      <p:sp>
        <p:nvSpPr>
          <p:cNvPr id="5" name="4 Marcador de número de diapositiva"/>
          <p:cNvSpPr>
            <a:spLocks noGrp="1"/>
          </p:cNvSpPr>
          <p:nvPr>
            <p:ph type="sldNum" sz="quarter" idx="12"/>
          </p:nvPr>
        </p:nvSpPr>
        <p:spPr/>
        <p:txBody>
          <a:bodyPr/>
          <a:lstStyle/>
          <a:p>
            <a:fld id="{C397CEAF-8053-46FC-9034-C3ABC4315E00}" type="slidenum">
              <a:rPr lang="es-ES" smtClean="0"/>
              <a:t>12</a:t>
            </a:fld>
            <a:endParaRPr lang="es-ES"/>
          </a:p>
        </p:txBody>
      </p:sp>
    </p:spTree>
    <p:extLst>
      <p:ext uri="{BB962C8B-B14F-4D97-AF65-F5344CB8AC3E}">
        <p14:creationId xmlns:p14="http://schemas.microsoft.com/office/powerpoint/2010/main" val="5632811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95000">
              <a:schemeClr val="accent2">
                <a:lumMod val="60000"/>
                <a:lumOff val="40000"/>
              </a:schemeClr>
            </a:gs>
            <a:gs pos="88000">
              <a:schemeClr val="accent2">
                <a:lumMod val="40000"/>
                <a:lumOff val="60000"/>
              </a:schemeClr>
            </a:gs>
            <a:gs pos="100000">
              <a:schemeClr val="accent2">
                <a:lumMod val="20000"/>
                <a:lumOff val="8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dirty="0">
                <a:solidFill>
                  <a:schemeClr val="tx1"/>
                </a:solidFill>
              </a:rPr>
              <a:t>Nery F. Herrera P.</a:t>
            </a:r>
          </a:p>
        </p:txBody>
      </p:sp>
      <p:sp>
        <p:nvSpPr>
          <p:cNvPr id="5" name="4 Rectángulo redondeado"/>
          <p:cNvSpPr/>
          <p:nvPr/>
        </p:nvSpPr>
        <p:spPr>
          <a:xfrm>
            <a:off x="755576" y="1628800"/>
            <a:ext cx="7632848" cy="86409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3600" b="1" dirty="0">
                <a:effectLst>
                  <a:outerShdw blurRad="38100" dist="38100" dir="2700000" algn="tl">
                    <a:srgbClr val="000000">
                      <a:alpha val="43137"/>
                    </a:srgbClr>
                  </a:outerShdw>
                </a:effectLst>
              </a:rPr>
              <a:t>a) PREGUNTAR, ESCUCHAR, OBSERVAR</a:t>
            </a:r>
          </a:p>
        </p:txBody>
      </p:sp>
      <p:sp>
        <p:nvSpPr>
          <p:cNvPr id="9" name="8 Rectángulo redondeado"/>
          <p:cNvSpPr/>
          <p:nvPr/>
        </p:nvSpPr>
        <p:spPr>
          <a:xfrm>
            <a:off x="827584" y="548680"/>
            <a:ext cx="7560840" cy="57606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3600" b="1" dirty="0">
                <a:effectLst>
                  <a:outerShdw blurRad="38100" dist="38100" dir="2700000" algn="tl">
                    <a:srgbClr val="000000">
                      <a:alpha val="43137"/>
                    </a:srgbClr>
                  </a:outerShdw>
                </a:effectLst>
              </a:rPr>
              <a:t>2.3. Tres grandes artes al entrevistar</a:t>
            </a:r>
            <a:endParaRPr lang="es-ES" sz="3600" dirty="0">
              <a:effectLst>
                <a:outerShdw blurRad="38100" dist="38100" dir="2700000" algn="tl">
                  <a:srgbClr val="000000">
                    <a:alpha val="43137"/>
                  </a:srgbClr>
                </a:outerShdw>
              </a:effectLst>
            </a:endParaRPr>
          </a:p>
        </p:txBody>
      </p:sp>
      <p:sp>
        <p:nvSpPr>
          <p:cNvPr id="11" name="10 Rectángulo redondeado"/>
          <p:cNvSpPr/>
          <p:nvPr/>
        </p:nvSpPr>
        <p:spPr>
          <a:xfrm>
            <a:off x="755576" y="3140968"/>
            <a:ext cx="7344816" cy="57606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ES" sz="3600" b="1" dirty="0">
                <a:effectLst>
                  <a:outerShdw blurRad="38100" dist="38100" dir="2700000" algn="tl">
                    <a:srgbClr val="000000">
                      <a:alpha val="43137"/>
                    </a:srgbClr>
                  </a:outerShdw>
                </a:effectLst>
              </a:rPr>
              <a:t>b) Será necesario manejar el discurso</a:t>
            </a:r>
            <a:endParaRPr lang="es-ES" sz="3600" dirty="0">
              <a:effectLst>
                <a:outerShdw blurRad="38100" dist="38100" dir="2700000" algn="tl">
                  <a:srgbClr val="000000">
                    <a:alpha val="43137"/>
                  </a:srgbClr>
                </a:outerShdw>
              </a:effectLst>
            </a:endParaRPr>
          </a:p>
        </p:txBody>
      </p:sp>
      <p:sp>
        <p:nvSpPr>
          <p:cNvPr id="12" name="11 Rectángulo redondeado"/>
          <p:cNvSpPr/>
          <p:nvPr/>
        </p:nvSpPr>
        <p:spPr>
          <a:xfrm>
            <a:off x="755576" y="4509120"/>
            <a:ext cx="7560840" cy="115212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3200" b="1" dirty="0">
                <a:effectLst>
                  <a:outerShdw blurRad="38100" dist="38100" dir="2700000" algn="tl">
                    <a:srgbClr val="000000">
                      <a:alpha val="43137"/>
                    </a:srgbClr>
                  </a:outerShdw>
                </a:effectLst>
              </a:rPr>
              <a:t>c) LA META SERÁ INTERPRETAR Y ANALIZAR LA INFORMACIÓN OBTENIDA</a:t>
            </a:r>
            <a:endParaRPr lang="es-ES" sz="3200" dirty="0">
              <a:effectLst>
                <a:outerShdw blurRad="38100" dist="38100" dir="2700000" algn="tl">
                  <a:srgbClr val="000000">
                    <a:alpha val="43137"/>
                  </a:srgbClr>
                </a:outerShdw>
              </a:effectLst>
            </a:endParaRPr>
          </a:p>
        </p:txBody>
      </p:sp>
      <p:sp>
        <p:nvSpPr>
          <p:cNvPr id="3" name="2 Marcador de fecha"/>
          <p:cNvSpPr>
            <a:spLocks noGrp="1"/>
          </p:cNvSpPr>
          <p:nvPr>
            <p:ph type="dt" sz="half" idx="10"/>
          </p:nvPr>
        </p:nvSpPr>
        <p:spPr/>
        <p:txBody>
          <a:bodyPr/>
          <a:lstStyle/>
          <a:p>
            <a:r>
              <a:rPr lang="es-SV"/>
              <a:t>MyTI</a:t>
            </a:r>
            <a:endParaRPr lang="es-ES"/>
          </a:p>
        </p:txBody>
      </p:sp>
      <p:sp>
        <p:nvSpPr>
          <p:cNvPr id="4" name="3 Marcador de número de diapositiva"/>
          <p:cNvSpPr>
            <a:spLocks noGrp="1"/>
          </p:cNvSpPr>
          <p:nvPr>
            <p:ph type="sldNum" sz="quarter" idx="12"/>
          </p:nvPr>
        </p:nvSpPr>
        <p:spPr/>
        <p:txBody>
          <a:bodyPr/>
          <a:lstStyle/>
          <a:p>
            <a:fld id="{C397CEAF-8053-46FC-9034-C3ABC4315E00}" type="slidenum">
              <a:rPr lang="es-ES" smtClean="0"/>
              <a:t>13</a:t>
            </a:fld>
            <a:endParaRPr lang="es-ES"/>
          </a:p>
        </p:txBody>
      </p:sp>
    </p:spTree>
    <p:extLst>
      <p:ext uri="{BB962C8B-B14F-4D97-AF65-F5344CB8AC3E}">
        <p14:creationId xmlns:p14="http://schemas.microsoft.com/office/powerpoint/2010/main" val="32834902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95000">
              <a:schemeClr val="accent3">
                <a:lumMod val="75000"/>
              </a:schemeClr>
            </a:gs>
            <a:gs pos="88000">
              <a:schemeClr val="accent3">
                <a:lumMod val="60000"/>
                <a:lumOff val="40000"/>
              </a:schemeClr>
            </a:gs>
            <a:gs pos="100000">
              <a:schemeClr val="accent3">
                <a:lumMod val="20000"/>
                <a:lumOff val="8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dirty="0">
                <a:solidFill>
                  <a:schemeClr val="tx1"/>
                </a:solidFill>
              </a:rPr>
              <a:t>Nery F. Herrera P.</a:t>
            </a:r>
          </a:p>
        </p:txBody>
      </p:sp>
      <p:sp>
        <p:nvSpPr>
          <p:cNvPr id="4" name="3 Rectángulo redondeado"/>
          <p:cNvSpPr/>
          <p:nvPr/>
        </p:nvSpPr>
        <p:spPr>
          <a:xfrm>
            <a:off x="1619672" y="1268760"/>
            <a:ext cx="5832648" cy="6480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400" b="1" dirty="0">
                <a:effectLst>
                  <a:outerShdw blurRad="38100" dist="38100" dir="2700000" algn="tl">
                    <a:srgbClr val="000000">
                      <a:alpha val="43137"/>
                    </a:srgbClr>
                  </a:outerShdw>
                </a:effectLst>
              </a:rPr>
              <a:t>Es una </a:t>
            </a:r>
            <a:r>
              <a:rPr lang="es-ES" sz="2400" b="1" i="1" dirty="0">
                <a:effectLst>
                  <a:outerShdw blurRad="38100" dist="38100" dir="2700000" algn="tl">
                    <a:srgbClr val="000000">
                      <a:alpha val="43137"/>
                    </a:srgbClr>
                  </a:outerShdw>
                </a:effectLst>
              </a:rPr>
              <a:t>técnica de recogida de datos </a:t>
            </a:r>
            <a:r>
              <a:rPr lang="es-ES" sz="2400" b="1" dirty="0">
                <a:effectLst>
                  <a:outerShdw blurRad="38100" dist="38100" dir="2700000" algn="tl">
                    <a:srgbClr val="000000">
                      <a:alpha val="43137"/>
                    </a:srgbClr>
                  </a:outerShdw>
                </a:effectLst>
              </a:rPr>
              <a:t>que: </a:t>
            </a:r>
          </a:p>
        </p:txBody>
      </p:sp>
      <p:sp>
        <p:nvSpPr>
          <p:cNvPr id="5" name="4 Rectángulo redondeado"/>
          <p:cNvSpPr/>
          <p:nvPr/>
        </p:nvSpPr>
        <p:spPr>
          <a:xfrm>
            <a:off x="611560" y="5157192"/>
            <a:ext cx="7992888" cy="936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2400" b="1" dirty="0">
                <a:effectLst>
                  <a:outerShdw blurRad="38100" dist="38100" dir="2700000" algn="tl">
                    <a:srgbClr val="000000">
                      <a:alpha val="43137"/>
                    </a:srgbClr>
                  </a:outerShdw>
                </a:effectLst>
              </a:rPr>
              <a:t>Permite registrar, de una forma metódica y sistemática, el comportamiento de un individuo o grupo de individuos</a:t>
            </a:r>
          </a:p>
        </p:txBody>
      </p:sp>
      <p:sp>
        <p:nvSpPr>
          <p:cNvPr id="6" name="5 Redondear rectángulo de esquina diagonal"/>
          <p:cNvSpPr/>
          <p:nvPr/>
        </p:nvSpPr>
        <p:spPr>
          <a:xfrm>
            <a:off x="2699792" y="404664"/>
            <a:ext cx="3672408" cy="648072"/>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sz="3600" b="1" dirty="0">
                <a:effectLst>
                  <a:outerShdw blurRad="38100" dist="38100" dir="2700000" algn="tl">
                    <a:srgbClr val="000000">
                      <a:alpha val="43137"/>
                    </a:srgbClr>
                  </a:outerShdw>
                </a:effectLst>
              </a:rPr>
              <a:t>3. La observación</a:t>
            </a:r>
          </a:p>
        </p:txBody>
      </p:sp>
      <p:pic>
        <p:nvPicPr>
          <p:cNvPr id="1026" name="Picture 2" descr="http://acamejounesr.galeon.com/socieda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148" y="2060848"/>
            <a:ext cx="5008140" cy="2973930"/>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fecha"/>
          <p:cNvSpPr>
            <a:spLocks noGrp="1"/>
          </p:cNvSpPr>
          <p:nvPr>
            <p:ph type="dt" sz="half" idx="10"/>
          </p:nvPr>
        </p:nvSpPr>
        <p:spPr/>
        <p:txBody>
          <a:bodyPr/>
          <a:lstStyle/>
          <a:p>
            <a:r>
              <a:rPr lang="es-SV"/>
              <a:t>MyTI</a:t>
            </a:r>
            <a:endParaRPr lang="es-ES"/>
          </a:p>
        </p:txBody>
      </p:sp>
      <p:sp>
        <p:nvSpPr>
          <p:cNvPr id="7" name="6 Marcador de número de diapositiva"/>
          <p:cNvSpPr>
            <a:spLocks noGrp="1"/>
          </p:cNvSpPr>
          <p:nvPr>
            <p:ph type="sldNum" sz="quarter" idx="12"/>
          </p:nvPr>
        </p:nvSpPr>
        <p:spPr/>
        <p:txBody>
          <a:bodyPr/>
          <a:lstStyle/>
          <a:p>
            <a:fld id="{C397CEAF-8053-46FC-9034-C3ABC4315E00}" type="slidenum">
              <a:rPr lang="es-ES" smtClean="0"/>
              <a:t>14</a:t>
            </a:fld>
            <a:endParaRPr lang="es-ES"/>
          </a:p>
        </p:txBody>
      </p:sp>
      <p:pic>
        <p:nvPicPr>
          <p:cNvPr id="9" name="Picture 2" descr="C:\Users\Nery Herrera\Desktop\detective_lupa.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634884"/>
            <a:ext cx="1184629" cy="1928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8931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95000">
              <a:schemeClr val="accent3">
                <a:lumMod val="75000"/>
              </a:schemeClr>
            </a:gs>
            <a:gs pos="88000">
              <a:schemeClr val="accent3">
                <a:lumMod val="60000"/>
                <a:lumOff val="40000"/>
              </a:schemeClr>
            </a:gs>
            <a:gs pos="100000">
              <a:schemeClr val="accent3">
                <a:lumMod val="20000"/>
                <a:lumOff val="8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dirty="0">
                <a:solidFill>
                  <a:schemeClr val="tx1"/>
                </a:solidFill>
              </a:rPr>
              <a:t>Nery F. Herrera P.</a:t>
            </a:r>
          </a:p>
        </p:txBody>
      </p:sp>
      <p:sp>
        <p:nvSpPr>
          <p:cNvPr id="4" name="3 Redondear rectángulo de esquina diagonal"/>
          <p:cNvSpPr/>
          <p:nvPr/>
        </p:nvSpPr>
        <p:spPr>
          <a:xfrm>
            <a:off x="323528" y="404664"/>
            <a:ext cx="8424936" cy="648072"/>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sz="2800" b="1" dirty="0">
                <a:effectLst>
                  <a:outerShdw blurRad="38100" dist="38100" dir="2700000" algn="tl">
                    <a:srgbClr val="000000">
                      <a:alpha val="43137"/>
                    </a:srgbClr>
                  </a:outerShdw>
                </a:effectLst>
              </a:rPr>
              <a:t>3.1. ¿Qué hacer para tener una buena observación?</a:t>
            </a:r>
          </a:p>
        </p:txBody>
      </p:sp>
      <p:sp>
        <p:nvSpPr>
          <p:cNvPr id="5" name="4 Rectángulo redondeado"/>
          <p:cNvSpPr/>
          <p:nvPr/>
        </p:nvSpPr>
        <p:spPr>
          <a:xfrm>
            <a:off x="179512" y="5085184"/>
            <a:ext cx="8784976" cy="122413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ES" sz="2400" b="1" dirty="0">
                <a:effectLst>
                  <a:outerShdw blurRad="38100" dist="38100" dir="2700000" algn="tl">
                    <a:srgbClr val="000000">
                      <a:alpha val="43137"/>
                    </a:srgbClr>
                  </a:outerShdw>
                </a:effectLst>
              </a:rPr>
              <a:t>El investigador debe comprender la información obtenida de sus observaciones y luego hacer inferencias acerca de </a:t>
            </a:r>
            <a:r>
              <a:rPr lang="es-ES" sz="2400" b="1" i="1" dirty="0">
                <a:effectLst>
                  <a:outerShdw blurRad="38100" dist="38100" dir="2700000" algn="tl">
                    <a:srgbClr val="000000">
                      <a:alpha val="43137"/>
                    </a:srgbClr>
                  </a:outerShdw>
                </a:effectLst>
              </a:rPr>
              <a:t>constructos </a:t>
            </a:r>
            <a:r>
              <a:rPr lang="es-ES" sz="2400" b="1" dirty="0">
                <a:effectLst>
                  <a:outerShdw blurRad="38100" dist="38100" dir="2700000" algn="tl">
                    <a:srgbClr val="000000">
                      <a:alpha val="43137"/>
                    </a:srgbClr>
                  </a:outerShdw>
                </a:effectLst>
              </a:rPr>
              <a:t>(conceptos abstractos)” (Fred </a:t>
            </a:r>
            <a:r>
              <a:rPr lang="es-ES" sz="2400" b="1" dirty="0" err="1">
                <a:effectLst>
                  <a:outerShdw blurRad="38100" dist="38100" dir="2700000" algn="tl">
                    <a:srgbClr val="000000">
                      <a:alpha val="43137"/>
                    </a:srgbClr>
                  </a:outerShdw>
                </a:effectLst>
              </a:rPr>
              <a:t>Kerlinger</a:t>
            </a:r>
            <a:r>
              <a:rPr lang="es-ES" sz="2400" b="1" dirty="0">
                <a:effectLst>
                  <a:outerShdw blurRad="38100" dist="38100" dir="2700000" algn="tl">
                    <a:srgbClr val="000000">
                      <a:alpha val="43137"/>
                    </a:srgbClr>
                  </a:outerShdw>
                </a:effectLst>
              </a:rPr>
              <a:t> 1975)</a:t>
            </a:r>
          </a:p>
        </p:txBody>
      </p:sp>
      <p:sp>
        <p:nvSpPr>
          <p:cNvPr id="6" name="5 Rectángulo redondeado"/>
          <p:cNvSpPr/>
          <p:nvPr/>
        </p:nvSpPr>
        <p:spPr>
          <a:xfrm>
            <a:off x="35496" y="1376772"/>
            <a:ext cx="1728192" cy="9001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 b="1" dirty="0">
                <a:effectLst>
                  <a:outerShdw blurRad="38100" dist="38100" dir="2700000" algn="tl">
                    <a:srgbClr val="000000">
                      <a:alpha val="43137"/>
                    </a:srgbClr>
                  </a:outerShdw>
                </a:effectLst>
              </a:rPr>
              <a:t>¿Qué deberá ser observado?</a:t>
            </a:r>
            <a:endParaRPr lang="es-ES" dirty="0">
              <a:effectLst>
                <a:outerShdw blurRad="38100" dist="38100" dir="2700000" algn="tl">
                  <a:srgbClr val="000000">
                    <a:alpha val="43137"/>
                  </a:srgbClr>
                </a:outerShdw>
              </a:effectLst>
            </a:endParaRPr>
          </a:p>
        </p:txBody>
      </p:sp>
      <p:sp>
        <p:nvSpPr>
          <p:cNvPr id="7" name="6 Rectángulo redondeado"/>
          <p:cNvSpPr/>
          <p:nvPr/>
        </p:nvSpPr>
        <p:spPr>
          <a:xfrm>
            <a:off x="1835696" y="1376772"/>
            <a:ext cx="2016224" cy="9001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 b="1" dirty="0">
                <a:effectLst>
                  <a:outerShdw blurRad="38100" dist="38100" dir="2700000" algn="tl">
                    <a:srgbClr val="000000">
                      <a:alpha val="43137"/>
                    </a:srgbClr>
                  </a:outerShdw>
                </a:effectLst>
              </a:rPr>
              <a:t>¿Cómo se pueden resumir estas observaciones?</a:t>
            </a:r>
            <a:endParaRPr lang="es-ES" dirty="0">
              <a:effectLst>
                <a:outerShdw blurRad="38100" dist="38100" dir="2700000" algn="tl">
                  <a:srgbClr val="000000">
                    <a:alpha val="43137"/>
                  </a:srgbClr>
                </a:outerShdw>
              </a:effectLst>
            </a:endParaRPr>
          </a:p>
        </p:txBody>
      </p:sp>
      <p:sp>
        <p:nvSpPr>
          <p:cNvPr id="8" name="7 Rectángulo redondeado"/>
          <p:cNvSpPr/>
          <p:nvPr/>
        </p:nvSpPr>
        <p:spPr>
          <a:xfrm>
            <a:off x="3923928" y="1376772"/>
            <a:ext cx="2160240" cy="9001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 b="1" dirty="0">
                <a:effectLst>
                  <a:outerShdw blurRad="38100" dist="38100" dir="2700000" algn="tl">
                    <a:srgbClr val="000000">
                      <a:alpha val="43137"/>
                    </a:srgbClr>
                  </a:outerShdw>
                </a:effectLst>
              </a:rPr>
              <a:t>¿Qué procedimientos</a:t>
            </a:r>
          </a:p>
          <a:p>
            <a:pPr algn="ctr"/>
            <a:r>
              <a:rPr lang="es-ES" b="1" dirty="0">
                <a:effectLst>
                  <a:outerShdw blurRad="38100" dist="38100" dir="2700000" algn="tl">
                    <a:srgbClr val="000000">
                      <a:alpha val="43137"/>
                    </a:srgbClr>
                  </a:outerShdw>
                </a:effectLst>
              </a:rPr>
              <a:t>deberían utilizarse?</a:t>
            </a:r>
            <a:endParaRPr lang="es-ES" dirty="0">
              <a:effectLst>
                <a:outerShdw blurRad="38100" dist="38100" dir="2700000" algn="tl">
                  <a:srgbClr val="000000">
                    <a:alpha val="43137"/>
                  </a:srgbClr>
                </a:outerShdw>
              </a:effectLst>
            </a:endParaRPr>
          </a:p>
        </p:txBody>
      </p:sp>
      <p:sp>
        <p:nvSpPr>
          <p:cNvPr id="9" name="8 Rectángulo redondeado"/>
          <p:cNvSpPr/>
          <p:nvPr/>
        </p:nvSpPr>
        <p:spPr>
          <a:xfrm>
            <a:off x="6156176" y="1412776"/>
            <a:ext cx="2880320" cy="9001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 b="1" dirty="0">
                <a:effectLst>
                  <a:outerShdw blurRad="38100" dist="38100" dir="2700000" algn="tl">
                    <a:srgbClr val="000000">
                      <a:alpha val="43137"/>
                    </a:srgbClr>
                  </a:outerShdw>
                </a:effectLst>
              </a:rPr>
              <a:t>¿Qué relación debería</a:t>
            </a:r>
          </a:p>
          <a:p>
            <a:pPr algn="ctr"/>
            <a:r>
              <a:rPr lang="es-ES" b="1" dirty="0">
                <a:effectLst>
                  <a:outerShdw blurRad="38100" dist="38100" dir="2700000" algn="tl">
                    <a:srgbClr val="000000">
                      <a:alpha val="43137"/>
                    </a:srgbClr>
                  </a:outerShdw>
                </a:effectLst>
              </a:rPr>
              <a:t>existir entre el observador</a:t>
            </a:r>
          </a:p>
          <a:p>
            <a:pPr algn="ctr"/>
            <a:r>
              <a:rPr lang="es-ES" b="1" dirty="0">
                <a:effectLst>
                  <a:outerShdw blurRad="38100" dist="38100" dir="2700000" algn="tl">
                    <a:srgbClr val="000000">
                      <a:alpha val="43137"/>
                    </a:srgbClr>
                  </a:outerShdw>
                </a:effectLst>
              </a:rPr>
              <a:t>y lo observado?</a:t>
            </a:r>
            <a:endParaRPr lang="es-ES" dirty="0">
              <a:effectLst>
                <a:outerShdw blurRad="38100" dist="38100" dir="2700000" algn="tl">
                  <a:srgbClr val="000000">
                    <a:alpha val="43137"/>
                  </a:srgbClr>
                </a:outerShdw>
              </a:effectLst>
            </a:endParaRPr>
          </a:p>
        </p:txBody>
      </p:sp>
      <p:pic>
        <p:nvPicPr>
          <p:cNvPr id="10" name="Picture 2" descr="C:\Users\Nery Herrera\Desktop\detective_lupa.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59380" y="2348880"/>
            <a:ext cx="1688684" cy="2749019"/>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fecha"/>
          <p:cNvSpPr>
            <a:spLocks noGrp="1"/>
          </p:cNvSpPr>
          <p:nvPr>
            <p:ph type="dt" sz="half" idx="10"/>
          </p:nvPr>
        </p:nvSpPr>
        <p:spPr/>
        <p:txBody>
          <a:bodyPr/>
          <a:lstStyle/>
          <a:p>
            <a:r>
              <a:rPr lang="es-SV"/>
              <a:t>MyTI</a:t>
            </a:r>
            <a:endParaRPr lang="es-ES"/>
          </a:p>
        </p:txBody>
      </p:sp>
      <p:sp>
        <p:nvSpPr>
          <p:cNvPr id="11" name="10 Marcador de número de diapositiva"/>
          <p:cNvSpPr>
            <a:spLocks noGrp="1"/>
          </p:cNvSpPr>
          <p:nvPr>
            <p:ph type="sldNum" sz="quarter" idx="12"/>
          </p:nvPr>
        </p:nvSpPr>
        <p:spPr/>
        <p:txBody>
          <a:bodyPr/>
          <a:lstStyle/>
          <a:p>
            <a:fld id="{C397CEAF-8053-46FC-9034-C3ABC4315E00}" type="slidenum">
              <a:rPr lang="es-ES" smtClean="0"/>
              <a:t>15</a:t>
            </a:fld>
            <a:endParaRPr lang="es-ES"/>
          </a:p>
        </p:txBody>
      </p:sp>
    </p:spTree>
    <p:extLst>
      <p:ext uri="{BB962C8B-B14F-4D97-AF65-F5344CB8AC3E}">
        <p14:creationId xmlns:p14="http://schemas.microsoft.com/office/powerpoint/2010/main" val="15731346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95000">
              <a:schemeClr val="accent3">
                <a:lumMod val="75000"/>
              </a:schemeClr>
            </a:gs>
            <a:gs pos="88000">
              <a:schemeClr val="accent3">
                <a:lumMod val="60000"/>
                <a:lumOff val="40000"/>
              </a:schemeClr>
            </a:gs>
            <a:gs pos="100000">
              <a:schemeClr val="accent3">
                <a:lumMod val="20000"/>
                <a:lumOff val="8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dirty="0">
                <a:solidFill>
                  <a:schemeClr val="tx1"/>
                </a:solidFill>
              </a:rPr>
              <a:t>Nery F. Herrera P.</a:t>
            </a:r>
          </a:p>
        </p:txBody>
      </p:sp>
      <p:sp>
        <p:nvSpPr>
          <p:cNvPr id="4" name="3 Redondear rectángulo de esquina diagonal"/>
          <p:cNvSpPr/>
          <p:nvPr/>
        </p:nvSpPr>
        <p:spPr>
          <a:xfrm>
            <a:off x="1331640" y="548680"/>
            <a:ext cx="6264696" cy="648072"/>
          </a:xfrm>
          <a:prstGeom prst="round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3.2. Instrumentos en la observación</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1533103"/>
            <a:ext cx="8029575"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fecha"/>
          <p:cNvSpPr>
            <a:spLocks noGrp="1"/>
          </p:cNvSpPr>
          <p:nvPr>
            <p:ph type="dt" sz="half" idx="10"/>
          </p:nvPr>
        </p:nvSpPr>
        <p:spPr/>
        <p:txBody>
          <a:bodyPr/>
          <a:lstStyle/>
          <a:p>
            <a:r>
              <a:rPr lang="es-SV"/>
              <a:t>MyTI</a:t>
            </a:r>
            <a:endParaRPr lang="es-ES"/>
          </a:p>
        </p:txBody>
      </p:sp>
      <p:sp>
        <p:nvSpPr>
          <p:cNvPr id="5" name="4 Marcador de número de diapositiva"/>
          <p:cNvSpPr>
            <a:spLocks noGrp="1"/>
          </p:cNvSpPr>
          <p:nvPr>
            <p:ph type="sldNum" sz="quarter" idx="12"/>
          </p:nvPr>
        </p:nvSpPr>
        <p:spPr/>
        <p:txBody>
          <a:bodyPr/>
          <a:lstStyle/>
          <a:p>
            <a:fld id="{C397CEAF-8053-46FC-9034-C3ABC4315E00}" type="slidenum">
              <a:rPr lang="es-ES" smtClean="0"/>
              <a:t>16</a:t>
            </a:fld>
            <a:endParaRPr lang="es-ES"/>
          </a:p>
        </p:txBody>
      </p:sp>
    </p:spTree>
    <p:extLst>
      <p:ext uri="{BB962C8B-B14F-4D97-AF65-F5344CB8AC3E}">
        <p14:creationId xmlns:p14="http://schemas.microsoft.com/office/powerpoint/2010/main" val="372889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arn(inVertical)">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95000">
              <a:schemeClr val="tx2">
                <a:lumMod val="60000"/>
                <a:lumOff val="40000"/>
              </a:schemeClr>
            </a:gs>
            <a:gs pos="88000">
              <a:schemeClr val="tx2">
                <a:lumMod val="40000"/>
                <a:lumOff val="60000"/>
              </a:schemeClr>
            </a:gs>
            <a:gs pos="100000">
              <a:schemeClr val="tx2">
                <a:lumMod val="20000"/>
                <a:lumOff val="8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a:solidFill>
                  <a:schemeClr val="tx1"/>
                </a:solidFill>
              </a:rPr>
              <a:t>Nery F. Herrera P.</a:t>
            </a:r>
          </a:p>
        </p:txBody>
      </p:sp>
      <p:sp>
        <p:nvSpPr>
          <p:cNvPr id="3" name="2 Rectángulo redondeado"/>
          <p:cNvSpPr/>
          <p:nvPr/>
        </p:nvSpPr>
        <p:spPr>
          <a:xfrm>
            <a:off x="1403648" y="476672"/>
            <a:ext cx="6408712" cy="6480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A MANERA DE CONCLUSIÓN</a:t>
            </a:r>
          </a:p>
        </p:txBody>
      </p:sp>
      <p:sp>
        <p:nvSpPr>
          <p:cNvPr id="4" name="3 Rectángulo"/>
          <p:cNvSpPr/>
          <p:nvPr/>
        </p:nvSpPr>
        <p:spPr>
          <a:xfrm>
            <a:off x="579462" y="1467941"/>
            <a:ext cx="795297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s-ES" sz="2800" b="1" dirty="0"/>
              <a:t>Las técnicas deben de estar relacionadas directamente con el tipo de investigación que se pretende desarrollar</a:t>
            </a:r>
            <a:endParaRPr lang="es-ES" sz="2800" b="1" dirty="0">
              <a:effectLst>
                <a:outerShdw blurRad="38100" dist="38100" dir="2700000" algn="tl">
                  <a:srgbClr val="000000">
                    <a:alpha val="43137"/>
                  </a:srgbClr>
                </a:outerShdw>
              </a:effectLst>
            </a:endParaRPr>
          </a:p>
        </p:txBody>
      </p:sp>
      <p:sp>
        <p:nvSpPr>
          <p:cNvPr id="6" name="5 Rectángulo"/>
          <p:cNvSpPr/>
          <p:nvPr/>
        </p:nvSpPr>
        <p:spPr>
          <a:xfrm>
            <a:off x="547394" y="3356992"/>
            <a:ext cx="7952978" cy="138499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Los instrumentos debe de ser según la técnica, pero poseer validez, confiablidad, objetividad, amplitud, prácticos, y adecuados</a:t>
            </a:r>
            <a:endParaRPr lang="es-ES" sz="2800" b="1" u="sng" dirty="0">
              <a:effectLst>
                <a:outerShdw blurRad="38100" dist="38100" dir="2700000" algn="tl">
                  <a:srgbClr val="000000">
                    <a:alpha val="43137"/>
                  </a:srgbClr>
                </a:outerShdw>
              </a:effectLst>
            </a:endParaRPr>
          </a:p>
        </p:txBody>
      </p:sp>
      <p:sp>
        <p:nvSpPr>
          <p:cNvPr id="7" name="6 Rectángulo redondeado"/>
          <p:cNvSpPr/>
          <p:nvPr/>
        </p:nvSpPr>
        <p:spPr>
          <a:xfrm>
            <a:off x="1403648" y="5229200"/>
            <a:ext cx="6408712" cy="6480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ES NECESARIO TRIANGULAR</a:t>
            </a:r>
          </a:p>
        </p:txBody>
      </p:sp>
      <p:sp>
        <p:nvSpPr>
          <p:cNvPr id="5" name="4 Marcador de fecha"/>
          <p:cNvSpPr>
            <a:spLocks noGrp="1"/>
          </p:cNvSpPr>
          <p:nvPr>
            <p:ph type="dt" sz="half" idx="10"/>
          </p:nvPr>
        </p:nvSpPr>
        <p:spPr/>
        <p:txBody>
          <a:bodyPr/>
          <a:lstStyle/>
          <a:p>
            <a:r>
              <a:rPr lang="es-SV"/>
              <a:t>MyTI</a:t>
            </a:r>
            <a:endParaRPr lang="es-ES"/>
          </a:p>
        </p:txBody>
      </p:sp>
      <p:sp>
        <p:nvSpPr>
          <p:cNvPr id="8" name="7 Marcador de número de diapositiva"/>
          <p:cNvSpPr>
            <a:spLocks noGrp="1"/>
          </p:cNvSpPr>
          <p:nvPr>
            <p:ph type="sldNum" sz="quarter" idx="12"/>
          </p:nvPr>
        </p:nvSpPr>
        <p:spPr/>
        <p:txBody>
          <a:bodyPr/>
          <a:lstStyle/>
          <a:p>
            <a:fld id="{C397CEAF-8053-46FC-9034-C3ABC4315E00}" type="slidenum">
              <a:rPr lang="es-ES" smtClean="0"/>
              <a:t>17</a:t>
            </a:fld>
            <a:endParaRPr lang="es-ES"/>
          </a:p>
        </p:txBody>
      </p:sp>
    </p:spTree>
    <p:extLst>
      <p:ext uri="{BB962C8B-B14F-4D97-AF65-F5344CB8AC3E}">
        <p14:creationId xmlns:p14="http://schemas.microsoft.com/office/powerpoint/2010/main" val="288897384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95000">
              <a:schemeClr val="accent1">
                <a:tint val="66000"/>
                <a:satMod val="160000"/>
              </a:schemeClr>
            </a:gs>
            <a:gs pos="88000">
              <a:schemeClr val="accent1">
                <a:tint val="44500"/>
                <a:satMod val="160000"/>
              </a:schemeClr>
            </a:gs>
            <a:gs pos="100000">
              <a:schemeClr val="accent1">
                <a:tint val="23500"/>
                <a:satMod val="16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a:solidFill>
                  <a:schemeClr val="tx1"/>
                </a:solidFill>
              </a:rPr>
              <a:t>Nery F. Herrera P.</a:t>
            </a:r>
          </a:p>
        </p:txBody>
      </p:sp>
      <p:sp>
        <p:nvSpPr>
          <p:cNvPr id="4" name="3 Rectángulo redondeado"/>
          <p:cNvSpPr/>
          <p:nvPr/>
        </p:nvSpPr>
        <p:spPr>
          <a:xfrm>
            <a:off x="1835696" y="980728"/>
            <a:ext cx="5472608" cy="6480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TÉCNICAS DE INVESTIGACIÓN</a:t>
            </a:r>
          </a:p>
        </p:txBody>
      </p:sp>
      <p:sp>
        <p:nvSpPr>
          <p:cNvPr id="5" name="4 Rectángulo"/>
          <p:cNvSpPr/>
          <p:nvPr/>
        </p:nvSpPr>
        <p:spPr>
          <a:xfrm>
            <a:off x="1250502" y="2113692"/>
            <a:ext cx="2601418"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s-ES" sz="2800" b="1" dirty="0"/>
              <a:t>En lo Cualitativo</a:t>
            </a:r>
            <a:endParaRPr lang="es-ES" sz="2800" b="1" dirty="0">
              <a:effectLst>
                <a:outerShdw blurRad="38100" dist="38100" dir="2700000" algn="tl">
                  <a:srgbClr val="000000">
                    <a:alpha val="43137"/>
                  </a:srgbClr>
                </a:outerShdw>
              </a:effectLst>
            </a:endParaRPr>
          </a:p>
        </p:txBody>
      </p:sp>
      <p:sp>
        <p:nvSpPr>
          <p:cNvPr id="6" name="5 Rectángulo"/>
          <p:cNvSpPr/>
          <p:nvPr/>
        </p:nvSpPr>
        <p:spPr>
          <a:xfrm>
            <a:off x="1331640" y="3193812"/>
            <a:ext cx="244827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La observación</a:t>
            </a:r>
            <a:endParaRPr lang="es-ES" sz="2800" b="1" u="sng" dirty="0">
              <a:effectLst>
                <a:outerShdw blurRad="38100" dist="38100" dir="2700000" algn="tl">
                  <a:srgbClr val="000000">
                    <a:alpha val="43137"/>
                  </a:srgbClr>
                </a:outerShdw>
              </a:effectLst>
            </a:endParaRPr>
          </a:p>
        </p:txBody>
      </p:sp>
      <p:sp>
        <p:nvSpPr>
          <p:cNvPr id="8" name="7 Rectángulo"/>
          <p:cNvSpPr/>
          <p:nvPr/>
        </p:nvSpPr>
        <p:spPr>
          <a:xfrm>
            <a:off x="5076056" y="2113692"/>
            <a:ext cx="2827312"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s-ES" sz="2800" b="1" dirty="0"/>
              <a:t>En lo Cuantitativo</a:t>
            </a:r>
            <a:endParaRPr lang="es-ES" sz="2800" b="1" dirty="0">
              <a:effectLst>
                <a:outerShdw blurRad="38100" dist="38100" dir="2700000" algn="tl">
                  <a:srgbClr val="000000">
                    <a:alpha val="43137"/>
                  </a:srgbClr>
                </a:outerShdw>
              </a:effectLst>
            </a:endParaRPr>
          </a:p>
        </p:txBody>
      </p:sp>
      <p:sp>
        <p:nvSpPr>
          <p:cNvPr id="9" name="8 Rectángulo"/>
          <p:cNvSpPr/>
          <p:nvPr/>
        </p:nvSpPr>
        <p:spPr>
          <a:xfrm>
            <a:off x="5364088" y="3140968"/>
            <a:ext cx="244827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La observación</a:t>
            </a:r>
            <a:endParaRPr lang="es-ES" sz="2800" b="1" u="sng" dirty="0">
              <a:effectLst>
                <a:outerShdw blurRad="38100" dist="38100" dir="2700000" algn="tl">
                  <a:srgbClr val="000000">
                    <a:alpha val="43137"/>
                  </a:srgbClr>
                </a:outerShdw>
              </a:effectLst>
            </a:endParaRPr>
          </a:p>
        </p:txBody>
      </p:sp>
      <p:sp>
        <p:nvSpPr>
          <p:cNvPr id="10" name="9 Flecha a la derecha con bandas"/>
          <p:cNvSpPr/>
          <p:nvPr/>
        </p:nvSpPr>
        <p:spPr>
          <a:xfrm rot="5400000">
            <a:off x="2038509" y="4063861"/>
            <a:ext cx="1106542" cy="504056"/>
          </a:xfrm>
          <a:prstGeom prst="strip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11" name="10 Flecha a la derecha con bandas"/>
          <p:cNvSpPr/>
          <p:nvPr/>
        </p:nvSpPr>
        <p:spPr>
          <a:xfrm rot="5400000">
            <a:off x="5998949" y="4063861"/>
            <a:ext cx="1106542" cy="504056"/>
          </a:xfrm>
          <a:prstGeom prst="strip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12" name="11 Rectángulo"/>
          <p:cNvSpPr/>
          <p:nvPr/>
        </p:nvSpPr>
        <p:spPr>
          <a:xfrm>
            <a:off x="1331640" y="4922004"/>
            <a:ext cx="244827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PARTICIPANTE</a:t>
            </a:r>
            <a:endParaRPr lang="es-ES" sz="2800" b="1" u="sng" dirty="0">
              <a:effectLst>
                <a:outerShdw blurRad="38100" dist="38100" dir="2700000" algn="tl">
                  <a:srgbClr val="000000">
                    <a:alpha val="43137"/>
                  </a:srgbClr>
                </a:outerShdw>
              </a:effectLst>
            </a:endParaRPr>
          </a:p>
        </p:txBody>
      </p:sp>
      <p:sp>
        <p:nvSpPr>
          <p:cNvPr id="13" name="12 Rectángulo"/>
          <p:cNvSpPr/>
          <p:nvPr/>
        </p:nvSpPr>
        <p:spPr>
          <a:xfrm>
            <a:off x="5148064" y="4922004"/>
            <a:ext cx="288032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NO PARTICIPANTE</a:t>
            </a:r>
            <a:endParaRPr lang="es-ES" sz="2800" b="1" u="sng" dirty="0">
              <a:effectLst>
                <a:outerShdw blurRad="38100" dist="38100" dir="2700000" algn="tl">
                  <a:srgbClr val="000000">
                    <a:alpha val="43137"/>
                  </a:srgbClr>
                </a:outerShdw>
              </a:effectLst>
            </a:endParaRPr>
          </a:p>
        </p:txBody>
      </p:sp>
      <p:sp>
        <p:nvSpPr>
          <p:cNvPr id="3" name="2 Marcador de fecha"/>
          <p:cNvSpPr>
            <a:spLocks noGrp="1"/>
          </p:cNvSpPr>
          <p:nvPr>
            <p:ph type="dt" sz="half" idx="10"/>
          </p:nvPr>
        </p:nvSpPr>
        <p:spPr/>
        <p:txBody>
          <a:bodyPr/>
          <a:lstStyle/>
          <a:p>
            <a:r>
              <a:rPr lang="es-SV"/>
              <a:t>MyTI</a:t>
            </a:r>
            <a:endParaRPr lang="es-ES"/>
          </a:p>
        </p:txBody>
      </p:sp>
      <p:sp>
        <p:nvSpPr>
          <p:cNvPr id="7" name="6 Marcador de número de diapositiva"/>
          <p:cNvSpPr>
            <a:spLocks noGrp="1"/>
          </p:cNvSpPr>
          <p:nvPr>
            <p:ph type="sldNum" sz="quarter" idx="12"/>
          </p:nvPr>
        </p:nvSpPr>
        <p:spPr/>
        <p:txBody>
          <a:bodyPr/>
          <a:lstStyle/>
          <a:p>
            <a:fld id="{C397CEAF-8053-46FC-9034-C3ABC4315E00}" type="slidenum">
              <a:rPr lang="es-ES" smtClean="0"/>
              <a:t>2</a:t>
            </a:fld>
            <a:endParaRPr lang="es-ES"/>
          </a:p>
        </p:txBody>
      </p:sp>
    </p:spTree>
    <p:extLst>
      <p:ext uri="{BB962C8B-B14F-4D97-AF65-F5344CB8AC3E}">
        <p14:creationId xmlns:p14="http://schemas.microsoft.com/office/powerpoint/2010/main" val="281633406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95000">
              <a:schemeClr val="accent1">
                <a:tint val="66000"/>
                <a:satMod val="160000"/>
              </a:schemeClr>
            </a:gs>
            <a:gs pos="88000">
              <a:schemeClr val="accent1">
                <a:tint val="44500"/>
                <a:satMod val="160000"/>
              </a:schemeClr>
            </a:gs>
            <a:gs pos="100000">
              <a:schemeClr val="accent1">
                <a:tint val="23500"/>
                <a:satMod val="16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4" name="3 Rectángulo redondeado"/>
          <p:cNvSpPr/>
          <p:nvPr/>
        </p:nvSpPr>
        <p:spPr>
          <a:xfrm>
            <a:off x="1835696" y="476672"/>
            <a:ext cx="5472608" cy="6480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TÉCNICAS DE INVESTIGACIÓN</a:t>
            </a:r>
          </a:p>
        </p:txBody>
      </p:sp>
      <p:sp>
        <p:nvSpPr>
          <p:cNvPr id="5" name="4 Rectángulo"/>
          <p:cNvSpPr/>
          <p:nvPr/>
        </p:nvSpPr>
        <p:spPr>
          <a:xfrm>
            <a:off x="1250502" y="1484784"/>
            <a:ext cx="2601418"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s-ES" sz="2800" b="1" dirty="0"/>
              <a:t>En lo Cualitativo</a:t>
            </a:r>
            <a:endParaRPr lang="es-ES" sz="2800" b="1" dirty="0">
              <a:effectLst>
                <a:outerShdw blurRad="38100" dist="38100" dir="2700000" algn="tl">
                  <a:srgbClr val="000000">
                    <a:alpha val="43137"/>
                  </a:srgbClr>
                </a:outerShdw>
              </a:effectLst>
            </a:endParaRPr>
          </a:p>
        </p:txBody>
      </p:sp>
      <p:sp>
        <p:nvSpPr>
          <p:cNvPr id="6" name="5 Rectángulo"/>
          <p:cNvSpPr/>
          <p:nvPr/>
        </p:nvSpPr>
        <p:spPr>
          <a:xfrm>
            <a:off x="1331640" y="2276872"/>
            <a:ext cx="244827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La entrevista</a:t>
            </a:r>
            <a:endParaRPr lang="es-ES" sz="2800" b="1" u="sng" dirty="0">
              <a:effectLst>
                <a:outerShdw blurRad="38100" dist="38100" dir="2700000" algn="tl">
                  <a:srgbClr val="000000">
                    <a:alpha val="43137"/>
                  </a:srgbClr>
                </a:outerShdw>
              </a:effectLst>
            </a:endParaRPr>
          </a:p>
        </p:txBody>
      </p:sp>
      <p:sp>
        <p:nvSpPr>
          <p:cNvPr id="7" name="6 Rectángulo"/>
          <p:cNvSpPr/>
          <p:nvPr/>
        </p:nvSpPr>
        <p:spPr>
          <a:xfrm>
            <a:off x="5076056" y="1484784"/>
            <a:ext cx="2827312"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s-ES" sz="2800" b="1" dirty="0"/>
              <a:t>En lo Cuantitativo</a:t>
            </a:r>
            <a:endParaRPr lang="es-ES" sz="2800" b="1" dirty="0">
              <a:effectLst>
                <a:outerShdw blurRad="38100" dist="38100" dir="2700000" algn="tl">
                  <a:srgbClr val="000000">
                    <a:alpha val="43137"/>
                  </a:srgbClr>
                </a:outerShdw>
              </a:effectLst>
            </a:endParaRPr>
          </a:p>
        </p:txBody>
      </p:sp>
      <p:sp>
        <p:nvSpPr>
          <p:cNvPr id="8" name="7 Rectángulo"/>
          <p:cNvSpPr/>
          <p:nvPr/>
        </p:nvSpPr>
        <p:spPr>
          <a:xfrm>
            <a:off x="5364088" y="2329716"/>
            <a:ext cx="244827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La encuesta</a:t>
            </a:r>
            <a:endParaRPr lang="es-ES" sz="2800" b="1" u="sng" dirty="0">
              <a:effectLst>
                <a:outerShdw blurRad="38100" dist="38100" dir="2700000" algn="tl">
                  <a:srgbClr val="000000">
                    <a:alpha val="43137"/>
                  </a:srgbClr>
                </a:outerShdw>
              </a:effectLst>
            </a:endParaRPr>
          </a:p>
        </p:txBody>
      </p:sp>
      <p:sp>
        <p:nvSpPr>
          <p:cNvPr id="9" name="8 Flecha a la derecha con bandas"/>
          <p:cNvSpPr/>
          <p:nvPr/>
        </p:nvSpPr>
        <p:spPr>
          <a:xfrm rot="5400000">
            <a:off x="2038509" y="3271773"/>
            <a:ext cx="1106542" cy="504056"/>
          </a:xfrm>
          <a:prstGeom prst="strip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10" name="9 Flecha a la derecha con bandas"/>
          <p:cNvSpPr/>
          <p:nvPr/>
        </p:nvSpPr>
        <p:spPr>
          <a:xfrm rot="5400000">
            <a:off x="5998949" y="3226187"/>
            <a:ext cx="1106542" cy="504056"/>
          </a:xfrm>
          <a:prstGeom prst="strip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11" name="10 Rectángulo"/>
          <p:cNvSpPr/>
          <p:nvPr/>
        </p:nvSpPr>
        <p:spPr>
          <a:xfrm>
            <a:off x="1187624" y="4221088"/>
            <a:ext cx="280831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A PROFUNDIDAD</a:t>
            </a:r>
            <a:endParaRPr lang="es-ES" sz="2800" b="1" u="sng" dirty="0">
              <a:effectLst>
                <a:outerShdw blurRad="38100" dist="38100" dir="2700000" algn="tl">
                  <a:srgbClr val="000000">
                    <a:alpha val="43137"/>
                  </a:srgbClr>
                </a:outerShdw>
              </a:effectLst>
            </a:endParaRPr>
          </a:p>
        </p:txBody>
      </p:sp>
      <p:sp>
        <p:nvSpPr>
          <p:cNvPr id="12" name="11 Rectángulo"/>
          <p:cNvSpPr/>
          <p:nvPr/>
        </p:nvSpPr>
        <p:spPr>
          <a:xfrm>
            <a:off x="5220072" y="4221088"/>
            <a:ext cx="288032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CUESTIONARIOS</a:t>
            </a:r>
            <a:endParaRPr lang="es-ES" sz="2800" b="1" u="sng" dirty="0">
              <a:effectLst>
                <a:outerShdw blurRad="38100" dist="38100" dir="2700000" algn="tl">
                  <a:srgbClr val="000000">
                    <a:alpha val="43137"/>
                  </a:srgbClr>
                </a:outerShdw>
              </a:effectLst>
            </a:endParaRPr>
          </a:p>
        </p:txBody>
      </p:sp>
      <p:sp>
        <p:nvSpPr>
          <p:cNvPr id="13" name="12 Rectángulo"/>
          <p:cNvSpPr/>
          <p:nvPr/>
        </p:nvSpPr>
        <p:spPr>
          <a:xfrm>
            <a:off x="1322510" y="4797152"/>
            <a:ext cx="2601418"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ESTRUCTURADA</a:t>
            </a:r>
            <a:endParaRPr lang="es-ES" sz="2800" b="1" u="sng" dirty="0">
              <a:effectLst>
                <a:outerShdw blurRad="38100" dist="38100" dir="2700000" algn="tl">
                  <a:srgbClr val="000000">
                    <a:alpha val="43137"/>
                  </a:srgbClr>
                </a:outerShdw>
              </a:effectLst>
            </a:endParaRPr>
          </a:p>
        </p:txBody>
      </p:sp>
      <p:sp>
        <p:nvSpPr>
          <p:cNvPr id="14" name="13 Rectángulo"/>
          <p:cNvSpPr/>
          <p:nvPr/>
        </p:nvSpPr>
        <p:spPr>
          <a:xfrm>
            <a:off x="971600" y="5373216"/>
            <a:ext cx="3312368"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SEMIESTRUCURADA</a:t>
            </a:r>
            <a:endParaRPr lang="es-ES" sz="2800" b="1" u="sng" dirty="0">
              <a:effectLst>
                <a:outerShdw blurRad="38100" dist="38100" dir="2700000" algn="tl">
                  <a:srgbClr val="000000">
                    <a:alpha val="43137"/>
                  </a:srgbClr>
                </a:outerShdw>
              </a:effectLst>
            </a:endParaRPr>
          </a:p>
        </p:txBody>
      </p:sp>
      <p:sp>
        <p:nvSpPr>
          <p:cNvPr id="15" name="14 Rectángulo"/>
          <p:cNvSpPr/>
          <p:nvPr/>
        </p:nvSpPr>
        <p:spPr>
          <a:xfrm>
            <a:off x="4788024" y="4797152"/>
            <a:ext cx="3672408"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PREGUNTAS CERRADAS</a:t>
            </a:r>
            <a:endParaRPr lang="es-ES" sz="2800" b="1" u="sng" dirty="0">
              <a:effectLst>
                <a:outerShdw blurRad="38100" dist="38100" dir="2700000" algn="tl">
                  <a:srgbClr val="000000">
                    <a:alpha val="43137"/>
                  </a:srgbClr>
                </a:outerShdw>
              </a:effectLst>
            </a:endParaRPr>
          </a:p>
        </p:txBody>
      </p:sp>
      <p:sp>
        <p:nvSpPr>
          <p:cNvPr id="2" name="1 Marcador de fecha"/>
          <p:cNvSpPr>
            <a:spLocks noGrp="1"/>
          </p:cNvSpPr>
          <p:nvPr>
            <p:ph type="dt" sz="half" idx="10"/>
          </p:nvPr>
        </p:nvSpPr>
        <p:spPr/>
        <p:txBody>
          <a:bodyPr/>
          <a:lstStyle/>
          <a:p>
            <a:r>
              <a:rPr lang="es-SV"/>
              <a:t>MyTI</a:t>
            </a:r>
            <a:endParaRPr lang="es-ES"/>
          </a:p>
        </p:txBody>
      </p:sp>
      <p:sp>
        <p:nvSpPr>
          <p:cNvPr id="16" name="15 Marcador de pie de página"/>
          <p:cNvSpPr>
            <a:spLocks noGrp="1"/>
          </p:cNvSpPr>
          <p:nvPr>
            <p:ph type="ftr" sz="quarter" idx="11"/>
          </p:nvPr>
        </p:nvSpPr>
        <p:spPr/>
        <p:txBody>
          <a:bodyPr/>
          <a:lstStyle/>
          <a:p>
            <a:r>
              <a:rPr lang="es-ES">
                <a:solidFill>
                  <a:schemeClr val="tx1"/>
                </a:solidFill>
              </a:rPr>
              <a:t>Nery F. Herrera P.</a:t>
            </a:r>
          </a:p>
        </p:txBody>
      </p:sp>
      <p:sp>
        <p:nvSpPr>
          <p:cNvPr id="17" name="16 Marcador de número de diapositiva"/>
          <p:cNvSpPr>
            <a:spLocks noGrp="1"/>
          </p:cNvSpPr>
          <p:nvPr>
            <p:ph type="sldNum" sz="quarter" idx="12"/>
          </p:nvPr>
        </p:nvSpPr>
        <p:spPr/>
        <p:txBody>
          <a:bodyPr/>
          <a:lstStyle/>
          <a:p>
            <a:fld id="{C397CEAF-8053-46FC-9034-C3ABC4315E00}" type="slidenum">
              <a:rPr lang="es-ES" smtClean="0"/>
              <a:t>3</a:t>
            </a:fld>
            <a:endParaRPr lang="es-ES"/>
          </a:p>
        </p:txBody>
      </p:sp>
    </p:spTree>
    <p:extLst>
      <p:ext uri="{BB962C8B-B14F-4D97-AF65-F5344CB8AC3E}">
        <p14:creationId xmlns:p14="http://schemas.microsoft.com/office/powerpoint/2010/main" val="347379975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Vertical)">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95000">
              <a:schemeClr val="accent1">
                <a:tint val="66000"/>
                <a:satMod val="160000"/>
              </a:schemeClr>
            </a:gs>
            <a:gs pos="88000">
              <a:schemeClr val="accent1">
                <a:tint val="44500"/>
                <a:satMod val="160000"/>
              </a:schemeClr>
            </a:gs>
            <a:gs pos="100000">
              <a:schemeClr val="accent1">
                <a:tint val="23500"/>
                <a:satMod val="16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4" name="3 Rectángulo redondeado"/>
          <p:cNvSpPr/>
          <p:nvPr/>
        </p:nvSpPr>
        <p:spPr>
          <a:xfrm>
            <a:off x="1835696" y="620688"/>
            <a:ext cx="5472608" cy="6480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TÉCNICAS DE INVESTIGACIÓN</a:t>
            </a:r>
          </a:p>
        </p:txBody>
      </p:sp>
      <p:sp>
        <p:nvSpPr>
          <p:cNvPr id="5" name="4 Rectángulo"/>
          <p:cNvSpPr/>
          <p:nvPr/>
        </p:nvSpPr>
        <p:spPr>
          <a:xfrm>
            <a:off x="1250502" y="1628800"/>
            <a:ext cx="2601418"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s-ES" sz="2800" b="1" dirty="0"/>
              <a:t>En lo Cualitativo</a:t>
            </a:r>
            <a:endParaRPr lang="es-ES" sz="2800" b="1" dirty="0">
              <a:effectLst>
                <a:outerShdw blurRad="38100" dist="38100" dir="2700000" algn="tl">
                  <a:srgbClr val="000000">
                    <a:alpha val="43137"/>
                  </a:srgbClr>
                </a:outerShdw>
              </a:effectLst>
            </a:endParaRPr>
          </a:p>
        </p:txBody>
      </p:sp>
      <p:sp>
        <p:nvSpPr>
          <p:cNvPr id="6" name="5 Rectángulo"/>
          <p:cNvSpPr/>
          <p:nvPr/>
        </p:nvSpPr>
        <p:spPr>
          <a:xfrm>
            <a:off x="755576" y="2420888"/>
            <a:ext cx="345638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Revisión documental</a:t>
            </a:r>
            <a:endParaRPr lang="es-ES" sz="2800" b="1" u="sng" dirty="0">
              <a:effectLst>
                <a:outerShdw blurRad="38100" dist="38100" dir="2700000" algn="tl">
                  <a:srgbClr val="000000">
                    <a:alpha val="43137"/>
                  </a:srgbClr>
                </a:outerShdw>
              </a:effectLst>
            </a:endParaRPr>
          </a:p>
        </p:txBody>
      </p:sp>
      <p:sp>
        <p:nvSpPr>
          <p:cNvPr id="7" name="6 Rectángulo"/>
          <p:cNvSpPr/>
          <p:nvPr/>
        </p:nvSpPr>
        <p:spPr>
          <a:xfrm>
            <a:off x="5076056" y="1628800"/>
            <a:ext cx="2827312"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r>
              <a:rPr lang="es-ES" sz="2800" b="1" dirty="0"/>
              <a:t>En lo Cuantitativo</a:t>
            </a:r>
            <a:endParaRPr lang="es-ES" sz="2800" b="1" dirty="0">
              <a:effectLst>
                <a:outerShdw blurRad="38100" dist="38100" dir="2700000" algn="tl">
                  <a:srgbClr val="000000">
                    <a:alpha val="43137"/>
                  </a:srgbClr>
                </a:outerShdw>
              </a:effectLst>
            </a:endParaRPr>
          </a:p>
        </p:txBody>
      </p:sp>
      <p:sp>
        <p:nvSpPr>
          <p:cNvPr id="9" name="8 Flecha a la derecha con bandas"/>
          <p:cNvSpPr/>
          <p:nvPr/>
        </p:nvSpPr>
        <p:spPr>
          <a:xfrm rot="5400000">
            <a:off x="2315144" y="4222902"/>
            <a:ext cx="553271" cy="504056"/>
          </a:xfrm>
          <a:prstGeom prst="strip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10" name="9 Flecha a la derecha con bandas"/>
          <p:cNvSpPr/>
          <p:nvPr/>
        </p:nvSpPr>
        <p:spPr>
          <a:xfrm rot="5400000">
            <a:off x="6275584" y="4222902"/>
            <a:ext cx="553272" cy="504056"/>
          </a:xfrm>
          <a:prstGeom prst="strip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11" name="10 Rectángulo"/>
          <p:cNvSpPr/>
          <p:nvPr/>
        </p:nvSpPr>
        <p:spPr>
          <a:xfrm>
            <a:off x="1331640" y="4777988"/>
            <a:ext cx="244827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PROFUNDIZAR</a:t>
            </a:r>
          </a:p>
        </p:txBody>
      </p:sp>
      <p:sp>
        <p:nvSpPr>
          <p:cNvPr id="12" name="11 Rectángulo"/>
          <p:cNvSpPr/>
          <p:nvPr/>
        </p:nvSpPr>
        <p:spPr>
          <a:xfrm>
            <a:off x="5148064" y="4777988"/>
            <a:ext cx="288032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EN LABORATORIO</a:t>
            </a:r>
            <a:endParaRPr lang="es-ES" sz="2800" b="1" u="sng" dirty="0">
              <a:effectLst>
                <a:outerShdw blurRad="38100" dist="38100" dir="2700000" algn="tl">
                  <a:srgbClr val="000000">
                    <a:alpha val="43137"/>
                  </a:srgbClr>
                </a:outerShdw>
              </a:effectLst>
            </a:endParaRPr>
          </a:p>
        </p:txBody>
      </p:sp>
      <p:sp>
        <p:nvSpPr>
          <p:cNvPr id="13" name="12 Rectángulo"/>
          <p:cNvSpPr/>
          <p:nvPr/>
        </p:nvSpPr>
        <p:spPr>
          <a:xfrm>
            <a:off x="4860032" y="2420888"/>
            <a:ext cx="345638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Revisión documental</a:t>
            </a:r>
            <a:endParaRPr lang="es-ES" sz="2800" b="1" u="sng" dirty="0">
              <a:effectLst>
                <a:outerShdw blurRad="38100" dist="38100" dir="2700000" algn="tl">
                  <a:srgbClr val="000000">
                    <a:alpha val="43137"/>
                  </a:srgbClr>
                </a:outerShdw>
              </a:effectLst>
            </a:endParaRPr>
          </a:p>
        </p:txBody>
      </p:sp>
      <p:sp>
        <p:nvSpPr>
          <p:cNvPr id="14" name="13 Rectángulo"/>
          <p:cNvSpPr/>
          <p:nvPr/>
        </p:nvSpPr>
        <p:spPr>
          <a:xfrm>
            <a:off x="1403648" y="3481844"/>
            <a:ext cx="237626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Grupo Focal</a:t>
            </a:r>
            <a:endParaRPr lang="es-ES" sz="2800" b="1" u="sng" dirty="0">
              <a:effectLst>
                <a:outerShdw blurRad="38100" dist="38100" dir="2700000" algn="tl">
                  <a:srgbClr val="000000">
                    <a:alpha val="43137"/>
                  </a:srgbClr>
                </a:outerShdw>
              </a:effectLst>
            </a:endParaRPr>
          </a:p>
        </p:txBody>
      </p:sp>
      <p:sp>
        <p:nvSpPr>
          <p:cNvPr id="15" name="14 Rectángulo"/>
          <p:cNvSpPr/>
          <p:nvPr/>
        </p:nvSpPr>
        <p:spPr>
          <a:xfrm>
            <a:off x="5508104" y="3501008"/>
            <a:ext cx="237626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Experimental</a:t>
            </a:r>
            <a:endParaRPr lang="es-ES" sz="2800" b="1" u="sng" dirty="0">
              <a:effectLst>
                <a:outerShdw blurRad="38100" dist="38100" dir="2700000" algn="tl">
                  <a:srgbClr val="000000">
                    <a:alpha val="43137"/>
                  </a:srgbClr>
                </a:outerShdw>
              </a:effectLst>
            </a:endParaRPr>
          </a:p>
        </p:txBody>
      </p:sp>
      <p:sp>
        <p:nvSpPr>
          <p:cNvPr id="16" name="15 Rectángulo"/>
          <p:cNvSpPr/>
          <p:nvPr/>
        </p:nvSpPr>
        <p:spPr>
          <a:xfrm>
            <a:off x="5148064" y="5301208"/>
            <a:ext cx="288032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EN CAMPO</a:t>
            </a:r>
            <a:endParaRPr lang="es-ES" sz="2800" b="1" u="sng" dirty="0">
              <a:effectLst>
                <a:outerShdw blurRad="38100" dist="38100" dir="2700000" algn="tl">
                  <a:srgbClr val="000000">
                    <a:alpha val="43137"/>
                  </a:srgbClr>
                </a:outerShdw>
              </a:effectLst>
            </a:endParaRPr>
          </a:p>
        </p:txBody>
      </p:sp>
      <p:sp>
        <p:nvSpPr>
          <p:cNvPr id="2" name="1 Marcador de fecha"/>
          <p:cNvSpPr>
            <a:spLocks noGrp="1"/>
          </p:cNvSpPr>
          <p:nvPr>
            <p:ph type="dt" sz="half" idx="10"/>
          </p:nvPr>
        </p:nvSpPr>
        <p:spPr/>
        <p:txBody>
          <a:bodyPr/>
          <a:lstStyle/>
          <a:p>
            <a:r>
              <a:rPr lang="es-SV"/>
              <a:t>MyTI</a:t>
            </a:r>
            <a:endParaRPr lang="es-ES"/>
          </a:p>
        </p:txBody>
      </p:sp>
      <p:sp>
        <p:nvSpPr>
          <p:cNvPr id="8" name="7 Marcador de pie de página"/>
          <p:cNvSpPr>
            <a:spLocks noGrp="1"/>
          </p:cNvSpPr>
          <p:nvPr>
            <p:ph type="ftr" sz="quarter" idx="11"/>
          </p:nvPr>
        </p:nvSpPr>
        <p:spPr/>
        <p:txBody>
          <a:bodyPr/>
          <a:lstStyle/>
          <a:p>
            <a:r>
              <a:rPr lang="es-ES">
                <a:solidFill>
                  <a:schemeClr val="tx1"/>
                </a:solidFill>
              </a:rPr>
              <a:t>Nery F. Herrera P.</a:t>
            </a:r>
          </a:p>
        </p:txBody>
      </p:sp>
      <p:sp>
        <p:nvSpPr>
          <p:cNvPr id="17" name="16 Marcador de número de diapositiva"/>
          <p:cNvSpPr>
            <a:spLocks noGrp="1"/>
          </p:cNvSpPr>
          <p:nvPr>
            <p:ph type="sldNum" sz="quarter" idx="12"/>
          </p:nvPr>
        </p:nvSpPr>
        <p:spPr/>
        <p:txBody>
          <a:bodyPr/>
          <a:lstStyle/>
          <a:p>
            <a:fld id="{C397CEAF-8053-46FC-9034-C3ABC4315E00}" type="slidenum">
              <a:rPr lang="es-ES" smtClean="0"/>
              <a:t>4</a:t>
            </a:fld>
            <a:endParaRPr lang="es-ES"/>
          </a:p>
        </p:txBody>
      </p:sp>
    </p:spTree>
    <p:extLst>
      <p:ext uri="{BB962C8B-B14F-4D97-AF65-F5344CB8AC3E}">
        <p14:creationId xmlns:p14="http://schemas.microsoft.com/office/powerpoint/2010/main" val="11976212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95000">
              <a:schemeClr val="accent1">
                <a:tint val="66000"/>
                <a:satMod val="160000"/>
              </a:schemeClr>
            </a:gs>
            <a:gs pos="88000">
              <a:schemeClr val="accent1">
                <a:tint val="44500"/>
                <a:satMod val="160000"/>
              </a:schemeClr>
            </a:gs>
            <a:gs pos="100000">
              <a:schemeClr val="accent1">
                <a:tint val="23500"/>
                <a:satMod val="16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dirty="0">
                <a:solidFill>
                  <a:schemeClr val="tx1"/>
                </a:solidFill>
              </a:rPr>
              <a:t>Nery F. Herrera P.</a:t>
            </a:r>
          </a:p>
        </p:txBody>
      </p:sp>
      <p:sp>
        <p:nvSpPr>
          <p:cNvPr id="4" name="3 Rectángulo redondeado"/>
          <p:cNvSpPr/>
          <p:nvPr/>
        </p:nvSpPr>
        <p:spPr>
          <a:xfrm>
            <a:off x="1547664" y="476672"/>
            <a:ext cx="6408712" cy="64807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INSTRUEMNTOS DE INVESTIGACIÓN</a:t>
            </a:r>
          </a:p>
        </p:txBody>
      </p:sp>
      <p:sp>
        <p:nvSpPr>
          <p:cNvPr id="5" name="4 Rectángulo"/>
          <p:cNvSpPr/>
          <p:nvPr/>
        </p:nvSpPr>
        <p:spPr>
          <a:xfrm>
            <a:off x="579462" y="1367190"/>
            <a:ext cx="3293466"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s-ES" sz="2800" b="1" dirty="0"/>
              <a:t>Observación</a:t>
            </a:r>
            <a:endParaRPr lang="es-ES" sz="2800" b="1" dirty="0">
              <a:effectLst>
                <a:outerShdw blurRad="38100" dist="38100" dir="2700000" algn="tl">
                  <a:srgbClr val="000000">
                    <a:alpha val="43137"/>
                  </a:srgbClr>
                </a:outerShdw>
              </a:effectLst>
            </a:endParaRPr>
          </a:p>
        </p:txBody>
      </p:sp>
      <p:sp>
        <p:nvSpPr>
          <p:cNvPr id="6" name="5 Rectángulo"/>
          <p:cNvSpPr/>
          <p:nvPr/>
        </p:nvSpPr>
        <p:spPr>
          <a:xfrm>
            <a:off x="5076056" y="1340768"/>
            <a:ext cx="345638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Guía de observación</a:t>
            </a:r>
            <a:endParaRPr lang="es-ES" sz="2800" b="1" u="sng" dirty="0">
              <a:effectLst>
                <a:outerShdw blurRad="38100" dist="38100" dir="2700000" algn="tl">
                  <a:srgbClr val="000000">
                    <a:alpha val="43137"/>
                  </a:srgbClr>
                </a:outerShdw>
              </a:effectLst>
            </a:endParaRPr>
          </a:p>
        </p:txBody>
      </p:sp>
      <p:sp>
        <p:nvSpPr>
          <p:cNvPr id="10" name="9 Rectángulo"/>
          <p:cNvSpPr/>
          <p:nvPr/>
        </p:nvSpPr>
        <p:spPr>
          <a:xfrm>
            <a:off x="5076056" y="5642084"/>
            <a:ext cx="345638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Equipo</a:t>
            </a:r>
          </a:p>
        </p:txBody>
      </p:sp>
      <p:sp>
        <p:nvSpPr>
          <p:cNvPr id="11" name="10 Rectángulo"/>
          <p:cNvSpPr/>
          <p:nvPr/>
        </p:nvSpPr>
        <p:spPr>
          <a:xfrm>
            <a:off x="5076056" y="3933056"/>
            <a:ext cx="345638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Ficha de registro</a:t>
            </a:r>
            <a:endParaRPr lang="es-ES" sz="2800" b="1" u="sng" dirty="0">
              <a:effectLst>
                <a:outerShdw blurRad="38100" dist="38100" dir="2700000" algn="tl">
                  <a:srgbClr val="000000">
                    <a:alpha val="43137"/>
                  </a:srgbClr>
                </a:outerShdw>
              </a:effectLst>
            </a:endParaRPr>
          </a:p>
        </p:txBody>
      </p:sp>
      <p:sp>
        <p:nvSpPr>
          <p:cNvPr id="12" name="11 Rectángulo"/>
          <p:cNvSpPr/>
          <p:nvPr/>
        </p:nvSpPr>
        <p:spPr>
          <a:xfrm>
            <a:off x="5076056" y="2204864"/>
            <a:ext cx="345638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Guía de entrevista</a:t>
            </a:r>
            <a:endParaRPr lang="es-ES" sz="2800" b="1" u="sng" dirty="0">
              <a:effectLst>
                <a:outerShdw blurRad="38100" dist="38100" dir="2700000" algn="tl">
                  <a:srgbClr val="000000">
                    <a:alpha val="43137"/>
                  </a:srgbClr>
                </a:outerShdw>
              </a:effectLst>
            </a:endParaRPr>
          </a:p>
        </p:txBody>
      </p:sp>
      <p:sp>
        <p:nvSpPr>
          <p:cNvPr id="14" name="13 Rectángulo"/>
          <p:cNvSpPr/>
          <p:nvPr/>
        </p:nvSpPr>
        <p:spPr>
          <a:xfrm>
            <a:off x="5076056" y="3068960"/>
            <a:ext cx="345638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Cuestionario</a:t>
            </a:r>
            <a:endParaRPr lang="es-ES" sz="2800" b="1" u="sng" dirty="0">
              <a:effectLst>
                <a:outerShdw blurRad="38100" dist="38100" dir="2700000" algn="tl">
                  <a:srgbClr val="000000">
                    <a:alpha val="43137"/>
                  </a:srgbClr>
                </a:outerShdw>
              </a:effectLst>
            </a:endParaRPr>
          </a:p>
        </p:txBody>
      </p:sp>
      <p:sp>
        <p:nvSpPr>
          <p:cNvPr id="15" name="14 Rectángulo"/>
          <p:cNvSpPr/>
          <p:nvPr/>
        </p:nvSpPr>
        <p:spPr>
          <a:xfrm>
            <a:off x="5076056" y="4797152"/>
            <a:ext cx="3456384"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s-ES" sz="2800" b="1" dirty="0">
                <a:effectLst>
                  <a:outerShdw blurRad="38100" dist="38100" dir="2700000" algn="tl">
                    <a:srgbClr val="000000">
                      <a:alpha val="43137"/>
                    </a:srgbClr>
                  </a:outerShdw>
                </a:effectLst>
              </a:rPr>
              <a:t>Guía de entrevista</a:t>
            </a:r>
            <a:endParaRPr lang="es-ES" sz="2800" b="1" u="sng" dirty="0">
              <a:effectLst>
                <a:outerShdw blurRad="38100" dist="38100" dir="2700000" algn="tl">
                  <a:srgbClr val="000000">
                    <a:alpha val="43137"/>
                  </a:srgbClr>
                </a:outerShdw>
              </a:effectLst>
            </a:endParaRPr>
          </a:p>
        </p:txBody>
      </p:sp>
      <p:sp>
        <p:nvSpPr>
          <p:cNvPr id="16" name="15 Rectángulo"/>
          <p:cNvSpPr/>
          <p:nvPr/>
        </p:nvSpPr>
        <p:spPr>
          <a:xfrm>
            <a:off x="579463" y="2204864"/>
            <a:ext cx="3293466"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s-ES" sz="2800" b="1" dirty="0"/>
              <a:t>Entrevista</a:t>
            </a:r>
            <a:endParaRPr lang="es-ES" sz="2800" b="1" dirty="0">
              <a:effectLst>
                <a:outerShdw blurRad="38100" dist="38100" dir="2700000" algn="tl">
                  <a:srgbClr val="000000">
                    <a:alpha val="43137"/>
                  </a:srgbClr>
                </a:outerShdw>
              </a:effectLst>
            </a:endParaRPr>
          </a:p>
        </p:txBody>
      </p:sp>
      <p:sp>
        <p:nvSpPr>
          <p:cNvPr id="17" name="16 Rectángulo"/>
          <p:cNvSpPr/>
          <p:nvPr/>
        </p:nvSpPr>
        <p:spPr>
          <a:xfrm>
            <a:off x="579463" y="3068960"/>
            <a:ext cx="3293465"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s-ES" sz="2800" b="1" dirty="0"/>
              <a:t>Encuesta</a:t>
            </a:r>
            <a:endParaRPr lang="es-ES" sz="2800" b="1" dirty="0">
              <a:effectLst>
                <a:outerShdw blurRad="38100" dist="38100" dir="2700000" algn="tl">
                  <a:srgbClr val="000000">
                    <a:alpha val="43137"/>
                  </a:srgbClr>
                </a:outerShdw>
              </a:effectLst>
            </a:endParaRPr>
          </a:p>
        </p:txBody>
      </p:sp>
      <p:sp>
        <p:nvSpPr>
          <p:cNvPr id="18" name="17 Rectángulo"/>
          <p:cNvSpPr/>
          <p:nvPr/>
        </p:nvSpPr>
        <p:spPr>
          <a:xfrm>
            <a:off x="579462" y="3933056"/>
            <a:ext cx="3293466" cy="52322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p>
            <a:pPr algn="ctr"/>
            <a:r>
              <a:rPr lang="es-ES" sz="2800" b="1" dirty="0"/>
              <a:t>Revisión documental</a:t>
            </a:r>
            <a:endParaRPr lang="es-ES" sz="2800" b="1" dirty="0">
              <a:effectLst>
                <a:outerShdw blurRad="38100" dist="38100" dir="2700000" algn="tl">
                  <a:srgbClr val="000000">
                    <a:alpha val="43137"/>
                  </a:srgbClr>
                </a:outerShdw>
              </a:effectLst>
            </a:endParaRPr>
          </a:p>
        </p:txBody>
      </p:sp>
      <p:sp>
        <p:nvSpPr>
          <p:cNvPr id="19" name="18 Rectángulo"/>
          <p:cNvSpPr/>
          <p:nvPr/>
        </p:nvSpPr>
        <p:spPr>
          <a:xfrm>
            <a:off x="579463" y="4725144"/>
            <a:ext cx="3293465"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s-ES" sz="2800" b="1" dirty="0"/>
              <a:t>Grupo focal</a:t>
            </a:r>
            <a:endParaRPr lang="es-ES" sz="2800" b="1" dirty="0">
              <a:effectLst>
                <a:outerShdw blurRad="38100" dist="38100" dir="2700000" algn="tl">
                  <a:srgbClr val="000000">
                    <a:alpha val="43137"/>
                  </a:srgbClr>
                </a:outerShdw>
              </a:effectLst>
            </a:endParaRPr>
          </a:p>
        </p:txBody>
      </p:sp>
      <p:sp>
        <p:nvSpPr>
          <p:cNvPr id="20" name="19 Rectángulo"/>
          <p:cNvSpPr/>
          <p:nvPr/>
        </p:nvSpPr>
        <p:spPr>
          <a:xfrm>
            <a:off x="579463" y="5642084"/>
            <a:ext cx="3293465" cy="52322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s-ES" sz="2800" b="1" dirty="0"/>
              <a:t>Experimental</a:t>
            </a:r>
            <a:endParaRPr lang="es-ES" sz="2800" b="1" dirty="0">
              <a:effectLst>
                <a:outerShdw blurRad="38100" dist="38100" dir="2700000" algn="tl">
                  <a:srgbClr val="000000">
                    <a:alpha val="43137"/>
                  </a:srgbClr>
                </a:outerShdw>
              </a:effectLst>
            </a:endParaRPr>
          </a:p>
        </p:txBody>
      </p:sp>
      <p:sp>
        <p:nvSpPr>
          <p:cNvPr id="3" name="2 Marcador de fecha"/>
          <p:cNvSpPr>
            <a:spLocks noGrp="1"/>
          </p:cNvSpPr>
          <p:nvPr>
            <p:ph type="dt" sz="half" idx="10"/>
          </p:nvPr>
        </p:nvSpPr>
        <p:spPr/>
        <p:txBody>
          <a:bodyPr/>
          <a:lstStyle/>
          <a:p>
            <a:r>
              <a:rPr lang="es-SV"/>
              <a:t>MyTI</a:t>
            </a:r>
            <a:endParaRPr lang="es-ES"/>
          </a:p>
        </p:txBody>
      </p:sp>
      <p:sp>
        <p:nvSpPr>
          <p:cNvPr id="7" name="6 Marcador de número de diapositiva"/>
          <p:cNvSpPr>
            <a:spLocks noGrp="1"/>
          </p:cNvSpPr>
          <p:nvPr>
            <p:ph type="sldNum" sz="quarter" idx="12"/>
          </p:nvPr>
        </p:nvSpPr>
        <p:spPr/>
        <p:txBody>
          <a:bodyPr/>
          <a:lstStyle/>
          <a:p>
            <a:fld id="{C397CEAF-8053-46FC-9034-C3ABC4315E00}" type="slidenum">
              <a:rPr lang="es-ES" smtClean="0"/>
              <a:t>5</a:t>
            </a:fld>
            <a:endParaRPr lang="es-ES"/>
          </a:p>
        </p:txBody>
      </p:sp>
    </p:spTree>
    <p:extLst>
      <p:ext uri="{BB962C8B-B14F-4D97-AF65-F5344CB8AC3E}">
        <p14:creationId xmlns:p14="http://schemas.microsoft.com/office/powerpoint/2010/main" val="334557959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arn(inVertical)">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arn(inVertic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down)">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95000">
              <a:schemeClr val="accent1">
                <a:tint val="66000"/>
                <a:satMod val="160000"/>
              </a:schemeClr>
            </a:gs>
            <a:gs pos="88000">
              <a:schemeClr val="accent1">
                <a:tint val="44500"/>
                <a:satMod val="160000"/>
              </a:schemeClr>
            </a:gs>
            <a:gs pos="100000">
              <a:schemeClr val="accent1">
                <a:tint val="23500"/>
                <a:satMod val="16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r>
              <a:rPr lang="es-ES" dirty="0">
                <a:solidFill>
                  <a:schemeClr val="tx1"/>
                </a:solidFill>
              </a:rPr>
              <a:t>Nery F. Herrera P.</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4706" y="188640"/>
            <a:ext cx="171139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fecha"/>
          <p:cNvSpPr>
            <a:spLocks noGrp="1"/>
          </p:cNvSpPr>
          <p:nvPr>
            <p:ph type="dt" sz="half" idx="10"/>
          </p:nvPr>
        </p:nvSpPr>
        <p:spPr/>
        <p:txBody>
          <a:bodyPr/>
          <a:lstStyle/>
          <a:p>
            <a:r>
              <a:rPr lang="es-SV"/>
              <a:t>MyTI</a:t>
            </a:r>
            <a:endParaRPr lang="es-ES"/>
          </a:p>
        </p:txBody>
      </p:sp>
      <p:sp>
        <p:nvSpPr>
          <p:cNvPr id="5" name="4 Marcador de número de diapositiva"/>
          <p:cNvSpPr>
            <a:spLocks noGrp="1"/>
          </p:cNvSpPr>
          <p:nvPr>
            <p:ph type="sldNum" sz="quarter" idx="12"/>
          </p:nvPr>
        </p:nvSpPr>
        <p:spPr/>
        <p:txBody>
          <a:bodyPr/>
          <a:lstStyle/>
          <a:p>
            <a:fld id="{C397CEAF-8053-46FC-9034-C3ABC4315E00}" type="slidenum">
              <a:rPr lang="es-ES" smtClean="0"/>
              <a:t>6</a:t>
            </a:fld>
            <a:endParaRPr lang="es-ES"/>
          </a:p>
        </p:txBody>
      </p:sp>
      <p:sp>
        <p:nvSpPr>
          <p:cNvPr id="7" name="6 Redondear rectángulo de esquina diagonal"/>
          <p:cNvSpPr/>
          <p:nvPr/>
        </p:nvSpPr>
        <p:spPr>
          <a:xfrm>
            <a:off x="2987824" y="2132856"/>
            <a:ext cx="3096344" cy="648072"/>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3600" b="1" dirty="0">
                <a:effectLst>
                  <a:outerShdw blurRad="38100" dist="38100" dir="2700000" algn="tl">
                    <a:srgbClr val="000000">
                      <a:alpha val="43137"/>
                    </a:srgbClr>
                  </a:outerShdw>
                </a:effectLst>
              </a:rPr>
              <a:t>1. La encuesta</a:t>
            </a:r>
          </a:p>
        </p:txBody>
      </p:sp>
      <p:sp>
        <p:nvSpPr>
          <p:cNvPr id="8" name="7 Rectángulo redondeado"/>
          <p:cNvSpPr/>
          <p:nvPr/>
        </p:nvSpPr>
        <p:spPr>
          <a:xfrm>
            <a:off x="323528" y="2996952"/>
            <a:ext cx="8496944" cy="8640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2400" b="1" dirty="0">
                <a:effectLst>
                  <a:outerShdw blurRad="38100" dist="38100" dir="2700000" algn="tl">
                    <a:srgbClr val="000000">
                      <a:alpha val="43137"/>
                    </a:srgbClr>
                  </a:outerShdw>
                </a:effectLst>
              </a:rPr>
              <a:t>Técnica o una estrategia entendida como un conjunto de procesos necesarios para obtener información de una  población </a:t>
            </a:r>
          </a:p>
        </p:txBody>
      </p:sp>
      <p:sp>
        <p:nvSpPr>
          <p:cNvPr id="9" name="8 Rectángulo redondeado"/>
          <p:cNvSpPr/>
          <p:nvPr/>
        </p:nvSpPr>
        <p:spPr>
          <a:xfrm>
            <a:off x="395536" y="5445224"/>
            <a:ext cx="8424936" cy="9361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2400" b="1" dirty="0">
                <a:effectLst>
                  <a:outerShdw blurRad="38100" dist="38100" dir="2700000" algn="tl">
                    <a:srgbClr val="000000">
                      <a:alpha val="43137"/>
                    </a:srgbClr>
                  </a:outerShdw>
                </a:effectLst>
              </a:rPr>
              <a:t>Mediante un cuestionario  estructurada formulando las mismas preguntas y en el mismo orden a cada uno de los encuestados </a:t>
            </a:r>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845305"/>
            <a:ext cx="2232248" cy="167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67906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95000">
              <a:schemeClr val="accent1">
                <a:tint val="66000"/>
                <a:satMod val="160000"/>
              </a:schemeClr>
            </a:gs>
            <a:gs pos="88000">
              <a:schemeClr val="accent1">
                <a:tint val="44500"/>
                <a:satMod val="160000"/>
              </a:schemeClr>
            </a:gs>
            <a:gs pos="100000">
              <a:schemeClr val="accent1">
                <a:tint val="23500"/>
                <a:satMod val="16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a:solidFill>
                  <a:schemeClr val="tx1"/>
                </a:solidFill>
              </a:rPr>
              <a:t>Nery F. Herrera P.</a:t>
            </a:r>
          </a:p>
        </p:txBody>
      </p:sp>
      <p:sp>
        <p:nvSpPr>
          <p:cNvPr id="3" name="2 Redondear rectángulo de esquina diagonal"/>
          <p:cNvSpPr/>
          <p:nvPr/>
        </p:nvSpPr>
        <p:spPr>
          <a:xfrm>
            <a:off x="504056" y="404664"/>
            <a:ext cx="8172400" cy="648072"/>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2800" b="1" dirty="0"/>
              <a:t>1.1. Criterios básicos de formulación de preguntas </a:t>
            </a:r>
            <a:endParaRPr lang="es-ES" sz="2800" b="1" dirty="0">
              <a:effectLst>
                <a:outerShdw blurRad="38100" dist="38100" dir="2700000" algn="tl">
                  <a:srgbClr val="000000">
                    <a:alpha val="43137"/>
                  </a:srgbClr>
                </a:outerShdw>
              </a:effectLst>
            </a:endParaRPr>
          </a:p>
        </p:txBody>
      </p:sp>
      <p:sp>
        <p:nvSpPr>
          <p:cNvPr id="5" name="4 Rectángulo redondeado"/>
          <p:cNvSpPr/>
          <p:nvPr/>
        </p:nvSpPr>
        <p:spPr>
          <a:xfrm>
            <a:off x="323528" y="1196752"/>
            <a:ext cx="8496944" cy="51125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just">
              <a:buAutoNum type="arabicPeriod"/>
            </a:pPr>
            <a:r>
              <a:rPr lang="es-ES" sz="2400" b="1" dirty="0">
                <a:effectLst>
                  <a:outerShdw blurRad="38100" dist="38100" dir="2700000" algn="tl">
                    <a:srgbClr val="000000">
                      <a:alpha val="43137"/>
                    </a:srgbClr>
                  </a:outerShdw>
                </a:effectLst>
              </a:rPr>
              <a:t>Claridad en las preguntas y utilizar un lenguaje sencillo.</a:t>
            </a:r>
          </a:p>
          <a:p>
            <a:pPr marL="342900" indent="-342900" algn="just">
              <a:buAutoNum type="arabicPeriod"/>
            </a:pPr>
            <a:r>
              <a:rPr lang="es-ES" sz="2400" b="1" dirty="0">
                <a:effectLst>
                  <a:outerShdw blurRad="38100" dist="38100" dir="2700000" algn="tl">
                    <a:srgbClr val="000000">
                      <a:alpha val="43137"/>
                    </a:srgbClr>
                  </a:outerShdw>
                </a:effectLst>
              </a:rPr>
              <a:t>Facilitar la memoria.</a:t>
            </a:r>
          </a:p>
          <a:p>
            <a:pPr marL="342900" indent="-342900" algn="just">
              <a:buAutoNum type="arabicPeriod"/>
            </a:pPr>
            <a:r>
              <a:rPr lang="es-ES" sz="2400" b="1" dirty="0">
                <a:effectLst>
                  <a:outerShdw blurRad="38100" dist="38100" dir="2700000" algn="tl">
                    <a:srgbClr val="000000">
                      <a:alpha val="43137"/>
                    </a:srgbClr>
                  </a:outerShdw>
                </a:effectLst>
              </a:rPr>
              <a:t>Evitar la realización de cálculos.</a:t>
            </a:r>
          </a:p>
          <a:p>
            <a:pPr marL="342900" indent="-342900" algn="just">
              <a:buAutoNum type="arabicPeriod"/>
            </a:pPr>
            <a:r>
              <a:rPr lang="es-ES" sz="2400" b="1" dirty="0">
                <a:effectLst>
                  <a:outerShdw blurRad="38100" dist="38100" dir="2700000" algn="tl">
                    <a:srgbClr val="000000">
                      <a:alpha val="43137"/>
                    </a:srgbClr>
                  </a:outerShdw>
                </a:effectLst>
              </a:rPr>
              <a:t>Evitar preguntas que puedan incitar determinadas respuestas.</a:t>
            </a:r>
          </a:p>
          <a:p>
            <a:pPr marL="342900" indent="-342900" algn="just">
              <a:buAutoNum type="arabicPeriod"/>
            </a:pPr>
            <a:r>
              <a:rPr lang="es-ES" sz="2400" b="1" dirty="0">
                <a:effectLst>
                  <a:outerShdw blurRad="38100" dist="38100" dir="2700000" algn="tl">
                    <a:srgbClr val="000000">
                      <a:alpha val="43137"/>
                    </a:srgbClr>
                  </a:outerShdw>
                </a:effectLst>
              </a:rPr>
              <a:t>Preguntas lo más cortas posibles.  </a:t>
            </a:r>
          </a:p>
          <a:p>
            <a:pPr marL="342900" indent="-342900" algn="just">
              <a:buAutoNum type="arabicPeriod"/>
            </a:pPr>
            <a:r>
              <a:rPr lang="es-ES" sz="2400" b="1" dirty="0">
                <a:effectLst>
                  <a:outerShdw blurRad="38100" dist="38100" dir="2700000" algn="tl">
                    <a:srgbClr val="000000">
                      <a:alpha val="43137"/>
                    </a:srgbClr>
                  </a:outerShdw>
                </a:effectLst>
              </a:rPr>
              <a:t>Proporcionar respuestas flexibles y “cómodas” para el entrevistado. </a:t>
            </a:r>
          </a:p>
          <a:p>
            <a:pPr marL="342900" indent="-342900" algn="just">
              <a:buAutoNum type="arabicPeriod"/>
            </a:pPr>
            <a:r>
              <a:rPr lang="es-ES" sz="2400" b="1" dirty="0">
                <a:effectLst>
                  <a:outerShdw blurRad="38100" dist="38100" dir="2700000" algn="tl">
                    <a:srgbClr val="000000">
                      <a:alpha val="43137"/>
                    </a:srgbClr>
                  </a:outerShdw>
                </a:effectLst>
              </a:rPr>
              <a:t>Evitar preguntas implícitas en otras.</a:t>
            </a:r>
          </a:p>
          <a:p>
            <a:pPr marL="342900" indent="-342900" algn="just">
              <a:buAutoNum type="arabicPeriod"/>
            </a:pPr>
            <a:r>
              <a:rPr lang="es-ES" sz="2400" b="1" dirty="0">
                <a:effectLst>
                  <a:outerShdw blurRad="38100" dist="38100" dir="2700000" algn="tl">
                    <a:srgbClr val="000000">
                      <a:alpha val="43137"/>
                    </a:srgbClr>
                  </a:outerShdw>
                </a:effectLst>
              </a:rPr>
              <a:t>No redactar preguntas en forma negativa. </a:t>
            </a:r>
          </a:p>
          <a:p>
            <a:pPr marL="342900" indent="-342900" algn="just">
              <a:buAutoNum type="arabicPeriod"/>
            </a:pPr>
            <a:r>
              <a:rPr lang="es-ES" sz="2400" b="1" dirty="0">
                <a:effectLst>
                  <a:outerShdw blurRad="38100" dist="38100" dir="2700000" algn="tl">
                    <a:srgbClr val="000000">
                      <a:alpha val="43137"/>
                    </a:srgbClr>
                  </a:outerShdw>
                </a:effectLst>
              </a:rPr>
              <a:t>Emplear un orden lógico en las preguntas y que éste no condicione las respuestas. </a:t>
            </a:r>
          </a:p>
          <a:p>
            <a:pPr marL="342900" indent="-342900" algn="just">
              <a:buAutoNum type="arabicPeriod"/>
            </a:pPr>
            <a:r>
              <a:rPr lang="es-ES" sz="2400" b="1" dirty="0">
                <a:effectLst>
                  <a:outerShdw blurRad="38100" dist="38100" dir="2700000" algn="tl">
                    <a:srgbClr val="000000">
                      <a:alpha val="43137"/>
                    </a:srgbClr>
                  </a:outerShdw>
                </a:effectLst>
              </a:rPr>
              <a:t>El cuestionario no debe ser muy largo.</a:t>
            </a:r>
          </a:p>
        </p:txBody>
      </p:sp>
      <p:sp>
        <p:nvSpPr>
          <p:cNvPr id="4" name="3 Marcador de fecha"/>
          <p:cNvSpPr>
            <a:spLocks noGrp="1"/>
          </p:cNvSpPr>
          <p:nvPr>
            <p:ph type="dt" sz="half" idx="10"/>
          </p:nvPr>
        </p:nvSpPr>
        <p:spPr/>
        <p:txBody>
          <a:bodyPr/>
          <a:lstStyle/>
          <a:p>
            <a:r>
              <a:rPr lang="es-SV"/>
              <a:t>MyTI</a:t>
            </a:r>
            <a:endParaRPr lang="es-ES"/>
          </a:p>
        </p:txBody>
      </p:sp>
      <p:sp>
        <p:nvSpPr>
          <p:cNvPr id="6" name="5 Marcador de número de diapositiva"/>
          <p:cNvSpPr>
            <a:spLocks noGrp="1"/>
          </p:cNvSpPr>
          <p:nvPr>
            <p:ph type="sldNum" sz="quarter" idx="12"/>
          </p:nvPr>
        </p:nvSpPr>
        <p:spPr/>
        <p:txBody>
          <a:bodyPr/>
          <a:lstStyle/>
          <a:p>
            <a:fld id="{C397CEAF-8053-46FC-9034-C3ABC4315E00}" type="slidenum">
              <a:rPr lang="es-ES" smtClean="0"/>
              <a:t>7</a:t>
            </a:fld>
            <a:endParaRPr lang="es-ES"/>
          </a:p>
        </p:txBody>
      </p:sp>
    </p:spTree>
    <p:extLst>
      <p:ext uri="{BB962C8B-B14F-4D97-AF65-F5344CB8AC3E}">
        <p14:creationId xmlns:p14="http://schemas.microsoft.com/office/powerpoint/2010/main" val="24946278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arn(inVertic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arn(inVertic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arn(inVertical)">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95000">
              <a:schemeClr val="accent1">
                <a:tint val="66000"/>
                <a:satMod val="160000"/>
              </a:schemeClr>
            </a:gs>
            <a:gs pos="88000">
              <a:schemeClr val="accent1">
                <a:tint val="44500"/>
                <a:satMod val="160000"/>
              </a:schemeClr>
            </a:gs>
            <a:gs pos="100000">
              <a:schemeClr val="accent1">
                <a:tint val="23500"/>
                <a:satMod val="16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dirty="0">
                <a:solidFill>
                  <a:schemeClr val="tx1"/>
                </a:solidFill>
              </a:rPr>
              <a:t>Nery F. Herrera P.</a:t>
            </a:r>
          </a:p>
        </p:txBody>
      </p:sp>
      <p:sp>
        <p:nvSpPr>
          <p:cNvPr id="4" name="3 Redondear rectángulo de esquina diagonal"/>
          <p:cNvSpPr/>
          <p:nvPr/>
        </p:nvSpPr>
        <p:spPr>
          <a:xfrm>
            <a:off x="2195736" y="548680"/>
            <a:ext cx="4464496" cy="648072"/>
          </a:xfrm>
          <a:prstGeom prst="round2Diag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3200" b="1" dirty="0"/>
              <a:t>1.2. Tipos de preguntas </a:t>
            </a:r>
            <a:endParaRPr lang="es-ES" sz="3200" b="1" dirty="0">
              <a:effectLst>
                <a:outerShdw blurRad="38100" dist="38100" dir="2700000" algn="tl">
                  <a:srgbClr val="000000">
                    <a:alpha val="43137"/>
                  </a:srgbClr>
                </a:outerShdw>
              </a:effectLst>
            </a:endParaRPr>
          </a:p>
        </p:txBody>
      </p:sp>
      <p:sp>
        <p:nvSpPr>
          <p:cNvPr id="6" name="5 Rectángulo redondeado"/>
          <p:cNvSpPr/>
          <p:nvPr/>
        </p:nvSpPr>
        <p:spPr>
          <a:xfrm>
            <a:off x="3563888" y="1592796"/>
            <a:ext cx="1728192" cy="6840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3200" b="1" dirty="0">
                <a:effectLst>
                  <a:outerShdw blurRad="38100" dist="38100" dir="2700000" algn="tl">
                    <a:srgbClr val="000000">
                      <a:alpha val="43137"/>
                    </a:srgbClr>
                  </a:outerShdw>
                </a:effectLst>
              </a:rPr>
              <a:t>Abiertas</a:t>
            </a:r>
            <a:endParaRPr lang="es-ES" sz="3200" dirty="0">
              <a:effectLst>
                <a:outerShdw blurRad="38100" dist="38100" dir="2700000" algn="tl">
                  <a:srgbClr val="000000">
                    <a:alpha val="43137"/>
                  </a:srgbClr>
                </a:outerShdw>
              </a:effectLst>
            </a:endParaRPr>
          </a:p>
        </p:txBody>
      </p:sp>
      <p:sp>
        <p:nvSpPr>
          <p:cNvPr id="8" name="7 Rectángulo redondeado"/>
          <p:cNvSpPr/>
          <p:nvPr/>
        </p:nvSpPr>
        <p:spPr>
          <a:xfrm>
            <a:off x="3529600" y="3447002"/>
            <a:ext cx="1872208" cy="6840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3200" b="1" dirty="0">
                <a:effectLst>
                  <a:outerShdw blurRad="38100" dist="38100" dir="2700000" algn="tl">
                    <a:srgbClr val="000000">
                      <a:alpha val="43137"/>
                    </a:srgbClr>
                  </a:outerShdw>
                </a:effectLst>
              </a:rPr>
              <a:t>Cerradas</a:t>
            </a:r>
            <a:endParaRPr lang="es-ES" sz="3200"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293096"/>
            <a:ext cx="375285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10 CuadroTexto"/>
          <p:cNvSpPr txBox="1"/>
          <p:nvPr/>
        </p:nvSpPr>
        <p:spPr>
          <a:xfrm>
            <a:off x="1403648" y="2566645"/>
            <a:ext cx="6264696" cy="646331"/>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__________________________________________________________________________________________________________</a:t>
            </a:r>
          </a:p>
        </p:txBody>
      </p:sp>
      <p:sp>
        <p:nvSpPr>
          <p:cNvPr id="3" name="2 Marcador de fecha"/>
          <p:cNvSpPr>
            <a:spLocks noGrp="1"/>
          </p:cNvSpPr>
          <p:nvPr>
            <p:ph type="dt" sz="half" idx="10"/>
          </p:nvPr>
        </p:nvSpPr>
        <p:spPr/>
        <p:txBody>
          <a:bodyPr/>
          <a:lstStyle/>
          <a:p>
            <a:r>
              <a:rPr lang="es-SV"/>
              <a:t>MyTI</a:t>
            </a:r>
            <a:endParaRPr lang="es-ES"/>
          </a:p>
        </p:txBody>
      </p:sp>
      <p:sp>
        <p:nvSpPr>
          <p:cNvPr id="5" name="4 Marcador de número de diapositiva"/>
          <p:cNvSpPr>
            <a:spLocks noGrp="1"/>
          </p:cNvSpPr>
          <p:nvPr>
            <p:ph type="sldNum" sz="quarter" idx="12"/>
          </p:nvPr>
        </p:nvSpPr>
        <p:spPr/>
        <p:txBody>
          <a:bodyPr/>
          <a:lstStyle/>
          <a:p>
            <a:fld id="{C397CEAF-8053-46FC-9034-C3ABC4315E00}" type="slidenum">
              <a:rPr lang="es-ES" smtClean="0"/>
              <a:t>8</a:t>
            </a:fld>
            <a:endParaRPr lang="es-ES"/>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4293096"/>
            <a:ext cx="3960440" cy="2024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1236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barn(inVertical)">
                                      <p:cBhvr>
                                        <p:cTn id="22" dur="500"/>
                                        <p:tgtEl>
                                          <p:spTgt spid="717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95000">
              <a:schemeClr val="accent1">
                <a:tint val="66000"/>
                <a:satMod val="160000"/>
              </a:schemeClr>
            </a:gs>
            <a:gs pos="88000">
              <a:schemeClr val="accent1">
                <a:tint val="44500"/>
                <a:satMod val="160000"/>
              </a:schemeClr>
            </a:gs>
            <a:gs pos="100000">
              <a:schemeClr val="accent1">
                <a:tint val="23500"/>
                <a:satMod val="16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1 Marcador de pie de página"/>
          <p:cNvSpPr>
            <a:spLocks noGrp="1"/>
          </p:cNvSpPr>
          <p:nvPr>
            <p:ph type="ftr" sz="quarter" idx="11"/>
          </p:nvPr>
        </p:nvSpPr>
        <p:spPr/>
        <p:txBody>
          <a:bodyPr/>
          <a:lstStyle/>
          <a:p>
            <a:r>
              <a:rPr lang="es-ES" b="1" dirty="0">
                <a:solidFill>
                  <a:schemeClr val="tx1"/>
                </a:solidFill>
              </a:rPr>
              <a:t>Nery F. Herrera P.</a:t>
            </a:r>
          </a:p>
        </p:txBody>
      </p:sp>
      <p:sp>
        <p:nvSpPr>
          <p:cNvPr id="7" name="6 Rectángulo redondeado"/>
          <p:cNvSpPr/>
          <p:nvPr/>
        </p:nvSpPr>
        <p:spPr>
          <a:xfrm>
            <a:off x="796196" y="530678"/>
            <a:ext cx="7592228" cy="59406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3600" b="1" dirty="0"/>
              <a:t>1.3. Aspectos a cuidar en las pregunta</a:t>
            </a:r>
            <a:endParaRPr lang="es-ES" sz="3600" b="1" dirty="0">
              <a:effectLst>
                <a:outerShdw blurRad="38100" dist="38100" dir="2700000" algn="tl">
                  <a:srgbClr val="000000">
                    <a:alpha val="43137"/>
                  </a:srgbClr>
                </a:outerShdw>
              </a:effectLst>
            </a:endParaRPr>
          </a:p>
        </p:txBody>
      </p:sp>
      <p:sp>
        <p:nvSpPr>
          <p:cNvPr id="8" name="7 Rectángulo redondeado"/>
          <p:cNvSpPr/>
          <p:nvPr/>
        </p:nvSpPr>
        <p:spPr>
          <a:xfrm>
            <a:off x="1331640" y="1484784"/>
            <a:ext cx="2160240"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a) Formato</a:t>
            </a:r>
            <a:endParaRPr lang="es-ES" sz="3200" dirty="0">
              <a:effectLst>
                <a:outerShdw blurRad="38100" dist="38100" dir="2700000" algn="tl">
                  <a:srgbClr val="000000">
                    <a:alpha val="43137"/>
                  </a:srgbClr>
                </a:outerShdw>
              </a:effectLst>
            </a:endParaRPr>
          </a:p>
        </p:txBody>
      </p:sp>
      <p:sp>
        <p:nvSpPr>
          <p:cNvPr id="9" name="8 Rectángulo redondeado"/>
          <p:cNvSpPr/>
          <p:nvPr/>
        </p:nvSpPr>
        <p:spPr>
          <a:xfrm>
            <a:off x="5580112" y="1484784"/>
            <a:ext cx="2520280"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3200" b="1" dirty="0">
                <a:effectLst>
                  <a:outerShdw blurRad="38100" dist="38100" dir="2700000" algn="tl">
                    <a:srgbClr val="000000">
                      <a:alpha val="43137"/>
                    </a:srgbClr>
                  </a:outerShdw>
                </a:effectLst>
              </a:rPr>
              <a:t>b) Secuencia</a:t>
            </a:r>
            <a:endParaRPr lang="es-ES" sz="3200" dirty="0">
              <a:effectLst>
                <a:outerShdw blurRad="38100" dist="38100" dir="2700000" algn="tl">
                  <a:srgbClr val="000000">
                    <a:alpha val="43137"/>
                  </a:srgbClr>
                </a:outerShdw>
              </a:effectLst>
            </a:endParaRPr>
          </a:p>
        </p:txBody>
      </p:sp>
      <p:sp>
        <p:nvSpPr>
          <p:cNvPr id="10" name="9 Rectángulo redondeado"/>
          <p:cNvSpPr/>
          <p:nvPr/>
        </p:nvSpPr>
        <p:spPr>
          <a:xfrm>
            <a:off x="323528" y="2636912"/>
            <a:ext cx="4052758" cy="30963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514350" indent="-514350" algn="ctr">
              <a:buAutoNum type="alphaLcPeriod"/>
            </a:pPr>
            <a:r>
              <a:rPr lang="es-ES" sz="2800" b="1" dirty="0">
                <a:effectLst>
                  <a:outerShdw blurRad="38100" dist="38100" dir="2700000" algn="tl">
                    <a:srgbClr val="000000">
                      <a:alpha val="43137"/>
                    </a:srgbClr>
                  </a:outerShdw>
                </a:effectLst>
              </a:rPr>
              <a:t>Espacio,</a:t>
            </a:r>
          </a:p>
          <a:p>
            <a:pPr marL="514350" indent="-514350" algn="ctr">
              <a:buAutoNum type="alphaLcPeriod"/>
            </a:pPr>
            <a:r>
              <a:rPr lang="es-ES" sz="2800" b="1" dirty="0">
                <a:effectLst>
                  <a:outerShdw blurRad="38100" dist="38100" dir="2700000" algn="tl">
                    <a:srgbClr val="000000">
                      <a:alpha val="43137"/>
                    </a:srgbClr>
                  </a:outerShdw>
                </a:effectLst>
              </a:rPr>
              <a:t>Numerar pregustas,</a:t>
            </a:r>
          </a:p>
          <a:p>
            <a:pPr marL="514350" indent="-514350" algn="ctr">
              <a:buAutoNum type="alphaLcPeriod"/>
            </a:pPr>
            <a:r>
              <a:rPr lang="es-ES" sz="2800" b="1" dirty="0">
                <a:effectLst>
                  <a:outerShdw blurRad="38100" dist="38100" dir="2700000" algn="tl">
                    <a:srgbClr val="000000">
                      <a:alpha val="43137"/>
                    </a:srgbClr>
                  </a:outerShdw>
                </a:effectLst>
              </a:rPr>
              <a:t>No partir en páginas,</a:t>
            </a:r>
          </a:p>
          <a:p>
            <a:pPr marL="514350" indent="-514350" algn="ctr">
              <a:buAutoNum type="alphaLcPeriod"/>
            </a:pPr>
            <a:r>
              <a:rPr lang="es-ES" sz="2800" b="1" dirty="0">
                <a:effectLst>
                  <a:outerShdw blurRad="38100" dist="38100" dir="2700000" algn="tl">
                    <a:srgbClr val="000000">
                      <a:alpha val="43137"/>
                    </a:srgbClr>
                  </a:outerShdw>
                </a:effectLst>
              </a:rPr>
              <a:t>Preguntas cortas,</a:t>
            </a:r>
          </a:p>
          <a:p>
            <a:pPr marL="514350" indent="-514350" algn="ctr">
              <a:buAutoNum type="alphaLcPeriod"/>
            </a:pPr>
            <a:r>
              <a:rPr lang="es-ES" sz="2800" b="1" dirty="0">
                <a:effectLst>
                  <a:outerShdw blurRad="38100" dist="38100" dir="2700000" algn="tl">
                    <a:srgbClr val="000000">
                      <a:alpha val="43137"/>
                    </a:srgbClr>
                  </a:outerShdw>
                </a:effectLst>
              </a:rPr>
              <a:t>Código en respuestas</a:t>
            </a:r>
          </a:p>
        </p:txBody>
      </p:sp>
      <p:sp>
        <p:nvSpPr>
          <p:cNvPr id="11" name="10 Rectángulo redondeado"/>
          <p:cNvSpPr/>
          <p:nvPr/>
        </p:nvSpPr>
        <p:spPr>
          <a:xfrm>
            <a:off x="4644008" y="2636912"/>
            <a:ext cx="4248472" cy="30963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514350" indent="-514350" algn="ctr">
              <a:buAutoNum type="alphaLcPeriod"/>
            </a:pPr>
            <a:r>
              <a:rPr lang="es-ES" sz="2800" b="1" dirty="0">
                <a:effectLst>
                  <a:outerShdw blurRad="38100" dist="38100" dir="2700000" algn="tl">
                    <a:srgbClr val="000000">
                      <a:alpha val="43137"/>
                    </a:srgbClr>
                  </a:outerShdw>
                </a:effectLst>
              </a:rPr>
              <a:t>Generalidades,</a:t>
            </a:r>
          </a:p>
          <a:p>
            <a:pPr marL="514350" indent="-514350" algn="ctr">
              <a:buAutoNum type="alphaLcPeriod"/>
            </a:pPr>
            <a:r>
              <a:rPr lang="es-ES" sz="2800" b="1" dirty="0">
                <a:effectLst>
                  <a:outerShdw blurRad="38100" dist="38100" dir="2700000" algn="tl">
                    <a:srgbClr val="000000">
                      <a:alpha val="43137"/>
                    </a:srgbClr>
                  </a:outerShdw>
                </a:effectLst>
              </a:rPr>
              <a:t>Mensaje de presentación,</a:t>
            </a:r>
          </a:p>
          <a:p>
            <a:pPr marL="514350" indent="-514350" algn="ctr">
              <a:buAutoNum type="alphaLcPeriod"/>
            </a:pPr>
            <a:r>
              <a:rPr lang="es-ES" sz="2800" b="1" dirty="0">
                <a:effectLst>
                  <a:outerShdw blurRad="38100" dist="38100" dir="2700000" algn="tl">
                    <a:srgbClr val="000000">
                      <a:alpha val="43137"/>
                    </a:srgbClr>
                  </a:outerShdw>
                </a:effectLst>
              </a:rPr>
              <a:t>Espacios para control,</a:t>
            </a:r>
          </a:p>
          <a:p>
            <a:pPr marL="514350" indent="-514350" algn="ctr">
              <a:buAutoNum type="alphaLcPeriod"/>
            </a:pPr>
            <a:r>
              <a:rPr lang="es-ES" sz="2800" b="1" dirty="0">
                <a:effectLst>
                  <a:outerShdw blurRad="38100" dist="38100" dir="2700000" algn="tl">
                    <a:srgbClr val="000000">
                      <a:alpha val="43137"/>
                    </a:srgbClr>
                  </a:outerShdw>
                </a:effectLst>
              </a:rPr>
              <a:t>Preguntas iniciales,</a:t>
            </a:r>
          </a:p>
          <a:p>
            <a:pPr marL="514350" indent="-514350" algn="ctr">
              <a:buAutoNum type="alphaLcPeriod"/>
            </a:pPr>
            <a:r>
              <a:rPr lang="es-ES" sz="2800" b="1" dirty="0">
                <a:effectLst>
                  <a:outerShdw blurRad="38100" dist="38100" dir="2700000" algn="tl">
                    <a:srgbClr val="000000">
                      <a:alpha val="43137"/>
                    </a:srgbClr>
                  </a:outerShdw>
                </a:effectLst>
              </a:rPr>
              <a:t>Preguntas de contenido</a:t>
            </a:r>
          </a:p>
        </p:txBody>
      </p:sp>
      <p:sp>
        <p:nvSpPr>
          <p:cNvPr id="3" name="2 Marcador de fecha"/>
          <p:cNvSpPr>
            <a:spLocks noGrp="1"/>
          </p:cNvSpPr>
          <p:nvPr>
            <p:ph type="dt" sz="half" idx="10"/>
          </p:nvPr>
        </p:nvSpPr>
        <p:spPr/>
        <p:txBody>
          <a:bodyPr/>
          <a:lstStyle/>
          <a:p>
            <a:r>
              <a:rPr lang="es-SV"/>
              <a:t>MyTI</a:t>
            </a:r>
            <a:endParaRPr lang="es-ES"/>
          </a:p>
        </p:txBody>
      </p:sp>
      <p:sp>
        <p:nvSpPr>
          <p:cNvPr id="4" name="3 Marcador de número de diapositiva"/>
          <p:cNvSpPr>
            <a:spLocks noGrp="1"/>
          </p:cNvSpPr>
          <p:nvPr>
            <p:ph type="sldNum" sz="quarter" idx="12"/>
          </p:nvPr>
        </p:nvSpPr>
        <p:spPr/>
        <p:txBody>
          <a:bodyPr/>
          <a:lstStyle/>
          <a:p>
            <a:fld id="{C397CEAF-8053-46FC-9034-C3ABC4315E00}" type="slidenum">
              <a:rPr lang="es-ES" smtClean="0"/>
              <a:t>9</a:t>
            </a:fld>
            <a:endParaRPr lang="es-ES"/>
          </a:p>
        </p:txBody>
      </p:sp>
    </p:spTree>
    <p:extLst>
      <p:ext uri="{BB962C8B-B14F-4D97-AF65-F5344CB8AC3E}">
        <p14:creationId xmlns:p14="http://schemas.microsoft.com/office/powerpoint/2010/main" val="8395521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1987</Words>
  <Application>Microsoft Office PowerPoint</Application>
  <PresentationFormat>Presentación en pantalla (4:3)</PresentationFormat>
  <Paragraphs>197</Paragraphs>
  <Slides>17</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Nery Herrera</dc:creator>
  <cp:lastModifiedBy>NERY FRANCISCO HERRERA PINEDA</cp:lastModifiedBy>
  <cp:revision>33</cp:revision>
  <dcterms:created xsi:type="dcterms:W3CDTF">2010-10-02T03:23:06Z</dcterms:created>
  <dcterms:modified xsi:type="dcterms:W3CDTF">2025-08-19T14:45:18Z</dcterms:modified>
</cp:coreProperties>
</file>