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6" r:id="rId5"/>
    <p:sldId id="268" r:id="rId6"/>
    <p:sldId id="267" r:id="rId7"/>
    <p:sldId id="270" r:id="rId8"/>
    <p:sldId id="261" r:id="rId9"/>
    <p:sldId id="264" r:id="rId10"/>
    <p:sldId id="262" r:id="rId11"/>
    <p:sldId id="263" r:id="rId12"/>
  </p:sldIdLst>
  <p:sldSz cx="12192000" cy="6858000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4dxzVTFgP64NX6+WTlQo/xjaX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7216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3574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284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ajd tytułowy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0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braz z podpisem" type="picTx">
  <p:cSld name="PICTURE_WITH_CAPTIO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0" name="Google Shape;120;p1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29" name="Google Shape;129;p1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panoramiczny z podpisem">
  <p:cSld name="Obraz panoramiczny z podpisem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2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9" name="Google Shape;139;p2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7" name="Google Shape;147;p20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ferta z podpisem">
  <p:cSld name="Oferta z podpisem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2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21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body" idx="2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rta nazwy">
  <p:cSld name="Karta nazw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2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olumna">
  <p:cSld name="3 kolumna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2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body" idx="3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4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5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body" idx="6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00" name="Google Shape;200;p23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201;p23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2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olumna obrazu">
  <p:cSld name="3 kolumna obrazu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8" name="Google Shape;208;p24"/>
          <p:cNvSpPr>
            <a:spLocks noGrp="1"/>
          </p:cNvSpPr>
          <p:nvPr>
            <p:ph type="pic" idx="2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body" idx="3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body" idx="4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24"/>
          <p:cNvSpPr>
            <a:spLocks noGrp="1"/>
          </p:cNvSpPr>
          <p:nvPr>
            <p:ph type="pic" idx="5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body" idx="6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body" idx="7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24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body" idx="9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16" name="Google Shape;216;p24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24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Google Shape;218;p2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4"/>
          <p:cNvSpPr txBox="1">
            <a:spLocks noGrp="1"/>
          </p:cNvSpPr>
          <p:nvPr>
            <p:ph type="ft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body" idx="1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dt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ytuł pionowy i tekst" type="vertTitleAndTx">
  <p:cSld name="VERTICAL_TITLE_AND_VERTICAL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2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26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26"/>
          <p:cNvSpPr txBox="1">
            <a:spLocks noGrp="1"/>
          </p:cNvSpPr>
          <p:nvPr>
            <p:ph type="title"/>
          </p:nvPr>
        </p:nvSpPr>
        <p:spPr>
          <a:xfrm rot="5400000">
            <a:off x="6915922" y="2947779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6"/>
          <p:cNvSpPr txBox="1">
            <a:spLocks noGrp="1"/>
          </p:cNvSpPr>
          <p:nvPr>
            <p:ph type="body" idx="1"/>
          </p:nvPr>
        </p:nvSpPr>
        <p:spPr>
          <a:xfrm rot="5400000">
            <a:off x="1908671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41" name="Google Shape;241;p2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ytuł i podpis">
  <p:cSld name="Tytuł i podpi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4" name="Google Shape;34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1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1"/>
            <p:cNvSpPr/>
            <p:nvPr/>
          </p:nvSpPr>
          <p:spPr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2" name="Google Shape;42;p1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4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główek sekcji" type="secHead">
  <p:cSld name="SECTION_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1" name="Google Shape;71;p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79" name="Google Shape;79;p15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usty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Zawartość z podpisem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1" name="Google Shape;101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0" name="Google Shape;110;p18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9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9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9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Google Shape;20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US" dirty="0" err="1"/>
              <a:t>SushiBar</a:t>
            </a:r>
            <a:endParaRPr dirty="0"/>
          </a:p>
        </p:txBody>
      </p:sp>
      <p:sp>
        <p:nvSpPr>
          <p:cNvPr id="250" name="Google Shape;250;p1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SYSTEM DO OBSŁUGI ZAMÓWIEŃ</a:t>
            </a:r>
            <a:r>
              <a:rPr lang="pl-PL" dirty="0"/>
              <a:t> ONLINE I PROMOWANIA RESTAURACJI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 txBox="1"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/>
              <a:t>Role poszczególnych osób w projekcie</a:t>
            </a:r>
            <a:endParaRPr/>
          </a:p>
        </p:txBody>
      </p:sp>
      <p:sp>
        <p:nvSpPr>
          <p:cNvPr id="337" name="Google Shape;337;p7"/>
          <p:cNvSpPr txBox="1">
            <a:spLocks noGrp="1"/>
          </p:cNvSpPr>
          <p:nvPr>
            <p:ph type="body" idx="1"/>
          </p:nvPr>
        </p:nvSpPr>
        <p:spPr>
          <a:xfrm>
            <a:off x="514906" y="3543300"/>
            <a:ext cx="354218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Grzegorz Nowak</a:t>
            </a:r>
            <a:endParaRPr lang="pl-PL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l-PL" dirty="0"/>
              <a:t>(</a:t>
            </a:r>
            <a:r>
              <a:rPr lang="en-US" dirty="0"/>
              <a:t>Front End</a:t>
            </a:r>
            <a:r>
              <a:rPr lang="pl-PL" dirty="0"/>
              <a:t>)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pl-PL" sz="1600" dirty="0"/>
              <a:t>Szkice aplikacji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pl-PL" sz="1600" dirty="0"/>
              <a:t>Implementacja wyglądu systemu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pl-PL" sz="1600" dirty="0"/>
              <a:t>Reprezentatywna rola przed klientem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pl-PL" sz="1600" dirty="0"/>
              <a:t>Testowanie aplikacji</a:t>
            </a:r>
          </a:p>
        </p:txBody>
      </p:sp>
      <p:sp>
        <p:nvSpPr>
          <p:cNvPr id="5" name="Google Shape;337;p7">
            <a:extLst>
              <a:ext uri="{FF2B5EF4-FFF2-40B4-BE49-F238E27FC236}">
                <a16:creationId xmlns:a16="http://schemas.microsoft.com/office/drawing/2014/main" id="{DE69640F-2FCF-47DA-B988-9BDA9B306689}"/>
              </a:ext>
            </a:extLst>
          </p:cNvPr>
          <p:cNvSpPr txBox="1">
            <a:spLocks/>
          </p:cNvSpPr>
          <p:nvPr/>
        </p:nvSpPr>
        <p:spPr>
          <a:xfrm>
            <a:off x="4057095" y="3543301"/>
            <a:ext cx="3542189" cy="279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indent="0" algn="ctr">
              <a:spcBef>
                <a:spcPts val="0"/>
              </a:spcBef>
            </a:pPr>
            <a:r>
              <a:rPr lang="pl-PL" dirty="0"/>
              <a:t>Jan</a:t>
            </a:r>
            <a:r>
              <a:rPr lang="en-US" dirty="0"/>
              <a:t> Nowak</a:t>
            </a:r>
            <a:endParaRPr lang="pl-PL" dirty="0"/>
          </a:p>
          <a:p>
            <a:pPr marL="0" indent="0" algn="ctr">
              <a:spcBef>
                <a:spcPts val="0"/>
              </a:spcBef>
            </a:pPr>
            <a:r>
              <a:rPr lang="pl-PL" dirty="0"/>
              <a:t>(</a:t>
            </a:r>
            <a:r>
              <a:rPr lang="en-US" dirty="0"/>
              <a:t>Front End</a:t>
            </a:r>
            <a:r>
              <a:rPr lang="pl-PL" dirty="0"/>
              <a:t> + </a:t>
            </a:r>
            <a:r>
              <a:rPr lang="pl-PL" dirty="0" err="1"/>
              <a:t>Back</a:t>
            </a:r>
            <a:r>
              <a:rPr lang="pl-PL" dirty="0"/>
              <a:t> End)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600" dirty="0"/>
              <a:t>Prototypy aplikacji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600" dirty="0"/>
              <a:t>Implementacja wyglądu systemu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600" dirty="0"/>
              <a:t>Implementacja wersji mobilnej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600" dirty="0"/>
              <a:t>Reprezentatywna rola przed klientem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600" dirty="0"/>
              <a:t>Wdrażanie aplikacji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600" dirty="0"/>
              <a:t>Lider zespołu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600" dirty="0"/>
              <a:t>Zarządzanie dokumentacją</a:t>
            </a:r>
          </a:p>
        </p:txBody>
      </p:sp>
      <p:sp>
        <p:nvSpPr>
          <p:cNvPr id="6" name="Google Shape;337;p7">
            <a:extLst>
              <a:ext uri="{FF2B5EF4-FFF2-40B4-BE49-F238E27FC236}">
                <a16:creationId xmlns:a16="http://schemas.microsoft.com/office/drawing/2014/main" id="{070A4AC1-BA9B-4FE0-A644-B4F901FAC2D0}"/>
              </a:ext>
            </a:extLst>
          </p:cNvPr>
          <p:cNvSpPr txBox="1">
            <a:spLocks/>
          </p:cNvSpPr>
          <p:nvPr/>
        </p:nvSpPr>
        <p:spPr>
          <a:xfrm>
            <a:off x="7599284" y="3543300"/>
            <a:ext cx="354218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indent="0" algn="ctr">
              <a:spcBef>
                <a:spcPts val="0"/>
              </a:spcBef>
            </a:pPr>
            <a:r>
              <a:rPr lang="pl-PL" dirty="0"/>
              <a:t>Ziemowit Pałka</a:t>
            </a:r>
          </a:p>
          <a:p>
            <a:pPr marL="0" indent="0" algn="ctr">
              <a:spcBef>
                <a:spcPts val="0"/>
              </a:spcBef>
            </a:pPr>
            <a:r>
              <a:rPr lang="pl-PL" dirty="0"/>
              <a:t>(</a:t>
            </a:r>
            <a:r>
              <a:rPr lang="pl-PL" dirty="0" err="1"/>
              <a:t>Back</a:t>
            </a:r>
            <a:r>
              <a:rPr lang="pl-PL" dirty="0"/>
              <a:t> End)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600" dirty="0"/>
              <a:t>Zarządzanie strukturą projektu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600" dirty="0"/>
              <a:t>Implementacja aplikacji serwerowej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600" dirty="0"/>
              <a:t>Projektowanie modelu danych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600" dirty="0"/>
              <a:t>Utworzenie </a:t>
            </a:r>
            <a:r>
              <a:rPr lang="pl-PL" sz="1600" dirty="0" err="1"/>
              <a:t>endpointów</a:t>
            </a:r>
            <a:r>
              <a:rPr lang="pl-PL" sz="1600" dirty="0"/>
              <a:t> </a:t>
            </a:r>
            <a:r>
              <a:rPr lang="pl-PL" sz="1600" dirty="0" err="1"/>
              <a:t>api</a:t>
            </a:r>
            <a:endParaRPr lang="pl-PL" sz="160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600" dirty="0"/>
              <a:t>Zarządzanie dokumentacją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600" dirty="0"/>
              <a:t>Testowanie aplikacji</a:t>
            </a:r>
          </a:p>
          <a:p>
            <a:pPr marL="285750" indent="-285750" algn="ctr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 algn="ctr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DZIĘKUJEMY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6" name="Google Shape;256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64" name="Google Shape;264;p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5" name="Google Shape;265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"/>
          <p:cNvSpPr/>
          <p:nvPr/>
        </p:nvSpPr>
        <p:spPr>
          <a:xfrm rot="-5677511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 extrusionOk="0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"/>
          <p:cNvSpPr/>
          <p:nvPr/>
        </p:nvSpPr>
        <p:spPr>
          <a:xfrm rot="-5400000">
            <a:off x="5171964" y="-140866"/>
            <a:ext cx="6053670" cy="7139732"/>
          </a:xfrm>
          <a:custGeom>
            <a:avLst/>
            <a:gdLst/>
            <a:ahLst/>
            <a:cxnLst/>
            <a:rect l="l" t="t" r="r" b="b"/>
            <a:pathLst>
              <a:path w="6053670" h="7139732" extrusionOk="0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70" name="Google Shape;270;p2"/>
          <p:cNvSpPr/>
          <p:nvPr/>
        </p:nvSpPr>
        <p:spPr>
          <a:xfrm>
            <a:off x="0" y="1587"/>
            <a:ext cx="12192000" cy="6856413"/>
          </a:xfrm>
          <a:custGeom>
            <a:avLst/>
            <a:gdLst/>
            <a:ahLst/>
            <a:cxnLst/>
            <a:rect l="l" t="t" r="r" b="b"/>
            <a:pathLst>
              <a:path w="15356" h="8638" extrusionOk="0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71" name="Google Shape;271;p2"/>
          <p:cNvSpPr txBox="1"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200"/>
              <a:buFont typeface="Century Gothic"/>
              <a:buNone/>
            </a:pPr>
            <a:r>
              <a:rPr lang="en-US" sz="3200">
                <a:solidFill>
                  <a:srgbClr val="EBEBEB"/>
                </a:solidFill>
              </a:rPr>
              <a:t>CEL PROJEKTU</a:t>
            </a:r>
            <a:endParaRPr/>
          </a:p>
        </p:txBody>
      </p:sp>
      <p:sp>
        <p:nvSpPr>
          <p:cNvPr id="272" name="Google Shape;272;p2"/>
          <p:cNvSpPr txBox="1">
            <a:spLocks noGrp="1"/>
          </p:cNvSpPr>
          <p:nvPr>
            <p:ph type="body" idx="1"/>
          </p:nvPr>
        </p:nvSpPr>
        <p:spPr>
          <a:xfrm>
            <a:off x="5290077" y="437513"/>
            <a:ext cx="5502614" cy="595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►"/>
            </a:pPr>
            <a:r>
              <a:rPr lang="pl-PL" sz="2000" dirty="0"/>
              <a:t>Intuicyjny interfejs</a:t>
            </a:r>
          </a:p>
          <a:p>
            <a:pPr marL="0" lvl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►"/>
            </a:pPr>
            <a:r>
              <a:rPr lang="pl-PL" sz="2000" dirty="0"/>
              <a:t>Płatności online</a:t>
            </a:r>
          </a:p>
          <a:p>
            <a:pPr marL="0" lvl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►"/>
            </a:pPr>
            <a:r>
              <a:rPr lang="pl-PL" sz="2000" dirty="0"/>
              <a:t>Promowanie restauracji</a:t>
            </a:r>
          </a:p>
          <a:p>
            <a:pPr marL="0" lvl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►"/>
            </a:pPr>
            <a:r>
              <a:rPr lang="pl-PL" sz="2000" dirty="0"/>
              <a:t>Ułatwienie pracy personelowi</a:t>
            </a:r>
          </a:p>
          <a:p>
            <a:pPr marL="0" lvl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►"/>
            </a:pPr>
            <a:r>
              <a:rPr lang="pl-PL" sz="2000" dirty="0"/>
              <a:t>Umożliwienie rozwoju</a:t>
            </a:r>
          </a:p>
          <a:p>
            <a:pPr marL="0" lvl="0" indent="-10160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►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 err="1">
                <a:solidFill>
                  <a:srgbClr val="EBEBEB"/>
                </a:solidFill>
              </a:rPr>
              <a:t>Podział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pracy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na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semestry</a:t>
            </a:r>
            <a:r>
              <a:rPr lang="en-US" dirty="0">
                <a:solidFill>
                  <a:srgbClr val="EBEBEB"/>
                </a:solidFill>
              </a:rPr>
              <a:t> – </a:t>
            </a:r>
            <a:r>
              <a:rPr lang="en-US" dirty="0" err="1">
                <a:solidFill>
                  <a:srgbClr val="EBEBEB"/>
                </a:solidFill>
              </a:rPr>
              <a:t>Semestr</a:t>
            </a:r>
            <a:r>
              <a:rPr lang="en-US" dirty="0">
                <a:solidFill>
                  <a:srgbClr val="EBEBEB"/>
                </a:solidFill>
              </a:rPr>
              <a:t> I</a:t>
            </a:r>
            <a:endParaRPr dirty="0"/>
          </a:p>
        </p:txBody>
      </p:sp>
      <p:sp>
        <p:nvSpPr>
          <p:cNvPr id="322" name="Google Shape;322;p5"/>
          <p:cNvSpPr txBox="1">
            <a:spLocks noGrp="1"/>
          </p:cNvSpPr>
          <p:nvPr>
            <p:ph type="body" idx="1"/>
          </p:nvPr>
        </p:nvSpPr>
        <p:spPr>
          <a:xfrm>
            <a:off x="1154954" y="2902367"/>
            <a:ext cx="4825157" cy="513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pl-PL" sz="2000" dirty="0"/>
              <a:t>Opublikowanie</a:t>
            </a:r>
            <a:r>
              <a:rPr lang="en-US" sz="2000" dirty="0"/>
              <a:t> </a:t>
            </a:r>
            <a:r>
              <a:rPr lang="en-US" sz="2000" dirty="0" err="1"/>
              <a:t>strony</a:t>
            </a:r>
            <a:r>
              <a:rPr lang="en-US" sz="2000" dirty="0"/>
              <a:t> </a:t>
            </a:r>
            <a:r>
              <a:rPr lang="en-US" sz="2000" dirty="0" err="1"/>
              <a:t>wizytowej</a:t>
            </a:r>
            <a:r>
              <a:rPr lang="en-US" sz="2000" dirty="0"/>
              <a:t> </a:t>
            </a:r>
            <a:r>
              <a:rPr lang="pl-PL" sz="2000" dirty="0"/>
              <a:t>spełniającej wymagania klienta:</a:t>
            </a:r>
          </a:p>
        </p:txBody>
      </p:sp>
      <p:sp>
        <p:nvSpPr>
          <p:cNvPr id="323" name="Google Shape;323;p5"/>
          <p:cNvSpPr txBox="1">
            <a:spLocks noGrp="1"/>
          </p:cNvSpPr>
          <p:nvPr>
            <p:ph type="body" idx="2"/>
          </p:nvPr>
        </p:nvSpPr>
        <p:spPr>
          <a:xfrm>
            <a:off x="1154954" y="3429000"/>
            <a:ext cx="4825158" cy="325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SzPts val="960"/>
            </a:pPr>
            <a:r>
              <a:rPr lang="pl-PL" sz="1400" dirty="0"/>
              <a:t>Wygląd strony</a:t>
            </a:r>
          </a:p>
          <a:p>
            <a:pPr marL="342900" indent="-342900">
              <a:spcBef>
                <a:spcPts val="0"/>
              </a:spcBef>
              <a:buSzPts val="960"/>
            </a:pPr>
            <a:endParaRPr lang="pl-PL" sz="1400" dirty="0"/>
          </a:p>
          <a:p>
            <a:pPr marL="342900" indent="-342900">
              <a:spcBef>
                <a:spcPts val="0"/>
              </a:spcBef>
              <a:buSzPts val="960"/>
            </a:pPr>
            <a:r>
              <a:rPr lang="pl-PL" sz="1400" dirty="0"/>
              <a:t>Menu z produktami</a:t>
            </a:r>
          </a:p>
          <a:p>
            <a:pPr marL="0" indent="0">
              <a:spcBef>
                <a:spcPts val="0"/>
              </a:spcBef>
              <a:buSzPts val="960"/>
              <a:buNone/>
            </a:pPr>
            <a:endParaRPr lang="pl-PL" sz="1400" dirty="0"/>
          </a:p>
          <a:p>
            <a:pPr marL="342900" lvl="0" indent="-342900">
              <a:spcBef>
                <a:spcPts val="0"/>
              </a:spcBef>
              <a:buSzPts val="960"/>
            </a:pPr>
            <a:r>
              <a:rPr lang="pl-PL" sz="1400" dirty="0"/>
              <a:t>Zakładka ,,O nas”</a:t>
            </a:r>
          </a:p>
          <a:p>
            <a:pPr marL="342900" lvl="0" indent="-342900">
              <a:buClr>
                <a:srgbClr val="B31166"/>
              </a:buClr>
              <a:buSzPts val="960"/>
            </a:pPr>
            <a:r>
              <a:rPr lang="pl-PL" sz="1400" dirty="0"/>
              <a:t>Strona kontaktowa z formularzem kontaktowym</a:t>
            </a:r>
          </a:p>
          <a:p>
            <a:pPr marL="342900" lvl="0" indent="-342900">
              <a:buSzPts val="960"/>
            </a:pPr>
            <a:r>
              <a:rPr lang="pl-PL" sz="1400" dirty="0"/>
              <a:t>Podstawowy i funkcjonalny panel administratora do zarządzania stroną</a:t>
            </a:r>
            <a:endParaRPr sz="1400" dirty="0"/>
          </a:p>
          <a:p>
            <a:pPr marL="342900" lvl="0" indent="-281940" algn="l" rtl="0">
              <a:spcBef>
                <a:spcPts val="1000"/>
              </a:spcBef>
              <a:spcAft>
                <a:spcPts val="0"/>
              </a:spcAft>
              <a:buSzPts val="960"/>
              <a:buNone/>
            </a:pPr>
            <a:endParaRPr sz="1200" dirty="0"/>
          </a:p>
          <a:p>
            <a:pPr marL="342900" lvl="0" indent="-281940" algn="l" rtl="0">
              <a:spcBef>
                <a:spcPts val="1000"/>
              </a:spcBef>
              <a:spcAft>
                <a:spcPts val="0"/>
              </a:spcAft>
              <a:buSzPts val="960"/>
              <a:buNone/>
            </a:pPr>
            <a:endParaRPr sz="1200"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sp>
        <p:nvSpPr>
          <p:cNvPr id="324" name="Google Shape;324;p5"/>
          <p:cNvSpPr txBox="1">
            <a:spLocks noGrp="1"/>
          </p:cNvSpPr>
          <p:nvPr>
            <p:ph type="body" idx="3"/>
          </p:nvPr>
        </p:nvSpPr>
        <p:spPr>
          <a:xfrm>
            <a:off x="6211887" y="2836783"/>
            <a:ext cx="4825159" cy="513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l-PL" dirty="0"/>
              <a:t>Nasze założenia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325" name="Google Shape;325;p5"/>
          <p:cNvSpPr txBox="1">
            <a:spLocks noGrp="1"/>
          </p:cNvSpPr>
          <p:nvPr>
            <p:ph type="body" idx="4"/>
          </p:nvPr>
        </p:nvSpPr>
        <p:spPr>
          <a:xfrm>
            <a:off x="6172360" y="3416050"/>
            <a:ext cx="4825159" cy="344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960"/>
              <a:buChar char="►"/>
            </a:pPr>
            <a:r>
              <a:rPr lang="pl-PL" sz="1400" dirty="0"/>
              <a:t>Możliwość założenia i edycji prywatnego konta</a:t>
            </a:r>
            <a:endParaRPr sz="1400" dirty="0"/>
          </a:p>
          <a:p>
            <a:pPr marL="342900" lvl="0" indent="-342900">
              <a:buSzPts val="960"/>
            </a:pPr>
            <a:r>
              <a:rPr lang="pl-PL" sz="1400" dirty="0"/>
              <a:t>Umożliwienie logowania za pomocą portali społecznościowych</a:t>
            </a:r>
          </a:p>
          <a:p>
            <a:pPr marL="342900" lvl="0" indent="-342900">
              <a:buSzPts val="960"/>
            </a:pPr>
            <a:r>
              <a:rPr lang="en-US" sz="1400" dirty="0" err="1"/>
              <a:t>Aktualności</a:t>
            </a:r>
            <a:r>
              <a:rPr lang="en-US" sz="1400" dirty="0"/>
              <a:t> </a:t>
            </a:r>
          </a:p>
          <a:p>
            <a:pPr marL="342900" lvl="0" indent="-342900">
              <a:buSzPts val="960"/>
            </a:pPr>
            <a:r>
              <a:rPr lang="pl-PL" sz="1400" dirty="0"/>
              <a:t>Możliwość edycji koszyka użytkownika, symulacja zamówienia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960"/>
              <a:buChar char="►"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960"/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 err="1">
                <a:solidFill>
                  <a:srgbClr val="EBEBEB"/>
                </a:solidFill>
              </a:rPr>
              <a:t>Podział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pracy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na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semestry</a:t>
            </a:r>
            <a:r>
              <a:rPr lang="en-US" dirty="0">
                <a:solidFill>
                  <a:srgbClr val="EBEBEB"/>
                </a:solidFill>
              </a:rPr>
              <a:t> – </a:t>
            </a:r>
            <a:r>
              <a:rPr lang="en-US" dirty="0" err="1">
                <a:solidFill>
                  <a:srgbClr val="EBEBEB"/>
                </a:solidFill>
              </a:rPr>
              <a:t>Semestr</a:t>
            </a:r>
            <a:r>
              <a:rPr lang="en-US" dirty="0">
                <a:solidFill>
                  <a:srgbClr val="EBEBEB"/>
                </a:solidFill>
              </a:rPr>
              <a:t> II</a:t>
            </a:r>
            <a:endParaRPr dirty="0"/>
          </a:p>
        </p:txBody>
      </p:sp>
      <p:sp>
        <p:nvSpPr>
          <p:cNvPr id="16" name="Google Shape;316;p4">
            <a:extLst>
              <a:ext uri="{FF2B5EF4-FFF2-40B4-BE49-F238E27FC236}">
                <a16:creationId xmlns:a16="http://schemas.microsoft.com/office/drawing/2014/main" id="{77CFC8F2-A665-4084-BF0B-7FA2B9C4AA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64815" y="2343705"/>
            <a:ext cx="9756560" cy="4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-86360" algn="l" rtl="0">
              <a:spcBef>
                <a:spcPts val="1000"/>
              </a:spcBef>
              <a:spcAft>
                <a:spcPts val="0"/>
              </a:spcAft>
              <a:buSzPts val="1360"/>
              <a:buFont typeface="Noto Sans Symbols"/>
              <a:buChar char="►"/>
            </a:pP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Finalny</a:t>
            </a:r>
            <a:r>
              <a:rPr lang="en-US" sz="1600" dirty="0">
                <a:solidFill>
                  <a:schemeClr val="tx1"/>
                </a:solidFill>
              </a:rPr>
              <a:t>, w </a:t>
            </a:r>
            <a:r>
              <a:rPr lang="en-US" sz="1600" dirty="0" err="1">
                <a:solidFill>
                  <a:schemeClr val="tx1"/>
                </a:solidFill>
              </a:rPr>
              <a:t>pełni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funkcjonalny</a:t>
            </a:r>
            <a:r>
              <a:rPr lang="en-US" sz="1600" dirty="0">
                <a:solidFill>
                  <a:schemeClr val="tx1"/>
                </a:solidFill>
              </a:rPr>
              <a:t> panel </a:t>
            </a:r>
            <a:r>
              <a:rPr lang="en-US" sz="1600" dirty="0" err="1">
                <a:solidFill>
                  <a:schemeClr val="tx1"/>
                </a:solidFill>
              </a:rPr>
              <a:t>administratora</a:t>
            </a:r>
            <a:r>
              <a:rPr lang="en-US" sz="1600" dirty="0">
                <a:solidFill>
                  <a:schemeClr val="tx1"/>
                </a:solidFill>
              </a:rPr>
              <a:t> do </a:t>
            </a:r>
            <a:r>
              <a:rPr lang="en-US" sz="1600" dirty="0" err="1">
                <a:solidFill>
                  <a:schemeClr val="tx1"/>
                </a:solidFill>
              </a:rPr>
              <a:t>zarządzania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stroną</a:t>
            </a:r>
            <a:endParaRPr sz="1600" dirty="0">
              <a:solidFill>
                <a:schemeClr val="tx1"/>
              </a:solidFill>
            </a:endParaRPr>
          </a:p>
          <a:p>
            <a:pPr marL="0" lvl="0" indent="-86360" algn="l" rtl="0">
              <a:spcBef>
                <a:spcPts val="1000"/>
              </a:spcBef>
              <a:spcAft>
                <a:spcPts val="0"/>
              </a:spcAft>
              <a:buSzPts val="1360"/>
              <a:buFont typeface="Noto Sans Symbols"/>
              <a:buChar char="►"/>
            </a:pPr>
            <a:r>
              <a:rPr lang="pl-PL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Obsługa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płatności</a:t>
            </a:r>
            <a:r>
              <a:rPr lang="pl-PL" sz="1600" dirty="0">
                <a:solidFill>
                  <a:schemeClr val="tx1"/>
                </a:solidFill>
              </a:rPr>
              <a:t> oraz promocji</a:t>
            </a:r>
            <a:endParaRPr sz="1600" dirty="0">
              <a:solidFill>
                <a:schemeClr val="tx1"/>
              </a:solidFill>
            </a:endParaRPr>
          </a:p>
          <a:p>
            <a:pPr marL="0" lvl="0" indent="-86360" algn="l" rtl="0">
              <a:spcBef>
                <a:spcPts val="1000"/>
              </a:spcBef>
              <a:spcAft>
                <a:spcPts val="0"/>
              </a:spcAft>
              <a:buSzPts val="1360"/>
              <a:buFont typeface="Noto Sans Symbols"/>
              <a:buChar char="►"/>
            </a:pPr>
            <a:r>
              <a:rPr lang="en-US" sz="1600" dirty="0">
                <a:solidFill>
                  <a:schemeClr val="tx1"/>
                </a:solidFill>
              </a:rPr>
              <a:t> W </a:t>
            </a:r>
            <a:r>
              <a:rPr lang="en-US" sz="1600" dirty="0" err="1">
                <a:solidFill>
                  <a:schemeClr val="tx1"/>
                </a:solidFill>
              </a:rPr>
              <a:t>pełni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działający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koszyk</a:t>
            </a:r>
            <a:r>
              <a:rPr lang="en-US" sz="1600" dirty="0">
                <a:solidFill>
                  <a:schemeClr val="tx1"/>
                </a:solidFill>
              </a:rPr>
              <a:t> z </a:t>
            </a:r>
            <a:r>
              <a:rPr lang="en-US" sz="1600" dirty="0" err="1">
                <a:solidFill>
                  <a:schemeClr val="tx1"/>
                </a:solidFill>
              </a:rPr>
              <a:t>możliwością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realizacji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zamówienia</a:t>
            </a:r>
            <a:endParaRPr sz="1600" dirty="0">
              <a:solidFill>
                <a:schemeClr val="tx1"/>
              </a:solidFill>
            </a:endParaRPr>
          </a:p>
          <a:p>
            <a:pPr marL="0" lvl="0" indent="-86360" algn="l" rtl="0">
              <a:spcBef>
                <a:spcPts val="1000"/>
              </a:spcBef>
              <a:spcAft>
                <a:spcPts val="0"/>
              </a:spcAft>
              <a:buSzPts val="1360"/>
              <a:buFont typeface="Noto Sans Symbols"/>
              <a:buChar char="►"/>
            </a:pP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pl-PL" sz="1600" dirty="0">
                <a:solidFill>
                  <a:schemeClr val="tx1"/>
                </a:solidFill>
              </a:rPr>
              <a:t>Finalny p</a:t>
            </a:r>
            <a:r>
              <a:rPr lang="en-US" sz="1600" dirty="0" err="1">
                <a:solidFill>
                  <a:schemeClr val="tx1"/>
                </a:solidFill>
              </a:rPr>
              <a:t>rofil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użytkownika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uzupełniony</a:t>
            </a:r>
            <a:r>
              <a:rPr lang="en-US" sz="1600" dirty="0">
                <a:solidFill>
                  <a:schemeClr val="tx1"/>
                </a:solidFill>
              </a:rPr>
              <a:t> o </a:t>
            </a:r>
            <a:r>
              <a:rPr lang="en-US" sz="1600" dirty="0" err="1">
                <a:solidFill>
                  <a:schemeClr val="tx1"/>
                </a:solidFill>
              </a:rPr>
              <a:t>historie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zamówień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ocen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ulubionych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dań</a:t>
            </a:r>
            <a:endParaRPr sz="1600" dirty="0">
              <a:solidFill>
                <a:schemeClr val="tx1"/>
              </a:solidFill>
            </a:endParaRPr>
          </a:p>
          <a:p>
            <a:pPr marL="0" lvl="0" indent="-86360" algn="l" rtl="0">
              <a:spcBef>
                <a:spcPts val="1000"/>
              </a:spcBef>
              <a:spcAft>
                <a:spcPts val="0"/>
              </a:spcAft>
              <a:buSzPts val="1360"/>
              <a:buFont typeface="Noto Sans Symbols"/>
              <a:buChar char="►"/>
            </a:pPr>
            <a:r>
              <a:rPr lang="pl-PL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Finalny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wygląd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aplikacji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zintegrowany</a:t>
            </a:r>
            <a:r>
              <a:rPr lang="en-US" sz="1600" dirty="0">
                <a:solidFill>
                  <a:schemeClr val="tx1"/>
                </a:solidFill>
              </a:rPr>
              <a:t> z </a:t>
            </a:r>
            <a:r>
              <a:rPr lang="en-US" sz="1600" dirty="0" err="1">
                <a:solidFill>
                  <a:schemeClr val="tx1"/>
                </a:solidFill>
              </a:rPr>
              <a:t>serwerem</a:t>
            </a:r>
            <a:endParaRPr sz="1600" dirty="0">
              <a:solidFill>
                <a:schemeClr val="tx1"/>
              </a:solidFill>
            </a:endParaRPr>
          </a:p>
          <a:p>
            <a:pPr marL="0" lvl="0" indent="-86360" algn="l" rtl="0">
              <a:spcBef>
                <a:spcPts val="1000"/>
              </a:spcBef>
              <a:spcAft>
                <a:spcPts val="0"/>
              </a:spcAft>
              <a:buSzPts val="1360"/>
              <a:buFont typeface="Noto Sans Symbols"/>
              <a:buChar char="►"/>
            </a:pPr>
            <a:r>
              <a:rPr lang="pl-PL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Finalizacja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wszystkich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funkcjonalności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strony</a:t>
            </a:r>
            <a:endParaRPr lang="pl-PL" sz="1600" dirty="0">
              <a:solidFill>
                <a:schemeClr val="tx1"/>
              </a:solidFill>
            </a:endParaRPr>
          </a:p>
          <a:p>
            <a:pPr marL="0" indent="-86360">
              <a:buSzPts val="1360"/>
              <a:buFont typeface="Noto Sans Symbols"/>
              <a:buChar char="►"/>
            </a:pPr>
            <a:r>
              <a:rPr lang="pl-PL" sz="1600" dirty="0">
                <a:solidFill>
                  <a:schemeClr val="tx1"/>
                </a:solidFill>
              </a:rPr>
              <a:t> Wdrożenie wszystkich funkcjonalności strony na publiczny serwer danymi klienckiej restauracji </a:t>
            </a:r>
          </a:p>
        </p:txBody>
      </p:sp>
    </p:spTree>
    <p:extLst>
      <p:ext uri="{BB962C8B-B14F-4D97-AF65-F5344CB8AC3E}">
        <p14:creationId xmlns:p14="http://schemas.microsoft.com/office/powerpoint/2010/main" val="252936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257EEA-C9F7-4772-8778-E78FC551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Przegląd</a:t>
            </a:r>
            <a:r>
              <a:rPr lang="en-US" dirty="0"/>
              <a:t> </a:t>
            </a:r>
            <a:r>
              <a:rPr lang="en-US" dirty="0" err="1"/>
              <a:t>funkcjonalności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6B7E80D-5465-4810-90A9-EDDF1F047F6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154954" y="3179763"/>
            <a:ext cx="4825158" cy="263511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SzPts val="960"/>
              <a:buNone/>
            </a:pPr>
            <a:r>
              <a:rPr lang="pl-PL" dirty="0"/>
              <a:t>KARTA MENU:</a:t>
            </a:r>
            <a:endParaRPr lang="pl-PL" sz="1050" dirty="0"/>
          </a:p>
          <a:p>
            <a:pPr marL="285750" indent="-285750">
              <a:spcBef>
                <a:spcPts val="0"/>
              </a:spcBef>
              <a:buSzPts val="960"/>
            </a:pPr>
            <a:r>
              <a:rPr lang="en-US" sz="1200" dirty="0"/>
              <a:t>Menu z </a:t>
            </a:r>
            <a:r>
              <a:rPr lang="en-US" sz="1200" dirty="0" err="1"/>
              <a:t>produktami</a:t>
            </a:r>
            <a:endParaRPr lang="pl-PL" sz="1200" dirty="0"/>
          </a:p>
          <a:p>
            <a:pPr marL="285750" indent="-285750">
              <a:spcBef>
                <a:spcPts val="0"/>
              </a:spcBef>
              <a:buSzPts val="960"/>
            </a:pPr>
            <a:r>
              <a:rPr lang="pl-PL" sz="1200" dirty="0"/>
              <a:t>Dodanie produktu do koszyka</a:t>
            </a:r>
          </a:p>
          <a:p>
            <a:pPr marL="285750" indent="-285750">
              <a:spcBef>
                <a:spcPts val="0"/>
              </a:spcBef>
              <a:buSzPts val="960"/>
            </a:pPr>
            <a:r>
              <a:rPr lang="pl-PL" sz="1200" dirty="0"/>
              <a:t>Oceny, komentarze do każdego produktu</a:t>
            </a:r>
          </a:p>
          <a:p>
            <a:pPr marL="342900" indent="-342900">
              <a:spcBef>
                <a:spcPts val="0"/>
              </a:spcBef>
              <a:buSzPts val="960"/>
            </a:pPr>
            <a:endParaRPr lang="pl-PL" sz="1050" dirty="0"/>
          </a:p>
          <a:p>
            <a:pPr marL="0" indent="0">
              <a:spcBef>
                <a:spcPts val="0"/>
              </a:spcBef>
              <a:buSzPts val="960"/>
              <a:buNone/>
            </a:pPr>
            <a:r>
              <a:rPr lang="pl-PL" dirty="0"/>
              <a:t>ZAKŁADKA AKTUALNOŚCI:</a:t>
            </a:r>
          </a:p>
          <a:p>
            <a:pPr marL="285750" indent="-285750">
              <a:spcBef>
                <a:spcPts val="0"/>
              </a:spcBef>
              <a:buSzPts val="960"/>
            </a:pPr>
            <a:r>
              <a:rPr lang="pl-PL" sz="1100" dirty="0"/>
              <a:t>Lista Aktualności</a:t>
            </a:r>
          </a:p>
          <a:p>
            <a:pPr marL="285750" indent="-285750">
              <a:spcBef>
                <a:spcPts val="0"/>
              </a:spcBef>
              <a:buSzPts val="960"/>
            </a:pPr>
            <a:r>
              <a:rPr lang="pl-PL" sz="1100" dirty="0"/>
              <a:t>Szczegółowa strona</a:t>
            </a:r>
          </a:p>
          <a:p>
            <a:pPr marL="342900" indent="-342900">
              <a:spcBef>
                <a:spcPts val="0"/>
              </a:spcBef>
              <a:buSzPts val="960"/>
            </a:pPr>
            <a:endParaRPr lang="pl-PL" sz="1050" dirty="0"/>
          </a:p>
          <a:p>
            <a:pPr marL="0" indent="0">
              <a:spcBef>
                <a:spcPts val="0"/>
              </a:spcBef>
              <a:buSzPts val="960"/>
              <a:buNone/>
            </a:pPr>
            <a:r>
              <a:rPr lang="pl-PL" dirty="0"/>
              <a:t>ZAKŁADKA O NAS:</a:t>
            </a:r>
          </a:p>
          <a:p>
            <a:pPr marL="342900" indent="-342900">
              <a:spcBef>
                <a:spcPts val="0"/>
              </a:spcBef>
              <a:buSzPts val="960"/>
            </a:pPr>
            <a:r>
              <a:rPr lang="pl-PL" sz="1100" dirty="0"/>
              <a:t>Wyświetlanie treści</a:t>
            </a:r>
          </a:p>
          <a:p>
            <a:pPr marL="342900" indent="-342900">
              <a:spcBef>
                <a:spcPts val="0"/>
              </a:spcBef>
              <a:buSzPts val="960"/>
            </a:pPr>
            <a:r>
              <a:rPr lang="pl-PL" sz="1100" dirty="0"/>
              <a:t>E</a:t>
            </a:r>
            <a:r>
              <a:rPr lang="en-US" sz="1100" dirty="0" err="1"/>
              <a:t>dytor</a:t>
            </a:r>
            <a:r>
              <a:rPr lang="en-US" sz="1100" dirty="0"/>
              <a:t> WYSIWYG</a:t>
            </a:r>
            <a:endParaRPr lang="pl-PL" sz="1100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D9EE6257-1012-4D87-885E-F846C7F1DBEF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6211890" y="3019965"/>
            <a:ext cx="5382350" cy="2635112"/>
          </a:xfrm>
        </p:spPr>
        <p:txBody>
          <a:bodyPr>
            <a:normAutofit fontScale="85000" lnSpcReduction="20000"/>
          </a:bodyPr>
          <a:lstStyle/>
          <a:p>
            <a:pPr marL="0" indent="0">
              <a:buSzPts val="960"/>
              <a:buNone/>
            </a:pPr>
            <a:r>
              <a:rPr lang="pl-PL" sz="2000" dirty="0"/>
              <a:t>STRONA KONTAKTOWA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SzPts val="960"/>
            </a:pPr>
            <a:r>
              <a:rPr lang="en-US" sz="1200" dirty="0" err="1"/>
              <a:t>Możliwość</a:t>
            </a:r>
            <a:r>
              <a:rPr lang="en-US" sz="1200" dirty="0"/>
              <a:t> </a:t>
            </a:r>
            <a:r>
              <a:rPr lang="en-US" sz="1200" dirty="0" err="1"/>
              <a:t>kontaktu</a:t>
            </a:r>
            <a:r>
              <a:rPr lang="en-US" sz="1200" dirty="0"/>
              <a:t> </a:t>
            </a:r>
            <a:r>
              <a:rPr lang="en-US" sz="1200" dirty="0" err="1"/>
              <a:t>poprzez</a:t>
            </a:r>
            <a:r>
              <a:rPr lang="en-US" sz="1200" dirty="0"/>
              <a:t> </a:t>
            </a:r>
            <a:r>
              <a:rPr lang="en-US" sz="1200" dirty="0" err="1"/>
              <a:t>formularz</a:t>
            </a:r>
            <a:endParaRPr lang="pl-PL" sz="1200" dirty="0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SzPts val="960"/>
            </a:pPr>
            <a:r>
              <a:rPr lang="pl-PL" sz="1200" dirty="0"/>
              <a:t>Dane kontaktowe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Pts val="960"/>
              <a:buNone/>
            </a:pPr>
            <a:endParaRPr lang="pl-PL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SzPts val="960"/>
              <a:buNone/>
            </a:pPr>
            <a:r>
              <a:rPr lang="pl-PL" sz="2000" dirty="0"/>
              <a:t>KONTO UŻYTKOWNIKA</a:t>
            </a:r>
            <a:endParaRPr lang="en-US" sz="2000" dirty="0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SzPts val="960"/>
            </a:pPr>
            <a:r>
              <a:rPr lang="pl-PL" sz="1200" dirty="0"/>
              <a:t>Obsługa konta użytkownika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SzPts val="960"/>
            </a:pPr>
            <a:r>
              <a:rPr lang="pl-PL" sz="1200" dirty="0"/>
              <a:t>Podstawowy profil użytkownika z edycja danych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SzPts val="960"/>
            </a:pPr>
            <a:r>
              <a:rPr lang="pl-PL" sz="1200" dirty="0"/>
              <a:t>Logowanie za pomocą portali społecznościowych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SzPts val="960"/>
            </a:pPr>
            <a:r>
              <a:rPr lang="pl-PL" sz="1200" dirty="0"/>
              <a:t>Prywatny koszyk dla zalogowanych użytkowników z symulacja zamówienia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SzPts val="960"/>
            </a:pPr>
            <a:r>
              <a:rPr lang="pl-PL" sz="1200" dirty="0"/>
              <a:t>Możliwość resetu hasła</a:t>
            </a:r>
          </a:p>
          <a:p>
            <a:pPr marL="0" indent="0">
              <a:buClr>
                <a:srgbClr val="B31166"/>
              </a:buClr>
              <a:buSzPts val="960"/>
              <a:buNone/>
            </a:pPr>
            <a:r>
              <a:rPr lang="pl-PL" sz="2000" dirty="0"/>
              <a:t>PANEL ZARZĄDZANIA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SzPts val="960"/>
            </a:pPr>
            <a:r>
              <a:rPr lang="pl-PL" sz="1200" dirty="0"/>
              <a:t>Funkcjonalny panel administratora do obsługi strony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SzPts val="960"/>
            </a:pPr>
            <a:r>
              <a:rPr lang="pl-PL" sz="1200" dirty="0"/>
              <a:t>Uprawnienia użytkowników w panelu administratora</a:t>
            </a:r>
          </a:p>
          <a:p>
            <a:endParaRPr lang="pl-PL" dirty="0"/>
          </a:p>
        </p:txBody>
      </p:sp>
      <p:sp>
        <p:nvSpPr>
          <p:cNvPr id="7" name="Google Shape;322;p5">
            <a:extLst>
              <a:ext uri="{FF2B5EF4-FFF2-40B4-BE49-F238E27FC236}">
                <a16:creationId xmlns:a16="http://schemas.microsoft.com/office/drawing/2014/main" id="{6405AA2F-DBA2-49E3-BA25-F1378AF454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9394" y="2215956"/>
            <a:ext cx="11221375" cy="513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dirty="0" err="1"/>
              <a:t>Zrealizowane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563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Przegląd funkcjonalności</a:t>
            </a:r>
            <a:endParaRPr/>
          </a:p>
        </p:txBody>
      </p:sp>
      <p:sp>
        <p:nvSpPr>
          <p:cNvPr id="324" name="Google Shape;324;p5"/>
          <p:cNvSpPr txBox="1">
            <a:spLocks noGrp="1"/>
          </p:cNvSpPr>
          <p:nvPr>
            <p:ph type="body" idx="3"/>
          </p:nvPr>
        </p:nvSpPr>
        <p:spPr>
          <a:xfrm>
            <a:off x="4734285" y="2472798"/>
            <a:ext cx="2723429" cy="513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l-PL" dirty="0"/>
              <a:t>Do zrealizowania</a:t>
            </a:r>
            <a:endParaRPr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F1E38C1-224C-4DFF-ABF8-33580561D54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KARTA MENU</a:t>
            </a:r>
          </a:p>
          <a:p>
            <a:pPr lvl="1"/>
            <a:r>
              <a:rPr lang="pl-PL" dirty="0"/>
              <a:t>Wyszukiwanie dań i filtrowanie</a:t>
            </a:r>
          </a:p>
          <a:p>
            <a:pPr lvl="1"/>
            <a:r>
              <a:rPr lang="pl-PL" dirty="0"/>
              <a:t>Eksport karty do pdf</a:t>
            </a:r>
          </a:p>
          <a:p>
            <a:r>
              <a:rPr lang="pl-PL" dirty="0"/>
              <a:t>KOSZYK</a:t>
            </a:r>
          </a:p>
          <a:p>
            <a:pPr lvl="1"/>
            <a:r>
              <a:rPr lang="pl-PL" dirty="0"/>
              <a:t>Zmówienia online</a:t>
            </a:r>
          </a:p>
          <a:p>
            <a:pPr lvl="1"/>
            <a:r>
              <a:rPr lang="pl-PL" dirty="0"/>
              <a:t>Obsługa płatności</a:t>
            </a:r>
          </a:p>
          <a:p>
            <a:pPr lvl="1"/>
            <a:r>
              <a:rPr lang="pl-PL" dirty="0"/>
              <a:t>Śledzenie statusu zamówienia</a:t>
            </a:r>
          </a:p>
          <a:p>
            <a:r>
              <a:rPr lang="pl-PL" dirty="0"/>
              <a:t>PANEL ZARZĄDZANIA</a:t>
            </a: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D0E4E162-573F-47C3-ACBF-72E13145AF7A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 fontScale="92500"/>
          </a:bodyPr>
          <a:lstStyle/>
          <a:p>
            <a:r>
              <a:rPr lang="pl-PL" dirty="0"/>
              <a:t>STATYSTYKI</a:t>
            </a:r>
          </a:p>
          <a:p>
            <a:pPr lvl="1"/>
            <a:r>
              <a:rPr lang="pl-PL" dirty="0"/>
              <a:t>Zamówień</a:t>
            </a:r>
          </a:p>
          <a:p>
            <a:pPr lvl="1"/>
            <a:r>
              <a:rPr lang="pl-PL" dirty="0"/>
              <a:t>Odwiedzin</a:t>
            </a:r>
          </a:p>
          <a:p>
            <a:r>
              <a:rPr lang="pl-PL" dirty="0"/>
              <a:t>REZERWACJA STOLIKA</a:t>
            </a:r>
          </a:p>
          <a:p>
            <a:r>
              <a:rPr lang="pl-PL" dirty="0"/>
              <a:t>KOMUNIKACJA KLIENTA Z PERSONELEM</a:t>
            </a:r>
          </a:p>
          <a:p>
            <a:r>
              <a:rPr lang="pl-PL" dirty="0"/>
              <a:t>GALERIA</a:t>
            </a:r>
          </a:p>
          <a:p>
            <a:r>
              <a:rPr lang="pl-PL" dirty="0"/>
              <a:t>ZAKŁADKA WYDARZENIA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6771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6" name="Google Shape;256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64" name="Google Shape;264;p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5" name="Google Shape;265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8" name="Google Shape;268;p2"/>
          <p:cNvSpPr/>
          <p:nvPr/>
        </p:nvSpPr>
        <p:spPr>
          <a:xfrm rot="-5677511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 extrusionOk="0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"/>
          <p:cNvSpPr/>
          <p:nvPr/>
        </p:nvSpPr>
        <p:spPr>
          <a:xfrm rot="-5400000">
            <a:off x="4714731" y="-598099"/>
            <a:ext cx="6053670" cy="8054198"/>
          </a:xfrm>
          <a:custGeom>
            <a:avLst/>
            <a:gdLst/>
            <a:ahLst/>
            <a:cxnLst/>
            <a:rect l="l" t="t" r="r" b="b"/>
            <a:pathLst>
              <a:path w="6053670" h="7139732" extrusionOk="0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70" name="Google Shape;270;p2"/>
          <p:cNvSpPr/>
          <p:nvPr/>
        </p:nvSpPr>
        <p:spPr>
          <a:xfrm>
            <a:off x="0" y="1587"/>
            <a:ext cx="12192000" cy="6856413"/>
          </a:xfrm>
          <a:custGeom>
            <a:avLst/>
            <a:gdLst/>
            <a:ahLst/>
            <a:cxnLst/>
            <a:rect l="l" t="t" r="r" b="b"/>
            <a:pathLst>
              <a:path w="15356" h="8638" extrusionOk="0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71" name="Google Shape;271;p2"/>
          <p:cNvSpPr txBox="1">
            <a:spLocks noGrp="1"/>
          </p:cNvSpPr>
          <p:nvPr>
            <p:ph type="title"/>
          </p:nvPr>
        </p:nvSpPr>
        <p:spPr>
          <a:xfrm>
            <a:off x="497681" y="1149901"/>
            <a:ext cx="3427411" cy="4596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EBEBEB"/>
              </a:buClr>
              <a:buSzPts val="3200"/>
            </a:pPr>
            <a:r>
              <a:rPr lang="en-US" sz="3200" dirty="0" err="1"/>
              <a:t>Architektura</a:t>
            </a:r>
            <a:r>
              <a:rPr lang="en-US" sz="3200" dirty="0"/>
              <a:t> systemu</a:t>
            </a:r>
            <a:endParaRPr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2319173-5819-4EDC-9AE4-F0DBBABB8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178" y="550433"/>
            <a:ext cx="6966262" cy="581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05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"/>
          <p:cNvSpPr txBox="1"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pl-PL" dirty="0"/>
              <a:t>Użyte technologie</a:t>
            </a:r>
            <a:endParaRPr dirty="0"/>
          </a:p>
        </p:txBody>
      </p:sp>
      <p:sp>
        <p:nvSpPr>
          <p:cNvPr id="331" name="Google Shape;331;p6"/>
          <p:cNvSpPr txBox="1">
            <a:spLocks noGrp="1"/>
          </p:cNvSpPr>
          <p:nvPr>
            <p:ph type="body" idx="1"/>
          </p:nvPr>
        </p:nvSpPr>
        <p:spPr>
          <a:xfrm>
            <a:off x="1680837" y="3543300"/>
            <a:ext cx="3470312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-101600">
              <a:lnSpc>
                <a:spcPct val="150000"/>
              </a:lnSpc>
              <a:spcBef>
                <a:spcPts val="0"/>
              </a:spcBef>
              <a:buSzPts val="1600"/>
              <a:buFont typeface="Noto Sans Symbols"/>
              <a:buChar char="►"/>
            </a:pPr>
            <a:r>
              <a:rPr lang="pl-PL" sz="2400" dirty="0" err="1"/>
              <a:t>Backend</a:t>
            </a:r>
            <a:endParaRPr lang="pl-PL" sz="2400" dirty="0"/>
          </a:p>
          <a:p>
            <a:pPr marL="457200" lvl="1" indent="-101600">
              <a:lnSpc>
                <a:spcPct val="150000"/>
              </a:lnSpc>
              <a:spcBef>
                <a:spcPts val="0"/>
              </a:spcBef>
              <a:buSzPts val="1600"/>
              <a:buFont typeface="Noto Sans Symbols"/>
              <a:buChar char="►"/>
            </a:pPr>
            <a:r>
              <a:rPr lang="pl-PL" sz="1600" dirty="0"/>
              <a:t>Framework </a:t>
            </a:r>
            <a:r>
              <a:rPr lang="pl-PL" sz="1600" dirty="0" err="1"/>
              <a:t>Django</a:t>
            </a:r>
            <a:endParaRPr lang="pl-PL" sz="1600" dirty="0"/>
          </a:p>
          <a:p>
            <a:pPr marL="457200" lvl="1" indent="-101600">
              <a:lnSpc>
                <a:spcPct val="150000"/>
              </a:lnSpc>
              <a:spcBef>
                <a:spcPts val="0"/>
              </a:spcBef>
              <a:buSzPts val="1600"/>
              <a:buFont typeface="Noto Sans Symbols"/>
              <a:buChar char="►"/>
            </a:pPr>
            <a:r>
              <a:rPr lang="pl-PL" sz="1600" dirty="0" err="1"/>
              <a:t>Django</a:t>
            </a:r>
            <a:r>
              <a:rPr lang="pl-PL" sz="1600" dirty="0"/>
              <a:t> Rest Framework</a:t>
            </a:r>
          </a:p>
        </p:txBody>
      </p:sp>
      <p:sp>
        <p:nvSpPr>
          <p:cNvPr id="5" name="Google Shape;331;p6">
            <a:extLst>
              <a:ext uri="{FF2B5EF4-FFF2-40B4-BE49-F238E27FC236}">
                <a16:creationId xmlns:a16="http://schemas.microsoft.com/office/drawing/2014/main" id="{A00FF29B-ACD7-4723-AA73-B3C0221E00D6}"/>
              </a:ext>
            </a:extLst>
          </p:cNvPr>
          <p:cNvSpPr txBox="1">
            <a:spLocks/>
          </p:cNvSpPr>
          <p:nvPr/>
        </p:nvSpPr>
        <p:spPr>
          <a:xfrm>
            <a:off x="6096001" y="3543300"/>
            <a:ext cx="4512816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indent="-101600">
              <a:lnSpc>
                <a:spcPct val="150000"/>
              </a:lnSpc>
              <a:spcBef>
                <a:spcPts val="0"/>
              </a:spcBef>
              <a:buSzPts val="1600"/>
              <a:buFont typeface="Noto Sans Symbols"/>
              <a:buChar char="►"/>
            </a:pPr>
            <a:r>
              <a:rPr lang="pl-PL" sz="2400" dirty="0" err="1"/>
              <a:t>Frontend</a:t>
            </a:r>
            <a:endParaRPr lang="pl-PL" sz="2400" dirty="0"/>
          </a:p>
          <a:p>
            <a:pPr marL="457200" lvl="1" indent="-101600">
              <a:lnSpc>
                <a:spcPct val="150000"/>
              </a:lnSpc>
              <a:spcBef>
                <a:spcPts val="0"/>
              </a:spcBef>
              <a:buSzPts val="1600"/>
              <a:buFont typeface="Noto Sans Symbols"/>
              <a:buChar char="►"/>
            </a:pPr>
            <a:r>
              <a:rPr lang="pl-PL" sz="1600" dirty="0" err="1"/>
              <a:t>Javascript</a:t>
            </a:r>
            <a:r>
              <a:rPr lang="pl-PL" sz="1600" dirty="0"/>
              <a:t>, </a:t>
            </a:r>
            <a:r>
              <a:rPr lang="pl-PL" sz="1600" dirty="0" err="1"/>
              <a:t>Jquery</a:t>
            </a:r>
            <a:endParaRPr lang="pl-PL" sz="1600" dirty="0"/>
          </a:p>
          <a:p>
            <a:pPr marL="457200" lvl="1" indent="-101600">
              <a:lnSpc>
                <a:spcPct val="150000"/>
              </a:lnSpc>
              <a:spcBef>
                <a:spcPts val="0"/>
              </a:spcBef>
              <a:buSzPts val="1600"/>
              <a:buFont typeface="Noto Sans Symbols"/>
              <a:buChar char="►"/>
            </a:pPr>
            <a:r>
              <a:rPr lang="pl-PL" sz="1600" dirty="0"/>
              <a:t>CSS3, </a:t>
            </a:r>
            <a:r>
              <a:rPr lang="pl-PL" sz="1600" dirty="0" err="1"/>
              <a:t>Bootstrap</a:t>
            </a:r>
            <a:endParaRPr lang="pl-PL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C7A793-E351-4233-A2D1-FBD58F45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 wspomagające pracę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6A58A1B-D136-4435-9C11-67BBB6C1D6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-101600">
              <a:lnSpc>
                <a:spcPct val="150000"/>
              </a:lnSpc>
              <a:spcBef>
                <a:spcPts val="0"/>
              </a:spcBef>
              <a:buSzPts val="1600"/>
              <a:buFont typeface="Noto Sans Symbols"/>
              <a:buChar char="►"/>
            </a:pPr>
            <a:r>
              <a:rPr lang="pl-PL" dirty="0" err="1"/>
              <a:t>Jira</a:t>
            </a:r>
            <a:endParaRPr lang="pl-PL" dirty="0"/>
          </a:p>
          <a:p>
            <a:pPr marL="0" lvl="0" indent="-101600">
              <a:lnSpc>
                <a:spcPct val="150000"/>
              </a:lnSpc>
              <a:spcBef>
                <a:spcPts val="0"/>
              </a:spcBef>
              <a:buSzPts val="1600"/>
              <a:buFont typeface="Noto Sans Symbols"/>
              <a:buChar char="►"/>
            </a:pPr>
            <a:r>
              <a:rPr lang="pl-PL" dirty="0"/>
              <a:t>Git</a:t>
            </a:r>
          </a:p>
          <a:p>
            <a:pPr marL="0" lvl="0" indent="-101600">
              <a:lnSpc>
                <a:spcPct val="150000"/>
              </a:lnSpc>
              <a:spcBef>
                <a:spcPts val="0"/>
              </a:spcBef>
              <a:buSzPts val="1600"/>
              <a:buFont typeface="Noto Sans Symbols"/>
              <a:buChar char="►"/>
            </a:pPr>
            <a:r>
              <a:rPr lang="pl-PL" dirty="0" err="1"/>
              <a:t>AdobeXD</a:t>
            </a:r>
            <a:endParaRPr lang="pl-PL" dirty="0"/>
          </a:p>
          <a:p>
            <a:pPr marL="0" lvl="0" indent="-101600">
              <a:lnSpc>
                <a:spcPct val="150000"/>
              </a:lnSpc>
              <a:spcBef>
                <a:spcPts val="0"/>
              </a:spcBef>
              <a:buSzPts val="1600"/>
              <a:buFont typeface="Noto Sans Symbols"/>
              <a:buChar char="►"/>
            </a:pPr>
            <a:r>
              <a:rPr lang="pl-PL" dirty="0" err="1"/>
              <a:t>Astah</a:t>
            </a:r>
            <a:r>
              <a:rPr lang="pl-PL" dirty="0"/>
              <a:t> UML</a:t>
            </a:r>
          </a:p>
        </p:txBody>
      </p:sp>
    </p:spTree>
    <p:extLst>
      <p:ext uri="{BB962C8B-B14F-4D97-AF65-F5344CB8AC3E}">
        <p14:creationId xmlns:p14="http://schemas.microsoft.com/office/powerpoint/2010/main" val="2448519371"/>
      </p:ext>
    </p:extLst>
  </p:cSld>
  <p:clrMapOvr>
    <a:masterClrMapping/>
  </p:clrMapOvr>
</p:sld>
</file>

<file path=ppt/theme/theme1.xml><?xml version="1.0" encoding="utf-8"?>
<a:theme xmlns:a="http://schemas.openxmlformats.org/drawingml/2006/main" name="Jon (sala konferencyjna)">
  <a:themeElements>
    <a:clrScheme name="Jon (sala konferencyjna)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366</Words>
  <Application>Microsoft Office PowerPoint</Application>
  <PresentationFormat>Panoramiczny</PresentationFormat>
  <Paragraphs>113</Paragraphs>
  <Slides>11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Noto Sans Symbols</vt:lpstr>
      <vt:lpstr>Arial</vt:lpstr>
      <vt:lpstr>Century Gothic</vt:lpstr>
      <vt:lpstr>Jon (sala konferencyjna)</vt:lpstr>
      <vt:lpstr>SushiBar</vt:lpstr>
      <vt:lpstr>CEL PROJEKTU</vt:lpstr>
      <vt:lpstr>Podział pracy na semestry – Semestr I</vt:lpstr>
      <vt:lpstr>Podział pracy na semestry – Semestr II</vt:lpstr>
      <vt:lpstr>Przegląd funkcjonalności</vt:lpstr>
      <vt:lpstr>Przegląd funkcjonalności</vt:lpstr>
      <vt:lpstr>Architektura systemu</vt:lpstr>
      <vt:lpstr>Użyte technologie</vt:lpstr>
      <vt:lpstr>Narzędzia wspomagające pracę</vt:lpstr>
      <vt:lpstr>Role poszczególnych osób w projekcie</vt:lpstr>
      <vt:lpstr>DZIĘKUJEMY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SushiBar</dc:title>
  <dc:creator>Natalia Biczysko</dc:creator>
  <cp:lastModifiedBy>Jan</cp:lastModifiedBy>
  <cp:revision>31</cp:revision>
  <dcterms:created xsi:type="dcterms:W3CDTF">2020-06-22T20:51:38Z</dcterms:created>
  <dcterms:modified xsi:type="dcterms:W3CDTF">2020-06-30T20:59:54Z</dcterms:modified>
</cp:coreProperties>
</file>