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328" r:id="rId3"/>
    <p:sldId id="329" r:id="rId4"/>
    <p:sldId id="330" r:id="rId5"/>
    <p:sldId id="331" r:id="rId6"/>
    <p:sldId id="332" r:id="rId7"/>
    <p:sldId id="333" r:id="rId8"/>
    <p:sldId id="334" r:id="rId9"/>
    <p:sldId id="335" r:id="rId10"/>
    <p:sldId id="316" r:id="rId11"/>
    <p:sldId id="320" r:id="rId12"/>
    <p:sldId id="326" r:id="rId13"/>
    <p:sldId id="318" r:id="rId14"/>
    <p:sldId id="319" r:id="rId15"/>
    <p:sldId id="327" r:id="rId16"/>
  </p:sldIdLst>
  <p:sldSz cx="9144000" cy="6858000" type="screen4x3"/>
  <p:notesSz cx="6858000" cy="9144000"/>
  <p:embeddedFontLst>
    <p:embeddedFont>
      <p:font typeface="Wingdings 2" panose="05020102010507070707" pitchFamily="18" charset="2"/>
      <p:regular r:id="rId17"/>
    </p:embeddedFont>
    <p:embeddedFont>
      <p:font typeface="Constantia" panose="02030602050306030303" pitchFamily="18" charset="0"/>
      <p:regular r:id="rId18"/>
      <p:bold r:id="rId19"/>
      <p:italic r:id="rId20"/>
      <p:boldItalic r:id="rId21"/>
    </p:embeddedFont>
    <p:embeddedFont>
      <p:font typeface="隶书" panose="02010509060101010101" pitchFamily="49" charset="-122"/>
      <p:regular r:id="rId22"/>
    </p:embeddedFont>
    <p:embeddedFont>
      <p:font typeface="Arial Unicode MS" panose="020B0604020202020204" pitchFamily="34" charset="-122"/>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101" d="100"/>
          <a:sy n="101" d="100"/>
        </p:scale>
        <p:origin x="30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2/15/2017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2/15/2017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Mathematics and Its Applications</a:t>
            </a:r>
            <a:endParaRPr lang="en-US" dirty="0"/>
          </a:p>
        </p:txBody>
      </p:sp>
      <p:sp>
        <p:nvSpPr>
          <p:cNvPr id="3" name="Subtitle 2"/>
          <p:cNvSpPr>
            <a:spLocks noGrp="1"/>
          </p:cNvSpPr>
          <p:nvPr>
            <p:ph type="subTitle" idx="1"/>
          </p:nvPr>
        </p:nvSpPr>
        <p:spPr/>
        <p:txBody>
          <a:bodyPr/>
          <a:lstStyle/>
          <a:p>
            <a:r>
              <a:rPr lang="en-US" dirty="0" smtClean="0"/>
              <a:t>Introductory Lecture</a:t>
            </a:r>
          </a:p>
          <a:p>
            <a:pPr algn="ctr"/>
            <a:endParaRPr lang="en-US" altLang="zh-CN" sz="2800" dirty="0" smtClean="0"/>
          </a:p>
          <a:p>
            <a:pPr algn="ctr"/>
            <a:r>
              <a:rPr lang="en-US" altLang="zh-CN" sz="4000" dirty="0" smtClean="0"/>
              <a:t>Spring </a:t>
            </a:r>
            <a:r>
              <a:rPr lang="en-US" altLang="zh-CN" sz="4000" dirty="0" smtClean="0"/>
              <a:t>2017</a:t>
            </a:r>
            <a:endParaRPr lang="zh-CN" altLang="en-US" sz="4000" dirty="0"/>
          </a:p>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Discrete Mathematics?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Discrete mathematics is the part of mathematics devoted to the study of discrete (as opposed to continuous) objects.</a:t>
            </a:r>
          </a:p>
          <a:p>
            <a:r>
              <a:rPr lang="en-US" dirty="0" smtClean="0"/>
              <a:t>Calculus deals with continuous objects and is not part of discrete mathematics.  </a:t>
            </a:r>
          </a:p>
          <a:p>
            <a:r>
              <a:rPr lang="en-US" dirty="0" smtClean="0"/>
              <a:t>Examples of discrete objects: integers, steps taken by a computer program, distinct paths to travel from point A to point B on a map along a road network, ways to pick a winning set of numbers in a lottery.</a:t>
            </a:r>
          </a:p>
          <a:p>
            <a:r>
              <a:rPr lang="en-US" dirty="0" smtClean="0"/>
              <a:t>A course in discrete mathematics provides the mathematical background needed for all subsequent courses in computer science and for all subsequent courses in the many branches of discrete mathematics.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Problems Solved Using Discrete Mathematics</a:t>
            </a:r>
            <a:endParaRPr lang="en-US" dirty="0"/>
          </a:p>
        </p:txBody>
      </p:sp>
      <p:sp>
        <p:nvSpPr>
          <p:cNvPr id="3" name="Content Placeholder 2"/>
          <p:cNvSpPr>
            <a:spLocks noGrp="1"/>
          </p:cNvSpPr>
          <p:nvPr>
            <p:ph idx="1"/>
          </p:nvPr>
        </p:nvSpPr>
        <p:spPr/>
        <p:txBody>
          <a:bodyPr>
            <a:normAutofit/>
          </a:bodyPr>
          <a:lstStyle/>
          <a:p>
            <a:r>
              <a:rPr lang="en-US" dirty="0" smtClean="0"/>
              <a:t>How many ways can a  password be chosen following specific rules?</a:t>
            </a:r>
          </a:p>
          <a:p>
            <a:r>
              <a:rPr lang="en-US" dirty="0" smtClean="0"/>
              <a:t>How many valid Internet addresses are there?</a:t>
            </a:r>
          </a:p>
          <a:p>
            <a:r>
              <a:rPr lang="en-US" dirty="0" smtClean="0"/>
              <a:t>What is the probability of winning a particular lottery?</a:t>
            </a:r>
          </a:p>
          <a:p>
            <a:r>
              <a:rPr lang="en-US" dirty="0" smtClean="0"/>
              <a:t>Is there a link between two computers in a network?</a:t>
            </a:r>
          </a:p>
          <a:p>
            <a:r>
              <a:rPr lang="en-US" dirty="0" smtClean="0"/>
              <a:t>How can I identify spam email messages?</a:t>
            </a:r>
          </a:p>
          <a:p>
            <a:r>
              <a:rPr lang="en-US" dirty="0" smtClean="0"/>
              <a:t>How can I encrypt a message so that no unintended recipient can read it?</a:t>
            </a:r>
          </a:p>
          <a:p>
            <a:r>
              <a:rPr lang="en-US" dirty="0" smtClean="0"/>
              <a:t>How can we build a  circuit that adds two integers?</a:t>
            </a: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Problems Solved Using Discrete Mathematics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the shortest path between two cities using a transportation system?</a:t>
            </a:r>
          </a:p>
          <a:p>
            <a:r>
              <a:rPr lang="en-US" dirty="0" smtClean="0"/>
              <a:t>Find the shortest tour that visits each of a group of cities only once and then ends in the starting city.</a:t>
            </a:r>
          </a:p>
          <a:p>
            <a:r>
              <a:rPr lang="en-US" dirty="0" smtClean="0"/>
              <a:t>How can we represent English sentences so that a computer can reason with them?</a:t>
            </a:r>
          </a:p>
          <a:p>
            <a:r>
              <a:rPr lang="en-US" dirty="0" smtClean="0"/>
              <a:t>How can we prove that there are infinitely many prime numbers?</a:t>
            </a:r>
          </a:p>
          <a:p>
            <a:r>
              <a:rPr lang="en-US" dirty="0" smtClean="0"/>
              <a:t>How can a list of integers be sorted so that  the integers are in increasing order?</a:t>
            </a:r>
          </a:p>
          <a:p>
            <a:r>
              <a:rPr lang="en-US" dirty="0" smtClean="0"/>
              <a:t>How many steps are required to do such a sorting?</a:t>
            </a:r>
          </a:p>
          <a:p>
            <a:r>
              <a:rPr lang="en-US" dirty="0" smtClean="0"/>
              <a:t>How can it be proved that a sorting algorithm always correctly sorts a list?</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a:t>
            </a:r>
            <a:endParaRPr lang="en-US" dirty="0"/>
          </a:p>
        </p:txBody>
      </p:sp>
      <p:sp>
        <p:nvSpPr>
          <p:cNvPr id="3" name="Content Placeholder 2"/>
          <p:cNvSpPr>
            <a:spLocks noGrp="1"/>
          </p:cNvSpPr>
          <p:nvPr>
            <p:ph idx="1"/>
          </p:nvPr>
        </p:nvSpPr>
        <p:spPr/>
        <p:txBody>
          <a:bodyPr>
            <a:normAutofit/>
          </a:bodyPr>
          <a:lstStyle/>
          <a:p>
            <a:r>
              <a:rPr lang="en-US" b="1" dirty="0" smtClean="0"/>
              <a:t>Mathematical Reasoning</a:t>
            </a:r>
            <a:r>
              <a:rPr lang="en-US" dirty="0" smtClean="0"/>
              <a:t>: Ability to read, understand, and construct mathematical arguments and proofs. </a:t>
            </a:r>
          </a:p>
          <a:p>
            <a:r>
              <a:rPr lang="en-US" b="1" dirty="0" smtClean="0"/>
              <a:t>Combinatorial Analysis</a:t>
            </a:r>
            <a:r>
              <a:rPr lang="en-US" dirty="0" smtClean="0"/>
              <a:t>: Techniques for  counting objects of different kinds. </a:t>
            </a:r>
          </a:p>
          <a:p>
            <a:r>
              <a:rPr lang="en-US" b="1" dirty="0" smtClean="0"/>
              <a:t>Discrete Structures</a:t>
            </a:r>
            <a:r>
              <a:rPr lang="en-US" dirty="0" smtClean="0"/>
              <a:t>: Abstract mathematical structures that represent objects and the relationships between them. Examples are sets, permutations, relations, graphs, trees, and finite state machines.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Algorithmic Thinking</a:t>
            </a:r>
            <a:r>
              <a:rPr lang="en-US" dirty="0" smtClean="0"/>
              <a:t>: One way to solve many problems is to specify an algorithm. An algorithm is a sequence of steps that can be followed to solve any instance of a particular problem. Algorithmic thinking involves specifying algorithms, analyzing the memory and time required by an execution of the algorithm, and verifying that the algorithm will produce the correct answer. </a:t>
            </a:r>
          </a:p>
          <a:p>
            <a:r>
              <a:rPr lang="en-US" b="1" dirty="0" smtClean="0"/>
              <a:t>Applications and Modeling</a:t>
            </a:r>
            <a:r>
              <a:rPr lang="en-US" dirty="0" smtClean="0"/>
              <a:t>: It is important to appreciate and understand the wide range of applications of the topics in discrete mathematics and develop the ability to develop new models in various domains. Concepts from discrete mathematics  have not only been used to address problems in computing, but have been applied to solve problems in many areas such as chemistry, biology, linguistics, geography, business, etc.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Discrete Mathematics is a Gateway Course</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Topics in discrete mathematics will be important in many courses that you will take in the future:</a:t>
            </a:r>
          </a:p>
          <a:p>
            <a:pPr lvl="1"/>
            <a:r>
              <a:rPr lang="en-US" b="1" dirty="0" smtClean="0"/>
              <a:t>Computer Science</a:t>
            </a:r>
            <a:r>
              <a:rPr lang="en-US" dirty="0" smtClean="0"/>
              <a:t>: Computer Architecture, Data Structures, Algorithms, Programming Languages, Compilers, Computer Security, Databases, Artificial Intelligence, Networking, Graphics, Game Design, Theory of Computation, ……</a:t>
            </a:r>
          </a:p>
          <a:p>
            <a:pPr lvl="1"/>
            <a:r>
              <a:rPr lang="en-US" b="1" dirty="0" smtClean="0"/>
              <a:t>Mathematics</a:t>
            </a:r>
            <a:r>
              <a:rPr lang="en-US" dirty="0" smtClean="0"/>
              <a:t>: Logic, Set Theory, Probability, Number Theory, Abstract Algebra, </a:t>
            </a:r>
            <a:r>
              <a:rPr lang="en-US" dirty="0" err="1" smtClean="0"/>
              <a:t>Combinatorics</a:t>
            </a:r>
            <a:r>
              <a:rPr lang="en-US" dirty="0" smtClean="0"/>
              <a:t>, Graph Theory, Game Theory, Network Optimization, …</a:t>
            </a:r>
          </a:p>
          <a:p>
            <a:pPr lvl="2"/>
            <a:r>
              <a:rPr lang="en-US" dirty="0" smtClean="0"/>
              <a:t>The concepts learned will also be helpful in continuous areas of mathematics.</a:t>
            </a:r>
          </a:p>
          <a:p>
            <a:pPr lvl="1"/>
            <a:r>
              <a:rPr lang="en-US" b="1" dirty="0" smtClean="0"/>
              <a:t>Other Disciplines</a:t>
            </a:r>
            <a:r>
              <a:rPr lang="en-US" dirty="0" smtClean="0"/>
              <a:t>: You may find concepts learned here useful in courses in philosophy, economics, linguistics, and other departments.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24000"/>
            <a:ext cx="8229600" cy="4800600"/>
          </a:xfrm>
        </p:spPr>
        <p:txBody>
          <a:bodyPr>
            <a:normAutofit/>
          </a:bodyPr>
          <a:lstStyle/>
          <a:p>
            <a:pPr>
              <a:spcBef>
                <a:spcPts val="500"/>
              </a:spcBef>
              <a:spcAft>
                <a:spcPts val="500"/>
              </a:spcAft>
            </a:pPr>
            <a:r>
              <a:rPr lang="en-US" altLang="zh-CN" sz="4000" dirty="0" smtClean="0"/>
              <a:t>Instructor</a:t>
            </a:r>
          </a:p>
          <a:p>
            <a:pPr>
              <a:spcBef>
                <a:spcPts val="500"/>
              </a:spcBef>
              <a:spcAft>
                <a:spcPts val="500"/>
              </a:spcAft>
            </a:pPr>
            <a:r>
              <a:rPr lang="en-US" altLang="zh-CN" sz="4000" dirty="0" smtClean="0"/>
              <a:t>Zhang </a:t>
            </a:r>
            <a:r>
              <a:rPr lang="en-US" altLang="zh-CN" sz="4000" dirty="0" err="1"/>
              <a:t>Sanyuan</a:t>
            </a:r>
            <a:r>
              <a:rPr lang="en-US" altLang="zh-CN" sz="4000" dirty="0"/>
              <a:t>(</a:t>
            </a:r>
            <a:r>
              <a:rPr lang="zh-CN" altLang="en-US" sz="4000" dirty="0"/>
              <a:t>张三元</a:t>
            </a:r>
            <a:r>
              <a:rPr lang="en-US" altLang="zh-CN" sz="4000" dirty="0"/>
              <a:t>)</a:t>
            </a:r>
          </a:p>
          <a:p>
            <a:pPr>
              <a:spcBef>
                <a:spcPts val="500"/>
              </a:spcBef>
              <a:spcAft>
                <a:spcPts val="500"/>
              </a:spcAft>
            </a:pPr>
            <a:r>
              <a:rPr lang="en-US" altLang="zh-CN" sz="4000" dirty="0"/>
              <a:t>Email: </a:t>
            </a:r>
            <a:r>
              <a:rPr lang="en-US" altLang="zh-CN" sz="4000" u="sng" dirty="0">
                <a:solidFill>
                  <a:schemeClr val="accent1"/>
                </a:solidFill>
              </a:rPr>
              <a:t>syzhang@zju.edu.cn</a:t>
            </a:r>
            <a:endParaRPr lang="en-US" altLang="zh-CN" sz="4000" dirty="0">
              <a:solidFill>
                <a:schemeClr val="accent1"/>
              </a:solidFill>
            </a:endParaRPr>
          </a:p>
          <a:p>
            <a:pPr>
              <a:spcBef>
                <a:spcPts val="500"/>
              </a:spcBef>
              <a:spcAft>
                <a:spcPts val="500"/>
              </a:spcAft>
            </a:pPr>
            <a:r>
              <a:rPr lang="en-US" altLang="zh-CN" sz="4000" dirty="0"/>
              <a:t>Office: Room 310, Cao </a:t>
            </a:r>
            <a:r>
              <a:rPr lang="en-US" altLang="zh-CN" sz="4000" dirty="0" err="1"/>
              <a:t>Guangbiao</a:t>
            </a:r>
            <a:r>
              <a:rPr lang="en-US" altLang="zh-CN" sz="4000" dirty="0"/>
              <a:t> Building(</a:t>
            </a:r>
            <a:r>
              <a:rPr lang="zh-CN" altLang="en-US" sz="4000" dirty="0"/>
              <a:t>玉泉校区曹光彪楼</a:t>
            </a:r>
            <a:r>
              <a:rPr lang="en-US" altLang="zh-CN" sz="4000" dirty="0"/>
              <a:t>310)</a:t>
            </a:r>
          </a:p>
          <a:p>
            <a:pPr>
              <a:spcBef>
                <a:spcPts val="500"/>
              </a:spcBef>
              <a:spcAft>
                <a:spcPts val="500"/>
              </a:spcAft>
            </a:pPr>
            <a:r>
              <a:rPr lang="en-US" altLang="zh-CN" sz="4000" dirty="0"/>
              <a:t>Phone: 87952690</a:t>
            </a:r>
          </a:p>
          <a:p>
            <a:pPr algn="ctr"/>
            <a:endParaRPr lang="en-US" altLang="zh-CN" sz="4000" dirty="0"/>
          </a:p>
        </p:txBody>
      </p:sp>
    </p:spTree>
    <p:extLst>
      <p:ext uri="{BB962C8B-B14F-4D97-AF65-F5344CB8AC3E}">
        <p14:creationId xmlns:p14="http://schemas.microsoft.com/office/powerpoint/2010/main" val="181268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Teaching Assistant</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a:t>Mu </a:t>
            </a:r>
            <a:r>
              <a:rPr lang="en-US" altLang="zh-CN" dirty="0" err="1"/>
              <a:t>Panpan</a:t>
            </a:r>
            <a:r>
              <a:rPr lang="en-US" altLang="zh-CN" dirty="0"/>
              <a:t>(</a:t>
            </a:r>
            <a:r>
              <a:rPr lang="zh-CN" altLang="en-US" dirty="0"/>
              <a:t>穆盼盼</a:t>
            </a:r>
            <a:r>
              <a:rPr lang="en-US" altLang="zh-CN" dirty="0"/>
              <a:t>)  PhD  candidate</a:t>
            </a:r>
          </a:p>
          <a:p>
            <a:pPr>
              <a:lnSpc>
                <a:spcPct val="90000"/>
              </a:lnSpc>
            </a:pPr>
            <a:r>
              <a:rPr lang="en-US" altLang="zh-CN" dirty="0"/>
              <a:t>Email:     </a:t>
            </a:r>
            <a:r>
              <a:rPr lang="en-US" altLang="zh-CN" u="sng" dirty="0">
                <a:solidFill>
                  <a:schemeClr val="accent1"/>
                </a:solidFill>
              </a:rPr>
              <a:t>mupanpan@163.com</a:t>
            </a:r>
          </a:p>
          <a:p>
            <a:pPr>
              <a:lnSpc>
                <a:spcPct val="90000"/>
              </a:lnSpc>
            </a:pPr>
            <a:r>
              <a:rPr lang="en-US" altLang="zh-CN" dirty="0"/>
              <a:t>Mobile:   15088688465</a:t>
            </a:r>
          </a:p>
          <a:p>
            <a:endParaRPr lang="zh-CN" altLang="en-US" dirty="0"/>
          </a:p>
        </p:txBody>
      </p:sp>
    </p:spTree>
    <p:extLst>
      <p:ext uri="{BB962C8B-B14F-4D97-AF65-F5344CB8AC3E}">
        <p14:creationId xmlns:p14="http://schemas.microsoft.com/office/powerpoint/2010/main" val="77372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Welcome</a:t>
            </a:r>
            <a:endParaRPr lang="zh-CN" altLang="en-US" dirty="0"/>
          </a:p>
        </p:txBody>
      </p:sp>
      <p:sp>
        <p:nvSpPr>
          <p:cNvPr id="3" name="内容占位符 2"/>
          <p:cNvSpPr>
            <a:spLocks noGrp="1"/>
          </p:cNvSpPr>
          <p:nvPr>
            <p:ph idx="1"/>
          </p:nvPr>
        </p:nvSpPr>
        <p:spPr/>
        <p:txBody>
          <a:bodyPr/>
          <a:lstStyle/>
          <a:p>
            <a:r>
              <a:rPr lang="en-US" altLang="zh-CN" dirty="0"/>
              <a:t>Welcome to my class, young ladies and gentlemen. Thank all of you, trust me. I’ll try my best not to disappoint you. </a:t>
            </a:r>
          </a:p>
          <a:p>
            <a:r>
              <a:rPr lang="en-US" altLang="zh-CN" dirty="0"/>
              <a:t>Though this course is a little difficult, but all of you are top student in your high school, if you work hard as you do in the past, you will do well in this course.</a:t>
            </a:r>
          </a:p>
          <a:p>
            <a:endParaRPr lang="zh-CN" altLang="en-US" dirty="0"/>
          </a:p>
        </p:txBody>
      </p:sp>
    </p:spTree>
    <p:extLst>
      <p:ext uri="{BB962C8B-B14F-4D97-AF65-F5344CB8AC3E}">
        <p14:creationId xmlns:p14="http://schemas.microsoft.com/office/powerpoint/2010/main" val="408768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Class Resources</a:t>
            </a:r>
            <a:endParaRPr lang="zh-CN" altLang="en-US" dirty="0"/>
          </a:p>
        </p:txBody>
      </p:sp>
      <p:sp>
        <p:nvSpPr>
          <p:cNvPr id="3" name="内容占位符 2"/>
          <p:cNvSpPr>
            <a:spLocks noGrp="1"/>
          </p:cNvSpPr>
          <p:nvPr>
            <p:ph idx="1"/>
          </p:nvPr>
        </p:nvSpPr>
        <p:spPr/>
        <p:txBody>
          <a:bodyPr/>
          <a:lstStyle/>
          <a:p>
            <a:r>
              <a:rPr lang="en-US" altLang="zh-CN" sz="4000" i="1" dirty="0">
                <a:solidFill>
                  <a:schemeClr val="tx1">
                    <a:lumMod val="95000"/>
                    <a:lumOff val="5000"/>
                  </a:schemeClr>
                </a:solidFill>
                <a:cs typeface="Arial" panose="020B0604020202020204" pitchFamily="34" charset="0"/>
              </a:rPr>
              <a:t>Discrete Mathematics and Its Applications, </a:t>
            </a:r>
            <a:r>
              <a:rPr lang="en-US" altLang="zh-CN" sz="4000" i="1" dirty="0">
                <a:cs typeface="Arial" panose="020B0604020202020204" pitchFamily="34" charset="0"/>
              </a:rPr>
              <a:t>Kenneth Rosen, </a:t>
            </a:r>
            <a:endParaRPr lang="en-US" altLang="zh-CN" sz="4000" i="1" dirty="0" smtClean="0">
              <a:cs typeface="Arial" panose="020B0604020202020204" pitchFamily="34" charset="0"/>
            </a:endParaRPr>
          </a:p>
          <a:p>
            <a:pPr marL="0" indent="0">
              <a:buNone/>
            </a:pPr>
            <a:r>
              <a:rPr lang="en-US" altLang="zh-CN" sz="4000" i="1" dirty="0">
                <a:cs typeface="Arial" panose="020B0604020202020204" pitchFamily="34" charset="0"/>
              </a:rPr>
              <a:t> </a:t>
            </a:r>
            <a:r>
              <a:rPr lang="en-US" altLang="zh-CN" sz="4000" i="1" dirty="0" smtClean="0">
                <a:cs typeface="Arial" panose="020B0604020202020204" pitchFamily="34" charset="0"/>
              </a:rPr>
              <a:t> </a:t>
            </a:r>
            <a:r>
              <a:rPr lang="en-US" altLang="zh-CN" sz="4000" i="1" dirty="0" smtClean="0">
                <a:cs typeface="Arial" panose="020B0604020202020204" pitchFamily="34" charset="0"/>
              </a:rPr>
              <a:t>7</a:t>
            </a:r>
            <a:r>
              <a:rPr lang="en-US" altLang="zh-CN" sz="4000" i="1" baseline="30000" dirty="0" smtClean="0">
                <a:cs typeface="Arial" panose="020B0604020202020204" pitchFamily="34" charset="0"/>
              </a:rPr>
              <a:t>th</a:t>
            </a:r>
            <a:r>
              <a:rPr lang="en-US" altLang="zh-CN" sz="4000" i="1" dirty="0" smtClean="0">
                <a:cs typeface="Arial" panose="020B0604020202020204" pitchFamily="34" charset="0"/>
              </a:rPr>
              <a:t> edition</a:t>
            </a:r>
            <a:r>
              <a:rPr lang="en-US" altLang="zh-CN" sz="4000" i="1" dirty="0" smtClean="0">
                <a:latin typeface="Arial" panose="020B0604020202020204" pitchFamily="34" charset="0"/>
                <a:cs typeface="Arial" panose="020B0604020202020204" pitchFamily="34" charset="0"/>
              </a:rPr>
              <a:t>.</a:t>
            </a:r>
            <a:endParaRPr lang="en-US" altLang="zh-CN" sz="4000" i="1" dirty="0">
              <a:ea typeface="Arial Unicode MS" panose="020B0604020202020204" pitchFamily="34" charset="-122"/>
              <a:cs typeface="Arial" panose="020B0604020202020204" pitchFamily="34" charset="0"/>
            </a:endParaRPr>
          </a:p>
          <a:p>
            <a:pPr marL="0" indent="0">
              <a:buNone/>
            </a:pPr>
            <a:r>
              <a:rPr lang="en-US" altLang="zh-CN" sz="3200" dirty="0">
                <a:cs typeface="Arial" panose="020B0604020202020204" pitchFamily="34" charset="0"/>
              </a:rPr>
              <a:t>Lecture </a:t>
            </a:r>
            <a:r>
              <a:rPr lang="en-US" altLang="zh-CN" sz="3200" dirty="0" smtClean="0">
                <a:cs typeface="Arial" panose="020B0604020202020204" pitchFamily="34" charset="0"/>
              </a:rPr>
              <a:t> Slides  </a:t>
            </a:r>
            <a:r>
              <a:rPr lang="en-US" altLang="zh-CN" sz="3200" i="1" dirty="0" smtClean="0">
                <a:solidFill>
                  <a:schemeClr val="accent1"/>
                </a:solidFill>
              </a:rPr>
              <a:t>mathematics_zju@163.com</a:t>
            </a:r>
            <a:endParaRPr lang="en-US" altLang="zh-CN" sz="3200" dirty="0">
              <a:cs typeface="Arial" panose="020B0604020202020204" pitchFamily="34" charset="0"/>
            </a:endParaRPr>
          </a:p>
          <a:p>
            <a:pPr>
              <a:buFontTx/>
              <a:buNone/>
            </a:pPr>
            <a:r>
              <a:rPr lang="en-US" altLang="zh-CN" sz="3200" i="1" dirty="0"/>
              <a:t>User </a:t>
            </a:r>
            <a:r>
              <a:rPr lang="en-US" altLang="zh-CN" sz="3200" i="1" dirty="0" smtClean="0"/>
              <a:t>Password</a:t>
            </a:r>
            <a:r>
              <a:rPr lang="en-US" altLang="zh-CN" sz="3200" i="1" dirty="0">
                <a:solidFill>
                  <a:schemeClr val="tx1">
                    <a:lumMod val="95000"/>
                    <a:lumOff val="5000"/>
                  </a:schemeClr>
                </a:solidFill>
              </a:rPr>
              <a:t>: </a:t>
            </a:r>
            <a:r>
              <a:rPr lang="en-US" altLang="zh-CN" sz="3200" i="1" dirty="0" smtClean="0">
                <a:solidFill>
                  <a:schemeClr val="tx1">
                    <a:lumMod val="95000"/>
                    <a:lumOff val="5000"/>
                  </a:schemeClr>
                </a:solidFill>
              </a:rPr>
              <a:t>  discrete</a:t>
            </a:r>
            <a:endParaRPr lang="en-US" altLang="zh-CN" sz="3200" dirty="0">
              <a:solidFill>
                <a:schemeClr val="tx1">
                  <a:lumMod val="95000"/>
                  <a:lumOff val="5000"/>
                </a:schemeClr>
              </a:solidFill>
            </a:endParaRPr>
          </a:p>
          <a:p>
            <a:endParaRPr lang="zh-CN" altLang="en-US" dirty="0"/>
          </a:p>
        </p:txBody>
      </p:sp>
    </p:spTree>
    <p:extLst>
      <p:ext uri="{BB962C8B-B14F-4D97-AF65-F5344CB8AC3E}">
        <p14:creationId xmlns:p14="http://schemas.microsoft.com/office/powerpoint/2010/main" val="88786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Grading</a:t>
            </a:r>
            <a:endParaRPr lang="zh-CN" altLang="en-US" dirty="0"/>
          </a:p>
        </p:txBody>
      </p:sp>
      <p:sp>
        <p:nvSpPr>
          <p:cNvPr id="3" name="内容占位符 2"/>
          <p:cNvSpPr>
            <a:spLocks noGrp="1"/>
          </p:cNvSpPr>
          <p:nvPr>
            <p:ph idx="1"/>
          </p:nvPr>
        </p:nvSpPr>
        <p:spPr/>
        <p:txBody>
          <a:bodyPr/>
          <a:lstStyle/>
          <a:p>
            <a:r>
              <a:rPr lang="en-US" altLang="zh-CN" sz="2800" dirty="0"/>
              <a:t>participation	   </a:t>
            </a:r>
            <a:r>
              <a:rPr lang="en-US" altLang="zh-CN" sz="2800" dirty="0" smtClean="0"/>
              <a:t>        10</a:t>
            </a:r>
            <a:r>
              <a:rPr lang="en-US" altLang="zh-CN" sz="2800" dirty="0"/>
              <a:t>% </a:t>
            </a:r>
            <a:endParaRPr lang="en-US" altLang="zh-CN" sz="2800" dirty="0" smtClean="0"/>
          </a:p>
          <a:p>
            <a:r>
              <a:rPr lang="en-US" altLang="zh-CN" sz="2800" dirty="0" smtClean="0"/>
              <a:t>exercises </a:t>
            </a:r>
            <a:r>
              <a:rPr lang="en-US" altLang="zh-CN" sz="2800" dirty="0"/>
              <a:t>		  </a:t>
            </a:r>
            <a:r>
              <a:rPr lang="en-US" altLang="zh-CN" sz="2800" dirty="0" smtClean="0"/>
              <a:t>          10</a:t>
            </a:r>
            <a:r>
              <a:rPr lang="en-US" altLang="zh-CN" sz="2800" dirty="0"/>
              <a:t>%</a:t>
            </a:r>
          </a:p>
          <a:p>
            <a:r>
              <a:rPr lang="en-US" altLang="zh-CN" sz="2800" dirty="0"/>
              <a:t>mid-semester test  </a:t>
            </a:r>
            <a:r>
              <a:rPr lang="en-US" altLang="zh-CN" sz="2800" dirty="0" smtClean="0"/>
              <a:t>        30</a:t>
            </a:r>
            <a:r>
              <a:rPr lang="en-US" altLang="zh-CN" sz="2800" dirty="0"/>
              <a:t>%</a:t>
            </a:r>
          </a:p>
          <a:p>
            <a:r>
              <a:rPr lang="en-US" altLang="zh-CN" sz="2800" dirty="0"/>
              <a:t>final exam		  50%</a:t>
            </a:r>
          </a:p>
          <a:p>
            <a:endParaRPr lang="en-US" altLang="zh-CN" sz="2800" dirty="0"/>
          </a:p>
          <a:p>
            <a:endParaRPr lang="zh-CN" altLang="en-US" dirty="0"/>
          </a:p>
        </p:txBody>
      </p:sp>
    </p:spTree>
    <p:extLst>
      <p:ext uri="{BB962C8B-B14F-4D97-AF65-F5344CB8AC3E}">
        <p14:creationId xmlns:p14="http://schemas.microsoft.com/office/powerpoint/2010/main" val="128528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Class Conduct</a:t>
            </a:r>
            <a:endParaRPr lang="zh-CN" altLang="en-US" dirty="0"/>
          </a:p>
        </p:txBody>
      </p:sp>
      <p:sp>
        <p:nvSpPr>
          <p:cNvPr id="3" name="内容占位符 2"/>
          <p:cNvSpPr>
            <a:spLocks noGrp="1"/>
          </p:cNvSpPr>
          <p:nvPr>
            <p:ph idx="1"/>
          </p:nvPr>
        </p:nvSpPr>
        <p:spPr/>
        <p:txBody>
          <a:bodyPr/>
          <a:lstStyle/>
          <a:p>
            <a:pPr>
              <a:lnSpc>
                <a:spcPct val="90000"/>
              </a:lnSpc>
              <a:spcBef>
                <a:spcPts val="500"/>
              </a:spcBef>
              <a:spcAft>
                <a:spcPts val="500"/>
              </a:spcAft>
            </a:pPr>
            <a:r>
              <a:rPr lang="en-US" altLang="zh-CN" dirty="0"/>
              <a:t>Conduct yourself in a professional manner</a:t>
            </a:r>
          </a:p>
          <a:p>
            <a:pPr>
              <a:lnSpc>
                <a:spcPct val="90000"/>
              </a:lnSpc>
              <a:spcBef>
                <a:spcPts val="500"/>
              </a:spcBef>
              <a:spcAft>
                <a:spcPts val="500"/>
              </a:spcAft>
            </a:pPr>
            <a:r>
              <a:rPr lang="en-US" altLang="zh-CN" dirty="0"/>
              <a:t>Don’t misuse Laptops or </a:t>
            </a:r>
            <a:r>
              <a:rPr lang="en-US" altLang="zh-CN" dirty="0" err="1" smtClean="0"/>
              <a:t>ipad</a:t>
            </a:r>
            <a:r>
              <a:rPr lang="en-US" altLang="zh-CN" dirty="0" smtClean="0"/>
              <a:t> </a:t>
            </a:r>
            <a:r>
              <a:rPr lang="en-US" altLang="zh-CN" dirty="0"/>
              <a:t>in class</a:t>
            </a:r>
          </a:p>
          <a:p>
            <a:pPr>
              <a:lnSpc>
                <a:spcPct val="90000"/>
              </a:lnSpc>
              <a:spcBef>
                <a:spcPts val="500"/>
              </a:spcBef>
              <a:spcAft>
                <a:spcPts val="500"/>
              </a:spcAft>
            </a:pPr>
            <a:r>
              <a:rPr lang="en-US" altLang="zh-CN" dirty="0"/>
              <a:t>Turn cell phones OFF</a:t>
            </a:r>
          </a:p>
          <a:p>
            <a:pPr>
              <a:lnSpc>
                <a:spcPct val="90000"/>
              </a:lnSpc>
              <a:spcBef>
                <a:spcPts val="500"/>
              </a:spcBef>
              <a:spcAft>
                <a:spcPts val="500"/>
              </a:spcAft>
            </a:pPr>
            <a:r>
              <a:rPr lang="en-US" altLang="zh-CN" dirty="0"/>
              <a:t>No food/drink</a:t>
            </a:r>
          </a:p>
          <a:p>
            <a:pPr>
              <a:lnSpc>
                <a:spcPct val="90000"/>
              </a:lnSpc>
              <a:spcBef>
                <a:spcPts val="500"/>
              </a:spcBef>
              <a:spcAft>
                <a:spcPts val="500"/>
              </a:spcAft>
            </a:pPr>
            <a:r>
              <a:rPr lang="en-US" altLang="zh-CN" dirty="0"/>
              <a:t>No walking</a:t>
            </a:r>
          </a:p>
          <a:p>
            <a:pPr>
              <a:lnSpc>
                <a:spcPct val="90000"/>
              </a:lnSpc>
              <a:spcBef>
                <a:spcPts val="500"/>
              </a:spcBef>
              <a:spcAft>
                <a:spcPts val="500"/>
              </a:spcAft>
            </a:pPr>
            <a:r>
              <a:rPr lang="en-US" altLang="zh-CN" dirty="0"/>
              <a:t>No talking</a:t>
            </a:r>
          </a:p>
          <a:p>
            <a:pPr>
              <a:lnSpc>
                <a:spcPct val="90000"/>
              </a:lnSpc>
              <a:spcBef>
                <a:spcPts val="500"/>
              </a:spcBef>
              <a:spcAft>
                <a:spcPts val="500"/>
              </a:spcAft>
            </a:pPr>
            <a:r>
              <a:rPr lang="en-US" altLang="zh-CN" dirty="0"/>
              <a:t>No sleeping</a:t>
            </a:r>
          </a:p>
          <a:p>
            <a:endParaRPr lang="zh-CN" altLang="en-US" dirty="0"/>
          </a:p>
        </p:txBody>
      </p:sp>
    </p:spTree>
    <p:extLst>
      <p:ext uri="{BB962C8B-B14F-4D97-AF65-F5344CB8AC3E}">
        <p14:creationId xmlns:p14="http://schemas.microsoft.com/office/powerpoint/2010/main" val="23334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4400"/>
            <a:ext cx="7010400" cy="838200"/>
          </a:xfrm>
        </p:spPr>
        <p:txBody>
          <a:bodyPr>
            <a:normAutofit/>
          </a:bodyPr>
          <a:lstStyle/>
          <a:p>
            <a:r>
              <a:rPr lang="en-US" altLang="zh-CN" dirty="0" smtClean="0">
                <a:ea typeface="宋体" panose="02010600030101010101" pitchFamily="2" charset="-122"/>
              </a:rPr>
              <a:t>Homework</a:t>
            </a:r>
            <a:r>
              <a:rPr lang="en-US" altLang="zh-CN" b="1" dirty="0" smtClean="0">
                <a:ea typeface="宋体" panose="02010600030101010101" pitchFamily="2" charset="-122"/>
              </a:rPr>
              <a:t> </a:t>
            </a:r>
            <a:r>
              <a:rPr lang="en-US" altLang="zh-CN" dirty="0" smtClean="0">
                <a:ea typeface="宋体" panose="02010600030101010101" pitchFamily="2" charset="-122"/>
              </a:rPr>
              <a:t>Assignments</a:t>
            </a:r>
            <a:endParaRPr lang="zh-CN" altLang="en-US" dirty="0"/>
          </a:p>
        </p:txBody>
      </p:sp>
      <p:sp>
        <p:nvSpPr>
          <p:cNvPr id="3" name="内容占位符 2"/>
          <p:cNvSpPr>
            <a:spLocks noGrp="1"/>
          </p:cNvSpPr>
          <p:nvPr>
            <p:ph idx="1"/>
          </p:nvPr>
        </p:nvSpPr>
        <p:spPr/>
        <p:txBody>
          <a:bodyPr/>
          <a:lstStyle/>
          <a:p>
            <a:r>
              <a:rPr lang="en-US" altLang="zh-CN" sz="3600" dirty="0"/>
              <a:t>For each week’s course, the student is expected to spend two hours out of class doing homework per week. Homework problems will be assigned for each class lecture topic.  Homework will be graded, I choose to collect it and count it as extra credit</a:t>
            </a:r>
            <a:r>
              <a:rPr lang="en-US" altLang="zh-CN" sz="3600" dirty="0">
                <a:solidFill>
                  <a:srgbClr val="000000"/>
                </a:solidFill>
              </a:rPr>
              <a:t>. </a:t>
            </a:r>
          </a:p>
          <a:p>
            <a:endParaRPr lang="zh-CN" altLang="en-US" dirty="0"/>
          </a:p>
        </p:txBody>
      </p:sp>
    </p:spTree>
    <p:extLst>
      <p:ext uri="{BB962C8B-B14F-4D97-AF65-F5344CB8AC3E}">
        <p14:creationId xmlns:p14="http://schemas.microsoft.com/office/powerpoint/2010/main" val="51912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宋体" panose="02010600030101010101" pitchFamily="2" charset="-122"/>
              </a:rPr>
              <a:t>Homework</a:t>
            </a:r>
            <a:r>
              <a:rPr lang="en-US" altLang="zh-CN" b="1" dirty="0">
                <a:ea typeface="宋体" panose="02010600030101010101" pitchFamily="2" charset="-122"/>
              </a:rPr>
              <a:t> </a:t>
            </a:r>
            <a:r>
              <a:rPr lang="en-US" altLang="zh-CN" dirty="0">
                <a:ea typeface="宋体" panose="02010600030101010101" pitchFamily="2" charset="-122"/>
              </a:rPr>
              <a:t>Assignments</a:t>
            </a:r>
            <a:endParaRPr lang="zh-CN" altLang="en-US" dirty="0"/>
          </a:p>
        </p:txBody>
      </p:sp>
      <p:sp>
        <p:nvSpPr>
          <p:cNvPr id="3" name="内容占位符 2"/>
          <p:cNvSpPr>
            <a:spLocks noGrp="1"/>
          </p:cNvSpPr>
          <p:nvPr>
            <p:ph idx="1"/>
          </p:nvPr>
        </p:nvSpPr>
        <p:spPr/>
        <p:txBody>
          <a:bodyPr>
            <a:noAutofit/>
          </a:bodyPr>
          <a:lstStyle/>
          <a:p>
            <a:r>
              <a:rPr lang="en-US" altLang="zh-CN" sz="2800" dirty="0"/>
              <a:t>Homework answers will  be reviewed.  Students are encouraged to work together on homework assignments, helping each other master the required competencies, since MASTERY of the material by each student is important. Students should make every attempt to complete homework assignments in time, don’t wait to the night before class day.</a:t>
            </a:r>
            <a:endParaRPr lang="zh-CN" altLang="en-US" sz="2800" dirty="0">
              <a:solidFill>
                <a:srgbClr val="000000"/>
              </a:solidFill>
            </a:endParaRPr>
          </a:p>
          <a:p>
            <a:r>
              <a:rPr lang="en-US" altLang="zh-CN" sz="2800" dirty="0" smtClean="0"/>
              <a:t>Every one must submit homework once a week. </a:t>
            </a:r>
            <a:endParaRPr lang="zh-CN" altLang="en-US" sz="2800" dirty="0"/>
          </a:p>
        </p:txBody>
      </p:sp>
    </p:spTree>
    <p:extLst>
      <p:ext uri="{BB962C8B-B14F-4D97-AF65-F5344CB8AC3E}">
        <p14:creationId xmlns:p14="http://schemas.microsoft.com/office/powerpoint/2010/main" val="2506376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7491</TotalTime>
  <Words>873</Words>
  <Application>Microsoft Office PowerPoint</Application>
  <PresentationFormat>全屏显示(4:3)</PresentationFormat>
  <Paragraphs>73</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Wingdings 2</vt:lpstr>
      <vt:lpstr>Constantia</vt:lpstr>
      <vt:lpstr>Arial</vt:lpstr>
      <vt:lpstr>宋体</vt:lpstr>
      <vt:lpstr>隶书</vt:lpstr>
      <vt:lpstr>Arial Unicode MS</vt:lpstr>
      <vt:lpstr>Calibri</vt:lpstr>
      <vt:lpstr>Flow</vt:lpstr>
      <vt:lpstr>Discrete Mathematics and Its Applications</vt:lpstr>
      <vt:lpstr>PowerPoint 演示文稿</vt:lpstr>
      <vt:lpstr>Teaching Assistant</vt:lpstr>
      <vt:lpstr>Welcome</vt:lpstr>
      <vt:lpstr>Class Resources</vt:lpstr>
      <vt:lpstr>Grading</vt:lpstr>
      <vt:lpstr>Class Conduct</vt:lpstr>
      <vt:lpstr>Homework Assignments</vt:lpstr>
      <vt:lpstr>Homework Assignments</vt:lpstr>
      <vt:lpstr>What is Discrete Mathematics?</vt:lpstr>
      <vt:lpstr>Kinds of Problems Solved Using Discrete Mathematics</vt:lpstr>
      <vt:lpstr>Kinds of Problems Solved Using Discrete Mathematics </vt:lpstr>
      <vt:lpstr>Goals of a Course in Discrete Mathematics</vt:lpstr>
      <vt:lpstr>Goals of a Course in Discrete Mathematics </vt:lpstr>
      <vt:lpstr>Discrete Mathematics is a Gateway Course</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ZSY</cp:lastModifiedBy>
  <cp:revision>604</cp:revision>
  <dcterms:created xsi:type="dcterms:W3CDTF">2011-07-31T23:52:25Z</dcterms:created>
  <dcterms:modified xsi:type="dcterms:W3CDTF">2017-02-15T01:29:58Z</dcterms:modified>
</cp:coreProperties>
</file>