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3"/>
  </p:notesMasterIdLst>
  <p:sldIdLst>
    <p:sldId id="256" r:id="rId2"/>
    <p:sldId id="348" r:id="rId3"/>
    <p:sldId id="404" r:id="rId4"/>
    <p:sldId id="405" r:id="rId5"/>
    <p:sldId id="395" r:id="rId6"/>
    <p:sldId id="397" r:id="rId7"/>
    <p:sldId id="428" r:id="rId8"/>
    <p:sldId id="398" r:id="rId9"/>
    <p:sldId id="416" r:id="rId10"/>
    <p:sldId id="391" r:id="rId11"/>
    <p:sldId id="399" r:id="rId12"/>
    <p:sldId id="400" r:id="rId13"/>
    <p:sldId id="402" r:id="rId14"/>
    <p:sldId id="406" r:id="rId15"/>
    <p:sldId id="407" r:id="rId16"/>
    <p:sldId id="409" r:id="rId17"/>
    <p:sldId id="408" r:id="rId18"/>
    <p:sldId id="410" r:id="rId19"/>
    <p:sldId id="439" r:id="rId20"/>
    <p:sldId id="440" r:id="rId21"/>
    <p:sldId id="441" r:id="rId22"/>
    <p:sldId id="442" r:id="rId23"/>
    <p:sldId id="443" r:id="rId24"/>
    <p:sldId id="444" r:id="rId25"/>
    <p:sldId id="445" r:id="rId26"/>
    <p:sldId id="446" r:id="rId27"/>
    <p:sldId id="447" r:id="rId28"/>
    <p:sldId id="448" r:id="rId29"/>
    <p:sldId id="449" r:id="rId30"/>
    <p:sldId id="450" r:id="rId31"/>
    <p:sldId id="451" r:id="rId32"/>
    <p:sldId id="452" r:id="rId33"/>
    <p:sldId id="453" r:id="rId34"/>
    <p:sldId id="454" r:id="rId35"/>
    <p:sldId id="455" r:id="rId36"/>
    <p:sldId id="456" r:id="rId37"/>
    <p:sldId id="457" r:id="rId38"/>
    <p:sldId id="458" r:id="rId39"/>
    <p:sldId id="459" r:id="rId40"/>
    <p:sldId id="460" r:id="rId41"/>
    <p:sldId id="461" r:id="rId42"/>
    <p:sldId id="462" r:id="rId43"/>
    <p:sldId id="463" r:id="rId44"/>
    <p:sldId id="464" r:id="rId45"/>
    <p:sldId id="352" r:id="rId46"/>
    <p:sldId id="389" r:id="rId47"/>
    <p:sldId id="417" r:id="rId48"/>
    <p:sldId id="421" r:id="rId49"/>
    <p:sldId id="418" r:id="rId50"/>
    <p:sldId id="419" r:id="rId51"/>
    <p:sldId id="420" r:id="rId52"/>
    <p:sldId id="422" r:id="rId53"/>
    <p:sldId id="423" r:id="rId54"/>
    <p:sldId id="425" r:id="rId55"/>
    <p:sldId id="412" r:id="rId56"/>
    <p:sldId id="426" r:id="rId57"/>
    <p:sldId id="427" r:id="rId58"/>
    <p:sldId id="465" r:id="rId59"/>
    <p:sldId id="353" r:id="rId60"/>
    <p:sldId id="354" r:id="rId61"/>
    <p:sldId id="429" r:id="rId62"/>
    <p:sldId id="430" r:id="rId63"/>
    <p:sldId id="431" r:id="rId64"/>
    <p:sldId id="432" r:id="rId65"/>
    <p:sldId id="437" r:id="rId66"/>
    <p:sldId id="433" r:id="rId67"/>
    <p:sldId id="434" r:id="rId68"/>
    <p:sldId id="435" r:id="rId69"/>
    <p:sldId id="436" r:id="rId70"/>
    <p:sldId id="466" r:id="rId71"/>
    <p:sldId id="467" r:id="rId72"/>
    <p:sldId id="468" r:id="rId73"/>
    <p:sldId id="438" r:id="rId74"/>
    <p:sldId id="476" r:id="rId75"/>
    <p:sldId id="469" r:id="rId76"/>
    <p:sldId id="470" r:id="rId77"/>
    <p:sldId id="471" r:id="rId78"/>
    <p:sldId id="472" r:id="rId79"/>
    <p:sldId id="473" r:id="rId80"/>
    <p:sldId id="474" r:id="rId81"/>
    <p:sldId id="475"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4" autoAdjust="0"/>
    <p:restoredTop sz="94660"/>
  </p:normalViewPr>
  <p:slideViewPr>
    <p:cSldViewPr>
      <p:cViewPr varScale="1">
        <p:scale>
          <a:sx n="63" d="100"/>
          <a:sy n="63" d="100"/>
        </p:scale>
        <p:origin x="777" y="63"/>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5/26/2020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extLst>
      <p:ext uri="{BB962C8B-B14F-4D97-AF65-F5344CB8AC3E}">
        <p14:creationId xmlns:p14="http://schemas.microsoft.com/office/powerpoint/2010/main" val="4124176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sldNum" sz="quarter" idx="5"/>
          </p:nvPr>
        </p:nvSpPr>
        <p:spPr>
          <a:noFill/>
        </p:spPr>
        <p:txBody>
          <a:bodyPr/>
          <a:lstStyle/>
          <a:p>
            <a:fld id="{A32F1C68-93BB-471E-9F25-C9A0E0CA91D3}" type="slidenum">
              <a:rPr lang="zh-CN" altLang="en-US" smtClean="0"/>
              <a:pPr/>
              <a:t>20</a:t>
            </a:fld>
            <a:endParaRPr lang="en-US" altLang="zh-CN"/>
          </a:p>
        </p:txBody>
      </p:sp>
      <p:sp>
        <p:nvSpPr>
          <p:cNvPr id="28675" name="Rectangle 2"/>
          <p:cNvSpPr>
            <a:spLocks noGrp="1" noRot="1" noChangeAspect="1" noChangeArrowheads="1" noTextEdit="1"/>
          </p:cNvSpPr>
          <p:nvPr>
            <p:ph type="sldImg"/>
          </p:nvPr>
        </p:nvSpPr>
        <p:spPr>
          <a:xfrm>
            <a:off x="392113" y="692150"/>
            <a:ext cx="6075362" cy="3417888"/>
          </a:xfrm>
          <a:ln cap="flat"/>
        </p:spPr>
      </p:sp>
      <p:sp>
        <p:nvSpPr>
          <p:cNvPr id="28676" name="Rectangle 3"/>
          <p:cNvSpPr>
            <a:spLocks noGrp="1" noChangeArrowheads="1"/>
          </p:cNvSpPr>
          <p:nvPr>
            <p:ph type="body" idx="1"/>
          </p:nvPr>
        </p:nvSpPr>
        <p:spPr>
          <a:noFill/>
          <a:ln/>
        </p:spPr>
        <p:txBody>
          <a:bodyPr/>
          <a:lstStyle/>
          <a:p>
            <a:endParaRPr lang="zh-CN" altLang="en-US"/>
          </a:p>
        </p:txBody>
      </p:sp>
    </p:spTree>
    <p:extLst>
      <p:ext uri="{BB962C8B-B14F-4D97-AF65-F5344CB8AC3E}">
        <p14:creationId xmlns:p14="http://schemas.microsoft.com/office/powerpoint/2010/main" val="4190684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5"/>
          <p:cNvSpPr>
            <a:spLocks noGrp="1" noChangeArrowheads="1"/>
          </p:cNvSpPr>
          <p:nvPr>
            <p:ph type="sldNum" sz="quarter" idx="5"/>
          </p:nvPr>
        </p:nvSpPr>
        <p:spPr>
          <a:noFill/>
        </p:spPr>
        <p:txBody>
          <a:bodyPr/>
          <a:lstStyle/>
          <a:p>
            <a:fld id="{AFB24FE5-EEF2-4DE5-A001-FAA9D5035A3F}" type="slidenum">
              <a:rPr lang="zh-CN" altLang="en-US" smtClean="0"/>
              <a:pPr/>
              <a:t>23</a:t>
            </a:fld>
            <a:endParaRPr lang="en-US" altLang="zh-CN"/>
          </a:p>
        </p:txBody>
      </p:sp>
      <p:sp>
        <p:nvSpPr>
          <p:cNvPr id="29699" name="Rectangle 2"/>
          <p:cNvSpPr>
            <a:spLocks noGrp="1" noRot="1" noChangeAspect="1" noChangeArrowheads="1" noTextEdit="1"/>
          </p:cNvSpPr>
          <p:nvPr>
            <p:ph type="sldImg"/>
          </p:nvPr>
        </p:nvSpPr>
        <p:spPr>
          <a:xfrm>
            <a:off x="393700" y="692150"/>
            <a:ext cx="6072188" cy="3416300"/>
          </a:xfrm>
          <a:ln cap="flat"/>
        </p:spPr>
      </p:sp>
      <p:sp>
        <p:nvSpPr>
          <p:cNvPr id="29700" name="Rectangle 3"/>
          <p:cNvSpPr>
            <a:spLocks noGrp="1" noChangeArrowheads="1"/>
          </p:cNvSpPr>
          <p:nvPr>
            <p:ph type="body" idx="1"/>
          </p:nvPr>
        </p:nvSpPr>
        <p:spPr>
          <a:noFill/>
          <a:ln/>
        </p:spPr>
        <p:txBody>
          <a:bodyPr/>
          <a:lstStyle/>
          <a:p>
            <a:endParaRPr lang="zh-CN" altLang="en-US"/>
          </a:p>
        </p:txBody>
      </p:sp>
    </p:spTree>
    <p:extLst>
      <p:ext uri="{BB962C8B-B14F-4D97-AF65-F5344CB8AC3E}">
        <p14:creationId xmlns:p14="http://schemas.microsoft.com/office/powerpoint/2010/main" val="3772858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
          <p:cNvSpPr>
            <a:spLocks noGrp="1" noChangeArrowheads="1"/>
          </p:cNvSpPr>
          <p:nvPr>
            <p:ph type="sldNum" sz="quarter" idx="5"/>
          </p:nvPr>
        </p:nvSpPr>
        <p:spPr>
          <a:noFill/>
        </p:spPr>
        <p:txBody>
          <a:bodyPr/>
          <a:lstStyle/>
          <a:p>
            <a:fld id="{BD5C0C0C-CF07-4E76-B9A1-408BF7305FEF}" type="slidenum">
              <a:rPr lang="zh-CN" altLang="en-US" smtClean="0"/>
              <a:pPr/>
              <a:t>24</a:t>
            </a:fld>
            <a:endParaRPr lang="en-US" altLang="zh-CN"/>
          </a:p>
        </p:txBody>
      </p:sp>
      <p:sp>
        <p:nvSpPr>
          <p:cNvPr id="30723" name="Rectangle 2"/>
          <p:cNvSpPr>
            <a:spLocks noGrp="1" noRot="1" noChangeAspect="1" noChangeArrowheads="1" noTextEdit="1"/>
          </p:cNvSpPr>
          <p:nvPr>
            <p:ph type="sldImg"/>
          </p:nvPr>
        </p:nvSpPr>
        <p:spPr>
          <a:xfrm>
            <a:off x="393700" y="692150"/>
            <a:ext cx="6072188" cy="3416300"/>
          </a:xfrm>
          <a:ln cap="flat"/>
        </p:spPr>
      </p:sp>
      <p:sp>
        <p:nvSpPr>
          <p:cNvPr id="30724" name="Rectangle 3"/>
          <p:cNvSpPr>
            <a:spLocks noGrp="1" noChangeArrowheads="1"/>
          </p:cNvSpPr>
          <p:nvPr>
            <p:ph type="body" idx="1"/>
          </p:nvPr>
        </p:nvSpPr>
        <p:spPr>
          <a:noFill/>
          <a:ln/>
        </p:spPr>
        <p:txBody>
          <a:bodyPr/>
          <a:lstStyle/>
          <a:p>
            <a:endParaRPr lang="zh-CN" altLang="en-US"/>
          </a:p>
        </p:txBody>
      </p:sp>
    </p:spTree>
    <p:extLst>
      <p:ext uri="{BB962C8B-B14F-4D97-AF65-F5344CB8AC3E}">
        <p14:creationId xmlns:p14="http://schemas.microsoft.com/office/powerpoint/2010/main" val="52502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noGrp="1" noChangeArrowheads="1"/>
          </p:cNvSpPr>
          <p:nvPr>
            <p:ph type="sldNum" sz="quarter" idx="5"/>
          </p:nvPr>
        </p:nvSpPr>
        <p:spPr>
          <a:noFill/>
        </p:spPr>
        <p:txBody>
          <a:bodyPr/>
          <a:lstStyle/>
          <a:p>
            <a:fld id="{DBD6F4F5-E677-4367-B2CF-4116DBDC883E}" type="slidenum">
              <a:rPr lang="zh-CN" altLang="en-US" smtClean="0"/>
              <a:pPr/>
              <a:t>25</a:t>
            </a:fld>
            <a:endParaRPr lang="en-US" altLang="zh-CN"/>
          </a:p>
        </p:txBody>
      </p:sp>
      <p:sp>
        <p:nvSpPr>
          <p:cNvPr id="31747" name="Rectangle 2"/>
          <p:cNvSpPr>
            <a:spLocks noGrp="1" noRot="1" noChangeAspect="1" noChangeArrowheads="1" noTextEdit="1"/>
          </p:cNvSpPr>
          <p:nvPr>
            <p:ph type="sldImg"/>
          </p:nvPr>
        </p:nvSpPr>
        <p:spPr>
          <a:xfrm>
            <a:off x="393700" y="692150"/>
            <a:ext cx="6072188" cy="3416300"/>
          </a:xfrm>
          <a:ln cap="flat"/>
        </p:spPr>
      </p:sp>
      <p:sp>
        <p:nvSpPr>
          <p:cNvPr id="31748" name="Rectangle 3"/>
          <p:cNvSpPr>
            <a:spLocks noGrp="1" noChangeArrowheads="1"/>
          </p:cNvSpPr>
          <p:nvPr>
            <p:ph type="body" idx="1"/>
          </p:nvPr>
        </p:nvSpPr>
        <p:spPr>
          <a:noFill/>
          <a:ln/>
        </p:spPr>
        <p:txBody>
          <a:bodyPr/>
          <a:lstStyle/>
          <a:p>
            <a:endParaRPr lang="zh-CN" altLang="en-US"/>
          </a:p>
        </p:txBody>
      </p:sp>
    </p:spTree>
    <p:extLst>
      <p:ext uri="{BB962C8B-B14F-4D97-AF65-F5344CB8AC3E}">
        <p14:creationId xmlns:p14="http://schemas.microsoft.com/office/powerpoint/2010/main" val="3833517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5"/>
          <p:cNvSpPr>
            <a:spLocks noGrp="1" noChangeArrowheads="1"/>
          </p:cNvSpPr>
          <p:nvPr>
            <p:ph type="sldNum" sz="quarter" idx="5"/>
          </p:nvPr>
        </p:nvSpPr>
        <p:spPr>
          <a:noFill/>
        </p:spPr>
        <p:txBody>
          <a:bodyPr/>
          <a:lstStyle/>
          <a:p>
            <a:fld id="{A0D5E0B2-3875-4A98-B764-FA3882C66BB5}" type="slidenum">
              <a:rPr lang="zh-CN" altLang="en-US" smtClean="0"/>
              <a:pPr/>
              <a:t>26</a:t>
            </a:fld>
            <a:endParaRPr lang="en-US" altLang="zh-CN"/>
          </a:p>
        </p:txBody>
      </p:sp>
      <p:sp>
        <p:nvSpPr>
          <p:cNvPr id="32771" name="Rectangle 2"/>
          <p:cNvSpPr>
            <a:spLocks noGrp="1" noRot="1" noChangeAspect="1" noChangeArrowheads="1" noTextEdit="1"/>
          </p:cNvSpPr>
          <p:nvPr>
            <p:ph type="sldImg"/>
          </p:nvPr>
        </p:nvSpPr>
        <p:spPr>
          <a:xfrm>
            <a:off x="393700" y="692150"/>
            <a:ext cx="6072188" cy="3416300"/>
          </a:xfrm>
          <a:ln cap="flat"/>
        </p:spPr>
      </p:sp>
      <p:sp>
        <p:nvSpPr>
          <p:cNvPr id="32772" name="Rectangle 3"/>
          <p:cNvSpPr>
            <a:spLocks noGrp="1" noChangeArrowheads="1"/>
          </p:cNvSpPr>
          <p:nvPr>
            <p:ph type="body" idx="1"/>
          </p:nvPr>
        </p:nvSpPr>
        <p:spPr>
          <a:noFill/>
          <a:ln/>
        </p:spPr>
        <p:txBody>
          <a:bodyPr/>
          <a:lstStyle/>
          <a:p>
            <a:endParaRPr lang="zh-CN" altLang="en-US"/>
          </a:p>
        </p:txBody>
      </p:sp>
    </p:spTree>
    <p:extLst>
      <p:ext uri="{BB962C8B-B14F-4D97-AF65-F5344CB8AC3E}">
        <p14:creationId xmlns:p14="http://schemas.microsoft.com/office/powerpoint/2010/main" val="3402859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p:cNvSpPr>
            <a:spLocks noGrp="1" noChangeArrowheads="1"/>
          </p:cNvSpPr>
          <p:nvPr>
            <p:ph type="sldNum" sz="quarter" idx="5"/>
          </p:nvPr>
        </p:nvSpPr>
        <p:spPr>
          <a:noFill/>
        </p:spPr>
        <p:txBody>
          <a:bodyPr/>
          <a:lstStyle/>
          <a:p>
            <a:fld id="{F93A1E2C-C6B4-4A31-8CA6-88F4005EE4CD}" type="slidenum">
              <a:rPr lang="zh-CN" altLang="en-US" smtClean="0"/>
              <a:pPr/>
              <a:t>27</a:t>
            </a:fld>
            <a:endParaRPr lang="en-US" altLang="zh-CN"/>
          </a:p>
        </p:txBody>
      </p:sp>
      <p:sp>
        <p:nvSpPr>
          <p:cNvPr id="33795" name="Rectangle 2"/>
          <p:cNvSpPr>
            <a:spLocks noGrp="1" noRot="1" noChangeAspect="1" noChangeArrowheads="1" noTextEdit="1"/>
          </p:cNvSpPr>
          <p:nvPr>
            <p:ph type="sldImg"/>
          </p:nvPr>
        </p:nvSpPr>
        <p:spPr>
          <a:xfrm>
            <a:off x="393700" y="692150"/>
            <a:ext cx="6072188" cy="3416300"/>
          </a:xfrm>
          <a:ln cap="flat"/>
        </p:spPr>
      </p:sp>
      <p:sp>
        <p:nvSpPr>
          <p:cNvPr id="33796" name="Rectangle 3"/>
          <p:cNvSpPr>
            <a:spLocks noGrp="1" noChangeArrowheads="1"/>
          </p:cNvSpPr>
          <p:nvPr>
            <p:ph type="body" idx="1"/>
          </p:nvPr>
        </p:nvSpPr>
        <p:spPr>
          <a:noFill/>
          <a:ln/>
        </p:spPr>
        <p:txBody>
          <a:bodyPr/>
          <a:lstStyle/>
          <a:p>
            <a:endParaRPr lang="zh-CN" altLang="en-US"/>
          </a:p>
        </p:txBody>
      </p:sp>
    </p:spTree>
    <p:extLst>
      <p:ext uri="{BB962C8B-B14F-4D97-AF65-F5344CB8AC3E}">
        <p14:creationId xmlns:p14="http://schemas.microsoft.com/office/powerpoint/2010/main" val="3363768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Grp="1" noChangeArrowheads="1"/>
          </p:cNvSpPr>
          <p:nvPr>
            <p:ph type="sldNum" sz="quarter" idx="5"/>
          </p:nvPr>
        </p:nvSpPr>
        <p:spPr>
          <a:noFill/>
        </p:spPr>
        <p:txBody>
          <a:bodyPr/>
          <a:lstStyle/>
          <a:p>
            <a:fld id="{38BF3225-A372-45E2-910B-7C6FA800ED62}" type="slidenum">
              <a:rPr lang="zh-CN" altLang="en-US" smtClean="0"/>
              <a:pPr/>
              <a:t>28</a:t>
            </a:fld>
            <a:endParaRPr lang="en-US" altLang="zh-CN"/>
          </a:p>
        </p:txBody>
      </p:sp>
      <p:sp>
        <p:nvSpPr>
          <p:cNvPr id="34819" name="Rectangle 2"/>
          <p:cNvSpPr>
            <a:spLocks noGrp="1" noRot="1" noChangeAspect="1" noChangeArrowheads="1" noTextEdit="1"/>
          </p:cNvSpPr>
          <p:nvPr>
            <p:ph type="sldImg"/>
          </p:nvPr>
        </p:nvSpPr>
        <p:spPr>
          <a:xfrm>
            <a:off x="393700" y="692150"/>
            <a:ext cx="6072188" cy="3416300"/>
          </a:xfrm>
          <a:ln cap="flat"/>
        </p:spPr>
      </p:sp>
      <p:sp>
        <p:nvSpPr>
          <p:cNvPr id="34820" name="Rectangle 3"/>
          <p:cNvSpPr>
            <a:spLocks noGrp="1" noChangeArrowheads="1"/>
          </p:cNvSpPr>
          <p:nvPr>
            <p:ph type="body" idx="1"/>
          </p:nvPr>
        </p:nvSpPr>
        <p:spPr>
          <a:noFill/>
          <a:ln/>
        </p:spPr>
        <p:txBody>
          <a:bodyPr/>
          <a:lstStyle/>
          <a:p>
            <a:endParaRPr lang="zh-CN" altLang="en-US"/>
          </a:p>
        </p:txBody>
      </p:sp>
    </p:spTree>
    <p:extLst>
      <p:ext uri="{BB962C8B-B14F-4D97-AF65-F5344CB8AC3E}">
        <p14:creationId xmlns:p14="http://schemas.microsoft.com/office/powerpoint/2010/main" val="3623759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p:cNvSpPr>
            <a:spLocks noGrp="1" noChangeArrowheads="1"/>
          </p:cNvSpPr>
          <p:nvPr>
            <p:ph type="sldNum" sz="quarter" idx="5"/>
          </p:nvPr>
        </p:nvSpPr>
        <p:spPr>
          <a:noFill/>
        </p:spPr>
        <p:txBody>
          <a:bodyPr/>
          <a:lstStyle/>
          <a:p>
            <a:fld id="{EF38C79F-836A-47B1-95C1-08EB77EF900C}" type="slidenum">
              <a:rPr lang="zh-CN" altLang="en-US" smtClean="0"/>
              <a:pPr/>
              <a:t>29</a:t>
            </a:fld>
            <a:endParaRPr lang="en-US" altLang="zh-CN"/>
          </a:p>
        </p:txBody>
      </p:sp>
      <p:sp>
        <p:nvSpPr>
          <p:cNvPr id="35843" name="Rectangle 2"/>
          <p:cNvSpPr>
            <a:spLocks noGrp="1" noRot="1" noChangeAspect="1" noChangeArrowheads="1" noTextEdit="1"/>
          </p:cNvSpPr>
          <p:nvPr>
            <p:ph type="sldImg"/>
          </p:nvPr>
        </p:nvSpPr>
        <p:spPr>
          <a:xfrm>
            <a:off x="393700" y="692150"/>
            <a:ext cx="6072188" cy="3416300"/>
          </a:xfrm>
          <a:ln cap="flat"/>
        </p:spPr>
      </p:sp>
      <p:sp>
        <p:nvSpPr>
          <p:cNvPr id="35844" name="Rectangle 3"/>
          <p:cNvSpPr>
            <a:spLocks noGrp="1" noChangeArrowheads="1"/>
          </p:cNvSpPr>
          <p:nvPr>
            <p:ph type="body" idx="1"/>
          </p:nvPr>
        </p:nvSpPr>
        <p:spPr>
          <a:noFill/>
          <a:ln/>
        </p:spPr>
        <p:txBody>
          <a:bodyPr/>
          <a:lstStyle/>
          <a:p>
            <a:endParaRPr lang="zh-CN" altLang="en-US"/>
          </a:p>
        </p:txBody>
      </p:sp>
    </p:spTree>
    <p:extLst>
      <p:ext uri="{BB962C8B-B14F-4D97-AF65-F5344CB8AC3E}">
        <p14:creationId xmlns:p14="http://schemas.microsoft.com/office/powerpoint/2010/main" val="1179691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4223539-C274-414E-836E-21403C9CE2AE}" type="datetimeFigureOut">
              <a:rPr lang="en-US" smtClean="0"/>
              <a:pPr/>
              <a:t>5/26/2020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5/26/2020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5/26/2020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4223539-C274-414E-836E-21403C9CE2AE}" type="datetimeFigureOut">
              <a:rPr lang="en-US" smtClean="0"/>
              <a:pPr/>
              <a:t>5/26/2020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5/26/2020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5/26/2020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5/26/2020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5/26/2020</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Trees</a:t>
            </a:r>
          </a:p>
        </p:txBody>
      </p:sp>
      <p:sp>
        <p:nvSpPr>
          <p:cNvPr id="3" name="Subtitle 2"/>
          <p:cNvSpPr>
            <a:spLocks noGrp="1"/>
          </p:cNvSpPr>
          <p:nvPr>
            <p:ph type="subTitle" idx="1"/>
          </p:nvPr>
        </p:nvSpPr>
        <p:spPr/>
        <p:txBody>
          <a:bodyPr/>
          <a:lstStyle/>
          <a:p>
            <a:r>
              <a:rPr lang="en-US" dirty="0"/>
              <a:t>Chapter </a:t>
            </a:r>
            <a:r>
              <a:rPr lang="en-US" dirty="0">
                <a:latin typeface="Cambria Math" pitchFamily="18" charset="0"/>
                <a:ea typeface="Cambria Math" pitchFamily="18" charset="0"/>
              </a:rPr>
              <a:t>11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 for Rooted Trees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0" y="1871952"/>
            <a:ext cx="2158746" cy="1977390"/>
          </a:xfrm>
          <a:prstGeom prst="rect">
            <a:avLst/>
          </a:prstGeom>
        </p:spPr>
      </p:pic>
      <p:sp>
        <p:nvSpPr>
          <p:cNvPr id="9" name="Content Placeholder 8"/>
          <p:cNvSpPr>
            <a:spLocks noGrp="1"/>
          </p:cNvSpPr>
          <p:nvPr>
            <p:ph idx="1"/>
          </p:nvPr>
        </p:nvSpPr>
        <p:spPr>
          <a:xfrm>
            <a:off x="2133600" y="1981200"/>
            <a:ext cx="6019800" cy="4389120"/>
          </a:xfrm>
        </p:spPr>
        <p:txBody>
          <a:bodyPr>
            <a:normAutofit fontScale="70000" lnSpcReduction="20000"/>
          </a:bodyPr>
          <a:lstStyle/>
          <a:p>
            <a:pPr marL="0" indent="0">
              <a:buNone/>
            </a:pPr>
            <a:endParaRPr lang="en-US" dirty="0"/>
          </a:p>
          <a:p>
            <a:pPr indent="0">
              <a:buNone/>
            </a:pPr>
            <a:r>
              <a:rPr lang="en-US" b="1" dirty="0"/>
              <a:t>Example</a:t>
            </a:r>
            <a:r>
              <a:rPr lang="en-US" dirty="0"/>
              <a:t>: In the rooted tree </a:t>
            </a:r>
            <a:r>
              <a:rPr lang="en-US" i="1" dirty="0"/>
              <a:t>T</a:t>
            </a:r>
            <a:r>
              <a:rPr lang="en-US" dirty="0"/>
              <a:t> (with root </a:t>
            </a:r>
            <a:r>
              <a:rPr lang="en-US" i="1" dirty="0"/>
              <a:t>a</a:t>
            </a:r>
            <a:r>
              <a:rPr lang="en-US" dirty="0"/>
              <a:t>): </a:t>
            </a:r>
          </a:p>
          <a:p>
            <a:pPr marL="845820" indent="-571500">
              <a:buFont typeface="Wingdings 2"/>
              <a:buAutoNum type="romanLcParenBoth"/>
            </a:pPr>
            <a:r>
              <a:rPr lang="en-US" dirty="0"/>
              <a:t>Find the parent of </a:t>
            </a:r>
            <a:r>
              <a:rPr lang="en-US" i="1" dirty="0"/>
              <a:t>c</a:t>
            </a:r>
            <a:r>
              <a:rPr lang="en-US" dirty="0"/>
              <a:t>, the children of </a:t>
            </a:r>
            <a:r>
              <a:rPr lang="en-US" i="1" dirty="0"/>
              <a:t>g</a:t>
            </a:r>
            <a:r>
              <a:rPr lang="en-US" dirty="0"/>
              <a:t>, the siblings   of </a:t>
            </a:r>
            <a:r>
              <a:rPr lang="en-US" i="1" dirty="0"/>
              <a:t>h</a:t>
            </a:r>
            <a:r>
              <a:rPr lang="en-US" dirty="0"/>
              <a:t>, the ancestors of </a:t>
            </a:r>
            <a:r>
              <a:rPr lang="en-US" i="1" dirty="0"/>
              <a:t>e</a:t>
            </a:r>
            <a:r>
              <a:rPr lang="en-US" dirty="0"/>
              <a:t>,  and the descendants of </a:t>
            </a:r>
            <a:r>
              <a:rPr lang="en-US" i="1" dirty="0"/>
              <a:t>b</a:t>
            </a:r>
            <a:r>
              <a:rPr lang="en-US" dirty="0"/>
              <a:t>. </a:t>
            </a:r>
          </a:p>
          <a:p>
            <a:pPr marL="845820" indent="-571500">
              <a:buFont typeface="Wingdings 2"/>
              <a:buAutoNum type="romanLcParenBoth"/>
            </a:pPr>
            <a:r>
              <a:rPr lang="en-US" dirty="0"/>
              <a:t>Find all internal vertices  and all leaves.</a:t>
            </a:r>
          </a:p>
          <a:p>
            <a:pPr marL="845820" indent="-571500">
              <a:buFont typeface="Wingdings 2"/>
              <a:buAutoNum type="romanLcParenBoth"/>
            </a:pPr>
            <a:r>
              <a:rPr lang="en-US" dirty="0"/>
              <a:t>What is the </a:t>
            </a:r>
            <a:r>
              <a:rPr lang="en-US" dirty="0" err="1"/>
              <a:t>subtree</a:t>
            </a:r>
            <a:r>
              <a:rPr lang="en-US" dirty="0"/>
              <a:t> rooted at </a:t>
            </a:r>
            <a:r>
              <a:rPr lang="en-US" i="1" dirty="0"/>
              <a:t>G</a:t>
            </a:r>
            <a:r>
              <a:rPr lang="en-US" dirty="0"/>
              <a:t>?</a:t>
            </a:r>
          </a:p>
          <a:p>
            <a:pPr indent="0">
              <a:buNone/>
            </a:pPr>
            <a:endParaRPr lang="en-US" dirty="0"/>
          </a:p>
          <a:p>
            <a:pPr marL="845820" indent="-571500">
              <a:buAutoNum type="romanLcParenBoth"/>
            </a:pPr>
            <a:endParaRPr lang="en-US" dirty="0"/>
          </a:p>
          <a:p>
            <a:pPr indent="0">
              <a:buNone/>
            </a:pPr>
            <a:r>
              <a:rPr lang="en-US" b="1" dirty="0"/>
              <a:t>Solution</a:t>
            </a:r>
            <a:r>
              <a:rPr lang="en-US" dirty="0"/>
              <a:t>: </a:t>
            </a:r>
          </a:p>
          <a:p>
            <a:pPr marL="845820" indent="-571500">
              <a:buClr>
                <a:srgbClr val="0BD0D9"/>
              </a:buClr>
              <a:buFont typeface="Wingdings 2"/>
              <a:buAutoNum type="romanLcParenBoth"/>
            </a:pPr>
            <a:r>
              <a:rPr lang="en-US" dirty="0">
                <a:solidFill>
                  <a:prstClr val="black"/>
                </a:solidFill>
              </a:rPr>
              <a:t>The parent of </a:t>
            </a:r>
            <a:r>
              <a:rPr lang="en-US" i="1" dirty="0">
                <a:solidFill>
                  <a:prstClr val="black"/>
                </a:solidFill>
              </a:rPr>
              <a:t>c</a:t>
            </a:r>
            <a:r>
              <a:rPr lang="en-US" dirty="0">
                <a:solidFill>
                  <a:prstClr val="black"/>
                </a:solidFill>
              </a:rPr>
              <a:t> is </a:t>
            </a:r>
            <a:r>
              <a:rPr lang="en-US" i="1" dirty="0">
                <a:solidFill>
                  <a:prstClr val="black"/>
                </a:solidFill>
              </a:rPr>
              <a:t>b</a:t>
            </a:r>
            <a:r>
              <a:rPr lang="en-US" dirty="0">
                <a:solidFill>
                  <a:prstClr val="black"/>
                </a:solidFill>
              </a:rPr>
              <a:t>. The children of </a:t>
            </a:r>
            <a:r>
              <a:rPr lang="en-US" i="1" dirty="0">
                <a:solidFill>
                  <a:prstClr val="black"/>
                </a:solidFill>
              </a:rPr>
              <a:t>g</a:t>
            </a:r>
            <a:r>
              <a:rPr lang="en-US" dirty="0">
                <a:solidFill>
                  <a:prstClr val="black"/>
                </a:solidFill>
              </a:rPr>
              <a:t> are </a:t>
            </a:r>
            <a:r>
              <a:rPr lang="en-US" i="1" dirty="0">
                <a:solidFill>
                  <a:prstClr val="black"/>
                </a:solidFill>
              </a:rPr>
              <a:t>h</a:t>
            </a:r>
            <a:r>
              <a:rPr lang="en-US" dirty="0">
                <a:solidFill>
                  <a:prstClr val="black"/>
                </a:solidFill>
              </a:rPr>
              <a:t>, </a:t>
            </a:r>
            <a:r>
              <a:rPr lang="en-US" i="1" dirty="0" err="1">
                <a:solidFill>
                  <a:prstClr val="black"/>
                </a:solidFill>
              </a:rPr>
              <a:t>i</a:t>
            </a:r>
            <a:r>
              <a:rPr lang="en-US" dirty="0">
                <a:solidFill>
                  <a:prstClr val="black"/>
                </a:solidFill>
              </a:rPr>
              <a:t>, and </a:t>
            </a:r>
            <a:r>
              <a:rPr lang="en-US" i="1" dirty="0">
                <a:solidFill>
                  <a:prstClr val="black"/>
                </a:solidFill>
              </a:rPr>
              <a:t>j</a:t>
            </a:r>
            <a:r>
              <a:rPr lang="en-US" dirty="0">
                <a:solidFill>
                  <a:prstClr val="black"/>
                </a:solidFill>
              </a:rPr>
              <a:t>. The siblings of </a:t>
            </a:r>
            <a:r>
              <a:rPr lang="en-US" i="1" dirty="0">
                <a:solidFill>
                  <a:prstClr val="black"/>
                </a:solidFill>
              </a:rPr>
              <a:t>h</a:t>
            </a:r>
            <a:r>
              <a:rPr lang="en-US" dirty="0">
                <a:solidFill>
                  <a:prstClr val="black"/>
                </a:solidFill>
              </a:rPr>
              <a:t> are </a:t>
            </a:r>
            <a:r>
              <a:rPr lang="en-US" i="1" dirty="0" err="1">
                <a:solidFill>
                  <a:prstClr val="black"/>
                </a:solidFill>
              </a:rPr>
              <a:t>i</a:t>
            </a:r>
            <a:r>
              <a:rPr lang="en-US" dirty="0">
                <a:solidFill>
                  <a:prstClr val="black"/>
                </a:solidFill>
              </a:rPr>
              <a:t> and </a:t>
            </a:r>
            <a:r>
              <a:rPr lang="en-US" i="1" dirty="0">
                <a:solidFill>
                  <a:prstClr val="black"/>
                </a:solidFill>
              </a:rPr>
              <a:t>j</a:t>
            </a:r>
            <a:r>
              <a:rPr lang="en-US" dirty="0">
                <a:solidFill>
                  <a:prstClr val="black"/>
                </a:solidFill>
              </a:rPr>
              <a:t>. The ancestors of </a:t>
            </a:r>
            <a:r>
              <a:rPr lang="en-US" i="1" dirty="0">
                <a:solidFill>
                  <a:prstClr val="black"/>
                </a:solidFill>
              </a:rPr>
              <a:t>e</a:t>
            </a:r>
            <a:r>
              <a:rPr lang="en-US" dirty="0">
                <a:solidFill>
                  <a:prstClr val="black"/>
                </a:solidFill>
              </a:rPr>
              <a:t> are c, </a:t>
            </a:r>
            <a:r>
              <a:rPr lang="en-US" i="1" dirty="0">
                <a:solidFill>
                  <a:prstClr val="black"/>
                </a:solidFill>
              </a:rPr>
              <a:t>b</a:t>
            </a:r>
            <a:r>
              <a:rPr lang="en-US" dirty="0">
                <a:solidFill>
                  <a:prstClr val="black"/>
                </a:solidFill>
              </a:rPr>
              <a:t>, and </a:t>
            </a:r>
            <a:r>
              <a:rPr lang="en-US" i="1" dirty="0">
                <a:solidFill>
                  <a:prstClr val="black"/>
                </a:solidFill>
              </a:rPr>
              <a:t>a</a:t>
            </a:r>
            <a:r>
              <a:rPr lang="en-US" dirty="0">
                <a:solidFill>
                  <a:prstClr val="black"/>
                </a:solidFill>
              </a:rPr>
              <a:t>. The descendants of </a:t>
            </a:r>
            <a:r>
              <a:rPr lang="en-US" i="1" dirty="0">
                <a:solidFill>
                  <a:prstClr val="black"/>
                </a:solidFill>
              </a:rPr>
              <a:t>b</a:t>
            </a:r>
            <a:r>
              <a:rPr lang="en-US" dirty="0">
                <a:solidFill>
                  <a:prstClr val="black"/>
                </a:solidFill>
              </a:rPr>
              <a:t> are </a:t>
            </a:r>
            <a:r>
              <a:rPr lang="en-US" i="1" dirty="0">
                <a:solidFill>
                  <a:prstClr val="black"/>
                </a:solidFill>
              </a:rPr>
              <a:t>c</a:t>
            </a:r>
            <a:r>
              <a:rPr lang="en-US" dirty="0">
                <a:solidFill>
                  <a:prstClr val="black"/>
                </a:solidFill>
              </a:rPr>
              <a:t>, </a:t>
            </a:r>
            <a:r>
              <a:rPr lang="en-US" i="1" dirty="0">
                <a:solidFill>
                  <a:prstClr val="black"/>
                </a:solidFill>
              </a:rPr>
              <a:t>d</a:t>
            </a:r>
            <a:r>
              <a:rPr lang="en-US" dirty="0">
                <a:solidFill>
                  <a:prstClr val="black"/>
                </a:solidFill>
              </a:rPr>
              <a:t>, and </a:t>
            </a:r>
            <a:r>
              <a:rPr lang="en-US" i="1" dirty="0">
                <a:solidFill>
                  <a:prstClr val="black"/>
                </a:solidFill>
              </a:rPr>
              <a:t>e</a:t>
            </a:r>
            <a:r>
              <a:rPr lang="en-US" dirty="0">
                <a:solidFill>
                  <a:prstClr val="black"/>
                </a:solidFill>
              </a:rPr>
              <a:t>. </a:t>
            </a:r>
          </a:p>
          <a:p>
            <a:pPr marL="845820" indent="-571500">
              <a:buClr>
                <a:srgbClr val="0BD0D9"/>
              </a:buClr>
              <a:buFont typeface="Wingdings 2"/>
              <a:buAutoNum type="romanLcParenBoth"/>
            </a:pPr>
            <a:r>
              <a:rPr lang="en-US" dirty="0"/>
              <a:t>The internal vertices are </a:t>
            </a:r>
            <a:r>
              <a:rPr lang="en-US" i="1" dirty="0"/>
              <a:t>a</a:t>
            </a:r>
            <a:r>
              <a:rPr lang="en-US" dirty="0"/>
              <a:t>, </a:t>
            </a:r>
            <a:r>
              <a:rPr lang="en-US" i="1" dirty="0"/>
              <a:t>b</a:t>
            </a:r>
            <a:r>
              <a:rPr lang="en-US" dirty="0"/>
              <a:t>, </a:t>
            </a:r>
            <a:r>
              <a:rPr lang="en-US" i="1" dirty="0"/>
              <a:t>c</a:t>
            </a:r>
            <a:r>
              <a:rPr lang="en-US" dirty="0"/>
              <a:t>, </a:t>
            </a:r>
            <a:r>
              <a:rPr lang="en-US" i="1" dirty="0"/>
              <a:t>g</a:t>
            </a:r>
            <a:r>
              <a:rPr lang="en-US" dirty="0"/>
              <a:t>, </a:t>
            </a:r>
            <a:r>
              <a:rPr lang="en-US" i="1" dirty="0"/>
              <a:t>h</a:t>
            </a:r>
            <a:r>
              <a:rPr lang="en-US" dirty="0"/>
              <a:t>, and </a:t>
            </a:r>
            <a:r>
              <a:rPr lang="en-US" i="1" dirty="0"/>
              <a:t>j</a:t>
            </a:r>
            <a:r>
              <a:rPr lang="en-US" dirty="0"/>
              <a:t>. The leaves are </a:t>
            </a:r>
            <a:r>
              <a:rPr lang="en-US" i="1" dirty="0"/>
              <a:t>d</a:t>
            </a:r>
            <a:r>
              <a:rPr lang="en-US" dirty="0"/>
              <a:t>, </a:t>
            </a:r>
            <a:r>
              <a:rPr lang="en-US" i="1" dirty="0"/>
              <a:t>e</a:t>
            </a:r>
            <a:r>
              <a:rPr lang="en-US" dirty="0"/>
              <a:t>, </a:t>
            </a:r>
            <a:r>
              <a:rPr lang="en-US" i="1" dirty="0"/>
              <a:t>f</a:t>
            </a:r>
            <a:r>
              <a:rPr lang="en-US" dirty="0"/>
              <a:t>, </a:t>
            </a:r>
            <a:r>
              <a:rPr lang="en-US" i="1" dirty="0" err="1"/>
              <a:t>i</a:t>
            </a:r>
            <a:r>
              <a:rPr lang="en-US" dirty="0"/>
              <a:t>, </a:t>
            </a:r>
            <a:r>
              <a:rPr lang="en-US" i="1" dirty="0"/>
              <a:t>k</a:t>
            </a:r>
            <a:r>
              <a:rPr lang="en-US" dirty="0"/>
              <a:t>, </a:t>
            </a:r>
            <a:r>
              <a:rPr lang="en-US" i="1" dirty="0"/>
              <a:t>l</a:t>
            </a:r>
            <a:r>
              <a:rPr lang="en-US" dirty="0"/>
              <a:t>, and </a:t>
            </a:r>
            <a:r>
              <a:rPr lang="en-US" i="1" dirty="0"/>
              <a:t>m</a:t>
            </a:r>
            <a:r>
              <a:rPr lang="en-US" dirty="0"/>
              <a:t>.  </a:t>
            </a:r>
            <a:endParaRPr lang="en-US" dirty="0">
              <a:solidFill>
                <a:prstClr val="black"/>
              </a:solidFill>
            </a:endParaRPr>
          </a:p>
          <a:p>
            <a:pPr marL="845820" indent="-571500">
              <a:buClr>
                <a:srgbClr val="0BD0D9"/>
              </a:buClr>
              <a:buFont typeface="Wingdings 2"/>
              <a:buAutoNum type="romanLcParenBoth"/>
            </a:pPr>
            <a:r>
              <a:rPr lang="en-US" dirty="0"/>
              <a:t>We display the </a:t>
            </a:r>
            <a:r>
              <a:rPr lang="en-US" dirty="0" err="1"/>
              <a:t>subtree</a:t>
            </a:r>
            <a:r>
              <a:rPr lang="en-US" dirty="0"/>
              <a:t> rooted at </a:t>
            </a:r>
            <a:r>
              <a:rPr lang="en-US" i="1" dirty="0"/>
              <a:t>g</a:t>
            </a:r>
            <a:r>
              <a:rPr lang="en-US" dirty="0"/>
              <a:t>.</a:t>
            </a:r>
          </a:p>
          <a:p>
            <a:pPr marL="1211580" lvl="1" indent="-571500">
              <a:buClr>
                <a:srgbClr val="0BD0D9"/>
              </a:buClr>
              <a:buFont typeface="Wingdings 2"/>
              <a:buAutoNum type="romanLcParenBoth"/>
            </a:pPr>
            <a:endParaRPr lang="en-US" dirty="0"/>
          </a:p>
        </p:txBody>
      </p:sp>
      <p:pic>
        <p:nvPicPr>
          <p:cNvPr id="10"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86800" y="4724400"/>
            <a:ext cx="1084326" cy="1405890"/>
          </a:xfrm>
          <a:prstGeom prst="rect">
            <a:avLst/>
          </a:prstGeom>
        </p:spPr>
      </p:pic>
    </p:spTree>
    <p:extLst>
      <p:ext uri="{BB962C8B-B14F-4D97-AF65-F5344CB8AC3E}">
        <p14:creationId xmlns:p14="http://schemas.microsoft.com/office/powerpoint/2010/main" val="516193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m</a:t>
            </a:r>
            <a:r>
              <a:rPr lang="en-US" dirty="0"/>
              <a:t>-</a:t>
            </a:r>
            <a:r>
              <a:rPr lang="en-US" dirty="0" err="1"/>
              <a:t>ary</a:t>
            </a:r>
            <a:r>
              <a:rPr lang="en-US" dirty="0"/>
              <a:t> Rooted Trees</a:t>
            </a:r>
          </a:p>
        </p:txBody>
      </p:sp>
      <p:sp>
        <p:nvSpPr>
          <p:cNvPr id="3" name="Content Placeholder 2"/>
          <p:cNvSpPr>
            <a:spLocks noGrp="1"/>
          </p:cNvSpPr>
          <p:nvPr>
            <p:ph idx="1"/>
          </p:nvPr>
        </p:nvSpPr>
        <p:spPr/>
        <p:txBody>
          <a:bodyPr>
            <a:normAutofit fontScale="25000" lnSpcReduction="20000"/>
          </a:bodyPr>
          <a:lstStyle/>
          <a:p>
            <a:pPr indent="0">
              <a:buNone/>
            </a:pPr>
            <a:r>
              <a:rPr lang="en-US" sz="7200" b="1" dirty="0"/>
              <a:t>Definition</a:t>
            </a:r>
            <a:r>
              <a:rPr lang="en-US" sz="7200" dirty="0"/>
              <a:t>: A rooted tree is called an </a:t>
            </a:r>
            <a:r>
              <a:rPr lang="en-US" sz="7200" i="1" dirty="0">
                <a:solidFill>
                  <a:srgbClr val="FF0000"/>
                </a:solidFill>
              </a:rPr>
              <a:t>m-</a:t>
            </a:r>
            <a:r>
              <a:rPr lang="en-US" sz="7200" i="1" dirty="0" err="1">
                <a:solidFill>
                  <a:srgbClr val="FF0000"/>
                </a:solidFill>
              </a:rPr>
              <a:t>ary</a:t>
            </a:r>
            <a:r>
              <a:rPr lang="en-US" sz="7200" i="1" dirty="0"/>
              <a:t> tree </a:t>
            </a:r>
            <a:r>
              <a:rPr lang="en-US" sz="7200" dirty="0"/>
              <a:t>if every internal vertex has no more than </a:t>
            </a:r>
            <a:r>
              <a:rPr lang="en-US" sz="7200" i="1" dirty="0">
                <a:solidFill>
                  <a:srgbClr val="FF0000"/>
                </a:solidFill>
              </a:rPr>
              <a:t>m</a:t>
            </a:r>
            <a:r>
              <a:rPr lang="en-US" sz="7200" dirty="0"/>
              <a:t> children. The tree is called a </a:t>
            </a:r>
            <a:r>
              <a:rPr lang="en-US" sz="7200" i="1" dirty="0">
                <a:solidFill>
                  <a:srgbClr val="FF0000"/>
                </a:solidFill>
              </a:rPr>
              <a:t>full m-</a:t>
            </a:r>
            <a:r>
              <a:rPr lang="en-US" sz="7200" i="1" dirty="0" err="1">
                <a:solidFill>
                  <a:srgbClr val="FF0000"/>
                </a:solidFill>
              </a:rPr>
              <a:t>ary</a:t>
            </a:r>
            <a:r>
              <a:rPr lang="en-US" sz="7200" i="1" dirty="0">
                <a:solidFill>
                  <a:srgbClr val="FF0000"/>
                </a:solidFill>
              </a:rPr>
              <a:t> </a:t>
            </a:r>
            <a:r>
              <a:rPr lang="en-US" sz="7200" i="1" dirty="0"/>
              <a:t>tree </a:t>
            </a:r>
            <a:r>
              <a:rPr lang="en-US" sz="7200" dirty="0"/>
              <a:t>if every internal vertex has exactly </a:t>
            </a:r>
            <a:r>
              <a:rPr lang="en-US" sz="7200" i="1" dirty="0">
                <a:solidFill>
                  <a:srgbClr val="FF0000"/>
                </a:solidFill>
              </a:rPr>
              <a:t>m</a:t>
            </a:r>
            <a:r>
              <a:rPr lang="en-US" sz="7200" dirty="0"/>
              <a:t> children. An </a:t>
            </a:r>
            <a:r>
              <a:rPr lang="en-US" sz="7200" i="1" dirty="0">
                <a:solidFill>
                  <a:srgbClr val="FF0000"/>
                </a:solidFill>
              </a:rPr>
              <a:t>m</a:t>
            </a:r>
            <a:r>
              <a:rPr lang="en-US" sz="7200" dirty="0">
                <a:solidFill>
                  <a:srgbClr val="FF0000"/>
                </a:solidFill>
              </a:rPr>
              <a:t>-</a:t>
            </a:r>
            <a:r>
              <a:rPr lang="en-US" sz="7200" dirty="0" err="1">
                <a:solidFill>
                  <a:srgbClr val="FF0000"/>
                </a:solidFill>
              </a:rPr>
              <a:t>ary</a:t>
            </a:r>
            <a:r>
              <a:rPr lang="en-US" sz="7200" dirty="0"/>
              <a:t> tree with </a:t>
            </a:r>
            <a:r>
              <a:rPr lang="en-US" sz="7200" i="1" dirty="0"/>
              <a:t>m</a:t>
            </a:r>
            <a:r>
              <a:rPr lang="en-US" sz="7200" dirty="0"/>
              <a:t> = </a:t>
            </a:r>
            <a:r>
              <a:rPr lang="en-US" sz="7200" dirty="0">
                <a:latin typeface="Cambria Math" pitchFamily="18" charset="0"/>
                <a:ea typeface="Cambria Math" pitchFamily="18" charset="0"/>
              </a:rPr>
              <a:t>2</a:t>
            </a:r>
            <a:r>
              <a:rPr lang="en-US" sz="7200" dirty="0"/>
              <a:t> is called a </a:t>
            </a:r>
            <a:r>
              <a:rPr lang="en-US" sz="7200" i="1" dirty="0">
                <a:solidFill>
                  <a:srgbClr val="FF0000"/>
                </a:solidFill>
              </a:rPr>
              <a:t>binary</a:t>
            </a:r>
            <a:r>
              <a:rPr lang="en-US" sz="7200" dirty="0"/>
              <a:t> tree.</a:t>
            </a:r>
          </a:p>
          <a:p>
            <a:pPr indent="0">
              <a:buNone/>
            </a:pPr>
            <a:endParaRPr lang="en-US" sz="7200" dirty="0"/>
          </a:p>
          <a:p>
            <a:pPr indent="0">
              <a:buNone/>
            </a:pPr>
            <a:r>
              <a:rPr lang="en-US" sz="7200" b="1" dirty="0"/>
              <a:t>Example</a:t>
            </a:r>
            <a:r>
              <a:rPr lang="en-US" sz="7200" dirty="0"/>
              <a:t>: Are the following rooted trees full </a:t>
            </a:r>
            <a:r>
              <a:rPr lang="en-US" sz="7200" i="1" dirty="0"/>
              <a:t>m</a:t>
            </a:r>
            <a:r>
              <a:rPr lang="en-US" sz="7200" dirty="0"/>
              <a:t>-</a:t>
            </a:r>
            <a:r>
              <a:rPr lang="en-US" sz="7200" dirty="0" err="1"/>
              <a:t>ary</a:t>
            </a:r>
            <a:r>
              <a:rPr lang="en-US" sz="7200" dirty="0"/>
              <a:t> trees for some positive integer </a:t>
            </a:r>
            <a:r>
              <a:rPr lang="en-US" sz="7200" i="1" dirty="0"/>
              <a:t>m</a:t>
            </a:r>
            <a:r>
              <a:rPr lang="en-US" sz="7200" dirty="0"/>
              <a:t>?</a:t>
            </a:r>
          </a:p>
          <a:p>
            <a:pPr indent="0">
              <a:buNone/>
            </a:pPr>
            <a:endParaRPr lang="en-US" sz="5500" dirty="0"/>
          </a:p>
          <a:p>
            <a:pPr indent="0">
              <a:buNone/>
            </a:pPr>
            <a:endParaRPr lang="en-US" sz="5500" dirty="0"/>
          </a:p>
          <a:p>
            <a:pPr indent="0">
              <a:buNone/>
            </a:pPr>
            <a:endParaRPr lang="en-US" sz="5500" dirty="0"/>
          </a:p>
          <a:p>
            <a:pPr indent="0">
              <a:buNone/>
            </a:pPr>
            <a:endParaRPr lang="en-US" sz="5500" dirty="0"/>
          </a:p>
          <a:p>
            <a:pPr indent="0">
              <a:buNone/>
            </a:pPr>
            <a:endParaRPr lang="en-US" sz="5500" dirty="0"/>
          </a:p>
          <a:p>
            <a:pPr indent="0">
              <a:buNone/>
            </a:pPr>
            <a:endParaRPr lang="en-US" sz="5500" dirty="0"/>
          </a:p>
          <a:p>
            <a:pPr indent="0">
              <a:buNone/>
            </a:pPr>
            <a:endParaRPr lang="en-US" sz="5500" dirty="0"/>
          </a:p>
          <a:p>
            <a:pPr indent="0">
              <a:buNone/>
            </a:pPr>
            <a:endParaRPr lang="en-US" sz="5500" dirty="0"/>
          </a:p>
          <a:p>
            <a:pPr indent="0">
              <a:buNone/>
            </a:pPr>
            <a:r>
              <a:rPr lang="en-US" sz="7200" b="1" dirty="0"/>
              <a:t>Solution</a:t>
            </a:r>
            <a:r>
              <a:rPr lang="en-US" sz="7200" dirty="0"/>
              <a:t>: </a:t>
            </a:r>
            <a:r>
              <a:rPr lang="en-US" sz="7200" i="1" dirty="0"/>
              <a:t>T</a:t>
            </a:r>
            <a:r>
              <a:rPr lang="en-US" sz="7200" baseline="-25000" dirty="0">
                <a:latin typeface="Cambria Math" pitchFamily="18" charset="0"/>
                <a:ea typeface="Cambria Math" pitchFamily="18" charset="0"/>
              </a:rPr>
              <a:t>1</a:t>
            </a:r>
            <a:r>
              <a:rPr lang="en-US" sz="7200" dirty="0"/>
              <a:t> is a full binary tree because each of its internal vertices has two children. </a:t>
            </a:r>
            <a:r>
              <a:rPr lang="en-US" sz="7200" i="1" dirty="0"/>
              <a:t>T</a:t>
            </a:r>
            <a:r>
              <a:rPr lang="en-US" sz="7200" baseline="-25000" dirty="0">
                <a:latin typeface="Cambria Math" pitchFamily="18" charset="0"/>
                <a:ea typeface="Cambria Math" pitchFamily="18" charset="0"/>
              </a:rPr>
              <a:t>2</a:t>
            </a:r>
            <a:r>
              <a:rPr lang="en-US" sz="7200" baseline="-25000" dirty="0"/>
              <a:t> </a:t>
            </a:r>
            <a:r>
              <a:rPr lang="en-US" sz="7200" dirty="0"/>
              <a:t>is a full </a:t>
            </a:r>
            <a:r>
              <a:rPr lang="en-US" sz="7200" dirty="0">
                <a:latin typeface="Cambria Math" pitchFamily="18" charset="0"/>
                <a:ea typeface="Cambria Math" pitchFamily="18" charset="0"/>
              </a:rPr>
              <a:t>3</a:t>
            </a:r>
            <a:r>
              <a:rPr lang="en-US" sz="7200" dirty="0"/>
              <a:t>-ary tree because each of its internal vertices has three children. In </a:t>
            </a:r>
            <a:r>
              <a:rPr lang="en-US" sz="7200" i="1" dirty="0"/>
              <a:t>T</a:t>
            </a:r>
            <a:r>
              <a:rPr lang="en-US" sz="7200" baseline="-25000" dirty="0">
                <a:latin typeface="Cambria Math" pitchFamily="18" charset="0"/>
                <a:ea typeface="Cambria Math" pitchFamily="18" charset="0"/>
              </a:rPr>
              <a:t>3</a:t>
            </a:r>
            <a:r>
              <a:rPr lang="en-US" sz="7200" dirty="0"/>
              <a:t> each internal vertex has five children, so </a:t>
            </a:r>
            <a:r>
              <a:rPr lang="en-US" sz="7200" i="1" dirty="0"/>
              <a:t>T</a:t>
            </a:r>
            <a:r>
              <a:rPr lang="en-US" sz="7200" baseline="-25000" dirty="0">
                <a:latin typeface="Cambria Math" pitchFamily="18" charset="0"/>
                <a:ea typeface="Cambria Math" pitchFamily="18" charset="0"/>
              </a:rPr>
              <a:t>3</a:t>
            </a:r>
            <a:r>
              <a:rPr lang="en-US" sz="7200" dirty="0"/>
              <a:t> is a full </a:t>
            </a:r>
            <a:r>
              <a:rPr lang="en-US" sz="7200" dirty="0">
                <a:latin typeface="Cambria Math" pitchFamily="18" charset="0"/>
                <a:ea typeface="Cambria Math" pitchFamily="18" charset="0"/>
              </a:rPr>
              <a:t>5</a:t>
            </a:r>
            <a:r>
              <a:rPr lang="en-US" sz="7200" dirty="0"/>
              <a:t>-ary tree. </a:t>
            </a:r>
            <a:r>
              <a:rPr lang="en-US" sz="7200" i="1" dirty="0"/>
              <a:t>T</a:t>
            </a:r>
            <a:r>
              <a:rPr lang="en-US" sz="7200" baseline="-25000" dirty="0">
                <a:latin typeface="Cambria Math" pitchFamily="18" charset="0"/>
                <a:ea typeface="Cambria Math" pitchFamily="18" charset="0"/>
              </a:rPr>
              <a:t>4</a:t>
            </a:r>
            <a:r>
              <a:rPr lang="en-US" sz="7200" baseline="-25000" dirty="0"/>
              <a:t> </a:t>
            </a:r>
            <a:r>
              <a:rPr lang="en-US" sz="7200" dirty="0"/>
              <a:t>is not a full </a:t>
            </a:r>
            <a:r>
              <a:rPr lang="en-US" sz="7200" i="1" dirty="0"/>
              <a:t>m</a:t>
            </a:r>
            <a:r>
              <a:rPr lang="en-US" sz="7200" dirty="0"/>
              <a:t>-</a:t>
            </a:r>
            <a:r>
              <a:rPr lang="en-US" sz="7200" dirty="0" err="1"/>
              <a:t>ary</a:t>
            </a:r>
            <a:r>
              <a:rPr lang="en-US" sz="7200" dirty="0"/>
              <a:t> tree for any m because some of its internal vertices have two children and others have three children.</a:t>
            </a:r>
          </a:p>
          <a:p>
            <a:pPr indent="0">
              <a:buNone/>
            </a:pPr>
            <a:endParaRPr lang="en-US" sz="7200" dirty="0"/>
          </a:p>
          <a:p>
            <a:pPr indent="0">
              <a:buNone/>
            </a:pPr>
            <a:endParaRPr lang="en-US" sz="7200" dirty="0"/>
          </a:p>
          <a:p>
            <a:pPr indent="0">
              <a:buNone/>
            </a:pPr>
            <a:endParaRPr lang="en-US" dirty="0"/>
          </a:p>
          <a:p>
            <a:pPr indent="0">
              <a:buNone/>
            </a:pPr>
            <a:r>
              <a:rPr lang="en-US" dirty="0"/>
              <a:t> </a:t>
            </a:r>
          </a:p>
          <a:p>
            <a:pPr indent="0">
              <a:buNone/>
            </a:pPr>
            <a:r>
              <a:rPr lang="en-US" dirty="0"/>
              <a:t> </a:t>
            </a:r>
          </a:p>
          <a:p>
            <a:pPr indent="0">
              <a:buNone/>
            </a:pPr>
            <a:r>
              <a:rPr lang="en-US" dirty="0"/>
              <a:t> </a:t>
            </a:r>
          </a:p>
          <a:p>
            <a:pPr indent="0">
              <a:buNone/>
            </a:pPr>
            <a:r>
              <a:rPr lang="en-US"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9400" y="3733800"/>
            <a:ext cx="5778246" cy="1131570"/>
          </a:xfrm>
          <a:prstGeom prst="rect">
            <a:avLst/>
          </a:prstGeom>
        </p:spPr>
      </p:pic>
    </p:spTree>
    <p:extLst>
      <p:ext uri="{BB962C8B-B14F-4D97-AF65-F5344CB8AC3E}">
        <p14:creationId xmlns:p14="http://schemas.microsoft.com/office/powerpoint/2010/main" val="2227700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Ordered Rooted Trees</a:t>
            </a:r>
          </a:p>
        </p:txBody>
      </p:sp>
      <p:sp>
        <p:nvSpPr>
          <p:cNvPr id="3" name="Content Placeholder 2"/>
          <p:cNvSpPr>
            <a:spLocks noGrp="1"/>
          </p:cNvSpPr>
          <p:nvPr>
            <p:ph idx="1"/>
          </p:nvPr>
        </p:nvSpPr>
        <p:spPr>
          <a:ln>
            <a:solidFill>
              <a:schemeClr val="bg1"/>
            </a:solidFill>
          </a:ln>
        </p:spPr>
        <p:txBody>
          <a:bodyPr>
            <a:noAutofit/>
          </a:bodyPr>
          <a:lstStyle/>
          <a:p>
            <a:pPr indent="0">
              <a:buNone/>
            </a:pPr>
            <a:r>
              <a:rPr lang="en-US" sz="1400" b="1" dirty="0"/>
              <a:t>Definition</a:t>
            </a:r>
            <a:r>
              <a:rPr lang="en-US" sz="1400" dirty="0"/>
              <a:t>: An </a:t>
            </a:r>
            <a:r>
              <a:rPr lang="en-US" sz="1400" i="1" dirty="0"/>
              <a:t>ordered rooted tree </a:t>
            </a:r>
            <a:r>
              <a:rPr lang="en-US" sz="1400" dirty="0"/>
              <a:t>is a rooted tree where the children of each internal vertex are ordered.</a:t>
            </a:r>
          </a:p>
          <a:p>
            <a:pPr lvl="1"/>
            <a:r>
              <a:rPr lang="en-US" sz="1400" dirty="0"/>
              <a:t>We draw ordered rooted trees so that the children of each internal vertex are shown in order from left to right.</a:t>
            </a:r>
          </a:p>
          <a:p>
            <a:pPr marL="393192" lvl="1" indent="0">
              <a:buNone/>
            </a:pPr>
            <a:endParaRPr lang="en-US" sz="1400" dirty="0"/>
          </a:p>
          <a:p>
            <a:pPr marL="274320" lvl="1" indent="0">
              <a:spcBef>
                <a:spcPts val="0"/>
              </a:spcBef>
              <a:buNone/>
            </a:pPr>
            <a:r>
              <a:rPr lang="en-US" sz="1400" b="1" dirty="0"/>
              <a:t>Definition</a:t>
            </a:r>
            <a:r>
              <a:rPr lang="en-US" sz="1400" dirty="0"/>
              <a:t>: A </a:t>
            </a:r>
            <a:r>
              <a:rPr lang="en-US" sz="1400" i="1" dirty="0"/>
              <a:t>binary tree </a:t>
            </a:r>
            <a:r>
              <a:rPr lang="en-US" sz="1400" dirty="0"/>
              <a:t>is an ordered rooted where </a:t>
            </a:r>
            <a:r>
              <a:rPr lang="en-US" sz="1400" dirty="0" err="1"/>
              <a:t>where</a:t>
            </a:r>
            <a:r>
              <a:rPr lang="en-US" sz="1400" dirty="0"/>
              <a:t> each internal vertex has at most two children.   If an internal vertex of a binary tree has two children, the first is called the </a:t>
            </a:r>
            <a:r>
              <a:rPr lang="en-US" sz="1400" i="1" dirty="0"/>
              <a:t>left child </a:t>
            </a:r>
            <a:r>
              <a:rPr lang="en-US" sz="1400" dirty="0"/>
              <a:t>and the second the </a:t>
            </a:r>
            <a:r>
              <a:rPr lang="en-US" sz="1400" i="1" dirty="0"/>
              <a:t>right child</a:t>
            </a:r>
            <a:r>
              <a:rPr lang="en-US" sz="1400" dirty="0"/>
              <a:t>. The tree rooted at the left child of a vertex is called the </a:t>
            </a:r>
            <a:r>
              <a:rPr lang="en-US" sz="1400" i="1" dirty="0"/>
              <a:t>left </a:t>
            </a:r>
            <a:r>
              <a:rPr lang="en-US" sz="1400" i="1" dirty="0" err="1"/>
              <a:t>subtree</a:t>
            </a:r>
            <a:r>
              <a:rPr lang="en-US" sz="1400" i="1" dirty="0"/>
              <a:t> </a:t>
            </a:r>
            <a:r>
              <a:rPr lang="en-US" sz="1400" dirty="0"/>
              <a:t>of this vertex, and the tree rooted at the right child of a vertex is called the </a:t>
            </a:r>
            <a:r>
              <a:rPr lang="en-US" sz="1400" i="1" dirty="0"/>
              <a:t>right </a:t>
            </a:r>
            <a:r>
              <a:rPr lang="en-US" sz="1400" i="1" dirty="0" err="1"/>
              <a:t>subtree</a:t>
            </a:r>
            <a:r>
              <a:rPr lang="en-US" sz="1400" i="1" dirty="0"/>
              <a:t> </a:t>
            </a:r>
            <a:r>
              <a:rPr lang="en-US" sz="1400" dirty="0"/>
              <a:t>of this vertex.</a:t>
            </a:r>
          </a:p>
          <a:p>
            <a:pPr lvl="1"/>
            <a:endParaRPr lang="en-US" sz="1400" dirty="0"/>
          </a:p>
          <a:p>
            <a:pPr indent="0">
              <a:buNone/>
            </a:pPr>
            <a:r>
              <a:rPr lang="en-US" sz="1400" b="1" dirty="0"/>
              <a:t>Example</a:t>
            </a:r>
            <a:r>
              <a:rPr lang="en-US" sz="1400" dirty="0"/>
              <a:t>:  Consider the binary tree </a:t>
            </a:r>
            <a:r>
              <a:rPr lang="en-US" sz="1400" i="1" dirty="0"/>
              <a:t>T</a:t>
            </a:r>
            <a:r>
              <a:rPr lang="en-US" sz="1400" dirty="0"/>
              <a:t>. </a:t>
            </a:r>
          </a:p>
          <a:p>
            <a:pPr indent="0">
              <a:buNone/>
            </a:pPr>
            <a:r>
              <a:rPr lang="en-US" sz="1400" dirty="0"/>
              <a:t>  </a:t>
            </a:r>
            <a:r>
              <a:rPr lang="en-US" sz="1400" dirty="0">
                <a:solidFill>
                  <a:schemeClr val="accent2"/>
                </a:solidFill>
              </a:rPr>
              <a:t>(</a:t>
            </a:r>
            <a:r>
              <a:rPr lang="en-US" sz="1400" i="1" dirty="0" err="1">
                <a:solidFill>
                  <a:schemeClr val="accent2"/>
                </a:solidFill>
              </a:rPr>
              <a:t>i</a:t>
            </a:r>
            <a:r>
              <a:rPr lang="en-US" sz="1400" dirty="0">
                <a:solidFill>
                  <a:schemeClr val="accent2"/>
                </a:solidFill>
              </a:rPr>
              <a:t>)</a:t>
            </a:r>
            <a:r>
              <a:rPr lang="en-US" sz="1400" dirty="0"/>
              <a:t>  What are the left and right children of </a:t>
            </a:r>
            <a:r>
              <a:rPr lang="en-US" sz="1400" i="1" dirty="0"/>
              <a:t>d</a:t>
            </a:r>
            <a:r>
              <a:rPr lang="en-US" sz="1400" dirty="0"/>
              <a:t>? </a:t>
            </a:r>
          </a:p>
          <a:p>
            <a:pPr indent="0">
              <a:buNone/>
            </a:pPr>
            <a:r>
              <a:rPr lang="en-US" sz="1400" dirty="0"/>
              <a:t> </a:t>
            </a:r>
            <a:r>
              <a:rPr lang="en-US" sz="1400" dirty="0">
                <a:solidFill>
                  <a:schemeClr val="accent2"/>
                </a:solidFill>
              </a:rPr>
              <a:t>(</a:t>
            </a:r>
            <a:r>
              <a:rPr lang="en-US" sz="1400" i="1" dirty="0">
                <a:solidFill>
                  <a:schemeClr val="accent2"/>
                </a:solidFill>
              </a:rPr>
              <a:t>ii</a:t>
            </a:r>
            <a:r>
              <a:rPr lang="en-US" sz="1400" dirty="0">
                <a:solidFill>
                  <a:schemeClr val="accent2"/>
                </a:solidFill>
              </a:rPr>
              <a:t>)  </a:t>
            </a:r>
            <a:r>
              <a:rPr lang="en-US" sz="1400" dirty="0"/>
              <a:t>What are the left and right </a:t>
            </a:r>
            <a:r>
              <a:rPr lang="en-US" sz="1400" dirty="0" err="1"/>
              <a:t>subtrees</a:t>
            </a:r>
            <a:r>
              <a:rPr lang="en-US" sz="1400" dirty="0"/>
              <a:t> of </a:t>
            </a:r>
            <a:r>
              <a:rPr lang="en-US" sz="1400" i="1" dirty="0"/>
              <a:t>c</a:t>
            </a:r>
            <a:r>
              <a:rPr lang="en-US" sz="1400" dirty="0"/>
              <a:t>?</a:t>
            </a:r>
          </a:p>
          <a:p>
            <a:pPr indent="0">
              <a:lnSpc>
                <a:spcPts val="1400"/>
              </a:lnSpc>
              <a:buNone/>
            </a:pPr>
            <a:r>
              <a:rPr lang="en-US" sz="1400" b="1" dirty="0"/>
              <a:t>Solution</a:t>
            </a:r>
            <a:r>
              <a:rPr lang="en-US" sz="1400" dirty="0"/>
              <a:t>: </a:t>
            </a:r>
          </a:p>
          <a:p>
            <a:pPr indent="0">
              <a:lnSpc>
                <a:spcPct val="150000"/>
              </a:lnSpc>
              <a:buNone/>
            </a:pPr>
            <a:r>
              <a:rPr lang="en-US" sz="1400" dirty="0"/>
              <a:t>   </a:t>
            </a:r>
            <a:r>
              <a:rPr lang="en-US" sz="1400" dirty="0">
                <a:solidFill>
                  <a:schemeClr val="accent2"/>
                </a:solidFill>
              </a:rPr>
              <a:t>(</a:t>
            </a:r>
            <a:r>
              <a:rPr lang="en-US" sz="1400" i="1" dirty="0" err="1">
                <a:solidFill>
                  <a:schemeClr val="accent2"/>
                </a:solidFill>
              </a:rPr>
              <a:t>i</a:t>
            </a:r>
            <a:r>
              <a:rPr lang="en-US" sz="1400" dirty="0">
                <a:solidFill>
                  <a:schemeClr val="accent2"/>
                </a:solidFill>
              </a:rPr>
              <a:t>) </a:t>
            </a:r>
            <a:r>
              <a:rPr lang="en-US" sz="1400" dirty="0"/>
              <a:t>The left child of </a:t>
            </a:r>
            <a:r>
              <a:rPr lang="en-US" sz="1400" i="1" dirty="0"/>
              <a:t>d</a:t>
            </a:r>
            <a:r>
              <a:rPr lang="en-US" sz="1400" dirty="0"/>
              <a:t> is </a:t>
            </a:r>
            <a:r>
              <a:rPr lang="en-US" sz="1400" i="1" dirty="0"/>
              <a:t>f</a:t>
            </a:r>
            <a:r>
              <a:rPr lang="en-US" sz="1400" dirty="0"/>
              <a:t> and the right child is </a:t>
            </a:r>
            <a:r>
              <a:rPr lang="en-US" sz="1400" i="1" dirty="0"/>
              <a:t>g</a:t>
            </a:r>
            <a:r>
              <a:rPr lang="en-US" sz="1400" dirty="0"/>
              <a:t>. </a:t>
            </a:r>
          </a:p>
          <a:p>
            <a:pPr indent="0">
              <a:lnSpc>
                <a:spcPts val="1300"/>
              </a:lnSpc>
              <a:buNone/>
            </a:pPr>
            <a:r>
              <a:rPr lang="en-US" sz="1400" dirty="0"/>
              <a:t>  </a:t>
            </a:r>
            <a:r>
              <a:rPr lang="en-US" sz="1400" dirty="0">
                <a:solidFill>
                  <a:schemeClr val="accent2"/>
                </a:solidFill>
              </a:rPr>
              <a:t>(</a:t>
            </a:r>
            <a:r>
              <a:rPr lang="en-US" sz="1400" i="1" dirty="0">
                <a:solidFill>
                  <a:schemeClr val="accent2"/>
                </a:solidFill>
              </a:rPr>
              <a:t>ii</a:t>
            </a:r>
            <a:r>
              <a:rPr lang="en-US" sz="1400" dirty="0">
                <a:solidFill>
                  <a:schemeClr val="accent2"/>
                </a:solidFill>
              </a:rPr>
              <a:t>) </a:t>
            </a:r>
            <a:r>
              <a:rPr lang="en-US" sz="1400" dirty="0"/>
              <a:t>The left and right </a:t>
            </a:r>
            <a:r>
              <a:rPr lang="en-US" sz="1400" dirty="0" err="1"/>
              <a:t>subtrees</a:t>
            </a:r>
            <a:r>
              <a:rPr lang="en-US" sz="1400" dirty="0"/>
              <a:t> of </a:t>
            </a:r>
            <a:r>
              <a:rPr lang="en-US" sz="1400" i="1" dirty="0"/>
              <a:t>c</a:t>
            </a:r>
            <a:r>
              <a:rPr lang="en-US" sz="1400" dirty="0"/>
              <a:t> are displayed in                                                                                     </a:t>
            </a:r>
          </a:p>
          <a:p>
            <a:pPr indent="0">
              <a:lnSpc>
                <a:spcPts val="1300"/>
              </a:lnSpc>
              <a:buNone/>
            </a:pPr>
            <a:r>
              <a:rPr lang="en-US" sz="1400" dirty="0"/>
              <a:t>        (b) and (c).</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50157" y="4495800"/>
            <a:ext cx="3042666" cy="1645158"/>
          </a:xfrm>
          <a:prstGeom prst="rect">
            <a:avLst/>
          </a:prstGeom>
        </p:spPr>
      </p:pic>
    </p:spTree>
    <p:extLst>
      <p:ext uri="{BB962C8B-B14F-4D97-AF65-F5344CB8AC3E}">
        <p14:creationId xmlns:p14="http://schemas.microsoft.com/office/powerpoint/2010/main" val="3615422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Trees</a:t>
            </a:r>
          </a:p>
        </p:txBody>
      </p:sp>
      <p:sp>
        <p:nvSpPr>
          <p:cNvPr id="3" name="Content Placeholder 2"/>
          <p:cNvSpPr>
            <a:spLocks noGrp="1"/>
          </p:cNvSpPr>
          <p:nvPr>
            <p:ph idx="1"/>
          </p:nvPr>
        </p:nvSpPr>
        <p:spPr/>
        <p:txBody>
          <a:bodyPr>
            <a:normAutofit fontScale="92500" lnSpcReduction="10000"/>
          </a:bodyPr>
          <a:lstStyle/>
          <a:p>
            <a:pPr indent="0">
              <a:buNone/>
            </a:pPr>
            <a:r>
              <a:rPr lang="en-US" b="1" dirty="0"/>
              <a:t>Theorem </a:t>
            </a:r>
            <a:r>
              <a:rPr lang="en-US" b="1" dirty="0">
                <a:latin typeface="Cambria Math" pitchFamily="18" charset="0"/>
                <a:ea typeface="Cambria Math" pitchFamily="18" charset="0"/>
              </a:rPr>
              <a:t>2</a:t>
            </a:r>
            <a:r>
              <a:rPr lang="en-US" dirty="0"/>
              <a:t>: A tree with </a:t>
            </a:r>
            <a:r>
              <a:rPr lang="en-US" i="1" dirty="0"/>
              <a:t>n</a:t>
            </a:r>
            <a:r>
              <a:rPr lang="en-US" dirty="0"/>
              <a:t> vertices has </a:t>
            </a:r>
            <a:r>
              <a:rPr lang="en-US" i="1" dirty="0"/>
              <a:t>n</a:t>
            </a:r>
            <a:r>
              <a:rPr lang="en-US" dirty="0"/>
              <a:t> </a:t>
            </a:r>
            <a:r>
              <a:rPr lang="en-US" dirty="0">
                <a:latin typeface="Cambria Math"/>
                <a:ea typeface="Cambria Math"/>
              </a:rPr>
              <a:t>− </a:t>
            </a:r>
            <a:r>
              <a:rPr lang="en-US" dirty="0">
                <a:latin typeface="Cambria Math" pitchFamily="18" charset="0"/>
                <a:ea typeface="Cambria Math" pitchFamily="18" charset="0"/>
              </a:rPr>
              <a:t>1</a:t>
            </a:r>
            <a:r>
              <a:rPr lang="en-US" dirty="0"/>
              <a:t> edges.</a:t>
            </a:r>
          </a:p>
          <a:p>
            <a:pPr indent="0">
              <a:buNone/>
            </a:pPr>
            <a:endParaRPr lang="en-US" dirty="0"/>
          </a:p>
          <a:p>
            <a:pPr indent="0">
              <a:buNone/>
            </a:pPr>
            <a:r>
              <a:rPr lang="en-US" b="1" i="1" dirty="0"/>
              <a:t>Proof</a:t>
            </a:r>
            <a:r>
              <a:rPr lang="en-US" dirty="0"/>
              <a:t> </a:t>
            </a:r>
            <a:r>
              <a:rPr lang="en-US" b="1" dirty="0"/>
              <a:t>(</a:t>
            </a:r>
            <a:r>
              <a:rPr lang="en-US" b="1" i="1" dirty="0"/>
              <a:t>by mathematical induction</a:t>
            </a:r>
            <a:r>
              <a:rPr lang="en-US" b="1" dirty="0"/>
              <a:t>):</a:t>
            </a:r>
          </a:p>
          <a:p>
            <a:pPr indent="0">
              <a:buNone/>
            </a:pPr>
            <a:r>
              <a:rPr lang="en-US" i="1" dirty="0"/>
              <a:t>BASIS STEP</a:t>
            </a:r>
            <a:r>
              <a:rPr lang="en-US" dirty="0"/>
              <a:t>: When </a:t>
            </a:r>
            <a:r>
              <a:rPr lang="en-US" i="1" dirty="0"/>
              <a:t>n</a:t>
            </a:r>
            <a:r>
              <a:rPr lang="en-US" dirty="0"/>
              <a:t> = </a:t>
            </a:r>
            <a:r>
              <a:rPr lang="en-US" dirty="0">
                <a:latin typeface="Cambria Math" pitchFamily="18" charset="0"/>
                <a:ea typeface="Cambria Math" pitchFamily="18" charset="0"/>
              </a:rPr>
              <a:t>1</a:t>
            </a:r>
            <a:r>
              <a:rPr lang="en-US" dirty="0"/>
              <a:t>, a tree with one vertex has no edges. Hence, the theorem holds when </a:t>
            </a:r>
            <a:r>
              <a:rPr lang="en-US" i="1" dirty="0"/>
              <a:t>n</a:t>
            </a:r>
            <a:r>
              <a:rPr lang="en-US" dirty="0"/>
              <a:t> = </a:t>
            </a:r>
            <a:r>
              <a:rPr lang="en-US" dirty="0">
                <a:latin typeface="Cambria Math" pitchFamily="18" charset="0"/>
                <a:ea typeface="Cambria Math" pitchFamily="18" charset="0"/>
              </a:rPr>
              <a:t>1</a:t>
            </a:r>
            <a:r>
              <a:rPr lang="en-US" dirty="0"/>
              <a:t>. </a:t>
            </a:r>
          </a:p>
          <a:p>
            <a:pPr indent="0">
              <a:buNone/>
            </a:pPr>
            <a:r>
              <a:rPr lang="en-US" i="1" dirty="0"/>
              <a:t>INDUCTIVE STEP</a:t>
            </a:r>
            <a:r>
              <a:rPr lang="en-US" dirty="0"/>
              <a:t>: Assume that every tree with </a:t>
            </a:r>
            <a:r>
              <a:rPr lang="en-US" i="1" dirty="0"/>
              <a:t>k</a:t>
            </a:r>
            <a:r>
              <a:rPr lang="en-US" dirty="0"/>
              <a:t> vertices has  </a:t>
            </a:r>
            <a:r>
              <a:rPr lang="en-US" i="1" dirty="0"/>
              <a:t>k</a:t>
            </a:r>
            <a:r>
              <a:rPr lang="en-US" dirty="0"/>
              <a:t> </a:t>
            </a:r>
            <a:r>
              <a:rPr lang="en-US" dirty="0">
                <a:latin typeface="Cambria Math"/>
                <a:ea typeface="Cambria Math"/>
              </a:rPr>
              <a:t>− </a:t>
            </a:r>
            <a:r>
              <a:rPr lang="en-US" dirty="0">
                <a:latin typeface="Cambria Math" pitchFamily="18" charset="0"/>
                <a:ea typeface="Cambria Math" pitchFamily="18" charset="0"/>
              </a:rPr>
              <a:t>1</a:t>
            </a:r>
            <a:r>
              <a:rPr lang="en-US" dirty="0"/>
              <a:t> edges. </a:t>
            </a:r>
          </a:p>
          <a:p>
            <a:pPr indent="0">
              <a:buNone/>
            </a:pPr>
            <a:r>
              <a:rPr lang="en-US" dirty="0"/>
              <a:t>Suppose that a tree </a:t>
            </a:r>
            <a:r>
              <a:rPr lang="en-US" i="1" dirty="0"/>
              <a:t>T</a:t>
            </a:r>
            <a:r>
              <a:rPr lang="en-US" dirty="0"/>
              <a:t> has </a:t>
            </a:r>
            <a:r>
              <a:rPr lang="en-US" i="1" dirty="0"/>
              <a:t>k</a:t>
            </a:r>
            <a:r>
              <a:rPr lang="en-US" dirty="0"/>
              <a:t> + </a:t>
            </a:r>
            <a:r>
              <a:rPr lang="en-US" dirty="0">
                <a:latin typeface="Cambria Math" pitchFamily="18" charset="0"/>
                <a:ea typeface="Cambria Math" pitchFamily="18" charset="0"/>
              </a:rPr>
              <a:t>1</a:t>
            </a:r>
            <a:r>
              <a:rPr lang="en-US" dirty="0"/>
              <a:t> vertices and that </a:t>
            </a:r>
            <a:r>
              <a:rPr lang="en-US" i="1" dirty="0"/>
              <a:t>v</a:t>
            </a:r>
            <a:r>
              <a:rPr lang="en-US" dirty="0"/>
              <a:t> is a leaf of </a:t>
            </a:r>
            <a:r>
              <a:rPr lang="en-US" i="1" dirty="0"/>
              <a:t>T</a:t>
            </a:r>
            <a:r>
              <a:rPr lang="en-US" dirty="0"/>
              <a:t>. Let </a:t>
            </a:r>
            <a:r>
              <a:rPr lang="en-US" i="1" dirty="0"/>
              <a:t>w </a:t>
            </a:r>
            <a:r>
              <a:rPr lang="en-US" dirty="0"/>
              <a:t>be the parent of </a:t>
            </a:r>
            <a:r>
              <a:rPr lang="en-US" i="1" dirty="0"/>
              <a:t>v</a:t>
            </a:r>
            <a:r>
              <a:rPr lang="en-US" dirty="0"/>
              <a:t>. Removing the vertex </a:t>
            </a:r>
            <a:r>
              <a:rPr lang="en-US" i="1" dirty="0"/>
              <a:t>v</a:t>
            </a:r>
            <a:r>
              <a:rPr lang="en-US" dirty="0"/>
              <a:t> and the edge connecting </a:t>
            </a:r>
            <a:r>
              <a:rPr lang="en-US" i="1" dirty="0"/>
              <a:t>w</a:t>
            </a:r>
            <a:r>
              <a:rPr lang="en-US" dirty="0"/>
              <a:t> to </a:t>
            </a:r>
            <a:r>
              <a:rPr lang="en-US" i="1" dirty="0"/>
              <a:t>v</a:t>
            </a:r>
            <a:r>
              <a:rPr lang="en-US" dirty="0"/>
              <a:t> produces a tree </a:t>
            </a:r>
            <a:r>
              <a:rPr lang="en-US" i="1" dirty="0"/>
              <a:t>T</a:t>
            </a:r>
            <a:r>
              <a:rPr lang="en-US" dirty="0">
                <a:latin typeface="Cambria Math"/>
                <a:ea typeface="Cambria Math"/>
              </a:rPr>
              <a:t>′</a:t>
            </a:r>
            <a:r>
              <a:rPr lang="en-US" dirty="0"/>
              <a:t> with </a:t>
            </a:r>
            <a:r>
              <a:rPr lang="en-US" i="1" dirty="0"/>
              <a:t>k</a:t>
            </a:r>
            <a:r>
              <a:rPr lang="en-US" dirty="0"/>
              <a:t> vertices. By the inductive hypothesis, </a:t>
            </a:r>
            <a:r>
              <a:rPr lang="en-US" i="1" dirty="0"/>
              <a:t>T</a:t>
            </a:r>
            <a:r>
              <a:rPr lang="en-US" dirty="0">
                <a:latin typeface="Cambria Math"/>
                <a:ea typeface="Cambria Math"/>
              </a:rPr>
              <a:t>′</a:t>
            </a:r>
            <a:r>
              <a:rPr lang="en-US" dirty="0"/>
              <a:t> has </a:t>
            </a:r>
            <a:r>
              <a:rPr lang="en-US" i="1" dirty="0"/>
              <a:t>k</a:t>
            </a:r>
            <a:r>
              <a:rPr lang="en-US" dirty="0"/>
              <a:t> </a:t>
            </a:r>
            <a:r>
              <a:rPr lang="en-US" dirty="0">
                <a:latin typeface="Cambria Math"/>
                <a:ea typeface="Cambria Math"/>
              </a:rPr>
              <a:t>− </a:t>
            </a:r>
            <a:r>
              <a:rPr lang="en-US" dirty="0">
                <a:latin typeface="Cambria Math" pitchFamily="18" charset="0"/>
                <a:ea typeface="Cambria Math" pitchFamily="18" charset="0"/>
              </a:rPr>
              <a:t>1</a:t>
            </a:r>
            <a:r>
              <a:rPr lang="en-US" dirty="0"/>
              <a:t> edges. Because </a:t>
            </a:r>
            <a:r>
              <a:rPr lang="en-US" i="1" dirty="0"/>
              <a:t>T</a:t>
            </a:r>
            <a:r>
              <a:rPr lang="en-US" dirty="0"/>
              <a:t> has one more edge  than </a:t>
            </a:r>
            <a:r>
              <a:rPr lang="en-US" i="1" dirty="0"/>
              <a:t>T</a:t>
            </a:r>
            <a:r>
              <a:rPr lang="en-US" dirty="0">
                <a:latin typeface="Cambria Math"/>
                <a:ea typeface="Cambria Math"/>
              </a:rPr>
              <a:t>′</a:t>
            </a:r>
            <a:r>
              <a:rPr lang="en-US" dirty="0"/>
              <a:t>, we see that </a:t>
            </a:r>
            <a:r>
              <a:rPr lang="en-US" i="1" dirty="0"/>
              <a:t>T</a:t>
            </a:r>
            <a:r>
              <a:rPr lang="en-US" dirty="0"/>
              <a:t> has </a:t>
            </a:r>
            <a:r>
              <a:rPr lang="en-US" i="1" dirty="0"/>
              <a:t>k</a:t>
            </a:r>
            <a:r>
              <a:rPr lang="en-US" dirty="0"/>
              <a:t> edges. This completes the inductive step.</a:t>
            </a:r>
          </a:p>
          <a:p>
            <a:pPr indent="0">
              <a:buNone/>
            </a:pPr>
            <a:endParaRPr lang="en-US" dirty="0"/>
          </a:p>
        </p:txBody>
      </p:sp>
      <p:sp>
        <p:nvSpPr>
          <p:cNvPr id="4" name="Isosceles Triangle 3"/>
          <p:cNvSpPr/>
          <p:nvPr/>
        </p:nvSpPr>
        <p:spPr>
          <a:xfrm rot="5400000" flipV="1">
            <a:off x="9819863"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6506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Counting Vertices in Full </a:t>
            </a:r>
            <a:r>
              <a:rPr lang="en-US" i="1" dirty="0"/>
              <a:t>m</a:t>
            </a:r>
            <a:r>
              <a:rPr lang="en-US" dirty="0"/>
              <a:t>-</a:t>
            </a:r>
            <a:r>
              <a:rPr lang="en-US" dirty="0" err="1"/>
              <a:t>Ary</a:t>
            </a:r>
            <a:r>
              <a:rPr lang="en-US" dirty="0"/>
              <a:t> Trees</a:t>
            </a:r>
          </a:p>
        </p:txBody>
      </p:sp>
      <p:sp>
        <p:nvSpPr>
          <p:cNvPr id="3" name="Content Placeholder 2"/>
          <p:cNvSpPr>
            <a:spLocks noGrp="1"/>
          </p:cNvSpPr>
          <p:nvPr>
            <p:ph idx="1"/>
          </p:nvPr>
        </p:nvSpPr>
        <p:spPr/>
        <p:txBody>
          <a:bodyPr>
            <a:normAutofit/>
          </a:bodyPr>
          <a:lstStyle/>
          <a:p>
            <a:pPr indent="0">
              <a:buNone/>
            </a:pPr>
            <a:r>
              <a:rPr lang="en-US" b="1" dirty="0"/>
              <a:t>Theorem </a:t>
            </a:r>
            <a:r>
              <a:rPr lang="en-US" b="1" dirty="0">
                <a:latin typeface="Cambria Math" pitchFamily="18" charset="0"/>
                <a:ea typeface="Cambria Math" pitchFamily="18" charset="0"/>
              </a:rPr>
              <a:t>3</a:t>
            </a:r>
            <a:r>
              <a:rPr lang="en-US" dirty="0"/>
              <a:t>: A full </a:t>
            </a:r>
            <a:r>
              <a:rPr lang="en-US" i="1" dirty="0"/>
              <a:t>m</a:t>
            </a:r>
            <a:r>
              <a:rPr lang="en-US" dirty="0"/>
              <a:t>-</a:t>
            </a:r>
            <a:r>
              <a:rPr lang="en-US" dirty="0" err="1"/>
              <a:t>ary</a:t>
            </a:r>
            <a:r>
              <a:rPr lang="en-US" dirty="0"/>
              <a:t> tree with </a:t>
            </a:r>
            <a:r>
              <a:rPr lang="en-US" i="1" dirty="0" err="1"/>
              <a:t>i</a:t>
            </a:r>
            <a:r>
              <a:rPr lang="en-US" dirty="0"/>
              <a:t> internal vertices has  </a:t>
            </a:r>
            <a:r>
              <a:rPr lang="en-US" i="1" dirty="0"/>
              <a:t>n = mi </a:t>
            </a:r>
            <a:r>
              <a:rPr lang="en-US" dirty="0"/>
              <a:t> </a:t>
            </a:r>
            <a:r>
              <a:rPr lang="en-US" dirty="0">
                <a:latin typeface="Cambria Math"/>
                <a:ea typeface="Cambria Math"/>
              </a:rPr>
              <a:t>+ </a:t>
            </a:r>
            <a:r>
              <a:rPr lang="en-US" dirty="0">
                <a:latin typeface="Cambria Math" pitchFamily="18" charset="0"/>
                <a:ea typeface="Cambria Math" pitchFamily="18" charset="0"/>
              </a:rPr>
              <a:t>1</a:t>
            </a:r>
            <a:r>
              <a:rPr lang="en-US" dirty="0"/>
              <a:t> vertices.</a:t>
            </a:r>
          </a:p>
          <a:p>
            <a:pPr indent="0">
              <a:buNone/>
            </a:pPr>
            <a:r>
              <a:rPr lang="en-US" b="1" i="1" dirty="0"/>
              <a:t>Proof</a:t>
            </a:r>
            <a:r>
              <a:rPr lang="en-US" dirty="0"/>
              <a:t> : Every vertex, except the root, is the child of an internal vertex. Because each of the </a:t>
            </a:r>
            <a:r>
              <a:rPr lang="en-US" i="1" dirty="0" err="1"/>
              <a:t>i</a:t>
            </a:r>
            <a:r>
              <a:rPr lang="en-US" dirty="0"/>
              <a:t> internal vertices has </a:t>
            </a:r>
            <a:r>
              <a:rPr lang="en-US" i="1" dirty="0"/>
              <a:t>m</a:t>
            </a:r>
            <a:r>
              <a:rPr lang="en-US" dirty="0"/>
              <a:t> children, there are </a:t>
            </a:r>
            <a:r>
              <a:rPr lang="en-US" i="1" dirty="0"/>
              <a:t>mi</a:t>
            </a:r>
            <a:r>
              <a:rPr lang="en-US" dirty="0"/>
              <a:t> vertices in the tree other than the root. Hence, the tree contains </a:t>
            </a:r>
            <a:r>
              <a:rPr lang="en-US" i="1" dirty="0"/>
              <a:t>n = mi </a:t>
            </a:r>
            <a:r>
              <a:rPr lang="en-US" dirty="0"/>
              <a:t> </a:t>
            </a:r>
            <a:r>
              <a:rPr lang="en-US" dirty="0">
                <a:latin typeface="Cambria Math"/>
                <a:ea typeface="Cambria Math"/>
              </a:rPr>
              <a:t>+ </a:t>
            </a:r>
            <a:r>
              <a:rPr lang="en-US" dirty="0">
                <a:latin typeface="Cambria Math" pitchFamily="18" charset="0"/>
                <a:ea typeface="Cambria Math" pitchFamily="18" charset="0"/>
              </a:rPr>
              <a:t>1</a:t>
            </a:r>
            <a:r>
              <a:rPr lang="en-US" dirty="0"/>
              <a:t> vertices.</a:t>
            </a:r>
          </a:p>
          <a:p>
            <a:pPr indent="0">
              <a:buNone/>
            </a:pPr>
            <a:r>
              <a:rPr lang="en-US" dirty="0"/>
              <a:t>m + (i-1)(m+1) + n-</a:t>
            </a:r>
            <a:r>
              <a:rPr lang="en-US" dirty="0" err="1"/>
              <a:t>i</a:t>
            </a:r>
            <a:r>
              <a:rPr lang="en-US" dirty="0"/>
              <a:t>  = 2(n-1) </a:t>
            </a:r>
          </a:p>
          <a:p>
            <a:pPr indent="0">
              <a:buNone/>
            </a:pPr>
            <a:endParaRPr lang="en-US" dirty="0"/>
          </a:p>
          <a:p>
            <a:pPr marL="0" indent="0">
              <a:buNone/>
            </a:pPr>
            <a:endParaRPr lang="en-US" dirty="0"/>
          </a:p>
        </p:txBody>
      </p:sp>
      <p:sp>
        <p:nvSpPr>
          <p:cNvPr id="4" name="Isosceles Triangle 3"/>
          <p:cNvSpPr/>
          <p:nvPr/>
        </p:nvSpPr>
        <p:spPr>
          <a:xfrm rot="5400000" flipV="1">
            <a:off x="9640961" y="4572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7203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Counting Vertices in Full </a:t>
            </a:r>
            <a:r>
              <a:rPr lang="en-US" i="1" dirty="0"/>
              <a:t>m</a:t>
            </a:r>
            <a:r>
              <a:rPr lang="en-US" dirty="0"/>
              <a:t>-</a:t>
            </a:r>
            <a:r>
              <a:rPr lang="en-US" dirty="0" err="1"/>
              <a:t>Ary</a:t>
            </a:r>
            <a:r>
              <a:rPr lang="en-US" dirty="0"/>
              <a:t> Trees (</a:t>
            </a:r>
            <a:r>
              <a:rPr lang="en-US" i="1" dirty="0"/>
              <a:t>continued</a:t>
            </a:r>
            <a:r>
              <a:rPr lang="en-US" dirty="0"/>
              <a:t>)</a:t>
            </a:r>
          </a:p>
        </p:txBody>
      </p:sp>
      <p:sp>
        <p:nvSpPr>
          <p:cNvPr id="3" name="Content Placeholder 2"/>
          <p:cNvSpPr>
            <a:spLocks noGrp="1"/>
          </p:cNvSpPr>
          <p:nvPr>
            <p:ph idx="1"/>
          </p:nvPr>
        </p:nvSpPr>
        <p:spPr>
          <a:solidFill>
            <a:schemeClr val="bg1"/>
          </a:solidFill>
          <a:ln>
            <a:solidFill>
              <a:schemeClr val="bg1"/>
            </a:solidFill>
          </a:ln>
        </p:spPr>
        <p:txBody>
          <a:bodyPr>
            <a:normAutofit lnSpcReduction="10000"/>
          </a:bodyPr>
          <a:lstStyle/>
          <a:p>
            <a:pPr indent="0">
              <a:buNone/>
            </a:pPr>
            <a:r>
              <a:rPr lang="en-US" b="1" dirty="0"/>
              <a:t>Theorem </a:t>
            </a:r>
            <a:r>
              <a:rPr lang="en-US" b="1" dirty="0">
                <a:latin typeface="Cambria Math" pitchFamily="18" charset="0"/>
                <a:ea typeface="Cambria Math" pitchFamily="18" charset="0"/>
              </a:rPr>
              <a:t>4</a:t>
            </a:r>
            <a:r>
              <a:rPr lang="en-US" dirty="0"/>
              <a:t>: A full </a:t>
            </a:r>
            <a:r>
              <a:rPr lang="en-US" i="1" dirty="0"/>
              <a:t>m</a:t>
            </a:r>
            <a:r>
              <a:rPr lang="en-US" dirty="0"/>
              <a:t>-</a:t>
            </a:r>
            <a:r>
              <a:rPr lang="en-US" dirty="0" err="1"/>
              <a:t>ary</a:t>
            </a:r>
            <a:r>
              <a:rPr lang="en-US" dirty="0"/>
              <a:t> tree with </a:t>
            </a:r>
          </a:p>
          <a:p>
            <a:pPr lvl="1" indent="0">
              <a:buNone/>
            </a:pPr>
            <a:r>
              <a:rPr lang="en-US" dirty="0">
                <a:solidFill>
                  <a:schemeClr val="accent1"/>
                </a:solidFill>
              </a:rPr>
              <a:t>(</a:t>
            </a:r>
            <a:r>
              <a:rPr lang="en-US" i="1" dirty="0" err="1">
                <a:solidFill>
                  <a:schemeClr val="accent1"/>
                </a:solidFill>
              </a:rPr>
              <a:t>i</a:t>
            </a:r>
            <a:r>
              <a:rPr lang="en-US" dirty="0">
                <a:solidFill>
                  <a:schemeClr val="accent1"/>
                </a:solidFill>
              </a:rPr>
              <a:t>)</a:t>
            </a:r>
            <a:r>
              <a:rPr lang="en-US" i="1" dirty="0"/>
              <a:t> </a:t>
            </a:r>
          </a:p>
          <a:p>
            <a:pPr lvl="1" indent="0">
              <a:buNone/>
            </a:pPr>
            <a:endParaRPr lang="en-US" i="1" dirty="0">
              <a:latin typeface="Cambria Math"/>
              <a:ea typeface="Cambria Math"/>
            </a:endParaRPr>
          </a:p>
          <a:p>
            <a:pPr lvl="1" indent="0">
              <a:buNone/>
            </a:pPr>
            <a:r>
              <a:rPr lang="en-US" dirty="0">
                <a:solidFill>
                  <a:schemeClr val="accent1"/>
                </a:solidFill>
                <a:ea typeface="Cambria Math"/>
              </a:rPr>
              <a:t>(</a:t>
            </a:r>
            <a:r>
              <a:rPr lang="en-US" i="1" dirty="0">
                <a:solidFill>
                  <a:schemeClr val="accent1"/>
                </a:solidFill>
                <a:ea typeface="Cambria Math"/>
              </a:rPr>
              <a:t>ii</a:t>
            </a:r>
            <a:r>
              <a:rPr lang="en-US" dirty="0">
                <a:solidFill>
                  <a:schemeClr val="accent1"/>
                </a:solidFill>
                <a:ea typeface="Cambria Math"/>
              </a:rPr>
              <a:t>)</a:t>
            </a:r>
          </a:p>
          <a:p>
            <a:pPr lvl="1" indent="0">
              <a:buNone/>
            </a:pPr>
            <a:endParaRPr lang="en-US" dirty="0">
              <a:solidFill>
                <a:schemeClr val="accent1"/>
              </a:solidFill>
              <a:ea typeface="Cambria Math"/>
            </a:endParaRPr>
          </a:p>
          <a:p>
            <a:pPr lvl="1" indent="0">
              <a:buNone/>
            </a:pPr>
            <a:r>
              <a:rPr lang="en-US" dirty="0">
                <a:solidFill>
                  <a:schemeClr val="accent1"/>
                </a:solidFill>
                <a:ea typeface="Cambria Math"/>
              </a:rPr>
              <a:t>(</a:t>
            </a:r>
            <a:r>
              <a:rPr lang="en-US" i="1" dirty="0">
                <a:solidFill>
                  <a:schemeClr val="accent1"/>
                </a:solidFill>
                <a:ea typeface="Cambria Math"/>
              </a:rPr>
              <a:t>iii</a:t>
            </a:r>
            <a:r>
              <a:rPr lang="en-US" dirty="0">
                <a:solidFill>
                  <a:schemeClr val="accent1"/>
                </a:solidFill>
                <a:ea typeface="Cambria Math"/>
              </a:rPr>
              <a:t>)</a:t>
            </a:r>
          </a:p>
          <a:p>
            <a:pPr indent="0">
              <a:buNone/>
            </a:pPr>
            <a:endParaRPr lang="en-US" dirty="0"/>
          </a:p>
          <a:p>
            <a:pPr indent="0">
              <a:buNone/>
            </a:pPr>
            <a:r>
              <a:rPr lang="en-US" b="1" i="1" dirty="0"/>
              <a:t>Proof</a:t>
            </a:r>
            <a:r>
              <a:rPr lang="en-US" dirty="0"/>
              <a:t> </a:t>
            </a:r>
            <a:r>
              <a:rPr lang="en-US" b="1" dirty="0"/>
              <a:t>(</a:t>
            </a:r>
            <a:r>
              <a:rPr lang="en-US" b="1" i="1" dirty="0"/>
              <a:t>of part </a:t>
            </a:r>
            <a:r>
              <a:rPr lang="en-US" b="1" i="1" dirty="0" err="1"/>
              <a:t>i</a:t>
            </a:r>
            <a:r>
              <a:rPr lang="en-US" b="1" dirty="0"/>
              <a:t>): </a:t>
            </a:r>
            <a:r>
              <a:rPr lang="en-US" dirty="0"/>
              <a:t>Solving for </a:t>
            </a:r>
            <a:r>
              <a:rPr lang="en-US" i="1" dirty="0" err="1"/>
              <a:t>i</a:t>
            </a:r>
            <a:r>
              <a:rPr lang="en-US" dirty="0"/>
              <a:t> in </a:t>
            </a:r>
            <a:r>
              <a:rPr lang="en-US" i="1" dirty="0"/>
              <a:t>n</a:t>
            </a:r>
            <a:r>
              <a:rPr lang="en-US" dirty="0"/>
              <a:t> = </a:t>
            </a:r>
            <a:r>
              <a:rPr lang="en-US" i="1" dirty="0"/>
              <a:t>mi </a:t>
            </a:r>
            <a:r>
              <a:rPr lang="en-US" dirty="0"/>
              <a:t>+ </a:t>
            </a:r>
            <a:r>
              <a:rPr lang="en-US" dirty="0">
                <a:latin typeface="Cambria Math" pitchFamily="18" charset="0"/>
                <a:ea typeface="Cambria Math" pitchFamily="18" charset="0"/>
              </a:rPr>
              <a:t>1</a:t>
            </a:r>
            <a:r>
              <a:rPr lang="en-US" dirty="0"/>
              <a:t> (from Theorem </a:t>
            </a:r>
            <a:r>
              <a:rPr lang="en-US" dirty="0">
                <a:latin typeface="Cambria Math" pitchFamily="18" charset="0"/>
                <a:ea typeface="Cambria Math" pitchFamily="18" charset="0"/>
              </a:rPr>
              <a:t>3</a:t>
            </a:r>
            <a:r>
              <a:rPr lang="en-US" dirty="0"/>
              <a:t>) gives</a:t>
            </a:r>
            <a:r>
              <a:rPr lang="en-US" i="1" dirty="0"/>
              <a:t> </a:t>
            </a:r>
            <a:r>
              <a:rPr lang="en-US" i="1" dirty="0" err="1"/>
              <a:t>i</a:t>
            </a:r>
            <a:r>
              <a:rPr lang="en-US" i="1" dirty="0"/>
              <a:t> </a:t>
            </a:r>
            <a:r>
              <a:rPr lang="en-US" dirty="0"/>
              <a:t>= (</a:t>
            </a:r>
            <a:r>
              <a:rPr lang="en-US" i="1" dirty="0">
                <a:latin typeface="Cambria Math"/>
                <a:ea typeface="Cambria Math"/>
              </a:rPr>
              <a:t>n</a:t>
            </a:r>
            <a:r>
              <a:rPr lang="en-US" dirty="0">
                <a:latin typeface="Cambria Math"/>
                <a:ea typeface="Cambria Math"/>
              </a:rPr>
              <a:t>  − 1)/</a:t>
            </a:r>
            <a:r>
              <a:rPr lang="en-US" i="1" dirty="0">
                <a:latin typeface="Cambria Math"/>
                <a:ea typeface="Cambria Math"/>
              </a:rPr>
              <a:t>m</a:t>
            </a:r>
            <a:r>
              <a:rPr lang="en-US" dirty="0">
                <a:latin typeface="Cambria Math"/>
                <a:ea typeface="Cambria Math"/>
              </a:rPr>
              <a:t>.  Since each vertex is either a leaf or an internal vertex,  </a:t>
            </a:r>
            <a:r>
              <a:rPr lang="en-US" i="1" dirty="0">
                <a:ea typeface="Cambria Math"/>
              </a:rPr>
              <a:t>n</a:t>
            </a:r>
            <a:r>
              <a:rPr lang="en-US" dirty="0">
                <a:latin typeface="Cambria Math"/>
                <a:ea typeface="Cambria Math"/>
              </a:rPr>
              <a:t> = </a:t>
            </a:r>
            <a:r>
              <a:rPr lang="en-US" i="1" dirty="0">
                <a:ea typeface="Cambria Math"/>
              </a:rPr>
              <a:t>l</a:t>
            </a:r>
            <a:r>
              <a:rPr lang="en-US" i="1" dirty="0">
                <a:latin typeface="Cambria Math"/>
                <a:ea typeface="Cambria Math"/>
              </a:rPr>
              <a:t> </a:t>
            </a:r>
            <a:r>
              <a:rPr lang="en-US" dirty="0">
                <a:latin typeface="Cambria Math"/>
                <a:ea typeface="Cambria Math"/>
              </a:rPr>
              <a:t>+ </a:t>
            </a:r>
            <a:r>
              <a:rPr lang="en-US" i="1" dirty="0" err="1">
                <a:ea typeface="Cambria Math"/>
              </a:rPr>
              <a:t>i</a:t>
            </a:r>
            <a:r>
              <a:rPr lang="en-US" dirty="0">
                <a:latin typeface="Cambria Math"/>
                <a:ea typeface="Cambria Math"/>
              </a:rPr>
              <a:t>. By solving for </a:t>
            </a:r>
            <a:r>
              <a:rPr lang="en-US" i="1" dirty="0">
                <a:ea typeface="Cambria Math"/>
              </a:rPr>
              <a:t>l</a:t>
            </a:r>
            <a:r>
              <a:rPr lang="en-US" dirty="0">
                <a:latin typeface="Cambria Math"/>
                <a:ea typeface="Cambria Math"/>
              </a:rPr>
              <a:t> and using the formula for </a:t>
            </a:r>
            <a:r>
              <a:rPr lang="en-US" i="1" dirty="0">
                <a:ea typeface="Cambria Math"/>
              </a:rPr>
              <a:t>i</a:t>
            </a:r>
            <a:r>
              <a:rPr lang="en-US" dirty="0">
                <a:latin typeface="Cambria Math"/>
                <a:ea typeface="Cambria Math"/>
              </a:rPr>
              <a:t>, we see </a:t>
            </a:r>
            <a:r>
              <a:rPr lang="en-US" dirty="0">
                <a:ea typeface="Cambria Math"/>
              </a:rPr>
              <a:t>that</a:t>
            </a:r>
            <a:endParaRPr lang="en-US" dirty="0"/>
          </a:p>
        </p:txBody>
      </p:sp>
      <p:sp>
        <p:nvSpPr>
          <p:cNvPr id="4" name="TextBox 3"/>
          <p:cNvSpPr txBox="1"/>
          <p:nvPr/>
        </p:nvSpPr>
        <p:spPr>
          <a:xfrm>
            <a:off x="3276600" y="2286001"/>
            <a:ext cx="4953000" cy="646331"/>
          </a:xfrm>
          <a:prstGeom prst="rect">
            <a:avLst/>
          </a:prstGeom>
          <a:noFill/>
        </p:spPr>
        <p:txBody>
          <a:bodyPr wrap="square" rtlCol="0">
            <a:spAutoFit/>
          </a:bodyPr>
          <a:lstStyle/>
          <a:p>
            <a:pPr marL="0" lvl="1"/>
            <a:r>
              <a:rPr lang="en-US" i="1" dirty="0"/>
              <a:t>n</a:t>
            </a:r>
            <a:r>
              <a:rPr lang="en-US" dirty="0"/>
              <a:t> vertices has </a:t>
            </a:r>
            <a:r>
              <a:rPr lang="en-US" i="1" dirty="0" err="1"/>
              <a:t>i</a:t>
            </a:r>
            <a:r>
              <a:rPr lang="en-US" dirty="0"/>
              <a:t> = (</a:t>
            </a:r>
            <a:r>
              <a:rPr lang="en-US" i="1" dirty="0"/>
              <a:t>n</a:t>
            </a:r>
            <a:r>
              <a:rPr lang="en-US" dirty="0"/>
              <a:t> </a:t>
            </a:r>
            <a:r>
              <a:rPr lang="en-US" dirty="0">
                <a:latin typeface="Cambria Math"/>
                <a:ea typeface="Cambria Math"/>
              </a:rPr>
              <a:t>− 1)/</a:t>
            </a:r>
            <a:r>
              <a:rPr lang="en-US" i="1" dirty="0">
                <a:latin typeface="Cambria Math"/>
                <a:ea typeface="Cambria Math"/>
              </a:rPr>
              <a:t>m</a:t>
            </a:r>
            <a:r>
              <a:rPr lang="en-US" dirty="0">
                <a:latin typeface="Cambria Math"/>
                <a:ea typeface="Cambria Math"/>
              </a:rPr>
              <a:t> internal vertices and                             </a:t>
            </a:r>
            <a:r>
              <a:rPr lang="en-US" i="1" dirty="0">
                <a:ea typeface="Cambria Math"/>
              </a:rPr>
              <a:t>l</a:t>
            </a:r>
            <a:r>
              <a:rPr lang="en-US" dirty="0">
                <a:latin typeface="Cambria Math"/>
                <a:ea typeface="Cambria Math"/>
              </a:rPr>
              <a:t> = [(</a:t>
            </a:r>
            <a:r>
              <a:rPr lang="en-US" i="1" dirty="0">
                <a:latin typeface="Cambria Math"/>
                <a:ea typeface="Cambria Math"/>
              </a:rPr>
              <a:t>m</a:t>
            </a:r>
            <a:r>
              <a:rPr lang="en-US" dirty="0">
                <a:latin typeface="Cambria Math"/>
                <a:ea typeface="Cambria Math"/>
              </a:rPr>
              <a:t>  − 1)</a:t>
            </a:r>
            <a:r>
              <a:rPr lang="en-US" i="1" dirty="0">
                <a:latin typeface="Cambria Math"/>
                <a:ea typeface="Cambria Math"/>
              </a:rPr>
              <a:t>n</a:t>
            </a:r>
            <a:r>
              <a:rPr lang="en-US" dirty="0">
                <a:latin typeface="Cambria Math"/>
                <a:ea typeface="Cambria Math"/>
              </a:rPr>
              <a:t> + 1]/</a:t>
            </a:r>
            <a:r>
              <a:rPr lang="en-US" i="1" dirty="0">
                <a:latin typeface="Cambria Math"/>
                <a:ea typeface="Cambria Math"/>
              </a:rPr>
              <a:t>m</a:t>
            </a:r>
            <a:r>
              <a:rPr lang="en-US" dirty="0">
                <a:latin typeface="Cambria Math"/>
                <a:ea typeface="Cambria Math"/>
              </a:rPr>
              <a:t> leaves,</a:t>
            </a:r>
          </a:p>
        </p:txBody>
      </p:sp>
      <p:sp>
        <p:nvSpPr>
          <p:cNvPr id="5" name="TextBox 4"/>
          <p:cNvSpPr txBox="1"/>
          <p:nvPr/>
        </p:nvSpPr>
        <p:spPr>
          <a:xfrm>
            <a:off x="3352800" y="3048001"/>
            <a:ext cx="5181600" cy="646331"/>
          </a:xfrm>
          <a:prstGeom prst="rect">
            <a:avLst/>
          </a:prstGeom>
          <a:noFill/>
        </p:spPr>
        <p:txBody>
          <a:bodyPr wrap="square" rtlCol="0">
            <a:spAutoFit/>
          </a:bodyPr>
          <a:lstStyle/>
          <a:p>
            <a:pPr marL="0" lvl="1"/>
            <a:r>
              <a:rPr lang="en-US" i="1" dirty="0" err="1">
                <a:ea typeface="Cambria Math"/>
              </a:rPr>
              <a:t>i</a:t>
            </a:r>
            <a:r>
              <a:rPr lang="en-US" dirty="0">
                <a:latin typeface="Cambria Math"/>
                <a:ea typeface="Cambria Math"/>
              </a:rPr>
              <a:t>  internal vertices has  </a:t>
            </a:r>
            <a:r>
              <a:rPr lang="en-US" i="1" dirty="0">
                <a:ea typeface="Cambria Math"/>
              </a:rPr>
              <a:t>n</a:t>
            </a:r>
            <a:r>
              <a:rPr lang="en-US" dirty="0">
                <a:latin typeface="Cambria Math"/>
                <a:ea typeface="Cambria Math"/>
              </a:rPr>
              <a:t> = </a:t>
            </a:r>
            <a:r>
              <a:rPr lang="en-US" i="1" dirty="0">
                <a:ea typeface="Cambria Math"/>
              </a:rPr>
              <a:t>mi</a:t>
            </a:r>
            <a:r>
              <a:rPr lang="en-US" dirty="0">
                <a:latin typeface="Cambria Math"/>
                <a:ea typeface="Cambria Math"/>
              </a:rPr>
              <a:t> + 1 vertices and                                </a:t>
            </a:r>
            <a:r>
              <a:rPr lang="en-US" i="1" dirty="0">
                <a:ea typeface="Cambria Math"/>
              </a:rPr>
              <a:t>l</a:t>
            </a:r>
            <a:r>
              <a:rPr lang="en-US" dirty="0">
                <a:ea typeface="Cambria Math"/>
              </a:rPr>
              <a:t> </a:t>
            </a:r>
            <a:r>
              <a:rPr lang="en-US" dirty="0">
                <a:latin typeface="Cambria Math"/>
                <a:ea typeface="Cambria Math"/>
              </a:rPr>
              <a:t>= (</a:t>
            </a:r>
            <a:r>
              <a:rPr lang="en-US" i="1" dirty="0">
                <a:latin typeface="Cambria Math"/>
                <a:ea typeface="Cambria Math"/>
              </a:rPr>
              <a:t>m</a:t>
            </a:r>
            <a:r>
              <a:rPr lang="en-US" dirty="0">
                <a:latin typeface="Cambria Math"/>
                <a:ea typeface="Cambria Math"/>
              </a:rPr>
              <a:t>  − 1)</a:t>
            </a:r>
            <a:r>
              <a:rPr lang="en-US" i="1" dirty="0" err="1">
                <a:latin typeface="Cambria Math"/>
                <a:ea typeface="Cambria Math"/>
              </a:rPr>
              <a:t>i</a:t>
            </a:r>
            <a:r>
              <a:rPr lang="en-US" dirty="0">
                <a:latin typeface="Cambria Math"/>
                <a:ea typeface="Cambria Math"/>
              </a:rPr>
              <a:t> + 1 leaves, </a:t>
            </a:r>
          </a:p>
        </p:txBody>
      </p:sp>
      <p:sp>
        <p:nvSpPr>
          <p:cNvPr id="6" name="TextBox 5"/>
          <p:cNvSpPr txBox="1"/>
          <p:nvPr/>
        </p:nvSpPr>
        <p:spPr>
          <a:xfrm>
            <a:off x="3352800" y="3810001"/>
            <a:ext cx="4800600" cy="646331"/>
          </a:xfrm>
          <a:prstGeom prst="rect">
            <a:avLst/>
          </a:prstGeom>
          <a:noFill/>
        </p:spPr>
        <p:txBody>
          <a:bodyPr wrap="square" rtlCol="0">
            <a:spAutoFit/>
          </a:bodyPr>
          <a:lstStyle/>
          <a:p>
            <a:pPr marL="0" lvl="1"/>
            <a:r>
              <a:rPr lang="en-US" i="1" dirty="0">
                <a:ea typeface="Cambria Math"/>
              </a:rPr>
              <a:t>l</a:t>
            </a:r>
            <a:r>
              <a:rPr lang="en-US" dirty="0">
                <a:latin typeface="Cambria Math"/>
                <a:ea typeface="Cambria Math"/>
              </a:rPr>
              <a:t> leaves has  </a:t>
            </a:r>
            <a:r>
              <a:rPr lang="en-US" i="1" dirty="0">
                <a:latin typeface="Cambria Math"/>
                <a:ea typeface="Cambria Math"/>
              </a:rPr>
              <a:t>n</a:t>
            </a:r>
            <a:r>
              <a:rPr lang="en-US" dirty="0">
                <a:latin typeface="Cambria Math"/>
                <a:ea typeface="Cambria Math"/>
              </a:rPr>
              <a:t> = (</a:t>
            </a:r>
            <a:r>
              <a:rPr lang="en-US" i="1" dirty="0">
                <a:latin typeface="Cambria Math"/>
                <a:ea typeface="Cambria Math"/>
              </a:rPr>
              <a:t>ml</a:t>
            </a:r>
            <a:r>
              <a:rPr lang="en-US" dirty="0">
                <a:latin typeface="Cambria Math"/>
                <a:ea typeface="Cambria Math"/>
              </a:rPr>
              <a:t>  − 1)/</a:t>
            </a:r>
            <a:r>
              <a:rPr lang="en-US" dirty="0">
                <a:ea typeface="Cambria Math"/>
              </a:rPr>
              <a:t>(</a:t>
            </a:r>
            <a:r>
              <a:rPr lang="en-US" dirty="0">
                <a:latin typeface="Cambria Math"/>
                <a:ea typeface="Cambria Math"/>
              </a:rPr>
              <a:t>m − 1) vertices and                          </a:t>
            </a:r>
            <a:r>
              <a:rPr lang="en-US" i="1" dirty="0" err="1">
                <a:ea typeface="Cambria Math"/>
              </a:rPr>
              <a:t>i</a:t>
            </a:r>
            <a:r>
              <a:rPr lang="en-US" dirty="0">
                <a:latin typeface="Cambria Math"/>
                <a:ea typeface="Cambria Math"/>
              </a:rPr>
              <a:t> = (</a:t>
            </a:r>
            <a:r>
              <a:rPr lang="en-US" i="1" dirty="0">
                <a:ea typeface="Cambria Math"/>
              </a:rPr>
              <a:t>l</a:t>
            </a:r>
            <a:r>
              <a:rPr lang="en-US" dirty="0">
                <a:ea typeface="Cambria Math"/>
              </a:rPr>
              <a:t> </a:t>
            </a:r>
            <a:r>
              <a:rPr lang="en-US" dirty="0">
                <a:latin typeface="Cambria Math"/>
                <a:ea typeface="Cambria Math"/>
              </a:rPr>
              <a:t> − 1)/ (</a:t>
            </a:r>
            <a:r>
              <a:rPr lang="en-US" i="1" dirty="0">
                <a:latin typeface="Cambria Math"/>
                <a:ea typeface="Cambria Math"/>
              </a:rPr>
              <a:t>m</a:t>
            </a:r>
            <a:r>
              <a:rPr lang="en-US" dirty="0">
                <a:latin typeface="Cambria Math"/>
                <a:ea typeface="Cambria Math"/>
              </a:rPr>
              <a:t>  − 1)   internal vertices.</a:t>
            </a:r>
          </a:p>
        </p:txBody>
      </p:sp>
      <p:sp>
        <p:nvSpPr>
          <p:cNvPr id="7" name="Isosceles Triangle 6"/>
          <p:cNvSpPr/>
          <p:nvPr/>
        </p:nvSpPr>
        <p:spPr>
          <a:xfrm rot="5400000" flipV="1">
            <a:off x="9763543" y="6250632"/>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610601" y="3056206"/>
            <a:ext cx="1590263" cy="1200329"/>
          </a:xfrm>
          <a:prstGeom prst="rect">
            <a:avLst/>
          </a:prstGeom>
          <a:noFill/>
        </p:spPr>
        <p:txBody>
          <a:bodyPr wrap="square" rtlCol="0">
            <a:spAutoFit/>
          </a:bodyPr>
          <a:lstStyle/>
          <a:p>
            <a:r>
              <a:rPr lang="en-US" i="1" dirty="0"/>
              <a:t>proofs of parts (ii) and (iii) are left as exercises</a:t>
            </a:r>
          </a:p>
        </p:txBody>
      </p:sp>
      <p:sp>
        <p:nvSpPr>
          <p:cNvPr id="9" name="TextBox 8"/>
          <p:cNvSpPr txBox="1"/>
          <p:nvPr/>
        </p:nvSpPr>
        <p:spPr>
          <a:xfrm>
            <a:off x="2667000" y="6096001"/>
            <a:ext cx="6629400" cy="461665"/>
          </a:xfrm>
          <a:prstGeom prst="rect">
            <a:avLst/>
          </a:prstGeom>
          <a:noFill/>
        </p:spPr>
        <p:txBody>
          <a:bodyPr wrap="square" rtlCol="0">
            <a:spAutoFit/>
          </a:bodyPr>
          <a:lstStyle/>
          <a:p>
            <a:r>
              <a:rPr lang="en-US" dirty="0">
                <a:ea typeface="Cambria Math"/>
              </a:rPr>
              <a:t> </a:t>
            </a:r>
            <a:r>
              <a:rPr lang="en-US" sz="2400" i="1" dirty="0">
                <a:ea typeface="Cambria Math"/>
              </a:rPr>
              <a:t>l </a:t>
            </a:r>
            <a:r>
              <a:rPr lang="en-US" sz="2400" dirty="0">
                <a:ea typeface="Cambria Math"/>
              </a:rPr>
              <a:t>= </a:t>
            </a:r>
            <a:r>
              <a:rPr lang="en-US" sz="2400" i="1" dirty="0">
                <a:ea typeface="Cambria Math"/>
              </a:rPr>
              <a:t>n</a:t>
            </a:r>
            <a:r>
              <a:rPr lang="en-US" sz="2400" dirty="0">
                <a:ea typeface="Cambria Math"/>
              </a:rPr>
              <a:t> </a:t>
            </a:r>
            <a:r>
              <a:rPr lang="en-US" sz="2400" dirty="0">
                <a:latin typeface="Cambria Math"/>
                <a:ea typeface="Cambria Math"/>
              </a:rPr>
              <a:t>− </a:t>
            </a:r>
            <a:r>
              <a:rPr lang="en-US" sz="2400" i="1" dirty="0" err="1">
                <a:ea typeface="Cambria Math"/>
              </a:rPr>
              <a:t>i</a:t>
            </a:r>
            <a:r>
              <a:rPr lang="en-US" sz="2400" dirty="0">
                <a:ea typeface="Cambria Math"/>
              </a:rPr>
              <a:t> = </a:t>
            </a:r>
            <a:r>
              <a:rPr lang="en-US" sz="2400" i="1" dirty="0">
                <a:ea typeface="Cambria Math"/>
              </a:rPr>
              <a:t>n</a:t>
            </a:r>
            <a:r>
              <a:rPr lang="en-US" sz="2400" dirty="0">
                <a:ea typeface="Cambria Math"/>
              </a:rPr>
              <a:t> </a:t>
            </a:r>
            <a:r>
              <a:rPr lang="en-US" sz="2400" dirty="0">
                <a:latin typeface="Cambria Math"/>
                <a:ea typeface="Cambria Math"/>
              </a:rPr>
              <a:t>−</a:t>
            </a:r>
            <a:r>
              <a:rPr lang="en-US" sz="2400" dirty="0">
                <a:ea typeface="Cambria Math"/>
              </a:rPr>
              <a:t> (</a:t>
            </a:r>
            <a:r>
              <a:rPr lang="en-US" sz="2400" i="1" dirty="0">
                <a:ea typeface="Cambria Math"/>
              </a:rPr>
              <a:t>n</a:t>
            </a:r>
            <a:r>
              <a:rPr lang="en-US" sz="2400" dirty="0">
                <a:latin typeface="Cambria Math"/>
                <a:ea typeface="Cambria Math"/>
              </a:rPr>
              <a:t> −</a:t>
            </a:r>
            <a:r>
              <a:rPr lang="en-US" sz="2400" dirty="0">
                <a:ea typeface="Cambria Math"/>
              </a:rPr>
              <a:t>  </a:t>
            </a:r>
            <a:r>
              <a:rPr lang="en-US" sz="2400" dirty="0">
                <a:latin typeface="Cambria Math" pitchFamily="18" charset="0"/>
                <a:ea typeface="Cambria Math" pitchFamily="18" charset="0"/>
              </a:rPr>
              <a:t>1</a:t>
            </a:r>
            <a:r>
              <a:rPr lang="en-US" sz="2400" dirty="0">
                <a:ea typeface="Cambria Math"/>
              </a:rPr>
              <a:t>)/</a:t>
            </a:r>
            <a:r>
              <a:rPr lang="en-US" sz="2400" i="1" dirty="0">
                <a:ea typeface="Cambria Math"/>
              </a:rPr>
              <a:t>m</a:t>
            </a:r>
            <a:r>
              <a:rPr lang="en-US" sz="2400" dirty="0">
                <a:ea typeface="Cambria Math"/>
              </a:rPr>
              <a:t> =</a:t>
            </a:r>
            <a:r>
              <a:rPr lang="en-US" sz="2400" dirty="0">
                <a:latin typeface="Cambria Math"/>
                <a:ea typeface="Cambria Math"/>
              </a:rPr>
              <a:t> [(</a:t>
            </a:r>
            <a:r>
              <a:rPr lang="en-US" sz="2400" i="1" dirty="0">
                <a:latin typeface="Cambria Math"/>
                <a:ea typeface="Cambria Math"/>
              </a:rPr>
              <a:t>m</a:t>
            </a:r>
            <a:r>
              <a:rPr lang="en-US" sz="2400" dirty="0">
                <a:latin typeface="Cambria Math"/>
                <a:ea typeface="Cambria Math"/>
              </a:rPr>
              <a:t>  − 1)</a:t>
            </a:r>
            <a:r>
              <a:rPr lang="en-US" sz="2400" i="1" dirty="0">
                <a:latin typeface="Cambria Math"/>
                <a:ea typeface="Cambria Math"/>
              </a:rPr>
              <a:t>n</a:t>
            </a:r>
            <a:r>
              <a:rPr lang="en-US" sz="2400" dirty="0">
                <a:latin typeface="Cambria Math"/>
                <a:ea typeface="Cambria Math"/>
              </a:rPr>
              <a:t> + 1]/</a:t>
            </a:r>
            <a:r>
              <a:rPr lang="en-US" sz="2400" i="1" dirty="0">
                <a:latin typeface="Cambria Math"/>
                <a:ea typeface="Cambria Math"/>
              </a:rPr>
              <a:t>m</a:t>
            </a:r>
            <a:r>
              <a:rPr lang="en-US" sz="2400" dirty="0">
                <a:latin typeface="Cambria Math"/>
                <a:ea typeface="Cambria Math"/>
              </a:rPr>
              <a:t> .</a:t>
            </a:r>
            <a:endParaRPr lang="en-US" sz="2400" dirty="0"/>
          </a:p>
        </p:txBody>
      </p:sp>
    </p:spTree>
    <p:extLst>
      <p:ext uri="{BB962C8B-B14F-4D97-AF65-F5344CB8AC3E}">
        <p14:creationId xmlns:p14="http://schemas.microsoft.com/office/powerpoint/2010/main" val="811243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Level of vertices and height of trees</a:t>
            </a:r>
          </a:p>
        </p:txBody>
      </p:sp>
      <p:sp>
        <p:nvSpPr>
          <p:cNvPr id="3" name="Content Placeholder 2"/>
          <p:cNvSpPr>
            <a:spLocks noGrp="1"/>
          </p:cNvSpPr>
          <p:nvPr>
            <p:ph idx="1"/>
          </p:nvPr>
        </p:nvSpPr>
        <p:spPr/>
        <p:txBody>
          <a:bodyPr>
            <a:normAutofit fontScale="70000" lnSpcReduction="20000"/>
          </a:bodyPr>
          <a:lstStyle/>
          <a:p>
            <a:r>
              <a:rPr lang="en-US" dirty="0"/>
              <a:t>When working with trees, we often want to have rooted trees where the </a:t>
            </a:r>
            <a:r>
              <a:rPr lang="en-US" dirty="0" err="1"/>
              <a:t>subtrees</a:t>
            </a:r>
            <a:r>
              <a:rPr lang="en-US" dirty="0"/>
              <a:t> at each vertex contain paths of approximately the same length.</a:t>
            </a:r>
          </a:p>
          <a:p>
            <a:r>
              <a:rPr lang="en-US" dirty="0"/>
              <a:t>To make this idea precise we need some definitions:</a:t>
            </a:r>
          </a:p>
          <a:p>
            <a:pPr lvl="1"/>
            <a:r>
              <a:rPr lang="en-US" dirty="0"/>
              <a:t>The </a:t>
            </a:r>
            <a:r>
              <a:rPr lang="en-US" i="1" dirty="0"/>
              <a:t>level</a:t>
            </a:r>
            <a:r>
              <a:rPr lang="en-US" dirty="0"/>
              <a:t> of a vertex </a:t>
            </a:r>
            <a:r>
              <a:rPr lang="en-US" i="1" dirty="0"/>
              <a:t>v</a:t>
            </a:r>
            <a:r>
              <a:rPr lang="en-US" dirty="0"/>
              <a:t> in a rooted tree is the length of the unique path from the root to this vertex.  </a:t>
            </a:r>
          </a:p>
          <a:p>
            <a:pPr lvl="1"/>
            <a:r>
              <a:rPr lang="en-US" dirty="0"/>
              <a:t>The </a:t>
            </a:r>
            <a:r>
              <a:rPr lang="en-US" i="1" dirty="0"/>
              <a:t>height</a:t>
            </a:r>
            <a:r>
              <a:rPr lang="en-US" dirty="0"/>
              <a:t> of a rooted tree is the maximum of the levels of the vertices. </a:t>
            </a:r>
          </a:p>
          <a:p>
            <a:pPr indent="0">
              <a:buNone/>
            </a:pPr>
            <a:r>
              <a:rPr lang="en-US" b="1" dirty="0"/>
              <a:t>Example</a:t>
            </a:r>
            <a:r>
              <a:rPr lang="en-US" dirty="0"/>
              <a:t>: </a:t>
            </a:r>
          </a:p>
          <a:p>
            <a:pPr indent="0">
              <a:lnSpc>
                <a:spcPts val="1200"/>
              </a:lnSpc>
              <a:buNone/>
            </a:pPr>
            <a:r>
              <a:rPr lang="en-US" dirty="0"/>
              <a:t>  </a:t>
            </a:r>
            <a:r>
              <a:rPr lang="en-US" dirty="0">
                <a:solidFill>
                  <a:schemeClr val="accent1"/>
                </a:solidFill>
              </a:rPr>
              <a:t>(</a:t>
            </a:r>
            <a:r>
              <a:rPr lang="en-US" i="1" dirty="0" err="1">
                <a:solidFill>
                  <a:schemeClr val="accent1"/>
                </a:solidFill>
              </a:rPr>
              <a:t>i</a:t>
            </a:r>
            <a:r>
              <a:rPr lang="en-US" dirty="0">
                <a:solidFill>
                  <a:schemeClr val="accent1"/>
                </a:solidFill>
              </a:rPr>
              <a:t>)  </a:t>
            </a:r>
            <a:r>
              <a:rPr lang="en-US" dirty="0"/>
              <a:t>Find the level of each vertex in </a:t>
            </a:r>
          </a:p>
          <a:p>
            <a:pPr indent="0">
              <a:lnSpc>
                <a:spcPts val="1200"/>
              </a:lnSpc>
              <a:buNone/>
            </a:pPr>
            <a:r>
              <a:rPr lang="en-US" dirty="0"/>
              <a:t>        the tree to the right.                        </a:t>
            </a:r>
          </a:p>
          <a:p>
            <a:pPr indent="0">
              <a:buNone/>
            </a:pPr>
            <a:r>
              <a:rPr lang="en-US" dirty="0"/>
              <a:t> </a:t>
            </a:r>
            <a:r>
              <a:rPr lang="en-US" dirty="0">
                <a:solidFill>
                  <a:schemeClr val="accent1"/>
                </a:solidFill>
              </a:rPr>
              <a:t>(</a:t>
            </a:r>
            <a:r>
              <a:rPr lang="en-US" i="1" dirty="0">
                <a:solidFill>
                  <a:schemeClr val="accent1"/>
                </a:solidFill>
              </a:rPr>
              <a:t>ii</a:t>
            </a:r>
            <a:r>
              <a:rPr lang="en-US" dirty="0">
                <a:solidFill>
                  <a:schemeClr val="accent1"/>
                </a:solidFill>
              </a:rPr>
              <a:t>)  </a:t>
            </a:r>
            <a:r>
              <a:rPr lang="en-US" dirty="0"/>
              <a:t>What is the height of the tree?</a:t>
            </a:r>
          </a:p>
          <a:p>
            <a:pPr indent="0">
              <a:buNone/>
            </a:pPr>
            <a:endParaRPr lang="en-US" dirty="0"/>
          </a:p>
          <a:p>
            <a:pPr indent="0">
              <a:buNone/>
            </a:pPr>
            <a:endParaRPr lang="en-US" dirty="0"/>
          </a:p>
          <a:p>
            <a:pPr indent="0">
              <a:buNone/>
            </a:pPr>
            <a:endParaRPr lang="en-US" dirty="0"/>
          </a:p>
          <a:p>
            <a:pPr indent="0">
              <a:lnSpc>
                <a:spcPts val="1700"/>
              </a:lnSpc>
              <a:buNone/>
            </a:pPr>
            <a:r>
              <a:rPr lang="en-US" b="1" dirty="0"/>
              <a:t>Solution</a:t>
            </a:r>
            <a:r>
              <a:rPr lang="en-US" dirty="0"/>
              <a:t>: </a:t>
            </a:r>
          </a:p>
          <a:p>
            <a:pPr indent="0">
              <a:lnSpc>
                <a:spcPts val="1200"/>
              </a:lnSpc>
              <a:buNone/>
            </a:pPr>
            <a:r>
              <a:rPr lang="en-US" dirty="0"/>
              <a:t>   </a:t>
            </a:r>
            <a:r>
              <a:rPr lang="en-US" dirty="0">
                <a:solidFill>
                  <a:schemeClr val="accent1"/>
                </a:solidFill>
              </a:rPr>
              <a:t>(</a:t>
            </a:r>
            <a:r>
              <a:rPr lang="en-US" i="1" dirty="0" err="1">
                <a:solidFill>
                  <a:schemeClr val="accent1"/>
                </a:solidFill>
              </a:rPr>
              <a:t>i</a:t>
            </a:r>
            <a:r>
              <a:rPr lang="en-US" dirty="0">
                <a:solidFill>
                  <a:schemeClr val="accent1"/>
                </a:solidFill>
              </a:rPr>
              <a:t>)</a:t>
            </a:r>
            <a:r>
              <a:rPr lang="en-US" dirty="0"/>
              <a:t>  The root </a:t>
            </a:r>
            <a:r>
              <a:rPr lang="en-US" i="1" dirty="0"/>
              <a:t>a</a:t>
            </a:r>
            <a:r>
              <a:rPr lang="en-US" dirty="0"/>
              <a:t> is at level </a:t>
            </a:r>
            <a:r>
              <a:rPr lang="en-US" dirty="0">
                <a:latin typeface="Cambria Math" pitchFamily="18" charset="0"/>
                <a:ea typeface="Cambria Math" pitchFamily="18" charset="0"/>
              </a:rPr>
              <a:t>0</a:t>
            </a:r>
            <a:r>
              <a:rPr lang="en-US" dirty="0"/>
              <a:t>.  Vertices </a:t>
            </a:r>
            <a:r>
              <a:rPr lang="en-US" i="1" dirty="0"/>
              <a:t>b</a:t>
            </a:r>
            <a:r>
              <a:rPr lang="en-US" dirty="0"/>
              <a:t>, </a:t>
            </a:r>
            <a:r>
              <a:rPr lang="en-US" i="1" dirty="0"/>
              <a:t>j</a:t>
            </a:r>
            <a:r>
              <a:rPr lang="en-US" dirty="0"/>
              <a:t>, and </a:t>
            </a:r>
            <a:r>
              <a:rPr lang="en-US" i="1" dirty="0"/>
              <a:t>k</a:t>
            </a:r>
            <a:r>
              <a:rPr lang="en-US" dirty="0"/>
              <a:t> are at level </a:t>
            </a:r>
            <a:r>
              <a:rPr lang="en-US" dirty="0">
                <a:latin typeface="Cambria Math" pitchFamily="18" charset="0"/>
                <a:ea typeface="Cambria Math" pitchFamily="18" charset="0"/>
              </a:rPr>
              <a:t>1</a:t>
            </a:r>
            <a:r>
              <a:rPr lang="en-US" dirty="0"/>
              <a:t>.  </a:t>
            </a:r>
          </a:p>
          <a:p>
            <a:pPr indent="0">
              <a:lnSpc>
                <a:spcPts val="1200"/>
              </a:lnSpc>
              <a:buNone/>
            </a:pPr>
            <a:r>
              <a:rPr lang="en-US" dirty="0"/>
              <a:t>         Vertices </a:t>
            </a:r>
            <a:r>
              <a:rPr lang="en-US" i="1" dirty="0"/>
              <a:t>c</a:t>
            </a:r>
            <a:r>
              <a:rPr lang="en-US" dirty="0"/>
              <a:t>, </a:t>
            </a:r>
            <a:r>
              <a:rPr lang="en-US" i="1" dirty="0"/>
              <a:t>e</a:t>
            </a:r>
            <a:r>
              <a:rPr lang="en-US" dirty="0"/>
              <a:t>, </a:t>
            </a:r>
            <a:r>
              <a:rPr lang="en-US" i="1" dirty="0"/>
              <a:t>f</a:t>
            </a:r>
            <a:r>
              <a:rPr lang="en-US" dirty="0"/>
              <a:t>, and </a:t>
            </a:r>
            <a:r>
              <a:rPr lang="en-US" i="1" dirty="0"/>
              <a:t>l</a:t>
            </a:r>
            <a:r>
              <a:rPr lang="en-US" dirty="0"/>
              <a:t> are at level </a:t>
            </a:r>
            <a:r>
              <a:rPr lang="en-US" dirty="0">
                <a:latin typeface="Cambria Math" pitchFamily="18" charset="0"/>
                <a:ea typeface="Cambria Math" pitchFamily="18" charset="0"/>
              </a:rPr>
              <a:t>2</a:t>
            </a:r>
            <a:r>
              <a:rPr lang="en-US" dirty="0"/>
              <a:t>. Vertices </a:t>
            </a:r>
            <a:r>
              <a:rPr lang="en-US" i="1" dirty="0"/>
              <a:t>d</a:t>
            </a:r>
            <a:r>
              <a:rPr lang="en-US" dirty="0"/>
              <a:t>, </a:t>
            </a:r>
            <a:r>
              <a:rPr lang="en-US" i="1" dirty="0"/>
              <a:t>g</a:t>
            </a:r>
            <a:r>
              <a:rPr lang="en-US" dirty="0"/>
              <a:t>, </a:t>
            </a:r>
            <a:r>
              <a:rPr lang="en-US" i="1" dirty="0" err="1"/>
              <a:t>i</a:t>
            </a:r>
            <a:r>
              <a:rPr lang="en-US" dirty="0"/>
              <a:t>, </a:t>
            </a:r>
            <a:r>
              <a:rPr lang="en-US" i="1" dirty="0"/>
              <a:t>m</a:t>
            </a:r>
            <a:r>
              <a:rPr lang="en-US" dirty="0"/>
              <a:t>, and </a:t>
            </a:r>
            <a:r>
              <a:rPr lang="en-US" i="1" dirty="0"/>
              <a:t>n</a:t>
            </a:r>
            <a:r>
              <a:rPr lang="en-US" dirty="0"/>
              <a:t> are at level </a:t>
            </a:r>
            <a:r>
              <a:rPr lang="en-US" dirty="0">
                <a:latin typeface="Cambria Math" pitchFamily="18" charset="0"/>
                <a:ea typeface="Cambria Math" pitchFamily="18" charset="0"/>
              </a:rPr>
              <a:t>3</a:t>
            </a:r>
            <a:r>
              <a:rPr lang="en-US" dirty="0"/>
              <a:t>. </a:t>
            </a:r>
          </a:p>
          <a:p>
            <a:pPr indent="0">
              <a:lnSpc>
                <a:spcPts val="1200"/>
              </a:lnSpc>
              <a:buNone/>
            </a:pPr>
            <a:r>
              <a:rPr lang="en-US" dirty="0"/>
              <a:t>         Vertex </a:t>
            </a:r>
            <a:r>
              <a:rPr lang="en-US" i="1" dirty="0"/>
              <a:t>h</a:t>
            </a:r>
            <a:r>
              <a:rPr lang="en-US" dirty="0"/>
              <a:t> is at level </a:t>
            </a:r>
            <a:r>
              <a:rPr lang="en-US" dirty="0">
                <a:latin typeface="Cambria Math" pitchFamily="18" charset="0"/>
                <a:ea typeface="Cambria Math" pitchFamily="18" charset="0"/>
              </a:rPr>
              <a:t>4</a:t>
            </a:r>
            <a:r>
              <a:rPr lang="en-US" dirty="0"/>
              <a:t>. </a:t>
            </a:r>
          </a:p>
          <a:p>
            <a:pPr indent="0">
              <a:lnSpc>
                <a:spcPts val="1700"/>
              </a:lnSpc>
              <a:buNone/>
            </a:pPr>
            <a:r>
              <a:rPr lang="en-US" dirty="0">
                <a:solidFill>
                  <a:schemeClr val="accent1"/>
                </a:solidFill>
              </a:rPr>
              <a:t>  (</a:t>
            </a:r>
            <a:r>
              <a:rPr lang="en-US" i="1" dirty="0">
                <a:solidFill>
                  <a:schemeClr val="accent1"/>
                </a:solidFill>
              </a:rPr>
              <a:t>ii</a:t>
            </a:r>
            <a:r>
              <a:rPr lang="en-US" dirty="0">
                <a:solidFill>
                  <a:schemeClr val="accent1"/>
                </a:solidFill>
              </a:rPr>
              <a:t>) </a:t>
            </a:r>
            <a:r>
              <a:rPr lang="en-US" dirty="0"/>
              <a:t>The height is </a:t>
            </a:r>
            <a:r>
              <a:rPr lang="en-US" dirty="0">
                <a:latin typeface="Cambria Math" pitchFamily="18" charset="0"/>
                <a:ea typeface="Cambria Math" pitchFamily="18" charset="0"/>
              </a:rPr>
              <a:t>4</a:t>
            </a:r>
            <a:r>
              <a:rPr lang="en-US" dirty="0"/>
              <a:t>, since </a:t>
            </a:r>
            <a:r>
              <a:rPr lang="en-US" dirty="0">
                <a:latin typeface="Cambria Math" pitchFamily="18" charset="0"/>
                <a:ea typeface="Cambria Math" pitchFamily="18" charset="0"/>
              </a:rPr>
              <a:t>4</a:t>
            </a:r>
            <a:r>
              <a:rPr lang="en-US" dirty="0"/>
              <a:t> is the largest level of any vertex. </a:t>
            </a:r>
          </a:p>
          <a:p>
            <a:pPr indent="0">
              <a:lnSpc>
                <a:spcPts val="1700"/>
              </a:lnSpc>
              <a:buNone/>
            </a:pPr>
            <a:endParaRPr lang="en-US" dirty="0"/>
          </a:p>
          <a:p>
            <a:pPr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43800" y="3505200"/>
            <a:ext cx="1108710" cy="1398270"/>
          </a:xfrm>
          <a:prstGeom prst="rect">
            <a:avLst/>
          </a:prstGeom>
        </p:spPr>
      </p:pic>
    </p:spTree>
    <p:extLst>
      <p:ext uri="{BB962C8B-B14F-4D97-AF65-F5344CB8AC3E}">
        <p14:creationId xmlns:p14="http://schemas.microsoft.com/office/powerpoint/2010/main" val="2842740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Balanced </a:t>
            </a:r>
            <a:r>
              <a:rPr lang="en-US" i="1" dirty="0"/>
              <a:t>m</a:t>
            </a:r>
            <a:r>
              <a:rPr lang="en-US" dirty="0"/>
              <a:t>-</a:t>
            </a:r>
            <a:r>
              <a:rPr lang="en-US" dirty="0" err="1"/>
              <a:t>Ary</a:t>
            </a:r>
            <a:r>
              <a:rPr lang="en-US" dirty="0"/>
              <a:t> Trees</a:t>
            </a:r>
          </a:p>
        </p:txBody>
      </p:sp>
      <p:sp>
        <p:nvSpPr>
          <p:cNvPr id="3" name="Content Placeholder 2"/>
          <p:cNvSpPr>
            <a:spLocks noGrp="1"/>
          </p:cNvSpPr>
          <p:nvPr>
            <p:ph idx="1"/>
          </p:nvPr>
        </p:nvSpPr>
        <p:spPr/>
        <p:txBody>
          <a:bodyPr>
            <a:normAutofit/>
          </a:bodyPr>
          <a:lstStyle/>
          <a:p>
            <a:pPr indent="0">
              <a:buNone/>
            </a:pPr>
            <a:r>
              <a:rPr lang="en-US" b="1" dirty="0"/>
              <a:t>Definition</a:t>
            </a:r>
            <a:r>
              <a:rPr lang="en-US" dirty="0"/>
              <a:t>: A rooted </a:t>
            </a:r>
            <a:r>
              <a:rPr lang="en-US" i="1" dirty="0"/>
              <a:t>m</a:t>
            </a:r>
            <a:r>
              <a:rPr lang="en-US" dirty="0"/>
              <a:t>-</a:t>
            </a:r>
            <a:r>
              <a:rPr lang="en-US" dirty="0" err="1"/>
              <a:t>ary</a:t>
            </a:r>
            <a:r>
              <a:rPr lang="en-US" dirty="0"/>
              <a:t> tree of height </a:t>
            </a:r>
            <a:r>
              <a:rPr lang="en-US" i="1" dirty="0"/>
              <a:t>h</a:t>
            </a:r>
            <a:r>
              <a:rPr lang="en-US" dirty="0"/>
              <a:t> is </a:t>
            </a:r>
            <a:r>
              <a:rPr lang="en-US" i="1" dirty="0"/>
              <a:t>balanced</a:t>
            </a:r>
            <a:r>
              <a:rPr lang="en-US" dirty="0"/>
              <a:t> if all leaves are at levels </a:t>
            </a:r>
            <a:r>
              <a:rPr lang="en-US" i="1" dirty="0"/>
              <a:t>h</a:t>
            </a:r>
            <a:r>
              <a:rPr lang="en-US" dirty="0"/>
              <a:t> or </a:t>
            </a:r>
            <a:r>
              <a:rPr lang="en-US" i="1" dirty="0"/>
              <a:t>h</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t>. </a:t>
            </a:r>
          </a:p>
          <a:p>
            <a:pPr indent="0">
              <a:buNone/>
            </a:pPr>
            <a:endParaRPr lang="en-US" dirty="0"/>
          </a:p>
          <a:p>
            <a:pPr indent="0">
              <a:buNone/>
            </a:pPr>
            <a:r>
              <a:rPr lang="en-US" b="1" dirty="0"/>
              <a:t>Example</a:t>
            </a:r>
            <a:r>
              <a:rPr lang="en-US" dirty="0"/>
              <a:t>: Which of the rooted trees shown below is balanced?</a:t>
            </a:r>
          </a:p>
          <a:p>
            <a:pPr indent="0">
              <a:buNone/>
            </a:pPr>
            <a:endParaRPr lang="en-US" dirty="0"/>
          </a:p>
          <a:p>
            <a:pPr indent="0">
              <a:buNone/>
            </a:pPr>
            <a:endParaRPr lang="en-US" dirty="0"/>
          </a:p>
          <a:p>
            <a:pPr indent="0">
              <a:buNone/>
            </a:pPr>
            <a:endParaRPr lang="en-US" dirty="0"/>
          </a:p>
          <a:p>
            <a:pPr indent="0">
              <a:buNone/>
            </a:pPr>
            <a:r>
              <a:rPr lang="en-US" b="1" dirty="0"/>
              <a:t>Solution</a:t>
            </a:r>
            <a:r>
              <a:rPr lang="en-US" dirty="0"/>
              <a:t>: </a:t>
            </a:r>
            <a:r>
              <a:rPr lang="en-US" i="1" dirty="0"/>
              <a:t>T</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t>and </a:t>
            </a:r>
            <a:r>
              <a:rPr lang="en-US" i="1" dirty="0"/>
              <a:t>T</a:t>
            </a:r>
            <a:r>
              <a:rPr lang="en-US" baseline="-25000" dirty="0">
                <a:latin typeface="Cambria Math" pitchFamily="18" charset="0"/>
                <a:ea typeface="Cambria Math" pitchFamily="18" charset="0"/>
              </a:rPr>
              <a:t>3</a:t>
            </a:r>
            <a:r>
              <a:rPr lang="en-US" dirty="0"/>
              <a:t> are balanced, but </a:t>
            </a:r>
            <a:r>
              <a:rPr lang="en-US" i="1" dirty="0"/>
              <a:t>T</a:t>
            </a:r>
            <a:r>
              <a:rPr lang="en-US" baseline="-25000" dirty="0">
                <a:latin typeface="Cambria Math" pitchFamily="18" charset="0"/>
                <a:ea typeface="Cambria Math" pitchFamily="18" charset="0"/>
              </a:rPr>
              <a:t>2</a:t>
            </a:r>
            <a:r>
              <a:rPr lang="en-US" dirty="0"/>
              <a:t> is not because it has leaves at levels </a:t>
            </a:r>
            <a:r>
              <a:rPr lang="en-US" dirty="0">
                <a:latin typeface="Cambria Math" pitchFamily="18" charset="0"/>
                <a:ea typeface="Cambria Math" pitchFamily="18" charset="0"/>
              </a:rPr>
              <a:t>2</a:t>
            </a:r>
            <a:r>
              <a:rPr lang="en-US" dirty="0"/>
              <a:t>, </a:t>
            </a:r>
            <a:r>
              <a:rPr lang="en-US" dirty="0">
                <a:latin typeface="Cambria Math" pitchFamily="18" charset="0"/>
                <a:ea typeface="Cambria Math" pitchFamily="18" charset="0"/>
              </a:rPr>
              <a:t>3</a:t>
            </a:r>
            <a:r>
              <a:rPr lang="en-US" dirty="0"/>
              <a:t>, and </a:t>
            </a:r>
            <a:r>
              <a:rPr lang="en-US" dirty="0">
                <a:latin typeface="Cambria Math" pitchFamily="18" charset="0"/>
                <a:ea typeface="Cambria Math" pitchFamily="18" charset="0"/>
              </a:rPr>
              <a:t>4</a:t>
            </a:r>
            <a:r>
              <a:rPr lang="en-US"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62400" y="3886200"/>
            <a:ext cx="5734050" cy="1216914"/>
          </a:xfrm>
          <a:prstGeom prst="rect">
            <a:avLst/>
          </a:prstGeom>
        </p:spPr>
      </p:pic>
    </p:spTree>
    <p:extLst>
      <p:ext uri="{BB962C8B-B14F-4D97-AF65-F5344CB8AC3E}">
        <p14:creationId xmlns:p14="http://schemas.microsoft.com/office/powerpoint/2010/main" val="3597709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Bound for the Number of Leaves in an </a:t>
            </a:r>
            <a:r>
              <a:rPr lang="en-US" i="1" dirty="0"/>
              <a:t>m</a:t>
            </a:r>
            <a:r>
              <a:rPr lang="en-US" dirty="0"/>
              <a:t>-</a:t>
            </a:r>
            <a:r>
              <a:rPr lang="en-US" dirty="0" err="1"/>
              <a:t>Ary</a:t>
            </a:r>
            <a:r>
              <a:rPr lang="en-US" dirty="0"/>
              <a:t> Tree</a:t>
            </a:r>
          </a:p>
        </p:txBody>
      </p:sp>
      <p:sp>
        <p:nvSpPr>
          <p:cNvPr id="3" name="Content Placeholder 2"/>
          <p:cNvSpPr>
            <a:spLocks noGrp="1"/>
          </p:cNvSpPr>
          <p:nvPr>
            <p:ph idx="1"/>
          </p:nvPr>
        </p:nvSpPr>
        <p:spPr/>
        <p:txBody>
          <a:bodyPr>
            <a:normAutofit fontScale="55000" lnSpcReduction="20000"/>
          </a:bodyPr>
          <a:lstStyle/>
          <a:p>
            <a:pPr indent="0">
              <a:buNone/>
            </a:pPr>
            <a:r>
              <a:rPr lang="en-US" b="1" dirty="0"/>
              <a:t>Theorem </a:t>
            </a:r>
            <a:r>
              <a:rPr lang="en-US" b="1" dirty="0">
                <a:latin typeface="Cambria Math" pitchFamily="18" charset="0"/>
                <a:ea typeface="Cambria Math" pitchFamily="18" charset="0"/>
              </a:rPr>
              <a:t>5</a:t>
            </a:r>
            <a:r>
              <a:rPr lang="en-US" dirty="0"/>
              <a:t>: There are at most </a:t>
            </a:r>
            <a:r>
              <a:rPr lang="en-US" i="1" dirty="0" err="1"/>
              <a:t>m</a:t>
            </a:r>
            <a:r>
              <a:rPr lang="en-US" i="1" baseline="30000" dirty="0" err="1"/>
              <a:t>h</a:t>
            </a:r>
            <a:r>
              <a:rPr lang="en-US" dirty="0"/>
              <a:t> leaves in an </a:t>
            </a:r>
            <a:r>
              <a:rPr lang="en-US" i="1" dirty="0"/>
              <a:t>m</a:t>
            </a:r>
            <a:r>
              <a:rPr lang="en-US" dirty="0"/>
              <a:t>-</a:t>
            </a:r>
            <a:r>
              <a:rPr lang="en-US" dirty="0" err="1"/>
              <a:t>ary</a:t>
            </a:r>
            <a:r>
              <a:rPr lang="en-US" dirty="0"/>
              <a:t> tree of height </a:t>
            </a:r>
            <a:r>
              <a:rPr lang="en-US" i="1" dirty="0"/>
              <a:t>h</a:t>
            </a:r>
            <a:r>
              <a:rPr lang="en-US" dirty="0"/>
              <a:t>.</a:t>
            </a:r>
          </a:p>
          <a:p>
            <a:pPr indent="0">
              <a:buNone/>
            </a:pPr>
            <a:r>
              <a:rPr lang="en-US" b="1" i="1" dirty="0"/>
              <a:t>Proof</a:t>
            </a:r>
            <a:r>
              <a:rPr lang="en-US" dirty="0"/>
              <a:t>  </a:t>
            </a:r>
            <a:r>
              <a:rPr lang="en-US" b="1" dirty="0"/>
              <a:t>(</a:t>
            </a:r>
            <a:r>
              <a:rPr lang="en-US" b="1" i="1" dirty="0"/>
              <a:t>by mathematical induction on height</a:t>
            </a:r>
            <a:r>
              <a:rPr lang="en-US" b="1" dirty="0"/>
              <a:t>): </a:t>
            </a:r>
          </a:p>
          <a:p>
            <a:pPr indent="0">
              <a:buNone/>
            </a:pPr>
            <a:r>
              <a:rPr lang="en-US" i="1" dirty="0"/>
              <a:t>BASIS STEP</a:t>
            </a:r>
            <a:r>
              <a:rPr lang="en-US" dirty="0"/>
              <a:t>: Consider an </a:t>
            </a:r>
            <a:r>
              <a:rPr lang="en-US" i="1" dirty="0"/>
              <a:t>m</a:t>
            </a:r>
            <a:r>
              <a:rPr lang="en-US" dirty="0"/>
              <a:t>-</a:t>
            </a:r>
            <a:r>
              <a:rPr lang="en-US" dirty="0" err="1"/>
              <a:t>ary</a:t>
            </a:r>
            <a:r>
              <a:rPr lang="en-US" dirty="0"/>
              <a:t> trees of height </a:t>
            </a:r>
            <a:r>
              <a:rPr lang="en-US" dirty="0">
                <a:latin typeface="Cambria Math" pitchFamily="18" charset="0"/>
                <a:ea typeface="Cambria Math" pitchFamily="18" charset="0"/>
              </a:rPr>
              <a:t>1</a:t>
            </a:r>
            <a:r>
              <a:rPr lang="en-US" dirty="0"/>
              <a:t>.  The tree consists of a root and no more than </a:t>
            </a:r>
            <a:r>
              <a:rPr lang="en-US" i="1" dirty="0"/>
              <a:t>m</a:t>
            </a:r>
            <a:r>
              <a:rPr lang="en-US" dirty="0"/>
              <a:t> children, all leaves. Hence, there are no more than </a:t>
            </a:r>
            <a:r>
              <a:rPr lang="en-US" i="1" dirty="0"/>
              <a:t>m</a:t>
            </a:r>
            <a:r>
              <a:rPr lang="en-US" baseline="30000" dirty="0">
                <a:latin typeface="Cambria Math" pitchFamily="18" charset="0"/>
                <a:ea typeface="Cambria Math" pitchFamily="18" charset="0"/>
              </a:rPr>
              <a:t>1</a:t>
            </a:r>
            <a:r>
              <a:rPr lang="en-US" dirty="0"/>
              <a:t> = </a:t>
            </a:r>
            <a:r>
              <a:rPr lang="en-US" i="1" dirty="0"/>
              <a:t>m</a:t>
            </a:r>
            <a:r>
              <a:rPr lang="en-US" dirty="0"/>
              <a:t> leaves in an </a:t>
            </a:r>
            <a:r>
              <a:rPr lang="en-US" i="1" dirty="0"/>
              <a:t>m</a:t>
            </a:r>
            <a:r>
              <a:rPr lang="en-US" dirty="0"/>
              <a:t>-</a:t>
            </a:r>
            <a:r>
              <a:rPr lang="en-US" dirty="0" err="1"/>
              <a:t>ary</a:t>
            </a:r>
            <a:r>
              <a:rPr lang="en-US" dirty="0"/>
              <a:t> tree of height </a:t>
            </a:r>
            <a:r>
              <a:rPr lang="en-US" dirty="0">
                <a:latin typeface="Cambria Math" pitchFamily="18" charset="0"/>
                <a:ea typeface="Cambria Math" pitchFamily="18" charset="0"/>
              </a:rPr>
              <a:t>1</a:t>
            </a:r>
            <a:r>
              <a:rPr lang="en-US" dirty="0"/>
              <a:t>.</a:t>
            </a:r>
          </a:p>
          <a:p>
            <a:pPr indent="0">
              <a:buNone/>
            </a:pPr>
            <a:r>
              <a:rPr lang="en-US" i="1" dirty="0"/>
              <a:t>INDUCTIVE STEP</a:t>
            </a:r>
            <a:r>
              <a:rPr lang="en-US" dirty="0"/>
              <a:t>: Assume the result is true for all </a:t>
            </a:r>
            <a:r>
              <a:rPr lang="en-US" i="1" dirty="0"/>
              <a:t>m</a:t>
            </a:r>
            <a:r>
              <a:rPr lang="en-US" dirty="0"/>
              <a:t>-</a:t>
            </a:r>
            <a:r>
              <a:rPr lang="en-US" dirty="0" err="1"/>
              <a:t>ary</a:t>
            </a:r>
            <a:r>
              <a:rPr lang="en-US" dirty="0"/>
              <a:t> trees of height &lt; </a:t>
            </a:r>
            <a:r>
              <a:rPr lang="en-US" i="1" dirty="0"/>
              <a:t>h</a:t>
            </a:r>
            <a:r>
              <a:rPr lang="en-US" dirty="0"/>
              <a:t>. Let </a:t>
            </a:r>
            <a:r>
              <a:rPr lang="en-US" i="1" dirty="0"/>
              <a:t>T</a:t>
            </a:r>
            <a:r>
              <a:rPr lang="en-US" dirty="0"/>
              <a:t> be an </a:t>
            </a:r>
            <a:r>
              <a:rPr lang="en-US" i="1" dirty="0"/>
              <a:t>m</a:t>
            </a:r>
            <a:r>
              <a:rPr lang="en-US" dirty="0"/>
              <a:t>-</a:t>
            </a:r>
            <a:r>
              <a:rPr lang="en-US" dirty="0" err="1"/>
              <a:t>ary</a:t>
            </a:r>
            <a:r>
              <a:rPr lang="en-US" dirty="0"/>
              <a:t> tree of height </a:t>
            </a:r>
            <a:r>
              <a:rPr lang="en-US" i="1" dirty="0"/>
              <a:t>h</a:t>
            </a:r>
            <a:r>
              <a:rPr lang="en-US" dirty="0"/>
              <a:t>. The leaves of </a:t>
            </a:r>
            <a:r>
              <a:rPr lang="en-US" i="1" dirty="0"/>
              <a:t>T </a:t>
            </a:r>
            <a:r>
              <a:rPr lang="en-US" dirty="0"/>
              <a:t>are the leaves of the </a:t>
            </a:r>
            <a:r>
              <a:rPr lang="en-US" dirty="0" err="1"/>
              <a:t>subtrees</a:t>
            </a:r>
            <a:r>
              <a:rPr lang="en-US" dirty="0"/>
              <a:t> of </a:t>
            </a:r>
            <a:r>
              <a:rPr lang="en-US" i="1" dirty="0"/>
              <a:t>T</a:t>
            </a:r>
            <a:r>
              <a:rPr lang="en-US" dirty="0"/>
              <a:t> we get when we delete the edges from the root to each of the vertices of level </a:t>
            </a:r>
            <a:r>
              <a:rPr lang="en-US" dirty="0">
                <a:latin typeface="Cambria Math" pitchFamily="18" charset="0"/>
                <a:ea typeface="Cambria Math" pitchFamily="18" charset="0"/>
              </a:rPr>
              <a:t>1</a:t>
            </a:r>
            <a:r>
              <a:rPr lang="en-US" dirty="0"/>
              <a:t>. </a:t>
            </a:r>
          </a:p>
          <a:p>
            <a:pPr indent="0">
              <a:buNone/>
            </a:pPr>
            <a:endParaRPr lang="en-US" dirty="0"/>
          </a:p>
          <a:p>
            <a:pPr indent="0">
              <a:buNone/>
            </a:pPr>
            <a:endParaRPr lang="en-US" dirty="0"/>
          </a:p>
          <a:p>
            <a:pPr indent="0">
              <a:buNone/>
            </a:pPr>
            <a:endParaRPr lang="en-US" dirty="0"/>
          </a:p>
          <a:p>
            <a:pPr indent="0">
              <a:buNone/>
            </a:pPr>
            <a:endParaRPr lang="en-US" dirty="0"/>
          </a:p>
          <a:p>
            <a:pPr indent="0">
              <a:buNone/>
            </a:pPr>
            <a:endParaRPr lang="en-US" dirty="0"/>
          </a:p>
          <a:p>
            <a:pPr indent="0">
              <a:buNone/>
            </a:pPr>
            <a:endParaRPr lang="en-US" dirty="0"/>
          </a:p>
          <a:p>
            <a:pPr indent="0">
              <a:buNone/>
            </a:pPr>
            <a:endParaRPr lang="en-US" dirty="0"/>
          </a:p>
          <a:p>
            <a:pPr indent="0">
              <a:buNone/>
            </a:pPr>
            <a:r>
              <a:rPr lang="en-US" dirty="0"/>
              <a:t> </a:t>
            </a:r>
          </a:p>
          <a:p>
            <a:pPr indent="0">
              <a:buNone/>
            </a:pPr>
            <a:r>
              <a:rPr lang="en-US" dirty="0"/>
              <a:t>Each of these </a:t>
            </a:r>
            <a:r>
              <a:rPr lang="en-US" dirty="0" err="1"/>
              <a:t>subtrees</a:t>
            </a:r>
            <a:r>
              <a:rPr lang="en-US" dirty="0"/>
              <a:t> has height ≤ </a:t>
            </a:r>
            <a:r>
              <a:rPr lang="en-US" i="1" dirty="0"/>
              <a:t>h</a:t>
            </a:r>
            <a:r>
              <a:rPr lang="en-US" i="1" dirty="0">
                <a:latin typeface="Cambria Math"/>
                <a:ea typeface="Cambria Math"/>
              </a:rPr>
              <a:t>−</a:t>
            </a:r>
            <a:r>
              <a:rPr lang="en-US" dirty="0"/>
              <a:t> </a:t>
            </a:r>
            <a:r>
              <a:rPr lang="en-US" dirty="0">
                <a:latin typeface="Cambria Math" pitchFamily="18" charset="0"/>
                <a:ea typeface="Cambria Math" pitchFamily="18" charset="0"/>
              </a:rPr>
              <a:t>1</a:t>
            </a:r>
            <a:r>
              <a:rPr lang="en-US" dirty="0"/>
              <a:t>. By the inductive hypothesis, each of these </a:t>
            </a:r>
            <a:r>
              <a:rPr lang="en-US" dirty="0" err="1"/>
              <a:t>subtrees</a:t>
            </a:r>
            <a:r>
              <a:rPr lang="en-US" dirty="0"/>
              <a:t> has at most </a:t>
            </a:r>
            <a:r>
              <a:rPr lang="en-US" i="1" dirty="0" err="1"/>
              <a:t>m</a:t>
            </a:r>
            <a:r>
              <a:rPr lang="en-US" i="1" baseline="30000" dirty="0" err="1"/>
              <a:t>h</a:t>
            </a:r>
            <a:r>
              <a:rPr lang="en-US" i="1" baseline="30000" dirty="0">
                <a:latin typeface="Cambria Math"/>
                <a:ea typeface="Cambria Math"/>
              </a:rPr>
              <a:t>−</a:t>
            </a:r>
            <a:r>
              <a:rPr lang="en-US" baseline="30000" dirty="0"/>
              <a:t> </a:t>
            </a:r>
            <a:r>
              <a:rPr lang="en-US" baseline="30000" dirty="0">
                <a:latin typeface="Cambria Math" pitchFamily="18" charset="0"/>
                <a:ea typeface="Cambria Math" pitchFamily="18" charset="0"/>
              </a:rPr>
              <a:t>1</a:t>
            </a:r>
            <a:r>
              <a:rPr lang="en-US" dirty="0"/>
              <a:t> leaves. Since there are at most </a:t>
            </a:r>
            <a:r>
              <a:rPr lang="en-US" i="1" dirty="0"/>
              <a:t>m</a:t>
            </a:r>
            <a:r>
              <a:rPr lang="en-US" dirty="0"/>
              <a:t> such </a:t>
            </a:r>
            <a:r>
              <a:rPr lang="en-US" dirty="0" err="1"/>
              <a:t>subtees</a:t>
            </a:r>
            <a:r>
              <a:rPr lang="en-US" dirty="0"/>
              <a:t>, there are at most </a:t>
            </a:r>
            <a:r>
              <a:rPr lang="en-US" i="1" dirty="0"/>
              <a:t>m</a:t>
            </a:r>
            <a:r>
              <a:rPr lang="en-US" dirty="0">
                <a:sym typeface="Symbol"/>
              </a:rPr>
              <a:t></a:t>
            </a:r>
            <a:r>
              <a:rPr lang="en-US" dirty="0"/>
              <a:t> </a:t>
            </a:r>
            <a:r>
              <a:rPr lang="en-US" i="1" dirty="0" err="1"/>
              <a:t>m</a:t>
            </a:r>
            <a:r>
              <a:rPr lang="en-US" i="1" baseline="30000" dirty="0" err="1"/>
              <a:t>h</a:t>
            </a:r>
            <a:r>
              <a:rPr lang="en-US" i="1" baseline="30000" dirty="0">
                <a:latin typeface="Cambria Math"/>
                <a:ea typeface="Cambria Math"/>
              </a:rPr>
              <a:t>−</a:t>
            </a:r>
            <a:r>
              <a:rPr lang="en-US" baseline="30000" dirty="0"/>
              <a:t> </a:t>
            </a:r>
            <a:r>
              <a:rPr lang="en-US" baseline="30000" dirty="0">
                <a:latin typeface="Cambria Math" pitchFamily="18" charset="0"/>
                <a:ea typeface="Cambria Math" pitchFamily="18" charset="0"/>
              </a:rPr>
              <a:t>1</a:t>
            </a:r>
            <a:r>
              <a:rPr lang="en-US" dirty="0"/>
              <a:t> = </a:t>
            </a:r>
            <a:r>
              <a:rPr lang="en-US" i="1" dirty="0" err="1"/>
              <a:t>m</a:t>
            </a:r>
            <a:r>
              <a:rPr lang="en-US" i="1" baseline="30000" dirty="0" err="1"/>
              <a:t>h</a:t>
            </a:r>
            <a:r>
              <a:rPr lang="en-US" dirty="0"/>
              <a:t> leaves in the tree.  </a:t>
            </a:r>
          </a:p>
          <a:p>
            <a:pPr indent="0">
              <a:buNone/>
            </a:pPr>
            <a:endParaRPr lang="en-US" baseline="30000" dirty="0"/>
          </a:p>
          <a:p>
            <a:pPr indent="0">
              <a:buNone/>
            </a:pPr>
            <a:r>
              <a:rPr lang="en-US" b="1" dirty="0"/>
              <a:t>Corollary </a:t>
            </a:r>
            <a:r>
              <a:rPr lang="en-US" b="1" dirty="0">
                <a:latin typeface="Cambria Math" pitchFamily="18" charset="0"/>
                <a:ea typeface="Cambria Math" pitchFamily="18" charset="0"/>
              </a:rPr>
              <a:t>1</a:t>
            </a:r>
            <a:r>
              <a:rPr lang="en-US" dirty="0"/>
              <a:t>:  If an </a:t>
            </a:r>
            <a:r>
              <a:rPr lang="en-US" i="1" dirty="0"/>
              <a:t>m</a:t>
            </a:r>
            <a:r>
              <a:rPr lang="en-US" dirty="0"/>
              <a:t>-</a:t>
            </a:r>
            <a:r>
              <a:rPr lang="en-US" dirty="0" err="1"/>
              <a:t>ary</a:t>
            </a:r>
            <a:r>
              <a:rPr lang="en-US" dirty="0"/>
              <a:t> tree of height </a:t>
            </a:r>
            <a:r>
              <a:rPr lang="en-US" i="1" dirty="0"/>
              <a:t>h</a:t>
            </a:r>
            <a:r>
              <a:rPr lang="en-US" dirty="0"/>
              <a:t> has </a:t>
            </a:r>
            <a:r>
              <a:rPr lang="en-US" i="1" dirty="0"/>
              <a:t>l</a:t>
            </a:r>
            <a:r>
              <a:rPr lang="en-US" dirty="0"/>
              <a:t> leaves, then  </a:t>
            </a:r>
            <a:r>
              <a:rPr lang="en-US" i="1" dirty="0"/>
              <a:t>h</a:t>
            </a:r>
            <a:r>
              <a:rPr lang="en-US" dirty="0"/>
              <a:t> ≥ </a:t>
            </a:r>
            <a:r>
              <a:rPr lang="en-US" dirty="0">
                <a:latin typeface="Cambria Math"/>
                <a:ea typeface="Cambria Math"/>
              </a:rPr>
              <a:t>⌈</a:t>
            </a:r>
            <a:r>
              <a:rPr lang="en-US" dirty="0" err="1">
                <a:ea typeface="Cambria Math"/>
              </a:rPr>
              <a:t>log</a:t>
            </a:r>
            <a:r>
              <a:rPr lang="en-US" i="1" baseline="-25000" dirty="0" err="1">
                <a:ea typeface="Cambria Math"/>
              </a:rPr>
              <a:t>m</a:t>
            </a:r>
            <a:r>
              <a:rPr lang="en-US" i="1" baseline="-25000" dirty="0">
                <a:ea typeface="Cambria Math"/>
              </a:rPr>
              <a:t> </a:t>
            </a:r>
            <a:r>
              <a:rPr lang="en-US" i="1" dirty="0">
                <a:ea typeface="Cambria Math"/>
              </a:rPr>
              <a:t>l</a:t>
            </a:r>
            <a:r>
              <a:rPr lang="en-US" dirty="0">
                <a:latin typeface="Cambria Math"/>
                <a:ea typeface="Cambria Math"/>
              </a:rPr>
              <a:t>⌉. </a:t>
            </a:r>
            <a:r>
              <a:rPr lang="en-US" dirty="0">
                <a:ea typeface="Cambria Math"/>
              </a:rPr>
              <a:t>If the </a:t>
            </a:r>
            <a:r>
              <a:rPr lang="en-US" i="1" dirty="0">
                <a:ea typeface="Cambria Math"/>
              </a:rPr>
              <a:t>m</a:t>
            </a:r>
            <a:r>
              <a:rPr lang="en-US" dirty="0">
                <a:ea typeface="Cambria Math"/>
              </a:rPr>
              <a:t>-</a:t>
            </a:r>
            <a:r>
              <a:rPr lang="en-US" dirty="0" err="1">
                <a:ea typeface="Cambria Math"/>
              </a:rPr>
              <a:t>ary</a:t>
            </a:r>
            <a:r>
              <a:rPr lang="en-US" dirty="0">
                <a:ea typeface="Cambria Math"/>
              </a:rPr>
              <a:t> tree is full and balanced, then </a:t>
            </a:r>
            <a:r>
              <a:rPr lang="en-US" i="1" dirty="0">
                <a:ea typeface="Cambria Math"/>
              </a:rPr>
              <a:t>h</a:t>
            </a:r>
            <a:r>
              <a:rPr lang="en-US" dirty="0">
                <a:ea typeface="Cambria Math"/>
              </a:rPr>
              <a:t> = </a:t>
            </a:r>
            <a:r>
              <a:rPr lang="en-US" sz="2500" dirty="0">
                <a:solidFill>
                  <a:prstClr val="black"/>
                </a:solidFill>
                <a:latin typeface="Cambria Math"/>
                <a:ea typeface="Cambria Math"/>
              </a:rPr>
              <a:t>⌈</a:t>
            </a:r>
            <a:r>
              <a:rPr lang="en-US" sz="2500" dirty="0" err="1">
                <a:solidFill>
                  <a:prstClr val="black"/>
                </a:solidFill>
                <a:ea typeface="Cambria Math"/>
              </a:rPr>
              <a:t>log</a:t>
            </a:r>
            <a:r>
              <a:rPr lang="en-US" sz="2500" i="1" baseline="-25000" dirty="0" err="1">
                <a:solidFill>
                  <a:prstClr val="black"/>
                </a:solidFill>
                <a:ea typeface="Cambria Math"/>
              </a:rPr>
              <a:t>m</a:t>
            </a:r>
            <a:r>
              <a:rPr lang="en-US" sz="2500" i="1" baseline="-25000" dirty="0">
                <a:solidFill>
                  <a:prstClr val="black"/>
                </a:solidFill>
                <a:ea typeface="Cambria Math"/>
              </a:rPr>
              <a:t> </a:t>
            </a:r>
            <a:r>
              <a:rPr lang="en-US" sz="2500" i="1" dirty="0">
                <a:solidFill>
                  <a:prstClr val="black"/>
                </a:solidFill>
                <a:ea typeface="Cambria Math"/>
              </a:rPr>
              <a:t>l</a:t>
            </a:r>
            <a:r>
              <a:rPr lang="en-US" sz="2500" dirty="0">
                <a:solidFill>
                  <a:prstClr val="black"/>
                </a:solidFill>
                <a:latin typeface="Cambria Math"/>
                <a:ea typeface="Cambria Math"/>
              </a:rPr>
              <a:t>⌉.  (</a:t>
            </a:r>
            <a:r>
              <a:rPr lang="en-US" sz="2500" i="1" dirty="0">
                <a:solidFill>
                  <a:prstClr val="black"/>
                </a:solidFill>
                <a:latin typeface="Cambria Math"/>
                <a:ea typeface="Cambria Math"/>
              </a:rPr>
              <a:t>see text for the proof</a:t>
            </a:r>
            <a:r>
              <a:rPr lang="en-US" sz="2500" dirty="0">
                <a:solidFill>
                  <a:prstClr val="black"/>
                </a:solidFill>
                <a:latin typeface="Cambria Math"/>
                <a:ea typeface="Cambria Math"/>
              </a:rPr>
              <a:t>)</a:t>
            </a:r>
            <a:endParaRPr lang="en-US" dirty="0"/>
          </a:p>
          <a:p>
            <a:pPr indent="0">
              <a:buNone/>
            </a:pPr>
            <a:endParaRPr lang="en-US" b="1" dirty="0"/>
          </a:p>
          <a:p>
            <a:pPr indent="0">
              <a:buNone/>
            </a:pPr>
            <a:endParaRPr lang="en-US" baseline="30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84913" y="3581400"/>
            <a:ext cx="4305300" cy="1299972"/>
          </a:xfrm>
          <a:prstGeom prst="rect">
            <a:avLst/>
          </a:prstGeom>
        </p:spPr>
      </p:pic>
      <p:sp>
        <p:nvSpPr>
          <p:cNvPr id="5" name="Isosceles Triangle 4"/>
          <p:cNvSpPr/>
          <p:nvPr/>
        </p:nvSpPr>
        <p:spPr>
          <a:xfrm rot="5400000" flipV="1">
            <a:off x="9500154" y="5403574"/>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2607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l"/>
            <a:r>
              <a:rPr lang="en-US" altLang="zh-CN" dirty="0"/>
              <a:t>Exercise </a:t>
            </a:r>
            <a:endParaRPr lang="zh-CN" altLang="en-US" dirty="0"/>
          </a:p>
        </p:txBody>
      </p:sp>
      <p:sp>
        <p:nvSpPr>
          <p:cNvPr id="3" name="副标题 2"/>
          <p:cNvSpPr>
            <a:spLocks noGrp="1"/>
          </p:cNvSpPr>
          <p:nvPr>
            <p:ph type="subTitle" idx="1"/>
          </p:nvPr>
        </p:nvSpPr>
        <p:spPr/>
        <p:txBody>
          <a:bodyPr/>
          <a:lstStyle/>
          <a:p>
            <a:pPr algn="l"/>
            <a:r>
              <a:rPr lang="en-US" altLang="zh-CN" dirty="0">
                <a:ea typeface="宋体" charset="-122"/>
              </a:rPr>
              <a:t>P755-756    13, 21</a:t>
            </a:r>
          </a:p>
          <a:p>
            <a:pPr algn="l"/>
            <a:endParaRPr lang="en-US" altLang="zh-CN" dirty="0">
              <a:ea typeface="宋体" charset="-122"/>
            </a:endParaRPr>
          </a:p>
          <a:p>
            <a:pPr algn="l"/>
            <a:r>
              <a:rPr lang="en-US" altLang="zh-CN" dirty="0">
                <a:ea typeface="宋体" charset="-122"/>
              </a:rPr>
              <a:t>P693-695    13, 21</a:t>
            </a:r>
          </a:p>
          <a:p>
            <a:pPr algn="l"/>
            <a:endParaRPr lang="en-US" altLang="zh-CN" dirty="0">
              <a:ea typeface="宋体" charset="-122"/>
            </a:endParaRPr>
          </a:p>
          <a:p>
            <a:pPr algn="l"/>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p:txBody>
          <a:bodyPr>
            <a:normAutofit/>
          </a:bodyPr>
          <a:lstStyle/>
          <a:p>
            <a:r>
              <a:rPr lang="en-US" dirty="0"/>
              <a:t>Introduction to Trees</a:t>
            </a:r>
          </a:p>
          <a:p>
            <a:r>
              <a:rPr lang="en-US" dirty="0"/>
              <a:t>Applications of Trees</a:t>
            </a:r>
          </a:p>
          <a:p>
            <a:r>
              <a:rPr lang="en-US" dirty="0"/>
              <a:t>Tree Traversal</a:t>
            </a:r>
          </a:p>
          <a:p>
            <a:r>
              <a:rPr lang="en-US" dirty="0"/>
              <a:t>Spanning Trees</a:t>
            </a:r>
          </a:p>
          <a:p>
            <a:r>
              <a:rPr lang="en-US" dirty="0"/>
              <a:t>Minimum Spanning Trees</a:t>
            </a:r>
          </a:p>
          <a:p>
            <a:endParaRPr lang="en-US" dirty="0"/>
          </a:p>
          <a:p>
            <a:pPr>
              <a:buNone/>
            </a:pPr>
            <a:endParaRPr lang="en-US" dirty="0"/>
          </a:p>
          <a:p>
            <a:pPr lvl="1">
              <a:buNone/>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209800" y="2286000"/>
            <a:ext cx="7772400" cy="1143000"/>
          </a:xfrm>
          <a:noFill/>
        </p:spPr>
        <p:txBody>
          <a:bodyPr/>
          <a:lstStyle/>
          <a:p>
            <a:r>
              <a:rPr lang="en-US" altLang="zh-CN">
                <a:ea typeface="宋体" charset="-122"/>
              </a:rPr>
              <a:t>Applications of Trees</a:t>
            </a:r>
          </a:p>
        </p:txBody>
      </p:sp>
      <p:sp>
        <p:nvSpPr>
          <p:cNvPr id="2051" name="Rectangle 3"/>
          <p:cNvSpPr>
            <a:spLocks noGrp="1" noChangeArrowheads="1"/>
          </p:cNvSpPr>
          <p:nvPr>
            <p:ph type="subTitle" idx="1"/>
          </p:nvPr>
        </p:nvSpPr>
        <p:spPr/>
        <p:txBody>
          <a:bodyPr/>
          <a:lstStyle/>
          <a:p>
            <a:pPr>
              <a:spcBef>
                <a:spcPct val="0"/>
              </a:spcBef>
              <a:buClrTx/>
              <a:buSzTx/>
            </a:pPr>
            <a:r>
              <a:rPr lang="en-US" altLang="zh-CN" dirty="0">
                <a:ea typeface="宋体" charset="-122"/>
              </a:rPr>
              <a:t> </a:t>
            </a:r>
          </a:p>
          <a:p>
            <a:pPr>
              <a:spcBef>
                <a:spcPct val="0"/>
              </a:spcBef>
              <a:buClrTx/>
              <a:buSzTx/>
            </a:pPr>
            <a:r>
              <a:rPr lang="en-US" altLang="zh-CN" dirty="0">
                <a:ea typeface="宋体" charset="-122"/>
              </a:rPr>
              <a:t>Section 11.2</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352800" y="234950"/>
            <a:ext cx="6629400" cy="1123950"/>
          </a:xfrm>
        </p:spPr>
        <p:txBody>
          <a:bodyPr/>
          <a:lstStyle/>
          <a:p>
            <a:r>
              <a:rPr lang="en-US" altLang="zh-CN">
                <a:ea typeface="宋体" charset="-122"/>
              </a:rPr>
              <a:t>Binary Search Trees</a:t>
            </a:r>
          </a:p>
        </p:txBody>
      </p:sp>
      <p:sp>
        <p:nvSpPr>
          <p:cNvPr id="351235" name="Rectangle 3"/>
          <p:cNvSpPr>
            <a:spLocks noGrp="1" noChangeArrowheads="1"/>
          </p:cNvSpPr>
          <p:nvPr>
            <p:ph type="body" idx="1"/>
          </p:nvPr>
        </p:nvSpPr>
        <p:spPr>
          <a:xfrm>
            <a:off x="2235200" y="2082800"/>
            <a:ext cx="7772400" cy="3708400"/>
          </a:xfrm>
        </p:spPr>
        <p:txBody>
          <a:bodyPr/>
          <a:lstStyle/>
          <a:p>
            <a:pPr>
              <a:buFontTx/>
              <a:buNone/>
            </a:pPr>
            <a:r>
              <a:rPr lang="en-US" altLang="zh-CN" sz="2800" b="1">
                <a:ea typeface="宋体" charset="-122"/>
              </a:rPr>
              <a:t>The goal in computer programs is to find any stored item efficiently when all stored  items are ordered. </a:t>
            </a:r>
          </a:p>
          <a:p>
            <a:pPr>
              <a:buFontTx/>
              <a:buNone/>
            </a:pPr>
            <a:endParaRPr lang="en-US" altLang="zh-CN" sz="2800" b="1">
              <a:ea typeface="宋体" charset="-122"/>
            </a:endParaRPr>
          </a:p>
          <a:p>
            <a:pPr>
              <a:buFontTx/>
              <a:buNone/>
            </a:pPr>
            <a:r>
              <a:rPr lang="en-US" altLang="zh-CN" sz="2800" b="1">
                <a:ea typeface="宋体" charset="-122"/>
              </a:rPr>
              <a:t>A Binary Search Tree can be used to store items in its vertices.  It enables efficient searches.</a:t>
            </a:r>
            <a:endParaRPr lang="en-US" altLang="zh-CN" sz="2400" b="1">
              <a:ea typeface="宋体" charset="-122"/>
            </a:endParaRPr>
          </a:p>
          <a:p>
            <a:endParaRPr lang="en-US" altLang="zh-CN">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1235">
                                            <p:txEl>
                                              <p:pRg st="0" end="0"/>
                                            </p:txEl>
                                          </p:spTgt>
                                        </p:tgtEl>
                                        <p:attrNameLst>
                                          <p:attrName>style.visibility</p:attrName>
                                        </p:attrNameLst>
                                      </p:cBhvr>
                                      <p:to>
                                        <p:strVal val="visible"/>
                                      </p:to>
                                    </p:set>
                                    <p:anim calcmode="lin" valueType="num">
                                      <p:cBhvr additive="base">
                                        <p:cTn id="7" dur="500" fill="hold"/>
                                        <p:tgtEl>
                                          <p:spTgt spid="3512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12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1235">
                                            <p:txEl>
                                              <p:pRg st="2" end="2"/>
                                            </p:txEl>
                                          </p:spTgt>
                                        </p:tgtEl>
                                        <p:attrNameLst>
                                          <p:attrName>style.visibility</p:attrName>
                                        </p:attrNameLst>
                                      </p:cBhvr>
                                      <p:to>
                                        <p:strVal val="visible"/>
                                      </p:to>
                                    </p:set>
                                    <p:anim calcmode="lin" valueType="num">
                                      <p:cBhvr additive="base">
                                        <p:cTn id="13" dur="500" fill="hold"/>
                                        <p:tgtEl>
                                          <p:spTgt spid="35123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123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build="p" bldLvl="2"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452662" y="228600"/>
            <a:ext cx="7631138" cy="1295400"/>
          </a:xfrm>
          <a:noFill/>
        </p:spPr>
        <p:txBody>
          <a:bodyPr anchor="b">
            <a:normAutofit fontScale="90000"/>
          </a:bodyPr>
          <a:lstStyle/>
          <a:p>
            <a:r>
              <a:rPr lang="en-US" altLang="zh-CN" dirty="0">
                <a:ea typeface="宋体" charset="-122"/>
              </a:rPr>
              <a:t>A Binary Search Tree (BST) is . . .</a:t>
            </a:r>
          </a:p>
        </p:txBody>
      </p:sp>
      <p:sp>
        <p:nvSpPr>
          <p:cNvPr id="4" name="矩形 3"/>
          <p:cNvSpPr>
            <a:spLocks noChangeArrowheads="1"/>
          </p:cNvSpPr>
          <p:nvPr/>
        </p:nvSpPr>
        <p:spPr bwMode="auto">
          <a:xfrm>
            <a:off x="1905000" y="1828801"/>
            <a:ext cx="8229600" cy="954107"/>
          </a:xfrm>
          <a:prstGeom prst="rect">
            <a:avLst/>
          </a:prstGeom>
          <a:noFill/>
          <a:ln w="9525">
            <a:noFill/>
            <a:miter lim="800000"/>
            <a:headEnd/>
            <a:tailEnd/>
          </a:ln>
        </p:spPr>
        <p:txBody>
          <a:bodyPr wrap="square">
            <a:spAutoFit/>
          </a:bodyPr>
          <a:lstStyle/>
          <a:p>
            <a:r>
              <a:rPr lang="en-US" altLang="zh-TW" sz="2800">
                <a:latin typeface="Tahoma" pitchFamily="34" charset="0"/>
                <a:ea typeface="新細明體" pitchFamily="18" charset="-120"/>
              </a:rPr>
              <a:t>Goal: Implement a searching algorithm that finds items efficiently when the items are </a:t>
            </a:r>
            <a:r>
              <a:rPr lang="en-US" altLang="zh-TW" sz="2800" u="sng">
                <a:latin typeface="Tahoma" pitchFamily="34" charset="0"/>
                <a:ea typeface="新細明體" pitchFamily="18" charset="-120"/>
              </a:rPr>
              <a:t>totally ordered</a:t>
            </a:r>
            <a:r>
              <a:rPr lang="en-US" altLang="zh-TW" sz="2800">
                <a:latin typeface="Tahoma" pitchFamily="34" charset="0"/>
                <a:ea typeface="新細明體" pitchFamily="18" charset="-120"/>
              </a:rPr>
              <a:t>. </a:t>
            </a:r>
            <a:endParaRPr lang="zh-TW" altLang="en-US">
              <a:latin typeface="Tahoma" pitchFamily="34" charset="0"/>
              <a:ea typeface="新細明體" pitchFamily="18" charset="-120"/>
            </a:endParaRPr>
          </a:p>
        </p:txBody>
      </p:sp>
      <p:sp>
        <p:nvSpPr>
          <p:cNvPr id="5" name="矩形 4"/>
          <p:cNvSpPr/>
          <p:nvPr/>
        </p:nvSpPr>
        <p:spPr>
          <a:xfrm>
            <a:off x="1847850" y="3213100"/>
            <a:ext cx="8534400" cy="1816100"/>
          </a:xfrm>
          <a:prstGeom prst="rect">
            <a:avLst/>
          </a:prstGeom>
        </p:spPr>
        <p:txBody>
          <a:bodyPr>
            <a:spAutoFit/>
          </a:bodyPr>
          <a:lstStyle/>
          <a:p>
            <a:r>
              <a:rPr lang="en-US" altLang="zh-TW" sz="2800">
                <a:latin typeface="Tahoma" pitchFamily="34" charset="0"/>
                <a:ea typeface="新細明體" pitchFamily="18" charset="-120"/>
              </a:rPr>
              <a:t>Binary Search Tree: Binary tree + each child of a vertex is designed as a right or left child, and each vertex </a:t>
            </a:r>
            <a:r>
              <a:rPr lang="en-US" altLang="zh-TW" sz="2800" i="1">
                <a:latin typeface="Tahoma" pitchFamily="34" charset="0"/>
                <a:ea typeface="新細明體" pitchFamily="18" charset="-120"/>
                <a:cs typeface="Times New Roman" pitchFamily="18" charset="0"/>
              </a:rPr>
              <a:t>v</a:t>
            </a:r>
            <a:r>
              <a:rPr lang="en-US" altLang="zh-TW" sz="2800">
                <a:latin typeface="Tahoma" pitchFamily="34" charset="0"/>
                <a:ea typeface="新細明體" pitchFamily="18" charset="-120"/>
              </a:rPr>
              <a:t> is labeled with a key </a:t>
            </a:r>
            <a:r>
              <a:rPr lang="en-US" altLang="zh-TW" sz="2800" i="1">
                <a:latin typeface="Tahoma" pitchFamily="34" charset="0"/>
                <a:ea typeface="新細明體" pitchFamily="18" charset="-120"/>
                <a:cs typeface="Times New Roman" pitchFamily="18" charset="0"/>
              </a:rPr>
              <a:t>label</a:t>
            </a:r>
            <a:r>
              <a:rPr lang="en-US" altLang="zh-TW" sz="2800">
                <a:latin typeface="Tahoma" pitchFamily="34" charset="0"/>
                <a:ea typeface="新細明體" pitchFamily="18" charset="-120"/>
              </a:rPr>
              <a:t>(</a:t>
            </a:r>
            <a:r>
              <a:rPr lang="en-US" altLang="zh-TW" sz="2800" i="1">
                <a:latin typeface="Tahoma" pitchFamily="34" charset="0"/>
                <a:ea typeface="新細明體" pitchFamily="18" charset="-120"/>
                <a:cs typeface="Times New Roman" pitchFamily="18" charset="0"/>
              </a:rPr>
              <a:t>v</a:t>
            </a:r>
            <a:r>
              <a:rPr lang="en-US" altLang="zh-TW" sz="2800">
                <a:latin typeface="Tahoma" pitchFamily="34" charset="0"/>
                <a:ea typeface="新細明體" pitchFamily="18" charset="-120"/>
              </a:rPr>
              <a:t>), which is one of the items.</a:t>
            </a:r>
            <a:endParaRPr lang="zh-TW" altLang="en-US">
              <a:latin typeface="Tahoma" pitchFamily="34" charset="0"/>
              <a:ea typeface="新細明體" pitchFamily="18" charset="-120"/>
            </a:endParaRPr>
          </a:p>
        </p:txBody>
      </p:sp>
      <p:sp>
        <p:nvSpPr>
          <p:cNvPr id="6" name="矩形 5"/>
          <p:cNvSpPr>
            <a:spLocks noChangeArrowheads="1"/>
          </p:cNvSpPr>
          <p:nvPr/>
        </p:nvSpPr>
        <p:spPr bwMode="auto">
          <a:xfrm>
            <a:off x="1703388" y="5041900"/>
            <a:ext cx="8640762" cy="954088"/>
          </a:xfrm>
          <a:prstGeom prst="rect">
            <a:avLst/>
          </a:prstGeom>
          <a:noFill/>
          <a:ln w="9525">
            <a:noFill/>
            <a:miter lim="800000"/>
            <a:headEnd/>
            <a:tailEnd/>
          </a:ln>
        </p:spPr>
        <p:txBody>
          <a:bodyPr>
            <a:spAutoFit/>
          </a:bodyPr>
          <a:lstStyle/>
          <a:p>
            <a:r>
              <a:rPr lang="en-US" altLang="zh-TW" sz="2800">
                <a:latin typeface="Tahoma" pitchFamily="34" charset="0"/>
                <a:ea typeface="新細明體" pitchFamily="18" charset="-120"/>
              </a:rPr>
              <a:t>Note: </a:t>
            </a:r>
            <a:r>
              <a:rPr lang="en-US" altLang="zh-TW" sz="2800" i="1">
                <a:latin typeface="Tahoma" pitchFamily="34" charset="0"/>
                <a:ea typeface="新細明體" pitchFamily="18" charset="-120"/>
                <a:cs typeface="Times New Roman" pitchFamily="18" charset="0"/>
              </a:rPr>
              <a:t>label</a:t>
            </a:r>
            <a:r>
              <a:rPr lang="en-US" altLang="zh-TW" sz="2800">
                <a:latin typeface="Tahoma" pitchFamily="34" charset="0"/>
                <a:ea typeface="新細明體" pitchFamily="18" charset="-120"/>
              </a:rPr>
              <a:t>(</a:t>
            </a:r>
            <a:r>
              <a:rPr lang="en-US" altLang="zh-TW" sz="2800" i="1">
                <a:latin typeface="Tahoma" pitchFamily="34" charset="0"/>
                <a:ea typeface="新細明體" pitchFamily="18" charset="-120"/>
                <a:cs typeface="Times New Roman" pitchFamily="18" charset="0"/>
              </a:rPr>
              <a:t>v</a:t>
            </a:r>
            <a:r>
              <a:rPr lang="en-US" altLang="zh-TW" sz="2800">
                <a:latin typeface="Tahoma" pitchFamily="34" charset="0"/>
                <a:ea typeface="新細明體" pitchFamily="18" charset="-120"/>
              </a:rPr>
              <a:t>)&gt; </a:t>
            </a:r>
            <a:r>
              <a:rPr lang="en-US" altLang="zh-TW" sz="2800" i="1">
                <a:latin typeface="Tahoma" pitchFamily="34" charset="0"/>
                <a:ea typeface="新細明體" pitchFamily="18" charset="-120"/>
                <a:cs typeface="Times New Roman" pitchFamily="18" charset="0"/>
              </a:rPr>
              <a:t>abel</a:t>
            </a:r>
            <a:r>
              <a:rPr lang="en-US" altLang="zh-TW" sz="2800">
                <a:latin typeface="Tahoma" pitchFamily="34" charset="0"/>
                <a:ea typeface="新細明體" pitchFamily="18" charset="-120"/>
              </a:rPr>
              <a:t>(</a:t>
            </a:r>
            <a:r>
              <a:rPr lang="en-US" altLang="zh-TW" sz="2800" i="1">
                <a:latin typeface="Tahoma" pitchFamily="34" charset="0"/>
                <a:ea typeface="新細明體" pitchFamily="18" charset="-120"/>
                <a:cs typeface="Times New Roman" pitchFamily="18" charset="0"/>
              </a:rPr>
              <a:t>w</a:t>
            </a:r>
            <a:r>
              <a:rPr lang="en-US" altLang="zh-TW" sz="2800">
                <a:latin typeface="Tahoma" pitchFamily="34" charset="0"/>
                <a:ea typeface="新細明體" pitchFamily="18" charset="-120"/>
              </a:rPr>
              <a:t>) if </a:t>
            </a:r>
            <a:r>
              <a:rPr lang="en-US" altLang="zh-TW" sz="2800" i="1">
                <a:latin typeface="Tahoma" pitchFamily="34" charset="0"/>
                <a:ea typeface="新細明體" pitchFamily="18" charset="-120"/>
                <a:cs typeface="Times New Roman" pitchFamily="18" charset="0"/>
              </a:rPr>
              <a:t>w </a:t>
            </a:r>
            <a:r>
              <a:rPr lang="en-US" altLang="zh-TW" sz="2800">
                <a:latin typeface="Tahoma" pitchFamily="34" charset="0"/>
                <a:ea typeface="新細明體" pitchFamily="18" charset="-120"/>
              </a:rPr>
              <a:t>is in the left subtree of </a:t>
            </a:r>
            <a:r>
              <a:rPr lang="en-US" altLang="zh-TW" sz="2800" i="1">
                <a:latin typeface="Tahoma" pitchFamily="34" charset="0"/>
                <a:ea typeface="新細明體" pitchFamily="18" charset="-120"/>
                <a:cs typeface="Times New Roman" pitchFamily="18" charset="0"/>
              </a:rPr>
              <a:t>v</a:t>
            </a:r>
            <a:r>
              <a:rPr lang="en-US" altLang="zh-TW" sz="2800">
                <a:latin typeface="Tahoma" pitchFamily="34" charset="0"/>
                <a:ea typeface="新細明體" pitchFamily="18" charset="-120"/>
              </a:rPr>
              <a:t>   </a:t>
            </a:r>
            <a:br>
              <a:rPr lang="en-US" altLang="zh-TW" sz="2800">
                <a:latin typeface="Tahoma" pitchFamily="34" charset="0"/>
                <a:ea typeface="新細明體" pitchFamily="18" charset="-120"/>
              </a:rPr>
            </a:br>
            <a:r>
              <a:rPr lang="en-US" altLang="zh-TW" sz="2800">
                <a:latin typeface="Tahoma" pitchFamily="34" charset="0"/>
                <a:ea typeface="新細明體" pitchFamily="18" charset="-120"/>
              </a:rPr>
              <a:t>  and </a:t>
            </a:r>
            <a:r>
              <a:rPr lang="en-US" altLang="zh-TW" sz="2800" i="1">
                <a:latin typeface="Tahoma" pitchFamily="34" charset="0"/>
                <a:ea typeface="新細明體" pitchFamily="18" charset="-120"/>
                <a:cs typeface="Times New Roman" pitchFamily="18" charset="0"/>
              </a:rPr>
              <a:t>label</a:t>
            </a:r>
            <a:r>
              <a:rPr lang="en-US" altLang="zh-TW" sz="2800">
                <a:latin typeface="Tahoma" pitchFamily="34" charset="0"/>
                <a:ea typeface="新細明體" pitchFamily="18" charset="-120"/>
              </a:rPr>
              <a:t>(</a:t>
            </a:r>
            <a:r>
              <a:rPr lang="en-US" altLang="zh-TW" sz="2800" i="1">
                <a:latin typeface="Tahoma" pitchFamily="34" charset="0"/>
                <a:ea typeface="新細明體" pitchFamily="18" charset="-120"/>
                <a:cs typeface="Times New Roman" pitchFamily="18" charset="0"/>
              </a:rPr>
              <a:t>v</a:t>
            </a:r>
            <a:r>
              <a:rPr lang="en-US" altLang="zh-TW" sz="2800">
                <a:latin typeface="Tahoma" pitchFamily="34" charset="0"/>
                <a:ea typeface="新細明體" pitchFamily="18" charset="-120"/>
              </a:rPr>
              <a:t>)&lt;</a:t>
            </a:r>
            <a:r>
              <a:rPr lang="en-US" altLang="zh-TW" sz="2800" i="1">
                <a:latin typeface="Tahoma" pitchFamily="34" charset="0"/>
                <a:ea typeface="新細明體" pitchFamily="18" charset="-120"/>
                <a:cs typeface="Times New Roman" pitchFamily="18" charset="0"/>
              </a:rPr>
              <a:t>label</a:t>
            </a:r>
            <a:r>
              <a:rPr lang="en-US" altLang="zh-TW" sz="2800">
                <a:latin typeface="Tahoma" pitchFamily="34" charset="0"/>
                <a:ea typeface="新細明體" pitchFamily="18" charset="-120"/>
              </a:rPr>
              <a:t>(</a:t>
            </a:r>
            <a:r>
              <a:rPr lang="en-US" altLang="zh-TW" sz="2800" i="1">
                <a:latin typeface="Tahoma" pitchFamily="34" charset="0"/>
                <a:ea typeface="新細明體" pitchFamily="18" charset="-120"/>
                <a:cs typeface="Times New Roman" pitchFamily="18" charset="0"/>
              </a:rPr>
              <a:t>w</a:t>
            </a:r>
            <a:r>
              <a:rPr lang="en-US" altLang="zh-TW" sz="2800">
                <a:latin typeface="Tahoma" pitchFamily="34" charset="0"/>
                <a:ea typeface="新細明體" pitchFamily="18" charset="-120"/>
              </a:rPr>
              <a:t>) if </a:t>
            </a:r>
            <a:r>
              <a:rPr lang="en-US" altLang="zh-TW" sz="2800" i="1">
                <a:latin typeface="Tahoma" pitchFamily="34" charset="0"/>
                <a:ea typeface="新細明體" pitchFamily="18" charset="-120"/>
                <a:cs typeface="Times New Roman" pitchFamily="18" charset="0"/>
              </a:rPr>
              <a:t>w </a:t>
            </a:r>
            <a:r>
              <a:rPr lang="en-US" altLang="zh-TW" sz="2800">
                <a:latin typeface="Tahoma" pitchFamily="34" charset="0"/>
                <a:ea typeface="新細明體" pitchFamily="18" charset="-120"/>
              </a:rPr>
              <a:t>is in the right subtree of</a:t>
            </a:r>
            <a:r>
              <a:rPr lang="en-US" altLang="zh-TW" sz="2800" i="1">
                <a:latin typeface="Tahoma" pitchFamily="34" charset="0"/>
                <a:ea typeface="新細明體" pitchFamily="18" charset="-120"/>
                <a:cs typeface="Times New Roman" pitchFamily="18" charset="0"/>
              </a:rPr>
              <a:t>v</a:t>
            </a:r>
            <a:r>
              <a:rPr lang="en-US" altLang="zh-TW" sz="2800">
                <a:latin typeface="Tahoma" pitchFamily="34" charset="0"/>
                <a:ea typeface="新細明體" pitchFamily="18" charset="-120"/>
              </a:rPr>
              <a:t> </a:t>
            </a:r>
            <a:endParaRPr lang="zh-TW" altLang="en-US">
              <a:latin typeface="Tahoma" pitchFamily="34" charset="0"/>
              <a:ea typeface="新細明體"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1905000" y="1847850"/>
            <a:ext cx="8153400" cy="4514850"/>
          </a:xfrm>
          <a:noFill/>
        </p:spPr>
        <p:txBody>
          <a:bodyPr/>
          <a:lstStyle/>
          <a:p>
            <a:pPr>
              <a:lnSpc>
                <a:spcPct val="120000"/>
              </a:lnSpc>
              <a:buFontTx/>
              <a:buNone/>
            </a:pPr>
            <a:r>
              <a:rPr lang="en-US" altLang="zh-CN" sz="2400" b="1" dirty="0">
                <a:ea typeface="宋体" charset="-122"/>
              </a:rPr>
              <a:t>Depends on its key values and their order of insertion.</a:t>
            </a:r>
          </a:p>
          <a:p>
            <a:pPr>
              <a:lnSpc>
                <a:spcPct val="120000"/>
              </a:lnSpc>
              <a:buFontTx/>
              <a:buNone/>
            </a:pPr>
            <a:r>
              <a:rPr lang="en-US" altLang="zh-CN" sz="2400" b="1" dirty="0">
                <a:ea typeface="宋体" charset="-122"/>
              </a:rPr>
              <a:t>Insert the elements   </a:t>
            </a:r>
            <a:r>
              <a:rPr lang="en-US" altLang="zh-CN" sz="2400" b="1" dirty="0">
                <a:latin typeface="Arial" charset="0"/>
                <a:ea typeface="宋体" charset="-122"/>
              </a:rPr>
              <a:t>‘</a:t>
            </a:r>
            <a:r>
              <a:rPr lang="en-US" altLang="zh-CN" sz="2400" b="1" dirty="0">
                <a:ea typeface="宋体" charset="-122"/>
              </a:rPr>
              <a:t>J</a:t>
            </a:r>
            <a:r>
              <a:rPr lang="en-US" altLang="zh-CN" sz="2400" b="1" dirty="0">
                <a:latin typeface="Arial" charset="0"/>
                <a:ea typeface="宋体" charset="-122"/>
              </a:rPr>
              <a:t>’</a:t>
            </a:r>
            <a:r>
              <a:rPr lang="en-US" altLang="zh-CN" sz="2400" b="1" dirty="0">
                <a:ea typeface="宋体" charset="-122"/>
              </a:rPr>
              <a:t>   </a:t>
            </a:r>
            <a:r>
              <a:rPr lang="en-US" altLang="zh-CN" sz="2400" b="1" dirty="0">
                <a:latin typeface="Arial" charset="0"/>
                <a:ea typeface="宋体" charset="-122"/>
              </a:rPr>
              <a:t>‘</a:t>
            </a:r>
            <a:r>
              <a:rPr lang="en-US" altLang="zh-CN" sz="2400" b="1" dirty="0">
                <a:ea typeface="宋体" charset="-122"/>
              </a:rPr>
              <a:t>E</a:t>
            </a:r>
            <a:r>
              <a:rPr lang="en-US" altLang="zh-CN" sz="2400" b="1" dirty="0">
                <a:latin typeface="Arial" charset="0"/>
                <a:ea typeface="宋体" charset="-122"/>
              </a:rPr>
              <a:t>’</a:t>
            </a:r>
            <a:r>
              <a:rPr lang="en-US" altLang="zh-CN" sz="2400" b="1" dirty="0">
                <a:ea typeface="宋体" charset="-122"/>
              </a:rPr>
              <a:t>   </a:t>
            </a:r>
            <a:r>
              <a:rPr lang="en-US" altLang="zh-CN" sz="2400" b="1" dirty="0">
                <a:latin typeface="Arial" charset="0"/>
                <a:ea typeface="宋体" charset="-122"/>
              </a:rPr>
              <a:t>‘</a:t>
            </a:r>
            <a:r>
              <a:rPr lang="en-US" altLang="zh-CN" sz="2400" b="1" dirty="0">
                <a:ea typeface="宋体" charset="-122"/>
              </a:rPr>
              <a:t>F</a:t>
            </a:r>
            <a:r>
              <a:rPr lang="en-US" altLang="zh-CN" sz="2400" b="1" dirty="0">
                <a:latin typeface="Arial" charset="0"/>
                <a:ea typeface="宋体" charset="-122"/>
              </a:rPr>
              <a:t>’</a:t>
            </a:r>
            <a:r>
              <a:rPr lang="en-US" altLang="zh-CN" sz="2400" b="1" dirty="0">
                <a:ea typeface="宋体" charset="-122"/>
              </a:rPr>
              <a:t>  </a:t>
            </a:r>
            <a:r>
              <a:rPr lang="en-US" altLang="zh-CN" sz="2400" b="1" dirty="0">
                <a:latin typeface="Arial" charset="0"/>
                <a:ea typeface="宋体" charset="-122"/>
              </a:rPr>
              <a:t>‘</a:t>
            </a:r>
            <a:r>
              <a:rPr lang="en-US" altLang="zh-CN" sz="2400" b="1" dirty="0">
                <a:ea typeface="宋体" charset="-122"/>
              </a:rPr>
              <a:t>T</a:t>
            </a:r>
            <a:r>
              <a:rPr lang="en-US" altLang="zh-CN" sz="2400" b="1" dirty="0">
                <a:latin typeface="Arial" charset="0"/>
                <a:ea typeface="宋体" charset="-122"/>
              </a:rPr>
              <a:t>’</a:t>
            </a:r>
            <a:r>
              <a:rPr lang="en-US" altLang="zh-CN" sz="2400" b="1" dirty="0">
                <a:ea typeface="宋体" charset="-122"/>
              </a:rPr>
              <a:t>  </a:t>
            </a:r>
            <a:r>
              <a:rPr lang="en-US" altLang="zh-CN" sz="2400" b="1" dirty="0">
                <a:latin typeface="Arial" charset="0"/>
                <a:ea typeface="宋体" charset="-122"/>
              </a:rPr>
              <a:t>‘</a:t>
            </a:r>
            <a:r>
              <a:rPr lang="en-US" altLang="zh-CN" sz="2400" b="1" dirty="0">
                <a:ea typeface="宋体" charset="-122"/>
              </a:rPr>
              <a:t>A</a:t>
            </a:r>
            <a:r>
              <a:rPr lang="en-US" altLang="zh-CN" sz="2400" b="1" dirty="0">
                <a:latin typeface="Arial" charset="0"/>
                <a:ea typeface="宋体" charset="-122"/>
              </a:rPr>
              <a:t>’</a:t>
            </a:r>
            <a:r>
              <a:rPr lang="en-US" altLang="zh-CN" sz="2400" b="1" dirty="0">
                <a:ea typeface="宋体" charset="-122"/>
              </a:rPr>
              <a:t>    in that order.</a:t>
            </a:r>
            <a:endParaRPr lang="en-US" altLang="zh-CN" sz="1400" b="1" dirty="0">
              <a:ea typeface="宋体" charset="-122"/>
            </a:endParaRPr>
          </a:p>
          <a:p>
            <a:pPr>
              <a:lnSpc>
                <a:spcPct val="120000"/>
              </a:lnSpc>
              <a:buFontTx/>
              <a:buNone/>
            </a:pPr>
            <a:r>
              <a:rPr lang="en-US" altLang="zh-CN" sz="2400" b="1" dirty="0">
                <a:ea typeface="宋体" charset="-122"/>
              </a:rPr>
              <a:t>The first value to be inserted is put into the root.</a:t>
            </a:r>
          </a:p>
          <a:p>
            <a:pPr>
              <a:buFontTx/>
              <a:buNone/>
            </a:pPr>
            <a:endParaRPr lang="en-US" altLang="zh-CN" sz="1800" b="1" dirty="0">
              <a:ea typeface="宋体" charset="-122"/>
            </a:endParaRPr>
          </a:p>
          <a:p>
            <a:pPr>
              <a:buFontTx/>
              <a:buNone/>
            </a:pPr>
            <a:endParaRPr lang="en-US" altLang="zh-CN" sz="1800" b="1" dirty="0">
              <a:ea typeface="宋体" charset="-122"/>
            </a:endParaRPr>
          </a:p>
          <a:p>
            <a:pPr>
              <a:buFontTx/>
              <a:buNone/>
            </a:pPr>
            <a:endParaRPr lang="en-US" altLang="zh-CN" sz="2400" b="1" dirty="0">
              <a:ea typeface="宋体" charset="-122"/>
            </a:endParaRPr>
          </a:p>
          <a:p>
            <a:pPr>
              <a:buFontTx/>
              <a:buNone/>
            </a:pPr>
            <a:endParaRPr lang="en-US" altLang="zh-CN" sz="2400" b="1" dirty="0">
              <a:ea typeface="宋体" charset="-122"/>
            </a:endParaRPr>
          </a:p>
          <a:p>
            <a:pPr>
              <a:buFontTx/>
              <a:buNone/>
            </a:pPr>
            <a:endParaRPr lang="zh-CN" altLang="en-US" sz="2400" b="1" dirty="0">
              <a:ea typeface="宋体" charset="-122"/>
            </a:endParaRPr>
          </a:p>
        </p:txBody>
      </p:sp>
      <p:sp>
        <p:nvSpPr>
          <p:cNvPr id="5123" name="Rectangle 3"/>
          <p:cNvSpPr>
            <a:spLocks noGrp="1" noChangeArrowheads="1"/>
          </p:cNvSpPr>
          <p:nvPr>
            <p:ph type="title"/>
          </p:nvPr>
        </p:nvSpPr>
        <p:spPr>
          <a:xfrm>
            <a:off x="3200400" y="685800"/>
            <a:ext cx="6858000" cy="723900"/>
          </a:xfrm>
          <a:noFill/>
        </p:spPr>
        <p:txBody>
          <a:bodyPr anchor="b"/>
          <a:lstStyle/>
          <a:p>
            <a:r>
              <a:rPr lang="en-US" altLang="zh-CN" sz="3200">
                <a:ea typeface="宋体" charset="-122"/>
              </a:rPr>
              <a:t>Shape of a binary search tree . . .</a:t>
            </a:r>
          </a:p>
        </p:txBody>
      </p:sp>
      <p:grpSp>
        <p:nvGrpSpPr>
          <p:cNvPr id="2" name="Group 4"/>
          <p:cNvGrpSpPr>
            <a:grpSpLocks/>
          </p:cNvGrpSpPr>
          <p:nvPr/>
        </p:nvGrpSpPr>
        <p:grpSpPr bwMode="auto">
          <a:xfrm>
            <a:off x="5410200" y="4495800"/>
            <a:ext cx="922338" cy="381000"/>
            <a:chOff x="2421" y="2420"/>
            <a:chExt cx="581" cy="240"/>
          </a:xfrm>
        </p:grpSpPr>
        <p:sp>
          <p:nvSpPr>
            <p:cNvPr id="5125" name="Rectangle 5"/>
            <p:cNvSpPr>
              <a:spLocks noChangeArrowheads="1"/>
            </p:cNvSpPr>
            <p:nvPr/>
          </p:nvSpPr>
          <p:spPr bwMode="auto">
            <a:xfrm>
              <a:off x="2421" y="2423"/>
              <a:ext cx="581" cy="237"/>
            </a:xfrm>
            <a:prstGeom prst="rect">
              <a:avLst/>
            </a:prstGeom>
            <a:solidFill>
              <a:schemeClr val="accent1"/>
            </a:solidFill>
            <a:ln w="12700">
              <a:solidFill>
                <a:schemeClr val="tx1"/>
              </a:solidFill>
              <a:miter lim="800000"/>
              <a:headEnd/>
              <a:tailEnd/>
            </a:ln>
          </p:spPr>
          <p:txBody>
            <a:bodyPr wrap="none" anchor="ctr"/>
            <a:lstStyle/>
            <a:p>
              <a:endParaRPr lang="zh-CN" altLang="en-US">
                <a:ea typeface="宋体" charset="-122"/>
              </a:endParaRPr>
            </a:p>
          </p:txBody>
        </p:sp>
        <p:sp>
          <p:nvSpPr>
            <p:cNvPr id="5126" name="Rectangle 6"/>
            <p:cNvSpPr>
              <a:spLocks noChangeArrowheads="1"/>
            </p:cNvSpPr>
            <p:nvPr/>
          </p:nvSpPr>
          <p:spPr bwMode="auto">
            <a:xfrm>
              <a:off x="2531" y="2420"/>
              <a:ext cx="385" cy="233"/>
            </a:xfrm>
            <a:prstGeom prst="rect">
              <a:avLst/>
            </a:prstGeom>
            <a:noFill/>
            <a:ln w="9525">
              <a:noFill/>
              <a:miter lim="800000"/>
              <a:headEnd/>
              <a:tailEnd/>
            </a:ln>
          </p:spPr>
          <p:txBody>
            <a:bodyPr wrap="none" lIns="92075" tIns="46038" rIns="92075" bIns="46038">
              <a:spAutoFit/>
            </a:bodyPr>
            <a:lstStyle/>
            <a:p>
              <a:r>
                <a:rPr lang="zh-CN" altLang="en-US" b="1" dirty="0">
                  <a:latin typeface="Arial" charset="0"/>
                  <a:ea typeface="宋体" charset="-122"/>
                </a:rPr>
                <a:t>‘</a:t>
              </a:r>
              <a:r>
                <a:rPr lang="en-US" altLang="zh-CN" b="1" dirty="0">
                  <a:latin typeface="Arial" charset="0"/>
                  <a:ea typeface="宋体" charset="-122"/>
                </a:rPr>
                <a:t>J’</a:t>
              </a:r>
            </a:p>
          </p:txBody>
        </p:sp>
      </p:gr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2286000" y="1600200"/>
            <a:ext cx="8077200" cy="4343400"/>
          </a:xfrm>
          <a:noFill/>
        </p:spPr>
        <p:txBody>
          <a:bodyPr/>
          <a:lstStyle/>
          <a:p>
            <a:pPr>
              <a:buFontTx/>
              <a:buNone/>
            </a:pPr>
            <a:endParaRPr lang="zh-CN" altLang="en-US" sz="1800" b="1">
              <a:ea typeface="宋体" charset="-122"/>
            </a:endParaRPr>
          </a:p>
          <a:p>
            <a:pPr>
              <a:lnSpc>
                <a:spcPct val="120000"/>
              </a:lnSpc>
              <a:buFontTx/>
              <a:buNone/>
            </a:pPr>
            <a:r>
              <a:rPr lang="en-US" altLang="zh-CN" sz="2800" b="1">
                <a:ea typeface="宋体" charset="-122"/>
              </a:rPr>
              <a:t>Thereafter, each value to be inserted begins by comparing itself to the value in the root, moving left it is less, or moving right if it is greater.  This continues at each level until it can be inserted as a new leaf. </a:t>
            </a:r>
            <a:endParaRPr lang="en-US" altLang="zh-CN" sz="2000" b="1">
              <a:ea typeface="宋体" charset="-122"/>
            </a:endParaRPr>
          </a:p>
          <a:p>
            <a:pPr>
              <a:buFontTx/>
              <a:buNone/>
            </a:pPr>
            <a:endParaRPr lang="en-US" altLang="zh-CN" sz="2800" b="1">
              <a:ea typeface="宋体" charset="-122"/>
            </a:endParaRPr>
          </a:p>
          <a:p>
            <a:pPr>
              <a:buFontTx/>
              <a:buNone/>
            </a:pPr>
            <a:endParaRPr lang="en-US" altLang="zh-CN" sz="2800" b="1">
              <a:ea typeface="宋体" charset="-122"/>
            </a:endParaRPr>
          </a:p>
          <a:p>
            <a:pPr>
              <a:buFontTx/>
              <a:buNone/>
            </a:pPr>
            <a:endParaRPr lang="zh-CN" altLang="en-US" sz="2800" b="1">
              <a:ea typeface="宋体" charset="-122"/>
            </a:endParaRPr>
          </a:p>
        </p:txBody>
      </p:sp>
      <p:sp>
        <p:nvSpPr>
          <p:cNvPr id="6147" name="Rectangle 3"/>
          <p:cNvSpPr>
            <a:spLocks noGrp="1" noChangeArrowheads="1"/>
          </p:cNvSpPr>
          <p:nvPr>
            <p:ph type="title"/>
          </p:nvPr>
        </p:nvSpPr>
        <p:spPr>
          <a:xfrm>
            <a:off x="3276600" y="419100"/>
            <a:ext cx="6953250" cy="990600"/>
          </a:xfrm>
          <a:noFill/>
        </p:spPr>
        <p:txBody>
          <a:bodyPr anchor="b"/>
          <a:lstStyle/>
          <a:p>
            <a:r>
              <a:rPr lang="en-US" altLang="zh-CN">
                <a:ea typeface="宋体" charset="-122"/>
              </a:rPr>
              <a:t>Inserting </a:t>
            </a:r>
            <a:r>
              <a:rPr lang="en-US" altLang="zh-CN">
                <a:latin typeface="Arial" charset="0"/>
                <a:ea typeface="宋体" charset="-122"/>
              </a:rPr>
              <a:t>‘</a:t>
            </a:r>
            <a:r>
              <a:rPr lang="en-US" altLang="zh-CN">
                <a:ea typeface="宋体" charset="-122"/>
              </a:rPr>
              <a:t>E</a:t>
            </a:r>
            <a:r>
              <a:rPr lang="en-US" altLang="zh-CN">
                <a:latin typeface="Arial" charset="0"/>
                <a:ea typeface="宋体" charset="-122"/>
              </a:rPr>
              <a:t>’</a:t>
            </a:r>
            <a:r>
              <a:rPr lang="en-US" altLang="zh-CN">
                <a:ea typeface="宋体" charset="-122"/>
              </a:rPr>
              <a:t> into the BST</a:t>
            </a:r>
          </a:p>
        </p:txBody>
      </p:sp>
      <p:grpSp>
        <p:nvGrpSpPr>
          <p:cNvPr id="2" name="Group 4"/>
          <p:cNvGrpSpPr>
            <a:grpSpLocks/>
          </p:cNvGrpSpPr>
          <p:nvPr/>
        </p:nvGrpSpPr>
        <p:grpSpPr bwMode="auto">
          <a:xfrm>
            <a:off x="5334000" y="4724400"/>
            <a:ext cx="922338" cy="381000"/>
            <a:chOff x="2421" y="2420"/>
            <a:chExt cx="581" cy="240"/>
          </a:xfrm>
        </p:grpSpPr>
        <p:sp>
          <p:nvSpPr>
            <p:cNvPr id="6153" name="Rectangle 5"/>
            <p:cNvSpPr>
              <a:spLocks noChangeArrowheads="1"/>
            </p:cNvSpPr>
            <p:nvPr/>
          </p:nvSpPr>
          <p:spPr bwMode="auto">
            <a:xfrm>
              <a:off x="2421" y="2423"/>
              <a:ext cx="581" cy="237"/>
            </a:xfrm>
            <a:prstGeom prst="rect">
              <a:avLst/>
            </a:prstGeom>
            <a:solidFill>
              <a:schemeClr val="accent1"/>
            </a:solidFill>
            <a:ln w="12700">
              <a:solidFill>
                <a:schemeClr val="tx1"/>
              </a:solidFill>
              <a:miter lim="800000"/>
              <a:headEnd/>
              <a:tailEnd/>
            </a:ln>
          </p:spPr>
          <p:txBody>
            <a:bodyPr wrap="none" anchor="ctr"/>
            <a:lstStyle/>
            <a:p>
              <a:endParaRPr lang="zh-CN" altLang="en-US">
                <a:ea typeface="宋体" charset="-122"/>
              </a:endParaRPr>
            </a:p>
          </p:txBody>
        </p:sp>
        <p:sp>
          <p:nvSpPr>
            <p:cNvPr id="6154" name="Rectangle 6"/>
            <p:cNvSpPr>
              <a:spLocks noChangeArrowheads="1"/>
            </p:cNvSpPr>
            <p:nvPr/>
          </p:nvSpPr>
          <p:spPr bwMode="auto">
            <a:xfrm>
              <a:off x="2531" y="2420"/>
              <a:ext cx="385" cy="233"/>
            </a:xfrm>
            <a:prstGeom prst="rect">
              <a:avLst/>
            </a:prstGeom>
            <a:noFill/>
            <a:ln w="9525">
              <a:noFill/>
              <a:miter lim="800000"/>
              <a:headEnd/>
              <a:tailEnd/>
            </a:ln>
          </p:spPr>
          <p:txBody>
            <a:bodyPr wrap="none" lIns="92075" tIns="46038" rIns="92075" bIns="46038">
              <a:spAutoFit/>
            </a:bodyPr>
            <a:lstStyle/>
            <a:p>
              <a:r>
                <a:rPr lang="zh-CN" altLang="en-US" b="1">
                  <a:latin typeface="Arial" charset="0"/>
                  <a:ea typeface="宋体" charset="-122"/>
                </a:rPr>
                <a:t>‘</a:t>
              </a:r>
              <a:r>
                <a:rPr lang="en-US" altLang="zh-CN" b="1">
                  <a:latin typeface="Arial" charset="0"/>
                  <a:ea typeface="宋体" charset="-122"/>
                </a:rPr>
                <a:t>J’</a:t>
              </a:r>
            </a:p>
          </p:txBody>
        </p:sp>
      </p:grpSp>
      <p:grpSp>
        <p:nvGrpSpPr>
          <p:cNvPr id="3" name="Group 7"/>
          <p:cNvGrpSpPr>
            <a:grpSpLocks/>
          </p:cNvGrpSpPr>
          <p:nvPr/>
        </p:nvGrpSpPr>
        <p:grpSpPr bwMode="auto">
          <a:xfrm>
            <a:off x="3962401" y="4953000"/>
            <a:ext cx="1501775" cy="755650"/>
            <a:chOff x="1538" y="2592"/>
            <a:chExt cx="946" cy="476"/>
          </a:xfrm>
        </p:grpSpPr>
        <p:sp>
          <p:nvSpPr>
            <p:cNvPr id="6150" name="Rectangle 8"/>
            <p:cNvSpPr>
              <a:spLocks noChangeArrowheads="1"/>
            </p:cNvSpPr>
            <p:nvPr/>
          </p:nvSpPr>
          <p:spPr bwMode="auto">
            <a:xfrm>
              <a:off x="1538" y="2828"/>
              <a:ext cx="599" cy="240"/>
            </a:xfrm>
            <a:prstGeom prst="rect">
              <a:avLst/>
            </a:prstGeom>
            <a:solidFill>
              <a:schemeClr val="accent1"/>
            </a:solidFill>
            <a:ln w="12700">
              <a:solidFill>
                <a:schemeClr val="tx1"/>
              </a:solidFill>
              <a:miter lim="800000"/>
              <a:headEnd/>
              <a:tailEnd/>
            </a:ln>
          </p:spPr>
          <p:txBody>
            <a:bodyPr wrap="none" anchor="ctr"/>
            <a:lstStyle/>
            <a:p>
              <a:endParaRPr lang="zh-CN" altLang="en-US">
                <a:ea typeface="宋体" charset="-122"/>
              </a:endParaRPr>
            </a:p>
          </p:txBody>
        </p:sp>
        <p:sp>
          <p:nvSpPr>
            <p:cNvPr id="6151" name="Line 9"/>
            <p:cNvSpPr>
              <a:spLocks noChangeShapeType="1"/>
            </p:cNvSpPr>
            <p:nvPr/>
          </p:nvSpPr>
          <p:spPr bwMode="auto">
            <a:xfrm flipV="1">
              <a:off x="1922" y="2592"/>
              <a:ext cx="562" cy="233"/>
            </a:xfrm>
            <a:prstGeom prst="line">
              <a:avLst/>
            </a:prstGeom>
            <a:noFill/>
            <a:ln w="12700">
              <a:solidFill>
                <a:schemeClr val="tx1"/>
              </a:solidFill>
              <a:round/>
              <a:headEnd type="stealth" w="med" len="lg"/>
              <a:tailEnd type="none" w="sm" len="sm"/>
            </a:ln>
          </p:spPr>
          <p:txBody>
            <a:bodyPr wrap="none" anchor="ctr"/>
            <a:lstStyle/>
            <a:p>
              <a:endParaRPr lang="zh-CN" altLang="en-US"/>
            </a:p>
          </p:txBody>
        </p:sp>
        <p:sp>
          <p:nvSpPr>
            <p:cNvPr id="6152" name="Rectangle 10"/>
            <p:cNvSpPr>
              <a:spLocks noChangeArrowheads="1"/>
            </p:cNvSpPr>
            <p:nvPr/>
          </p:nvSpPr>
          <p:spPr bwMode="auto">
            <a:xfrm>
              <a:off x="1609" y="2822"/>
              <a:ext cx="441" cy="233"/>
            </a:xfrm>
            <a:prstGeom prst="rect">
              <a:avLst/>
            </a:prstGeom>
            <a:noFill/>
            <a:ln w="9525">
              <a:noFill/>
              <a:miter lim="800000"/>
              <a:headEnd/>
              <a:tailEnd/>
            </a:ln>
          </p:spPr>
          <p:txBody>
            <a:bodyPr wrap="none" lIns="92075" tIns="46038" rIns="92075" bIns="46038">
              <a:spAutoFit/>
            </a:bodyPr>
            <a:lstStyle/>
            <a:p>
              <a:r>
                <a:rPr lang="zh-CN" altLang="en-US" b="1">
                  <a:latin typeface="Arial" charset="0"/>
                  <a:ea typeface="宋体" charset="-122"/>
                </a:rPr>
                <a:t> ‘</a:t>
              </a:r>
              <a:r>
                <a:rPr lang="en-US" altLang="zh-CN" b="1">
                  <a:latin typeface="Arial" charset="0"/>
                  <a:ea typeface="宋体" charset="-122"/>
                </a:rPr>
                <a:t>E’</a:t>
              </a:r>
            </a:p>
          </p:txBody>
        </p:sp>
      </p:gr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2209800" y="1447800"/>
            <a:ext cx="8153400" cy="1828800"/>
          </a:xfrm>
          <a:noFill/>
        </p:spPr>
        <p:txBody>
          <a:bodyPr/>
          <a:lstStyle/>
          <a:p>
            <a:pPr>
              <a:lnSpc>
                <a:spcPct val="90000"/>
              </a:lnSpc>
              <a:buFontTx/>
              <a:buNone/>
            </a:pPr>
            <a:endParaRPr lang="zh-CN" altLang="en-US" sz="1600" b="1">
              <a:ea typeface="宋体" charset="-122"/>
            </a:endParaRPr>
          </a:p>
          <a:p>
            <a:pPr>
              <a:lnSpc>
                <a:spcPct val="130000"/>
              </a:lnSpc>
              <a:buFontTx/>
              <a:buNone/>
            </a:pPr>
            <a:r>
              <a:rPr lang="en-US" altLang="zh-CN" sz="2400" b="1">
                <a:ea typeface="宋体" charset="-122"/>
              </a:rPr>
              <a:t>Begin by comparing </a:t>
            </a:r>
            <a:r>
              <a:rPr lang="en-US" altLang="zh-CN" sz="2400" b="1">
                <a:latin typeface="Arial" charset="0"/>
                <a:ea typeface="宋体" charset="-122"/>
              </a:rPr>
              <a:t>‘</a:t>
            </a:r>
            <a:r>
              <a:rPr lang="en-US" altLang="zh-CN" sz="2400" b="1">
                <a:ea typeface="宋体" charset="-122"/>
              </a:rPr>
              <a:t>F</a:t>
            </a:r>
            <a:r>
              <a:rPr lang="en-US" altLang="zh-CN" sz="2400" b="1">
                <a:latin typeface="Arial" charset="0"/>
                <a:ea typeface="宋体" charset="-122"/>
              </a:rPr>
              <a:t>’</a:t>
            </a:r>
            <a:r>
              <a:rPr lang="en-US" altLang="zh-CN" sz="2400" b="1">
                <a:ea typeface="宋体" charset="-122"/>
              </a:rPr>
              <a:t> to the value in the root, moving left it is less, or moving right if it is greater.  This continues until it can be inserted as a leaf. </a:t>
            </a:r>
            <a:endParaRPr lang="en-US" altLang="zh-CN" sz="1800" b="1">
              <a:ea typeface="宋体" charset="-122"/>
            </a:endParaRPr>
          </a:p>
          <a:p>
            <a:pPr>
              <a:lnSpc>
                <a:spcPct val="90000"/>
              </a:lnSpc>
              <a:buFontTx/>
              <a:buNone/>
            </a:pPr>
            <a:endParaRPr lang="en-US" altLang="zh-CN" sz="2400" b="1">
              <a:ea typeface="宋体" charset="-122"/>
            </a:endParaRPr>
          </a:p>
          <a:p>
            <a:pPr>
              <a:lnSpc>
                <a:spcPct val="90000"/>
              </a:lnSpc>
              <a:buFontTx/>
              <a:buNone/>
            </a:pPr>
            <a:endParaRPr lang="en-US" altLang="zh-CN" sz="2400" b="1">
              <a:ea typeface="宋体" charset="-122"/>
            </a:endParaRPr>
          </a:p>
          <a:p>
            <a:pPr>
              <a:lnSpc>
                <a:spcPct val="90000"/>
              </a:lnSpc>
              <a:buFontTx/>
              <a:buNone/>
            </a:pPr>
            <a:endParaRPr lang="zh-CN" altLang="en-US" sz="2400" b="1">
              <a:ea typeface="宋体" charset="-122"/>
            </a:endParaRPr>
          </a:p>
        </p:txBody>
      </p:sp>
      <p:sp>
        <p:nvSpPr>
          <p:cNvPr id="7171" name="Rectangle 3"/>
          <p:cNvSpPr>
            <a:spLocks noGrp="1" noChangeArrowheads="1"/>
          </p:cNvSpPr>
          <p:nvPr>
            <p:ph type="title"/>
          </p:nvPr>
        </p:nvSpPr>
        <p:spPr>
          <a:xfrm>
            <a:off x="3429000" y="342900"/>
            <a:ext cx="6800850" cy="990600"/>
          </a:xfrm>
          <a:noFill/>
        </p:spPr>
        <p:txBody>
          <a:bodyPr anchor="b"/>
          <a:lstStyle/>
          <a:p>
            <a:r>
              <a:rPr lang="en-US" altLang="zh-CN">
                <a:ea typeface="宋体" charset="-122"/>
              </a:rPr>
              <a:t>Inserting </a:t>
            </a:r>
            <a:r>
              <a:rPr lang="en-US" altLang="zh-CN">
                <a:latin typeface="Arial" charset="0"/>
                <a:ea typeface="宋体" charset="-122"/>
              </a:rPr>
              <a:t>‘</a:t>
            </a:r>
            <a:r>
              <a:rPr lang="en-US" altLang="zh-CN">
                <a:ea typeface="宋体" charset="-122"/>
              </a:rPr>
              <a:t>F</a:t>
            </a:r>
            <a:r>
              <a:rPr lang="en-US" altLang="zh-CN">
                <a:latin typeface="Arial" charset="0"/>
                <a:ea typeface="宋体" charset="-122"/>
              </a:rPr>
              <a:t>’</a:t>
            </a:r>
            <a:r>
              <a:rPr lang="en-US" altLang="zh-CN">
                <a:ea typeface="宋体" charset="-122"/>
              </a:rPr>
              <a:t> into the BST</a:t>
            </a:r>
          </a:p>
        </p:txBody>
      </p:sp>
      <p:grpSp>
        <p:nvGrpSpPr>
          <p:cNvPr id="2" name="Group 4"/>
          <p:cNvGrpSpPr>
            <a:grpSpLocks/>
          </p:cNvGrpSpPr>
          <p:nvPr/>
        </p:nvGrpSpPr>
        <p:grpSpPr bwMode="auto">
          <a:xfrm>
            <a:off x="5334000" y="4343400"/>
            <a:ext cx="922338" cy="381000"/>
            <a:chOff x="2421" y="2420"/>
            <a:chExt cx="581" cy="240"/>
          </a:xfrm>
        </p:grpSpPr>
        <p:sp>
          <p:nvSpPr>
            <p:cNvPr id="7180" name="Rectangle 5"/>
            <p:cNvSpPr>
              <a:spLocks noChangeArrowheads="1"/>
            </p:cNvSpPr>
            <p:nvPr/>
          </p:nvSpPr>
          <p:spPr bwMode="auto">
            <a:xfrm>
              <a:off x="2421" y="2423"/>
              <a:ext cx="581" cy="237"/>
            </a:xfrm>
            <a:prstGeom prst="rect">
              <a:avLst/>
            </a:prstGeom>
            <a:solidFill>
              <a:schemeClr val="accent1"/>
            </a:solidFill>
            <a:ln w="12700">
              <a:solidFill>
                <a:schemeClr val="tx1"/>
              </a:solidFill>
              <a:miter lim="800000"/>
              <a:headEnd/>
              <a:tailEnd/>
            </a:ln>
          </p:spPr>
          <p:txBody>
            <a:bodyPr wrap="none" anchor="ctr"/>
            <a:lstStyle/>
            <a:p>
              <a:endParaRPr lang="zh-CN" altLang="en-US">
                <a:ea typeface="宋体" charset="-122"/>
              </a:endParaRPr>
            </a:p>
          </p:txBody>
        </p:sp>
        <p:sp>
          <p:nvSpPr>
            <p:cNvPr id="7181" name="Rectangle 6"/>
            <p:cNvSpPr>
              <a:spLocks noChangeArrowheads="1"/>
            </p:cNvSpPr>
            <p:nvPr/>
          </p:nvSpPr>
          <p:spPr bwMode="auto">
            <a:xfrm>
              <a:off x="2531" y="2420"/>
              <a:ext cx="385" cy="233"/>
            </a:xfrm>
            <a:prstGeom prst="rect">
              <a:avLst/>
            </a:prstGeom>
            <a:noFill/>
            <a:ln w="9525">
              <a:noFill/>
              <a:miter lim="800000"/>
              <a:headEnd/>
              <a:tailEnd/>
            </a:ln>
          </p:spPr>
          <p:txBody>
            <a:bodyPr wrap="none" lIns="92075" tIns="46038" rIns="92075" bIns="46038">
              <a:spAutoFit/>
            </a:bodyPr>
            <a:lstStyle/>
            <a:p>
              <a:r>
                <a:rPr lang="zh-CN" altLang="en-US" b="1">
                  <a:latin typeface="Arial" charset="0"/>
                  <a:ea typeface="宋体" charset="-122"/>
                </a:rPr>
                <a:t>‘</a:t>
              </a:r>
              <a:r>
                <a:rPr lang="en-US" altLang="zh-CN" b="1">
                  <a:latin typeface="Arial" charset="0"/>
                  <a:ea typeface="宋体" charset="-122"/>
                </a:rPr>
                <a:t>J’</a:t>
              </a:r>
            </a:p>
          </p:txBody>
        </p:sp>
      </p:grpSp>
      <p:grpSp>
        <p:nvGrpSpPr>
          <p:cNvPr id="3" name="Group 7"/>
          <p:cNvGrpSpPr>
            <a:grpSpLocks/>
          </p:cNvGrpSpPr>
          <p:nvPr/>
        </p:nvGrpSpPr>
        <p:grpSpPr bwMode="auto">
          <a:xfrm>
            <a:off x="4114801" y="4724400"/>
            <a:ext cx="1501775" cy="755650"/>
            <a:chOff x="1538" y="2592"/>
            <a:chExt cx="946" cy="476"/>
          </a:xfrm>
        </p:grpSpPr>
        <p:sp>
          <p:nvSpPr>
            <p:cNvPr id="7177" name="Rectangle 8"/>
            <p:cNvSpPr>
              <a:spLocks noChangeArrowheads="1"/>
            </p:cNvSpPr>
            <p:nvPr/>
          </p:nvSpPr>
          <p:spPr bwMode="auto">
            <a:xfrm>
              <a:off x="1538" y="2828"/>
              <a:ext cx="599" cy="240"/>
            </a:xfrm>
            <a:prstGeom prst="rect">
              <a:avLst/>
            </a:prstGeom>
            <a:solidFill>
              <a:schemeClr val="accent1"/>
            </a:solidFill>
            <a:ln w="12700">
              <a:solidFill>
                <a:schemeClr val="tx1"/>
              </a:solidFill>
              <a:miter lim="800000"/>
              <a:headEnd/>
              <a:tailEnd/>
            </a:ln>
          </p:spPr>
          <p:txBody>
            <a:bodyPr wrap="none" anchor="ctr"/>
            <a:lstStyle/>
            <a:p>
              <a:endParaRPr lang="zh-CN" altLang="en-US">
                <a:ea typeface="宋体" charset="-122"/>
              </a:endParaRPr>
            </a:p>
          </p:txBody>
        </p:sp>
        <p:sp>
          <p:nvSpPr>
            <p:cNvPr id="7178" name="Line 9"/>
            <p:cNvSpPr>
              <a:spLocks noChangeShapeType="1"/>
            </p:cNvSpPr>
            <p:nvPr/>
          </p:nvSpPr>
          <p:spPr bwMode="auto">
            <a:xfrm flipV="1">
              <a:off x="1922" y="2592"/>
              <a:ext cx="562" cy="233"/>
            </a:xfrm>
            <a:prstGeom prst="line">
              <a:avLst/>
            </a:prstGeom>
            <a:noFill/>
            <a:ln w="12700">
              <a:solidFill>
                <a:schemeClr val="tx1"/>
              </a:solidFill>
              <a:round/>
              <a:headEnd type="stealth" w="med" len="lg"/>
              <a:tailEnd type="none" w="sm" len="sm"/>
            </a:ln>
          </p:spPr>
          <p:txBody>
            <a:bodyPr wrap="none" anchor="ctr"/>
            <a:lstStyle/>
            <a:p>
              <a:endParaRPr lang="zh-CN" altLang="en-US"/>
            </a:p>
          </p:txBody>
        </p:sp>
        <p:sp>
          <p:nvSpPr>
            <p:cNvPr id="7179" name="Rectangle 10"/>
            <p:cNvSpPr>
              <a:spLocks noChangeArrowheads="1"/>
            </p:cNvSpPr>
            <p:nvPr/>
          </p:nvSpPr>
          <p:spPr bwMode="auto">
            <a:xfrm>
              <a:off x="1609" y="2822"/>
              <a:ext cx="441" cy="233"/>
            </a:xfrm>
            <a:prstGeom prst="rect">
              <a:avLst/>
            </a:prstGeom>
            <a:noFill/>
            <a:ln w="9525">
              <a:noFill/>
              <a:miter lim="800000"/>
              <a:headEnd/>
              <a:tailEnd/>
            </a:ln>
          </p:spPr>
          <p:txBody>
            <a:bodyPr wrap="none" lIns="92075" tIns="46038" rIns="92075" bIns="46038">
              <a:spAutoFit/>
            </a:bodyPr>
            <a:lstStyle/>
            <a:p>
              <a:r>
                <a:rPr lang="zh-CN" altLang="en-US" b="1">
                  <a:latin typeface="Arial" charset="0"/>
                  <a:ea typeface="宋体" charset="-122"/>
                </a:rPr>
                <a:t> ‘</a:t>
              </a:r>
              <a:r>
                <a:rPr lang="en-US" altLang="zh-CN" b="1">
                  <a:latin typeface="Arial" charset="0"/>
                  <a:ea typeface="宋体" charset="-122"/>
                </a:rPr>
                <a:t>E’</a:t>
              </a:r>
            </a:p>
          </p:txBody>
        </p:sp>
      </p:grpSp>
      <p:sp>
        <p:nvSpPr>
          <p:cNvPr id="7174" name="Rectangle 11"/>
          <p:cNvSpPr>
            <a:spLocks noChangeArrowheads="1"/>
          </p:cNvSpPr>
          <p:nvPr/>
        </p:nvSpPr>
        <p:spPr bwMode="auto">
          <a:xfrm>
            <a:off x="5105401" y="5867400"/>
            <a:ext cx="950913" cy="381000"/>
          </a:xfrm>
          <a:prstGeom prst="rect">
            <a:avLst/>
          </a:prstGeom>
          <a:solidFill>
            <a:schemeClr val="accent1"/>
          </a:solidFill>
          <a:ln w="12700">
            <a:solidFill>
              <a:schemeClr val="tx1"/>
            </a:solidFill>
            <a:miter lim="800000"/>
            <a:headEnd/>
            <a:tailEnd/>
          </a:ln>
        </p:spPr>
        <p:txBody>
          <a:bodyPr wrap="none" anchor="ctr"/>
          <a:lstStyle/>
          <a:p>
            <a:endParaRPr lang="zh-CN" altLang="en-US">
              <a:ea typeface="宋体" charset="-122"/>
            </a:endParaRPr>
          </a:p>
        </p:txBody>
      </p:sp>
      <p:sp>
        <p:nvSpPr>
          <p:cNvPr id="7175" name="Line 12"/>
          <p:cNvSpPr>
            <a:spLocks noChangeShapeType="1"/>
          </p:cNvSpPr>
          <p:nvPr/>
        </p:nvSpPr>
        <p:spPr bwMode="auto">
          <a:xfrm flipH="1" flipV="1">
            <a:off x="4876800" y="5486400"/>
            <a:ext cx="717550" cy="331788"/>
          </a:xfrm>
          <a:prstGeom prst="line">
            <a:avLst/>
          </a:prstGeom>
          <a:noFill/>
          <a:ln w="12700">
            <a:solidFill>
              <a:schemeClr val="tx1"/>
            </a:solidFill>
            <a:round/>
            <a:headEnd type="stealth" w="med" len="lg"/>
            <a:tailEnd type="none" w="sm" len="sm"/>
          </a:ln>
        </p:spPr>
        <p:txBody>
          <a:bodyPr wrap="none" anchor="ctr"/>
          <a:lstStyle/>
          <a:p>
            <a:endParaRPr lang="zh-CN" altLang="en-US"/>
          </a:p>
        </p:txBody>
      </p:sp>
      <p:sp>
        <p:nvSpPr>
          <p:cNvPr id="7176" name="Rectangle 13"/>
          <p:cNvSpPr>
            <a:spLocks noChangeArrowheads="1"/>
          </p:cNvSpPr>
          <p:nvPr/>
        </p:nvSpPr>
        <p:spPr bwMode="auto">
          <a:xfrm flipH="1">
            <a:off x="5181601" y="5867400"/>
            <a:ext cx="687689" cy="369974"/>
          </a:xfrm>
          <a:prstGeom prst="rect">
            <a:avLst/>
          </a:prstGeom>
          <a:noFill/>
          <a:ln w="9525">
            <a:noFill/>
            <a:miter lim="800000"/>
            <a:headEnd/>
            <a:tailEnd/>
          </a:ln>
        </p:spPr>
        <p:txBody>
          <a:bodyPr wrap="none" lIns="92075" tIns="46038" rIns="92075" bIns="46038">
            <a:spAutoFit/>
          </a:bodyPr>
          <a:lstStyle/>
          <a:p>
            <a:r>
              <a:rPr lang="zh-CN" altLang="en-US" b="1">
                <a:latin typeface="Arial" charset="0"/>
                <a:ea typeface="宋体" charset="-122"/>
              </a:rPr>
              <a:t> ‘</a:t>
            </a:r>
            <a:r>
              <a:rPr lang="en-US" altLang="zh-CN" b="1">
                <a:latin typeface="Arial" charset="0"/>
                <a:ea typeface="宋体" charset="-122"/>
              </a:rPr>
              <a:t>F’</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1866900" y="1676400"/>
            <a:ext cx="8115300" cy="1695450"/>
          </a:xfrm>
          <a:noFill/>
        </p:spPr>
        <p:txBody>
          <a:bodyPr>
            <a:normAutofit lnSpcReduction="10000"/>
          </a:bodyPr>
          <a:lstStyle/>
          <a:p>
            <a:pPr>
              <a:lnSpc>
                <a:spcPct val="90000"/>
              </a:lnSpc>
              <a:buFontTx/>
              <a:buNone/>
            </a:pPr>
            <a:endParaRPr lang="zh-CN" altLang="en-US" sz="1600" b="1">
              <a:ea typeface="宋体" charset="-122"/>
            </a:endParaRPr>
          </a:p>
          <a:p>
            <a:pPr>
              <a:lnSpc>
                <a:spcPct val="130000"/>
              </a:lnSpc>
              <a:buFontTx/>
              <a:buNone/>
            </a:pPr>
            <a:r>
              <a:rPr lang="en-US" altLang="zh-CN" sz="2400" b="1">
                <a:ea typeface="宋体" charset="-122"/>
              </a:rPr>
              <a:t>Begin by comparing </a:t>
            </a:r>
            <a:r>
              <a:rPr lang="en-US" altLang="zh-CN" sz="2400" b="1">
                <a:latin typeface="Arial" charset="0"/>
                <a:ea typeface="宋体" charset="-122"/>
              </a:rPr>
              <a:t>‘</a:t>
            </a:r>
            <a:r>
              <a:rPr lang="en-US" altLang="zh-CN" sz="2400" b="1">
                <a:ea typeface="宋体" charset="-122"/>
              </a:rPr>
              <a:t>T</a:t>
            </a:r>
            <a:r>
              <a:rPr lang="en-US" altLang="zh-CN" sz="2400" b="1">
                <a:latin typeface="Arial" charset="0"/>
                <a:ea typeface="宋体" charset="-122"/>
              </a:rPr>
              <a:t>’</a:t>
            </a:r>
            <a:r>
              <a:rPr lang="en-US" altLang="zh-CN" sz="2400" b="1">
                <a:ea typeface="宋体" charset="-122"/>
              </a:rPr>
              <a:t> to the value in the root, moving left it is less, or moving right if it is greater.  This continues until it can be inserted as a leaf. </a:t>
            </a:r>
            <a:endParaRPr lang="en-US" altLang="zh-CN" sz="1800" b="1">
              <a:ea typeface="宋体" charset="-122"/>
            </a:endParaRPr>
          </a:p>
          <a:p>
            <a:pPr>
              <a:lnSpc>
                <a:spcPct val="90000"/>
              </a:lnSpc>
              <a:buFontTx/>
              <a:buNone/>
            </a:pPr>
            <a:endParaRPr lang="en-US" altLang="zh-CN" sz="2400" b="1">
              <a:ea typeface="宋体" charset="-122"/>
            </a:endParaRPr>
          </a:p>
          <a:p>
            <a:pPr>
              <a:lnSpc>
                <a:spcPct val="90000"/>
              </a:lnSpc>
              <a:buFontTx/>
              <a:buNone/>
            </a:pPr>
            <a:endParaRPr lang="en-US" altLang="zh-CN" sz="2400" b="1">
              <a:ea typeface="宋体" charset="-122"/>
            </a:endParaRPr>
          </a:p>
          <a:p>
            <a:pPr>
              <a:lnSpc>
                <a:spcPct val="90000"/>
              </a:lnSpc>
              <a:buFontTx/>
              <a:buNone/>
            </a:pPr>
            <a:endParaRPr lang="zh-CN" altLang="en-US" sz="2400" b="1">
              <a:ea typeface="宋体" charset="-122"/>
            </a:endParaRPr>
          </a:p>
        </p:txBody>
      </p:sp>
      <p:sp>
        <p:nvSpPr>
          <p:cNvPr id="8195" name="Rectangle 3"/>
          <p:cNvSpPr>
            <a:spLocks noGrp="1" noChangeArrowheads="1"/>
          </p:cNvSpPr>
          <p:nvPr>
            <p:ph type="title"/>
          </p:nvPr>
        </p:nvSpPr>
        <p:spPr>
          <a:xfrm>
            <a:off x="3276600" y="342900"/>
            <a:ext cx="6953250" cy="990600"/>
          </a:xfrm>
          <a:noFill/>
        </p:spPr>
        <p:txBody>
          <a:bodyPr anchor="b"/>
          <a:lstStyle/>
          <a:p>
            <a:r>
              <a:rPr lang="en-US" altLang="zh-CN">
                <a:ea typeface="宋体" charset="-122"/>
              </a:rPr>
              <a:t>Inserting </a:t>
            </a:r>
            <a:r>
              <a:rPr lang="en-US" altLang="zh-CN">
                <a:latin typeface="Arial" charset="0"/>
                <a:ea typeface="宋体" charset="-122"/>
              </a:rPr>
              <a:t>‘</a:t>
            </a:r>
            <a:r>
              <a:rPr lang="en-US" altLang="zh-CN">
                <a:ea typeface="宋体" charset="-122"/>
              </a:rPr>
              <a:t>T</a:t>
            </a:r>
            <a:r>
              <a:rPr lang="en-US" altLang="zh-CN">
                <a:latin typeface="Arial" charset="0"/>
                <a:ea typeface="宋体" charset="-122"/>
              </a:rPr>
              <a:t>’</a:t>
            </a:r>
            <a:r>
              <a:rPr lang="en-US" altLang="zh-CN">
                <a:ea typeface="宋体" charset="-122"/>
              </a:rPr>
              <a:t> into the BST</a:t>
            </a:r>
          </a:p>
        </p:txBody>
      </p:sp>
      <p:grpSp>
        <p:nvGrpSpPr>
          <p:cNvPr id="2" name="Group 4"/>
          <p:cNvGrpSpPr>
            <a:grpSpLocks/>
          </p:cNvGrpSpPr>
          <p:nvPr/>
        </p:nvGrpSpPr>
        <p:grpSpPr bwMode="auto">
          <a:xfrm>
            <a:off x="5367339" y="3841750"/>
            <a:ext cx="922337" cy="381000"/>
            <a:chOff x="2421" y="2420"/>
            <a:chExt cx="581" cy="240"/>
          </a:xfrm>
        </p:grpSpPr>
        <p:sp>
          <p:nvSpPr>
            <p:cNvPr id="8208" name="Rectangle 5"/>
            <p:cNvSpPr>
              <a:spLocks noChangeArrowheads="1"/>
            </p:cNvSpPr>
            <p:nvPr/>
          </p:nvSpPr>
          <p:spPr bwMode="auto">
            <a:xfrm>
              <a:off x="2421" y="2423"/>
              <a:ext cx="581" cy="237"/>
            </a:xfrm>
            <a:prstGeom prst="rect">
              <a:avLst/>
            </a:prstGeom>
            <a:solidFill>
              <a:schemeClr val="accent1"/>
            </a:solidFill>
            <a:ln w="12700">
              <a:solidFill>
                <a:schemeClr val="tx1"/>
              </a:solidFill>
              <a:miter lim="800000"/>
              <a:headEnd/>
              <a:tailEnd/>
            </a:ln>
          </p:spPr>
          <p:txBody>
            <a:bodyPr wrap="none" anchor="ctr"/>
            <a:lstStyle/>
            <a:p>
              <a:endParaRPr lang="zh-CN" altLang="en-US">
                <a:ea typeface="宋体" charset="-122"/>
              </a:endParaRPr>
            </a:p>
          </p:txBody>
        </p:sp>
        <p:sp>
          <p:nvSpPr>
            <p:cNvPr id="8209" name="Rectangle 6"/>
            <p:cNvSpPr>
              <a:spLocks noChangeArrowheads="1"/>
            </p:cNvSpPr>
            <p:nvPr/>
          </p:nvSpPr>
          <p:spPr bwMode="auto">
            <a:xfrm>
              <a:off x="2531" y="2420"/>
              <a:ext cx="385" cy="233"/>
            </a:xfrm>
            <a:prstGeom prst="rect">
              <a:avLst/>
            </a:prstGeom>
            <a:noFill/>
            <a:ln w="9525">
              <a:noFill/>
              <a:miter lim="800000"/>
              <a:headEnd/>
              <a:tailEnd/>
            </a:ln>
          </p:spPr>
          <p:txBody>
            <a:bodyPr wrap="none" lIns="92075" tIns="46038" rIns="92075" bIns="46038">
              <a:spAutoFit/>
            </a:bodyPr>
            <a:lstStyle/>
            <a:p>
              <a:r>
                <a:rPr lang="zh-CN" altLang="en-US" b="1">
                  <a:latin typeface="Arial" charset="0"/>
                  <a:ea typeface="宋体" charset="-122"/>
                </a:rPr>
                <a:t>‘</a:t>
              </a:r>
              <a:r>
                <a:rPr lang="en-US" altLang="zh-CN" b="1">
                  <a:latin typeface="Arial" charset="0"/>
                  <a:ea typeface="宋体" charset="-122"/>
                </a:rPr>
                <a:t>J’</a:t>
              </a:r>
            </a:p>
          </p:txBody>
        </p:sp>
      </p:grpSp>
      <p:grpSp>
        <p:nvGrpSpPr>
          <p:cNvPr id="3" name="Group 7"/>
          <p:cNvGrpSpPr>
            <a:grpSpLocks/>
          </p:cNvGrpSpPr>
          <p:nvPr/>
        </p:nvGrpSpPr>
        <p:grpSpPr bwMode="auto">
          <a:xfrm>
            <a:off x="3965576" y="4114800"/>
            <a:ext cx="1501775" cy="755650"/>
            <a:chOff x="1538" y="2592"/>
            <a:chExt cx="946" cy="476"/>
          </a:xfrm>
        </p:grpSpPr>
        <p:sp>
          <p:nvSpPr>
            <p:cNvPr id="8205" name="Rectangle 8"/>
            <p:cNvSpPr>
              <a:spLocks noChangeArrowheads="1"/>
            </p:cNvSpPr>
            <p:nvPr/>
          </p:nvSpPr>
          <p:spPr bwMode="auto">
            <a:xfrm>
              <a:off x="1538" y="2828"/>
              <a:ext cx="599" cy="240"/>
            </a:xfrm>
            <a:prstGeom prst="rect">
              <a:avLst/>
            </a:prstGeom>
            <a:solidFill>
              <a:schemeClr val="accent1"/>
            </a:solidFill>
            <a:ln w="12700">
              <a:solidFill>
                <a:schemeClr val="tx1"/>
              </a:solidFill>
              <a:miter lim="800000"/>
              <a:headEnd/>
              <a:tailEnd/>
            </a:ln>
          </p:spPr>
          <p:txBody>
            <a:bodyPr wrap="none" anchor="ctr"/>
            <a:lstStyle/>
            <a:p>
              <a:endParaRPr lang="zh-CN" altLang="en-US">
                <a:ea typeface="宋体" charset="-122"/>
              </a:endParaRPr>
            </a:p>
          </p:txBody>
        </p:sp>
        <p:sp>
          <p:nvSpPr>
            <p:cNvPr id="8206" name="Line 9"/>
            <p:cNvSpPr>
              <a:spLocks noChangeShapeType="1"/>
            </p:cNvSpPr>
            <p:nvPr/>
          </p:nvSpPr>
          <p:spPr bwMode="auto">
            <a:xfrm flipV="1">
              <a:off x="1922" y="2592"/>
              <a:ext cx="562" cy="233"/>
            </a:xfrm>
            <a:prstGeom prst="line">
              <a:avLst/>
            </a:prstGeom>
            <a:noFill/>
            <a:ln w="12700">
              <a:solidFill>
                <a:schemeClr val="tx1"/>
              </a:solidFill>
              <a:round/>
              <a:headEnd type="stealth" w="med" len="lg"/>
              <a:tailEnd type="none" w="sm" len="sm"/>
            </a:ln>
          </p:spPr>
          <p:txBody>
            <a:bodyPr wrap="none" anchor="ctr"/>
            <a:lstStyle/>
            <a:p>
              <a:endParaRPr lang="zh-CN" altLang="en-US"/>
            </a:p>
          </p:txBody>
        </p:sp>
        <p:sp>
          <p:nvSpPr>
            <p:cNvPr id="8207" name="Rectangle 10"/>
            <p:cNvSpPr>
              <a:spLocks noChangeArrowheads="1"/>
            </p:cNvSpPr>
            <p:nvPr/>
          </p:nvSpPr>
          <p:spPr bwMode="auto">
            <a:xfrm>
              <a:off x="1609" y="2822"/>
              <a:ext cx="441" cy="233"/>
            </a:xfrm>
            <a:prstGeom prst="rect">
              <a:avLst/>
            </a:prstGeom>
            <a:noFill/>
            <a:ln w="9525">
              <a:noFill/>
              <a:miter lim="800000"/>
              <a:headEnd/>
              <a:tailEnd/>
            </a:ln>
          </p:spPr>
          <p:txBody>
            <a:bodyPr wrap="none" lIns="92075" tIns="46038" rIns="92075" bIns="46038">
              <a:spAutoFit/>
            </a:bodyPr>
            <a:lstStyle/>
            <a:p>
              <a:r>
                <a:rPr lang="zh-CN" altLang="en-US" b="1">
                  <a:latin typeface="Arial" charset="0"/>
                  <a:ea typeface="宋体" charset="-122"/>
                </a:rPr>
                <a:t> ‘</a:t>
              </a:r>
              <a:r>
                <a:rPr lang="en-US" altLang="zh-CN" b="1">
                  <a:latin typeface="Arial" charset="0"/>
                  <a:ea typeface="宋体" charset="-122"/>
                </a:rPr>
                <a:t>E’</a:t>
              </a:r>
            </a:p>
          </p:txBody>
        </p:sp>
      </p:grpSp>
      <p:sp>
        <p:nvSpPr>
          <p:cNvPr id="8198" name="Rectangle 11"/>
          <p:cNvSpPr>
            <a:spLocks noChangeArrowheads="1"/>
          </p:cNvSpPr>
          <p:nvPr/>
        </p:nvSpPr>
        <p:spPr bwMode="auto">
          <a:xfrm>
            <a:off x="4891088" y="5099050"/>
            <a:ext cx="950912" cy="381000"/>
          </a:xfrm>
          <a:prstGeom prst="rect">
            <a:avLst/>
          </a:prstGeom>
          <a:solidFill>
            <a:schemeClr val="accent1"/>
          </a:solidFill>
          <a:ln w="12700">
            <a:solidFill>
              <a:schemeClr val="tx1"/>
            </a:solidFill>
            <a:miter lim="800000"/>
            <a:headEnd/>
            <a:tailEnd/>
          </a:ln>
        </p:spPr>
        <p:txBody>
          <a:bodyPr wrap="none" anchor="ctr"/>
          <a:lstStyle/>
          <a:p>
            <a:endParaRPr lang="zh-CN" altLang="en-US">
              <a:ea typeface="宋体" charset="-122"/>
            </a:endParaRPr>
          </a:p>
        </p:txBody>
      </p:sp>
      <p:sp>
        <p:nvSpPr>
          <p:cNvPr id="8199" name="Line 12"/>
          <p:cNvSpPr>
            <a:spLocks noChangeShapeType="1"/>
          </p:cNvSpPr>
          <p:nvPr/>
        </p:nvSpPr>
        <p:spPr bwMode="auto">
          <a:xfrm flipH="1" flipV="1">
            <a:off x="4705350" y="4762500"/>
            <a:ext cx="717550" cy="331788"/>
          </a:xfrm>
          <a:prstGeom prst="line">
            <a:avLst/>
          </a:prstGeom>
          <a:noFill/>
          <a:ln w="12700">
            <a:solidFill>
              <a:schemeClr val="tx1"/>
            </a:solidFill>
            <a:round/>
            <a:headEnd type="stealth" w="med" len="lg"/>
            <a:tailEnd type="none" w="sm" len="sm"/>
          </a:ln>
        </p:spPr>
        <p:txBody>
          <a:bodyPr wrap="none" anchor="ctr"/>
          <a:lstStyle/>
          <a:p>
            <a:endParaRPr lang="zh-CN" altLang="en-US"/>
          </a:p>
        </p:txBody>
      </p:sp>
      <p:sp>
        <p:nvSpPr>
          <p:cNvPr id="8200" name="Rectangle 13"/>
          <p:cNvSpPr>
            <a:spLocks noChangeArrowheads="1"/>
          </p:cNvSpPr>
          <p:nvPr/>
        </p:nvSpPr>
        <p:spPr bwMode="auto">
          <a:xfrm flipH="1">
            <a:off x="5051426" y="5089525"/>
            <a:ext cx="687689" cy="369974"/>
          </a:xfrm>
          <a:prstGeom prst="rect">
            <a:avLst/>
          </a:prstGeom>
          <a:noFill/>
          <a:ln w="9525">
            <a:noFill/>
            <a:miter lim="800000"/>
            <a:headEnd/>
            <a:tailEnd/>
          </a:ln>
        </p:spPr>
        <p:txBody>
          <a:bodyPr wrap="none" lIns="92075" tIns="46038" rIns="92075" bIns="46038">
            <a:spAutoFit/>
          </a:bodyPr>
          <a:lstStyle/>
          <a:p>
            <a:r>
              <a:rPr lang="zh-CN" altLang="en-US" b="1">
                <a:latin typeface="Arial" charset="0"/>
                <a:ea typeface="宋体" charset="-122"/>
              </a:rPr>
              <a:t> ‘</a:t>
            </a:r>
            <a:r>
              <a:rPr lang="en-US" altLang="zh-CN" b="1">
                <a:latin typeface="Arial" charset="0"/>
                <a:ea typeface="宋体" charset="-122"/>
              </a:rPr>
              <a:t>F’</a:t>
            </a:r>
          </a:p>
        </p:txBody>
      </p:sp>
      <p:grpSp>
        <p:nvGrpSpPr>
          <p:cNvPr id="4" name="Group 14"/>
          <p:cNvGrpSpPr>
            <a:grpSpLocks/>
          </p:cNvGrpSpPr>
          <p:nvPr/>
        </p:nvGrpSpPr>
        <p:grpSpPr bwMode="auto">
          <a:xfrm>
            <a:off x="6153150" y="4114800"/>
            <a:ext cx="1136650" cy="717550"/>
            <a:chOff x="2916" y="2592"/>
            <a:chExt cx="716" cy="452"/>
          </a:xfrm>
        </p:grpSpPr>
        <p:sp>
          <p:nvSpPr>
            <p:cNvPr id="8202" name="Rectangle 15"/>
            <p:cNvSpPr>
              <a:spLocks noChangeArrowheads="1"/>
            </p:cNvSpPr>
            <p:nvPr/>
          </p:nvSpPr>
          <p:spPr bwMode="auto">
            <a:xfrm>
              <a:off x="3033" y="2804"/>
              <a:ext cx="599" cy="240"/>
            </a:xfrm>
            <a:prstGeom prst="rect">
              <a:avLst/>
            </a:prstGeom>
            <a:solidFill>
              <a:schemeClr val="accent1"/>
            </a:solidFill>
            <a:ln w="12700">
              <a:solidFill>
                <a:schemeClr val="tx1"/>
              </a:solidFill>
              <a:miter lim="800000"/>
              <a:headEnd/>
              <a:tailEnd/>
            </a:ln>
          </p:spPr>
          <p:txBody>
            <a:bodyPr wrap="none" anchor="ctr"/>
            <a:lstStyle/>
            <a:p>
              <a:endParaRPr lang="zh-CN" altLang="en-US">
                <a:ea typeface="宋体" charset="-122"/>
              </a:endParaRPr>
            </a:p>
          </p:txBody>
        </p:sp>
        <p:sp>
          <p:nvSpPr>
            <p:cNvPr id="8203" name="Line 16"/>
            <p:cNvSpPr>
              <a:spLocks noChangeShapeType="1"/>
            </p:cNvSpPr>
            <p:nvPr/>
          </p:nvSpPr>
          <p:spPr bwMode="auto">
            <a:xfrm flipH="1" flipV="1">
              <a:off x="2916" y="2592"/>
              <a:ext cx="452" cy="209"/>
            </a:xfrm>
            <a:prstGeom prst="line">
              <a:avLst/>
            </a:prstGeom>
            <a:noFill/>
            <a:ln w="12700">
              <a:solidFill>
                <a:schemeClr val="tx1"/>
              </a:solidFill>
              <a:round/>
              <a:headEnd type="stealth" w="med" len="lg"/>
              <a:tailEnd type="none" w="sm" len="sm"/>
            </a:ln>
          </p:spPr>
          <p:txBody>
            <a:bodyPr wrap="none" anchor="ctr"/>
            <a:lstStyle/>
            <a:p>
              <a:endParaRPr lang="zh-CN" altLang="en-US"/>
            </a:p>
          </p:txBody>
        </p:sp>
        <p:sp>
          <p:nvSpPr>
            <p:cNvPr id="8204" name="Rectangle 17"/>
            <p:cNvSpPr>
              <a:spLocks noChangeArrowheads="1"/>
            </p:cNvSpPr>
            <p:nvPr/>
          </p:nvSpPr>
          <p:spPr bwMode="auto">
            <a:xfrm flipH="1">
              <a:off x="3134" y="2798"/>
              <a:ext cx="433" cy="233"/>
            </a:xfrm>
            <a:prstGeom prst="rect">
              <a:avLst/>
            </a:prstGeom>
            <a:noFill/>
            <a:ln w="9525">
              <a:noFill/>
              <a:miter lim="800000"/>
              <a:headEnd/>
              <a:tailEnd/>
            </a:ln>
          </p:spPr>
          <p:txBody>
            <a:bodyPr wrap="none" lIns="92075" tIns="46038" rIns="92075" bIns="46038">
              <a:spAutoFit/>
            </a:bodyPr>
            <a:lstStyle/>
            <a:p>
              <a:r>
                <a:rPr lang="zh-CN" altLang="en-US" b="1">
                  <a:latin typeface="Arial" charset="0"/>
                  <a:ea typeface="宋体" charset="-122"/>
                </a:rPr>
                <a:t> ‘</a:t>
              </a:r>
              <a:r>
                <a:rPr lang="en-US" altLang="zh-CN" b="1">
                  <a:latin typeface="Arial" charset="0"/>
                  <a:ea typeface="宋体" charset="-122"/>
                </a:rPr>
                <a:t>T’</a:t>
              </a:r>
            </a:p>
          </p:txBody>
        </p:sp>
      </p:gr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1885950" y="1676400"/>
            <a:ext cx="8115300" cy="1695450"/>
          </a:xfrm>
          <a:noFill/>
        </p:spPr>
        <p:txBody>
          <a:bodyPr>
            <a:normAutofit lnSpcReduction="10000"/>
          </a:bodyPr>
          <a:lstStyle/>
          <a:p>
            <a:pPr>
              <a:lnSpc>
                <a:spcPct val="90000"/>
              </a:lnSpc>
              <a:buFontTx/>
              <a:buNone/>
            </a:pPr>
            <a:endParaRPr lang="zh-CN" altLang="en-US" sz="1600" b="1">
              <a:ea typeface="宋体" charset="-122"/>
            </a:endParaRPr>
          </a:p>
          <a:p>
            <a:pPr>
              <a:lnSpc>
                <a:spcPct val="130000"/>
              </a:lnSpc>
              <a:buFontTx/>
              <a:buNone/>
            </a:pPr>
            <a:r>
              <a:rPr lang="en-US" altLang="zh-CN" sz="2400" b="1">
                <a:ea typeface="宋体" charset="-122"/>
              </a:rPr>
              <a:t>Begin by comparing </a:t>
            </a:r>
            <a:r>
              <a:rPr lang="en-US" altLang="zh-CN" sz="2400" b="1">
                <a:latin typeface="Arial" charset="0"/>
                <a:ea typeface="宋体" charset="-122"/>
              </a:rPr>
              <a:t>‘</a:t>
            </a:r>
            <a:r>
              <a:rPr lang="en-US" altLang="zh-CN" sz="2400" b="1">
                <a:ea typeface="宋体" charset="-122"/>
              </a:rPr>
              <a:t>A</a:t>
            </a:r>
            <a:r>
              <a:rPr lang="en-US" altLang="zh-CN" sz="2400" b="1">
                <a:latin typeface="Arial" charset="0"/>
                <a:ea typeface="宋体" charset="-122"/>
              </a:rPr>
              <a:t>’</a:t>
            </a:r>
            <a:r>
              <a:rPr lang="en-US" altLang="zh-CN" sz="2400" b="1">
                <a:ea typeface="宋体" charset="-122"/>
              </a:rPr>
              <a:t> to the value in the root, moving left it is less, or moving right if it is greater.  This continues until it can be inserted as a leaf. </a:t>
            </a:r>
            <a:endParaRPr lang="en-US" altLang="zh-CN" sz="1800" b="1">
              <a:ea typeface="宋体" charset="-122"/>
            </a:endParaRPr>
          </a:p>
          <a:p>
            <a:pPr>
              <a:lnSpc>
                <a:spcPct val="90000"/>
              </a:lnSpc>
              <a:buFontTx/>
              <a:buNone/>
            </a:pPr>
            <a:endParaRPr lang="en-US" altLang="zh-CN" sz="2400" b="1">
              <a:ea typeface="宋体" charset="-122"/>
            </a:endParaRPr>
          </a:p>
          <a:p>
            <a:pPr>
              <a:lnSpc>
                <a:spcPct val="90000"/>
              </a:lnSpc>
              <a:buFontTx/>
              <a:buNone/>
            </a:pPr>
            <a:endParaRPr lang="en-US" altLang="zh-CN" sz="2400" b="1">
              <a:ea typeface="宋体" charset="-122"/>
            </a:endParaRPr>
          </a:p>
          <a:p>
            <a:pPr>
              <a:lnSpc>
                <a:spcPct val="90000"/>
              </a:lnSpc>
              <a:buFontTx/>
              <a:buNone/>
            </a:pPr>
            <a:endParaRPr lang="zh-CN" altLang="en-US" sz="2400" b="1">
              <a:ea typeface="宋体" charset="-122"/>
            </a:endParaRPr>
          </a:p>
        </p:txBody>
      </p:sp>
      <p:sp>
        <p:nvSpPr>
          <p:cNvPr id="9219" name="Rectangle 3"/>
          <p:cNvSpPr>
            <a:spLocks noGrp="1" noChangeArrowheads="1"/>
          </p:cNvSpPr>
          <p:nvPr>
            <p:ph type="title"/>
          </p:nvPr>
        </p:nvSpPr>
        <p:spPr>
          <a:xfrm>
            <a:off x="3505200" y="304800"/>
            <a:ext cx="6858000" cy="990600"/>
          </a:xfrm>
          <a:noFill/>
        </p:spPr>
        <p:txBody>
          <a:bodyPr anchor="b"/>
          <a:lstStyle/>
          <a:p>
            <a:r>
              <a:rPr lang="en-US" altLang="zh-CN">
                <a:ea typeface="宋体" charset="-122"/>
              </a:rPr>
              <a:t>Inserting </a:t>
            </a:r>
            <a:r>
              <a:rPr lang="en-US" altLang="zh-CN">
                <a:latin typeface="Arial" charset="0"/>
                <a:ea typeface="宋体" charset="-122"/>
              </a:rPr>
              <a:t>‘</a:t>
            </a:r>
            <a:r>
              <a:rPr lang="en-US" altLang="zh-CN">
                <a:ea typeface="宋体" charset="-122"/>
              </a:rPr>
              <a:t>A</a:t>
            </a:r>
            <a:r>
              <a:rPr lang="en-US" altLang="zh-CN">
                <a:latin typeface="Arial" charset="0"/>
                <a:ea typeface="宋体" charset="-122"/>
              </a:rPr>
              <a:t>’</a:t>
            </a:r>
            <a:r>
              <a:rPr lang="en-US" altLang="zh-CN">
                <a:ea typeface="宋体" charset="-122"/>
              </a:rPr>
              <a:t> into the BST</a:t>
            </a:r>
          </a:p>
        </p:txBody>
      </p:sp>
      <p:grpSp>
        <p:nvGrpSpPr>
          <p:cNvPr id="2" name="Group 4"/>
          <p:cNvGrpSpPr>
            <a:grpSpLocks/>
          </p:cNvGrpSpPr>
          <p:nvPr/>
        </p:nvGrpSpPr>
        <p:grpSpPr bwMode="auto">
          <a:xfrm>
            <a:off x="3016250" y="3841750"/>
            <a:ext cx="4273550" cy="1638300"/>
            <a:chOff x="940" y="2420"/>
            <a:chExt cx="2692" cy="1032"/>
          </a:xfrm>
        </p:grpSpPr>
        <p:grpSp>
          <p:nvGrpSpPr>
            <p:cNvPr id="3" name="Group 5"/>
            <p:cNvGrpSpPr>
              <a:grpSpLocks/>
            </p:cNvGrpSpPr>
            <p:nvPr/>
          </p:nvGrpSpPr>
          <p:grpSpPr bwMode="auto">
            <a:xfrm>
              <a:off x="2421" y="2420"/>
              <a:ext cx="581" cy="240"/>
              <a:chOff x="2421" y="2420"/>
              <a:chExt cx="581" cy="240"/>
            </a:xfrm>
          </p:grpSpPr>
          <p:sp>
            <p:nvSpPr>
              <p:cNvPr id="9237" name="Rectangle 6"/>
              <p:cNvSpPr>
                <a:spLocks noChangeArrowheads="1"/>
              </p:cNvSpPr>
              <p:nvPr/>
            </p:nvSpPr>
            <p:spPr bwMode="auto">
              <a:xfrm>
                <a:off x="2421" y="2423"/>
                <a:ext cx="581" cy="237"/>
              </a:xfrm>
              <a:prstGeom prst="rect">
                <a:avLst/>
              </a:prstGeom>
              <a:solidFill>
                <a:schemeClr val="accent1"/>
              </a:solidFill>
              <a:ln w="12700">
                <a:solidFill>
                  <a:schemeClr val="tx1"/>
                </a:solidFill>
                <a:miter lim="800000"/>
                <a:headEnd/>
                <a:tailEnd/>
              </a:ln>
            </p:spPr>
            <p:txBody>
              <a:bodyPr wrap="none" anchor="ctr"/>
              <a:lstStyle/>
              <a:p>
                <a:endParaRPr lang="zh-CN" altLang="en-US">
                  <a:ea typeface="宋体" charset="-122"/>
                </a:endParaRPr>
              </a:p>
            </p:txBody>
          </p:sp>
          <p:sp>
            <p:nvSpPr>
              <p:cNvPr id="9238" name="Rectangle 7"/>
              <p:cNvSpPr>
                <a:spLocks noChangeArrowheads="1"/>
              </p:cNvSpPr>
              <p:nvPr/>
            </p:nvSpPr>
            <p:spPr bwMode="auto">
              <a:xfrm>
                <a:off x="2531" y="2420"/>
                <a:ext cx="385" cy="233"/>
              </a:xfrm>
              <a:prstGeom prst="rect">
                <a:avLst/>
              </a:prstGeom>
              <a:noFill/>
              <a:ln w="9525">
                <a:noFill/>
                <a:miter lim="800000"/>
                <a:headEnd/>
                <a:tailEnd/>
              </a:ln>
            </p:spPr>
            <p:txBody>
              <a:bodyPr wrap="none" lIns="92075" tIns="46038" rIns="92075" bIns="46038">
                <a:spAutoFit/>
              </a:bodyPr>
              <a:lstStyle/>
              <a:p>
                <a:r>
                  <a:rPr lang="zh-CN" altLang="en-US" b="1">
                    <a:latin typeface="Arial" charset="0"/>
                    <a:ea typeface="宋体" charset="-122"/>
                  </a:rPr>
                  <a:t>‘</a:t>
                </a:r>
                <a:r>
                  <a:rPr lang="en-US" altLang="zh-CN" b="1">
                    <a:latin typeface="Arial" charset="0"/>
                    <a:ea typeface="宋体" charset="-122"/>
                  </a:rPr>
                  <a:t>J’</a:t>
                </a:r>
              </a:p>
            </p:txBody>
          </p:sp>
        </p:grpSp>
        <p:grpSp>
          <p:nvGrpSpPr>
            <p:cNvPr id="4" name="Group 8"/>
            <p:cNvGrpSpPr>
              <a:grpSpLocks/>
            </p:cNvGrpSpPr>
            <p:nvPr/>
          </p:nvGrpSpPr>
          <p:grpSpPr bwMode="auto">
            <a:xfrm>
              <a:off x="1538" y="2592"/>
              <a:ext cx="946" cy="476"/>
              <a:chOff x="1538" y="2592"/>
              <a:chExt cx="946" cy="476"/>
            </a:xfrm>
          </p:grpSpPr>
          <p:sp>
            <p:nvSpPr>
              <p:cNvPr id="9234" name="Rectangle 9"/>
              <p:cNvSpPr>
                <a:spLocks noChangeArrowheads="1"/>
              </p:cNvSpPr>
              <p:nvPr/>
            </p:nvSpPr>
            <p:spPr bwMode="auto">
              <a:xfrm>
                <a:off x="1538" y="2828"/>
                <a:ext cx="599" cy="240"/>
              </a:xfrm>
              <a:prstGeom prst="rect">
                <a:avLst/>
              </a:prstGeom>
              <a:solidFill>
                <a:schemeClr val="accent1"/>
              </a:solidFill>
              <a:ln w="12700">
                <a:solidFill>
                  <a:schemeClr val="tx1"/>
                </a:solidFill>
                <a:miter lim="800000"/>
                <a:headEnd/>
                <a:tailEnd/>
              </a:ln>
            </p:spPr>
            <p:txBody>
              <a:bodyPr wrap="none" anchor="ctr"/>
              <a:lstStyle/>
              <a:p>
                <a:endParaRPr lang="zh-CN" altLang="en-US">
                  <a:ea typeface="宋体" charset="-122"/>
                </a:endParaRPr>
              </a:p>
            </p:txBody>
          </p:sp>
          <p:sp>
            <p:nvSpPr>
              <p:cNvPr id="9235" name="Line 10"/>
              <p:cNvSpPr>
                <a:spLocks noChangeShapeType="1"/>
              </p:cNvSpPr>
              <p:nvPr/>
            </p:nvSpPr>
            <p:spPr bwMode="auto">
              <a:xfrm flipV="1">
                <a:off x="1922" y="2592"/>
                <a:ext cx="562" cy="233"/>
              </a:xfrm>
              <a:prstGeom prst="line">
                <a:avLst/>
              </a:prstGeom>
              <a:noFill/>
              <a:ln w="12700">
                <a:solidFill>
                  <a:schemeClr val="tx1"/>
                </a:solidFill>
                <a:round/>
                <a:headEnd type="stealth" w="med" len="lg"/>
                <a:tailEnd type="none" w="sm" len="sm"/>
              </a:ln>
            </p:spPr>
            <p:txBody>
              <a:bodyPr wrap="none" anchor="ctr"/>
              <a:lstStyle/>
              <a:p>
                <a:endParaRPr lang="zh-CN" altLang="en-US"/>
              </a:p>
            </p:txBody>
          </p:sp>
          <p:sp>
            <p:nvSpPr>
              <p:cNvPr id="9236" name="Rectangle 11"/>
              <p:cNvSpPr>
                <a:spLocks noChangeArrowheads="1"/>
              </p:cNvSpPr>
              <p:nvPr/>
            </p:nvSpPr>
            <p:spPr bwMode="auto">
              <a:xfrm>
                <a:off x="1609" y="2822"/>
                <a:ext cx="441" cy="233"/>
              </a:xfrm>
              <a:prstGeom prst="rect">
                <a:avLst/>
              </a:prstGeom>
              <a:noFill/>
              <a:ln w="9525">
                <a:noFill/>
                <a:miter lim="800000"/>
                <a:headEnd/>
                <a:tailEnd/>
              </a:ln>
            </p:spPr>
            <p:txBody>
              <a:bodyPr wrap="none" lIns="92075" tIns="46038" rIns="92075" bIns="46038">
                <a:spAutoFit/>
              </a:bodyPr>
              <a:lstStyle/>
              <a:p>
                <a:r>
                  <a:rPr lang="zh-CN" altLang="en-US" b="1">
                    <a:latin typeface="Arial" charset="0"/>
                    <a:ea typeface="宋体" charset="-122"/>
                  </a:rPr>
                  <a:t> ‘</a:t>
                </a:r>
                <a:r>
                  <a:rPr lang="en-US" altLang="zh-CN" b="1">
                    <a:latin typeface="Arial" charset="0"/>
                    <a:ea typeface="宋体" charset="-122"/>
                  </a:rPr>
                  <a:t>E’</a:t>
                </a:r>
              </a:p>
            </p:txBody>
          </p:sp>
        </p:grpSp>
        <p:sp>
          <p:nvSpPr>
            <p:cNvPr id="9223" name="Rectangle 12"/>
            <p:cNvSpPr>
              <a:spLocks noChangeArrowheads="1"/>
            </p:cNvSpPr>
            <p:nvPr/>
          </p:nvSpPr>
          <p:spPr bwMode="auto">
            <a:xfrm>
              <a:off x="2121" y="3212"/>
              <a:ext cx="599" cy="240"/>
            </a:xfrm>
            <a:prstGeom prst="rect">
              <a:avLst/>
            </a:prstGeom>
            <a:solidFill>
              <a:schemeClr val="accent1"/>
            </a:solidFill>
            <a:ln w="12700">
              <a:solidFill>
                <a:schemeClr val="tx1"/>
              </a:solidFill>
              <a:miter lim="800000"/>
              <a:headEnd/>
              <a:tailEnd/>
            </a:ln>
          </p:spPr>
          <p:txBody>
            <a:bodyPr wrap="none" anchor="ctr"/>
            <a:lstStyle/>
            <a:p>
              <a:endParaRPr lang="zh-CN" altLang="en-US">
                <a:ea typeface="宋体" charset="-122"/>
              </a:endParaRPr>
            </a:p>
          </p:txBody>
        </p:sp>
        <p:sp>
          <p:nvSpPr>
            <p:cNvPr id="9224" name="Line 13"/>
            <p:cNvSpPr>
              <a:spLocks noChangeShapeType="1"/>
            </p:cNvSpPr>
            <p:nvPr/>
          </p:nvSpPr>
          <p:spPr bwMode="auto">
            <a:xfrm flipH="1" flipV="1">
              <a:off x="2004" y="3000"/>
              <a:ext cx="452" cy="209"/>
            </a:xfrm>
            <a:prstGeom prst="line">
              <a:avLst/>
            </a:prstGeom>
            <a:noFill/>
            <a:ln w="12700">
              <a:solidFill>
                <a:schemeClr val="tx1"/>
              </a:solidFill>
              <a:round/>
              <a:headEnd type="stealth" w="med" len="lg"/>
              <a:tailEnd type="none" w="sm" len="sm"/>
            </a:ln>
          </p:spPr>
          <p:txBody>
            <a:bodyPr wrap="none" anchor="ctr"/>
            <a:lstStyle/>
            <a:p>
              <a:endParaRPr lang="zh-CN" altLang="en-US"/>
            </a:p>
          </p:txBody>
        </p:sp>
        <p:sp>
          <p:nvSpPr>
            <p:cNvPr id="9225" name="Rectangle 14"/>
            <p:cNvSpPr>
              <a:spLocks noChangeArrowheads="1"/>
            </p:cNvSpPr>
            <p:nvPr/>
          </p:nvSpPr>
          <p:spPr bwMode="auto">
            <a:xfrm flipH="1">
              <a:off x="2221" y="3206"/>
              <a:ext cx="433" cy="233"/>
            </a:xfrm>
            <a:prstGeom prst="rect">
              <a:avLst/>
            </a:prstGeom>
            <a:noFill/>
            <a:ln w="9525">
              <a:noFill/>
              <a:miter lim="800000"/>
              <a:headEnd/>
              <a:tailEnd/>
            </a:ln>
          </p:spPr>
          <p:txBody>
            <a:bodyPr wrap="none" lIns="92075" tIns="46038" rIns="92075" bIns="46038">
              <a:spAutoFit/>
            </a:bodyPr>
            <a:lstStyle/>
            <a:p>
              <a:r>
                <a:rPr lang="zh-CN" altLang="en-US" b="1">
                  <a:latin typeface="Arial" charset="0"/>
                  <a:ea typeface="宋体" charset="-122"/>
                </a:rPr>
                <a:t> ‘</a:t>
              </a:r>
              <a:r>
                <a:rPr lang="en-US" altLang="zh-CN" b="1">
                  <a:latin typeface="Arial" charset="0"/>
                  <a:ea typeface="宋体" charset="-122"/>
                </a:rPr>
                <a:t>F’</a:t>
              </a:r>
            </a:p>
          </p:txBody>
        </p:sp>
        <p:grpSp>
          <p:nvGrpSpPr>
            <p:cNvPr id="5" name="Group 15"/>
            <p:cNvGrpSpPr>
              <a:grpSpLocks/>
            </p:cNvGrpSpPr>
            <p:nvPr/>
          </p:nvGrpSpPr>
          <p:grpSpPr bwMode="auto">
            <a:xfrm>
              <a:off x="2916" y="2592"/>
              <a:ext cx="716" cy="452"/>
              <a:chOff x="2916" y="2592"/>
              <a:chExt cx="716" cy="452"/>
            </a:xfrm>
          </p:grpSpPr>
          <p:sp>
            <p:nvSpPr>
              <p:cNvPr id="9231" name="Rectangle 16"/>
              <p:cNvSpPr>
                <a:spLocks noChangeArrowheads="1"/>
              </p:cNvSpPr>
              <p:nvPr/>
            </p:nvSpPr>
            <p:spPr bwMode="auto">
              <a:xfrm>
                <a:off x="3033" y="2804"/>
                <a:ext cx="599" cy="240"/>
              </a:xfrm>
              <a:prstGeom prst="rect">
                <a:avLst/>
              </a:prstGeom>
              <a:solidFill>
                <a:schemeClr val="accent1"/>
              </a:solidFill>
              <a:ln w="12700">
                <a:solidFill>
                  <a:schemeClr val="tx1"/>
                </a:solidFill>
                <a:miter lim="800000"/>
                <a:headEnd/>
                <a:tailEnd/>
              </a:ln>
            </p:spPr>
            <p:txBody>
              <a:bodyPr wrap="none" anchor="ctr"/>
              <a:lstStyle/>
              <a:p>
                <a:endParaRPr lang="zh-CN" altLang="en-US">
                  <a:ea typeface="宋体" charset="-122"/>
                </a:endParaRPr>
              </a:p>
            </p:txBody>
          </p:sp>
          <p:sp>
            <p:nvSpPr>
              <p:cNvPr id="9232" name="Line 17"/>
              <p:cNvSpPr>
                <a:spLocks noChangeShapeType="1"/>
              </p:cNvSpPr>
              <p:nvPr/>
            </p:nvSpPr>
            <p:spPr bwMode="auto">
              <a:xfrm flipH="1" flipV="1">
                <a:off x="2916" y="2592"/>
                <a:ext cx="452" cy="209"/>
              </a:xfrm>
              <a:prstGeom prst="line">
                <a:avLst/>
              </a:prstGeom>
              <a:noFill/>
              <a:ln w="12700">
                <a:solidFill>
                  <a:schemeClr val="tx1"/>
                </a:solidFill>
                <a:round/>
                <a:headEnd type="stealth" w="med" len="lg"/>
                <a:tailEnd type="none" w="sm" len="sm"/>
              </a:ln>
            </p:spPr>
            <p:txBody>
              <a:bodyPr wrap="none" anchor="ctr"/>
              <a:lstStyle/>
              <a:p>
                <a:endParaRPr lang="zh-CN" altLang="en-US"/>
              </a:p>
            </p:txBody>
          </p:sp>
          <p:sp>
            <p:nvSpPr>
              <p:cNvPr id="9233" name="Rectangle 18"/>
              <p:cNvSpPr>
                <a:spLocks noChangeArrowheads="1"/>
              </p:cNvSpPr>
              <p:nvPr/>
            </p:nvSpPr>
            <p:spPr bwMode="auto">
              <a:xfrm flipH="1">
                <a:off x="3133" y="2798"/>
                <a:ext cx="433" cy="233"/>
              </a:xfrm>
              <a:prstGeom prst="rect">
                <a:avLst/>
              </a:prstGeom>
              <a:noFill/>
              <a:ln w="9525">
                <a:noFill/>
                <a:miter lim="800000"/>
                <a:headEnd/>
                <a:tailEnd/>
              </a:ln>
            </p:spPr>
            <p:txBody>
              <a:bodyPr wrap="none" lIns="92075" tIns="46038" rIns="92075" bIns="46038">
                <a:spAutoFit/>
              </a:bodyPr>
              <a:lstStyle/>
              <a:p>
                <a:r>
                  <a:rPr lang="zh-CN" altLang="en-US" b="1">
                    <a:latin typeface="Arial" charset="0"/>
                    <a:ea typeface="宋体" charset="-122"/>
                  </a:rPr>
                  <a:t> ‘</a:t>
                </a:r>
                <a:r>
                  <a:rPr lang="en-US" altLang="zh-CN" b="1">
                    <a:latin typeface="Arial" charset="0"/>
                    <a:ea typeface="宋体" charset="-122"/>
                  </a:rPr>
                  <a:t>T’</a:t>
                </a:r>
              </a:p>
            </p:txBody>
          </p:sp>
        </p:grpSp>
        <p:grpSp>
          <p:nvGrpSpPr>
            <p:cNvPr id="6" name="Group 19"/>
            <p:cNvGrpSpPr>
              <a:grpSpLocks/>
            </p:cNvGrpSpPr>
            <p:nvPr/>
          </p:nvGrpSpPr>
          <p:grpSpPr bwMode="auto">
            <a:xfrm>
              <a:off x="940" y="3000"/>
              <a:ext cx="716" cy="452"/>
              <a:chOff x="940" y="3000"/>
              <a:chExt cx="716" cy="452"/>
            </a:xfrm>
          </p:grpSpPr>
          <p:sp>
            <p:nvSpPr>
              <p:cNvPr id="9228" name="Rectangle 20"/>
              <p:cNvSpPr>
                <a:spLocks noChangeArrowheads="1"/>
              </p:cNvSpPr>
              <p:nvPr/>
            </p:nvSpPr>
            <p:spPr bwMode="auto">
              <a:xfrm>
                <a:off x="940" y="3212"/>
                <a:ext cx="599" cy="240"/>
              </a:xfrm>
              <a:prstGeom prst="rect">
                <a:avLst/>
              </a:prstGeom>
              <a:solidFill>
                <a:schemeClr val="accent1"/>
              </a:solidFill>
              <a:ln w="12700">
                <a:solidFill>
                  <a:schemeClr val="tx1"/>
                </a:solidFill>
                <a:miter lim="800000"/>
                <a:headEnd/>
                <a:tailEnd/>
              </a:ln>
            </p:spPr>
            <p:txBody>
              <a:bodyPr wrap="none" anchor="ctr"/>
              <a:lstStyle/>
              <a:p>
                <a:endParaRPr lang="zh-CN" altLang="en-US">
                  <a:ea typeface="宋体" charset="-122"/>
                </a:endParaRPr>
              </a:p>
            </p:txBody>
          </p:sp>
          <p:sp>
            <p:nvSpPr>
              <p:cNvPr id="9229" name="Line 21"/>
              <p:cNvSpPr>
                <a:spLocks noChangeShapeType="1"/>
              </p:cNvSpPr>
              <p:nvPr/>
            </p:nvSpPr>
            <p:spPr bwMode="auto">
              <a:xfrm flipV="1">
                <a:off x="1204" y="3000"/>
                <a:ext cx="452" cy="209"/>
              </a:xfrm>
              <a:prstGeom prst="line">
                <a:avLst/>
              </a:prstGeom>
              <a:noFill/>
              <a:ln w="12700">
                <a:solidFill>
                  <a:schemeClr val="tx1"/>
                </a:solidFill>
                <a:round/>
                <a:headEnd type="stealth" w="med" len="lg"/>
                <a:tailEnd type="none" w="sm" len="sm"/>
              </a:ln>
            </p:spPr>
            <p:txBody>
              <a:bodyPr wrap="none" anchor="ctr"/>
              <a:lstStyle/>
              <a:p>
                <a:endParaRPr lang="zh-CN" altLang="en-US"/>
              </a:p>
            </p:txBody>
          </p:sp>
          <p:sp>
            <p:nvSpPr>
              <p:cNvPr id="9230" name="Rectangle 22"/>
              <p:cNvSpPr>
                <a:spLocks noChangeArrowheads="1"/>
              </p:cNvSpPr>
              <p:nvPr/>
            </p:nvSpPr>
            <p:spPr bwMode="auto">
              <a:xfrm>
                <a:off x="1046" y="3206"/>
                <a:ext cx="441" cy="233"/>
              </a:xfrm>
              <a:prstGeom prst="rect">
                <a:avLst/>
              </a:prstGeom>
              <a:noFill/>
              <a:ln w="9525">
                <a:noFill/>
                <a:miter lim="800000"/>
                <a:headEnd/>
                <a:tailEnd/>
              </a:ln>
            </p:spPr>
            <p:txBody>
              <a:bodyPr wrap="none" lIns="92075" tIns="46038" rIns="92075" bIns="46038">
                <a:spAutoFit/>
              </a:bodyPr>
              <a:lstStyle/>
              <a:p>
                <a:r>
                  <a:rPr lang="zh-CN" altLang="en-US" b="1">
                    <a:latin typeface="Arial" charset="0"/>
                    <a:ea typeface="宋体" charset="-122"/>
                  </a:rPr>
                  <a:t> ‘</a:t>
                </a:r>
                <a:r>
                  <a:rPr lang="en-US" altLang="zh-CN" b="1">
                    <a:latin typeface="Arial" charset="0"/>
                    <a:ea typeface="宋体" charset="-122"/>
                  </a:rPr>
                  <a:t>A’</a:t>
                </a:r>
              </a:p>
            </p:txBody>
          </p:sp>
        </p:grpSp>
      </p:gr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1905000" y="1847850"/>
            <a:ext cx="8153400" cy="4514850"/>
          </a:xfrm>
          <a:noFill/>
        </p:spPr>
        <p:txBody>
          <a:bodyPr/>
          <a:lstStyle/>
          <a:p>
            <a:pPr>
              <a:buFontTx/>
              <a:buNone/>
            </a:pPr>
            <a:r>
              <a:rPr lang="en-US" altLang="zh-CN" sz="2400" b="1">
                <a:ea typeface="宋体" charset="-122"/>
              </a:rPr>
              <a:t>is obtained by inserting</a:t>
            </a:r>
          </a:p>
          <a:p>
            <a:pPr>
              <a:buFontTx/>
              <a:buNone/>
            </a:pPr>
            <a:r>
              <a:rPr lang="en-US" altLang="zh-CN" sz="2400" b="1">
                <a:ea typeface="宋体" charset="-122"/>
              </a:rPr>
              <a:t> the elements   </a:t>
            </a:r>
            <a:r>
              <a:rPr lang="en-US" altLang="zh-CN" sz="2400" b="1">
                <a:latin typeface="Arial" charset="0"/>
                <a:ea typeface="宋体" charset="-122"/>
              </a:rPr>
              <a:t>‘</a:t>
            </a:r>
            <a:r>
              <a:rPr lang="en-US" altLang="zh-CN" sz="2400" b="1">
                <a:ea typeface="宋体" charset="-122"/>
              </a:rPr>
              <a:t>A</a:t>
            </a:r>
            <a:r>
              <a:rPr lang="en-US" altLang="zh-CN" sz="2400" b="1">
                <a:latin typeface="Arial" charset="0"/>
                <a:ea typeface="宋体" charset="-122"/>
              </a:rPr>
              <a:t>’</a:t>
            </a:r>
            <a:r>
              <a:rPr lang="en-US" altLang="zh-CN" sz="2400" b="1">
                <a:ea typeface="宋体" charset="-122"/>
              </a:rPr>
              <a:t>   </a:t>
            </a:r>
            <a:r>
              <a:rPr lang="en-US" altLang="zh-CN" sz="2400" b="1">
                <a:latin typeface="Arial" charset="0"/>
                <a:ea typeface="宋体" charset="-122"/>
              </a:rPr>
              <a:t>‘</a:t>
            </a:r>
            <a:r>
              <a:rPr lang="en-US" altLang="zh-CN" sz="2400" b="1">
                <a:ea typeface="宋体" charset="-122"/>
              </a:rPr>
              <a:t>E</a:t>
            </a:r>
            <a:r>
              <a:rPr lang="en-US" altLang="zh-CN" sz="2400" b="1">
                <a:latin typeface="Arial" charset="0"/>
                <a:ea typeface="宋体" charset="-122"/>
              </a:rPr>
              <a:t>’</a:t>
            </a:r>
            <a:r>
              <a:rPr lang="en-US" altLang="zh-CN" sz="2400" b="1">
                <a:ea typeface="宋体" charset="-122"/>
              </a:rPr>
              <a:t>   </a:t>
            </a:r>
            <a:r>
              <a:rPr lang="en-US" altLang="zh-CN" sz="2400" b="1">
                <a:latin typeface="Arial" charset="0"/>
                <a:ea typeface="宋体" charset="-122"/>
              </a:rPr>
              <a:t>‘</a:t>
            </a:r>
            <a:r>
              <a:rPr lang="en-US" altLang="zh-CN" sz="2400" b="1">
                <a:ea typeface="宋体" charset="-122"/>
              </a:rPr>
              <a:t>F</a:t>
            </a:r>
            <a:r>
              <a:rPr lang="en-US" altLang="zh-CN" sz="2400" b="1">
                <a:latin typeface="Arial" charset="0"/>
                <a:ea typeface="宋体" charset="-122"/>
              </a:rPr>
              <a:t>’</a:t>
            </a:r>
            <a:r>
              <a:rPr lang="en-US" altLang="zh-CN" sz="2400" b="1">
                <a:ea typeface="宋体" charset="-122"/>
              </a:rPr>
              <a:t>  </a:t>
            </a:r>
            <a:r>
              <a:rPr lang="en-US" altLang="zh-CN" sz="2400" b="1">
                <a:latin typeface="Arial" charset="0"/>
                <a:ea typeface="宋体" charset="-122"/>
              </a:rPr>
              <a:t>‘</a:t>
            </a:r>
            <a:r>
              <a:rPr lang="en-US" altLang="zh-CN" sz="2400" b="1">
                <a:ea typeface="宋体" charset="-122"/>
              </a:rPr>
              <a:t>J</a:t>
            </a:r>
            <a:r>
              <a:rPr lang="en-US" altLang="zh-CN" sz="2400" b="1">
                <a:latin typeface="Arial" charset="0"/>
                <a:ea typeface="宋体" charset="-122"/>
              </a:rPr>
              <a:t>’</a:t>
            </a:r>
            <a:r>
              <a:rPr lang="en-US" altLang="zh-CN" sz="2400" b="1">
                <a:ea typeface="宋体" charset="-122"/>
              </a:rPr>
              <a:t>  </a:t>
            </a:r>
            <a:r>
              <a:rPr lang="en-US" altLang="zh-CN" sz="2400" b="1">
                <a:latin typeface="Arial" charset="0"/>
                <a:ea typeface="宋体" charset="-122"/>
              </a:rPr>
              <a:t>‘</a:t>
            </a:r>
            <a:r>
              <a:rPr lang="en-US" altLang="zh-CN" sz="2400" b="1">
                <a:ea typeface="宋体" charset="-122"/>
              </a:rPr>
              <a:t>T</a:t>
            </a:r>
            <a:r>
              <a:rPr lang="en-US" altLang="zh-CN" sz="2400" b="1">
                <a:latin typeface="Arial" charset="0"/>
                <a:ea typeface="宋体" charset="-122"/>
              </a:rPr>
              <a:t>’</a:t>
            </a:r>
            <a:r>
              <a:rPr lang="en-US" altLang="zh-CN" sz="2400" b="1">
                <a:ea typeface="宋体" charset="-122"/>
              </a:rPr>
              <a:t>    in that order?</a:t>
            </a:r>
          </a:p>
          <a:p>
            <a:pPr>
              <a:buFontTx/>
              <a:buNone/>
            </a:pPr>
            <a:endParaRPr lang="en-US" altLang="zh-CN" sz="1400" b="1">
              <a:ea typeface="宋体" charset="-122"/>
            </a:endParaRPr>
          </a:p>
          <a:p>
            <a:pPr>
              <a:buFontTx/>
              <a:buNone/>
            </a:pPr>
            <a:endParaRPr lang="en-US" altLang="zh-CN" sz="2400" b="1">
              <a:ea typeface="宋体" charset="-122"/>
            </a:endParaRPr>
          </a:p>
          <a:p>
            <a:pPr>
              <a:buFontTx/>
              <a:buNone/>
            </a:pPr>
            <a:endParaRPr lang="en-US" altLang="zh-CN" sz="1800" b="1">
              <a:ea typeface="宋体" charset="-122"/>
            </a:endParaRPr>
          </a:p>
          <a:p>
            <a:pPr>
              <a:buFontTx/>
              <a:buNone/>
            </a:pPr>
            <a:endParaRPr lang="en-US" altLang="zh-CN" sz="1800" b="1">
              <a:ea typeface="宋体" charset="-122"/>
            </a:endParaRPr>
          </a:p>
          <a:p>
            <a:pPr>
              <a:buFontTx/>
              <a:buNone/>
            </a:pPr>
            <a:endParaRPr lang="en-US" altLang="zh-CN" sz="2400" b="1">
              <a:ea typeface="宋体" charset="-122"/>
            </a:endParaRPr>
          </a:p>
          <a:p>
            <a:pPr>
              <a:buFontTx/>
              <a:buNone/>
            </a:pPr>
            <a:endParaRPr lang="en-US" altLang="zh-CN" sz="2400" b="1">
              <a:ea typeface="宋体" charset="-122"/>
            </a:endParaRPr>
          </a:p>
          <a:p>
            <a:pPr>
              <a:buFontTx/>
              <a:buNone/>
            </a:pPr>
            <a:endParaRPr lang="zh-CN" altLang="en-US" sz="2400" b="1">
              <a:ea typeface="宋体" charset="-122"/>
            </a:endParaRPr>
          </a:p>
        </p:txBody>
      </p:sp>
      <p:sp>
        <p:nvSpPr>
          <p:cNvPr id="10243" name="Rectangle 3"/>
          <p:cNvSpPr>
            <a:spLocks noGrp="1" noChangeArrowheads="1"/>
          </p:cNvSpPr>
          <p:nvPr>
            <p:ph type="title"/>
          </p:nvPr>
        </p:nvSpPr>
        <p:spPr>
          <a:xfrm>
            <a:off x="3276600" y="419100"/>
            <a:ext cx="6781800" cy="990600"/>
          </a:xfrm>
          <a:noFill/>
        </p:spPr>
        <p:txBody>
          <a:bodyPr anchor="b"/>
          <a:lstStyle/>
          <a:p>
            <a:r>
              <a:rPr lang="en-US" altLang="zh-CN" sz="4000">
                <a:ea typeface="宋体" charset="-122"/>
              </a:rPr>
              <a:t>What binary search tree . . .</a:t>
            </a:r>
          </a:p>
        </p:txBody>
      </p:sp>
      <p:grpSp>
        <p:nvGrpSpPr>
          <p:cNvPr id="2" name="Group 4"/>
          <p:cNvGrpSpPr>
            <a:grpSpLocks/>
          </p:cNvGrpSpPr>
          <p:nvPr/>
        </p:nvGrpSpPr>
        <p:grpSpPr bwMode="auto">
          <a:xfrm>
            <a:off x="5614989" y="3136900"/>
            <a:ext cx="922337" cy="381000"/>
            <a:chOff x="2577" y="1976"/>
            <a:chExt cx="581" cy="240"/>
          </a:xfrm>
        </p:grpSpPr>
        <p:sp>
          <p:nvSpPr>
            <p:cNvPr id="10245" name="Rectangle 5"/>
            <p:cNvSpPr>
              <a:spLocks noChangeArrowheads="1"/>
            </p:cNvSpPr>
            <p:nvPr/>
          </p:nvSpPr>
          <p:spPr bwMode="auto">
            <a:xfrm>
              <a:off x="2577" y="1979"/>
              <a:ext cx="581" cy="237"/>
            </a:xfrm>
            <a:prstGeom prst="rect">
              <a:avLst/>
            </a:prstGeom>
            <a:solidFill>
              <a:schemeClr val="accent1"/>
            </a:solidFill>
            <a:ln w="12700">
              <a:solidFill>
                <a:schemeClr val="tx1"/>
              </a:solidFill>
              <a:miter lim="800000"/>
              <a:headEnd/>
              <a:tailEnd/>
            </a:ln>
          </p:spPr>
          <p:txBody>
            <a:bodyPr wrap="none" anchor="ctr"/>
            <a:lstStyle/>
            <a:p>
              <a:endParaRPr lang="zh-CN" altLang="en-US">
                <a:ea typeface="宋体" charset="-122"/>
              </a:endParaRPr>
            </a:p>
          </p:txBody>
        </p:sp>
        <p:sp>
          <p:nvSpPr>
            <p:cNvPr id="10246" name="Rectangle 6"/>
            <p:cNvSpPr>
              <a:spLocks noChangeArrowheads="1"/>
            </p:cNvSpPr>
            <p:nvPr/>
          </p:nvSpPr>
          <p:spPr bwMode="auto">
            <a:xfrm>
              <a:off x="2687" y="1976"/>
              <a:ext cx="401" cy="233"/>
            </a:xfrm>
            <a:prstGeom prst="rect">
              <a:avLst/>
            </a:prstGeom>
            <a:noFill/>
            <a:ln w="9525">
              <a:noFill/>
              <a:miter lim="800000"/>
              <a:headEnd/>
              <a:tailEnd/>
            </a:ln>
          </p:spPr>
          <p:txBody>
            <a:bodyPr wrap="none" lIns="92075" tIns="46038" rIns="92075" bIns="46038">
              <a:spAutoFit/>
            </a:bodyPr>
            <a:lstStyle/>
            <a:p>
              <a:r>
                <a:rPr lang="zh-CN" altLang="en-US" b="1">
                  <a:latin typeface="Arial" charset="0"/>
                  <a:ea typeface="宋体" charset="-122"/>
                </a:rPr>
                <a:t>‘</a:t>
              </a:r>
              <a:r>
                <a:rPr lang="en-US" altLang="zh-CN" b="1">
                  <a:latin typeface="Arial" charset="0"/>
                  <a:ea typeface="宋体" charset="-122"/>
                </a:rPr>
                <a:t>A’</a:t>
              </a:r>
            </a:p>
          </p:txBody>
        </p:sp>
      </p:gr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xfrm>
            <a:off x="1905000" y="1847850"/>
            <a:ext cx="8153400" cy="4514850"/>
          </a:xfrm>
          <a:noFill/>
        </p:spPr>
        <p:txBody>
          <a:bodyPr/>
          <a:lstStyle/>
          <a:p>
            <a:pPr>
              <a:buFontTx/>
              <a:buNone/>
            </a:pPr>
            <a:r>
              <a:rPr lang="en-US" altLang="zh-CN" sz="2400" b="1">
                <a:ea typeface="宋体" charset="-122"/>
              </a:rPr>
              <a:t>obtained by inserting</a:t>
            </a:r>
          </a:p>
          <a:p>
            <a:pPr>
              <a:buFontTx/>
              <a:buNone/>
            </a:pPr>
            <a:r>
              <a:rPr lang="en-US" altLang="zh-CN" sz="2400" b="1">
                <a:ea typeface="宋体" charset="-122"/>
              </a:rPr>
              <a:t> the elements   </a:t>
            </a:r>
            <a:r>
              <a:rPr lang="en-US" altLang="zh-CN" sz="2400" b="1">
                <a:latin typeface="Arial" charset="0"/>
                <a:ea typeface="宋体" charset="-122"/>
              </a:rPr>
              <a:t>‘</a:t>
            </a:r>
            <a:r>
              <a:rPr lang="en-US" altLang="zh-CN" sz="2400" b="1">
                <a:ea typeface="宋体" charset="-122"/>
              </a:rPr>
              <a:t>A</a:t>
            </a:r>
            <a:r>
              <a:rPr lang="en-US" altLang="zh-CN" sz="2400" b="1">
                <a:latin typeface="Arial" charset="0"/>
                <a:ea typeface="宋体" charset="-122"/>
              </a:rPr>
              <a:t>’</a:t>
            </a:r>
            <a:r>
              <a:rPr lang="en-US" altLang="zh-CN" sz="2400" b="1">
                <a:ea typeface="宋体" charset="-122"/>
              </a:rPr>
              <a:t>   </a:t>
            </a:r>
            <a:r>
              <a:rPr lang="en-US" altLang="zh-CN" sz="2400" b="1">
                <a:latin typeface="Arial" charset="0"/>
                <a:ea typeface="宋体" charset="-122"/>
              </a:rPr>
              <a:t>‘</a:t>
            </a:r>
            <a:r>
              <a:rPr lang="en-US" altLang="zh-CN" sz="2400" b="1">
                <a:ea typeface="宋体" charset="-122"/>
              </a:rPr>
              <a:t>E</a:t>
            </a:r>
            <a:r>
              <a:rPr lang="en-US" altLang="zh-CN" sz="2400" b="1">
                <a:latin typeface="Arial" charset="0"/>
                <a:ea typeface="宋体" charset="-122"/>
              </a:rPr>
              <a:t>’</a:t>
            </a:r>
            <a:r>
              <a:rPr lang="en-US" altLang="zh-CN" sz="2400" b="1">
                <a:ea typeface="宋体" charset="-122"/>
              </a:rPr>
              <a:t>   </a:t>
            </a:r>
            <a:r>
              <a:rPr lang="en-US" altLang="zh-CN" sz="2400" b="1">
                <a:latin typeface="Arial" charset="0"/>
                <a:ea typeface="宋体" charset="-122"/>
              </a:rPr>
              <a:t>‘</a:t>
            </a:r>
            <a:r>
              <a:rPr lang="en-US" altLang="zh-CN" sz="2400" b="1">
                <a:ea typeface="宋体" charset="-122"/>
              </a:rPr>
              <a:t>F</a:t>
            </a:r>
            <a:r>
              <a:rPr lang="en-US" altLang="zh-CN" sz="2400" b="1">
                <a:latin typeface="Arial" charset="0"/>
                <a:ea typeface="宋体" charset="-122"/>
              </a:rPr>
              <a:t>’</a:t>
            </a:r>
            <a:r>
              <a:rPr lang="en-US" altLang="zh-CN" sz="2400" b="1">
                <a:ea typeface="宋体" charset="-122"/>
              </a:rPr>
              <a:t>  </a:t>
            </a:r>
            <a:r>
              <a:rPr lang="en-US" altLang="zh-CN" sz="2400" b="1">
                <a:latin typeface="Arial" charset="0"/>
                <a:ea typeface="宋体" charset="-122"/>
              </a:rPr>
              <a:t>‘</a:t>
            </a:r>
            <a:r>
              <a:rPr lang="en-US" altLang="zh-CN" sz="2400" b="1">
                <a:ea typeface="宋体" charset="-122"/>
              </a:rPr>
              <a:t>J</a:t>
            </a:r>
            <a:r>
              <a:rPr lang="en-US" altLang="zh-CN" sz="2400" b="1">
                <a:latin typeface="Arial" charset="0"/>
                <a:ea typeface="宋体" charset="-122"/>
              </a:rPr>
              <a:t>’</a:t>
            </a:r>
            <a:r>
              <a:rPr lang="en-US" altLang="zh-CN" sz="2400" b="1">
                <a:ea typeface="宋体" charset="-122"/>
              </a:rPr>
              <a:t>  </a:t>
            </a:r>
            <a:r>
              <a:rPr lang="en-US" altLang="zh-CN" sz="2400" b="1">
                <a:latin typeface="Arial" charset="0"/>
                <a:ea typeface="宋体" charset="-122"/>
              </a:rPr>
              <a:t>‘</a:t>
            </a:r>
            <a:r>
              <a:rPr lang="en-US" altLang="zh-CN" sz="2400" b="1">
                <a:ea typeface="宋体" charset="-122"/>
              </a:rPr>
              <a:t>T</a:t>
            </a:r>
            <a:r>
              <a:rPr lang="en-US" altLang="zh-CN" sz="2400" b="1">
                <a:latin typeface="Arial" charset="0"/>
                <a:ea typeface="宋体" charset="-122"/>
              </a:rPr>
              <a:t>’</a:t>
            </a:r>
            <a:r>
              <a:rPr lang="en-US" altLang="zh-CN" sz="2400" b="1">
                <a:ea typeface="宋体" charset="-122"/>
              </a:rPr>
              <a:t>    in that order.</a:t>
            </a:r>
          </a:p>
          <a:p>
            <a:pPr>
              <a:buFontTx/>
              <a:buNone/>
            </a:pPr>
            <a:endParaRPr lang="en-US" altLang="zh-CN" sz="1400" b="1">
              <a:ea typeface="宋体" charset="-122"/>
            </a:endParaRPr>
          </a:p>
          <a:p>
            <a:pPr>
              <a:buFontTx/>
              <a:buNone/>
            </a:pPr>
            <a:endParaRPr lang="en-US" altLang="zh-CN" sz="2400" b="1">
              <a:ea typeface="宋体" charset="-122"/>
            </a:endParaRPr>
          </a:p>
          <a:p>
            <a:pPr>
              <a:buFontTx/>
              <a:buNone/>
            </a:pPr>
            <a:endParaRPr lang="en-US" altLang="zh-CN" sz="1800" b="1">
              <a:ea typeface="宋体" charset="-122"/>
            </a:endParaRPr>
          </a:p>
          <a:p>
            <a:pPr>
              <a:buFontTx/>
              <a:buNone/>
            </a:pPr>
            <a:endParaRPr lang="en-US" altLang="zh-CN" sz="1800" b="1">
              <a:ea typeface="宋体" charset="-122"/>
            </a:endParaRPr>
          </a:p>
          <a:p>
            <a:pPr>
              <a:buFontTx/>
              <a:buNone/>
            </a:pPr>
            <a:endParaRPr lang="en-US" altLang="zh-CN" sz="2400" b="1">
              <a:ea typeface="宋体" charset="-122"/>
            </a:endParaRPr>
          </a:p>
          <a:p>
            <a:pPr>
              <a:buFontTx/>
              <a:buNone/>
            </a:pPr>
            <a:endParaRPr lang="en-US" altLang="zh-CN" sz="2400" b="1">
              <a:ea typeface="宋体" charset="-122"/>
            </a:endParaRPr>
          </a:p>
          <a:p>
            <a:pPr>
              <a:buFontTx/>
              <a:buNone/>
            </a:pPr>
            <a:endParaRPr lang="zh-CN" altLang="en-US" sz="2400" b="1">
              <a:ea typeface="宋体" charset="-122"/>
            </a:endParaRPr>
          </a:p>
        </p:txBody>
      </p:sp>
      <p:sp>
        <p:nvSpPr>
          <p:cNvPr id="11267" name="Rectangle 3"/>
          <p:cNvSpPr>
            <a:spLocks noGrp="1" noChangeArrowheads="1"/>
          </p:cNvSpPr>
          <p:nvPr>
            <p:ph type="title"/>
          </p:nvPr>
        </p:nvSpPr>
        <p:spPr>
          <a:xfrm>
            <a:off x="2057400" y="419100"/>
            <a:ext cx="8001000" cy="990600"/>
          </a:xfrm>
          <a:noFill/>
        </p:spPr>
        <p:txBody>
          <a:bodyPr anchor="b"/>
          <a:lstStyle/>
          <a:p>
            <a:r>
              <a:rPr lang="en-US" altLang="zh-CN">
                <a:ea typeface="宋体" charset="-122"/>
              </a:rPr>
              <a:t>Binary search tree . . .</a:t>
            </a:r>
          </a:p>
        </p:txBody>
      </p:sp>
      <p:grpSp>
        <p:nvGrpSpPr>
          <p:cNvPr id="2" name="Group 4"/>
          <p:cNvGrpSpPr>
            <a:grpSpLocks/>
          </p:cNvGrpSpPr>
          <p:nvPr/>
        </p:nvGrpSpPr>
        <p:grpSpPr bwMode="auto">
          <a:xfrm>
            <a:off x="4529139" y="3041650"/>
            <a:ext cx="4960937" cy="2743200"/>
            <a:chOff x="1893" y="1916"/>
            <a:chExt cx="3125" cy="1728"/>
          </a:xfrm>
        </p:grpSpPr>
        <p:grpSp>
          <p:nvGrpSpPr>
            <p:cNvPr id="3" name="Group 5"/>
            <p:cNvGrpSpPr>
              <a:grpSpLocks/>
            </p:cNvGrpSpPr>
            <p:nvPr/>
          </p:nvGrpSpPr>
          <p:grpSpPr bwMode="auto">
            <a:xfrm>
              <a:off x="1893" y="1916"/>
              <a:ext cx="581" cy="240"/>
              <a:chOff x="1893" y="1916"/>
              <a:chExt cx="581" cy="240"/>
            </a:xfrm>
          </p:grpSpPr>
          <p:sp>
            <p:nvSpPr>
              <p:cNvPr id="11286" name="Rectangle 6"/>
              <p:cNvSpPr>
                <a:spLocks noChangeArrowheads="1"/>
              </p:cNvSpPr>
              <p:nvPr/>
            </p:nvSpPr>
            <p:spPr bwMode="auto">
              <a:xfrm>
                <a:off x="1893" y="1919"/>
                <a:ext cx="581" cy="237"/>
              </a:xfrm>
              <a:prstGeom prst="rect">
                <a:avLst/>
              </a:prstGeom>
              <a:solidFill>
                <a:schemeClr val="accent1"/>
              </a:solidFill>
              <a:ln w="12700">
                <a:solidFill>
                  <a:schemeClr val="tx1"/>
                </a:solidFill>
                <a:miter lim="800000"/>
                <a:headEnd/>
                <a:tailEnd/>
              </a:ln>
            </p:spPr>
            <p:txBody>
              <a:bodyPr wrap="none" anchor="ctr"/>
              <a:lstStyle/>
              <a:p>
                <a:endParaRPr lang="zh-CN" altLang="en-US">
                  <a:ea typeface="宋体" charset="-122"/>
                </a:endParaRPr>
              </a:p>
            </p:txBody>
          </p:sp>
          <p:sp>
            <p:nvSpPr>
              <p:cNvPr id="11287" name="Rectangle 7"/>
              <p:cNvSpPr>
                <a:spLocks noChangeArrowheads="1"/>
              </p:cNvSpPr>
              <p:nvPr/>
            </p:nvSpPr>
            <p:spPr bwMode="auto">
              <a:xfrm>
                <a:off x="2003" y="1916"/>
                <a:ext cx="401" cy="233"/>
              </a:xfrm>
              <a:prstGeom prst="rect">
                <a:avLst/>
              </a:prstGeom>
              <a:noFill/>
              <a:ln w="9525">
                <a:noFill/>
                <a:miter lim="800000"/>
                <a:headEnd/>
                <a:tailEnd/>
              </a:ln>
            </p:spPr>
            <p:txBody>
              <a:bodyPr wrap="none" lIns="92075" tIns="46038" rIns="92075" bIns="46038">
                <a:spAutoFit/>
              </a:bodyPr>
              <a:lstStyle/>
              <a:p>
                <a:r>
                  <a:rPr lang="zh-CN" altLang="en-US" b="1">
                    <a:latin typeface="Arial" charset="0"/>
                    <a:ea typeface="宋体" charset="-122"/>
                  </a:rPr>
                  <a:t>‘</a:t>
                </a:r>
                <a:r>
                  <a:rPr lang="en-US" altLang="zh-CN" b="1">
                    <a:latin typeface="Arial" charset="0"/>
                    <a:ea typeface="宋体" charset="-122"/>
                  </a:rPr>
                  <a:t>A’</a:t>
                </a:r>
              </a:p>
            </p:txBody>
          </p:sp>
        </p:grpSp>
        <p:grpSp>
          <p:nvGrpSpPr>
            <p:cNvPr id="4" name="Group 8"/>
            <p:cNvGrpSpPr>
              <a:grpSpLocks/>
            </p:cNvGrpSpPr>
            <p:nvPr/>
          </p:nvGrpSpPr>
          <p:grpSpPr bwMode="auto">
            <a:xfrm>
              <a:off x="2529" y="2288"/>
              <a:ext cx="581" cy="240"/>
              <a:chOff x="2529" y="2288"/>
              <a:chExt cx="581" cy="240"/>
            </a:xfrm>
          </p:grpSpPr>
          <p:sp>
            <p:nvSpPr>
              <p:cNvPr id="11284" name="Rectangle 9"/>
              <p:cNvSpPr>
                <a:spLocks noChangeArrowheads="1"/>
              </p:cNvSpPr>
              <p:nvPr/>
            </p:nvSpPr>
            <p:spPr bwMode="auto">
              <a:xfrm>
                <a:off x="2529" y="2291"/>
                <a:ext cx="581" cy="237"/>
              </a:xfrm>
              <a:prstGeom prst="rect">
                <a:avLst/>
              </a:prstGeom>
              <a:solidFill>
                <a:schemeClr val="accent1"/>
              </a:solidFill>
              <a:ln w="12700">
                <a:solidFill>
                  <a:schemeClr val="tx1"/>
                </a:solidFill>
                <a:miter lim="800000"/>
                <a:headEnd/>
                <a:tailEnd/>
              </a:ln>
            </p:spPr>
            <p:txBody>
              <a:bodyPr wrap="none" anchor="ctr"/>
              <a:lstStyle/>
              <a:p>
                <a:endParaRPr lang="zh-CN" altLang="en-US">
                  <a:ea typeface="宋体" charset="-122"/>
                </a:endParaRPr>
              </a:p>
            </p:txBody>
          </p:sp>
          <p:sp>
            <p:nvSpPr>
              <p:cNvPr id="11285" name="Rectangle 10"/>
              <p:cNvSpPr>
                <a:spLocks noChangeArrowheads="1"/>
              </p:cNvSpPr>
              <p:nvPr/>
            </p:nvSpPr>
            <p:spPr bwMode="auto">
              <a:xfrm>
                <a:off x="2639" y="2288"/>
                <a:ext cx="401" cy="233"/>
              </a:xfrm>
              <a:prstGeom prst="rect">
                <a:avLst/>
              </a:prstGeom>
              <a:noFill/>
              <a:ln w="9525">
                <a:noFill/>
                <a:miter lim="800000"/>
                <a:headEnd/>
                <a:tailEnd/>
              </a:ln>
            </p:spPr>
            <p:txBody>
              <a:bodyPr wrap="none" lIns="92075" tIns="46038" rIns="92075" bIns="46038">
                <a:spAutoFit/>
              </a:bodyPr>
              <a:lstStyle/>
              <a:p>
                <a:r>
                  <a:rPr lang="zh-CN" altLang="en-US" b="1">
                    <a:latin typeface="Arial" charset="0"/>
                    <a:ea typeface="宋体" charset="-122"/>
                  </a:rPr>
                  <a:t>‘</a:t>
                </a:r>
                <a:r>
                  <a:rPr lang="en-US" altLang="zh-CN" b="1">
                    <a:latin typeface="Arial" charset="0"/>
                    <a:ea typeface="宋体" charset="-122"/>
                  </a:rPr>
                  <a:t>E’</a:t>
                </a:r>
              </a:p>
            </p:txBody>
          </p:sp>
        </p:grpSp>
        <p:grpSp>
          <p:nvGrpSpPr>
            <p:cNvPr id="5" name="Group 11"/>
            <p:cNvGrpSpPr>
              <a:grpSpLocks/>
            </p:cNvGrpSpPr>
            <p:nvPr/>
          </p:nvGrpSpPr>
          <p:grpSpPr bwMode="auto">
            <a:xfrm>
              <a:off x="3165" y="2660"/>
              <a:ext cx="581" cy="240"/>
              <a:chOff x="3165" y="2660"/>
              <a:chExt cx="581" cy="240"/>
            </a:xfrm>
          </p:grpSpPr>
          <p:sp>
            <p:nvSpPr>
              <p:cNvPr id="11282" name="Rectangle 12"/>
              <p:cNvSpPr>
                <a:spLocks noChangeArrowheads="1"/>
              </p:cNvSpPr>
              <p:nvPr/>
            </p:nvSpPr>
            <p:spPr bwMode="auto">
              <a:xfrm>
                <a:off x="3165" y="2663"/>
                <a:ext cx="581" cy="237"/>
              </a:xfrm>
              <a:prstGeom prst="rect">
                <a:avLst/>
              </a:prstGeom>
              <a:solidFill>
                <a:schemeClr val="accent1"/>
              </a:solidFill>
              <a:ln w="12700">
                <a:solidFill>
                  <a:schemeClr val="tx1"/>
                </a:solidFill>
                <a:miter lim="800000"/>
                <a:headEnd/>
                <a:tailEnd/>
              </a:ln>
            </p:spPr>
            <p:txBody>
              <a:bodyPr wrap="none" anchor="ctr"/>
              <a:lstStyle/>
              <a:p>
                <a:endParaRPr lang="zh-CN" altLang="en-US">
                  <a:ea typeface="宋体" charset="-122"/>
                </a:endParaRPr>
              </a:p>
            </p:txBody>
          </p:sp>
          <p:sp>
            <p:nvSpPr>
              <p:cNvPr id="11283" name="Rectangle 13"/>
              <p:cNvSpPr>
                <a:spLocks noChangeArrowheads="1"/>
              </p:cNvSpPr>
              <p:nvPr/>
            </p:nvSpPr>
            <p:spPr bwMode="auto">
              <a:xfrm>
                <a:off x="3275" y="2660"/>
                <a:ext cx="393" cy="233"/>
              </a:xfrm>
              <a:prstGeom prst="rect">
                <a:avLst/>
              </a:prstGeom>
              <a:noFill/>
              <a:ln w="9525">
                <a:noFill/>
                <a:miter lim="800000"/>
                <a:headEnd/>
                <a:tailEnd/>
              </a:ln>
            </p:spPr>
            <p:txBody>
              <a:bodyPr wrap="none" lIns="92075" tIns="46038" rIns="92075" bIns="46038">
                <a:spAutoFit/>
              </a:bodyPr>
              <a:lstStyle/>
              <a:p>
                <a:r>
                  <a:rPr lang="zh-CN" altLang="en-US" b="1">
                    <a:latin typeface="Arial" charset="0"/>
                    <a:ea typeface="宋体" charset="-122"/>
                  </a:rPr>
                  <a:t>‘</a:t>
                </a:r>
                <a:r>
                  <a:rPr lang="en-US" altLang="zh-CN" b="1">
                    <a:latin typeface="Arial" charset="0"/>
                    <a:ea typeface="宋体" charset="-122"/>
                  </a:rPr>
                  <a:t>F’</a:t>
                </a:r>
              </a:p>
            </p:txBody>
          </p:sp>
        </p:grpSp>
        <p:grpSp>
          <p:nvGrpSpPr>
            <p:cNvPr id="6" name="Group 14"/>
            <p:cNvGrpSpPr>
              <a:grpSpLocks/>
            </p:cNvGrpSpPr>
            <p:nvPr/>
          </p:nvGrpSpPr>
          <p:grpSpPr bwMode="auto">
            <a:xfrm>
              <a:off x="3801" y="3032"/>
              <a:ext cx="581" cy="240"/>
              <a:chOff x="3801" y="3032"/>
              <a:chExt cx="581" cy="240"/>
            </a:xfrm>
          </p:grpSpPr>
          <p:sp>
            <p:nvSpPr>
              <p:cNvPr id="11280" name="Rectangle 15"/>
              <p:cNvSpPr>
                <a:spLocks noChangeArrowheads="1"/>
              </p:cNvSpPr>
              <p:nvPr/>
            </p:nvSpPr>
            <p:spPr bwMode="auto">
              <a:xfrm>
                <a:off x="3801" y="3035"/>
                <a:ext cx="581" cy="237"/>
              </a:xfrm>
              <a:prstGeom prst="rect">
                <a:avLst/>
              </a:prstGeom>
              <a:solidFill>
                <a:schemeClr val="accent1"/>
              </a:solidFill>
              <a:ln w="12700">
                <a:solidFill>
                  <a:schemeClr val="tx1"/>
                </a:solidFill>
                <a:miter lim="800000"/>
                <a:headEnd/>
                <a:tailEnd/>
              </a:ln>
            </p:spPr>
            <p:txBody>
              <a:bodyPr wrap="none" anchor="ctr"/>
              <a:lstStyle/>
              <a:p>
                <a:endParaRPr lang="zh-CN" altLang="en-US">
                  <a:ea typeface="宋体" charset="-122"/>
                </a:endParaRPr>
              </a:p>
            </p:txBody>
          </p:sp>
          <p:sp>
            <p:nvSpPr>
              <p:cNvPr id="11281" name="Rectangle 16"/>
              <p:cNvSpPr>
                <a:spLocks noChangeArrowheads="1"/>
              </p:cNvSpPr>
              <p:nvPr/>
            </p:nvSpPr>
            <p:spPr bwMode="auto">
              <a:xfrm>
                <a:off x="3911" y="3032"/>
                <a:ext cx="385" cy="233"/>
              </a:xfrm>
              <a:prstGeom prst="rect">
                <a:avLst/>
              </a:prstGeom>
              <a:noFill/>
              <a:ln w="9525">
                <a:noFill/>
                <a:miter lim="800000"/>
                <a:headEnd/>
                <a:tailEnd/>
              </a:ln>
            </p:spPr>
            <p:txBody>
              <a:bodyPr wrap="none" lIns="92075" tIns="46038" rIns="92075" bIns="46038">
                <a:spAutoFit/>
              </a:bodyPr>
              <a:lstStyle/>
              <a:p>
                <a:r>
                  <a:rPr lang="zh-CN" altLang="en-US" b="1">
                    <a:latin typeface="Arial" charset="0"/>
                    <a:ea typeface="宋体" charset="-122"/>
                  </a:rPr>
                  <a:t>‘</a:t>
                </a:r>
                <a:r>
                  <a:rPr lang="en-US" altLang="zh-CN" b="1">
                    <a:latin typeface="Arial" charset="0"/>
                    <a:ea typeface="宋体" charset="-122"/>
                  </a:rPr>
                  <a:t>J’</a:t>
                </a:r>
              </a:p>
            </p:txBody>
          </p:sp>
        </p:grpSp>
        <p:grpSp>
          <p:nvGrpSpPr>
            <p:cNvPr id="7" name="Group 17"/>
            <p:cNvGrpSpPr>
              <a:grpSpLocks/>
            </p:cNvGrpSpPr>
            <p:nvPr/>
          </p:nvGrpSpPr>
          <p:grpSpPr bwMode="auto">
            <a:xfrm>
              <a:off x="4437" y="3404"/>
              <a:ext cx="581" cy="240"/>
              <a:chOff x="4437" y="3404"/>
              <a:chExt cx="581" cy="240"/>
            </a:xfrm>
          </p:grpSpPr>
          <p:sp>
            <p:nvSpPr>
              <p:cNvPr id="11278" name="Rectangle 18"/>
              <p:cNvSpPr>
                <a:spLocks noChangeArrowheads="1"/>
              </p:cNvSpPr>
              <p:nvPr/>
            </p:nvSpPr>
            <p:spPr bwMode="auto">
              <a:xfrm>
                <a:off x="4437" y="3407"/>
                <a:ext cx="581" cy="237"/>
              </a:xfrm>
              <a:prstGeom prst="rect">
                <a:avLst/>
              </a:prstGeom>
              <a:solidFill>
                <a:schemeClr val="accent1"/>
              </a:solidFill>
              <a:ln w="12700">
                <a:solidFill>
                  <a:schemeClr val="tx1"/>
                </a:solidFill>
                <a:miter lim="800000"/>
                <a:headEnd/>
                <a:tailEnd/>
              </a:ln>
            </p:spPr>
            <p:txBody>
              <a:bodyPr wrap="none" anchor="ctr"/>
              <a:lstStyle/>
              <a:p>
                <a:endParaRPr lang="zh-CN" altLang="en-US">
                  <a:ea typeface="宋体" charset="-122"/>
                </a:endParaRPr>
              </a:p>
            </p:txBody>
          </p:sp>
          <p:sp>
            <p:nvSpPr>
              <p:cNvPr id="11279" name="Rectangle 19"/>
              <p:cNvSpPr>
                <a:spLocks noChangeArrowheads="1"/>
              </p:cNvSpPr>
              <p:nvPr/>
            </p:nvSpPr>
            <p:spPr bwMode="auto">
              <a:xfrm>
                <a:off x="4547" y="3404"/>
                <a:ext cx="393" cy="233"/>
              </a:xfrm>
              <a:prstGeom prst="rect">
                <a:avLst/>
              </a:prstGeom>
              <a:noFill/>
              <a:ln w="9525">
                <a:noFill/>
                <a:miter lim="800000"/>
                <a:headEnd/>
                <a:tailEnd/>
              </a:ln>
            </p:spPr>
            <p:txBody>
              <a:bodyPr wrap="none" lIns="92075" tIns="46038" rIns="92075" bIns="46038">
                <a:spAutoFit/>
              </a:bodyPr>
              <a:lstStyle/>
              <a:p>
                <a:r>
                  <a:rPr lang="zh-CN" altLang="en-US" b="1">
                    <a:latin typeface="Arial" charset="0"/>
                    <a:ea typeface="宋体" charset="-122"/>
                  </a:rPr>
                  <a:t>‘</a:t>
                </a:r>
                <a:r>
                  <a:rPr lang="en-US" altLang="zh-CN" b="1">
                    <a:latin typeface="Arial" charset="0"/>
                    <a:ea typeface="宋体" charset="-122"/>
                  </a:rPr>
                  <a:t>T’</a:t>
                </a:r>
              </a:p>
            </p:txBody>
          </p:sp>
        </p:grpSp>
      </p:grpSp>
      <p:sp>
        <p:nvSpPr>
          <p:cNvPr id="11269" name="Line 20"/>
          <p:cNvSpPr>
            <a:spLocks noChangeShapeType="1"/>
          </p:cNvSpPr>
          <p:nvPr/>
        </p:nvSpPr>
        <p:spPr bwMode="auto">
          <a:xfrm flipH="1" flipV="1">
            <a:off x="5238750" y="3352800"/>
            <a:ext cx="457200" cy="285750"/>
          </a:xfrm>
          <a:prstGeom prst="line">
            <a:avLst/>
          </a:prstGeom>
          <a:noFill/>
          <a:ln w="12700">
            <a:solidFill>
              <a:schemeClr val="tx1"/>
            </a:solidFill>
            <a:round/>
            <a:headEnd type="stealth" w="med" len="lg"/>
            <a:tailEnd type="none" w="sm" len="sm"/>
          </a:ln>
        </p:spPr>
        <p:txBody>
          <a:bodyPr wrap="none" anchor="ctr"/>
          <a:lstStyle/>
          <a:p>
            <a:endParaRPr lang="zh-CN" altLang="en-US"/>
          </a:p>
        </p:txBody>
      </p:sp>
      <p:sp>
        <p:nvSpPr>
          <p:cNvPr id="11270" name="Line 21"/>
          <p:cNvSpPr>
            <a:spLocks noChangeShapeType="1"/>
          </p:cNvSpPr>
          <p:nvPr/>
        </p:nvSpPr>
        <p:spPr bwMode="auto">
          <a:xfrm flipH="1" flipV="1">
            <a:off x="6248400" y="3943350"/>
            <a:ext cx="457200" cy="285750"/>
          </a:xfrm>
          <a:prstGeom prst="line">
            <a:avLst/>
          </a:prstGeom>
          <a:noFill/>
          <a:ln w="12700">
            <a:solidFill>
              <a:schemeClr val="tx1"/>
            </a:solidFill>
            <a:round/>
            <a:headEnd type="stealth" w="med" len="lg"/>
            <a:tailEnd type="none" w="sm" len="sm"/>
          </a:ln>
        </p:spPr>
        <p:txBody>
          <a:bodyPr wrap="none" anchor="ctr"/>
          <a:lstStyle/>
          <a:p>
            <a:endParaRPr lang="zh-CN" altLang="en-US"/>
          </a:p>
        </p:txBody>
      </p:sp>
      <p:sp>
        <p:nvSpPr>
          <p:cNvPr id="11271" name="Line 22"/>
          <p:cNvSpPr>
            <a:spLocks noChangeShapeType="1"/>
          </p:cNvSpPr>
          <p:nvPr/>
        </p:nvSpPr>
        <p:spPr bwMode="auto">
          <a:xfrm flipH="1" flipV="1">
            <a:off x="7277100" y="4533900"/>
            <a:ext cx="457200" cy="285750"/>
          </a:xfrm>
          <a:prstGeom prst="line">
            <a:avLst/>
          </a:prstGeom>
          <a:noFill/>
          <a:ln w="12700">
            <a:solidFill>
              <a:schemeClr val="tx1"/>
            </a:solidFill>
            <a:round/>
            <a:headEnd type="stealth" w="med" len="lg"/>
            <a:tailEnd type="none" w="sm" len="sm"/>
          </a:ln>
        </p:spPr>
        <p:txBody>
          <a:bodyPr wrap="none" anchor="ctr"/>
          <a:lstStyle/>
          <a:p>
            <a:endParaRPr lang="zh-CN" altLang="en-US"/>
          </a:p>
        </p:txBody>
      </p:sp>
      <p:sp>
        <p:nvSpPr>
          <p:cNvPr id="11272" name="Line 23"/>
          <p:cNvSpPr>
            <a:spLocks noChangeShapeType="1"/>
          </p:cNvSpPr>
          <p:nvPr/>
        </p:nvSpPr>
        <p:spPr bwMode="auto">
          <a:xfrm flipH="1" flipV="1">
            <a:off x="8305800" y="5124450"/>
            <a:ext cx="457200" cy="285750"/>
          </a:xfrm>
          <a:prstGeom prst="line">
            <a:avLst/>
          </a:prstGeom>
          <a:noFill/>
          <a:ln w="12700">
            <a:solidFill>
              <a:schemeClr val="tx1"/>
            </a:solidFill>
            <a:round/>
            <a:headEnd type="stealth" w="med" len="lg"/>
            <a:tailEnd type="none" w="sm" len="sm"/>
          </a:ln>
        </p:spPr>
        <p:txBody>
          <a:bodyPr wrap="none" anchor="ctr"/>
          <a:lstStyle/>
          <a:p>
            <a:endParaRPr lang="zh-CN" alt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Trees</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11.1</a:t>
            </a:r>
          </a:p>
        </p:txBody>
      </p:sp>
    </p:spTree>
    <p:extLst>
      <p:ext uri="{BB962C8B-B14F-4D97-AF65-F5344CB8AC3E}">
        <p14:creationId xmlns:p14="http://schemas.microsoft.com/office/powerpoint/2010/main" val="770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2190750" y="1714500"/>
            <a:ext cx="7867650" cy="4248150"/>
          </a:xfrm>
          <a:noFill/>
        </p:spPr>
        <p:txBody>
          <a:bodyPr/>
          <a:lstStyle/>
          <a:p>
            <a:pPr>
              <a:buFontTx/>
              <a:buNone/>
            </a:pPr>
            <a:endParaRPr lang="zh-CN" altLang="en-US" sz="800" b="1">
              <a:latin typeface="Courier New" pitchFamily="49" charset="0"/>
              <a:ea typeface="宋体" charset="-122"/>
            </a:endParaRPr>
          </a:p>
          <a:p>
            <a:pPr>
              <a:buFontTx/>
              <a:buNone/>
            </a:pPr>
            <a:endParaRPr lang="zh-CN" altLang="en-US" sz="800" b="1">
              <a:latin typeface="Courier New" pitchFamily="49" charset="0"/>
              <a:ea typeface="宋体" charset="-122"/>
            </a:endParaRPr>
          </a:p>
          <a:p>
            <a:pPr>
              <a:buFontTx/>
              <a:buNone/>
            </a:pPr>
            <a:endParaRPr lang="zh-CN" altLang="en-US" sz="2800" b="1">
              <a:latin typeface="Courier New" pitchFamily="49" charset="0"/>
              <a:ea typeface="宋体" charset="-122"/>
            </a:endParaRPr>
          </a:p>
          <a:p>
            <a:pPr>
              <a:buFontTx/>
              <a:buNone/>
            </a:pPr>
            <a:endParaRPr lang="zh-CN" altLang="en-US" sz="1800">
              <a:ea typeface="宋体" charset="-122"/>
            </a:endParaRPr>
          </a:p>
          <a:p>
            <a:pPr>
              <a:buFontTx/>
              <a:buNone/>
            </a:pPr>
            <a:endParaRPr lang="zh-CN" altLang="en-US" sz="2800" b="1">
              <a:latin typeface="Courier New" pitchFamily="49" charset="0"/>
              <a:ea typeface="宋体" charset="-122"/>
            </a:endParaRPr>
          </a:p>
          <a:p>
            <a:pPr>
              <a:buFontTx/>
              <a:buNone/>
            </a:pPr>
            <a:endParaRPr lang="zh-CN" altLang="en-US" sz="2800" b="1">
              <a:latin typeface="Courier New" pitchFamily="49" charset="0"/>
              <a:ea typeface="宋体" charset="-122"/>
            </a:endParaRPr>
          </a:p>
          <a:p>
            <a:pPr>
              <a:buFontTx/>
              <a:buNone/>
            </a:pPr>
            <a:endParaRPr lang="zh-CN" altLang="en-US" sz="1800">
              <a:ea typeface="宋体" charset="-122"/>
            </a:endParaRPr>
          </a:p>
          <a:p>
            <a:pPr>
              <a:buFontTx/>
              <a:buNone/>
            </a:pPr>
            <a:r>
              <a:rPr lang="zh-CN" altLang="en-US" sz="2800" b="1">
                <a:latin typeface="Courier New" pitchFamily="49" charset="0"/>
                <a:ea typeface="宋体" charset="-122"/>
              </a:rPr>
              <a:t> </a:t>
            </a:r>
            <a:r>
              <a:rPr lang="zh-CN" altLang="en-US" sz="2800">
                <a:ea typeface="宋体" charset="-122"/>
              </a:rPr>
              <a:t> </a:t>
            </a:r>
          </a:p>
        </p:txBody>
      </p:sp>
      <p:sp>
        <p:nvSpPr>
          <p:cNvPr id="12291" name="Rectangle 3"/>
          <p:cNvSpPr>
            <a:spLocks noGrp="1" noChangeArrowheads="1"/>
          </p:cNvSpPr>
          <p:nvPr>
            <p:ph type="title"/>
          </p:nvPr>
        </p:nvSpPr>
        <p:spPr>
          <a:xfrm>
            <a:off x="3276600" y="609600"/>
            <a:ext cx="7124700" cy="685800"/>
          </a:xfrm>
          <a:noFill/>
        </p:spPr>
        <p:txBody>
          <a:bodyPr anchor="b">
            <a:normAutofit fontScale="90000"/>
          </a:bodyPr>
          <a:lstStyle/>
          <a:p>
            <a:r>
              <a:rPr lang="en-US" altLang="zh-CN">
                <a:ea typeface="宋体" charset="-122"/>
              </a:rPr>
              <a:t>Another binary search tree</a:t>
            </a:r>
          </a:p>
        </p:txBody>
      </p:sp>
      <p:sp>
        <p:nvSpPr>
          <p:cNvPr id="12292" name="Rectangle 4"/>
          <p:cNvSpPr>
            <a:spLocks noChangeArrowheads="1"/>
          </p:cNvSpPr>
          <p:nvPr/>
        </p:nvSpPr>
        <p:spPr bwMode="auto">
          <a:xfrm>
            <a:off x="2349500" y="4975225"/>
            <a:ext cx="5533566" cy="893194"/>
          </a:xfrm>
          <a:prstGeom prst="rect">
            <a:avLst/>
          </a:prstGeom>
          <a:noFill/>
          <a:ln w="9525">
            <a:noFill/>
            <a:miter lim="800000"/>
            <a:headEnd/>
            <a:tailEnd/>
          </a:ln>
        </p:spPr>
        <p:txBody>
          <a:bodyPr wrap="none" lIns="92075" tIns="46038" rIns="92075" bIns="46038">
            <a:spAutoFit/>
          </a:bodyPr>
          <a:lstStyle/>
          <a:p>
            <a:r>
              <a:rPr lang="en-US" altLang="zh-CN" b="1">
                <a:latin typeface="Arial" charset="0"/>
                <a:ea typeface="宋体" charset="-122"/>
              </a:rPr>
              <a:t>Add nodes containing these values in this order:</a:t>
            </a:r>
          </a:p>
          <a:p>
            <a:endParaRPr lang="en-US" altLang="zh-CN" sz="1600" b="1">
              <a:latin typeface="Arial" charset="0"/>
              <a:ea typeface="宋体" charset="-122"/>
            </a:endParaRPr>
          </a:p>
          <a:p>
            <a:r>
              <a:rPr lang="en-US" altLang="zh-CN" b="1">
                <a:latin typeface="Arial" charset="0"/>
                <a:ea typeface="宋体" charset="-122"/>
              </a:rPr>
              <a:t>‘D’      ‘B’      ‘L’       ‘Q’       ‘S’       ‘V’        ‘Z’</a:t>
            </a:r>
          </a:p>
        </p:txBody>
      </p:sp>
      <p:sp>
        <p:nvSpPr>
          <p:cNvPr id="12293" name="Rectangle 5"/>
          <p:cNvSpPr>
            <a:spLocks noChangeArrowheads="1"/>
          </p:cNvSpPr>
          <p:nvPr/>
        </p:nvSpPr>
        <p:spPr bwMode="auto">
          <a:xfrm>
            <a:off x="3565526" y="2584450"/>
            <a:ext cx="950913" cy="381000"/>
          </a:xfrm>
          <a:prstGeom prst="rect">
            <a:avLst/>
          </a:prstGeom>
          <a:solidFill>
            <a:schemeClr val="accent1"/>
          </a:solidFill>
          <a:ln w="12700">
            <a:solidFill>
              <a:schemeClr val="tx1"/>
            </a:solidFill>
            <a:miter lim="800000"/>
            <a:headEnd/>
            <a:tailEnd/>
          </a:ln>
        </p:spPr>
        <p:txBody>
          <a:bodyPr wrap="none" anchor="ctr"/>
          <a:lstStyle/>
          <a:p>
            <a:endParaRPr lang="zh-CN" altLang="en-US">
              <a:ea typeface="宋体" charset="-122"/>
            </a:endParaRPr>
          </a:p>
        </p:txBody>
      </p:sp>
      <p:sp>
        <p:nvSpPr>
          <p:cNvPr id="12294" name="Rectangle 6"/>
          <p:cNvSpPr>
            <a:spLocks noChangeArrowheads="1"/>
          </p:cNvSpPr>
          <p:nvPr/>
        </p:nvSpPr>
        <p:spPr bwMode="auto">
          <a:xfrm>
            <a:off x="2711451" y="3365501"/>
            <a:ext cx="841375" cy="366713"/>
          </a:xfrm>
          <a:prstGeom prst="rect">
            <a:avLst/>
          </a:prstGeom>
          <a:solidFill>
            <a:schemeClr val="accent1"/>
          </a:solidFill>
          <a:ln w="12700">
            <a:solidFill>
              <a:schemeClr val="tx1"/>
            </a:solidFill>
            <a:miter lim="800000"/>
            <a:headEnd/>
            <a:tailEnd/>
          </a:ln>
        </p:spPr>
        <p:txBody>
          <a:bodyPr wrap="none" anchor="ctr"/>
          <a:lstStyle/>
          <a:p>
            <a:endParaRPr lang="zh-CN" altLang="en-US">
              <a:ea typeface="宋体" charset="-122"/>
            </a:endParaRPr>
          </a:p>
        </p:txBody>
      </p:sp>
      <p:sp>
        <p:nvSpPr>
          <p:cNvPr id="12295" name="Rectangle 7"/>
          <p:cNvSpPr>
            <a:spLocks noChangeArrowheads="1"/>
          </p:cNvSpPr>
          <p:nvPr/>
        </p:nvSpPr>
        <p:spPr bwMode="auto">
          <a:xfrm>
            <a:off x="4133851" y="3348038"/>
            <a:ext cx="860425" cy="398462"/>
          </a:xfrm>
          <a:prstGeom prst="rect">
            <a:avLst/>
          </a:prstGeom>
          <a:solidFill>
            <a:schemeClr val="accent1"/>
          </a:solidFill>
          <a:ln w="12700">
            <a:solidFill>
              <a:schemeClr val="tx1"/>
            </a:solidFill>
            <a:miter lim="800000"/>
            <a:headEnd/>
            <a:tailEnd/>
          </a:ln>
        </p:spPr>
        <p:txBody>
          <a:bodyPr wrap="none" anchor="ctr"/>
          <a:lstStyle/>
          <a:p>
            <a:endParaRPr lang="zh-CN" altLang="en-US">
              <a:ea typeface="宋体" charset="-122"/>
            </a:endParaRPr>
          </a:p>
        </p:txBody>
      </p:sp>
      <p:grpSp>
        <p:nvGrpSpPr>
          <p:cNvPr id="2" name="Group 8"/>
          <p:cNvGrpSpPr>
            <a:grpSpLocks/>
          </p:cNvGrpSpPr>
          <p:nvPr/>
        </p:nvGrpSpPr>
        <p:grpSpPr bwMode="auto">
          <a:xfrm>
            <a:off x="5691189" y="1765300"/>
            <a:ext cx="922337" cy="381000"/>
            <a:chOff x="2625" y="1112"/>
            <a:chExt cx="581" cy="240"/>
          </a:xfrm>
        </p:grpSpPr>
        <p:sp>
          <p:nvSpPr>
            <p:cNvPr id="12315" name="Rectangle 9"/>
            <p:cNvSpPr>
              <a:spLocks noChangeArrowheads="1"/>
            </p:cNvSpPr>
            <p:nvPr/>
          </p:nvSpPr>
          <p:spPr bwMode="auto">
            <a:xfrm>
              <a:off x="2625" y="1115"/>
              <a:ext cx="581" cy="237"/>
            </a:xfrm>
            <a:prstGeom prst="rect">
              <a:avLst/>
            </a:prstGeom>
            <a:solidFill>
              <a:schemeClr val="accent1"/>
            </a:solidFill>
            <a:ln w="12700">
              <a:solidFill>
                <a:schemeClr val="tx1"/>
              </a:solidFill>
              <a:miter lim="800000"/>
              <a:headEnd/>
              <a:tailEnd/>
            </a:ln>
          </p:spPr>
          <p:txBody>
            <a:bodyPr wrap="none" anchor="ctr"/>
            <a:lstStyle/>
            <a:p>
              <a:endParaRPr lang="zh-CN" altLang="en-US">
                <a:ea typeface="宋体" charset="-122"/>
              </a:endParaRPr>
            </a:p>
          </p:txBody>
        </p:sp>
        <p:sp>
          <p:nvSpPr>
            <p:cNvPr id="12316" name="Rectangle 10"/>
            <p:cNvSpPr>
              <a:spLocks noChangeArrowheads="1"/>
            </p:cNvSpPr>
            <p:nvPr/>
          </p:nvSpPr>
          <p:spPr bwMode="auto">
            <a:xfrm>
              <a:off x="2711" y="1112"/>
              <a:ext cx="385" cy="233"/>
            </a:xfrm>
            <a:prstGeom prst="rect">
              <a:avLst/>
            </a:prstGeom>
            <a:noFill/>
            <a:ln w="9525">
              <a:noFill/>
              <a:miter lim="800000"/>
              <a:headEnd/>
              <a:tailEnd/>
            </a:ln>
          </p:spPr>
          <p:txBody>
            <a:bodyPr wrap="none" lIns="92075" tIns="46038" rIns="92075" bIns="46038">
              <a:spAutoFit/>
            </a:bodyPr>
            <a:lstStyle/>
            <a:p>
              <a:r>
                <a:rPr lang="zh-CN" altLang="en-US" b="1">
                  <a:latin typeface="Arial" charset="0"/>
                  <a:ea typeface="宋体" charset="-122"/>
                </a:rPr>
                <a:t>‘</a:t>
              </a:r>
              <a:r>
                <a:rPr lang="en-US" altLang="zh-CN" b="1">
                  <a:latin typeface="Arial" charset="0"/>
                  <a:ea typeface="宋体" charset="-122"/>
                </a:rPr>
                <a:t>J’</a:t>
              </a:r>
            </a:p>
          </p:txBody>
        </p:sp>
      </p:grpSp>
      <p:sp>
        <p:nvSpPr>
          <p:cNvPr id="12297" name="Line 11"/>
          <p:cNvSpPr>
            <a:spLocks noChangeShapeType="1"/>
          </p:cNvSpPr>
          <p:nvPr/>
        </p:nvSpPr>
        <p:spPr bwMode="auto">
          <a:xfrm flipH="1" flipV="1">
            <a:off x="6588126" y="1997075"/>
            <a:ext cx="1482725" cy="590550"/>
          </a:xfrm>
          <a:prstGeom prst="line">
            <a:avLst/>
          </a:prstGeom>
          <a:noFill/>
          <a:ln w="12700">
            <a:solidFill>
              <a:schemeClr val="tx1"/>
            </a:solidFill>
            <a:round/>
            <a:headEnd type="stealth" w="med" len="lg"/>
            <a:tailEnd type="none" w="sm" len="sm"/>
          </a:ln>
        </p:spPr>
        <p:txBody>
          <a:bodyPr wrap="none" anchor="ctr"/>
          <a:lstStyle/>
          <a:p>
            <a:endParaRPr lang="zh-CN" altLang="en-US"/>
          </a:p>
        </p:txBody>
      </p:sp>
      <p:sp>
        <p:nvSpPr>
          <p:cNvPr id="12298" name="Line 12"/>
          <p:cNvSpPr>
            <a:spLocks noChangeShapeType="1"/>
          </p:cNvSpPr>
          <p:nvPr/>
        </p:nvSpPr>
        <p:spPr bwMode="auto">
          <a:xfrm flipH="1" flipV="1">
            <a:off x="4313238" y="2855913"/>
            <a:ext cx="539750" cy="468312"/>
          </a:xfrm>
          <a:prstGeom prst="line">
            <a:avLst/>
          </a:prstGeom>
          <a:noFill/>
          <a:ln w="12700">
            <a:solidFill>
              <a:schemeClr val="tx1"/>
            </a:solidFill>
            <a:round/>
            <a:headEnd type="stealth" w="med" len="lg"/>
            <a:tailEnd type="none" w="sm" len="sm"/>
          </a:ln>
        </p:spPr>
        <p:txBody>
          <a:bodyPr wrap="none" anchor="ctr"/>
          <a:lstStyle/>
          <a:p>
            <a:endParaRPr lang="zh-CN" altLang="en-US"/>
          </a:p>
        </p:txBody>
      </p:sp>
      <p:sp>
        <p:nvSpPr>
          <p:cNvPr id="12299" name="Line 13"/>
          <p:cNvSpPr>
            <a:spLocks noChangeShapeType="1"/>
          </p:cNvSpPr>
          <p:nvPr/>
        </p:nvSpPr>
        <p:spPr bwMode="auto">
          <a:xfrm flipV="1">
            <a:off x="3233738" y="2868614"/>
            <a:ext cx="565150" cy="492125"/>
          </a:xfrm>
          <a:prstGeom prst="line">
            <a:avLst/>
          </a:prstGeom>
          <a:noFill/>
          <a:ln w="12700">
            <a:solidFill>
              <a:schemeClr val="tx1"/>
            </a:solidFill>
            <a:round/>
            <a:headEnd type="stealth" w="med" len="lg"/>
            <a:tailEnd type="none" w="sm" len="sm"/>
          </a:ln>
        </p:spPr>
        <p:txBody>
          <a:bodyPr wrap="none" anchor="ctr"/>
          <a:lstStyle/>
          <a:p>
            <a:endParaRPr lang="zh-CN" altLang="en-US"/>
          </a:p>
        </p:txBody>
      </p:sp>
      <p:sp>
        <p:nvSpPr>
          <p:cNvPr id="12300" name="Line 14"/>
          <p:cNvSpPr>
            <a:spLocks noChangeShapeType="1"/>
          </p:cNvSpPr>
          <p:nvPr/>
        </p:nvSpPr>
        <p:spPr bwMode="auto">
          <a:xfrm flipV="1">
            <a:off x="4175126" y="2009776"/>
            <a:ext cx="1566863" cy="569913"/>
          </a:xfrm>
          <a:prstGeom prst="line">
            <a:avLst/>
          </a:prstGeom>
          <a:noFill/>
          <a:ln w="12700">
            <a:solidFill>
              <a:schemeClr val="tx1"/>
            </a:solidFill>
            <a:round/>
            <a:headEnd type="stealth" w="med" len="lg"/>
            <a:tailEnd type="none" w="sm" len="sm"/>
          </a:ln>
        </p:spPr>
        <p:txBody>
          <a:bodyPr wrap="none" anchor="ctr"/>
          <a:lstStyle/>
          <a:p>
            <a:endParaRPr lang="zh-CN" altLang="en-US"/>
          </a:p>
        </p:txBody>
      </p:sp>
      <p:sp>
        <p:nvSpPr>
          <p:cNvPr id="12301" name="Rectangle 15"/>
          <p:cNvSpPr>
            <a:spLocks noChangeArrowheads="1"/>
          </p:cNvSpPr>
          <p:nvPr/>
        </p:nvSpPr>
        <p:spPr bwMode="auto">
          <a:xfrm>
            <a:off x="3678239" y="2574925"/>
            <a:ext cx="700513" cy="369974"/>
          </a:xfrm>
          <a:prstGeom prst="rect">
            <a:avLst/>
          </a:prstGeom>
          <a:noFill/>
          <a:ln w="9525">
            <a:noFill/>
            <a:miter lim="800000"/>
            <a:headEnd/>
            <a:tailEnd/>
          </a:ln>
        </p:spPr>
        <p:txBody>
          <a:bodyPr wrap="none" lIns="92075" tIns="46038" rIns="92075" bIns="46038">
            <a:spAutoFit/>
          </a:bodyPr>
          <a:lstStyle/>
          <a:p>
            <a:r>
              <a:rPr lang="zh-CN" altLang="en-US" b="1">
                <a:latin typeface="Arial" charset="0"/>
                <a:ea typeface="宋体" charset="-122"/>
              </a:rPr>
              <a:t> ‘</a:t>
            </a:r>
            <a:r>
              <a:rPr lang="en-US" altLang="zh-CN" b="1">
                <a:latin typeface="Arial" charset="0"/>
                <a:ea typeface="宋体" charset="-122"/>
              </a:rPr>
              <a:t>E’</a:t>
            </a:r>
          </a:p>
        </p:txBody>
      </p:sp>
      <p:sp>
        <p:nvSpPr>
          <p:cNvPr id="12302" name="Rectangle 16"/>
          <p:cNvSpPr>
            <a:spLocks noChangeArrowheads="1"/>
          </p:cNvSpPr>
          <p:nvPr/>
        </p:nvSpPr>
        <p:spPr bwMode="auto">
          <a:xfrm>
            <a:off x="2820988" y="3367088"/>
            <a:ext cx="636456" cy="369974"/>
          </a:xfrm>
          <a:prstGeom prst="rect">
            <a:avLst/>
          </a:prstGeom>
          <a:noFill/>
          <a:ln w="9525">
            <a:noFill/>
            <a:miter lim="800000"/>
            <a:headEnd/>
            <a:tailEnd/>
          </a:ln>
        </p:spPr>
        <p:txBody>
          <a:bodyPr wrap="none" lIns="92075" tIns="46038" rIns="92075" bIns="46038">
            <a:spAutoFit/>
          </a:bodyPr>
          <a:lstStyle/>
          <a:p>
            <a:r>
              <a:rPr lang="zh-CN" altLang="en-US" b="1">
                <a:latin typeface="Arial" charset="0"/>
                <a:ea typeface="宋体" charset="-122"/>
              </a:rPr>
              <a:t>‘</a:t>
            </a:r>
            <a:r>
              <a:rPr lang="en-US" altLang="zh-CN" b="1">
                <a:latin typeface="Arial" charset="0"/>
                <a:ea typeface="宋体" charset="-122"/>
              </a:rPr>
              <a:t>A’</a:t>
            </a:r>
          </a:p>
        </p:txBody>
      </p:sp>
      <p:sp>
        <p:nvSpPr>
          <p:cNvPr id="12303" name="Rectangle 17"/>
          <p:cNvSpPr>
            <a:spLocks noChangeArrowheads="1"/>
          </p:cNvSpPr>
          <p:nvPr/>
        </p:nvSpPr>
        <p:spPr bwMode="auto">
          <a:xfrm>
            <a:off x="4243389" y="3371850"/>
            <a:ext cx="649217" cy="369974"/>
          </a:xfrm>
          <a:prstGeom prst="rect">
            <a:avLst/>
          </a:prstGeom>
          <a:noFill/>
          <a:ln w="9525">
            <a:noFill/>
            <a:miter lim="800000"/>
            <a:headEnd/>
            <a:tailEnd/>
          </a:ln>
        </p:spPr>
        <p:txBody>
          <a:bodyPr wrap="none" lIns="92075" tIns="46038" rIns="92075" bIns="46038">
            <a:spAutoFit/>
          </a:bodyPr>
          <a:lstStyle/>
          <a:p>
            <a:r>
              <a:rPr lang="zh-CN" altLang="en-US" b="1">
                <a:latin typeface="Arial" charset="0"/>
                <a:ea typeface="宋体" charset="-122"/>
              </a:rPr>
              <a:t>‘</a:t>
            </a:r>
            <a:r>
              <a:rPr lang="en-US" altLang="zh-CN" b="1">
                <a:latin typeface="Arial" charset="0"/>
                <a:ea typeface="宋体" charset="-122"/>
              </a:rPr>
              <a:t>H’</a:t>
            </a:r>
          </a:p>
        </p:txBody>
      </p:sp>
      <p:sp>
        <p:nvSpPr>
          <p:cNvPr id="12304" name="Rectangle 18"/>
          <p:cNvSpPr>
            <a:spLocks noChangeArrowheads="1"/>
          </p:cNvSpPr>
          <p:nvPr/>
        </p:nvSpPr>
        <p:spPr bwMode="auto">
          <a:xfrm>
            <a:off x="7661275" y="2578100"/>
            <a:ext cx="877888" cy="374650"/>
          </a:xfrm>
          <a:prstGeom prst="rect">
            <a:avLst/>
          </a:prstGeom>
          <a:solidFill>
            <a:schemeClr val="accent1"/>
          </a:solidFill>
          <a:ln w="12700">
            <a:solidFill>
              <a:schemeClr val="tx1"/>
            </a:solidFill>
            <a:miter lim="800000"/>
            <a:headEnd/>
            <a:tailEnd/>
          </a:ln>
        </p:spPr>
        <p:txBody>
          <a:bodyPr wrap="none" anchor="ctr"/>
          <a:lstStyle/>
          <a:p>
            <a:endParaRPr lang="zh-CN" altLang="en-US">
              <a:ea typeface="宋体" charset="-122"/>
            </a:endParaRPr>
          </a:p>
        </p:txBody>
      </p:sp>
      <p:sp>
        <p:nvSpPr>
          <p:cNvPr id="12305" name="Rectangle 19"/>
          <p:cNvSpPr>
            <a:spLocks noChangeArrowheads="1"/>
          </p:cNvSpPr>
          <p:nvPr/>
        </p:nvSpPr>
        <p:spPr bwMode="auto">
          <a:xfrm>
            <a:off x="6754813" y="3363914"/>
            <a:ext cx="893762" cy="382587"/>
          </a:xfrm>
          <a:prstGeom prst="rect">
            <a:avLst/>
          </a:prstGeom>
          <a:solidFill>
            <a:schemeClr val="accent1"/>
          </a:solidFill>
          <a:ln w="12700">
            <a:solidFill>
              <a:schemeClr val="tx1"/>
            </a:solidFill>
            <a:miter lim="800000"/>
            <a:headEnd/>
            <a:tailEnd/>
          </a:ln>
        </p:spPr>
        <p:txBody>
          <a:bodyPr wrap="none" anchor="ctr"/>
          <a:lstStyle/>
          <a:p>
            <a:endParaRPr lang="zh-CN" altLang="en-US">
              <a:ea typeface="宋体" charset="-122"/>
            </a:endParaRPr>
          </a:p>
        </p:txBody>
      </p:sp>
      <p:sp>
        <p:nvSpPr>
          <p:cNvPr id="12306" name="Rectangle 20"/>
          <p:cNvSpPr>
            <a:spLocks noChangeArrowheads="1"/>
          </p:cNvSpPr>
          <p:nvPr/>
        </p:nvSpPr>
        <p:spPr bwMode="auto">
          <a:xfrm>
            <a:off x="5945189" y="4143376"/>
            <a:ext cx="796925" cy="366713"/>
          </a:xfrm>
          <a:prstGeom prst="rect">
            <a:avLst/>
          </a:prstGeom>
          <a:solidFill>
            <a:schemeClr val="accent1"/>
          </a:solidFill>
          <a:ln w="12700">
            <a:solidFill>
              <a:schemeClr val="tx1"/>
            </a:solidFill>
            <a:miter lim="800000"/>
            <a:headEnd/>
            <a:tailEnd/>
          </a:ln>
        </p:spPr>
        <p:txBody>
          <a:bodyPr wrap="none" anchor="ctr"/>
          <a:lstStyle/>
          <a:p>
            <a:endParaRPr lang="zh-CN" altLang="en-US">
              <a:ea typeface="宋体" charset="-122"/>
            </a:endParaRPr>
          </a:p>
        </p:txBody>
      </p:sp>
      <p:sp>
        <p:nvSpPr>
          <p:cNvPr id="12307" name="Rectangle 21"/>
          <p:cNvSpPr>
            <a:spLocks noChangeArrowheads="1"/>
          </p:cNvSpPr>
          <p:nvPr/>
        </p:nvSpPr>
        <p:spPr bwMode="auto">
          <a:xfrm>
            <a:off x="7288213" y="4129089"/>
            <a:ext cx="817562" cy="396875"/>
          </a:xfrm>
          <a:prstGeom prst="rect">
            <a:avLst/>
          </a:prstGeom>
          <a:solidFill>
            <a:schemeClr val="accent1"/>
          </a:solidFill>
          <a:ln w="12700">
            <a:solidFill>
              <a:schemeClr val="tx1"/>
            </a:solidFill>
            <a:miter lim="800000"/>
            <a:headEnd/>
            <a:tailEnd/>
          </a:ln>
        </p:spPr>
        <p:txBody>
          <a:bodyPr wrap="none" anchor="ctr"/>
          <a:lstStyle/>
          <a:p>
            <a:endParaRPr lang="zh-CN" altLang="en-US">
              <a:ea typeface="宋体" charset="-122"/>
            </a:endParaRPr>
          </a:p>
        </p:txBody>
      </p:sp>
      <p:sp>
        <p:nvSpPr>
          <p:cNvPr id="12308" name="Rectangle 22"/>
          <p:cNvSpPr>
            <a:spLocks noChangeArrowheads="1"/>
          </p:cNvSpPr>
          <p:nvPr/>
        </p:nvSpPr>
        <p:spPr bwMode="auto">
          <a:xfrm>
            <a:off x="7756526" y="2549525"/>
            <a:ext cx="623569" cy="369974"/>
          </a:xfrm>
          <a:prstGeom prst="rect">
            <a:avLst/>
          </a:prstGeom>
          <a:noFill/>
          <a:ln w="9525">
            <a:noFill/>
            <a:miter lim="800000"/>
            <a:headEnd/>
            <a:tailEnd/>
          </a:ln>
        </p:spPr>
        <p:txBody>
          <a:bodyPr wrap="none" lIns="92075" tIns="46038" rIns="92075" bIns="46038">
            <a:spAutoFit/>
          </a:bodyPr>
          <a:lstStyle/>
          <a:p>
            <a:r>
              <a:rPr lang="zh-CN" altLang="en-US" b="1">
                <a:latin typeface="Arial" charset="0"/>
                <a:ea typeface="宋体" charset="-122"/>
              </a:rPr>
              <a:t>‘</a:t>
            </a:r>
            <a:r>
              <a:rPr lang="en-US" altLang="zh-CN" b="1">
                <a:latin typeface="Arial" charset="0"/>
                <a:ea typeface="宋体" charset="-122"/>
              </a:rPr>
              <a:t>T’</a:t>
            </a:r>
          </a:p>
        </p:txBody>
      </p:sp>
      <p:sp>
        <p:nvSpPr>
          <p:cNvPr id="12309" name="Line 23"/>
          <p:cNvSpPr>
            <a:spLocks noChangeShapeType="1"/>
          </p:cNvSpPr>
          <p:nvPr/>
        </p:nvSpPr>
        <p:spPr bwMode="auto">
          <a:xfrm flipH="1" flipV="1">
            <a:off x="7458076" y="3633788"/>
            <a:ext cx="511175" cy="468312"/>
          </a:xfrm>
          <a:prstGeom prst="line">
            <a:avLst/>
          </a:prstGeom>
          <a:noFill/>
          <a:ln w="12700">
            <a:solidFill>
              <a:schemeClr val="tx1"/>
            </a:solidFill>
            <a:round/>
            <a:headEnd type="stealth" w="med" len="lg"/>
            <a:tailEnd type="none" w="sm" len="sm"/>
          </a:ln>
        </p:spPr>
        <p:txBody>
          <a:bodyPr wrap="none" anchor="ctr"/>
          <a:lstStyle/>
          <a:p>
            <a:endParaRPr lang="zh-CN" altLang="en-US"/>
          </a:p>
        </p:txBody>
      </p:sp>
      <p:sp>
        <p:nvSpPr>
          <p:cNvPr id="12310" name="Line 24"/>
          <p:cNvSpPr>
            <a:spLocks noChangeShapeType="1"/>
          </p:cNvSpPr>
          <p:nvPr/>
        </p:nvSpPr>
        <p:spPr bwMode="auto">
          <a:xfrm flipV="1">
            <a:off x="6437313" y="3648076"/>
            <a:ext cx="533400" cy="492125"/>
          </a:xfrm>
          <a:prstGeom prst="line">
            <a:avLst/>
          </a:prstGeom>
          <a:noFill/>
          <a:ln w="12700">
            <a:solidFill>
              <a:schemeClr val="tx1"/>
            </a:solidFill>
            <a:round/>
            <a:headEnd type="stealth" w="med" len="lg"/>
            <a:tailEnd type="none" w="sm" len="sm"/>
          </a:ln>
        </p:spPr>
        <p:txBody>
          <a:bodyPr wrap="none" anchor="ctr"/>
          <a:lstStyle/>
          <a:p>
            <a:endParaRPr lang="zh-CN" altLang="en-US"/>
          </a:p>
        </p:txBody>
      </p:sp>
      <p:sp>
        <p:nvSpPr>
          <p:cNvPr id="12311" name="Line 25"/>
          <p:cNvSpPr>
            <a:spLocks noChangeShapeType="1"/>
          </p:cNvSpPr>
          <p:nvPr/>
        </p:nvSpPr>
        <p:spPr bwMode="auto">
          <a:xfrm flipV="1">
            <a:off x="7213600" y="2806700"/>
            <a:ext cx="590550" cy="514350"/>
          </a:xfrm>
          <a:prstGeom prst="line">
            <a:avLst/>
          </a:prstGeom>
          <a:noFill/>
          <a:ln w="12700">
            <a:solidFill>
              <a:schemeClr val="tx1"/>
            </a:solidFill>
            <a:round/>
            <a:headEnd type="stealth" w="med" len="lg"/>
            <a:tailEnd type="none" w="sm" len="sm"/>
          </a:ln>
        </p:spPr>
        <p:txBody>
          <a:bodyPr wrap="none" anchor="ctr"/>
          <a:lstStyle/>
          <a:p>
            <a:endParaRPr lang="zh-CN" altLang="en-US"/>
          </a:p>
        </p:txBody>
      </p:sp>
      <p:sp>
        <p:nvSpPr>
          <p:cNvPr id="12312" name="Rectangle 26"/>
          <p:cNvSpPr>
            <a:spLocks noChangeArrowheads="1"/>
          </p:cNvSpPr>
          <p:nvPr/>
        </p:nvSpPr>
        <p:spPr bwMode="auto">
          <a:xfrm>
            <a:off x="6784976" y="3375025"/>
            <a:ext cx="738985" cy="369974"/>
          </a:xfrm>
          <a:prstGeom prst="rect">
            <a:avLst/>
          </a:prstGeom>
          <a:noFill/>
          <a:ln w="9525">
            <a:noFill/>
            <a:miter lim="800000"/>
            <a:headEnd/>
            <a:tailEnd/>
          </a:ln>
        </p:spPr>
        <p:txBody>
          <a:bodyPr wrap="none" lIns="92075" tIns="46038" rIns="92075" bIns="46038">
            <a:spAutoFit/>
          </a:bodyPr>
          <a:lstStyle/>
          <a:p>
            <a:r>
              <a:rPr lang="zh-CN" altLang="en-US" b="1">
                <a:latin typeface="Arial" charset="0"/>
                <a:ea typeface="宋体" charset="-122"/>
              </a:rPr>
              <a:t> ‘</a:t>
            </a:r>
            <a:r>
              <a:rPr lang="en-US" altLang="zh-CN" b="1">
                <a:latin typeface="Arial" charset="0"/>
                <a:ea typeface="宋体" charset="-122"/>
              </a:rPr>
              <a:t>M’</a:t>
            </a:r>
          </a:p>
        </p:txBody>
      </p:sp>
      <p:sp>
        <p:nvSpPr>
          <p:cNvPr id="12313" name="Rectangle 27"/>
          <p:cNvSpPr>
            <a:spLocks noChangeArrowheads="1"/>
          </p:cNvSpPr>
          <p:nvPr/>
        </p:nvSpPr>
        <p:spPr bwMode="auto">
          <a:xfrm>
            <a:off x="6067426" y="4152900"/>
            <a:ext cx="649217" cy="369974"/>
          </a:xfrm>
          <a:prstGeom prst="rect">
            <a:avLst/>
          </a:prstGeom>
          <a:noFill/>
          <a:ln w="9525">
            <a:noFill/>
            <a:miter lim="800000"/>
            <a:headEnd/>
            <a:tailEnd/>
          </a:ln>
        </p:spPr>
        <p:txBody>
          <a:bodyPr wrap="none" lIns="92075" tIns="46038" rIns="92075" bIns="46038">
            <a:spAutoFit/>
          </a:bodyPr>
          <a:lstStyle/>
          <a:p>
            <a:r>
              <a:rPr lang="zh-CN" altLang="en-US" b="1">
                <a:latin typeface="Arial" charset="0"/>
                <a:ea typeface="宋体" charset="-122"/>
              </a:rPr>
              <a:t>‘</a:t>
            </a:r>
            <a:r>
              <a:rPr lang="en-US" altLang="zh-CN" b="1">
                <a:latin typeface="Arial" charset="0"/>
                <a:ea typeface="宋体" charset="-122"/>
              </a:rPr>
              <a:t>K’</a:t>
            </a:r>
          </a:p>
        </p:txBody>
      </p:sp>
      <p:sp>
        <p:nvSpPr>
          <p:cNvPr id="12314" name="Rectangle 28"/>
          <p:cNvSpPr>
            <a:spLocks noChangeArrowheads="1"/>
          </p:cNvSpPr>
          <p:nvPr/>
        </p:nvSpPr>
        <p:spPr bwMode="auto">
          <a:xfrm>
            <a:off x="7434264" y="4149725"/>
            <a:ext cx="636393" cy="369974"/>
          </a:xfrm>
          <a:prstGeom prst="rect">
            <a:avLst/>
          </a:prstGeom>
          <a:noFill/>
          <a:ln w="9525">
            <a:noFill/>
            <a:miter lim="800000"/>
            <a:headEnd/>
            <a:tailEnd/>
          </a:ln>
        </p:spPr>
        <p:txBody>
          <a:bodyPr wrap="none" lIns="92075" tIns="46038" rIns="92075" bIns="46038">
            <a:spAutoFit/>
          </a:bodyPr>
          <a:lstStyle/>
          <a:p>
            <a:r>
              <a:rPr lang="zh-CN" altLang="en-US" b="1">
                <a:latin typeface="Arial" charset="0"/>
                <a:ea typeface="宋体" charset="-122"/>
              </a:rPr>
              <a:t>‘</a:t>
            </a:r>
            <a:r>
              <a:rPr lang="en-US" altLang="zh-CN" b="1">
                <a:latin typeface="Arial" charset="0"/>
                <a:ea typeface="宋体" charset="-122"/>
              </a:rPr>
              <a:t>P’</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2190750" y="1714500"/>
            <a:ext cx="7867650" cy="4248150"/>
          </a:xfrm>
          <a:noFill/>
        </p:spPr>
        <p:txBody>
          <a:bodyPr/>
          <a:lstStyle/>
          <a:p>
            <a:pPr>
              <a:buFontTx/>
              <a:buNone/>
            </a:pPr>
            <a:endParaRPr lang="zh-CN" altLang="en-US" sz="800" b="1">
              <a:latin typeface="Courier New" pitchFamily="49" charset="0"/>
              <a:ea typeface="宋体" charset="-122"/>
            </a:endParaRPr>
          </a:p>
          <a:p>
            <a:pPr>
              <a:buFontTx/>
              <a:buNone/>
            </a:pPr>
            <a:endParaRPr lang="zh-CN" altLang="en-US" sz="800" b="1">
              <a:latin typeface="Courier New" pitchFamily="49" charset="0"/>
              <a:ea typeface="宋体" charset="-122"/>
            </a:endParaRPr>
          </a:p>
          <a:p>
            <a:pPr>
              <a:buFontTx/>
              <a:buNone/>
            </a:pPr>
            <a:endParaRPr lang="zh-CN" altLang="en-US" sz="2800" b="1">
              <a:latin typeface="Courier New" pitchFamily="49" charset="0"/>
              <a:ea typeface="宋体" charset="-122"/>
            </a:endParaRPr>
          </a:p>
          <a:p>
            <a:pPr>
              <a:buFontTx/>
              <a:buNone/>
            </a:pPr>
            <a:endParaRPr lang="zh-CN" altLang="en-US" sz="1800">
              <a:ea typeface="宋体" charset="-122"/>
            </a:endParaRPr>
          </a:p>
          <a:p>
            <a:pPr>
              <a:buFontTx/>
              <a:buNone/>
            </a:pPr>
            <a:endParaRPr lang="zh-CN" altLang="en-US" sz="2800" b="1">
              <a:latin typeface="Courier New" pitchFamily="49" charset="0"/>
              <a:ea typeface="宋体" charset="-122"/>
            </a:endParaRPr>
          </a:p>
          <a:p>
            <a:pPr>
              <a:buFontTx/>
              <a:buNone/>
            </a:pPr>
            <a:endParaRPr lang="zh-CN" altLang="en-US" sz="2800" b="1">
              <a:latin typeface="Courier New" pitchFamily="49" charset="0"/>
              <a:ea typeface="宋体" charset="-122"/>
            </a:endParaRPr>
          </a:p>
          <a:p>
            <a:pPr>
              <a:buFontTx/>
              <a:buNone/>
            </a:pPr>
            <a:endParaRPr lang="zh-CN" altLang="en-US" sz="1800">
              <a:ea typeface="宋体" charset="-122"/>
            </a:endParaRPr>
          </a:p>
          <a:p>
            <a:pPr>
              <a:buFontTx/>
              <a:buNone/>
            </a:pPr>
            <a:r>
              <a:rPr lang="zh-CN" altLang="en-US" sz="2800" b="1">
                <a:latin typeface="Courier New" pitchFamily="49" charset="0"/>
                <a:ea typeface="宋体" charset="-122"/>
              </a:rPr>
              <a:t> </a:t>
            </a:r>
            <a:r>
              <a:rPr lang="zh-CN" altLang="en-US" sz="2800">
                <a:ea typeface="宋体" charset="-122"/>
              </a:rPr>
              <a:t> </a:t>
            </a:r>
          </a:p>
        </p:txBody>
      </p:sp>
      <p:sp>
        <p:nvSpPr>
          <p:cNvPr id="13315" name="Rectangle 3"/>
          <p:cNvSpPr>
            <a:spLocks noGrp="1" noChangeArrowheads="1"/>
          </p:cNvSpPr>
          <p:nvPr>
            <p:ph type="title"/>
          </p:nvPr>
        </p:nvSpPr>
        <p:spPr>
          <a:xfrm>
            <a:off x="3352800" y="762000"/>
            <a:ext cx="7048500" cy="533400"/>
          </a:xfrm>
          <a:noFill/>
        </p:spPr>
        <p:txBody>
          <a:bodyPr anchor="b"/>
          <a:lstStyle/>
          <a:p>
            <a:r>
              <a:rPr lang="en-US" altLang="zh-CN" sz="3200">
                <a:ea typeface="宋体" charset="-122"/>
              </a:rPr>
              <a:t>Is </a:t>
            </a:r>
            <a:r>
              <a:rPr lang="en-US" altLang="zh-CN" sz="3200">
                <a:latin typeface="Arial" charset="0"/>
                <a:ea typeface="宋体" charset="-122"/>
              </a:rPr>
              <a:t>‘</a:t>
            </a:r>
            <a:r>
              <a:rPr lang="en-US" altLang="zh-CN" sz="3200">
                <a:ea typeface="宋体" charset="-122"/>
              </a:rPr>
              <a:t>F</a:t>
            </a:r>
            <a:r>
              <a:rPr lang="en-US" altLang="zh-CN" sz="3200">
                <a:latin typeface="Arial" charset="0"/>
                <a:ea typeface="宋体" charset="-122"/>
              </a:rPr>
              <a:t>’</a:t>
            </a:r>
            <a:r>
              <a:rPr lang="en-US" altLang="zh-CN" sz="3200">
                <a:ea typeface="宋体" charset="-122"/>
              </a:rPr>
              <a:t> in the binary search tree?</a:t>
            </a:r>
          </a:p>
        </p:txBody>
      </p:sp>
      <p:sp>
        <p:nvSpPr>
          <p:cNvPr id="13316" name="Rectangle 4"/>
          <p:cNvSpPr>
            <a:spLocks noChangeArrowheads="1"/>
          </p:cNvSpPr>
          <p:nvPr/>
        </p:nvSpPr>
        <p:spPr bwMode="auto">
          <a:xfrm>
            <a:off x="5691189" y="1770064"/>
            <a:ext cx="922337" cy="376237"/>
          </a:xfrm>
          <a:prstGeom prst="rect">
            <a:avLst/>
          </a:prstGeom>
          <a:solidFill>
            <a:schemeClr val="accent1"/>
          </a:solidFill>
          <a:ln w="12700">
            <a:solidFill>
              <a:schemeClr val="tx1"/>
            </a:solidFill>
            <a:miter lim="800000"/>
            <a:headEnd/>
            <a:tailEnd/>
          </a:ln>
        </p:spPr>
        <p:txBody>
          <a:bodyPr wrap="none" anchor="ctr"/>
          <a:lstStyle/>
          <a:p>
            <a:endParaRPr lang="zh-CN" altLang="en-US">
              <a:ea typeface="宋体" charset="-122"/>
            </a:endParaRPr>
          </a:p>
        </p:txBody>
      </p:sp>
      <p:sp>
        <p:nvSpPr>
          <p:cNvPr id="13317" name="Rectangle 5"/>
          <p:cNvSpPr>
            <a:spLocks noChangeArrowheads="1"/>
          </p:cNvSpPr>
          <p:nvPr/>
        </p:nvSpPr>
        <p:spPr bwMode="auto">
          <a:xfrm>
            <a:off x="3565526" y="2584450"/>
            <a:ext cx="950913" cy="381000"/>
          </a:xfrm>
          <a:prstGeom prst="rect">
            <a:avLst/>
          </a:prstGeom>
          <a:solidFill>
            <a:schemeClr val="accent1"/>
          </a:solidFill>
          <a:ln w="12700">
            <a:solidFill>
              <a:schemeClr val="tx1"/>
            </a:solidFill>
            <a:miter lim="800000"/>
            <a:headEnd/>
            <a:tailEnd/>
          </a:ln>
        </p:spPr>
        <p:txBody>
          <a:bodyPr wrap="none" anchor="ctr"/>
          <a:lstStyle/>
          <a:p>
            <a:endParaRPr lang="zh-CN" altLang="en-US">
              <a:ea typeface="宋体" charset="-122"/>
            </a:endParaRPr>
          </a:p>
        </p:txBody>
      </p:sp>
      <p:sp>
        <p:nvSpPr>
          <p:cNvPr id="13318" name="Rectangle 6"/>
          <p:cNvSpPr>
            <a:spLocks noChangeArrowheads="1"/>
          </p:cNvSpPr>
          <p:nvPr/>
        </p:nvSpPr>
        <p:spPr bwMode="auto">
          <a:xfrm>
            <a:off x="2520951" y="3365501"/>
            <a:ext cx="841375" cy="366713"/>
          </a:xfrm>
          <a:prstGeom prst="rect">
            <a:avLst/>
          </a:prstGeom>
          <a:solidFill>
            <a:schemeClr val="accent1"/>
          </a:solidFill>
          <a:ln w="12700">
            <a:solidFill>
              <a:schemeClr val="tx1"/>
            </a:solidFill>
            <a:miter lim="800000"/>
            <a:headEnd/>
            <a:tailEnd/>
          </a:ln>
        </p:spPr>
        <p:txBody>
          <a:bodyPr wrap="none" anchor="ctr"/>
          <a:lstStyle/>
          <a:p>
            <a:endParaRPr lang="zh-CN" altLang="en-US">
              <a:ea typeface="宋体" charset="-122"/>
            </a:endParaRPr>
          </a:p>
        </p:txBody>
      </p:sp>
      <p:sp>
        <p:nvSpPr>
          <p:cNvPr id="13319" name="Rectangle 7"/>
          <p:cNvSpPr>
            <a:spLocks noChangeArrowheads="1"/>
          </p:cNvSpPr>
          <p:nvPr/>
        </p:nvSpPr>
        <p:spPr bwMode="auto">
          <a:xfrm>
            <a:off x="4400551" y="3348038"/>
            <a:ext cx="860425" cy="398462"/>
          </a:xfrm>
          <a:prstGeom prst="rect">
            <a:avLst/>
          </a:prstGeom>
          <a:solidFill>
            <a:schemeClr val="accent1"/>
          </a:solidFill>
          <a:ln w="12700">
            <a:solidFill>
              <a:schemeClr val="tx1"/>
            </a:solidFill>
            <a:miter lim="800000"/>
            <a:headEnd/>
            <a:tailEnd/>
          </a:ln>
        </p:spPr>
        <p:txBody>
          <a:bodyPr wrap="none" anchor="ctr"/>
          <a:lstStyle/>
          <a:p>
            <a:endParaRPr lang="zh-CN" altLang="en-US">
              <a:ea typeface="宋体" charset="-122"/>
            </a:endParaRPr>
          </a:p>
        </p:txBody>
      </p:sp>
      <p:sp>
        <p:nvSpPr>
          <p:cNvPr id="13320" name="Rectangle 8"/>
          <p:cNvSpPr>
            <a:spLocks noChangeArrowheads="1"/>
          </p:cNvSpPr>
          <p:nvPr/>
        </p:nvSpPr>
        <p:spPr bwMode="auto">
          <a:xfrm>
            <a:off x="5827714" y="1765300"/>
            <a:ext cx="610745" cy="369974"/>
          </a:xfrm>
          <a:prstGeom prst="rect">
            <a:avLst/>
          </a:prstGeom>
          <a:noFill/>
          <a:ln w="9525">
            <a:noFill/>
            <a:miter lim="800000"/>
            <a:headEnd/>
            <a:tailEnd/>
          </a:ln>
        </p:spPr>
        <p:txBody>
          <a:bodyPr wrap="none" lIns="92075" tIns="46038" rIns="92075" bIns="46038">
            <a:spAutoFit/>
          </a:bodyPr>
          <a:lstStyle/>
          <a:p>
            <a:r>
              <a:rPr lang="zh-CN" altLang="en-US" b="1">
                <a:latin typeface="Arial" charset="0"/>
                <a:ea typeface="宋体" charset="-122"/>
              </a:rPr>
              <a:t>‘</a:t>
            </a:r>
            <a:r>
              <a:rPr lang="en-US" altLang="zh-CN" b="1">
                <a:latin typeface="Arial" charset="0"/>
                <a:ea typeface="宋体" charset="-122"/>
              </a:rPr>
              <a:t>J’</a:t>
            </a:r>
          </a:p>
        </p:txBody>
      </p:sp>
      <p:sp>
        <p:nvSpPr>
          <p:cNvPr id="13321" name="Line 9"/>
          <p:cNvSpPr>
            <a:spLocks noChangeShapeType="1"/>
          </p:cNvSpPr>
          <p:nvPr/>
        </p:nvSpPr>
        <p:spPr bwMode="auto">
          <a:xfrm flipH="1" flipV="1">
            <a:off x="6588126" y="1997075"/>
            <a:ext cx="1482725" cy="590550"/>
          </a:xfrm>
          <a:prstGeom prst="line">
            <a:avLst/>
          </a:prstGeom>
          <a:noFill/>
          <a:ln w="12700">
            <a:solidFill>
              <a:schemeClr val="tx1"/>
            </a:solidFill>
            <a:round/>
            <a:headEnd type="stealth" w="med" len="lg"/>
            <a:tailEnd type="none" w="sm" len="sm"/>
          </a:ln>
        </p:spPr>
        <p:txBody>
          <a:bodyPr wrap="none" anchor="ctr"/>
          <a:lstStyle/>
          <a:p>
            <a:endParaRPr lang="zh-CN" altLang="en-US"/>
          </a:p>
        </p:txBody>
      </p:sp>
      <p:sp>
        <p:nvSpPr>
          <p:cNvPr id="13322" name="Line 10"/>
          <p:cNvSpPr>
            <a:spLocks noChangeShapeType="1"/>
          </p:cNvSpPr>
          <p:nvPr/>
        </p:nvSpPr>
        <p:spPr bwMode="auto">
          <a:xfrm flipH="1" flipV="1">
            <a:off x="4313238" y="2855913"/>
            <a:ext cx="539750" cy="468312"/>
          </a:xfrm>
          <a:prstGeom prst="line">
            <a:avLst/>
          </a:prstGeom>
          <a:noFill/>
          <a:ln w="12700">
            <a:solidFill>
              <a:schemeClr val="tx1"/>
            </a:solidFill>
            <a:round/>
            <a:headEnd type="stealth" w="med" len="lg"/>
            <a:tailEnd type="none" w="sm" len="sm"/>
          </a:ln>
        </p:spPr>
        <p:txBody>
          <a:bodyPr wrap="none" anchor="ctr"/>
          <a:lstStyle/>
          <a:p>
            <a:endParaRPr lang="zh-CN" altLang="en-US"/>
          </a:p>
        </p:txBody>
      </p:sp>
      <p:sp>
        <p:nvSpPr>
          <p:cNvPr id="13323" name="Line 11"/>
          <p:cNvSpPr>
            <a:spLocks noChangeShapeType="1"/>
          </p:cNvSpPr>
          <p:nvPr/>
        </p:nvSpPr>
        <p:spPr bwMode="auto">
          <a:xfrm flipV="1">
            <a:off x="3233738" y="2868614"/>
            <a:ext cx="565150" cy="492125"/>
          </a:xfrm>
          <a:prstGeom prst="line">
            <a:avLst/>
          </a:prstGeom>
          <a:noFill/>
          <a:ln w="12700">
            <a:solidFill>
              <a:schemeClr val="tx1"/>
            </a:solidFill>
            <a:round/>
            <a:headEnd type="stealth" w="med" len="lg"/>
            <a:tailEnd type="none" w="sm" len="sm"/>
          </a:ln>
        </p:spPr>
        <p:txBody>
          <a:bodyPr wrap="none" anchor="ctr"/>
          <a:lstStyle/>
          <a:p>
            <a:endParaRPr lang="zh-CN" altLang="en-US"/>
          </a:p>
        </p:txBody>
      </p:sp>
      <p:sp>
        <p:nvSpPr>
          <p:cNvPr id="13324" name="Line 12"/>
          <p:cNvSpPr>
            <a:spLocks noChangeShapeType="1"/>
          </p:cNvSpPr>
          <p:nvPr/>
        </p:nvSpPr>
        <p:spPr bwMode="auto">
          <a:xfrm flipV="1">
            <a:off x="4175126" y="2009776"/>
            <a:ext cx="1566863" cy="569913"/>
          </a:xfrm>
          <a:prstGeom prst="line">
            <a:avLst/>
          </a:prstGeom>
          <a:noFill/>
          <a:ln w="12700">
            <a:solidFill>
              <a:schemeClr val="tx1"/>
            </a:solidFill>
            <a:round/>
            <a:headEnd type="stealth" w="med" len="lg"/>
            <a:tailEnd type="none" w="sm" len="sm"/>
          </a:ln>
        </p:spPr>
        <p:txBody>
          <a:bodyPr wrap="none" anchor="ctr"/>
          <a:lstStyle/>
          <a:p>
            <a:endParaRPr lang="zh-CN" altLang="en-US"/>
          </a:p>
        </p:txBody>
      </p:sp>
      <p:sp>
        <p:nvSpPr>
          <p:cNvPr id="13325" name="Rectangle 13"/>
          <p:cNvSpPr>
            <a:spLocks noChangeArrowheads="1"/>
          </p:cNvSpPr>
          <p:nvPr/>
        </p:nvSpPr>
        <p:spPr bwMode="auto">
          <a:xfrm>
            <a:off x="3678239" y="2574925"/>
            <a:ext cx="700513" cy="369974"/>
          </a:xfrm>
          <a:prstGeom prst="rect">
            <a:avLst/>
          </a:prstGeom>
          <a:noFill/>
          <a:ln w="9525">
            <a:noFill/>
            <a:miter lim="800000"/>
            <a:headEnd/>
            <a:tailEnd/>
          </a:ln>
        </p:spPr>
        <p:txBody>
          <a:bodyPr wrap="none" lIns="92075" tIns="46038" rIns="92075" bIns="46038">
            <a:spAutoFit/>
          </a:bodyPr>
          <a:lstStyle/>
          <a:p>
            <a:r>
              <a:rPr lang="zh-CN" altLang="en-US" b="1">
                <a:latin typeface="Arial" charset="0"/>
                <a:ea typeface="宋体" charset="-122"/>
              </a:rPr>
              <a:t> ‘</a:t>
            </a:r>
            <a:r>
              <a:rPr lang="en-US" altLang="zh-CN" b="1">
                <a:latin typeface="Arial" charset="0"/>
                <a:ea typeface="宋体" charset="-122"/>
              </a:rPr>
              <a:t>E’</a:t>
            </a:r>
          </a:p>
        </p:txBody>
      </p:sp>
      <p:sp>
        <p:nvSpPr>
          <p:cNvPr id="13326" name="Rectangle 14"/>
          <p:cNvSpPr>
            <a:spLocks noChangeArrowheads="1"/>
          </p:cNvSpPr>
          <p:nvPr/>
        </p:nvSpPr>
        <p:spPr bwMode="auto">
          <a:xfrm>
            <a:off x="2744788" y="3328988"/>
            <a:ext cx="636456" cy="369974"/>
          </a:xfrm>
          <a:prstGeom prst="rect">
            <a:avLst/>
          </a:prstGeom>
          <a:noFill/>
          <a:ln w="9525">
            <a:noFill/>
            <a:miter lim="800000"/>
            <a:headEnd/>
            <a:tailEnd/>
          </a:ln>
        </p:spPr>
        <p:txBody>
          <a:bodyPr wrap="none" lIns="92075" tIns="46038" rIns="92075" bIns="46038">
            <a:spAutoFit/>
          </a:bodyPr>
          <a:lstStyle/>
          <a:p>
            <a:r>
              <a:rPr lang="zh-CN" altLang="en-US" b="1">
                <a:latin typeface="Arial" charset="0"/>
                <a:ea typeface="宋体" charset="-122"/>
              </a:rPr>
              <a:t>‘</a:t>
            </a:r>
            <a:r>
              <a:rPr lang="en-US" altLang="zh-CN" b="1">
                <a:latin typeface="Arial" charset="0"/>
                <a:ea typeface="宋体" charset="-122"/>
              </a:rPr>
              <a:t>A’</a:t>
            </a:r>
          </a:p>
        </p:txBody>
      </p:sp>
      <p:sp>
        <p:nvSpPr>
          <p:cNvPr id="13327" name="Rectangle 15"/>
          <p:cNvSpPr>
            <a:spLocks noChangeArrowheads="1"/>
          </p:cNvSpPr>
          <p:nvPr/>
        </p:nvSpPr>
        <p:spPr bwMode="auto">
          <a:xfrm>
            <a:off x="4491039" y="3371850"/>
            <a:ext cx="649217" cy="369974"/>
          </a:xfrm>
          <a:prstGeom prst="rect">
            <a:avLst/>
          </a:prstGeom>
          <a:noFill/>
          <a:ln w="9525">
            <a:noFill/>
            <a:miter lim="800000"/>
            <a:headEnd/>
            <a:tailEnd/>
          </a:ln>
        </p:spPr>
        <p:txBody>
          <a:bodyPr wrap="none" lIns="92075" tIns="46038" rIns="92075" bIns="46038">
            <a:spAutoFit/>
          </a:bodyPr>
          <a:lstStyle/>
          <a:p>
            <a:r>
              <a:rPr lang="zh-CN" altLang="en-US" b="1">
                <a:latin typeface="Arial" charset="0"/>
                <a:ea typeface="宋体" charset="-122"/>
              </a:rPr>
              <a:t>‘</a:t>
            </a:r>
            <a:r>
              <a:rPr lang="en-US" altLang="zh-CN" b="1">
                <a:latin typeface="Arial" charset="0"/>
                <a:ea typeface="宋体" charset="-122"/>
              </a:rPr>
              <a:t>H’</a:t>
            </a:r>
          </a:p>
        </p:txBody>
      </p:sp>
      <p:sp>
        <p:nvSpPr>
          <p:cNvPr id="13328" name="Rectangle 16"/>
          <p:cNvSpPr>
            <a:spLocks noChangeArrowheads="1"/>
          </p:cNvSpPr>
          <p:nvPr/>
        </p:nvSpPr>
        <p:spPr bwMode="auto">
          <a:xfrm>
            <a:off x="7661275" y="2578100"/>
            <a:ext cx="877888" cy="374650"/>
          </a:xfrm>
          <a:prstGeom prst="rect">
            <a:avLst/>
          </a:prstGeom>
          <a:solidFill>
            <a:schemeClr val="accent1"/>
          </a:solidFill>
          <a:ln w="12700">
            <a:solidFill>
              <a:schemeClr val="tx1"/>
            </a:solidFill>
            <a:miter lim="800000"/>
            <a:headEnd/>
            <a:tailEnd/>
          </a:ln>
        </p:spPr>
        <p:txBody>
          <a:bodyPr wrap="none" anchor="ctr"/>
          <a:lstStyle/>
          <a:p>
            <a:endParaRPr lang="zh-CN" altLang="en-US">
              <a:ea typeface="宋体" charset="-122"/>
            </a:endParaRPr>
          </a:p>
        </p:txBody>
      </p:sp>
      <p:sp>
        <p:nvSpPr>
          <p:cNvPr id="13329" name="Rectangle 17"/>
          <p:cNvSpPr>
            <a:spLocks noChangeArrowheads="1"/>
          </p:cNvSpPr>
          <p:nvPr/>
        </p:nvSpPr>
        <p:spPr bwMode="auto">
          <a:xfrm>
            <a:off x="6564313" y="3363914"/>
            <a:ext cx="893762" cy="382587"/>
          </a:xfrm>
          <a:prstGeom prst="rect">
            <a:avLst/>
          </a:prstGeom>
          <a:solidFill>
            <a:schemeClr val="accent1"/>
          </a:solidFill>
          <a:ln w="12700">
            <a:solidFill>
              <a:schemeClr val="tx1"/>
            </a:solidFill>
            <a:miter lim="800000"/>
            <a:headEnd/>
            <a:tailEnd/>
          </a:ln>
        </p:spPr>
        <p:txBody>
          <a:bodyPr wrap="none" anchor="ctr"/>
          <a:lstStyle/>
          <a:p>
            <a:endParaRPr lang="zh-CN" altLang="en-US">
              <a:ea typeface="宋体" charset="-122"/>
            </a:endParaRPr>
          </a:p>
        </p:txBody>
      </p:sp>
      <p:sp>
        <p:nvSpPr>
          <p:cNvPr id="13330" name="Rectangle 18"/>
          <p:cNvSpPr>
            <a:spLocks noChangeArrowheads="1"/>
          </p:cNvSpPr>
          <p:nvPr/>
        </p:nvSpPr>
        <p:spPr bwMode="auto">
          <a:xfrm>
            <a:off x="8812214" y="3357564"/>
            <a:ext cx="839787" cy="388937"/>
          </a:xfrm>
          <a:prstGeom prst="rect">
            <a:avLst/>
          </a:prstGeom>
          <a:solidFill>
            <a:schemeClr val="accent1"/>
          </a:solidFill>
          <a:ln w="12700">
            <a:solidFill>
              <a:schemeClr val="tx1"/>
            </a:solidFill>
            <a:miter lim="800000"/>
            <a:headEnd/>
            <a:tailEnd/>
          </a:ln>
        </p:spPr>
        <p:txBody>
          <a:bodyPr wrap="none" anchor="ctr"/>
          <a:lstStyle/>
          <a:p>
            <a:endParaRPr lang="zh-CN" altLang="en-US">
              <a:ea typeface="宋体" charset="-122"/>
            </a:endParaRPr>
          </a:p>
        </p:txBody>
      </p:sp>
      <p:sp>
        <p:nvSpPr>
          <p:cNvPr id="13331" name="Rectangle 19"/>
          <p:cNvSpPr>
            <a:spLocks noChangeArrowheads="1"/>
          </p:cNvSpPr>
          <p:nvPr/>
        </p:nvSpPr>
        <p:spPr bwMode="auto">
          <a:xfrm>
            <a:off x="7288213" y="4129089"/>
            <a:ext cx="817562" cy="396875"/>
          </a:xfrm>
          <a:prstGeom prst="rect">
            <a:avLst/>
          </a:prstGeom>
          <a:solidFill>
            <a:schemeClr val="accent1"/>
          </a:solidFill>
          <a:ln w="12700">
            <a:solidFill>
              <a:schemeClr val="tx1"/>
            </a:solidFill>
            <a:miter lim="800000"/>
            <a:headEnd/>
            <a:tailEnd/>
          </a:ln>
        </p:spPr>
        <p:txBody>
          <a:bodyPr wrap="none" anchor="ctr"/>
          <a:lstStyle/>
          <a:p>
            <a:endParaRPr lang="zh-CN" altLang="en-US">
              <a:ea typeface="宋体" charset="-122"/>
            </a:endParaRPr>
          </a:p>
        </p:txBody>
      </p:sp>
      <p:sp>
        <p:nvSpPr>
          <p:cNvPr id="13332" name="Rectangle 20"/>
          <p:cNvSpPr>
            <a:spLocks noChangeArrowheads="1"/>
          </p:cNvSpPr>
          <p:nvPr/>
        </p:nvSpPr>
        <p:spPr bwMode="auto">
          <a:xfrm>
            <a:off x="7756526" y="2549525"/>
            <a:ext cx="623569" cy="369974"/>
          </a:xfrm>
          <a:prstGeom prst="rect">
            <a:avLst/>
          </a:prstGeom>
          <a:noFill/>
          <a:ln w="9525">
            <a:noFill/>
            <a:miter lim="800000"/>
            <a:headEnd/>
            <a:tailEnd/>
          </a:ln>
        </p:spPr>
        <p:txBody>
          <a:bodyPr wrap="none" lIns="92075" tIns="46038" rIns="92075" bIns="46038">
            <a:spAutoFit/>
          </a:bodyPr>
          <a:lstStyle/>
          <a:p>
            <a:r>
              <a:rPr lang="zh-CN" altLang="en-US" b="1">
                <a:latin typeface="Arial" charset="0"/>
                <a:ea typeface="宋体" charset="-122"/>
              </a:rPr>
              <a:t>‘</a:t>
            </a:r>
            <a:r>
              <a:rPr lang="en-US" altLang="zh-CN" b="1">
                <a:latin typeface="Arial" charset="0"/>
                <a:ea typeface="宋体" charset="-122"/>
              </a:rPr>
              <a:t>T’</a:t>
            </a:r>
          </a:p>
        </p:txBody>
      </p:sp>
      <p:sp>
        <p:nvSpPr>
          <p:cNvPr id="13333" name="Line 21"/>
          <p:cNvSpPr>
            <a:spLocks noChangeShapeType="1"/>
          </p:cNvSpPr>
          <p:nvPr/>
        </p:nvSpPr>
        <p:spPr bwMode="auto">
          <a:xfrm flipH="1" flipV="1">
            <a:off x="8420100" y="2800350"/>
            <a:ext cx="776288" cy="584200"/>
          </a:xfrm>
          <a:prstGeom prst="line">
            <a:avLst/>
          </a:prstGeom>
          <a:noFill/>
          <a:ln w="12700">
            <a:solidFill>
              <a:schemeClr val="tx1"/>
            </a:solidFill>
            <a:round/>
            <a:headEnd type="stealth" w="med" len="lg"/>
            <a:tailEnd type="none" w="sm" len="sm"/>
          </a:ln>
        </p:spPr>
        <p:txBody>
          <a:bodyPr wrap="none" anchor="ctr"/>
          <a:lstStyle/>
          <a:p>
            <a:endParaRPr lang="zh-CN" altLang="en-US"/>
          </a:p>
        </p:txBody>
      </p:sp>
      <p:sp>
        <p:nvSpPr>
          <p:cNvPr id="13334" name="Line 22"/>
          <p:cNvSpPr>
            <a:spLocks noChangeShapeType="1"/>
          </p:cNvSpPr>
          <p:nvPr/>
        </p:nvSpPr>
        <p:spPr bwMode="auto">
          <a:xfrm flipH="1" flipV="1">
            <a:off x="7458076" y="3633788"/>
            <a:ext cx="511175" cy="468312"/>
          </a:xfrm>
          <a:prstGeom prst="line">
            <a:avLst/>
          </a:prstGeom>
          <a:noFill/>
          <a:ln w="12700">
            <a:solidFill>
              <a:schemeClr val="tx1"/>
            </a:solidFill>
            <a:round/>
            <a:headEnd type="stealth" w="med" len="lg"/>
            <a:tailEnd type="none" w="sm" len="sm"/>
          </a:ln>
        </p:spPr>
        <p:txBody>
          <a:bodyPr wrap="none" anchor="ctr"/>
          <a:lstStyle/>
          <a:p>
            <a:endParaRPr lang="zh-CN" altLang="en-US"/>
          </a:p>
        </p:txBody>
      </p:sp>
      <p:sp>
        <p:nvSpPr>
          <p:cNvPr id="13335" name="Line 23"/>
          <p:cNvSpPr>
            <a:spLocks noChangeShapeType="1"/>
          </p:cNvSpPr>
          <p:nvPr/>
        </p:nvSpPr>
        <p:spPr bwMode="auto">
          <a:xfrm flipV="1">
            <a:off x="7213600" y="2806700"/>
            <a:ext cx="590550" cy="514350"/>
          </a:xfrm>
          <a:prstGeom prst="line">
            <a:avLst/>
          </a:prstGeom>
          <a:noFill/>
          <a:ln w="12700">
            <a:solidFill>
              <a:schemeClr val="tx1"/>
            </a:solidFill>
            <a:round/>
            <a:headEnd type="stealth" w="med" len="lg"/>
            <a:tailEnd type="none" w="sm" len="sm"/>
          </a:ln>
        </p:spPr>
        <p:txBody>
          <a:bodyPr wrap="none" anchor="ctr"/>
          <a:lstStyle/>
          <a:p>
            <a:endParaRPr lang="zh-CN" altLang="en-US"/>
          </a:p>
        </p:txBody>
      </p:sp>
      <p:sp>
        <p:nvSpPr>
          <p:cNvPr id="13336" name="Rectangle 24"/>
          <p:cNvSpPr>
            <a:spLocks noChangeArrowheads="1"/>
          </p:cNvSpPr>
          <p:nvPr/>
        </p:nvSpPr>
        <p:spPr bwMode="auto">
          <a:xfrm>
            <a:off x="6651626" y="3355975"/>
            <a:ext cx="738985" cy="369974"/>
          </a:xfrm>
          <a:prstGeom prst="rect">
            <a:avLst/>
          </a:prstGeom>
          <a:noFill/>
          <a:ln w="9525">
            <a:noFill/>
            <a:miter lim="800000"/>
            <a:headEnd/>
            <a:tailEnd/>
          </a:ln>
        </p:spPr>
        <p:txBody>
          <a:bodyPr wrap="none" lIns="92075" tIns="46038" rIns="92075" bIns="46038">
            <a:spAutoFit/>
          </a:bodyPr>
          <a:lstStyle/>
          <a:p>
            <a:r>
              <a:rPr lang="zh-CN" altLang="en-US" b="1">
                <a:latin typeface="Arial" charset="0"/>
                <a:ea typeface="宋体" charset="-122"/>
              </a:rPr>
              <a:t> ‘</a:t>
            </a:r>
            <a:r>
              <a:rPr lang="en-US" altLang="zh-CN" b="1">
                <a:latin typeface="Arial" charset="0"/>
                <a:ea typeface="宋体" charset="-122"/>
              </a:rPr>
              <a:t>M’</a:t>
            </a:r>
          </a:p>
        </p:txBody>
      </p:sp>
      <p:grpSp>
        <p:nvGrpSpPr>
          <p:cNvPr id="2" name="Group 25"/>
          <p:cNvGrpSpPr>
            <a:grpSpLocks/>
          </p:cNvGrpSpPr>
          <p:nvPr/>
        </p:nvGrpSpPr>
        <p:grpSpPr bwMode="auto">
          <a:xfrm>
            <a:off x="5830889" y="3648078"/>
            <a:ext cx="1025525" cy="874713"/>
            <a:chOff x="2713" y="2298"/>
            <a:chExt cx="646" cy="551"/>
          </a:xfrm>
        </p:grpSpPr>
        <p:sp>
          <p:nvSpPr>
            <p:cNvPr id="13364" name="Rectangle 26"/>
            <p:cNvSpPr>
              <a:spLocks noChangeArrowheads="1"/>
            </p:cNvSpPr>
            <p:nvPr/>
          </p:nvSpPr>
          <p:spPr bwMode="auto">
            <a:xfrm>
              <a:off x="2713" y="2610"/>
              <a:ext cx="502" cy="231"/>
            </a:xfrm>
            <a:prstGeom prst="rect">
              <a:avLst/>
            </a:prstGeom>
            <a:solidFill>
              <a:schemeClr val="accent1"/>
            </a:solidFill>
            <a:ln w="12700">
              <a:solidFill>
                <a:schemeClr val="tx1"/>
              </a:solidFill>
              <a:miter lim="800000"/>
              <a:headEnd/>
              <a:tailEnd/>
            </a:ln>
          </p:spPr>
          <p:txBody>
            <a:bodyPr wrap="none" anchor="ctr"/>
            <a:lstStyle/>
            <a:p>
              <a:endParaRPr lang="zh-CN" altLang="en-US">
                <a:ea typeface="宋体" charset="-122"/>
              </a:endParaRPr>
            </a:p>
          </p:txBody>
        </p:sp>
        <p:sp>
          <p:nvSpPr>
            <p:cNvPr id="13365" name="Line 27"/>
            <p:cNvSpPr>
              <a:spLocks noChangeShapeType="1"/>
            </p:cNvSpPr>
            <p:nvPr/>
          </p:nvSpPr>
          <p:spPr bwMode="auto">
            <a:xfrm flipV="1">
              <a:off x="3023" y="2298"/>
              <a:ext cx="336" cy="310"/>
            </a:xfrm>
            <a:prstGeom prst="line">
              <a:avLst/>
            </a:prstGeom>
            <a:noFill/>
            <a:ln w="12700">
              <a:solidFill>
                <a:schemeClr val="tx1"/>
              </a:solidFill>
              <a:round/>
              <a:headEnd type="stealth" w="med" len="lg"/>
              <a:tailEnd type="none" w="sm" len="sm"/>
            </a:ln>
          </p:spPr>
          <p:txBody>
            <a:bodyPr wrap="none" anchor="ctr"/>
            <a:lstStyle/>
            <a:p>
              <a:endParaRPr lang="zh-CN" altLang="en-US"/>
            </a:p>
          </p:txBody>
        </p:sp>
        <p:sp>
          <p:nvSpPr>
            <p:cNvPr id="13366" name="Rectangle 28"/>
            <p:cNvSpPr>
              <a:spLocks noChangeArrowheads="1"/>
            </p:cNvSpPr>
            <p:nvPr/>
          </p:nvSpPr>
          <p:spPr bwMode="auto">
            <a:xfrm>
              <a:off x="2790" y="2616"/>
              <a:ext cx="409" cy="233"/>
            </a:xfrm>
            <a:prstGeom prst="rect">
              <a:avLst/>
            </a:prstGeom>
            <a:noFill/>
            <a:ln w="9525">
              <a:noFill/>
              <a:miter lim="800000"/>
              <a:headEnd/>
              <a:tailEnd/>
            </a:ln>
          </p:spPr>
          <p:txBody>
            <a:bodyPr wrap="none" lIns="92075" tIns="46038" rIns="92075" bIns="46038">
              <a:spAutoFit/>
            </a:bodyPr>
            <a:lstStyle/>
            <a:p>
              <a:r>
                <a:rPr lang="zh-CN" altLang="en-US" b="1">
                  <a:latin typeface="Arial" charset="0"/>
                  <a:ea typeface="宋体" charset="-122"/>
                </a:rPr>
                <a:t>‘</a:t>
              </a:r>
              <a:r>
                <a:rPr lang="en-US" altLang="zh-CN" b="1">
                  <a:latin typeface="Arial" charset="0"/>
                  <a:ea typeface="宋体" charset="-122"/>
                </a:rPr>
                <a:t>K’</a:t>
              </a:r>
            </a:p>
          </p:txBody>
        </p:sp>
      </p:grpSp>
      <p:sp>
        <p:nvSpPr>
          <p:cNvPr id="13338" name="Rectangle 29"/>
          <p:cNvSpPr>
            <a:spLocks noChangeArrowheads="1"/>
          </p:cNvSpPr>
          <p:nvPr/>
        </p:nvSpPr>
        <p:spPr bwMode="auto">
          <a:xfrm>
            <a:off x="8913814" y="3338513"/>
            <a:ext cx="636393" cy="369974"/>
          </a:xfrm>
          <a:prstGeom prst="rect">
            <a:avLst/>
          </a:prstGeom>
          <a:noFill/>
          <a:ln w="9525">
            <a:noFill/>
            <a:miter lim="800000"/>
            <a:headEnd/>
            <a:tailEnd/>
          </a:ln>
        </p:spPr>
        <p:txBody>
          <a:bodyPr wrap="none" lIns="92075" tIns="46038" rIns="92075" bIns="46038">
            <a:spAutoFit/>
          </a:bodyPr>
          <a:lstStyle/>
          <a:p>
            <a:r>
              <a:rPr lang="zh-CN" altLang="en-US" b="1">
                <a:latin typeface="Arial" charset="0"/>
                <a:ea typeface="宋体" charset="-122"/>
              </a:rPr>
              <a:t>‘</a:t>
            </a:r>
            <a:r>
              <a:rPr lang="en-US" altLang="zh-CN" b="1">
                <a:latin typeface="Arial" charset="0"/>
                <a:ea typeface="宋体" charset="-122"/>
              </a:rPr>
              <a:t>V’</a:t>
            </a:r>
          </a:p>
        </p:txBody>
      </p:sp>
      <p:sp>
        <p:nvSpPr>
          <p:cNvPr id="13339" name="Rectangle 30"/>
          <p:cNvSpPr>
            <a:spLocks noChangeArrowheads="1"/>
          </p:cNvSpPr>
          <p:nvPr/>
        </p:nvSpPr>
        <p:spPr bwMode="auto">
          <a:xfrm>
            <a:off x="7434264" y="4149725"/>
            <a:ext cx="636393" cy="369974"/>
          </a:xfrm>
          <a:prstGeom prst="rect">
            <a:avLst/>
          </a:prstGeom>
          <a:noFill/>
          <a:ln w="9525">
            <a:noFill/>
            <a:miter lim="800000"/>
            <a:headEnd/>
            <a:tailEnd/>
          </a:ln>
        </p:spPr>
        <p:txBody>
          <a:bodyPr wrap="none" lIns="92075" tIns="46038" rIns="92075" bIns="46038">
            <a:spAutoFit/>
          </a:bodyPr>
          <a:lstStyle/>
          <a:p>
            <a:r>
              <a:rPr lang="zh-CN" altLang="en-US" b="1">
                <a:latin typeface="Arial" charset="0"/>
                <a:ea typeface="宋体" charset="-122"/>
              </a:rPr>
              <a:t>‘</a:t>
            </a:r>
            <a:r>
              <a:rPr lang="en-US" altLang="zh-CN" b="1">
                <a:latin typeface="Arial" charset="0"/>
                <a:ea typeface="宋体" charset="-122"/>
              </a:rPr>
              <a:t>P’</a:t>
            </a:r>
          </a:p>
        </p:txBody>
      </p:sp>
      <p:grpSp>
        <p:nvGrpSpPr>
          <p:cNvPr id="3" name="Group 31"/>
          <p:cNvGrpSpPr>
            <a:grpSpLocks/>
          </p:cNvGrpSpPr>
          <p:nvPr/>
        </p:nvGrpSpPr>
        <p:grpSpPr bwMode="auto">
          <a:xfrm>
            <a:off x="9253539" y="3629028"/>
            <a:ext cx="1025525" cy="874713"/>
            <a:chOff x="4869" y="2286"/>
            <a:chExt cx="646" cy="551"/>
          </a:xfrm>
        </p:grpSpPr>
        <p:sp>
          <p:nvSpPr>
            <p:cNvPr id="13361" name="Rectangle 32"/>
            <p:cNvSpPr>
              <a:spLocks noChangeArrowheads="1"/>
            </p:cNvSpPr>
            <p:nvPr/>
          </p:nvSpPr>
          <p:spPr bwMode="auto">
            <a:xfrm>
              <a:off x="5013" y="2598"/>
              <a:ext cx="502" cy="231"/>
            </a:xfrm>
            <a:prstGeom prst="rect">
              <a:avLst/>
            </a:prstGeom>
            <a:solidFill>
              <a:schemeClr val="accent1"/>
            </a:solidFill>
            <a:ln w="12700">
              <a:solidFill>
                <a:schemeClr val="tx1"/>
              </a:solidFill>
              <a:miter lim="800000"/>
              <a:headEnd/>
              <a:tailEnd/>
            </a:ln>
          </p:spPr>
          <p:txBody>
            <a:bodyPr wrap="none" anchor="ctr"/>
            <a:lstStyle/>
            <a:p>
              <a:endParaRPr lang="zh-CN" altLang="en-US">
                <a:ea typeface="宋体" charset="-122"/>
              </a:endParaRPr>
            </a:p>
          </p:txBody>
        </p:sp>
        <p:sp>
          <p:nvSpPr>
            <p:cNvPr id="13362" name="Line 33"/>
            <p:cNvSpPr>
              <a:spLocks noChangeShapeType="1"/>
            </p:cNvSpPr>
            <p:nvPr/>
          </p:nvSpPr>
          <p:spPr bwMode="auto">
            <a:xfrm flipH="1" flipV="1">
              <a:off x="4869" y="2286"/>
              <a:ext cx="336" cy="310"/>
            </a:xfrm>
            <a:prstGeom prst="line">
              <a:avLst/>
            </a:prstGeom>
            <a:noFill/>
            <a:ln w="12700">
              <a:solidFill>
                <a:schemeClr val="tx1"/>
              </a:solidFill>
              <a:round/>
              <a:headEnd type="stealth" w="med" len="lg"/>
              <a:tailEnd type="none" w="sm" len="sm"/>
            </a:ln>
          </p:spPr>
          <p:txBody>
            <a:bodyPr wrap="none" anchor="ctr"/>
            <a:lstStyle/>
            <a:p>
              <a:endParaRPr lang="zh-CN" altLang="en-US"/>
            </a:p>
          </p:txBody>
        </p:sp>
        <p:sp>
          <p:nvSpPr>
            <p:cNvPr id="13363" name="Rectangle 34"/>
            <p:cNvSpPr>
              <a:spLocks noChangeArrowheads="1"/>
            </p:cNvSpPr>
            <p:nvPr/>
          </p:nvSpPr>
          <p:spPr bwMode="auto">
            <a:xfrm flipH="1">
              <a:off x="5077" y="2604"/>
              <a:ext cx="393" cy="233"/>
            </a:xfrm>
            <a:prstGeom prst="rect">
              <a:avLst/>
            </a:prstGeom>
            <a:noFill/>
            <a:ln w="9525">
              <a:noFill/>
              <a:miter lim="800000"/>
              <a:headEnd/>
              <a:tailEnd/>
            </a:ln>
          </p:spPr>
          <p:txBody>
            <a:bodyPr wrap="none" lIns="92075" tIns="46038" rIns="92075" bIns="46038">
              <a:spAutoFit/>
            </a:bodyPr>
            <a:lstStyle/>
            <a:p>
              <a:r>
                <a:rPr lang="zh-CN" altLang="en-US" b="1">
                  <a:latin typeface="Arial" charset="0"/>
                  <a:ea typeface="宋体" charset="-122"/>
                </a:rPr>
                <a:t>‘</a:t>
              </a:r>
              <a:r>
                <a:rPr lang="en-US" altLang="zh-CN" b="1">
                  <a:latin typeface="Arial" charset="0"/>
                  <a:ea typeface="宋体" charset="-122"/>
                </a:rPr>
                <a:t>Z’</a:t>
              </a:r>
            </a:p>
          </p:txBody>
        </p:sp>
      </p:grpSp>
      <p:grpSp>
        <p:nvGrpSpPr>
          <p:cNvPr id="4" name="Group 35"/>
          <p:cNvGrpSpPr>
            <a:grpSpLocks/>
          </p:cNvGrpSpPr>
          <p:nvPr/>
        </p:nvGrpSpPr>
        <p:grpSpPr bwMode="auto">
          <a:xfrm>
            <a:off x="3176589" y="3629028"/>
            <a:ext cx="1025525" cy="874713"/>
            <a:chOff x="1041" y="2286"/>
            <a:chExt cx="646" cy="551"/>
          </a:xfrm>
        </p:grpSpPr>
        <p:sp>
          <p:nvSpPr>
            <p:cNvPr id="13358" name="Rectangle 36"/>
            <p:cNvSpPr>
              <a:spLocks noChangeArrowheads="1"/>
            </p:cNvSpPr>
            <p:nvPr/>
          </p:nvSpPr>
          <p:spPr bwMode="auto">
            <a:xfrm>
              <a:off x="1185" y="2598"/>
              <a:ext cx="502" cy="231"/>
            </a:xfrm>
            <a:prstGeom prst="rect">
              <a:avLst/>
            </a:prstGeom>
            <a:solidFill>
              <a:schemeClr val="accent1"/>
            </a:solidFill>
            <a:ln w="12700">
              <a:solidFill>
                <a:schemeClr val="tx1"/>
              </a:solidFill>
              <a:miter lim="800000"/>
              <a:headEnd/>
              <a:tailEnd/>
            </a:ln>
          </p:spPr>
          <p:txBody>
            <a:bodyPr wrap="none" anchor="ctr"/>
            <a:lstStyle/>
            <a:p>
              <a:endParaRPr lang="zh-CN" altLang="en-US">
                <a:ea typeface="宋体" charset="-122"/>
              </a:endParaRPr>
            </a:p>
          </p:txBody>
        </p:sp>
        <p:sp>
          <p:nvSpPr>
            <p:cNvPr id="13359" name="Line 37"/>
            <p:cNvSpPr>
              <a:spLocks noChangeShapeType="1"/>
            </p:cNvSpPr>
            <p:nvPr/>
          </p:nvSpPr>
          <p:spPr bwMode="auto">
            <a:xfrm flipH="1" flipV="1">
              <a:off x="1041" y="2286"/>
              <a:ext cx="336" cy="310"/>
            </a:xfrm>
            <a:prstGeom prst="line">
              <a:avLst/>
            </a:prstGeom>
            <a:noFill/>
            <a:ln w="12700">
              <a:solidFill>
                <a:schemeClr val="tx1"/>
              </a:solidFill>
              <a:round/>
              <a:headEnd type="stealth" w="med" len="lg"/>
              <a:tailEnd type="none" w="sm" len="sm"/>
            </a:ln>
          </p:spPr>
          <p:txBody>
            <a:bodyPr wrap="none" anchor="ctr"/>
            <a:lstStyle/>
            <a:p>
              <a:endParaRPr lang="zh-CN" altLang="en-US"/>
            </a:p>
          </p:txBody>
        </p:sp>
        <p:sp>
          <p:nvSpPr>
            <p:cNvPr id="13360" name="Rectangle 38"/>
            <p:cNvSpPr>
              <a:spLocks noChangeArrowheads="1"/>
            </p:cNvSpPr>
            <p:nvPr/>
          </p:nvSpPr>
          <p:spPr bwMode="auto">
            <a:xfrm flipH="1">
              <a:off x="1249" y="2604"/>
              <a:ext cx="409" cy="233"/>
            </a:xfrm>
            <a:prstGeom prst="rect">
              <a:avLst/>
            </a:prstGeom>
            <a:noFill/>
            <a:ln w="9525">
              <a:noFill/>
              <a:miter lim="800000"/>
              <a:headEnd/>
              <a:tailEnd/>
            </a:ln>
          </p:spPr>
          <p:txBody>
            <a:bodyPr wrap="none" lIns="92075" tIns="46038" rIns="92075" bIns="46038">
              <a:spAutoFit/>
            </a:bodyPr>
            <a:lstStyle/>
            <a:p>
              <a:r>
                <a:rPr lang="zh-CN" altLang="en-US" b="1">
                  <a:latin typeface="Arial" charset="0"/>
                  <a:ea typeface="宋体" charset="-122"/>
                </a:rPr>
                <a:t>‘</a:t>
              </a:r>
              <a:r>
                <a:rPr lang="en-US" altLang="zh-CN" b="1">
                  <a:latin typeface="Arial" charset="0"/>
                  <a:ea typeface="宋体" charset="-122"/>
                </a:rPr>
                <a:t>D’</a:t>
              </a:r>
            </a:p>
          </p:txBody>
        </p:sp>
      </p:grpSp>
      <p:grpSp>
        <p:nvGrpSpPr>
          <p:cNvPr id="5" name="Group 39"/>
          <p:cNvGrpSpPr>
            <a:grpSpLocks/>
          </p:cNvGrpSpPr>
          <p:nvPr/>
        </p:nvGrpSpPr>
        <p:grpSpPr bwMode="auto">
          <a:xfrm>
            <a:off x="7920039" y="4429129"/>
            <a:ext cx="1025525" cy="874713"/>
            <a:chOff x="4029" y="2790"/>
            <a:chExt cx="646" cy="551"/>
          </a:xfrm>
        </p:grpSpPr>
        <p:sp>
          <p:nvSpPr>
            <p:cNvPr id="13355" name="Rectangle 40"/>
            <p:cNvSpPr>
              <a:spLocks noChangeArrowheads="1"/>
            </p:cNvSpPr>
            <p:nvPr/>
          </p:nvSpPr>
          <p:spPr bwMode="auto">
            <a:xfrm>
              <a:off x="4173" y="3102"/>
              <a:ext cx="502" cy="231"/>
            </a:xfrm>
            <a:prstGeom prst="rect">
              <a:avLst/>
            </a:prstGeom>
            <a:solidFill>
              <a:schemeClr val="accent1"/>
            </a:solidFill>
            <a:ln w="12700">
              <a:solidFill>
                <a:schemeClr val="tx1"/>
              </a:solidFill>
              <a:miter lim="800000"/>
              <a:headEnd/>
              <a:tailEnd/>
            </a:ln>
          </p:spPr>
          <p:txBody>
            <a:bodyPr wrap="none" anchor="ctr"/>
            <a:lstStyle/>
            <a:p>
              <a:endParaRPr lang="zh-CN" altLang="en-US">
                <a:ea typeface="宋体" charset="-122"/>
              </a:endParaRPr>
            </a:p>
          </p:txBody>
        </p:sp>
        <p:sp>
          <p:nvSpPr>
            <p:cNvPr id="13356" name="Line 41"/>
            <p:cNvSpPr>
              <a:spLocks noChangeShapeType="1"/>
            </p:cNvSpPr>
            <p:nvPr/>
          </p:nvSpPr>
          <p:spPr bwMode="auto">
            <a:xfrm flipH="1" flipV="1">
              <a:off x="4029" y="2790"/>
              <a:ext cx="336" cy="310"/>
            </a:xfrm>
            <a:prstGeom prst="line">
              <a:avLst/>
            </a:prstGeom>
            <a:noFill/>
            <a:ln w="12700">
              <a:solidFill>
                <a:schemeClr val="tx1"/>
              </a:solidFill>
              <a:round/>
              <a:headEnd type="stealth" w="med" len="lg"/>
              <a:tailEnd type="none" w="sm" len="sm"/>
            </a:ln>
          </p:spPr>
          <p:txBody>
            <a:bodyPr wrap="none" anchor="ctr"/>
            <a:lstStyle/>
            <a:p>
              <a:endParaRPr lang="zh-CN" altLang="en-US"/>
            </a:p>
          </p:txBody>
        </p:sp>
        <p:sp>
          <p:nvSpPr>
            <p:cNvPr id="13357" name="Rectangle 42"/>
            <p:cNvSpPr>
              <a:spLocks noChangeArrowheads="1"/>
            </p:cNvSpPr>
            <p:nvPr/>
          </p:nvSpPr>
          <p:spPr bwMode="auto">
            <a:xfrm flipH="1">
              <a:off x="4237" y="3108"/>
              <a:ext cx="417" cy="233"/>
            </a:xfrm>
            <a:prstGeom prst="rect">
              <a:avLst/>
            </a:prstGeom>
            <a:noFill/>
            <a:ln w="9525">
              <a:noFill/>
              <a:miter lim="800000"/>
              <a:headEnd/>
              <a:tailEnd/>
            </a:ln>
          </p:spPr>
          <p:txBody>
            <a:bodyPr wrap="none" lIns="92075" tIns="46038" rIns="92075" bIns="46038">
              <a:spAutoFit/>
            </a:bodyPr>
            <a:lstStyle/>
            <a:p>
              <a:r>
                <a:rPr lang="zh-CN" altLang="en-US" b="1">
                  <a:latin typeface="Arial" charset="0"/>
                  <a:ea typeface="宋体" charset="-122"/>
                </a:rPr>
                <a:t>‘</a:t>
              </a:r>
              <a:r>
                <a:rPr lang="en-US" altLang="zh-CN" b="1">
                  <a:latin typeface="Arial" charset="0"/>
                  <a:ea typeface="宋体" charset="-122"/>
                </a:rPr>
                <a:t>Q’</a:t>
              </a:r>
            </a:p>
          </p:txBody>
        </p:sp>
      </p:grpSp>
      <p:grpSp>
        <p:nvGrpSpPr>
          <p:cNvPr id="6" name="Group 43"/>
          <p:cNvGrpSpPr>
            <a:grpSpLocks/>
          </p:cNvGrpSpPr>
          <p:nvPr/>
        </p:nvGrpSpPr>
        <p:grpSpPr bwMode="auto">
          <a:xfrm>
            <a:off x="6491289" y="4410079"/>
            <a:ext cx="1025525" cy="874713"/>
            <a:chOff x="3129" y="2778"/>
            <a:chExt cx="646" cy="551"/>
          </a:xfrm>
        </p:grpSpPr>
        <p:sp>
          <p:nvSpPr>
            <p:cNvPr id="13352" name="Rectangle 44"/>
            <p:cNvSpPr>
              <a:spLocks noChangeArrowheads="1"/>
            </p:cNvSpPr>
            <p:nvPr/>
          </p:nvSpPr>
          <p:spPr bwMode="auto">
            <a:xfrm>
              <a:off x="3273" y="3090"/>
              <a:ext cx="502" cy="231"/>
            </a:xfrm>
            <a:prstGeom prst="rect">
              <a:avLst/>
            </a:prstGeom>
            <a:solidFill>
              <a:schemeClr val="accent1"/>
            </a:solidFill>
            <a:ln w="12700">
              <a:solidFill>
                <a:schemeClr val="tx1"/>
              </a:solidFill>
              <a:miter lim="800000"/>
              <a:headEnd/>
              <a:tailEnd/>
            </a:ln>
          </p:spPr>
          <p:txBody>
            <a:bodyPr wrap="none" anchor="ctr"/>
            <a:lstStyle/>
            <a:p>
              <a:endParaRPr lang="zh-CN" altLang="en-US">
                <a:ea typeface="宋体" charset="-122"/>
              </a:endParaRPr>
            </a:p>
          </p:txBody>
        </p:sp>
        <p:sp>
          <p:nvSpPr>
            <p:cNvPr id="13353" name="Line 45"/>
            <p:cNvSpPr>
              <a:spLocks noChangeShapeType="1"/>
            </p:cNvSpPr>
            <p:nvPr/>
          </p:nvSpPr>
          <p:spPr bwMode="auto">
            <a:xfrm flipH="1" flipV="1">
              <a:off x="3129" y="2778"/>
              <a:ext cx="336" cy="310"/>
            </a:xfrm>
            <a:prstGeom prst="line">
              <a:avLst/>
            </a:prstGeom>
            <a:noFill/>
            <a:ln w="12700">
              <a:solidFill>
                <a:schemeClr val="tx1"/>
              </a:solidFill>
              <a:round/>
              <a:headEnd type="stealth" w="med" len="lg"/>
              <a:tailEnd type="none" w="sm" len="sm"/>
            </a:ln>
          </p:spPr>
          <p:txBody>
            <a:bodyPr wrap="none" anchor="ctr"/>
            <a:lstStyle/>
            <a:p>
              <a:endParaRPr lang="zh-CN" altLang="en-US"/>
            </a:p>
          </p:txBody>
        </p:sp>
        <p:sp>
          <p:nvSpPr>
            <p:cNvPr id="13354" name="Rectangle 46"/>
            <p:cNvSpPr>
              <a:spLocks noChangeArrowheads="1"/>
            </p:cNvSpPr>
            <p:nvPr/>
          </p:nvSpPr>
          <p:spPr bwMode="auto">
            <a:xfrm flipH="1">
              <a:off x="3337" y="3096"/>
              <a:ext cx="385" cy="233"/>
            </a:xfrm>
            <a:prstGeom prst="rect">
              <a:avLst/>
            </a:prstGeom>
            <a:noFill/>
            <a:ln w="9525">
              <a:noFill/>
              <a:miter lim="800000"/>
              <a:headEnd/>
              <a:tailEnd/>
            </a:ln>
          </p:spPr>
          <p:txBody>
            <a:bodyPr wrap="none" lIns="92075" tIns="46038" rIns="92075" bIns="46038">
              <a:spAutoFit/>
            </a:bodyPr>
            <a:lstStyle/>
            <a:p>
              <a:r>
                <a:rPr lang="zh-CN" altLang="en-US" b="1">
                  <a:latin typeface="Arial" charset="0"/>
                  <a:ea typeface="宋体" charset="-122"/>
                </a:rPr>
                <a:t>‘</a:t>
              </a:r>
              <a:r>
                <a:rPr lang="en-US" altLang="zh-CN" b="1">
                  <a:latin typeface="Arial" charset="0"/>
                  <a:ea typeface="宋体" charset="-122"/>
                </a:rPr>
                <a:t>L’</a:t>
              </a:r>
            </a:p>
          </p:txBody>
        </p:sp>
      </p:grpSp>
      <p:grpSp>
        <p:nvGrpSpPr>
          <p:cNvPr id="7" name="Group 47"/>
          <p:cNvGrpSpPr>
            <a:grpSpLocks/>
          </p:cNvGrpSpPr>
          <p:nvPr/>
        </p:nvGrpSpPr>
        <p:grpSpPr bwMode="auto">
          <a:xfrm>
            <a:off x="2687639" y="4410079"/>
            <a:ext cx="1025525" cy="874713"/>
            <a:chOff x="733" y="2778"/>
            <a:chExt cx="646" cy="551"/>
          </a:xfrm>
        </p:grpSpPr>
        <p:sp>
          <p:nvSpPr>
            <p:cNvPr id="13349" name="Rectangle 48"/>
            <p:cNvSpPr>
              <a:spLocks noChangeArrowheads="1"/>
            </p:cNvSpPr>
            <p:nvPr/>
          </p:nvSpPr>
          <p:spPr bwMode="auto">
            <a:xfrm>
              <a:off x="733" y="3090"/>
              <a:ext cx="502" cy="231"/>
            </a:xfrm>
            <a:prstGeom prst="rect">
              <a:avLst/>
            </a:prstGeom>
            <a:solidFill>
              <a:schemeClr val="accent1"/>
            </a:solidFill>
            <a:ln w="12700">
              <a:solidFill>
                <a:schemeClr val="tx1"/>
              </a:solidFill>
              <a:miter lim="800000"/>
              <a:headEnd/>
              <a:tailEnd/>
            </a:ln>
          </p:spPr>
          <p:txBody>
            <a:bodyPr wrap="none" anchor="ctr"/>
            <a:lstStyle/>
            <a:p>
              <a:endParaRPr lang="zh-CN" altLang="en-US">
                <a:ea typeface="宋体" charset="-122"/>
              </a:endParaRPr>
            </a:p>
          </p:txBody>
        </p:sp>
        <p:sp>
          <p:nvSpPr>
            <p:cNvPr id="13350" name="Line 49"/>
            <p:cNvSpPr>
              <a:spLocks noChangeShapeType="1"/>
            </p:cNvSpPr>
            <p:nvPr/>
          </p:nvSpPr>
          <p:spPr bwMode="auto">
            <a:xfrm flipV="1">
              <a:off x="1043" y="2778"/>
              <a:ext cx="336" cy="310"/>
            </a:xfrm>
            <a:prstGeom prst="line">
              <a:avLst/>
            </a:prstGeom>
            <a:noFill/>
            <a:ln w="12700">
              <a:solidFill>
                <a:schemeClr val="tx1"/>
              </a:solidFill>
              <a:round/>
              <a:headEnd type="stealth" w="med" len="lg"/>
              <a:tailEnd type="none" w="sm" len="sm"/>
            </a:ln>
          </p:spPr>
          <p:txBody>
            <a:bodyPr wrap="none" anchor="ctr"/>
            <a:lstStyle/>
            <a:p>
              <a:endParaRPr lang="zh-CN" altLang="en-US"/>
            </a:p>
          </p:txBody>
        </p:sp>
        <p:sp>
          <p:nvSpPr>
            <p:cNvPr id="13351" name="Rectangle 50"/>
            <p:cNvSpPr>
              <a:spLocks noChangeArrowheads="1"/>
            </p:cNvSpPr>
            <p:nvPr/>
          </p:nvSpPr>
          <p:spPr bwMode="auto">
            <a:xfrm>
              <a:off x="810" y="3096"/>
              <a:ext cx="409" cy="233"/>
            </a:xfrm>
            <a:prstGeom prst="rect">
              <a:avLst/>
            </a:prstGeom>
            <a:noFill/>
            <a:ln w="9525">
              <a:noFill/>
              <a:miter lim="800000"/>
              <a:headEnd/>
              <a:tailEnd/>
            </a:ln>
          </p:spPr>
          <p:txBody>
            <a:bodyPr wrap="none" lIns="92075" tIns="46038" rIns="92075" bIns="46038">
              <a:spAutoFit/>
            </a:bodyPr>
            <a:lstStyle/>
            <a:p>
              <a:r>
                <a:rPr lang="zh-CN" altLang="en-US" b="1">
                  <a:latin typeface="Arial" charset="0"/>
                  <a:ea typeface="宋体" charset="-122"/>
                </a:rPr>
                <a:t>‘</a:t>
              </a:r>
              <a:r>
                <a:rPr lang="en-US" altLang="zh-CN" b="1">
                  <a:latin typeface="Arial" charset="0"/>
                  <a:ea typeface="宋体" charset="-122"/>
                </a:rPr>
                <a:t>B’</a:t>
              </a:r>
            </a:p>
          </p:txBody>
        </p:sp>
      </p:grpSp>
      <p:grpSp>
        <p:nvGrpSpPr>
          <p:cNvPr id="8" name="Group 51"/>
          <p:cNvGrpSpPr>
            <a:grpSpLocks/>
          </p:cNvGrpSpPr>
          <p:nvPr/>
        </p:nvGrpSpPr>
        <p:grpSpPr bwMode="auto">
          <a:xfrm>
            <a:off x="8758239" y="5172079"/>
            <a:ext cx="1025525" cy="874713"/>
            <a:chOff x="4557" y="3258"/>
            <a:chExt cx="646" cy="551"/>
          </a:xfrm>
        </p:grpSpPr>
        <p:sp>
          <p:nvSpPr>
            <p:cNvPr id="13346" name="Rectangle 52"/>
            <p:cNvSpPr>
              <a:spLocks noChangeArrowheads="1"/>
            </p:cNvSpPr>
            <p:nvPr/>
          </p:nvSpPr>
          <p:spPr bwMode="auto">
            <a:xfrm>
              <a:off x="4701" y="3570"/>
              <a:ext cx="502" cy="231"/>
            </a:xfrm>
            <a:prstGeom prst="rect">
              <a:avLst/>
            </a:prstGeom>
            <a:solidFill>
              <a:schemeClr val="accent1"/>
            </a:solidFill>
            <a:ln w="12700">
              <a:solidFill>
                <a:schemeClr val="tx1"/>
              </a:solidFill>
              <a:miter lim="800000"/>
              <a:headEnd/>
              <a:tailEnd/>
            </a:ln>
          </p:spPr>
          <p:txBody>
            <a:bodyPr wrap="none" anchor="ctr"/>
            <a:lstStyle/>
            <a:p>
              <a:endParaRPr lang="zh-CN" altLang="en-US">
                <a:ea typeface="宋体" charset="-122"/>
              </a:endParaRPr>
            </a:p>
          </p:txBody>
        </p:sp>
        <p:sp>
          <p:nvSpPr>
            <p:cNvPr id="13347" name="Line 53"/>
            <p:cNvSpPr>
              <a:spLocks noChangeShapeType="1"/>
            </p:cNvSpPr>
            <p:nvPr/>
          </p:nvSpPr>
          <p:spPr bwMode="auto">
            <a:xfrm flipH="1" flipV="1">
              <a:off x="4557" y="3258"/>
              <a:ext cx="336" cy="310"/>
            </a:xfrm>
            <a:prstGeom prst="line">
              <a:avLst/>
            </a:prstGeom>
            <a:noFill/>
            <a:ln w="12700">
              <a:solidFill>
                <a:schemeClr val="tx1"/>
              </a:solidFill>
              <a:round/>
              <a:headEnd type="stealth" w="med" len="lg"/>
              <a:tailEnd type="none" w="sm" len="sm"/>
            </a:ln>
          </p:spPr>
          <p:txBody>
            <a:bodyPr wrap="none" anchor="ctr"/>
            <a:lstStyle/>
            <a:p>
              <a:endParaRPr lang="zh-CN" altLang="en-US"/>
            </a:p>
          </p:txBody>
        </p:sp>
        <p:sp>
          <p:nvSpPr>
            <p:cNvPr id="13348" name="Rectangle 54"/>
            <p:cNvSpPr>
              <a:spLocks noChangeArrowheads="1"/>
            </p:cNvSpPr>
            <p:nvPr/>
          </p:nvSpPr>
          <p:spPr bwMode="auto">
            <a:xfrm flipH="1">
              <a:off x="4765" y="3576"/>
              <a:ext cx="401" cy="233"/>
            </a:xfrm>
            <a:prstGeom prst="rect">
              <a:avLst/>
            </a:prstGeom>
            <a:noFill/>
            <a:ln w="9525">
              <a:noFill/>
              <a:miter lim="800000"/>
              <a:headEnd/>
              <a:tailEnd/>
            </a:ln>
          </p:spPr>
          <p:txBody>
            <a:bodyPr wrap="none" lIns="92075" tIns="46038" rIns="92075" bIns="46038">
              <a:spAutoFit/>
            </a:bodyPr>
            <a:lstStyle/>
            <a:p>
              <a:r>
                <a:rPr lang="zh-CN" altLang="en-US" b="1">
                  <a:latin typeface="Arial" charset="0"/>
                  <a:ea typeface="宋体" charset="-122"/>
                </a:rPr>
                <a:t>‘</a:t>
              </a:r>
              <a:r>
                <a:rPr lang="en-US" altLang="zh-CN" b="1">
                  <a:latin typeface="Arial" charset="0"/>
                  <a:ea typeface="宋体" charset="-122"/>
                </a:rPr>
                <a:t>S’</a:t>
              </a: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352800" y="323850"/>
            <a:ext cx="7010400" cy="1123950"/>
          </a:xfrm>
        </p:spPr>
        <p:txBody>
          <a:bodyPr/>
          <a:lstStyle/>
          <a:p>
            <a:r>
              <a:rPr lang="en-US" altLang="zh-CN" sz="4000">
                <a:ea typeface="宋体" charset="-122"/>
              </a:rPr>
              <a:t>Binary Search Tree Algorithm</a:t>
            </a:r>
          </a:p>
        </p:txBody>
      </p:sp>
      <p:sp>
        <p:nvSpPr>
          <p:cNvPr id="373763" name="Rectangle 3"/>
          <p:cNvSpPr>
            <a:spLocks noChangeArrowheads="1"/>
          </p:cNvSpPr>
          <p:nvPr/>
        </p:nvSpPr>
        <p:spPr bwMode="auto">
          <a:xfrm>
            <a:off x="2006601" y="1779588"/>
            <a:ext cx="8423275" cy="4692650"/>
          </a:xfrm>
          <a:prstGeom prst="rect">
            <a:avLst/>
          </a:prstGeom>
          <a:noFill/>
          <a:ln w="12700">
            <a:noFill/>
            <a:miter lim="800000"/>
            <a:headEnd/>
            <a:tailEnd/>
          </a:ln>
        </p:spPr>
        <p:txBody>
          <a:bodyPr lIns="0" tIns="44450" rIns="0" bIns="44450"/>
          <a:lstStyle/>
          <a:p>
            <a:pPr marL="342900" indent="-342900">
              <a:spcBef>
                <a:spcPct val="20000"/>
              </a:spcBef>
              <a:buClr>
                <a:schemeClr val="tx1"/>
              </a:buClr>
              <a:buSzPct val="100000"/>
              <a:buFontTx/>
              <a:buChar char="•"/>
            </a:pPr>
            <a:r>
              <a:rPr lang="en-US" altLang="zh-CN" sz="2000">
                <a:latin typeface="Tahoma" pitchFamily="34" charset="0"/>
                <a:ea typeface="宋体" charset="-122"/>
              </a:rPr>
              <a:t>Procedure insertion(T:binary search tree,x:item)</a:t>
            </a:r>
          </a:p>
          <a:p>
            <a:pPr marL="342900" indent="-342900">
              <a:spcBef>
                <a:spcPct val="20000"/>
              </a:spcBef>
              <a:buClr>
                <a:schemeClr val="tx1"/>
              </a:buClr>
              <a:buSzPct val="100000"/>
              <a:buFontTx/>
              <a:buChar char="•"/>
            </a:pPr>
            <a:r>
              <a:rPr lang="en-US" altLang="zh-CN" sz="2000">
                <a:latin typeface="Tahoma" pitchFamily="34" charset="0"/>
                <a:ea typeface="宋体" charset="-122"/>
              </a:rPr>
              <a:t>V:=root of T</a:t>
            </a:r>
          </a:p>
          <a:p>
            <a:pPr marL="342900" indent="-342900">
              <a:spcBef>
                <a:spcPct val="20000"/>
              </a:spcBef>
              <a:buClr>
                <a:schemeClr val="tx1"/>
              </a:buClr>
              <a:buSzPct val="100000"/>
              <a:buFontTx/>
              <a:buChar char="•"/>
            </a:pPr>
            <a:r>
              <a:rPr lang="en-US" altLang="zh-CN" sz="2000">
                <a:latin typeface="Tahoma" pitchFamily="34" charset="0"/>
                <a:ea typeface="宋体" charset="-122"/>
              </a:rPr>
              <a:t>While  v≠null and  label(v) ≠x</a:t>
            </a:r>
          </a:p>
          <a:p>
            <a:pPr marL="342900" indent="-342900">
              <a:spcBef>
                <a:spcPct val="20000"/>
              </a:spcBef>
              <a:buClr>
                <a:schemeClr val="tx1"/>
              </a:buClr>
              <a:buSzPct val="100000"/>
              <a:buFontTx/>
              <a:buChar char="•"/>
            </a:pPr>
            <a:r>
              <a:rPr lang="en-US" altLang="zh-CN" sz="2000">
                <a:latin typeface="Tahoma" pitchFamily="34" charset="0"/>
                <a:ea typeface="宋体" charset="-122"/>
              </a:rPr>
              <a:t>   Begin</a:t>
            </a:r>
          </a:p>
          <a:p>
            <a:pPr marL="342900" indent="-342900">
              <a:spcBef>
                <a:spcPct val="20000"/>
              </a:spcBef>
              <a:buClr>
                <a:schemeClr val="tx1"/>
              </a:buClr>
              <a:buSzPct val="100000"/>
              <a:buFontTx/>
              <a:buChar char="•"/>
            </a:pPr>
            <a:r>
              <a:rPr lang="en-US" altLang="zh-CN" sz="2000">
                <a:latin typeface="Tahoma" pitchFamily="34" charset="0"/>
                <a:ea typeface="宋体" charset="-122"/>
              </a:rPr>
              <a:t>     if x&lt;label(v) then</a:t>
            </a:r>
          </a:p>
          <a:p>
            <a:pPr marL="342900" indent="-342900">
              <a:spcBef>
                <a:spcPct val="20000"/>
              </a:spcBef>
              <a:buClr>
                <a:schemeClr val="tx1"/>
              </a:buClr>
              <a:buSzPct val="100000"/>
              <a:buFontTx/>
              <a:buChar char="•"/>
            </a:pPr>
            <a:r>
              <a:rPr lang="en-US" altLang="zh-CN" sz="2000">
                <a:latin typeface="Tahoma" pitchFamily="34" charset="0"/>
                <a:ea typeface="宋体" charset="-122"/>
              </a:rPr>
              <a:t>         if left child of v ≠null then v:=left child of v</a:t>
            </a:r>
          </a:p>
          <a:p>
            <a:pPr marL="342900" indent="-342900">
              <a:spcBef>
                <a:spcPct val="20000"/>
              </a:spcBef>
              <a:buClr>
                <a:schemeClr val="tx1"/>
              </a:buClr>
              <a:buSzPct val="100000"/>
              <a:buFontTx/>
              <a:buChar char="•"/>
            </a:pPr>
            <a:r>
              <a:rPr lang="en-US" altLang="zh-CN" sz="2000">
                <a:latin typeface="Tahoma" pitchFamily="34" charset="0"/>
                <a:ea typeface="宋体" charset="-122"/>
              </a:rPr>
              <a:t>        else  add new vertex as a left child of v and set v=null</a:t>
            </a:r>
          </a:p>
          <a:p>
            <a:pPr marL="342900" indent="-342900">
              <a:spcBef>
                <a:spcPct val="20000"/>
              </a:spcBef>
              <a:buClr>
                <a:schemeClr val="tx1"/>
              </a:buClr>
              <a:buSzPct val="100000"/>
              <a:buFontTx/>
              <a:buChar char="•"/>
            </a:pPr>
            <a:r>
              <a:rPr lang="en-US" altLang="zh-CN" sz="2000">
                <a:latin typeface="Tahoma" pitchFamily="34" charset="0"/>
                <a:ea typeface="宋体" charset="-122"/>
              </a:rPr>
              <a:t>     else</a:t>
            </a:r>
          </a:p>
          <a:p>
            <a:pPr marL="342900" indent="-342900">
              <a:spcBef>
                <a:spcPct val="20000"/>
              </a:spcBef>
              <a:buClr>
                <a:schemeClr val="tx1"/>
              </a:buClr>
              <a:buSzPct val="100000"/>
              <a:buFontTx/>
              <a:buChar char="•"/>
            </a:pPr>
            <a:r>
              <a:rPr lang="en-US" altLang="zh-CN" sz="2000">
                <a:latin typeface="Tahoma" pitchFamily="34" charset="0"/>
                <a:ea typeface="宋体" charset="-122"/>
              </a:rPr>
              <a:t>        if right child of v ≠null then v:=right child of v</a:t>
            </a:r>
          </a:p>
          <a:p>
            <a:pPr marL="342900" indent="-342900">
              <a:spcBef>
                <a:spcPct val="20000"/>
              </a:spcBef>
              <a:buClr>
                <a:schemeClr val="tx1"/>
              </a:buClr>
              <a:buSzPct val="100000"/>
              <a:buFontTx/>
              <a:buChar char="•"/>
            </a:pPr>
            <a:r>
              <a:rPr lang="en-US" altLang="zh-CN" sz="2000">
                <a:latin typeface="Tahoma" pitchFamily="34" charset="0"/>
                <a:ea typeface="宋体" charset="-122"/>
              </a:rPr>
              <a:t>        else  add new vertex as a right child of v and set v=null</a:t>
            </a:r>
          </a:p>
          <a:p>
            <a:pPr marL="342900" indent="-342900">
              <a:spcBef>
                <a:spcPct val="20000"/>
              </a:spcBef>
              <a:buClr>
                <a:schemeClr val="tx1"/>
              </a:buClr>
              <a:buSzPct val="100000"/>
              <a:buFontTx/>
              <a:buChar char="•"/>
            </a:pPr>
            <a:r>
              <a:rPr lang="en-US" altLang="zh-CN" sz="2000">
                <a:latin typeface="Tahoma" pitchFamily="34" charset="0"/>
                <a:ea typeface="宋体" charset="-122"/>
              </a:rPr>
              <a:t>   end</a:t>
            </a:r>
          </a:p>
          <a:p>
            <a:pPr marL="342900" indent="-342900">
              <a:spcBef>
                <a:spcPct val="20000"/>
              </a:spcBef>
              <a:buClr>
                <a:schemeClr val="tx1"/>
              </a:buClr>
              <a:buSzPct val="100000"/>
              <a:buFontTx/>
              <a:buChar char="•"/>
            </a:pPr>
            <a:r>
              <a:rPr lang="en-US" altLang="zh-CN" sz="2000">
                <a:latin typeface="Tahoma" pitchFamily="34" charset="0"/>
                <a:ea typeface="宋体" charset="-122"/>
              </a:rPr>
              <a:t>   if root  of T =null then add a vertex r to the tree and label it with x</a:t>
            </a:r>
          </a:p>
          <a:p>
            <a:pPr marL="342900" indent="-342900">
              <a:spcBef>
                <a:spcPct val="20000"/>
              </a:spcBef>
              <a:buClr>
                <a:schemeClr val="tx1"/>
              </a:buClr>
              <a:buSzPct val="100000"/>
              <a:buFontTx/>
              <a:buChar char="•"/>
            </a:pPr>
            <a:r>
              <a:rPr lang="en-US" altLang="zh-CN" sz="2000">
                <a:latin typeface="Tahoma" pitchFamily="34" charset="0"/>
                <a:ea typeface="宋体" charset="-122"/>
              </a:rPr>
              <a:t>  else if label(v) ≠x  then label new vertex with 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3763">
                                            <p:txEl>
                                              <p:pRg st="0" end="0"/>
                                            </p:txEl>
                                          </p:spTgt>
                                        </p:tgtEl>
                                        <p:attrNameLst>
                                          <p:attrName>style.visibility</p:attrName>
                                        </p:attrNameLst>
                                      </p:cBhvr>
                                      <p:to>
                                        <p:strVal val="visible"/>
                                      </p:to>
                                    </p:set>
                                    <p:anim calcmode="lin" valueType="num">
                                      <p:cBhvr additive="base">
                                        <p:cTn id="7" dur="500" fill="hold"/>
                                        <p:tgtEl>
                                          <p:spTgt spid="3737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37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3763">
                                            <p:txEl>
                                              <p:pRg st="1" end="1"/>
                                            </p:txEl>
                                          </p:spTgt>
                                        </p:tgtEl>
                                        <p:attrNameLst>
                                          <p:attrName>style.visibility</p:attrName>
                                        </p:attrNameLst>
                                      </p:cBhvr>
                                      <p:to>
                                        <p:strVal val="visible"/>
                                      </p:to>
                                    </p:set>
                                    <p:anim calcmode="lin" valueType="num">
                                      <p:cBhvr additive="base">
                                        <p:cTn id="13" dur="500" fill="hold"/>
                                        <p:tgtEl>
                                          <p:spTgt spid="3737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37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3763">
                                            <p:txEl>
                                              <p:pRg st="2" end="2"/>
                                            </p:txEl>
                                          </p:spTgt>
                                        </p:tgtEl>
                                        <p:attrNameLst>
                                          <p:attrName>style.visibility</p:attrName>
                                        </p:attrNameLst>
                                      </p:cBhvr>
                                      <p:to>
                                        <p:strVal val="visible"/>
                                      </p:to>
                                    </p:set>
                                    <p:anim calcmode="lin" valueType="num">
                                      <p:cBhvr additive="base">
                                        <p:cTn id="19" dur="500" fill="hold"/>
                                        <p:tgtEl>
                                          <p:spTgt spid="3737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37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73763">
                                            <p:txEl>
                                              <p:pRg st="3" end="3"/>
                                            </p:txEl>
                                          </p:spTgt>
                                        </p:tgtEl>
                                        <p:attrNameLst>
                                          <p:attrName>style.visibility</p:attrName>
                                        </p:attrNameLst>
                                      </p:cBhvr>
                                      <p:to>
                                        <p:strVal val="visible"/>
                                      </p:to>
                                    </p:set>
                                    <p:anim calcmode="lin" valueType="num">
                                      <p:cBhvr additive="base">
                                        <p:cTn id="25" dur="500" fill="hold"/>
                                        <p:tgtEl>
                                          <p:spTgt spid="3737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737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73763">
                                            <p:txEl>
                                              <p:pRg st="4" end="4"/>
                                            </p:txEl>
                                          </p:spTgt>
                                        </p:tgtEl>
                                        <p:attrNameLst>
                                          <p:attrName>style.visibility</p:attrName>
                                        </p:attrNameLst>
                                      </p:cBhvr>
                                      <p:to>
                                        <p:strVal val="visible"/>
                                      </p:to>
                                    </p:set>
                                    <p:anim calcmode="lin" valueType="num">
                                      <p:cBhvr additive="base">
                                        <p:cTn id="31" dur="500" fill="hold"/>
                                        <p:tgtEl>
                                          <p:spTgt spid="37376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7376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73763">
                                            <p:txEl>
                                              <p:pRg st="5" end="5"/>
                                            </p:txEl>
                                          </p:spTgt>
                                        </p:tgtEl>
                                        <p:attrNameLst>
                                          <p:attrName>style.visibility</p:attrName>
                                        </p:attrNameLst>
                                      </p:cBhvr>
                                      <p:to>
                                        <p:strVal val="visible"/>
                                      </p:to>
                                    </p:set>
                                    <p:anim calcmode="lin" valueType="num">
                                      <p:cBhvr additive="base">
                                        <p:cTn id="37" dur="500" fill="hold"/>
                                        <p:tgtEl>
                                          <p:spTgt spid="37376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7376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73763">
                                            <p:txEl>
                                              <p:pRg st="6" end="6"/>
                                            </p:txEl>
                                          </p:spTgt>
                                        </p:tgtEl>
                                        <p:attrNameLst>
                                          <p:attrName>style.visibility</p:attrName>
                                        </p:attrNameLst>
                                      </p:cBhvr>
                                      <p:to>
                                        <p:strVal val="visible"/>
                                      </p:to>
                                    </p:set>
                                    <p:anim calcmode="lin" valueType="num">
                                      <p:cBhvr additive="base">
                                        <p:cTn id="43" dur="500" fill="hold"/>
                                        <p:tgtEl>
                                          <p:spTgt spid="37376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7376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73763">
                                            <p:txEl>
                                              <p:pRg st="7" end="7"/>
                                            </p:txEl>
                                          </p:spTgt>
                                        </p:tgtEl>
                                        <p:attrNameLst>
                                          <p:attrName>style.visibility</p:attrName>
                                        </p:attrNameLst>
                                      </p:cBhvr>
                                      <p:to>
                                        <p:strVal val="visible"/>
                                      </p:to>
                                    </p:set>
                                    <p:anim calcmode="lin" valueType="num">
                                      <p:cBhvr additive="base">
                                        <p:cTn id="49" dur="500" fill="hold"/>
                                        <p:tgtEl>
                                          <p:spTgt spid="37376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7376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73763">
                                            <p:txEl>
                                              <p:pRg st="8" end="8"/>
                                            </p:txEl>
                                          </p:spTgt>
                                        </p:tgtEl>
                                        <p:attrNameLst>
                                          <p:attrName>style.visibility</p:attrName>
                                        </p:attrNameLst>
                                      </p:cBhvr>
                                      <p:to>
                                        <p:strVal val="visible"/>
                                      </p:to>
                                    </p:set>
                                    <p:anim calcmode="lin" valueType="num">
                                      <p:cBhvr additive="base">
                                        <p:cTn id="55" dur="500" fill="hold"/>
                                        <p:tgtEl>
                                          <p:spTgt spid="37376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7376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73763">
                                            <p:txEl>
                                              <p:pRg st="9" end="9"/>
                                            </p:txEl>
                                          </p:spTgt>
                                        </p:tgtEl>
                                        <p:attrNameLst>
                                          <p:attrName>style.visibility</p:attrName>
                                        </p:attrNameLst>
                                      </p:cBhvr>
                                      <p:to>
                                        <p:strVal val="visible"/>
                                      </p:to>
                                    </p:set>
                                    <p:anim calcmode="lin" valueType="num">
                                      <p:cBhvr additive="base">
                                        <p:cTn id="61" dur="500" fill="hold"/>
                                        <p:tgtEl>
                                          <p:spTgt spid="37376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7376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73763">
                                            <p:txEl>
                                              <p:pRg st="10" end="10"/>
                                            </p:txEl>
                                          </p:spTgt>
                                        </p:tgtEl>
                                        <p:attrNameLst>
                                          <p:attrName>style.visibility</p:attrName>
                                        </p:attrNameLst>
                                      </p:cBhvr>
                                      <p:to>
                                        <p:strVal val="visible"/>
                                      </p:to>
                                    </p:set>
                                    <p:anim calcmode="lin" valueType="num">
                                      <p:cBhvr additive="base">
                                        <p:cTn id="67" dur="500" fill="hold"/>
                                        <p:tgtEl>
                                          <p:spTgt spid="373763">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7376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73763">
                                            <p:txEl>
                                              <p:pRg st="11" end="11"/>
                                            </p:txEl>
                                          </p:spTgt>
                                        </p:tgtEl>
                                        <p:attrNameLst>
                                          <p:attrName>style.visibility</p:attrName>
                                        </p:attrNameLst>
                                      </p:cBhvr>
                                      <p:to>
                                        <p:strVal val="visible"/>
                                      </p:to>
                                    </p:set>
                                    <p:anim calcmode="lin" valueType="num">
                                      <p:cBhvr additive="base">
                                        <p:cTn id="73" dur="500" fill="hold"/>
                                        <p:tgtEl>
                                          <p:spTgt spid="373763">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7376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73763">
                                            <p:txEl>
                                              <p:pRg st="12" end="12"/>
                                            </p:txEl>
                                          </p:spTgt>
                                        </p:tgtEl>
                                        <p:attrNameLst>
                                          <p:attrName>style.visibility</p:attrName>
                                        </p:attrNameLst>
                                      </p:cBhvr>
                                      <p:to>
                                        <p:strVal val="visible"/>
                                      </p:to>
                                    </p:set>
                                    <p:anim calcmode="lin" valueType="num">
                                      <p:cBhvr additive="base">
                                        <p:cTn id="79" dur="500" fill="hold"/>
                                        <p:tgtEl>
                                          <p:spTgt spid="373763">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73763">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3"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281364" y="323850"/>
            <a:ext cx="7177087" cy="1123950"/>
          </a:xfrm>
        </p:spPr>
        <p:txBody>
          <a:bodyPr/>
          <a:lstStyle/>
          <a:p>
            <a:r>
              <a:rPr lang="en-US" altLang="zh-CN">
                <a:ea typeface="宋体" charset="-122"/>
              </a:rPr>
              <a:t>Decision trees</a:t>
            </a:r>
          </a:p>
        </p:txBody>
      </p:sp>
      <p:sp>
        <p:nvSpPr>
          <p:cNvPr id="378883" name="Rectangle 3"/>
          <p:cNvSpPr>
            <a:spLocks noGrp="1" noChangeArrowheads="1"/>
          </p:cNvSpPr>
          <p:nvPr>
            <p:ph type="body" idx="1"/>
          </p:nvPr>
        </p:nvSpPr>
        <p:spPr/>
        <p:txBody>
          <a:bodyPr/>
          <a:lstStyle/>
          <a:p>
            <a:r>
              <a:rPr lang="en-US" altLang="zh-CN">
                <a:ea typeface="宋体" charset="-122"/>
              </a:rPr>
              <a:t>A binary search tree can be used to make some decisions such as locating items based on a series of comparisons. In the same way , other m-ary tree can be also used to make decisions, we call these trees decision tree. In decision tree, a subtree at a vertex stands a possible outcome of the decision.</a:t>
            </a:r>
            <a:endParaRPr lang="zh-CN" altLang="en-US">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8883">
                                            <p:txEl>
                                              <p:pRg st="0" end="0"/>
                                            </p:txEl>
                                          </p:spTgt>
                                        </p:tgtEl>
                                        <p:attrNameLst>
                                          <p:attrName>style.visibility</p:attrName>
                                        </p:attrNameLst>
                                      </p:cBhvr>
                                      <p:to>
                                        <p:strVal val="visible"/>
                                      </p:to>
                                    </p:set>
                                    <p:anim calcmode="lin" valueType="num">
                                      <p:cBhvr additive="base">
                                        <p:cTn id="7" dur="500" fill="hold"/>
                                        <p:tgtEl>
                                          <p:spTgt spid="3788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888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3"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CN">
                <a:ea typeface="宋体" charset="-122"/>
              </a:rPr>
              <a:t>Example</a:t>
            </a:r>
          </a:p>
        </p:txBody>
      </p:sp>
      <p:sp>
        <p:nvSpPr>
          <p:cNvPr id="16387" name="Rectangle 40"/>
          <p:cNvSpPr>
            <a:spLocks noChangeArrowheads="1"/>
          </p:cNvSpPr>
          <p:nvPr/>
        </p:nvSpPr>
        <p:spPr bwMode="auto">
          <a:xfrm>
            <a:off x="2895600" y="2819400"/>
            <a:ext cx="6096000" cy="3810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zh-CN" altLang="en-US">
              <a:ea typeface="宋体" charset="-122"/>
            </a:endParaRPr>
          </a:p>
        </p:txBody>
      </p:sp>
      <p:sp>
        <p:nvSpPr>
          <p:cNvPr id="16388" name="Oval 41"/>
          <p:cNvSpPr>
            <a:spLocks noChangeArrowheads="1"/>
          </p:cNvSpPr>
          <p:nvPr/>
        </p:nvSpPr>
        <p:spPr bwMode="auto">
          <a:xfrm>
            <a:off x="3048000" y="2133600"/>
            <a:ext cx="2895600" cy="5334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16389" name="Oval 42"/>
          <p:cNvSpPr>
            <a:spLocks noChangeArrowheads="1"/>
          </p:cNvSpPr>
          <p:nvPr/>
        </p:nvSpPr>
        <p:spPr bwMode="auto">
          <a:xfrm>
            <a:off x="6096000" y="2133600"/>
            <a:ext cx="2895600" cy="5334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16390" name="AutoShape 43"/>
          <p:cNvSpPr>
            <a:spLocks noChangeArrowheads="1"/>
          </p:cNvSpPr>
          <p:nvPr/>
        </p:nvSpPr>
        <p:spPr bwMode="auto">
          <a:xfrm>
            <a:off x="3352800" y="2133600"/>
            <a:ext cx="762000" cy="228600"/>
          </a:xfrm>
          <a:prstGeom prst="can">
            <a:avLst>
              <a:gd name="adj" fmla="val 25000"/>
            </a:avLst>
          </a:prstGeom>
          <a:solidFill>
            <a:schemeClr val="tx2"/>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16391" name="AutoShape 44"/>
          <p:cNvSpPr>
            <a:spLocks noChangeArrowheads="1"/>
          </p:cNvSpPr>
          <p:nvPr/>
        </p:nvSpPr>
        <p:spPr bwMode="auto">
          <a:xfrm>
            <a:off x="4038600" y="2362200"/>
            <a:ext cx="762000" cy="228600"/>
          </a:xfrm>
          <a:prstGeom prst="can">
            <a:avLst>
              <a:gd name="adj" fmla="val 25000"/>
            </a:avLst>
          </a:prstGeom>
          <a:solidFill>
            <a:schemeClr val="tx2"/>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16392" name="AutoShape 45"/>
          <p:cNvSpPr>
            <a:spLocks noChangeArrowheads="1"/>
          </p:cNvSpPr>
          <p:nvPr/>
        </p:nvSpPr>
        <p:spPr bwMode="auto">
          <a:xfrm>
            <a:off x="4648200" y="2133600"/>
            <a:ext cx="762000" cy="228600"/>
          </a:xfrm>
          <a:prstGeom prst="can">
            <a:avLst>
              <a:gd name="adj" fmla="val 25000"/>
            </a:avLst>
          </a:prstGeom>
          <a:solidFill>
            <a:schemeClr val="tx2"/>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16393" name="AutoShape 46"/>
          <p:cNvSpPr>
            <a:spLocks noChangeArrowheads="1"/>
          </p:cNvSpPr>
          <p:nvPr/>
        </p:nvSpPr>
        <p:spPr bwMode="auto">
          <a:xfrm>
            <a:off x="7086600" y="2362200"/>
            <a:ext cx="762000" cy="228600"/>
          </a:xfrm>
          <a:prstGeom prst="can">
            <a:avLst>
              <a:gd name="adj" fmla="val 25000"/>
            </a:avLst>
          </a:prstGeom>
          <a:solidFill>
            <a:schemeClr val="tx2"/>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16394" name="AutoShape 47"/>
          <p:cNvSpPr>
            <a:spLocks noChangeArrowheads="1"/>
          </p:cNvSpPr>
          <p:nvPr/>
        </p:nvSpPr>
        <p:spPr bwMode="auto">
          <a:xfrm>
            <a:off x="7772400" y="2133600"/>
            <a:ext cx="762000" cy="228600"/>
          </a:xfrm>
          <a:prstGeom prst="can">
            <a:avLst>
              <a:gd name="adj" fmla="val 25000"/>
            </a:avLst>
          </a:prstGeom>
          <a:solidFill>
            <a:schemeClr val="tx2"/>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16395" name="AutoShape 48"/>
          <p:cNvSpPr>
            <a:spLocks noChangeArrowheads="1"/>
          </p:cNvSpPr>
          <p:nvPr/>
        </p:nvSpPr>
        <p:spPr bwMode="auto">
          <a:xfrm>
            <a:off x="6400800" y="2133600"/>
            <a:ext cx="762000" cy="228600"/>
          </a:xfrm>
          <a:prstGeom prst="can">
            <a:avLst>
              <a:gd name="adj" fmla="val 25000"/>
            </a:avLst>
          </a:prstGeom>
          <a:solidFill>
            <a:schemeClr val="tx2"/>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16396" name="Rectangle 49"/>
          <p:cNvSpPr>
            <a:spLocks noChangeArrowheads="1"/>
          </p:cNvSpPr>
          <p:nvPr/>
        </p:nvSpPr>
        <p:spPr bwMode="auto">
          <a:xfrm>
            <a:off x="1905000" y="5334000"/>
            <a:ext cx="2590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zh-CN" altLang="en-US">
              <a:ea typeface="宋体" charset="-122"/>
            </a:endParaRPr>
          </a:p>
        </p:txBody>
      </p:sp>
      <p:sp>
        <p:nvSpPr>
          <p:cNvPr id="16397" name="Rectangle 50"/>
          <p:cNvSpPr>
            <a:spLocks noChangeArrowheads="1"/>
          </p:cNvSpPr>
          <p:nvPr/>
        </p:nvSpPr>
        <p:spPr bwMode="auto">
          <a:xfrm>
            <a:off x="4876800" y="5334000"/>
            <a:ext cx="2590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zh-CN" altLang="en-US">
              <a:ea typeface="宋体" charset="-122"/>
            </a:endParaRPr>
          </a:p>
        </p:txBody>
      </p:sp>
      <p:sp>
        <p:nvSpPr>
          <p:cNvPr id="16398" name="Rectangle 51"/>
          <p:cNvSpPr>
            <a:spLocks noChangeArrowheads="1"/>
          </p:cNvSpPr>
          <p:nvPr/>
        </p:nvSpPr>
        <p:spPr bwMode="auto">
          <a:xfrm>
            <a:off x="7772400" y="5334000"/>
            <a:ext cx="2590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zh-CN" altLang="en-US">
              <a:ea typeface="宋体" charset="-122"/>
            </a:endParaRPr>
          </a:p>
        </p:txBody>
      </p:sp>
      <p:sp>
        <p:nvSpPr>
          <p:cNvPr id="16399" name="Oval 52"/>
          <p:cNvSpPr>
            <a:spLocks noChangeArrowheads="1"/>
          </p:cNvSpPr>
          <p:nvPr/>
        </p:nvSpPr>
        <p:spPr bwMode="auto">
          <a:xfrm>
            <a:off x="1793875" y="4953000"/>
            <a:ext cx="1295400" cy="3048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16400" name="AutoShape 53"/>
          <p:cNvSpPr>
            <a:spLocks noChangeArrowheads="1"/>
          </p:cNvSpPr>
          <p:nvPr/>
        </p:nvSpPr>
        <p:spPr bwMode="auto">
          <a:xfrm>
            <a:off x="2057401" y="4876800"/>
            <a:ext cx="803275" cy="228600"/>
          </a:xfrm>
          <a:prstGeom prst="can">
            <a:avLst>
              <a:gd name="adj" fmla="val 25000"/>
            </a:avLst>
          </a:prstGeom>
          <a:solidFill>
            <a:schemeClr val="tx2"/>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16401" name="Oval 56"/>
          <p:cNvSpPr>
            <a:spLocks noChangeArrowheads="1"/>
          </p:cNvSpPr>
          <p:nvPr/>
        </p:nvSpPr>
        <p:spPr bwMode="auto">
          <a:xfrm>
            <a:off x="3200400" y="4953000"/>
            <a:ext cx="1295400" cy="3048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16402" name="AutoShape 57"/>
          <p:cNvSpPr>
            <a:spLocks noChangeArrowheads="1"/>
          </p:cNvSpPr>
          <p:nvPr/>
        </p:nvSpPr>
        <p:spPr bwMode="auto">
          <a:xfrm>
            <a:off x="3463926" y="4876800"/>
            <a:ext cx="803275" cy="228600"/>
          </a:xfrm>
          <a:prstGeom prst="can">
            <a:avLst>
              <a:gd name="adj" fmla="val 25000"/>
            </a:avLst>
          </a:prstGeom>
          <a:solidFill>
            <a:schemeClr val="tx2"/>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16403" name="Oval 58"/>
          <p:cNvSpPr>
            <a:spLocks noChangeArrowheads="1"/>
          </p:cNvSpPr>
          <p:nvPr/>
        </p:nvSpPr>
        <p:spPr bwMode="auto">
          <a:xfrm>
            <a:off x="4648200" y="4953000"/>
            <a:ext cx="1295400" cy="3048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16404" name="AutoShape 59"/>
          <p:cNvSpPr>
            <a:spLocks noChangeArrowheads="1"/>
          </p:cNvSpPr>
          <p:nvPr/>
        </p:nvSpPr>
        <p:spPr bwMode="auto">
          <a:xfrm>
            <a:off x="4911726" y="4876800"/>
            <a:ext cx="803275" cy="228600"/>
          </a:xfrm>
          <a:prstGeom prst="can">
            <a:avLst>
              <a:gd name="adj" fmla="val 25000"/>
            </a:avLst>
          </a:prstGeom>
          <a:solidFill>
            <a:schemeClr val="tx2"/>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16405" name="Oval 60"/>
          <p:cNvSpPr>
            <a:spLocks noChangeArrowheads="1"/>
          </p:cNvSpPr>
          <p:nvPr/>
        </p:nvSpPr>
        <p:spPr bwMode="auto">
          <a:xfrm>
            <a:off x="6248400" y="4953000"/>
            <a:ext cx="1295400" cy="3048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16406" name="AutoShape 61"/>
          <p:cNvSpPr>
            <a:spLocks noChangeArrowheads="1"/>
          </p:cNvSpPr>
          <p:nvPr/>
        </p:nvSpPr>
        <p:spPr bwMode="auto">
          <a:xfrm>
            <a:off x="6511926" y="4876800"/>
            <a:ext cx="803275" cy="228600"/>
          </a:xfrm>
          <a:prstGeom prst="can">
            <a:avLst>
              <a:gd name="adj" fmla="val 25000"/>
            </a:avLst>
          </a:prstGeom>
          <a:solidFill>
            <a:schemeClr val="tx2"/>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16407" name="Oval 62"/>
          <p:cNvSpPr>
            <a:spLocks noChangeArrowheads="1"/>
          </p:cNvSpPr>
          <p:nvPr/>
        </p:nvSpPr>
        <p:spPr bwMode="auto">
          <a:xfrm>
            <a:off x="7620000" y="4953000"/>
            <a:ext cx="1295400" cy="3048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16408" name="AutoShape 63"/>
          <p:cNvSpPr>
            <a:spLocks noChangeArrowheads="1"/>
          </p:cNvSpPr>
          <p:nvPr/>
        </p:nvSpPr>
        <p:spPr bwMode="auto">
          <a:xfrm>
            <a:off x="7883526" y="4876800"/>
            <a:ext cx="803275" cy="228600"/>
          </a:xfrm>
          <a:prstGeom prst="can">
            <a:avLst>
              <a:gd name="adj" fmla="val 25000"/>
            </a:avLst>
          </a:prstGeom>
          <a:solidFill>
            <a:schemeClr val="tx2"/>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16409" name="Oval 64"/>
          <p:cNvSpPr>
            <a:spLocks noChangeArrowheads="1"/>
          </p:cNvSpPr>
          <p:nvPr/>
        </p:nvSpPr>
        <p:spPr bwMode="auto">
          <a:xfrm>
            <a:off x="9144000" y="4953000"/>
            <a:ext cx="1295400" cy="3048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16410" name="AutoShape 65"/>
          <p:cNvSpPr>
            <a:spLocks noChangeArrowheads="1"/>
          </p:cNvSpPr>
          <p:nvPr/>
        </p:nvSpPr>
        <p:spPr bwMode="auto">
          <a:xfrm>
            <a:off x="9407526" y="4876800"/>
            <a:ext cx="803275" cy="228600"/>
          </a:xfrm>
          <a:prstGeom prst="can">
            <a:avLst>
              <a:gd name="adj" fmla="val 25000"/>
            </a:avLst>
          </a:prstGeom>
          <a:solidFill>
            <a:schemeClr val="tx2"/>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16411" name="Rectangle 67"/>
          <p:cNvSpPr>
            <a:spLocks noChangeArrowheads="1"/>
          </p:cNvSpPr>
          <p:nvPr/>
        </p:nvSpPr>
        <p:spPr bwMode="auto">
          <a:xfrm>
            <a:off x="4419600" y="2667000"/>
            <a:ext cx="228600" cy="1524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zh-CN" altLang="en-US">
              <a:ea typeface="宋体" charset="-122"/>
            </a:endParaRPr>
          </a:p>
        </p:txBody>
      </p:sp>
      <p:sp>
        <p:nvSpPr>
          <p:cNvPr id="16412" name="Rectangle 68"/>
          <p:cNvSpPr>
            <a:spLocks noChangeArrowheads="1"/>
          </p:cNvSpPr>
          <p:nvPr/>
        </p:nvSpPr>
        <p:spPr bwMode="auto">
          <a:xfrm>
            <a:off x="7467600" y="2667000"/>
            <a:ext cx="228600" cy="1524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zh-CN" altLang="en-US">
              <a:ea typeface="宋体" charset="-122"/>
            </a:endParaRPr>
          </a:p>
        </p:txBody>
      </p:sp>
      <p:sp>
        <p:nvSpPr>
          <p:cNvPr id="16413" name="Rectangle 69"/>
          <p:cNvSpPr>
            <a:spLocks noChangeArrowheads="1"/>
          </p:cNvSpPr>
          <p:nvPr/>
        </p:nvSpPr>
        <p:spPr bwMode="auto">
          <a:xfrm>
            <a:off x="2362200" y="5257800"/>
            <a:ext cx="152400" cy="762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zh-CN" altLang="en-US">
              <a:ea typeface="宋体" charset="-122"/>
            </a:endParaRPr>
          </a:p>
        </p:txBody>
      </p:sp>
      <p:sp>
        <p:nvSpPr>
          <p:cNvPr id="16414" name="Rectangle 70"/>
          <p:cNvSpPr>
            <a:spLocks noChangeArrowheads="1"/>
          </p:cNvSpPr>
          <p:nvPr/>
        </p:nvSpPr>
        <p:spPr bwMode="auto">
          <a:xfrm>
            <a:off x="3810000" y="5257800"/>
            <a:ext cx="152400" cy="762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zh-CN" altLang="en-US">
              <a:ea typeface="宋体" charset="-122"/>
            </a:endParaRPr>
          </a:p>
        </p:txBody>
      </p:sp>
      <p:sp>
        <p:nvSpPr>
          <p:cNvPr id="16415" name="Rectangle 71"/>
          <p:cNvSpPr>
            <a:spLocks noChangeArrowheads="1"/>
          </p:cNvSpPr>
          <p:nvPr/>
        </p:nvSpPr>
        <p:spPr bwMode="auto">
          <a:xfrm>
            <a:off x="5181600" y="5257800"/>
            <a:ext cx="152400" cy="762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zh-CN" altLang="en-US">
              <a:ea typeface="宋体" charset="-122"/>
            </a:endParaRPr>
          </a:p>
        </p:txBody>
      </p:sp>
      <p:sp>
        <p:nvSpPr>
          <p:cNvPr id="16416" name="Rectangle 72"/>
          <p:cNvSpPr>
            <a:spLocks noChangeArrowheads="1"/>
          </p:cNvSpPr>
          <p:nvPr/>
        </p:nvSpPr>
        <p:spPr bwMode="auto">
          <a:xfrm>
            <a:off x="6858000" y="5257800"/>
            <a:ext cx="152400" cy="762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zh-CN" altLang="en-US">
              <a:ea typeface="宋体" charset="-122"/>
            </a:endParaRPr>
          </a:p>
        </p:txBody>
      </p:sp>
      <p:sp>
        <p:nvSpPr>
          <p:cNvPr id="16417" name="Rectangle 73"/>
          <p:cNvSpPr>
            <a:spLocks noChangeArrowheads="1"/>
          </p:cNvSpPr>
          <p:nvPr/>
        </p:nvSpPr>
        <p:spPr bwMode="auto">
          <a:xfrm>
            <a:off x="8153400" y="5257800"/>
            <a:ext cx="152400" cy="762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zh-CN" altLang="en-US">
              <a:ea typeface="宋体" charset="-122"/>
            </a:endParaRPr>
          </a:p>
        </p:txBody>
      </p:sp>
      <p:sp>
        <p:nvSpPr>
          <p:cNvPr id="16418" name="Rectangle 74"/>
          <p:cNvSpPr>
            <a:spLocks noChangeArrowheads="1"/>
          </p:cNvSpPr>
          <p:nvPr/>
        </p:nvSpPr>
        <p:spPr bwMode="auto">
          <a:xfrm>
            <a:off x="9753600" y="5257800"/>
            <a:ext cx="152400" cy="762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zh-CN" altLang="en-US">
              <a:ea typeface="宋体" charset="-122"/>
            </a:endParaRPr>
          </a:p>
        </p:txBody>
      </p:sp>
      <p:sp>
        <p:nvSpPr>
          <p:cNvPr id="16419" name="AutoShape 75"/>
          <p:cNvSpPr>
            <a:spLocks noChangeArrowheads="1"/>
          </p:cNvSpPr>
          <p:nvPr/>
        </p:nvSpPr>
        <p:spPr bwMode="auto">
          <a:xfrm>
            <a:off x="5791200" y="3200400"/>
            <a:ext cx="228600" cy="228600"/>
          </a:xfrm>
          <a:prstGeom prst="triangle">
            <a:avLst>
              <a:gd name="adj" fmla="val 50000"/>
            </a:avLst>
          </a:prstGeom>
          <a:solidFill>
            <a:schemeClr val="accent1"/>
          </a:solidFill>
          <a:ln w="12700">
            <a:solidFill>
              <a:schemeClr val="tx1"/>
            </a:solidFill>
            <a:miter lim="800000"/>
            <a:headEnd type="none" w="sm" len="sm"/>
            <a:tailEnd type="none" w="sm" len="sm"/>
          </a:ln>
        </p:spPr>
        <p:txBody>
          <a:bodyPr wrap="none" anchor="ctr"/>
          <a:lstStyle/>
          <a:p>
            <a:endParaRPr lang="zh-CN" altLang="en-US">
              <a:ea typeface="宋体" charset="-122"/>
            </a:endParaRPr>
          </a:p>
        </p:txBody>
      </p:sp>
      <p:sp>
        <p:nvSpPr>
          <p:cNvPr id="16420" name="AutoShape 76"/>
          <p:cNvSpPr>
            <a:spLocks noChangeArrowheads="1"/>
          </p:cNvSpPr>
          <p:nvPr/>
        </p:nvSpPr>
        <p:spPr bwMode="auto">
          <a:xfrm>
            <a:off x="3048000" y="5638800"/>
            <a:ext cx="76200" cy="152400"/>
          </a:xfrm>
          <a:prstGeom prst="triangle">
            <a:avLst>
              <a:gd name="adj" fmla="val 50000"/>
            </a:avLst>
          </a:prstGeom>
          <a:solidFill>
            <a:schemeClr val="accent1"/>
          </a:solidFill>
          <a:ln w="12700">
            <a:solidFill>
              <a:schemeClr val="tx1"/>
            </a:solidFill>
            <a:miter lim="800000"/>
            <a:headEnd type="none" w="sm" len="sm"/>
            <a:tailEnd type="none" w="sm" len="sm"/>
          </a:ln>
        </p:spPr>
        <p:txBody>
          <a:bodyPr wrap="none" anchor="ctr"/>
          <a:lstStyle/>
          <a:p>
            <a:endParaRPr lang="zh-CN" altLang="en-US">
              <a:ea typeface="宋体" charset="-122"/>
            </a:endParaRPr>
          </a:p>
        </p:txBody>
      </p:sp>
      <p:sp>
        <p:nvSpPr>
          <p:cNvPr id="16421" name="AutoShape 77"/>
          <p:cNvSpPr>
            <a:spLocks noChangeArrowheads="1"/>
          </p:cNvSpPr>
          <p:nvPr/>
        </p:nvSpPr>
        <p:spPr bwMode="auto">
          <a:xfrm>
            <a:off x="6096000" y="5638800"/>
            <a:ext cx="76200" cy="152400"/>
          </a:xfrm>
          <a:prstGeom prst="triangle">
            <a:avLst>
              <a:gd name="adj" fmla="val 50000"/>
            </a:avLst>
          </a:prstGeom>
          <a:solidFill>
            <a:schemeClr val="accent1"/>
          </a:solidFill>
          <a:ln w="12700">
            <a:solidFill>
              <a:schemeClr val="tx1"/>
            </a:solidFill>
            <a:miter lim="800000"/>
            <a:headEnd type="none" w="sm" len="sm"/>
            <a:tailEnd type="none" w="sm" len="sm"/>
          </a:ln>
        </p:spPr>
        <p:txBody>
          <a:bodyPr wrap="none" anchor="ctr"/>
          <a:lstStyle/>
          <a:p>
            <a:endParaRPr lang="zh-CN" altLang="en-US">
              <a:ea typeface="宋体" charset="-122"/>
            </a:endParaRPr>
          </a:p>
        </p:txBody>
      </p:sp>
      <p:sp>
        <p:nvSpPr>
          <p:cNvPr id="16422" name="AutoShape 78"/>
          <p:cNvSpPr>
            <a:spLocks noChangeArrowheads="1"/>
          </p:cNvSpPr>
          <p:nvPr/>
        </p:nvSpPr>
        <p:spPr bwMode="auto">
          <a:xfrm>
            <a:off x="9067800" y="5638800"/>
            <a:ext cx="76200" cy="152400"/>
          </a:xfrm>
          <a:prstGeom prst="triangle">
            <a:avLst>
              <a:gd name="adj" fmla="val 50000"/>
            </a:avLst>
          </a:prstGeom>
          <a:solidFill>
            <a:schemeClr val="accent1"/>
          </a:solidFill>
          <a:ln w="12700">
            <a:solidFill>
              <a:schemeClr val="tx1"/>
            </a:solidFill>
            <a:miter lim="800000"/>
            <a:headEnd type="none" w="sm" len="sm"/>
            <a:tailEnd type="none" w="sm" len="sm"/>
          </a:ln>
        </p:spPr>
        <p:txBody>
          <a:bodyPr wrap="none" anchor="ctr"/>
          <a:lstStyle/>
          <a:p>
            <a:endParaRPr lang="zh-CN" altLang="en-US">
              <a:ea typeface="宋体" charset="-122"/>
            </a:endParaRPr>
          </a:p>
        </p:txBody>
      </p:sp>
      <p:sp>
        <p:nvSpPr>
          <p:cNvPr id="16423" name="Line 79"/>
          <p:cNvSpPr>
            <a:spLocks noChangeShapeType="1"/>
          </p:cNvSpPr>
          <p:nvPr/>
        </p:nvSpPr>
        <p:spPr bwMode="auto">
          <a:xfrm flipH="1">
            <a:off x="3124200" y="3276600"/>
            <a:ext cx="457200" cy="1447800"/>
          </a:xfrm>
          <a:prstGeom prst="line">
            <a:avLst/>
          </a:prstGeom>
          <a:noFill/>
          <a:ln w="12700">
            <a:solidFill>
              <a:schemeClr val="tx1"/>
            </a:solidFill>
            <a:round/>
            <a:headEnd type="none" w="sm" len="sm"/>
            <a:tailEnd type="triangle" w="med" len="med"/>
          </a:ln>
        </p:spPr>
        <p:txBody>
          <a:bodyPr/>
          <a:lstStyle/>
          <a:p>
            <a:endParaRPr lang="zh-CN" altLang="en-US"/>
          </a:p>
        </p:txBody>
      </p:sp>
      <p:sp>
        <p:nvSpPr>
          <p:cNvPr id="16424" name="Line 80"/>
          <p:cNvSpPr>
            <a:spLocks noChangeShapeType="1"/>
          </p:cNvSpPr>
          <p:nvPr/>
        </p:nvSpPr>
        <p:spPr bwMode="auto">
          <a:xfrm>
            <a:off x="5943600" y="3429000"/>
            <a:ext cx="0" cy="1524000"/>
          </a:xfrm>
          <a:prstGeom prst="line">
            <a:avLst/>
          </a:prstGeom>
          <a:noFill/>
          <a:ln w="12700">
            <a:solidFill>
              <a:schemeClr val="tx1"/>
            </a:solidFill>
            <a:round/>
            <a:headEnd type="none" w="sm" len="sm"/>
            <a:tailEnd type="triangle" w="med" len="med"/>
          </a:ln>
        </p:spPr>
        <p:txBody>
          <a:bodyPr/>
          <a:lstStyle/>
          <a:p>
            <a:endParaRPr lang="zh-CN" altLang="en-US"/>
          </a:p>
        </p:txBody>
      </p:sp>
      <p:sp>
        <p:nvSpPr>
          <p:cNvPr id="16425" name="Line 81"/>
          <p:cNvSpPr>
            <a:spLocks noChangeShapeType="1"/>
          </p:cNvSpPr>
          <p:nvPr/>
        </p:nvSpPr>
        <p:spPr bwMode="auto">
          <a:xfrm>
            <a:off x="8229600" y="3276600"/>
            <a:ext cx="762000" cy="1676400"/>
          </a:xfrm>
          <a:prstGeom prst="line">
            <a:avLst/>
          </a:prstGeom>
          <a:noFill/>
          <a:ln w="12700">
            <a:solidFill>
              <a:schemeClr val="tx1"/>
            </a:solidFill>
            <a:round/>
            <a:headEnd type="none" w="sm" len="sm"/>
            <a:tailEnd type="triangle" w="med" len="med"/>
          </a:ln>
        </p:spPr>
        <p:txBody>
          <a:bodyPr/>
          <a:lstStyle/>
          <a:p>
            <a:endParaRPr lang="zh-CN" altLang="en-US"/>
          </a:p>
        </p:txBody>
      </p:sp>
      <p:sp>
        <p:nvSpPr>
          <p:cNvPr id="16426" name="Text Box 82"/>
          <p:cNvSpPr txBox="1">
            <a:spLocks noChangeArrowheads="1"/>
          </p:cNvSpPr>
          <p:nvPr/>
        </p:nvSpPr>
        <p:spPr bwMode="auto">
          <a:xfrm>
            <a:off x="2971800" y="2895600"/>
            <a:ext cx="914400" cy="336550"/>
          </a:xfrm>
          <a:prstGeom prst="rect">
            <a:avLst/>
          </a:prstGeom>
          <a:noFill/>
          <a:ln w="12700">
            <a:noFill/>
            <a:miter lim="800000"/>
            <a:headEnd type="none" w="sm" len="sm"/>
            <a:tailEnd type="none" w="sm" len="sm"/>
          </a:ln>
        </p:spPr>
        <p:txBody>
          <a:bodyPr>
            <a:spAutoFit/>
          </a:bodyPr>
          <a:lstStyle/>
          <a:p>
            <a:pPr>
              <a:spcBef>
                <a:spcPct val="50000"/>
              </a:spcBef>
            </a:pPr>
            <a:r>
              <a:rPr lang="en-US" altLang="zh-CN" sz="1600">
                <a:solidFill>
                  <a:schemeClr val="bg1"/>
                </a:solidFill>
                <a:ea typeface="宋体" charset="-122"/>
              </a:rPr>
              <a:t>Lighter</a:t>
            </a:r>
          </a:p>
        </p:txBody>
      </p:sp>
      <p:sp>
        <p:nvSpPr>
          <p:cNvPr id="16427" name="Text Box 83"/>
          <p:cNvSpPr txBox="1">
            <a:spLocks noChangeArrowheads="1"/>
          </p:cNvSpPr>
          <p:nvPr/>
        </p:nvSpPr>
        <p:spPr bwMode="auto">
          <a:xfrm>
            <a:off x="5410200" y="2895600"/>
            <a:ext cx="914400" cy="336550"/>
          </a:xfrm>
          <a:prstGeom prst="rect">
            <a:avLst/>
          </a:prstGeom>
          <a:noFill/>
          <a:ln w="12700">
            <a:noFill/>
            <a:miter lim="800000"/>
            <a:headEnd type="none" w="sm" len="sm"/>
            <a:tailEnd type="none" w="sm" len="sm"/>
          </a:ln>
        </p:spPr>
        <p:txBody>
          <a:bodyPr>
            <a:spAutoFit/>
          </a:bodyPr>
          <a:lstStyle/>
          <a:p>
            <a:pPr>
              <a:spcBef>
                <a:spcPct val="50000"/>
              </a:spcBef>
            </a:pPr>
            <a:r>
              <a:rPr lang="en-US" altLang="zh-CN" sz="1600">
                <a:solidFill>
                  <a:schemeClr val="bg1"/>
                </a:solidFill>
                <a:ea typeface="宋体" charset="-122"/>
              </a:rPr>
              <a:t>Balance</a:t>
            </a:r>
          </a:p>
        </p:txBody>
      </p:sp>
      <p:sp>
        <p:nvSpPr>
          <p:cNvPr id="16428" name="Text Box 84"/>
          <p:cNvSpPr txBox="1">
            <a:spLocks noChangeArrowheads="1"/>
          </p:cNvSpPr>
          <p:nvPr/>
        </p:nvSpPr>
        <p:spPr bwMode="auto">
          <a:xfrm>
            <a:off x="7772400" y="2819400"/>
            <a:ext cx="914400" cy="336550"/>
          </a:xfrm>
          <a:prstGeom prst="rect">
            <a:avLst/>
          </a:prstGeom>
          <a:noFill/>
          <a:ln w="12700">
            <a:noFill/>
            <a:miter lim="800000"/>
            <a:headEnd type="none" w="sm" len="sm"/>
            <a:tailEnd type="none" w="sm" len="sm"/>
          </a:ln>
        </p:spPr>
        <p:txBody>
          <a:bodyPr>
            <a:spAutoFit/>
          </a:bodyPr>
          <a:lstStyle/>
          <a:p>
            <a:pPr>
              <a:spcBef>
                <a:spcPct val="50000"/>
              </a:spcBef>
            </a:pPr>
            <a:r>
              <a:rPr lang="en-US" altLang="zh-CN" sz="1600">
                <a:solidFill>
                  <a:schemeClr val="bg1"/>
                </a:solidFill>
                <a:ea typeface="宋体" charset="-122"/>
              </a:rPr>
              <a:t>Lighter</a:t>
            </a:r>
          </a:p>
        </p:txBody>
      </p:sp>
      <p:sp>
        <p:nvSpPr>
          <p:cNvPr id="16429" name="Text Box 85"/>
          <p:cNvSpPr txBox="1">
            <a:spLocks noChangeArrowheads="1"/>
          </p:cNvSpPr>
          <p:nvPr/>
        </p:nvSpPr>
        <p:spPr bwMode="auto">
          <a:xfrm>
            <a:off x="1981200" y="5334000"/>
            <a:ext cx="2438400" cy="336550"/>
          </a:xfrm>
          <a:prstGeom prst="rect">
            <a:avLst/>
          </a:prstGeom>
          <a:noFill/>
          <a:ln w="12700">
            <a:noFill/>
            <a:miter lim="800000"/>
            <a:headEnd type="none" w="sm" len="sm"/>
            <a:tailEnd type="none" w="sm" len="sm"/>
          </a:ln>
        </p:spPr>
        <p:txBody>
          <a:bodyPr>
            <a:spAutoFit/>
          </a:bodyPr>
          <a:lstStyle/>
          <a:p>
            <a:pPr>
              <a:spcBef>
                <a:spcPct val="50000"/>
              </a:spcBef>
            </a:pPr>
            <a:r>
              <a:rPr lang="en-US" altLang="zh-CN" sz="1600">
                <a:ea typeface="宋体" charset="-122"/>
              </a:rPr>
              <a:t>Lighter  Balance  Lighter</a:t>
            </a:r>
          </a:p>
        </p:txBody>
      </p:sp>
      <p:sp>
        <p:nvSpPr>
          <p:cNvPr id="16430" name="Text Box 86"/>
          <p:cNvSpPr txBox="1">
            <a:spLocks noChangeArrowheads="1"/>
          </p:cNvSpPr>
          <p:nvPr/>
        </p:nvSpPr>
        <p:spPr bwMode="auto">
          <a:xfrm>
            <a:off x="4953000" y="5334000"/>
            <a:ext cx="2438400" cy="336550"/>
          </a:xfrm>
          <a:prstGeom prst="rect">
            <a:avLst/>
          </a:prstGeom>
          <a:noFill/>
          <a:ln w="12700">
            <a:noFill/>
            <a:miter lim="800000"/>
            <a:headEnd type="none" w="sm" len="sm"/>
            <a:tailEnd type="none" w="sm" len="sm"/>
          </a:ln>
        </p:spPr>
        <p:txBody>
          <a:bodyPr>
            <a:spAutoFit/>
          </a:bodyPr>
          <a:lstStyle/>
          <a:p>
            <a:pPr>
              <a:spcBef>
                <a:spcPct val="50000"/>
              </a:spcBef>
            </a:pPr>
            <a:r>
              <a:rPr lang="en-US" altLang="zh-CN" sz="1600">
                <a:ea typeface="宋体" charset="-122"/>
              </a:rPr>
              <a:t>Lighter  Balance  Lighter</a:t>
            </a:r>
          </a:p>
        </p:txBody>
      </p:sp>
      <p:sp>
        <p:nvSpPr>
          <p:cNvPr id="16431" name="Text Box 87"/>
          <p:cNvSpPr txBox="1">
            <a:spLocks noChangeArrowheads="1"/>
          </p:cNvSpPr>
          <p:nvPr/>
        </p:nvSpPr>
        <p:spPr bwMode="auto">
          <a:xfrm>
            <a:off x="7924800" y="5334000"/>
            <a:ext cx="2438400" cy="336550"/>
          </a:xfrm>
          <a:prstGeom prst="rect">
            <a:avLst/>
          </a:prstGeom>
          <a:noFill/>
          <a:ln w="12700">
            <a:noFill/>
            <a:miter lim="800000"/>
            <a:headEnd type="none" w="sm" len="sm"/>
            <a:tailEnd type="none" w="sm" len="sm"/>
          </a:ln>
        </p:spPr>
        <p:txBody>
          <a:bodyPr>
            <a:spAutoFit/>
          </a:bodyPr>
          <a:lstStyle/>
          <a:p>
            <a:pPr>
              <a:spcBef>
                <a:spcPct val="50000"/>
              </a:spcBef>
            </a:pPr>
            <a:r>
              <a:rPr lang="en-US" altLang="zh-CN" sz="1600">
                <a:ea typeface="宋体" charset="-122"/>
              </a:rPr>
              <a:t>Lighter  Balance  Lighter</a:t>
            </a:r>
          </a:p>
        </p:txBody>
      </p:sp>
      <p:sp>
        <p:nvSpPr>
          <p:cNvPr id="16432" name="Text Box 88"/>
          <p:cNvSpPr txBox="1">
            <a:spLocks noChangeArrowheads="1"/>
          </p:cNvSpPr>
          <p:nvPr/>
        </p:nvSpPr>
        <p:spPr bwMode="auto">
          <a:xfrm>
            <a:off x="3581400" y="1828800"/>
            <a:ext cx="381000" cy="349250"/>
          </a:xfrm>
          <a:prstGeom prst="rect">
            <a:avLst/>
          </a:prstGeom>
          <a:noFill/>
          <a:ln w="12700">
            <a:solidFill>
              <a:srgbClr val="FF66FF"/>
            </a:solidFill>
            <a:miter lim="800000"/>
            <a:headEnd type="none" w="sm" len="sm"/>
            <a:tailEnd type="none" w="sm" len="sm"/>
          </a:ln>
        </p:spPr>
        <p:txBody>
          <a:bodyPr>
            <a:spAutoFit/>
          </a:bodyPr>
          <a:lstStyle/>
          <a:p>
            <a:pPr>
              <a:spcBef>
                <a:spcPct val="50000"/>
              </a:spcBef>
            </a:pPr>
            <a:r>
              <a:rPr lang="zh-CN" altLang="en-US" sz="1600">
                <a:ea typeface="宋体" charset="-122"/>
              </a:rPr>
              <a:t>1</a:t>
            </a:r>
          </a:p>
        </p:txBody>
      </p:sp>
      <p:sp>
        <p:nvSpPr>
          <p:cNvPr id="16433" name="Text Box 89"/>
          <p:cNvSpPr txBox="1">
            <a:spLocks noChangeArrowheads="1"/>
          </p:cNvSpPr>
          <p:nvPr/>
        </p:nvSpPr>
        <p:spPr bwMode="auto">
          <a:xfrm>
            <a:off x="4191000" y="2057400"/>
            <a:ext cx="381000" cy="349250"/>
          </a:xfrm>
          <a:prstGeom prst="rect">
            <a:avLst/>
          </a:prstGeom>
          <a:noFill/>
          <a:ln w="12700">
            <a:solidFill>
              <a:srgbClr val="FF66FF"/>
            </a:solidFill>
            <a:miter lim="800000"/>
            <a:headEnd type="none" w="sm" len="sm"/>
            <a:tailEnd type="none" w="sm" len="sm"/>
          </a:ln>
        </p:spPr>
        <p:txBody>
          <a:bodyPr>
            <a:spAutoFit/>
          </a:bodyPr>
          <a:lstStyle/>
          <a:p>
            <a:pPr>
              <a:spcBef>
                <a:spcPct val="50000"/>
              </a:spcBef>
            </a:pPr>
            <a:r>
              <a:rPr lang="zh-CN" altLang="en-US" sz="1600">
                <a:ea typeface="宋体" charset="-122"/>
              </a:rPr>
              <a:t>2</a:t>
            </a:r>
          </a:p>
        </p:txBody>
      </p:sp>
      <p:sp>
        <p:nvSpPr>
          <p:cNvPr id="16434" name="Text Box 90"/>
          <p:cNvSpPr txBox="1">
            <a:spLocks noChangeArrowheads="1"/>
          </p:cNvSpPr>
          <p:nvPr/>
        </p:nvSpPr>
        <p:spPr bwMode="auto">
          <a:xfrm>
            <a:off x="4876800" y="1828800"/>
            <a:ext cx="381000" cy="349250"/>
          </a:xfrm>
          <a:prstGeom prst="rect">
            <a:avLst/>
          </a:prstGeom>
          <a:noFill/>
          <a:ln w="12700">
            <a:solidFill>
              <a:srgbClr val="FF66FF"/>
            </a:solidFill>
            <a:miter lim="800000"/>
            <a:headEnd type="none" w="sm" len="sm"/>
            <a:tailEnd type="none" w="sm" len="sm"/>
          </a:ln>
        </p:spPr>
        <p:txBody>
          <a:bodyPr>
            <a:spAutoFit/>
          </a:bodyPr>
          <a:lstStyle/>
          <a:p>
            <a:pPr>
              <a:spcBef>
                <a:spcPct val="50000"/>
              </a:spcBef>
            </a:pPr>
            <a:r>
              <a:rPr lang="zh-CN" altLang="en-US" sz="1600">
                <a:ea typeface="宋体" charset="-122"/>
              </a:rPr>
              <a:t>3</a:t>
            </a:r>
          </a:p>
        </p:txBody>
      </p:sp>
      <p:sp>
        <p:nvSpPr>
          <p:cNvPr id="16435" name="Text Box 91"/>
          <p:cNvSpPr txBox="1">
            <a:spLocks noChangeArrowheads="1"/>
          </p:cNvSpPr>
          <p:nvPr/>
        </p:nvSpPr>
        <p:spPr bwMode="auto">
          <a:xfrm>
            <a:off x="2286000" y="4572000"/>
            <a:ext cx="381000" cy="349250"/>
          </a:xfrm>
          <a:prstGeom prst="rect">
            <a:avLst/>
          </a:prstGeom>
          <a:noFill/>
          <a:ln w="12700">
            <a:solidFill>
              <a:srgbClr val="FF66FF"/>
            </a:solidFill>
            <a:miter lim="800000"/>
            <a:headEnd type="none" w="sm" len="sm"/>
            <a:tailEnd type="none" w="sm" len="sm"/>
          </a:ln>
        </p:spPr>
        <p:txBody>
          <a:bodyPr>
            <a:spAutoFit/>
          </a:bodyPr>
          <a:lstStyle/>
          <a:p>
            <a:pPr>
              <a:spcBef>
                <a:spcPct val="50000"/>
              </a:spcBef>
            </a:pPr>
            <a:r>
              <a:rPr lang="zh-CN" altLang="en-US" sz="1600">
                <a:ea typeface="宋体" charset="-122"/>
              </a:rPr>
              <a:t>1</a:t>
            </a:r>
          </a:p>
        </p:txBody>
      </p:sp>
      <p:sp>
        <p:nvSpPr>
          <p:cNvPr id="16436" name="Text Box 92"/>
          <p:cNvSpPr txBox="1">
            <a:spLocks noChangeArrowheads="1"/>
          </p:cNvSpPr>
          <p:nvPr/>
        </p:nvSpPr>
        <p:spPr bwMode="auto">
          <a:xfrm>
            <a:off x="8001000" y="1752600"/>
            <a:ext cx="381000" cy="349250"/>
          </a:xfrm>
          <a:prstGeom prst="rect">
            <a:avLst/>
          </a:prstGeom>
          <a:noFill/>
          <a:ln w="12700">
            <a:solidFill>
              <a:srgbClr val="FF66FF"/>
            </a:solidFill>
            <a:miter lim="800000"/>
            <a:headEnd type="none" w="sm" len="sm"/>
            <a:tailEnd type="none" w="sm" len="sm"/>
          </a:ln>
        </p:spPr>
        <p:txBody>
          <a:bodyPr>
            <a:spAutoFit/>
          </a:bodyPr>
          <a:lstStyle/>
          <a:p>
            <a:pPr>
              <a:spcBef>
                <a:spcPct val="50000"/>
              </a:spcBef>
            </a:pPr>
            <a:r>
              <a:rPr lang="zh-CN" altLang="en-US" sz="1600">
                <a:ea typeface="宋体" charset="-122"/>
              </a:rPr>
              <a:t>6</a:t>
            </a:r>
          </a:p>
        </p:txBody>
      </p:sp>
      <p:sp>
        <p:nvSpPr>
          <p:cNvPr id="16437" name="Text Box 93"/>
          <p:cNvSpPr txBox="1">
            <a:spLocks noChangeArrowheads="1"/>
          </p:cNvSpPr>
          <p:nvPr/>
        </p:nvSpPr>
        <p:spPr bwMode="auto">
          <a:xfrm>
            <a:off x="7239000" y="2057400"/>
            <a:ext cx="381000" cy="349250"/>
          </a:xfrm>
          <a:prstGeom prst="rect">
            <a:avLst/>
          </a:prstGeom>
          <a:noFill/>
          <a:ln w="12700">
            <a:solidFill>
              <a:srgbClr val="FF66FF"/>
            </a:solidFill>
            <a:miter lim="800000"/>
            <a:headEnd type="none" w="sm" len="sm"/>
            <a:tailEnd type="none" w="sm" len="sm"/>
          </a:ln>
        </p:spPr>
        <p:txBody>
          <a:bodyPr>
            <a:spAutoFit/>
          </a:bodyPr>
          <a:lstStyle/>
          <a:p>
            <a:pPr>
              <a:spcBef>
                <a:spcPct val="50000"/>
              </a:spcBef>
            </a:pPr>
            <a:r>
              <a:rPr lang="zh-CN" altLang="en-US" sz="1600">
                <a:ea typeface="宋体" charset="-122"/>
              </a:rPr>
              <a:t>5</a:t>
            </a:r>
          </a:p>
        </p:txBody>
      </p:sp>
      <p:sp>
        <p:nvSpPr>
          <p:cNvPr id="16438" name="Text Box 94"/>
          <p:cNvSpPr txBox="1">
            <a:spLocks noChangeArrowheads="1"/>
          </p:cNvSpPr>
          <p:nvPr/>
        </p:nvSpPr>
        <p:spPr bwMode="auto">
          <a:xfrm>
            <a:off x="6705600" y="1752600"/>
            <a:ext cx="381000" cy="349250"/>
          </a:xfrm>
          <a:prstGeom prst="rect">
            <a:avLst/>
          </a:prstGeom>
          <a:noFill/>
          <a:ln w="12700">
            <a:solidFill>
              <a:srgbClr val="FF66FF"/>
            </a:solidFill>
            <a:miter lim="800000"/>
            <a:headEnd type="none" w="sm" len="sm"/>
            <a:tailEnd type="none" w="sm" len="sm"/>
          </a:ln>
        </p:spPr>
        <p:txBody>
          <a:bodyPr>
            <a:spAutoFit/>
          </a:bodyPr>
          <a:lstStyle/>
          <a:p>
            <a:pPr>
              <a:spcBef>
                <a:spcPct val="50000"/>
              </a:spcBef>
            </a:pPr>
            <a:r>
              <a:rPr lang="zh-CN" altLang="en-US" sz="1600">
                <a:ea typeface="宋体" charset="-122"/>
              </a:rPr>
              <a:t>4</a:t>
            </a:r>
          </a:p>
        </p:txBody>
      </p:sp>
      <p:sp>
        <p:nvSpPr>
          <p:cNvPr id="16439" name="Text Box 95"/>
          <p:cNvSpPr txBox="1">
            <a:spLocks noChangeArrowheads="1"/>
          </p:cNvSpPr>
          <p:nvPr/>
        </p:nvSpPr>
        <p:spPr bwMode="auto">
          <a:xfrm>
            <a:off x="3657600" y="4572000"/>
            <a:ext cx="381000" cy="349250"/>
          </a:xfrm>
          <a:prstGeom prst="rect">
            <a:avLst/>
          </a:prstGeom>
          <a:noFill/>
          <a:ln w="12700">
            <a:solidFill>
              <a:srgbClr val="FF66FF"/>
            </a:solidFill>
            <a:miter lim="800000"/>
            <a:headEnd type="none" w="sm" len="sm"/>
            <a:tailEnd type="none" w="sm" len="sm"/>
          </a:ln>
        </p:spPr>
        <p:txBody>
          <a:bodyPr>
            <a:spAutoFit/>
          </a:bodyPr>
          <a:lstStyle/>
          <a:p>
            <a:pPr>
              <a:spcBef>
                <a:spcPct val="50000"/>
              </a:spcBef>
            </a:pPr>
            <a:r>
              <a:rPr lang="zh-CN" altLang="en-US" sz="1600">
                <a:ea typeface="宋体" charset="-122"/>
              </a:rPr>
              <a:t>2</a:t>
            </a:r>
          </a:p>
        </p:txBody>
      </p:sp>
      <p:sp>
        <p:nvSpPr>
          <p:cNvPr id="16440" name="Text Box 96"/>
          <p:cNvSpPr txBox="1">
            <a:spLocks noChangeArrowheads="1"/>
          </p:cNvSpPr>
          <p:nvPr/>
        </p:nvSpPr>
        <p:spPr bwMode="auto">
          <a:xfrm>
            <a:off x="5105400" y="4572000"/>
            <a:ext cx="381000" cy="349250"/>
          </a:xfrm>
          <a:prstGeom prst="rect">
            <a:avLst/>
          </a:prstGeom>
          <a:noFill/>
          <a:ln w="12700">
            <a:solidFill>
              <a:srgbClr val="FF66FF"/>
            </a:solidFill>
            <a:miter lim="800000"/>
            <a:headEnd type="none" w="sm" len="sm"/>
            <a:tailEnd type="none" w="sm" len="sm"/>
          </a:ln>
        </p:spPr>
        <p:txBody>
          <a:bodyPr>
            <a:spAutoFit/>
          </a:bodyPr>
          <a:lstStyle/>
          <a:p>
            <a:pPr>
              <a:spcBef>
                <a:spcPct val="50000"/>
              </a:spcBef>
            </a:pPr>
            <a:r>
              <a:rPr lang="zh-CN" altLang="en-US" sz="1600">
                <a:ea typeface="宋体" charset="-122"/>
              </a:rPr>
              <a:t>7</a:t>
            </a:r>
          </a:p>
        </p:txBody>
      </p:sp>
      <p:sp>
        <p:nvSpPr>
          <p:cNvPr id="16441" name="Text Box 97"/>
          <p:cNvSpPr txBox="1">
            <a:spLocks noChangeArrowheads="1"/>
          </p:cNvSpPr>
          <p:nvPr/>
        </p:nvSpPr>
        <p:spPr bwMode="auto">
          <a:xfrm>
            <a:off x="6781800" y="4572000"/>
            <a:ext cx="381000" cy="349250"/>
          </a:xfrm>
          <a:prstGeom prst="rect">
            <a:avLst/>
          </a:prstGeom>
          <a:noFill/>
          <a:ln w="12700">
            <a:solidFill>
              <a:srgbClr val="FF66FF"/>
            </a:solidFill>
            <a:miter lim="800000"/>
            <a:headEnd type="none" w="sm" len="sm"/>
            <a:tailEnd type="none" w="sm" len="sm"/>
          </a:ln>
        </p:spPr>
        <p:txBody>
          <a:bodyPr>
            <a:spAutoFit/>
          </a:bodyPr>
          <a:lstStyle/>
          <a:p>
            <a:pPr>
              <a:spcBef>
                <a:spcPct val="50000"/>
              </a:spcBef>
            </a:pPr>
            <a:r>
              <a:rPr lang="zh-CN" altLang="en-US" sz="1600">
                <a:ea typeface="宋体" charset="-122"/>
              </a:rPr>
              <a:t>8</a:t>
            </a:r>
          </a:p>
        </p:txBody>
      </p:sp>
      <p:sp>
        <p:nvSpPr>
          <p:cNvPr id="16442" name="Text Box 98"/>
          <p:cNvSpPr txBox="1">
            <a:spLocks noChangeArrowheads="1"/>
          </p:cNvSpPr>
          <p:nvPr/>
        </p:nvSpPr>
        <p:spPr bwMode="auto">
          <a:xfrm>
            <a:off x="8153400" y="4572000"/>
            <a:ext cx="381000" cy="349250"/>
          </a:xfrm>
          <a:prstGeom prst="rect">
            <a:avLst/>
          </a:prstGeom>
          <a:noFill/>
          <a:ln w="12700">
            <a:solidFill>
              <a:srgbClr val="FF66FF"/>
            </a:solidFill>
            <a:miter lim="800000"/>
            <a:headEnd type="none" w="sm" len="sm"/>
            <a:tailEnd type="none" w="sm" len="sm"/>
          </a:ln>
        </p:spPr>
        <p:txBody>
          <a:bodyPr>
            <a:spAutoFit/>
          </a:bodyPr>
          <a:lstStyle/>
          <a:p>
            <a:pPr>
              <a:spcBef>
                <a:spcPct val="50000"/>
              </a:spcBef>
            </a:pPr>
            <a:r>
              <a:rPr lang="zh-CN" altLang="en-US" sz="1600">
                <a:ea typeface="宋体" charset="-122"/>
              </a:rPr>
              <a:t>4</a:t>
            </a:r>
          </a:p>
        </p:txBody>
      </p:sp>
      <p:sp>
        <p:nvSpPr>
          <p:cNvPr id="16443" name="Text Box 99"/>
          <p:cNvSpPr txBox="1">
            <a:spLocks noChangeArrowheads="1"/>
          </p:cNvSpPr>
          <p:nvPr/>
        </p:nvSpPr>
        <p:spPr bwMode="auto">
          <a:xfrm>
            <a:off x="9677400" y="4572000"/>
            <a:ext cx="381000" cy="349250"/>
          </a:xfrm>
          <a:prstGeom prst="rect">
            <a:avLst/>
          </a:prstGeom>
          <a:noFill/>
          <a:ln w="12700">
            <a:solidFill>
              <a:srgbClr val="FF66FF"/>
            </a:solidFill>
            <a:miter lim="800000"/>
            <a:headEnd type="none" w="sm" len="sm"/>
            <a:tailEnd type="none" w="sm" len="sm"/>
          </a:ln>
        </p:spPr>
        <p:txBody>
          <a:bodyPr>
            <a:spAutoFit/>
          </a:bodyPr>
          <a:lstStyle/>
          <a:p>
            <a:pPr>
              <a:spcBef>
                <a:spcPct val="50000"/>
              </a:spcBef>
            </a:pPr>
            <a:r>
              <a:rPr lang="zh-CN" altLang="en-US" sz="1600">
                <a:ea typeface="宋体" charset="-122"/>
              </a:rPr>
              <a:t>5</a:t>
            </a:r>
          </a:p>
        </p:txBody>
      </p:sp>
      <p:sp>
        <p:nvSpPr>
          <p:cNvPr id="16444" name="Oval 100"/>
          <p:cNvSpPr>
            <a:spLocks noChangeArrowheads="1"/>
          </p:cNvSpPr>
          <p:nvPr/>
        </p:nvSpPr>
        <p:spPr bwMode="auto">
          <a:xfrm>
            <a:off x="2133600" y="5892800"/>
            <a:ext cx="381000" cy="3810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16445" name="Text Box 101"/>
          <p:cNvSpPr txBox="1">
            <a:spLocks noChangeArrowheads="1"/>
          </p:cNvSpPr>
          <p:nvPr/>
        </p:nvSpPr>
        <p:spPr bwMode="auto">
          <a:xfrm>
            <a:off x="2171700" y="5892800"/>
            <a:ext cx="304800" cy="369332"/>
          </a:xfrm>
          <a:prstGeom prst="rect">
            <a:avLst/>
          </a:prstGeom>
          <a:noFill/>
          <a:ln w="12700">
            <a:noFill/>
            <a:miter lim="800000"/>
            <a:headEnd type="none" w="sm" len="sm"/>
            <a:tailEnd type="none" w="sm" len="sm"/>
          </a:ln>
        </p:spPr>
        <p:txBody>
          <a:bodyPr>
            <a:spAutoFit/>
          </a:bodyPr>
          <a:lstStyle/>
          <a:p>
            <a:pPr>
              <a:spcBef>
                <a:spcPct val="50000"/>
              </a:spcBef>
            </a:pPr>
            <a:r>
              <a:rPr lang="zh-CN" altLang="en-US">
                <a:ea typeface="宋体" charset="-122"/>
              </a:rPr>
              <a:t>1</a:t>
            </a:r>
          </a:p>
        </p:txBody>
      </p:sp>
      <p:sp>
        <p:nvSpPr>
          <p:cNvPr id="16446" name="Oval 102"/>
          <p:cNvSpPr>
            <a:spLocks noChangeArrowheads="1"/>
          </p:cNvSpPr>
          <p:nvPr/>
        </p:nvSpPr>
        <p:spPr bwMode="auto">
          <a:xfrm>
            <a:off x="4991100" y="5727700"/>
            <a:ext cx="381000" cy="3810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16447" name="Text Box 103"/>
          <p:cNvSpPr txBox="1">
            <a:spLocks noChangeArrowheads="1"/>
          </p:cNvSpPr>
          <p:nvPr/>
        </p:nvSpPr>
        <p:spPr bwMode="auto">
          <a:xfrm>
            <a:off x="5029200" y="5715000"/>
            <a:ext cx="304800" cy="369332"/>
          </a:xfrm>
          <a:prstGeom prst="rect">
            <a:avLst/>
          </a:prstGeom>
          <a:noFill/>
          <a:ln w="12700">
            <a:noFill/>
            <a:miter lim="800000"/>
            <a:headEnd type="none" w="sm" len="sm"/>
            <a:tailEnd type="none" w="sm" len="sm"/>
          </a:ln>
        </p:spPr>
        <p:txBody>
          <a:bodyPr>
            <a:spAutoFit/>
          </a:bodyPr>
          <a:lstStyle/>
          <a:p>
            <a:pPr>
              <a:spcBef>
                <a:spcPct val="50000"/>
              </a:spcBef>
            </a:pPr>
            <a:r>
              <a:rPr lang="zh-CN" altLang="en-US">
                <a:ea typeface="宋体" charset="-122"/>
              </a:rPr>
              <a:t>7</a:t>
            </a:r>
          </a:p>
        </p:txBody>
      </p:sp>
      <p:sp>
        <p:nvSpPr>
          <p:cNvPr id="16448" name="Oval 104"/>
          <p:cNvSpPr>
            <a:spLocks noChangeArrowheads="1"/>
          </p:cNvSpPr>
          <p:nvPr/>
        </p:nvSpPr>
        <p:spPr bwMode="auto">
          <a:xfrm>
            <a:off x="2933700" y="5905500"/>
            <a:ext cx="381000" cy="3810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16449" name="Text Box 105"/>
          <p:cNvSpPr txBox="1">
            <a:spLocks noChangeArrowheads="1"/>
          </p:cNvSpPr>
          <p:nvPr/>
        </p:nvSpPr>
        <p:spPr bwMode="auto">
          <a:xfrm>
            <a:off x="2971800" y="5867400"/>
            <a:ext cx="304800" cy="369332"/>
          </a:xfrm>
          <a:prstGeom prst="rect">
            <a:avLst/>
          </a:prstGeom>
          <a:noFill/>
          <a:ln w="12700">
            <a:noFill/>
            <a:miter lim="800000"/>
            <a:headEnd type="none" w="sm" len="sm"/>
            <a:tailEnd type="none" w="sm" len="sm"/>
          </a:ln>
        </p:spPr>
        <p:txBody>
          <a:bodyPr>
            <a:spAutoFit/>
          </a:bodyPr>
          <a:lstStyle/>
          <a:p>
            <a:pPr>
              <a:spcBef>
                <a:spcPct val="50000"/>
              </a:spcBef>
            </a:pPr>
            <a:r>
              <a:rPr lang="zh-CN" altLang="en-US">
                <a:ea typeface="宋体" charset="-122"/>
              </a:rPr>
              <a:t>3</a:t>
            </a:r>
          </a:p>
        </p:txBody>
      </p:sp>
      <p:sp>
        <p:nvSpPr>
          <p:cNvPr id="16450" name="Oval 106"/>
          <p:cNvSpPr>
            <a:spLocks noChangeArrowheads="1"/>
          </p:cNvSpPr>
          <p:nvPr/>
        </p:nvSpPr>
        <p:spPr bwMode="auto">
          <a:xfrm>
            <a:off x="3733800" y="5892800"/>
            <a:ext cx="381000" cy="3810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16451" name="Text Box 107"/>
          <p:cNvSpPr txBox="1">
            <a:spLocks noChangeArrowheads="1"/>
          </p:cNvSpPr>
          <p:nvPr/>
        </p:nvSpPr>
        <p:spPr bwMode="auto">
          <a:xfrm>
            <a:off x="3771900" y="5892800"/>
            <a:ext cx="304800" cy="369332"/>
          </a:xfrm>
          <a:prstGeom prst="rect">
            <a:avLst/>
          </a:prstGeom>
          <a:noFill/>
          <a:ln w="12700">
            <a:noFill/>
            <a:miter lim="800000"/>
            <a:headEnd type="none" w="sm" len="sm"/>
            <a:tailEnd type="none" w="sm" len="sm"/>
          </a:ln>
        </p:spPr>
        <p:txBody>
          <a:bodyPr>
            <a:spAutoFit/>
          </a:bodyPr>
          <a:lstStyle/>
          <a:p>
            <a:pPr>
              <a:spcBef>
                <a:spcPct val="50000"/>
              </a:spcBef>
            </a:pPr>
            <a:r>
              <a:rPr lang="zh-CN" altLang="en-US">
                <a:ea typeface="宋体" charset="-122"/>
              </a:rPr>
              <a:t>2</a:t>
            </a:r>
          </a:p>
        </p:txBody>
      </p:sp>
      <p:sp>
        <p:nvSpPr>
          <p:cNvPr id="16452" name="Oval 108"/>
          <p:cNvSpPr>
            <a:spLocks noChangeArrowheads="1"/>
          </p:cNvSpPr>
          <p:nvPr/>
        </p:nvSpPr>
        <p:spPr bwMode="auto">
          <a:xfrm>
            <a:off x="6972300" y="5715000"/>
            <a:ext cx="381000" cy="3810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16453" name="Text Box 109"/>
          <p:cNvSpPr txBox="1">
            <a:spLocks noChangeArrowheads="1"/>
          </p:cNvSpPr>
          <p:nvPr/>
        </p:nvSpPr>
        <p:spPr bwMode="auto">
          <a:xfrm>
            <a:off x="7010400" y="5715000"/>
            <a:ext cx="304800" cy="369332"/>
          </a:xfrm>
          <a:prstGeom prst="rect">
            <a:avLst/>
          </a:prstGeom>
          <a:noFill/>
          <a:ln w="12700">
            <a:noFill/>
            <a:miter lim="800000"/>
            <a:headEnd type="none" w="sm" len="sm"/>
            <a:tailEnd type="none" w="sm" len="sm"/>
          </a:ln>
        </p:spPr>
        <p:txBody>
          <a:bodyPr>
            <a:spAutoFit/>
          </a:bodyPr>
          <a:lstStyle/>
          <a:p>
            <a:pPr>
              <a:spcBef>
                <a:spcPct val="50000"/>
              </a:spcBef>
            </a:pPr>
            <a:r>
              <a:rPr lang="zh-CN" altLang="en-US">
                <a:ea typeface="宋体" charset="-122"/>
              </a:rPr>
              <a:t>8</a:t>
            </a:r>
          </a:p>
        </p:txBody>
      </p:sp>
      <p:sp>
        <p:nvSpPr>
          <p:cNvPr id="16454" name="Oval 110"/>
          <p:cNvSpPr>
            <a:spLocks noChangeArrowheads="1"/>
          </p:cNvSpPr>
          <p:nvPr/>
        </p:nvSpPr>
        <p:spPr bwMode="auto">
          <a:xfrm>
            <a:off x="7772400" y="5715000"/>
            <a:ext cx="381000" cy="3810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16455" name="Text Box 111"/>
          <p:cNvSpPr txBox="1">
            <a:spLocks noChangeArrowheads="1"/>
          </p:cNvSpPr>
          <p:nvPr/>
        </p:nvSpPr>
        <p:spPr bwMode="auto">
          <a:xfrm>
            <a:off x="7810500" y="5715000"/>
            <a:ext cx="304800" cy="369332"/>
          </a:xfrm>
          <a:prstGeom prst="rect">
            <a:avLst/>
          </a:prstGeom>
          <a:noFill/>
          <a:ln w="12700">
            <a:noFill/>
            <a:miter lim="800000"/>
            <a:headEnd type="none" w="sm" len="sm"/>
            <a:tailEnd type="none" w="sm" len="sm"/>
          </a:ln>
        </p:spPr>
        <p:txBody>
          <a:bodyPr>
            <a:spAutoFit/>
          </a:bodyPr>
          <a:lstStyle/>
          <a:p>
            <a:pPr>
              <a:spcBef>
                <a:spcPct val="50000"/>
              </a:spcBef>
            </a:pPr>
            <a:r>
              <a:rPr lang="zh-CN" altLang="en-US">
                <a:ea typeface="宋体" charset="-122"/>
              </a:rPr>
              <a:t>4</a:t>
            </a:r>
          </a:p>
        </p:txBody>
      </p:sp>
      <p:sp>
        <p:nvSpPr>
          <p:cNvPr id="16456" name="Oval 112"/>
          <p:cNvSpPr>
            <a:spLocks noChangeArrowheads="1"/>
          </p:cNvSpPr>
          <p:nvPr/>
        </p:nvSpPr>
        <p:spPr bwMode="auto">
          <a:xfrm>
            <a:off x="8915400" y="5791200"/>
            <a:ext cx="381000" cy="3810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16457" name="Text Box 113"/>
          <p:cNvSpPr txBox="1">
            <a:spLocks noChangeArrowheads="1"/>
          </p:cNvSpPr>
          <p:nvPr/>
        </p:nvSpPr>
        <p:spPr bwMode="auto">
          <a:xfrm>
            <a:off x="8953500" y="5791200"/>
            <a:ext cx="304800" cy="369332"/>
          </a:xfrm>
          <a:prstGeom prst="rect">
            <a:avLst/>
          </a:prstGeom>
          <a:noFill/>
          <a:ln w="12700">
            <a:noFill/>
            <a:miter lim="800000"/>
            <a:headEnd type="none" w="sm" len="sm"/>
            <a:tailEnd type="none" w="sm" len="sm"/>
          </a:ln>
        </p:spPr>
        <p:txBody>
          <a:bodyPr>
            <a:spAutoFit/>
          </a:bodyPr>
          <a:lstStyle/>
          <a:p>
            <a:pPr>
              <a:spcBef>
                <a:spcPct val="50000"/>
              </a:spcBef>
            </a:pPr>
            <a:r>
              <a:rPr lang="zh-CN" altLang="en-US">
                <a:ea typeface="宋体" charset="-122"/>
              </a:rPr>
              <a:t>6</a:t>
            </a:r>
          </a:p>
        </p:txBody>
      </p:sp>
      <p:sp>
        <p:nvSpPr>
          <p:cNvPr id="16458" name="Oval 114"/>
          <p:cNvSpPr>
            <a:spLocks noChangeArrowheads="1"/>
          </p:cNvSpPr>
          <p:nvPr/>
        </p:nvSpPr>
        <p:spPr bwMode="auto">
          <a:xfrm>
            <a:off x="9791700" y="5791200"/>
            <a:ext cx="381000" cy="3810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16459" name="Text Box 115"/>
          <p:cNvSpPr txBox="1">
            <a:spLocks noChangeArrowheads="1"/>
          </p:cNvSpPr>
          <p:nvPr/>
        </p:nvSpPr>
        <p:spPr bwMode="auto">
          <a:xfrm>
            <a:off x="9829800" y="5791200"/>
            <a:ext cx="304800" cy="369332"/>
          </a:xfrm>
          <a:prstGeom prst="rect">
            <a:avLst/>
          </a:prstGeom>
          <a:noFill/>
          <a:ln w="12700">
            <a:noFill/>
            <a:miter lim="800000"/>
            <a:headEnd type="none" w="sm" len="sm"/>
            <a:tailEnd type="none" w="sm" len="sm"/>
          </a:ln>
        </p:spPr>
        <p:txBody>
          <a:bodyPr>
            <a:spAutoFit/>
          </a:bodyPr>
          <a:lstStyle/>
          <a:p>
            <a:pPr>
              <a:spcBef>
                <a:spcPct val="50000"/>
              </a:spcBef>
            </a:pPr>
            <a:r>
              <a:rPr lang="zh-CN" altLang="en-US">
                <a:ea typeface="宋体" charset="-122"/>
              </a:rPr>
              <a:t>5</a:t>
            </a:r>
          </a:p>
        </p:txBody>
      </p:sp>
      <p:sp>
        <p:nvSpPr>
          <p:cNvPr id="16460" name="Text Box 116"/>
          <p:cNvSpPr txBox="1">
            <a:spLocks noChangeArrowheads="1"/>
          </p:cNvSpPr>
          <p:nvPr/>
        </p:nvSpPr>
        <p:spPr bwMode="auto">
          <a:xfrm>
            <a:off x="5562600" y="5791200"/>
            <a:ext cx="1295400" cy="349250"/>
          </a:xfrm>
          <a:prstGeom prst="rect">
            <a:avLst/>
          </a:prstGeom>
          <a:noFill/>
          <a:ln w="12700">
            <a:solidFill>
              <a:srgbClr val="FF66FF"/>
            </a:solidFill>
            <a:miter lim="800000"/>
            <a:headEnd type="none" w="sm" len="sm"/>
            <a:tailEnd type="none" w="sm" len="sm"/>
          </a:ln>
        </p:spPr>
        <p:txBody>
          <a:bodyPr>
            <a:spAutoFit/>
          </a:bodyPr>
          <a:lstStyle/>
          <a:p>
            <a:pPr>
              <a:spcBef>
                <a:spcPct val="50000"/>
              </a:spcBef>
            </a:pPr>
            <a:r>
              <a:rPr lang="en-US" altLang="zh-CN" sz="1600">
                <a:ea typeface="宋体" charset="-122"/>
              </a:rPr>
              <a:t>Impossible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352801" y="323850"/>
            <a:ext cx="7077075" cy="1123950"/>
          </a:xfrm>
        </p:spPr>
        <p:txBody>
          <a:bodyPr/>
          <a:lstStyle/>
          <a:p>
            <a:r>
              <a:rPr lang="en-US" altLang="zh-CN">
                <a:ea typeface="宋体" charset="-122"/>
              </a:rPr>
              <a:t>Properties of Trees</a:t>
            </a:r>
          </a:p>
        </p:txBody>
      </p:sp>
      <p:sp>
        <p:nvSpPr>
          <p:cNvPr id="380931" name="Rectangle 3"/>
          <p:cNvSpPr>
            <a:spLocks noChangeArrowheads="1"/>
          </p:cNvSpPr>
          <p:nvPr/>
        </p:nvSpPr>
        <p:spPr bwMode="auto">
          <a:xfrm>
            <a:off x="2035175" y="1836738"/>
            <a:ext cx="8453438" cy="4489450"/>
          </a:xfrm>
          <a:prstGeom prst="rect">
            <a:avLst/>
          </a:prstGeom>
          <a:noFill/>
          <a:ln w="12700">
            <a:noFill/>
            <a:miter lim="800000"/>
            <a:headEnd/>
            <a:tailEnd/>
          </a:ln>
        </p:spPr>
        <p:txBody>
          <a:bodyPr lIns="0" tIns="44450" rIns="0" bIns="44450"/>
          <a:lstStyle/>
          <a:p>
            <a:pPr marL="342900" indent="-342900">
              <a:spcBef>
                <a:spcPct val="20000"/>
              </a:spcBef>
              <a:buClr>
                <a:schemeClr val="tx1"/>
              </a:buClr>
              <a:buSzPct val="100000"/>
              <a:buFontTx/>
              <a:buChar char="•"/>
            </a:pPr>
            <a:r>
              <a:rPr lang="en-US" altLang="zh-CN" sz="3200">
                <a:latin typeface="Tahoma" pitchFamily="34" charset="0"/>
                <a:ea typeface="宋体" charset="-122"/>
              </a:rPr>
              <a:t>In the former example, the counterfeit coin weighs less than others. We can also use the decision tree to solve the problem: we only know the the counterfeit coin is either lighter or heavier than others.</a:t>
            </a:r>
          </a:p>
          <a:p>
            <a:pPr marL="342900" indent="-342900">
              <a:spcBef>
                <a:spcPct val="20000"/>
              </a:spcBef>
              <a:buClr>
                <a:schemeClr val="tx1"/>
              </a:buClr>
              <a:buSzPct val="100000"/>
            </a:pPr>
            <a:r>
              <a:rPr lang="en-US" altLang="zh-CN" sz="3200">
                <a:latin typeface="Tahoma" pitchFamily="34" charset="0"/>
                <a:ea typeface="宋体" charset="-122"/>
              </a:rPr>
              <a:t>(1)We want to which one is the counterfeit coin?</a:t>
            </a:r>
          </a:p>
          <a:p>
            <a:pPr marL="342900" indent="-342900">
              <a:spcBef>
                <a:spcPct val="20000"/>
              </a:spcBef>
              <a:buClr>
                <a:schemeClr val="tx1"/>
              </a:buClr>
              <a:buSzPct val="100000"/>
            </a:pPr>
            <a:r>
              <a:rPr lang="en-US" altLang="zh-CN" sz="3200">
                <a:latin typeface="Tahoma" pitchFamily="34" charset="0"/>
                <a:ea typeface="宋体" charset="-122"/>
              </a:rPr>
              <a:t>(2) the counterfeit coin weighs less or more than the normal one?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0931">
                                            <p:txEl>
                                              <p:pRg st="0" end="0"/>
                                            </p:txEl>
                                          </p:spTgt>
                                        </p:tgtEl>
                                        <p:attrNameLst>
                                          <p:attrName>style.visibility</p:attrName>
                                        </p:attrNameLst>
                                      </p:cBhvr>
                                      <p:to>
                                        <p:strVal val="visible"/>
                                      </p:to>
                                    </p:set>
                                    <p:anim calcmode="lin" valueType="num">
                                      <p:cBhvr additive="base">
                                        <p:cTn id="7" dur="500" fill="hold"/>
                                        <p:tgtEl>
                                          <p:spTgt spid="3809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809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0931">
                                            <p:txEl>
                                              <p:pRg st="1" end="1"/>
                                            </p:txEl>
                                          </p:spTgt>
                                        </p:tgtEl>
                                        <p:attrNameLst>
                                          <p:attrName>style.visibility</p:attrName>
                                        </p:attrNameLst>
                                      </p:cBhvr>
                                      <p:to>
                                        <p:strVal val="visible"/>
                                      </p:to>
                                    </p:set>
                                    <p:anim calcmode="lin" valueType="num">
                                      <p:cBhvr additive="base">
                                        <p:cTn id="13" dur="500" fill="hold"/>
                                        <p:tgtEl>
                                          <p:spTgt spid="3809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809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80931">
                                            <p:txEl>
                                              <p:pRg st="2" end="2"/>
                                            </p:txEl>
                                          </p:spTgt>
                                        </p:tgtEl>
                                        <p:attrNameLst>
                                          <p:attrName>style.visibility</p:attrName>
                                        </p:attrNameLst>
                                      </p:cBhvr>
                                      <p:to>
                                        <p:strVal val="visible"/>
                                      </p:to>
                                    </p:set>
                                    <p:anim calcmode="lin" valueType="num">
                                      <p:cBhvr additive="base">
                                        <p:cTn id="19" dur="500" fill="hold"/>
                                        <p:tgtEl>
                                          <p:spTgt spid="3809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8093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1"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2095472" y="285728"/>
            <a:ext cx="8305800" cy="1143000"/>
          </a:xfrm>
        </p:spPr>
        <p:txBody>
          <a:bodyPr/>
          <a:lstStyle/>
          <a:p>
            <a:r>
              <a:rPr lang="en-US" altLang="zh-TW" sz="2800" b="1" dirty="0">
                <a:latin typeface="Arial" charset="0"/>
                <a:ea typeface="新細明體" pitchFamily="18" charset="-120"/>
              </a:rPr>
              <a:t>Example 4    </a:t>
            </a:r>
            <a:r>
              <a:rPr lang="en-US" altLang="zh-TW" sz="2800" dirty="0">
                <a:latin typeface="Arial" charset="0"/>
                <a:ea typeface="新細明體" pitchFamily="18" charset="-120"/>
              </a:rPr>
              <a:t>A decision tree that orders the elements of the list </a:t>
            </a:r>
            <a:r>
              <a:rPr lang="en-US" altLang="zh-TW" sz="2800" i="1" dirty="0">
                <a:latin typeface="Times New Roman" pitchFamily="18" charset="0"/>
                <a:ea typeface="新細明體" pitchFamily="18" charset="-120"/>
                <a:cs typeface="Times New Roman" pitchFamily="18" charset="0"/>
              </a:rPr>
              <a:t>a</a:t>
            </a:r>
            <a:r>
              <a:rPr lang="en-US" altLang="zh-TW" sz="2800" dirty="0">
                <a:latin typeface="Arial" charset="0"/>
                <a:ea typeface="新細明體" pitchFamily="18" charset="-120"/>
              </a:rPr>
              <a:t>, </a:t>
            </a:r>
            <a:r>
              <a:rPr lang="en-US" altLang="zh-TW" sz="2800" i="1" dirty="0">
                <a:latin typeface="Times New Roman" pitchFamily="18" charset="0"/>
                <a:ea typeface="新細明體" pitchFamily="18" charset="-120"/>
              </a:rPr>
              <a:t>b</a:t>
            </a:r>
            <a:r>
              <a:rPr lang="en-US" altLang="zh-TW" sz="2800" dirty="0">
                <a:latin typeface="Arial" charset="0"/>
                <a:ea typeface="新細明體" pitchFamily="18" charset="-120"/>
              </a:rPr>
              <a:t>, </a:t>
            </a:r>
            <a:r>
              <a:rPr lang="en-US" altLang="zh-TW" sz="2800" i="1" dirty="0">
                <a:latin typeface="Times New Roman" pitchFamily="18" charset="0"/>
                <a:ea typeface="新細明體" pitchFamily="18" charset="-120"/>
              </a:rPr>
              <a:t>c</a:t>
            </a:r>
            <a:r>
              <a:rPr lang="en-US" altLang="zh-TW" sz="2800" dirty="0">
                <a:latin typeface="Arial" charset="0"/>
                <a:ea typeface="新細明體" pitchFamily="18" charset="-120"/>
              </a:rPr>
              <a:t>.</a:t>
            </a:r>
            <a:endParaRPr lang="zh-CN" altLang="en-US" dirty="0">
              <a:ea typeface="宋体" charset="-122"/>
            </a:endParaRPr>
          </a:p>
        </p:txBody>
      </p:sp>
      <p:pic>
        <p:nvPicPr>
          <p:cNvPr id="4" name="Picture 3" descr="10_2_04"/>
          <p:cNvPicPr>
            <a:picLocks noChangeAspect="1" noChangeArrowheads="1"/>
          </p:cNvPicPr>
          <p:nvPr/>
        </p:nvPicPr>
        <p:blipFill>
          <a:blip r:embed="rId2"/>
          <a:srcRect/>
          <a:stretch>
            <a:fillRect/>
          </a:stretch>
        </p:blipFill>
        <p:spPr bwMode="auto">
          <a:xfrm>
            <a:off x="2895600" y="1676400"/>
            <a:ext cx="6364288" cy="4419600"/>
          </a:xfrm>
          <a:prstGeom prst="rect">
            <a:avLst/>
          </a:prstGeom>
          <a:noFill/>
          <a:ln w="9525">
            <a:noFill/>
            <a:miter lim="800000"/>
            <a:headEnd/>
            <a:tailEnd/>
          </a:ln>
        </p:spPr>
      </p:pic>
      <p:sp>
        <p:nvSpPr>
          <p:cNvPr id="5" name="矩形 4"/>
          <p:cNvSpPr/>
          <p:nvPr/>
        </p:nvSpPr>
        <p:spPr>
          <a:xfrm>
            <a:off x="1828800" y="1524001"/>
            <a:ext cx="941388" cy="523875"/>
          </a:xfrm>
          <a:prstGeom prst="rect">
            <a:avLst/>
          </a:prstGeom>
        </p:spPr>
        <p:txBody>
          <a:bodyPr wrap="none">
            <a:spAutoFit/>
          </a:bodyPr>
          <a:lstStyle/>
          <a:p>
            <a:pPr>
              <a:defRPr/>
            </a:pPr>
            <a:r>
              <a:rPr lang="en-US" altLang="zh-TW" sz="2800" b="1" kern="0" dirty="0">
                <a:solidFill>
                  <a:schemeClr val="tx2"/>
                </a:solidFill>
                <a:latin typeface="Arial"/>
                <a:ea typeface="新細明體"/>
              </a:rPr>
              <a:t>Sol. </a:t>
            </a:r>
            <a:endParaRPr lang="zh-TW" altLang="en-US" kern="0" baseline="-25000" dirty="0">
              <a:solidFill>
                <a:schemeClr val="tx2"/>
              </a:solidFill>
              <a:latin typeface="Times New Roman" pitchFamily="18" charset="0"/>
              <a:ea typeface="新細明體"/>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3359150" y="260350"/>
            <a:ext cx="6629400" cy="1123950"/>
          </a:xfrm>
        </p:spPr>
        <p:txBody>
          <a:bodyPr/>
          <a:lstStyle/>
          <a:p>
            <a:r>
              <a:rPr lang="en-US" altLang="zh-TW" b="1">
                <a:ea typeface="新細明體" pitchFamily="18" charset="-120"/>
              </a:rPr>
              <a:t>Prefix Codes</a:t>
            </a:r>
            <a:endParaRPr lang="zh-CN" altLang="en-US">
              <a:ea typeface="宋体" charset="-122"/>
            </a:endParaRPr>
          </a:p>
        </p:txBody>
      </p:sp>
      <p:sp>
        <p:nvSpPr>
          <p:cNvPr id="4" name="矩形 3"/>
          <p:cNvSpPr/>
          <p:nvPr/>
        </p:nvSpPr>
        <p:spPr>
          <a:xfrm>
            <a:off x="1703388" y="1916113"/>
            <a:ext cx="8839200" cy="4494212"/>
          </a:xfrm>
          <a:prstGeom prst="rect">
            <a:avLst/>
          </a:prstGeom>
        </p:spPr>
        <p:txBody>
          <a:bodyPr>
            <a:spAutoFit/>
          </a:bodyPr>
          <a:lstStyle/>
          <a:p>
            <a:pPr>
              <a:defRPr/>
            </a:pPr>
            <a:r>
              <a:rPr lang="en-US" altLang="zh-TW" sz="2600" b="1" kern="0" dirty="0">
                <a:solidFill>
                  <a:schemeClr val="tx2"/>
                </a:solidFill>
                <a:latin typeface="Arial"/>
                <a:ea typeface="新細明體"/>
                <a:cs typeface="+mj-cs"/>
              </a:rPr>
              <a:t>Problem: </a:t>
            </a:r>
            <a:r>
              <a:rPr lang="en-US" altLang="zh-TW" sz="2600" kern="0" dirty="0">
                <a:latin typeface="Arial"/>
                <a:ea typeface="新細明體"/>
                <a:cs typeface="+mj-cs"/>
              </a:rPr>
              <a:t>Using bit strings to encode the letter of the    </a:t>
            </a:r>
            <a:br>
              <a:rPr lang="en-US" altLang="zh-TW" sz="2600" kern="0" dirty="0">
                <a:latin typeface="Arial"/>
                <a:ea typeface="新細明體"/>
                <a:cs typeface="+mj-cs"/>
              </a:rPr>
            </a:br>
            <a:r>
              <a:rPr lang="en-US" altLang="zh-TW" sz="2600" kern="0" dirty="0">
                <a:latin typeface="Arial"/>
                <a:ea typeface="新細明體"/>
                <a:cs typeface="+mj-cs"/>
              </a:rPr>
              <a:t>                 English alphabet</a:t>
            </a:r>
            <a:endParaRPr lang="en-US" altLang="zh-TW" sz="2000" kern="0" dirty="0">
              <a:latin typeface="Arial"/>
              <a:ea typeface="新細明體"/>
              <a:cs typeface="+mj-cs"/>
            </a:endParaRPr>
          </a:p>
          <a:p>
            <a:pPr>
              <a:defRPr/>
            </a:pPr>
            <a:r>
              <a:rPr lang="en-US" altLang="zh-TW" sz="2600" kern="0" dirty="0">
                <a:latin typeface="Arial"/>
                <a:ea typeface="新細明體"/>
                <a:cs typeface="+mj-cs"/>
                <a:sym typeface="Symbol"/>
              </a:rPr>
              <a:t> each letter needs a bit string of length 5 (</a:t>
            </a:r>
            <a:r>
              <a:rPr lang="en-US" altLang="zh-TW" sz="2600" kern="0" dirty="0">
                <a:latin typeface="Times New Roman" pitchFamily="18" charset="0"/>
                <a:ea typeface="新細明體"/>
                <a:cs typeface="Times New Roman" pitchFamily="18" charset="0"/>
                <a:sym typeface="Symbol"/>
              </a:rPr>
              <a:t>2</a:t>
            </a:r>
            <a:r>
              <a:rPr lang="en-US" altLang="zh-TW" sz="2600" kern="0" baseline="30000" dirty="0">
                <a:latin typeface="Times New Roman" pitchFamily="18" charset="0"/>
                <a:ea typeface="新細明體"/>
                <a:cs typeface="Times New Roman" pitchFamily="18" charset="0"/>
                <a:sym typeface="Symbol"/>
              </a:rPr>
              <a:t>4</a:t>
            </a:r>
            <a:r>
              <a:rPr lang="en-US" altLang="zh-TW" sz="2600" kern="0" dirty="0">
                <a:latin typeface="Times New Roman" pitchFamily="18" charset="0"/>
                <a:ea typeface="新細明體"/>
                <a:cs typeface="Times New Roman" pitchFamily="18" charset="0"/>
                <a:sym typeface="Symbol"/>
              </a:rPr>
              <a:t> &lt; 26 &lt; 2</a:t>
            </a:r>
            <a:r>
              <a:rPr lang="en-US" altLang="zh-TW" sz="2600" kern="0" baseline="30000" dirty="0">
                <a:latin typeface="Times New Roman" pitchFamily="18" charset="0"/>
                <a:ea typeface="新細明體"/>
                <a:cs typeface="Times New Roman" pitchFamily="18" charset="0"/>
                <a:sym typeface="Symbol"/>
              </a:rPr>
              <a:t>5</a:t>
            </a:r>
            <a:r>
              <a:rPr lang="en-US" altLang="zh-TW" sz="2600" kern="0" dirty="0">
                <a:latin typeface="Arial"/>
                <a:ea typeface="新細明體"/>
                <a:cs typeface="+mj-cs"/>
                <a:sym typeface="Symbol"/>
              </a:rPr>
              <a:t>)</a:t>
            </a:r>
          </a:p>
          <a:p>
            <a:pPr>
              <a:buFont typeface="Symbol" pitchFamily="18" charset="2"/>
              <a:buChar char="Þ"/>
              <a:defRPr/>
            </a:pPr>
            <a:r>
              <a:rPr lang="en-US" altLang="zh-TW" sz="2600" kern="0" dirty="0">
                <a:latin typeface="Arial"/>
                <a:ea typeface="新細明體"/>
                <a:cs typeface="+mj-cs"/>
                <a:sym typeface="Symbol"/>
              </a:rPr>
              <a:t> Is it possible to find a coding scheme of these letter </a:t>
            </a:r>
            <a:br>
              <a:rPr lang="en-US" altLang="zh-TW" sz="2600" kern="0" dirty="0">
                <a:latin typeface="Arial"/>
                <a:ea typeface="新細明體"/>
                <a:cs typeface="+mj-cs"/>
                <a:sym typeface="Symbol"/>
              </a:rPr>
            </a:br>
            <a:r>
              <a:rPr lang="en-US" altLang="zh-TW" sz="2600" kern="0" dirty="0">
                <a:latin typeface="Arial"/>
                <a:ea typeface="新細明體"/>
                <a:cs typeface="+mj-cs"/>
                <a:sym typeface="Symbol"/>
              </a:rPr>
              <a:t>     such that when data are coded, fewer bits are used?</a:t>
            </a:r>
          </a:p>
          <a:p>
            <a:pPr>
              <a:buFont typeface="Symbol" pitchFamily="18" charset="2"/>
              <a:buChar char="Þ"/>
              <a:defRPr/>
            </a:pPr>
            <a:r>
              <a:rPr lang="en-US" altLang="zh-TW" sz="2600" kern="0" dirty="0">
                <a:latin typeface="Arial"/>
                <a:ea typeface="新細明體"/>
                <a:cs typeface="+mj-cs"/>
                <a:sym typeface="Symbol"/>
              </a:rPr>
              <a:t> Encode letters using varying numbers of bits.</a:t>
            </a:r>
          </a:p>
          <a:p>
            <a:pPr>
              <a:buFont typeface="Symbol" pitchFamily="18" charset="2"/>
              <a:buChar char="Þ"/>
              <a:defRPr/>
            </a:pPr>
            <a:r>
              <a:rPr lang="en-US" altLang="zh-TW" sz="2600" kern="0" dirty="0">
                <a:latin typeface="Arial"/>
                <a:ea typeface="新細明體"/>
                <a:cs typeface="+mj-cs"/>
                <a:sym typeface="Symbol"/>
              </a:rPr>
              <a:t> Some methods must be used to determine where the </a:t>
            </a:r>
            <a:br>
              <a:rPr lang="en-US" altLang="zh-TW" sz="2600" kern="0" dirty="0">
                <a:latin typeface="Arial"/>
                <a:ea typeface="新細明體"/>
                <a:cs typeface="+mj-cs"/>
                <a:sym typeface="Symbol"/>
              </a:rPr>
            </a:br>
            <a:r>
              <a:rPr lang="en-US" altLang="zh-TW" sz="2600" kern="0" dirty="0">
                <a:latin typeface="Arial"/>
                <a:ea typeface="新細明體"/>
                <a:cs typeface="+mj-cs"/>
                <a:sym typeface="Symbol"/>
              </a:rPr>
              <a:t>     bits for each character start and end.</a:t>
            </a:r>
          </a:p>
          <a:p>
            <a:pPr>
              <a:defRPr/>
            </a:pPr>
            <a:r>
              <a:rPr lang="en-US" altLang="zh-TW" sz="2600" kern="0" dirty="0">
                <a:latin typeface="Arial"/>
                <a:ea typeface="新細明體"/>
                <a:sym typeface="Symbol"/>
              </a:rPr>
              <a:t> </a:t>
            </a:r>
            <a:r>
              <a:rPr lang="en-US" altLang="zh-TW" sz="2600" kern="0" dirty="0">
                <a:solidFill>
                  <a:schemeClr val="tx2"/>
                </a:solidFill>
                <a:latin typeface="Arial"/>
                <a:ea typeface="新細明體"/>
                <a:cs typeface="+mj-cs"/>
                <a:sym typeface="Symbol"/>
              </a:rPr>
              <a:t>Prefix codes: </a:t>
            </a:r>
            <a:r>
              <a:rPr lang="en-US" altLang="zh-TW" sz="2600" kern="0" dirty="0">
                <a:latin typeface="Arial"/>
                <a:ea typeface="新細明體"/>
                <a:cs typeface="+mj-cs"/>
                <a:sym typeface="Symbol"/>
              </a:rPr>
              <a:t>Codes with the property that the bit string </a:t>
            </a:r>
            <a:br>
              <a:rPr lang="en-US" altLang="zh-TW" sz="2600" kern="0" dirty="0">
                <a:latin typeface="Arial"/>
                <a:ea typeface="新細明體"/>
                <a:cs typeface="+mj-cs"/>
                <a:sym typeface="Symbol"/>
              </a:rPr>
            </a:br>
            <a:r>
              <a:rPr lang="en-US" altLang="zh-TW" sz="2600" kern="0" dirty="0">
                <a:latin typeface="Arial"/>
                <a:ea typeface="新細明體"/>
                <a:cs typeface="+mj-cs"/>
                <a:sym typeface="Symbol"/>
              </a:rPr>
              <a:t>    for a letter never occurs as the first part of the bit string </a:t>
            </a:r>
            <a:br>
              <a:rPr lang="en-US" altLang="zh-TW" sz="2600" kern="0" dirty="0">
                <a:latin typeface="Arial"/>
                <a:ea typeface="新細明體"/>
                <a:cs typeface="+mj-cs"/>
                <a:sym typeface="Symbol"/>
              </a:rPr>
            </a:br>
            <a:r>
              <a:rPr lang="en-US" altLang="zh-TW" sz="2600" kern="0" dirty="0">
                <a:latin typeface="Arial"/>
                <a:ea typeface="新細明體"/>
                <a:cs typeface="+mj-cs"/>
                <a:sym typeface="Symbol"/>
              </a:rPr>
              <a:t>    for another letter.</a:t>
            </a:r>
            <a:endParaRPr lang="zh-TW" altLang="en-US" sz="2600" kern="0" dirty="0">
              <a:latin typeface="Arial"/>
              <a:ea typeface="新細明體"/>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Text Box 2"/>
          <p:cNvSpPr txBox="1">
            <a:spLocks noChangeArrowheads="1"/>
          </p:cNvSpPr>
          <p:nvPr/>
        </p:nvSpPr>
        <p:spPr bwMode="auto">
          <a:xfrm>
            <a:off x="3810000" y="457200"/>
            <a:ext cx="4419600" cy="762000"/>
          </a:xfrm>
          <a:prstGeom prst="rect">
            <a:avLst/>
          </a:prstGeom>
          <a:noFill/>
          <a:ln w="12700">
            <a:noFill/>
            <a:miter lim="800000"/>
            <a:headEnd type="none" w="sm" len="sm"/>
            <a:tailEnd type="none" w="sm" len="sm"/>
          </a:ln>
        </p:spPr>
        <p:txBody>
          <a:bodyPr>
            <a:spAutoFit/>
          </a:bodyPr>
          <a:lstStyle/>
          <a:p>
            <a:pPr algn="just" eaLnBrk="1" hangingPunct="1"/>
            <a:r>
              <a:rPr kumimoji="1" lang="en-US" altLang="zh-CN" sz="4400" b="1">
                <a:solidFill>
                  <a:schemeClr val="tx2"/>
                </a:solidFill>
                <a:ea typeface="宋体" charset="-122"/>
              </a:rPr>
              <a:t>Prefix Codes</a:t>
            </a:r>
            <a:endParaRPr kumimoji="1" lang="en-US" altLang="zh-CN" sz="4400">
              <a:solidFill>
                <a:schemeClr val="tx2"/>
              </a:solidFill>
              <a:ea typeface="宋体" charset="-122"/>
            </a:endParaRPr>
          </a:p>
        </p:txBody>
      </p:sp>
      <p:sp>
        <p:nvSpPr>
          <p:cNvPr id="404483" name="Text Box 3"/>
          <p:cNvSpPr txBox="1">
            <a:spLocks noChangeArrowheads="1"/>
          </p:cNvSpPr>
          <p:nvPr/>
        </p:nvSpPr>
        <p:spPr bwMode="auto">
          <a:xfrm>
            <a:off x="2135188" y="1989138"/>
            <a:ext cx="7772400" cy="1477328"/>
          </a:xfrm>
          <a:prstGeom prst="rect">
            <a:avLst/>
          </a:prstGeom>
          <a:noFill/>
          <a:ln w="12700">
            <a:noFill/>
            <a:miter lim="800000"/>
            <a:headEnd type="none" w="sm" len="sm"/>
            <a:tailEnd type="none" w="sm" len="sm"/>
          </a:ln>
        </p:spPr>
        <p:txBody>
          <a:bodyPr>
            <a:spAutoFit/>
          </a:bodyPr>
          <a:lstStyle/>
          <a:p>
            <a:pPr>
              <a:defRPr/>
            </a:pPr>
            <a:r>
              <a:rPr lang="en-US" altLang="zh-TW" b="1" kern="0" dirty="0">
                <a:solidFill>
                  <a:schemeClr val="tx2"/>
                </a:solidFill>
                <a:latin typeface="Arial"/>
                <a:ea typeface="新細明體"/>
              </a:rPr>
              <a:t>Example:  (not prefix code)</a:t>
            </a:r>
            <a:br>
              <a:rPr lang="en-US" altLang="zh-TW" b="1" kern="0" dirty="0">
                <a:solidFill>
                  <a:srgbClr val="008000"/>
                </a:solidFill>
                <a:latin typeface="Arial"/>
                <a:ea typeface="新細明體"/>
              </a:rPr>
            </a:br>
            <a:r>
              <a:rPr lang="en-US" altLang="zh-TW" kern="0" dirty="0">
                <a:latin typeface="Arial"/>
                <a:ea typeface="新細明體"/>
              </a:rPr>
              <a:t>   </a:t>
            </a:r>
            <a:r>
              <a:rPr lang="en-US" altLang="zh-TW" i="1" kern="0" dirty="0">
                <a:latin typeface="Times New Roman" pitchFamily="18" charset="0"/>
                <a:ea typeface="新細明體"/>
                <a:cs typeface="Times New Roman" pitchFamily="18" charset="0"/>
              </a:rPr>
              <a:t>e</a:t>
            </a:r>
            <a:r>
              <a:rPr lang="en-US" altLang="zh-TW" kern="0" dirty="0">
                <a:latin typeface="Arial"/>
                <a:ea typeface="新細明體"/>
              </a:rPr>
              <a:t> : 0,   </a:t>
            </a:r>
            <a:r>
              <a:rPr lang="en-US" altLang="zh-TW" i="1" kern="0" dirty="0">
                <a:latin typeface="Times New Roman" pitchFamily="18" charset="0"/>
                <a:ea typeface="新細明體"/>
                <a:cs typeface="Times New Roman" pitchFamily="18" charset="0"/>
              </a:rPr>
              <a:t>a</a:t>
            </a:r>
            <a:r>
              <a:rPr lang="en-US" altLang="zh-TW" kern="0" dirty="0">
                <a:latin typeface="Arial"/>
                <a:ea typeface="新細明體"/>
              </a:rPr>
              <a:t> :  1</a:t>
            </a:r>
            <a:r>
              <a:rPr lang="en-US" altLang="zh-TW" i="1" kern="0" dirty="0">
                <a:latin typeface="Times New Roman" pitchFamily="18" charset="0"/>
                <a:ea typeface="新細明體"/>
                <a:cs typeface="Times New Roman" pitchFamily="18" charset="0"/>
              </a:rPr>
              <a:t>,    t</a:t>
            </a:r>
            <a:r>
              <a:rPr lang="en-US" altLang="zh-TW" kern="0" dirty="0">
                <a:latin typeface="Arial"/>
                <a:ea typeface="新細明體"/>
              </a:rPr>
              <a:t> : 01</a:t>
            </a:r>
            <a:br>
              <a:rPr lang="en-US" altLang="zh-TW" kern="0" dirty="0">
                <a:latin typeface="Arial"/>
                <a:ea typeface="新細明體"/>
              </a:rPr>
            </a:br>
            <a:r>
              <a:rPr lang="en-US" altLang="zh-TW" kern="0" dirty="0">
                <a:latin typeface="Arial"/>
                <a:ea typeface="新細明體"/>
              </a:rPr>
              <a:t>   The string 0101 could correspond to </a:t>
            </a:r>
            <a:r>
              <a:rPr lang="en-US" altLang="zh-TW" i="1" kern="0" dirty="0">
                <a:latin typeface="Times New Roman" pitchFamily="18" charset="0"/>
                <a:ea typeface="新細明體"/>
                <a:cs typeface="Times New Roman" pitchFamily="18" charset="0"/>
              </a:rPr>
              <a:t>eat</a:t>
            </a:r>
            <a:r>
              <a:rPr lang="en-US" altLang="zh-TW" kern="0" dirty="0">
                <a:latin typeface="Arial"/>
                <a:ea typeface="新細明體"/>
              </a:rPr>
              <a:t>, </a:t>
            </a:r>
            <a:r>
              <a:rPr lang="en-US" altLang="zh-TW" i="1" kern="0" dirty="0">
                <a:latin typeface="Times New Roman" pitchFamily="18" charset="0"/>
                <a:ea typeface="新細明體"/>
                <a:cs typeface="Times New Roman" pitchFamily="18" charset="0"/>
              </a:rPr>
              <a:t>tea, </a:t>
            </a:r>
            <a:r>
              <a:rPr lang="en-US" altLang="zh-TW" i="1" kern="0" dirty="0" err="1">
                <a:latin typeface="Times New Roman" pitchFamily="18" charset="0"/>
                <a:ea typeface="新細明體"/>
                <a:cs typeface="Times New Roman" pitchFamily="18" charset="0"/>
              </a:rPr>
              <a:t>eaea</a:t>
            </a:r>
            <a:r>
              <a:rPr lang="en-US" altLang="zh-TW" kern="0" dirty="0">
                <a:latin typeface="Arial"/>
                <a:ea typeface="新細明體"/>
              </a:rPr>
              <a:t>, or </a:t>
            </a:r>
            <a:r>
              <a:rPr lang="en-US" altLang="zh-TW" i="1" kern="0" dirty="0" err="1">
                <a:latin typeface="Times New Roman" pitchFamily="18" charset="0"/>
                <a:ea typeface="新細明體"/>
                <a:cs typeface="Times New Roman" pitchFamily="18" charset="0"/>
              </a:rPr>
              <a:t>tt</a:t>
            </a:r>
            <a:r>
              <a:rPr lang="en-US" altLang="zh-TW" i="1" kern="0" dirty="0">
                <a:latin typeface="Times New Roman" pitchFamily="18" charset="0"/>
                <a:ea typeface="新細明體"/>
                <a:cs typeface="Times New Roman" pitchFamily="18" charset="0"/>
              </a:rPr>
              <a:t>.</a:t>
            </a:r>
          </a:p>
          <a:p>
            <a:pPr>
              <a:defRPr/>
            </a:pPr>
            <a:endParaRPr lang="en-US" altLang="zh-TW" i="1" kern="0" dirty="0">
              <a:latin typeface="Times New Roman" pitchFamily="18" charset="0"/>
              <a:ea typeface="新細明體"/>
              <a:cs typeface="Times New Roman" pitchFamily="18" charset="0"/>
            </a:endParaRPr>
          </a:p>
          <a:p>
            <a:pPr>
              <a:defRPr/>
            </a:pPr>
            <a:endParaRPr lang="zh-TW" altLang="en-US" i="1" kern="0" dirty="0">
              <a:latin typeface="Times New Roman" pitchFamily="18" charset="0"/>
              <a:ea typeface="新細明體"/>
              <a:cs typeface="Times New Roman" pitchFamily="18" charset="0"/>
            </a:endParaRPr>
          </a:p>
        </p:txBody>
      </p:sp>
      <p:sp>
        <p:nvSpPr>
          <p:cNvPr id="5" name="矩形 4"/>
          <p:cNvSpPr/>
          <p:nvPr/>
        </p:nvSpPr>
        <p:spPr>
          <a:xfrm>
            <a:off x="2063751" y="3716339"/>
            <a:ext cx="6359525" cy="1292225"/>
          </a:xfrm>
          <a:prstGeom prst="rect">
            <a:avLst/>
          </a:prstGeom>
        </p:spPr>
        <p:txBody>
          <a:bodyPr wrap="none">
            <a:spAutoFit/>
          </a:bodyPr>
          <a:lstStyle/>
          <a:p>
            <a:pPr>
              <a:defRPr/>
            </a:pPr>
            <a:r>
              <a:rPr lang="en-US" altLang="zh-TW" sz="2600" b="1" kern="0" dirty="0">
                <a:solidFill>
                  <a:schemeClr val="tx2"/>
                </a:solidFill>
                <a:latin typeface="Arial"/>
                <a:ea typeface="新細明體"/>
              </a:rPr>
              <a:t>Example: (prefix code)</a:t>
            </a:r>
            <a:br>
              <a:rPr lang="en-US" altLang="zh-TW" sz="2600" b="1" kern="0" dirty="0">
                <a:solidFill>
                  <a:srgbClr val="008000"/>
                </a:solidFill>
                <a:latin typeface="Arial"/>
                <a:ea typeface="新細明體"/>
              </a:rPr>
            </a:br>
            <a:r>
              <a:rPr lang="en-US" altLang="zh-TW" sz="2600" kern="0" dirty="0">
                <a:latin typeface="Arial"/>
                <a:ea typeface="新細明體"/>
              </a:rPr>
              <a:t>   </a:t>
            </a:r>
            <a:r>
              <a:rPr lang="en-US" altLang="zh-TW" sz="2600" i="1" kern="0" dirty="0">
                <a:latin typeface="Times New Roman" pitchFamily="18" charset="0"/>
                <a:ea typeface="新細明體"/>
                <a:cs typeface="Times New Roman" pitchFamily="18" charset="0"/>
              </a:rPr>
              <a:t>e</a:t>
            </a:r>
            <a:r>
              <a:rPr lang="en-US" altLang="zh-TW" sz="2600" kern="0" dirty="0">
                <a:latin typeface="Arial"/>
                <a:ea typeface="新細明體"/>
              </a:rPr>
              <a:t> : 0,   </a:t>
            </a:r>
            <a:r>
              <a:rPr lang="en-US" altLang="zh-TW" sz="2600" i="1" kern="0" dirty="0">
                <a:latin typeface="Times New Roman" pitchFamily="18" charset="0"/>
                <a:ea typeface="新細明體"/>
                <a:cs typeface="Times New Roman" pitchFamily="18" charset="0"/>
              </a:rPr>
              <a:t>a</a:t>
            </a:r>
            <a:r>
              <a:rPr lang="en-US" altLang="zh-TW" sz="2600" kern="0" dirty="0">
                <a:latin typeface="Arial"/>
                <a:ea typeface="新細明體"/>
              </a:rPr>
              <a:t> :  10</a:t>
            </a:r>
            <a:r>
              <a:rPr lang="en-US" altLang="zh-TW" sz="2600" i="1" kern="0" dirty="0">
                <a:latin typeface="Times New Roman" pitchFamily="18" charset="0"/>
                <a:ea typeface="新細明體"/>
                <a:cs typeface="Times New Roman" pitchFamily="18" charset="0"/>
              </a:rPr>
              <a:t>,    t</a:t>
            </a:r>
            <a:r>
              <a:rPr lang="en-US" altLang="zh-TW" sz="2600" kern="0" dirty="0">
                <a:latin typeface="Arial"/>
                <a:ea typeface="新細明體"/>
              </a:rPr>
              <a:t> : 11</a:t>
            </a:r>
            <a:br>
              <a:rPr lang="en-US" altLang="zh-TW" sz="2600" kern="0" dirty="0">
                <a:latin typeface="Arial"/>
                <a:ea typeface="新細明體"/>
              </a:rPr>
            </a:br>
            <a:r>
              <a:rPr lang="en-US" altLang="zh-TW" sz="2600" kern="0" dirty="0">
                <a:latin typeface="Arial"/>
                <a:ea typeface="新細明體"/>
              </a:rPr>
              <a:t>   The string 10110 is the encoding of </a:t>
            </a:r>
            <a:r>
              <a:rPr lang="en-US" altLang="zh-TW" sz="2600" i="1" kern="0" dirty="0">
                <a:latin typeface="Times New Roman" pitchFamily="18" charset="0"/>
                <a:ea typeface="新細明體"/>
                <a:cs typeface="Times New Roman" pitchFamily="18" charset="0"/>
              </a:rPr>
              <a:t>ate.</a:t>
            </a:r>
            <a:endParaRPr lang="zh-TW" altLang="en-US" sz="2600" i="1" kern="0" dirty="0">
              <a:latin typeface="Times New Roman" pitchFamily="18" charset="0"/>
              <a:ea typeface="新細明體"/>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04482"/>
                                        </p:tgtEl>
                                        <p:attrNameLst>
                                          <p:attrName>style.visibility</p:attrName>
                                        </p:attrNameLst>
                                      </p:cBhvr>
                                      <p:to>
                                        <p:strVal val="visible"/>
                                      </p:to>
                                    </p:set>
                                    <p:animEffect transition="in" filter="wipe(up)">
                                      <p:cBhvr>
                                        <p:cTn id="7" dur="500"/>
                                        <p:tgtEl>
                                          <p:spTgt spid="4044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04483"/>
                                        </p:tgtEl>
                                        <p:attrNameLst>
                                          <p:attrName>style.visibility</p:attrName>
                                        </p:attrNameLst>
                                      </p:cBhvr>
                                      <p:to>
                                        <p:strVal val="visible"/>
                                      </p:to>
                                    </p:set>
                                    <p:animEffect transition="in" filter="wipe(up)">
                                      <p:cBhvr>
                                        <p:cTn id="12" dur="500"/>
                                        <p:tgtEl>
                                          <p:spTgt spid="40448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2" grpId="0" autoUpdateAnimBg="0"/>
      <p:bldP spid="404483" grpId="0" autoUpdateAnimBg="0"/>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3287714" y="260350"/>
            <a:ext cx="6911975" cy="1123950"/>
          </a:xfrm>
        </p:spPr>
        <p:txBody>
          <a:bodyPr/>
          <a:lstStyle/>
          <a:p>
            <a:r>
              <a:rPr lang="en-US" altLang="zh-TW" sz="3200">
                <a:latin typeface="Arial" charset="0"/>
                <a:ea typeface="新細明體" pitchFamily="18" charset="-120"/>
              </a:rPr>
              <a:t>A prefix code can be represented using a binary tree.</a:t>
            </a:r>
            <a:endParaRPr lang="zh-CN" altLang="en-US" sz="3200">
              <a:ea typeface="宋体" charset="-122"/>
            </a:endParaRPr>
          </a:p>
        </p:txBody>
      </p:sp>
      <p:sp>
        <p:nvSpPr>
          <p:cNvPr id="3" name="矩形 2"/>
          <p:cNvSpPr/>
          <p:nvPr/>
        </p:nvSpPr>
        <p:spPr>
          <a:xfrm>
            <a:off x="6400800" y="3733801"/>
            <a:ext cx="1402692" cy="646331"/>
          </a:xfrm>
          <a:prstGeom prst="rect">
            <a:avLst/>
          </a:prstGeom>
        </p:spPr>
        <p:txBody>
          <a:bodyPr wrap="none">
            <a:spAutoFit/>
          </a:bodyPr>
          <a:lstStyle/>
          <a:p>
            <a:r>
              <a:rPr lang="en-US" altLang="zh-TW">
                <a:solidFill>
                  <a:srgbClr val="FF0000"/>
                </a:solidFill>
                <a:latin typeface="Arial" charset="0"/>
                <a:ea typeface="新細明體" pitchFamily="18" charset="-120"/>
              </a:rPr>
              <a:t>decode</a:t>
            </a:r>
          </a:p>
          <a:p>
            <a:r>
              <a:rPr lang="en-US" altLang="zh-TW">
                <a:latin typeface="Times New Roman" pitchFamily="18" charset="0"/>
                <a:ea typeface="新細明體" pitchFamily="18" charset="-120"/>
                <a:cs typeface="Times New Roman" pitchFamily="18" charset="0"/>
              </a:rPr>
              <a:t>11111011100</a:t>
            </a:r>
            <a:endParaRPr lang="zh-TW" altLang="en-US">
              <a:ea typeface="新細明體" pitchFamily="18" charset="-120"/>
            </a:endParaRPr>
          </a:p>
        </p:txBody>
      </p:sp>
      <p:pic>
        <p:nvPicPr>
          <p:cNvPr id="4" name="Picture 3" descr="10_2_05"/>
          <p:cNvPicPr>
            <a:picLocks noChangeAspect="1" noChangeArrowheads="1"/>
          </p:cNvPicPr>
          <p:nvPr/>
        </p:nvPicPr>
        <p:blipFill>
          <a:blip r:embed="rId2"/>
          <a:srcRect/>
          <a:stretch>
            <a:fillRect/>
          </a:stretch>
        </p:blipFill>
        <p:spPr bwMode="auto">
          <a:xfrm>
            <a:off x="1524000" y="3581400"/>
            <a:ext cx="3384550" cy="3035300"/>
          </a:xfrm>
          <a:prstGeom prst="rect">
            <a:avLst/>
          </a:prstGeom>
          <a:noFill/>
          <a:ln w="9525">
            <a:noFill/>
            <a:miter lim="800000"/>
            <a:headEnd/>
            <a:tailEnd/>
          </a:ln>
        </p:spPr>
      </p:pic>
      <p:sp>
        <p:nvSpPr>
          <p:cNvPr id="5" name="矩形 4"/>
          <p:cNvSpPr/>
          <p:nvPr/>
        </p:nvSpPr>
        <p:spPr>
          <a:xfrm>
            <a:off x="1978026" y="1557339"/>
            <a:ext cx="8689975" cy="2122487"/>
          </a:xfrm>
          <a:prstGeom prst="rect">
            <a:avLst/>
          </a:prstGeom>
        </p:spPr>
        <p:txBody>
          <a:bodyPr wrap="none">
            <a:spAutoFit/>
          </a:bodyPr>
          <a:lstStyle/>
          <a:p>
            <a:r>
              <a:rPr lang="en-US" altLang="zh-TW" sz="2800">
                <a:latin typeface="Arial" charset="0"/>
                <a:ea typeface="新細明體" pitchFamily="18" charset="-120"/>
              </a:rPr>
              <a:t>character:  the label of the leaf </a:t>
            </a:r>
            <a:br>
              <a:rPr lang="en-US" altLang="zh-TW" sz="2600">
                <a:latin typeface="Arial" charset="0"/>
                <a:ea typeface="新細明體" pitchFamily="18" charset="-120"/>
              </a:rPr>
            </a:br>
            <a:r>
              <a:rPr lang="en-US" altLang="zh-TW" sz="2600">
                <a:latin typeface="Arial" charset="0"/>
                <a:ea typeface="新細明體" pitchFamily="18" charset="-120"/>
              </a:rPr>
              <a:t>edge label: left child </a:t>
            </a:r>
            <a:r>
              <a:rPr lang="en-US" altLang="zh-TW" sz="2600">
                <a:latin typeface="Arial" charset="0"/>
                <a:ea typeface="新細明體" pitchFamily="18" charset="-120"/>
                <a:sym typeface="Symbol" pitchFamily="18" charset="2"/>
              </a:rPr>
              <a:t></a:t>
            </a:r>
            <a:r>
              <a:rPr lang="en-US" altLang="zh-TW" sz="2600">
                <a:latin typeface="Arial" charset="0"/>
                <a:ea typeface="新細明體" pitchFamily="18" charset="-120"/>
              </a:rPr>
              <a:t> 0,  right child </a:t>
            </a:r>
            <a:r>
              <a:rPr lang="en-US" altLang="zh-TW" sz="2600">
                <a:latin typeface="Arial" charset="0"/>
                <a:ea typeface="新細明體" pitchFamily="18" charset="-120"/>
                <a:sym typeface="Symbol" pitchFamily="18" charset="2"/>
              </a:rPr>
              <a:t> </a:t>
            </a:r>
            <a:r>
              <a:rPr lang="en-US" altLang="zh-TW" sz="2600">
                <a:latin typeface="Arial" charset="0"/>
                <a:ea typeface="新細明體" pitchFamily="18" charset="-120"/>
              </a:rPr>
              <a:t>1</a:t>
            </a:r>
          </a:p>
          <a:p>
            <a:r>
              <a:rPr lang="en-US" altLang="zh-TW" sz="2600">
                <a:latin typeface="Arial" charset="0"/>
                <a:ea typeface="新細明體" pitchFamily="18" charset="-120"/>
              </a:rPr>
              <a:t>The bit string used to encode a character is the sequence</a:t>
            </a:r>
            <a:br>
              <a:rPr lang="en-US" altLang="zh-TW" sz="2600">
                <a:latin typeface="Arial" charset="0"/>
                <a:ea typeface="新細明體" pitchFamily="18" charset="-120"/>
              </a:rPr>
            </a:br>
            <a:r>
              <a:rPr lang="en-US" altLang="zh-TW" sz="2600">
                <a:latin typeface="Arial" charset="0"/>
                <a:ea typeface="新細明體" pitchFamily="18" charset="-120"/>
              </a:rPr>
              <a:t>of labels of the edges in the unique path from the root to</a:t>
            </a:r>
            <a:br>
              <a:rPr lang="en-US" altLang="zh-TW" sz="2600">
                <a:latin typeface="Arial" charset="0"/>
                <a:ea typeface="新細明體" pitchFamily="18" charset="-120"/>
              </a:rPr>
            </a:br>
            <a:r>
              <a:rPr lang="en-US" altLang="zh-TW" sz="2600">
                <a:latin typeface="Arial" charset="0"/>
                <a:ea typeface="新細明體" pitchFamily="18" charset="-120"/>
              </a:rPr>
              <a:t>the leaf that has this character as its label.</a:t>
            </a:r>
            <a:endParaRPr lang="zh-TW" altLang="en-US">
              <a:ea typeface="新細明體" pitchFamily="18" charset="-120"/>
            </a:endParaRPr>
          </a:p>
        </p:txBody>
      </p:sp>
      <p:sp>
        <p:nvSpPr>
          <p:cNvPr id="6" name="矩形 5"/>
          <p:cNvSpPr/>
          <p:nvPr/>
        </p:nvSpPr>
        <p:spPr>
          <a:xfrm>
            <a:off x="1703389" y="5949951"/>
            <a:ext cx="1882775" cy="523875"/>
          </a:xfrm>
          <a:prstGeom prst="rect">
            <a:avLst/>
          </a:prstGeom>
        </p:spPr>
        <p:txBody>
          <a:bodyPr wrap="none">
            <a:spAutoFit/>
          </a:bodyPr>
          <a:lstStyle/>
          <a:p>
            <a:r>
              <a:rPr lang="en-US" altLang="zh-TW" sz="2800" b="1">
                <a:solidFill>
                  <a:srgbClr val="008000"/>
                </a:solidFill>
                <a:latin typeface="Arial" charset="0"/>
                <a:ea typeface="新細明體" pitchFamily="18" charset="-120"/>
              </a:rPr>
              <a:t>Example: </a:t>
            </a:r>
            <a:endParaRPr lang="zh-TW" altLang="en-US" sz="2800">
              <a:ea typeface="新細明體" pitchFamily="18" charset="-120"/>
            </a:endParaRPr>
          </a:p>
        </p:txBody>
      </p:sp>
      <p:sp>
        <p:nvSpPr>
          <p:cNvPr id="7" name="矩形 6"/>
          <p:cNvSpPr/>
          <p:nvPr/>
        </p:nvSpPr>
        <p:spPr>
          <a:xfrm>
            <a:off x="4495801" y="3733800"/>
            <a:ext cx="941283" cy="1754326"/>
          </a:xfrm>
          <a:prstGeom prst="rect">
            <a:avLst/>
          </a:prstGeom>
        </p:spPr>
        <p:txBody>
          <a:bodyPr wrap="none">
            <a:spAutoFit/>
          </a:bodyPr>
          <a:lstStyle/>
          <a:p>
            <a:r>
              <a:rPr lang="en-US" altLang="zh-TW">
                <a:solidFill>
                  <a:srgbClr val="FF0000"/>
                </a:solidFill>
                <a:latin typeface="Arial" charset="0"/>
                <a:ea typeface="新細明體" pitchFamily="18" charset="-120"/>
              </a:rPr>
              <a:t>encode</a:t>
            </a:r>
          </a:p>
          <a:p>
            <a:r>
              <a:rPr lang="en-US" altLang="zh-TW" i="1">
                <a:latin typeface="Times New Roman" pitchFamily="18" charset="0"/>
                <a:ea typeface="新細明體" pitchFamily="18" charset="-120"/>
                <a:cs typeface="Times New Roman" pitchFamily="18" charset="0"/>
              </a:rPr>
              <a:t>e</a:t>
            </a:r>
            <a:r>
              <a:rPr lang="en-US" altLang="zh-TW">
                <a:latin typeface="Arial" charset="0"/>
                <a:ea typeface="新細明體" pitchFamily="18" charset="-120"/>
              </a:rPr>
              <a:t> : </a:t>
            </a:r>
            <a:r>
              <a:rPr lang="en-US" altLang="zh-TW">
                <a:latin typeface="Times New Roman" pitchFamily="18" charset="0"/>
                <a:ea typeface="新細明體" pitchFamily="18" charset="-120"/>
              </a:rPr>
              <a:t>0</a:t>
            </a:r>
            <a:br>
              <a:rPr lang="en-US" altLang="zh-TW">
                <a:latin typeface="Times New Roman" pitchFamily="18" charset="0"/>
                <a:ea typeface="新細明體" pitchFamily="18" charset="-120"/>
              </a:rPr>
            </a:br>
            <a:r>
              <a:rPr lang="en-US" altLang="zh-TW" i="1">
                <a:latin typeface="Times New Roman" pitchFamily="18" charset="0"/>
                <a:ea typeface="新細明體" pitchFamily="18" charset="-120"/>
              </a:rPr>
              <a:t>a </a:t>
            </a:r>
            <a:r>
              <a:rPr lang="en-US" altLang="zh-TW">
                <a:latin typeface="Times New Roman" pitchFamily="18" charset="0"/>
                <a:ea typeface="新細明體" pitchFamily="18" charset="-120"/>
              </a:rPr>
              <a:t>: 10</a:t>
            </a:r>
            <a:r>
              <a:rPr lang="en-US" altLang="zh-TW" i="1">
                <a:latin typeface="Times New Roman" pitchFamily="18" charset="0"/>
                <a:ea typeface="新細明體" pitchFamily="18" charset="-120"/>
              </a:rPr>
              <a:t> </a:t>
            </a:r>
            <a:br>
              <a:rPr lang="en-US" altLang="zh-TW" i="1">
                <a:latin typeface="Times New Roman" pitchFamily="18" charset="0"/>
                <a:ea typeface="新細明體" pitchFamily="18" charset="-120"/>
              </a:rPr>
            </a:br>
            <a:r>
              <a:rPr lang="en-US" altLang="zh-TW" i="1">
                <a:latin typeface="Times New Roman" pitchFamily="18" charset="0"/>
                <a:ea typeface="新細明體" pitchFamily="18" charset="-120"/>
              </a:rPr>
              <a:t>t </a:t>
            </a:r>
            <a:r>
              <a:rPr lang="en-US" altLang="zh-TW">
                <a:latin typeface="Times New Roman" pitchFamily="18" charset="0"/>
                <a:ea typeface="新細明體" pitchFamily="18" charset="-120"/>
              </a:rPr>
              <a:t> : 110</a:t>
            </a:r>
            <a:br>
              <a:rPr lang="en-US" altLang="zh-TW">
                <a:latin typeface="Times New Roman" pitchFamily="18" charset="0"/>
                <a:ea typeface="新細明體" pitchFamily="18" charset="-120"/>
              </a:rPr>
            </a:br>
            <a:r>
              <a:rPr lang="en-US" altLang="zh-TW" i="1">
                <a:latin typeface="Times New Roman" pitchFamily="18" charset="0"/>
                <a:ea typeface="新細明體" pitchFamily="18" charset="-120"/>
              </a:rPr>
              <a:t>n </a:t>
            </a:r>
            <a:r>
              <a:rPr lang="en-US" altLang="zh-TW">
                <a:latin typeface="Times New Roman" pitchFamily="18" charset="0"/>
                <a:ea typeface="新細明體" pitchFamily="18" charset="-120"/>
              </a:rPr>
              <a:t>: 1110</a:t>
            </a:r>
            <a:br>
              <a:rPr lang="en-US" altLang="zh-TW">
                <a:latin typeface="Times New Roman" pitchFamily="18" charset="0"/>
                <a:ea typeface="新細明體" pitchFamily="18" charset="-120"/>
              </a:rPr>
            </a:br>
            <a:r>
              <a:rPr lang="en-US" altLang="zh-TW" i="1">
                <a:latin typeface="Times New Roman" pitchFamily="18" charset="0"/>
                <a:ea typeface="新細明體" pitchFamily="18" charset="-120"/>
              </a:rPr>
              <a:t>s</a:t>
            </a:r>
            <a:r>
              <a:rPr lang="en-US" altLang="zh-TW">
                <a:latin typeface="Times New Roman" pitchFamily="18" charset="0"/>
                <a:ea typeface="新細明體" pitchFamily="18" charset="-120"/>
              </a:rPr>
              <a:t> : 1111</a:t>
            </a:r>
            <a:endParaRPr lang="zh-TW" altLang="en-US">
              <a:latin typeface="Times New Roman" pitchFamily="18" charset="0"/>
              <a:ea typeface="新細明體" pitchFamily="18" charset="-120"/>
              <a:cs typeface="Times New Roman" pitchFamily="18" charset="0"/>
            </a:endParaRPr>
          </a:p>
        </p:txBody>
      </p:sp>
      <p:sp>
        <p:nvSpPr>
          <p:cNvPr id="8" name="矩形 7"/>
          <p:cNvSpPr/>
          <p:nvPr/>
        </p:nvSpPr>
        <p:spPr>
          <a:xfrm>
            <a:off x="6477001" y="5105400"/>
            <a:ext cx="950901" cy="369332"/>
          </a:xfrm>
          <a:prstGeom prst="rect">
            <a:avLst/>
          </a:prstGeom>
        </p:spPr>
        <p:txBody>
          <a:bodyPr wrap="none">
            <a:spAutoFit/>
          </a:bodyPr>
          <a:lstStyle/>
          <a:p>
            <a:r>
              <a:rPr lang="en-US" altLang="zh-TW">
                <a:latin typeface="Times New Roman" pitchFamily="18" charset="0"/>
                <a:ea typeface="新細明體" pitchFamily="18" charset="-120"/>
                <a:cs typeface="Times New Roman" pitchFamily="18" charset="0"/>
                <a:sym typeface="Symbol" pitchFamily="18" charset="2"/>
              </a:rPr>
              <a:t>  </a:t>
            </a:r>
            <a:r>
              <a:rPr lang="en-US" altLang="zh-TW" i="1">
                <a:latin typeface="Times New Roman" pitchFamily="18" charset="0"/>
                <a:ea typeface="新細明體" pitchFamily="18" charset="-120"/>
                <a:cs typeface="Times New Roman" pitchFamily="18" charset="0"/>
              </a:rPr>
              <a:t>sane</a:t>
            </a:r>
            <a:endParaRPr lang="zh-TW" altLang="en-US" i="1">
              <a:ea typeface="新細明體" pitchFamily="18" charset="-120"/>
              <a:cs typeface="Times New Roman" pitchFamily="18" charset="0"/>
            </a:endParaRPr>
          </a:p>
        </p:txBody>
      </p:sp>
      <p:grpSp>
        <p:nvGrpSpPr>
          <p:cNvPr id="2" name="群組 10"/>
          <p:cNvGrpSpPr>
            <a:grpSpLocks/>
          </p:cNvGrpSpPr>
          <p:nvPr/>
        </p:nvGrpSpPr>
        <p:grpSpPr bwMode="auto">
          <a:xfrm>
            <a:off x="6477000" y="4495803"/>
            <a:ext cx="609600" cy="445532"/>
            <a:chOff x="4953000" y="4495800"/>
            <a:chExt cx="609600" cy="445285"/>
          </a:xfrm>
        </p:grpSpPr>
        <p:sp>
          <p:nvSpPr>
            <p:cNvPr id="10" name="左大括弧 8"/>
            <p:cNvSpPr/>
            <p:nvPr/>
          </p:nvSpPr>
          <p:spPr>
            <a:xfrm rot="16200000">
              <a:off x="5143563" y="4305237"/>
              <a:ext cx="228473" cy="609600"/>
            </a:xfrm>
            <a:prstGeom prst="leftBrac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anchor="ctr"/>
            <a:lstStyle/>
            <a:p>
              <a:pPr algn="ctr"/>
              <a:endParaRPr lang="zh-TW" altLang="en-US">
                <a:ea typeface="新細明體" pitchFamily="18" charset="-120"/>
              </a:endParaRPr>
            </a:p>
          </p:txBody>
        </p:sp>
        <p:sp>
          <p:nvSpPr>
            <p:cNvPr id="11" name="矩形 10"/>
            <p:cNvSpPr/>
            <p:nvPr/>
          </p:nvSpPr>
          <p:spPr>
            <a:xfrm>
              <a:off x="5105400" y="4571958"/>
              <a:ext cx="274434" cy="369127"/>
            </a:xfrm>
            <a:prstGeom prst="rect">
              <a:avLst/>
            </a:prstGeom>
          </p:spPr>
          <p:txBody>
            <a:bodyPr wrap="none">
              <a:spAutoFit/>
            </a:bodyPr>
            <a:lstStyle/>
            <a:p>
              <a:r>
                <a:rPr lang="en-US" altLang="zh-TW" i="1">
                  <a:solidFill>
                    <a:schemeClr val="tx2"/>
                  </a:solidFill>
                  <a:latin typeface="Times New Roman" pitchFamily="18" charset="0"/>
                  <a:ea typeface="新細明體" pitchFamily="18" charset="-120"/>
                  <a:cs typeface="Times New Roman" pitchFamily="18" charset="0"/>
                </a:rPr>
                <a:t>s</a:t>
              </a:r>
              <a:endParaRPr lang="zh-TW" altLang="en-US" i="1">
                <a:solidFill>
                  <a:schemeClr val="tx2"/>
                </a:solidFill>
                <a:ea typeface="新細明體" pitchFamily="18" charset="-120"/>
                <a:cs typeface="Times New Roman" pitchFamily="18" charset="0"/>
              </a:endParaRPr>
            </a:p>
          </p:txBody>
        </p:sp>
      </p:grpSp>
      <p:grpSp>
        <p:nvGrpSpPr>
          <p:cNvPr id="9" name="群組 14"/>
          <p:cNvGrpSpPr>
            <a:grpSpLocks/>
          </p:cNvGrpSpPr>
          <p:nvPr/>
        </p:nvGrpSpPr>
        <p:grpSpPr bwMode="auto">
          <a:xfrm>
            <a:off x="7086600" y="4495806"/>
            <a:ext cx="292100" cy="445533"/>
            <a:chOff x="5562600" y="4495801"/>
            <a:chExt cx="292200" cy="445285"/>
          </a:xfrm>
        </p:grpSpPr>
        <p:sp>
          <p:nvSpPr>
            <p:cNvPr id="13" name="左大括弧 12"/>
            <p:cNvSpPr/>
            <p:nvPr/>
          </p:nvSpPr>
          <p:spPr>
            <a:xfrm rot="16200000">
              <a:off x="5638923" y="4495704"/>
              <a:ext cx="215780" cy="215974"/>
            </a:xfrm>
            <a:prstGeom prst="leftBrac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anchor="ctr"/>
            <a:lstStyle/>
            <a:p>
              <a:pPr algn="ctr"/>
              <a:endParaRPr lang="zh-TW" altLang="en-US">
                <a:ea typeface="新細明體" pitchFamily="18" charset="-120"/>
              </a:endParaRPr>
            </a:p>
          </p:txBody>
        </p:sp>
        <p:sp>
          <p:nvSpPr>
            <p:cNvPr id="14" name="矩形 13"/>
            <p:cNvSpPr/>
            <p:nvPr/>
          </p:nvSpPr>
          <p:spPr>
            <a:xfrm>
              <a:off x="5562600" y="4571959"/>
              <a:ext cx="228678" cy="369127"/>
            </a:xfrm>
            <a:prstGeom prst="rect">
              <a:avLst/>
            </a:prstGeom>
          </p:spPr>
          <p:txBody>
            <a:bodyPr>
              <a:spAutoFit/>
            </a:bodyPr>
            <a:lstStyle/>
            <a:p>
              <a:r>
                <a:rPr lang="en-US" altLang="zh-TW" i="1">
                  <a:solidFill>
                    <a:schemeClr val="tx2"/>
                  </a:solidFill>
                  <a:latin typeface="Times New Roman" pitchFamily="18" charset="0"/>
                  <a:ea typeface="新細明體" pitchFamily="18" charset="-120"/>
                  <a:cs typeface="Times New Roman" pitchFamily="18" charset="0"/>
                </a:rPr>
                <a:t>a</a:t>
              </a:r>
              <a:endParaRPr lang="zh-TW" altLang="en-US" i="1">
                <a:solidFill>
                  <a:schemeClr val="tx2"/>
                </a:solidFill>
                <a:ea typeface="新細明體" pitchFamily="18" charset="-120"/>
                <a:cs typeface="Times New Roman" pitchFamily="18" charset="0"/>
              </a:endParaRPr>
            </a:p>
          </p:txBody>
        </p:sp>
      </p:grpSp>
      <p:grpSp>
        <p:nvGrpSpPr>
          <p:cNvPr id="12" name="群組 18"/>
          <p:cNvGrpSpPr>
            <a:grpSpLocks/>
          </p:cNvGrpSpPr>
          <p:nvPr/>
        </p:nvGrpSpPr>
        <p:grpSpPr bwMode="auto">
          <a:xfrm>
            <a:off x="7467600" y="4495803"/>
            <a:ext cx="539750" cy="445532"/>
            <a:chOff x="5943600" y="4495800"/>
            <a:chExt cx="540000" cy="445285"/>
          </a:xfrm>
        </p:grpSpPr>
        <p:sp>
          <p:nvSpPr>
            <p:cNvPr id="16" name="左大括弧 16"/>
            <p:cNvSpPr/>
            <p:nvPr/>
          </p:nvSpPr>
          <p:spPr>
            <a:xfrm rot="16200000">
              <a:off x="6099363" y="4340037"/>
              <a:ext cx="228473" cy="540000"/>
            </a:xfrm>
            <a:prstGeom prst="leftBrac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anchor="ctr"/>
            <a:lstStyle/>
            <a:p>
              <a:pPr algn="ctr"/>
              <a:endParaRPr lang="zh-TW" altLang="en-US">
                <a:ea typeface="新細明體" pitchFamily="18" charset="-120"/>
              </a:endParaRPr>
            </a:p>
          </p:txBody>
        </p:sp>
        <p:sp>
          <p:nvSpPr>
            <p:cNvPr id="17" name="矩形 16"/>
            <p:cNvSpPr/>
            <p:nvPr/>
          </p:nvSpPr>
          <p:spPr>
            <a:xfrm>
              <a:off x="6019835" y="4571958"/>
              <a:ext cx="300221" cy="369127"/>
            </a:xfrm>
            <a:prstGeom prst="rect">
              <a:avLst/>
            </a:prstGeom>
          </p:spPr>
          <p:txBody>
            <a:bodyPr wrap="none">
              <a:spAutoFit/>
            </a:bodyPr>
            <a:lstStyle/>
            <a:p>
              <a:r>
                <a:rPr lang="en-US" altLang="zh-TW" i="1">
                  <a:solidFill>
                    <a:schemeClr val="tx2"/>
                  </a:solidFill>
                  <a:latin typeface="Times New Roman" pitchFamily="18" charset="0"/>
                  <a:ea typeface="新細明體" pitchFamily="18" charset="-120"/>
                  <a:cs typeface="Times New Roman" pitchFamily="18" charset="0"/>
                </a:rPr>
                <a:t>n</a:t>
              </a:r>
              <a:endParaRPr lang="zh-TW" altLang="en-US" i="1">
                <a:solidFill>
                  <a:schemeClr val="tx2"/>
                </a:solidFill>
                <a:ea typeface="新細明體" pitchFamily="18" charset="-120"/>
                <a:cs typeface="Times New Roman" pitchFamily="18" charset="0"/>
              </a:endParaRPr>
            </a:p>
          </p:txBody>
        </p:sp>
      </p:grpSp>
      <p:grpSp>
        <p:nvGrpSpPr>
          <p:cNvPr id="15" name="群組 19"/>
          <p:cNvGrpSpPr>
            <a:grpSpLocks/>
          </p:cNvGrpSpPr>
          <p:nvPr/>
        </p:nvGrpSpPr>
        <p:grpSpPr bwMode="auto">
          <a:xfrm>
            <a:off x="8001000" y="4495804"/>
            <a:ext cx="228600" cy="445534"/>
            <a:chOff x="5562600" y="4495800"/>
            <a:chExt cx="228646" cy="445286"/>
          </a:xfrm>
        </p:grpSpPr>
        <p:sp>
          <p:nvSpPr>
            <p:cNvPr id="19" name="左大括弧 20"/>
            <p:cNvSpPr/>
            <p:nvPr/>
          </p:nvSpPr>
          <p:spPr>
            <a:xfrm rot="16200000">
              <a:off x="5584118" y="4531444"/>
              <a:ext cx="215780" cy="144492"/>
            </a:xfrm>
            <a:prstGeom prst="leftBrac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anchor="ctr"/>
            <a:lstStyle/>
            <a:p>
              <a:pPr algn="ctr"/>
              <a:endParaRPr lang="zh-TW" altLang="en-US">
                <a:ea typeface="新細明體" pitchFamily="18" charset="-120"/>
              </a:endParaRPr>
            </a:p>
          </p:txBody>
        </p:sp>
        <p:sp>
          <p:nvSpPr>
            <p:cNvPr id="20" name="矩形 19"/>
            <p:cNvSpPr/>
            <p:nvPr/>
          </p:nvSpPr>
          <p:spPr>
            <a:xfrm>
              <a:off x="5562600" y="4571959"/>
              <a:ext cx="228646" cy="369127"/>
            </a:xfrm>
            <a:prstGeom prst="rect">
              <a:avLst/>
            </a:prstGeom>
          </p:spPr>
          <p:txBody>
            <a:bodyPr>
              <a:spAutoFit/>
            </a:bodyPr>
            <a:lstStyle/>
            <a:p>
              <a:r>
                <a:rPr lang="en-US" altLang="zh-TW" i="1">
                  <a:solidFill>
                    <a:schemeClr val="tx2"/>
                  </a:solidFill>
                  <a:latin typeface="Times New Roman" pitchFamily="18" charset="0"/>
                  <a:ea typeface="新細明體" pitchFamily="18" charset="-120"/>
                  <a:cs typeface="Times New Roman" pitchFamily="18" charset="0"/>
                </a:rPr>
                <a:t>e</a:t>
              </a:r>
              <a:endParaRPr lang="zh-TW" altLang="en-US" i="1">
                <a:solidFill>
                  <a:schemeClr val="tx2"/>
                </a:solidFill>
                <a:ea typeface="新細明體" pitchFamily="18" charset="-120"/>
                <a:cs typeface="Times New Roman"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8"/>
                                        </p:tgtEl>
                                        <p:attrNameLst>
                                          <p:attrName>style.visibility</p:attrName>
                                        </p:attrNameLst>
                                      </p:cBhvr>
                                      <p:to>
                                        <p:strVal val="visible"/>
                                      </p:to>
                                    </p:set>
                                    <p:anim calcmode="lin" valueType="num">
                                      <p:cBhvr additive="base">
                                        <p:cTn id="67" dur="500" fill="hold"/>
                                        <p:tgtEl>
                                          <p:spTgt spid="8"/>
                                        </p:tgtEl>
                                        <p:attrNameLst>
                                          <p:attrName>ppt_x</p:attrName>
                                        </p:attrNameLst>
                                      </p:cBhvr>
                                      <p:tavLst>
                                        <p:tav tm="0">
                                          <p:val>
                                            <p:strVal val="#ppt_x"/>
                                          </p:val>
                                        </p:tav>
                                        <p:tav tm="100000">
                                          <p:val>
                                            <p:strVal val="#ppt_x"/>
                                          </p:val>
                                        </p:tav>
                                      </p:tavLst>
                                    </p:anim>
                                    <p:anim calcmode="lin" valueType="num">
                                      <p:cBhvr additive="base">
                                        <p:cTn id="6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lstStyle/>
          <a:p>
            <a:r>
              <a:rPr lang="en-US" dirty="0"/>
              <a:t>Introduction to Trees</a:t>
            </a:r>
          </a:p>
          <a:p>
            <a:r>
              <a:rPr lang="en-US" dirty="0"/>
              <a:t>Rooted Trees</a:t>
            </a:r>
          </a:p>
          <a:p>
            <a:r>
              <a:rPr lang="en-US" dirty="0"/>
              <a:t>Trees as Models</a:t>
            </a:r>
          </a:p>
          <a:p>
            <a:r>
              <a:rPr lang="en-US" dirty="0"/>
              <a:t>Properties of Trees</a:t>
            </a:r>
          </a:p>
        </p:txBody>
      </p:sp>
    </p:spTree>
    <p:extLst>
      <p:ext uri="{BB962C8B-B14F-4D97-AF65-F5344CB8AC3E}">
        <p14:creationId xmlns:p14="http://schemas.microsoft.com/office/powerpoint/2010/main" val="13958254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TW" b="1">
                <a:ea typeface="新細明體" pitchFamily="18" charset="-120"/>
              </a:rPr>
              <a:t>Huffman Coding</a:t>
            </a:r>
            <a:endParaRPr lang="zh-CN" altLang="en-US">
              <a:ea typeface="宋体" charset="-122"/>
            </a:endParaRPr>
          </a:p>
        </p:txBody>
      </p:sp>
      <p:sp>
        <p:nvSpPr>
          <p:cNvPr id="3" name="內容版面配置區 5"/>
          <p:cNvSpPr txBox="1">
            <a:spLocks/>
          </p:cNvSpPr>
          <p:nvPr/>
        </p:nvSpPr>
        <p:spPr>
          <a:xfrm>
            <a:off x="1847850" y="2133600"/>
            <a:ext cx="7543800" cy="3886200"/>
          </a:xfrm>
          <a:prstGeom prst="rect">
            <a:avLst/>
          </a:prstGeom>
          <a:ln>
            <a:solidFill>
              <a:srgbClr val="000000"/>
            </a:solidFill>
          </a:ln>
        </p:spPr>
        <p:txBody>
          <a:bodyPr/>
          <a:lstStyle/>
          <a:p>
            <a:pPr marL="342900" indent="-342900">
              <a:spcBef>
                <a:spcPts val="300"/>
              </a:spcBef>
              <a:buClr>
                <a:schemeClr val="tx1"/>
              </a:buClr>
              <a:buSzPct val="100000"/>
            </a:pPr>
            <a:r>
              <a:rPr lang="en-US" altLang="zh-TW" sz="2100" b="1">
                <a:latin typeface="Times New Roman" pitchFamily="18" charset="0"/>
                <a:ea typeface="新細明體" pitchFamily="18" charset="-120"/>
                <a:cs typeface="Times New Roman" pitchFamily="18" charset="0"/>
              </a:rPr>
              <a:t>Procedure</a:t>
            </a:r>
            <a:r>
              <a:rPr lang="en-US" altLang="zh-TW" sz="2100">
                <a:latin typeface="Times New Roman" pitchFamily="18" charset="0"/>
                <a:ea typeface="新細明體" pitchFamily="18" charset="-120"/>
                <a:cs typeface="Times New Roman" pitchFamily="18" charset="0"/>
              </a:rPr>
              <a:t> </a:t>
            </a:r>
            <a:r>
              <a:rPr lang="en-US" altLang="zh-TW" sz="2100" i="1">
                <a:latin typeface="Times New Roman" pitchFamily="18" charset="0"/>
                <a:ea typeface="新細明體" pitchFamily="18" charset="-120"/>
                <a:cs typeface="Times New Roman" pitchFamily="18" charset="0"/>
              </a:rPr>
              <a:t>Huffman</a:t>
            </a:r>
            <a:r>
              <a:rPr lang="en-US" altLang="zh-TW" sz="2100">
                <a:latin typeface="Times New Roman" pitchFamily="18" charset="0"/>
                <a:ea typeface="新細明體" pitchFamily="18" charset="-120"/>
                <a:cs typeface="Times New Roman" pitchFamily="18" charset="0"/>
              </a:rPr>
              <a:t>(</a:t>
            </a:r>
            <a:r>
              <a:rPr lang="en-US" altLang="zh-TW" sz="2100" i="1">
                <a:latin typeface="Times New Roman" pitchFamily="18" charset="0"/>
                <a:ea typeface="新細明體" pitchFamily="18" charset="-120"/>
                <a:cs typeface="Times New Roman" pitchFamily="18" charset="0"/>
              </a:rPr>
              <a:t>C</a:t>
            </a:r>
            <a:r>
              <a:rPr lang="en-US" altLang="zh-TW" sz="2100">
                <a:latin typeface="Times New Roman" pitchFamily="18" charset="0"/>
                <a:ea typeface="新細明體" pitchFamily="18" charset="-120"/>
                <a:cs typeface="Times New Roman" pitchFamily="18" charset="0"/>
              </a:rPr>
              <a:t>: symbols </a:t>
            </a:r>
            <a:r>
              <a:rPr lang="en-US" altLang="zh-TW" sz="2100" i="1">
                <a:latin typeface="Times New Roman" pitchFamily="18" charset="0"/>
                <a:ea typeface="新細明體" pitchFamily="18" charset="-120"/>
                <a:cs typeface="Times New Roman" pitchFamily="18" charset="0"/>
              </a:rPr>
              <a:t>a</a:t>
            </a:r>
            <a:r>
              <a:rPr lang="en-US" altLang="zh-TW" sz="2100" i="1" baseline="-25000">
                <a:latin typeface="Times New Roman" pitchFamily="18" charset="0"/>
                <a:ea typeface="新細明體" pitchFamily="18" charset="-120"/>
                <a:cs typeface="Times New Roman" pitchFamily="18" charset="0"/>
              </a:rPr>
              <a:t>i</a:t>
            </a:r>
            <a:r>
              <a:rPr lang="en-US" altLang="zh-TW" sz="2100" i="1">
                <a:latin typeface="Times New Roman" pitchFamily="18" charset="0"/>
                <a:ea typeface="新細明體" pitchFamily="18" charset="-120"/>
                <a:cs typeface="Times New Roman" pitchFamily="18" charset="0"/>
              </a:rPr>
              <a:t> </a:t>
            </a:r>
            <a:r>
              <a:rPr lang="en-US" altLang="zh-TW" sz="2100">
                <a:latin typeface="Times New Roman" pitchFamily="18" charset="0"/>
                <a:ea typeface="新細明體" pitchFamily="18" charset="-120"/>
                <a:cs typeface="Times New Roman" pitchFamily="18" charset="0"/>
              </a:rPr>
              <a:t>with frequencies </a:t>
            </a:r>
            <a:r>
              <a:rPr lang="en-US" altLang="zh-TW" sz="2100" i="1">
                <a:latin typeface="Times New Roman" pitchFamily="18" charset="0"/>
                <a:ea typeface="新細明體" pitchFamily="18" charset="-120"/>
                <a:cs typeface="Times New Roman" pitchFamily="18" charset="0"/>
              </a:rPr>
              <a:t>w</a:t>
            </a:r>
            <a:r>
              <a:rPr lang="en-US" altLang="zh-TW" sz="2100" i="1" baseline="-25000">
                <a:latin typeface="Times New Roman" pitchFamily="18" charset="0"/>
                <a:ea typeface="新細明體" pitchFamily="18" charset="-120"/>
                <a:cs typeface="Times New Roman" pitchFamily="18" charset="0"/>
              </a:rPr>
              <a:t>i</a:t>
            </a:r>
            <a:r>
              <a:rPr lang="en-US" altLang="zh-TW" sz="2100">
                <a:latin typeface="Times New Roman" pitchFamily="18" charset="0"/>
                <a:ea typeface="新細明體" pitchFamily="18" charset="-120"/>
                <a:cs typeface="Times New Roman" pitchFamily="18" charset="0"/>
              </a:rPr>
              <a:t>, </a:t>
            </a:r>
            <a:r>
              <a:rPr lang="en-US" altLang="zh-TW" sz="2100" i="1">
                <a:latin typeface="Times New Roman" pitchFamily="18" charset="0"/>
                <a:ea typeface="新細明體" pitchFamily="18" charset="-120"/>
                <a:cs typeface="Times New Roman" pitchFamily="18" charset="0"/>
              </a:rPr>
              <a:t>i </a:t>
            </a:r>
            <a:r>
              <a:rPr lang="en-US" altLang="zh-TW" sz="2100">
                <a:latin typeface="Times New Roman" pitchFamily="18" charset="0"/>
                <a:ea typeface="新細明體" pitchFamily="18" charset="-120"/>
                <a:cs typeface="Times New Roman" pitchFamily="18" charset="0"/>
              </a:rPr>
              <a:t>= 1, …, </a:t>
            </a:r>
            <a:r>
              <a:rPr lang="en-US" altLang="zh-TW" sz="2100" i="1">
                <a:latin typeface="Times New Roman" pitchFamily="18" charset="0"/>
                <a:ea typeface="新細明體" pitchFamily="18" charset="-120"/>
                <a:cs typeface="Times New Roman" pitchFamily="18" charset="0"/>
              </a:rPr>
              <a:t>n</a:t>
            </a:r>
            <a:r>
              <a:rPr lang="en-US" altLang="zh-TW" sz="2100">
                <a:latin typeface="Times New Roman" pitchFamily="18" charset="0"/>
                <a:ea typeface="新細明體" pitchFamily="18" charset="-120"/>
                <a:cs typeface="Times New Roman" pitchFamily="18" charset="0"/>
              </a:rPr>
              <a:t>)</a:t>
            </a:r>
          </a:p>
          <a:p>
            <a:pPr marL="342900" indent="-342900">
              <a:spcBef>
                <a:spcPts val="300"/>
              </a:spcBef>
              <a:buClr>
                <a:schemeClr val="tx1"/>
              </a:buClr>
              <a:buSzPct val="100000"/>
            </a:pPr>
            <a:r>
              <a:rPr lang="en-US" altLang="zh-TW" sz="2100" i="1">
                <a:latin typeface="Times New Roman" pitchFamily="18" charset="0"/>
                <a:ea typeface="新細明體" pitchFamily="18" charset="-120"/>
                <a:cs typeface="Times New Roman" pitchFamily="18" charset="0"/>
              </a:rPr>
              <a:t>F </a:t>
            </a:r>
            <a:r>
              <a:rPr lang="en-US" altLang="zh-TW" sz="2100">
                <a:latin typeface="Times New Roman" pitchFamily="18" charset="0"/>
                <a:ea typeface="新細明體" pitchFamily="18" charset="-120"/>
                <a:cs typeface="Times New Roman" pitchFamily="18" charset="0"/>
              </a:rPr>
              <a:t>:= </a:t>
            </a:r>
            <a:r>
              <a:rPr lang="en-US" altLang="zh-TW" sz="2100">
                <a:latin typeface="Times New Roman" pitchFamily="18" charset="0"/>
                <a:ea typeface="新細明體" pitchFamily="18" charset="-120"/>
                <a:cs typeface="Times New Roman" pitchFamily="18" charset="0"/>
                <a:sym typeface="Symbol" pitchFamily="18" charset="2"/>
              </a:rPr>
              <a:t>forest of </a:t>
            </a:r>
            <a:r>
              <a:rPr lang="en-US" altLang="zh-TW" sz="2100" i="1">
                <a:latin typeface="Times New Roman" pitchFamily="18" charset="0"/>
                <a:ea typeface="新細明體" pitchFamily="18" charset="-120"/>
                <a:cs typeface="Times New Roman" pitchFamily="18" charset="0"/>
                <a:sym typeface="Symbol" pitchFamily="18" charset="2"/>
              </a:rPr>
              <a:t>n </a:t>
            </a:r>
            <a:r>
              <a:rPr lang="en-US" altLang="zh-TW" sz="2100">
                <a:latin typeface="Times New Roman" pitchFamily="18" charset="0"/>
                <a:ea typeface="新細明體" pitchFamily="18" charset="-120"/>
                <a:cs typeface="Times New Roman" pitchFamily="18" charset="0"/>
              </a:rPr>
              <a:t>rooted trees, each consisting of the single vertex </a:t>
            </a:r>
            <a:r>
              <a:rPr lang="en-US" altLang="zh-TW" sz="2100" i="1">
                <a:latin typeface="Times New Roman" pitchFamily="18" charset="0"/>
                <a:ea typeface="新細明體" pitchFamily="18" charset="-120"/>
                <a:cs typeface="Times New Roman" pitchFamily="18" charset="0"/>
              </a:rPr>
              <a:t>a</a:t>
            </a:r>
            <a:r>
              <a:rPr lang="en-US" altLang="zh-TW" sz="2100" i="1" baseline="-25000">
                <a:latin typeface="Times New Roman" pitchFamily="18" charset="0"/>
                <a:ea typeface="新細明體" pitchFamily="18" charset="-120"/>
                <a:cs typeface="Times New Roman" pitchFamily="18" charset="0"/>
              </a:rPr>
              <a:t>i</a:t>
            </a:r>
            <a:r>
              <a:rPr lang="en-US" altLang="zh-TW" sz="2100">
                <a:latin typeface="Times New Roman" pitchFamily="18" charset="0"/>
                <a:ea typeface="新細明體" pitchFamily="18" charset="-120"/>
                <a:cs typeface="Times New Roman" pitchFamily="18" charset="0"/>
              </a:rPr>
              <a:t> </a:t>
            </a:r>
            <a:br>
              <a:rPr lang="en-US" altLang="zh-TW" sz="2100">
                <a:latin typeface="Times New Roman" pitchFamily="18" charset="0"/>
                <a:ea typeface="新細明體" pitchFamily="18" charset="-120"/>
                <a:cs typeface="Times New Roman" pitchFamily="18" charset="0"/>
              </a:rPr>
            </a:br>
            <a:r>
              <a:rPr lang="en-US" altLang="zh-TW" sz="2100">
                <a:latin typeface="Times New Roman" pitchFamily="18" charset="0"/>
                <a:ea typeface="新細明體" pitchFamily="18" charset="-120"/>
                <a:cs typeface="Times New Roman" pitchFamily="18" charset="0"/>
              </a:rPr>
              <a:t>   and assigned weighted </a:t>
            </a:r>
            <a:r>
              <a:rPr lang="en-US" altLang="zh-TW" sz="2100" i="1">
                <a:latin typeface="Times New Roman" pitchFamily="18" charset="0"/>
                <a:ea typeface="新細明體" pitchFamily="18" charset="-120"/>
                <a:cs typeface="Times New Roman" pitchFamily="18" charset="0"/>
              </a:rPr>
              <a:t>w</a:t>
            </a:r>
            <a:r>
              <a:rPr lang="en-US" altLang="zh-TW" sz="2100" i="1" baseline="-25000">
                <a:latin typeface="Times New Roman" pitchFamily="18" charset="0"/>
                <a:ea typeface="新細明體" pitchFamily="18" charset="-120"/>
                <a:cs typeface="Times New Roman" pitchFamily="18" charset="0"/>
              </a:rPr>
              <a:t>i</a:t>
            </a:r>
            <a:r>
              <a:rPr lang="en-US" altLang="zh-TW" sz="2100">
                <a:latin typeface="Times New Roman" pitchFamily="18" charset="0"/>
                <a:ea typeface="新細明體" pitchFamily="18" charset="-120"/>
                <a:cs typeface="Times New Roman" pitchFamily="18" charset="0"/>
              </a:rPr>
              <a:t> </a:t>
            </a:r>
            <a:endParaRPr lang="en-US" altLang="zh-TW" sz="2100" i="1">
              <a:latin typeface="Times New Roman" pitchFamily="18" charset="0"/>
              <a:ea typeface="新細明體" pitchFamily="18" charset="-120"/>
              <a:cs typeface="Times New Roman" pitchFamily="18" charset="0"/>
              <a:sym typeface="Symbol" pitchFamily="18" charset="2"/>
            </a:endParaRPr>
          </a:p>
          <a:p>
            <a:pPr marL="342900" indent="-342900">
              <a:spcBef>
                <a:spcPts val="300"/>
              </a:spcBef>
              <a:buClr>
                <a:schemeClr val="tx1"/>
              </a:buClr>
              <a:buSzPct val="100000"/>
            </a:pPr>
            <a:r>
              <a:rPr lang="en-US" altLang="zh-TW" sz="2100" b="1">
                <a:latin typeface="Times New Roman" pitchFamily="18" charset="0"/>
                <a:ea typeface="新細明體" pitchFamily="18" charset="-120"/>
                <a:cs typeface="Times New Roman" pitchFamily="18" charset="0"/>
              </a:rPr>
              <a:t>while </a:t>
            </a:r>
            <a:r>
              <a:rPr lang="en-US" altLang="zh-TW" sz="2100" i="1">
                <a:latin typeface="Times New Roman" pitchFamily="18" charset="0"/>
                <a:ea typeface="新細明體" pitchFamily="18" charset="-120"/>
                <a:cs typeface="Times New Roman" pitchFamily="18" charset="0"/>
              </a:rPr>
              <a:t>F </a:t>
            </a:r>
            <a:r>
              <a:rPr lang="en-US" altLang="zh-TW" sz="2100">
                <a:latin typeface="Times New Roman" pitchFamily="18" charset="0"/>
                <a:ea typeface="新細明體" pitchFamily="18" charset="-120"/>
                <a:cs typeface="Times New Roman" pitchFamily="18" charset="0"/>
                <a:sym typeface="Symbol" pitchFamily="18" charset="2"/>
              </a:rPr>
              <a:t>is not a tree</a:t>
            </a:r>
            <a:endParaRPr lang="en-US" altLang="zh-TW" sz="2100" i="1">
              <a:latin typeface="Times New Roman" pitchFamily="18" charset="0"/>
              <a:ea typeface="新細明體" pitchFamily="18" charset="-120"/>
              <a:cs typeface="Times New Roman" pitchFamily="18" charset="0"/>
              <a:sym typeface="Symbol" pitchFamily="18" charset="2"/>
            </a:endParaRPr>
          </a:p>
          <a:p>
            <a:pPr marL="342900" indent="-342900">
              <a:spcBef>
                <a:spcPts val="300"/>
              </a:spcBef>
              <a:buClr>
                <a:schemeClr val="tx1"/>
              </a:buClr>
              <a:buSzPct val="100000"/>
            </a:pPr>
            <a:r>
              <a:rPr lang="en-US" altLang="zh-TW" sz="2100" b="1">
                <a:latin typeface="Times New Roman" pitchFamily="18" charset="0"/>
                <a:ea typeface="新細明體" pitchFamily="18" charset="-120"/>
                <a:cs typeface="Times New Roman" pitchFamily="18" charset="0"/>
                <a:sym typeface="Symbol" pitchFamily="18" charset="2"/>
              </a:rPr>
              <a:t>begin</a:t>
            </a:r>
          </a:p>
          <a:p>
            <a:pPr marL="342900" indent="-342900">
              <a:spcBef>
                <a:spcPts val="300"/>
              </a:spcBef>
              <a:buClr>
                <a:schemeClr val="tx1"/>
              </a:buClr>
              <a:buSzPct val="100000"/>
            </a:pPr>
            <a:r>
              <a:rPr lang="en-US" altLang="zh-TW" sz="2100">
                <a:latin typeface="Times New Roman" pitchFamily="18" charset="0"/>
                <a:ea typeface="新細明體" pitchFamily="18" charset="-120"/>
                <a:cs typeface="Times New Roman" pitchFamily="18" charset="0"/>
                <a:sym typeface="Symbol" pitchFamily="18" charset="2"/>
              </a:rPr>
              <a:t>       Replace the rooted trees </a:t>
            </a:r>
            <a:r>
              <a:rPr lang="en-US" altLang="zh-TW" sz="2100" i="1">
                <a:latin typeface="Times New Roman" pitchFamily="18" charset="0"/>
                <a:ea typeface="新細明體" pitchFamily="18" charset="-120"/>
                <a:cs typeface="Times New Roman" pitchFamily="18" charset="0"/>
                <a:sym typeface="Symbol" pitchFamily="18" charset="2"/>
              </a:rPr>
              <a:t>T</a:t>
            </a:r>
            <a:r>
              <a:rPr lang="en-US" altLang="zh-TW" sz="2100">
                <a:latin typeface="Times New Roman" pitchFamily="18" charset="0"/>
                <a:ea typeface="新細明體" pitchFamily="18" charset="-120"/>
                <a:cs typeface="Times New Roman" pitchFamily="18" charset="0"/>
                <a:sym typeface="Symbol" pitchFamily="18" charset="2"/>
              </a:rPr>
              <a:t> and </a:t>
            </a:r>
            <a:r>
              <a:rPr lang="en-US" altLang="zh-TW" sz="2100" i="1">
                <a:latin typeface="Times New Roman" pitchFamily="18" charset="0"/>
                <a:ea typeface="新細明體" pitchFamily="18" charset="-120"/>
                <a:cs typeface="Times New Roman" pitchFamily="18" charset="0"/>
                <a:sym typeface="Symbol" pitchFamily="18" charset="2"/>
              </a:rPr>
              <a:t>T’ </a:t>
            </a:r>
            <a:r>
              <a:rPr lang="en-US" altLang="zh-TW" sz="2100">
                <a:latin typeface="Times New Roman" pitchFamily="18" charset="0"/>
                <a:ea typeface="新細明體" pitchFamily="18" charset="-120"/>
                <a:cs typeface="Times New Roman" pitchFamily="18" charset="0"/>
                <a:sym typeface="Symbol" pitchFamily="18" charset="2"/>
              </a:rPr>
              <a:t>of least weights from </a:t>
            </a:r>
            <a:r>
              <a:rPr lang="en-US" altLang="zh-TW" sz="2100" i="1">
                <a:latin typeface="Times New Roman" pitchFamily="18" charset="0"/>
                <a:ea typeface="新細明體" pitchFamily="18" charset="-120"/>
                <a:cs typeface="Times New Roman" pitchFamily="18" charset="0"/>
                <a:sym typeface="Symbol" pitchFamily="18" charset="2"/>
              </a:rPr>
              <a:t>F</a:t>
            </a:r>
            <a:r>
              <a:rPr lang="en-US" altLang="zh-TW" sz="2100">
                <a:latin typeface="Times New Roman" pitchFamily="18" charset="0"/>
                <a:ea typeface="新細明體" pitchFamily="18" charset="-120"/>
                <a:cs typeface="Times New Roman" pitchFamily="18" charset="0"/>
                <a:sym typeface="Symbol" pitchFamily="18" charset="2"/>
              </a:rPr>
              <a:t> with </a:t>
            </a:r>
            <a:br>
              <a:rPr lang="en-US" altLang="zh-TW" sz="2100">
                <a:latin typeface="Times New Roman" pitchFamily="18" charset="0"/>
                <a:ea typeface="新細明體" pitchFamily="18" charset="-120"/>
                <a:cs typeface="Times New Roman" pitchFamily="18" charset="0"/>
                <a:sym typeface="Symbol" pitchFamily="18" charset="2"/>
              </a:rPr>
            </a:br>
            <a:r>
              <a:rPr lang="en-US" altLang="zh-TW" sz="2100">
                <a:latin typeface="Times New Roman" pitchFamily="18" charset="0"/>
                <a:ea typeface="新細明體" pitchFamily="18" charset="-120"/>
                <a:cs typeface="Times New Roman" pitchFamily="18" charset="0"/>
                <a:sym typeface="Symbol" pitchFamily="18" charset="2"/>
              </a:rPr>
              <a:t>    </a:t>
            </a:r>
            <a:r>
              <a:rPr lang="en-US" altLang="zh-TW" sz="2100" i="1">
                <a:latin typeface="Times New Roman" pitchFamily="18" charset="0"/>
                <a:ea typeface="新細明體" pitchFamily="18" charset="-120"/>
                <a:cs typeface="Times New Roman" pitchFamily="18" charset="0"/>
                <a:sym typeface="Symbol" pitchFamily="18" charset="2"/>
              </a:rPr>
              <a:t>w</a:t>
            </a:r>
            <a:r>
              <a:rPr lang="en-US" altLang="zh-TW" sz="2100">
                <a:latin typeface="Times New Roman" pitchFamily="18" charset="0"/>
                <a:ea typeface="新細明體" pitchFamily="18" charset="-120"/>
                <a:cs typeface="Times New Roman" pitchFamily="18" charset="0"/>
                <a:sym typeface="Symbol" pitchFamily="18" charset="2"/>
              </a:rPr>
              <a:t>(</a:t>
            </a:r>
            <a:r>
              <a:rPr lang="en-US" altLang="zh-TW" sz="2100" i="1">
                <a:latin typeface="Times New Roman" pitchFamily="18" charset="0"/>
                <a:ea typeface="新細明體" pitchFamily="18" charset="-120"/>
                <a:cs typeface="Times New Roman" pitchFamily="18" charset="0"/>
                <a:sym typeface="Symbol" pitchFamily="18" charset="2"/>
              </a:rPr>
              <a:t>T</a:t>
            </a:r>
            <a:r>
              <a:rPr lang="en-US" altLang="zh-TW" sz="2100">
                <a:latin typeface="Times New Roman" pitchFamily="18" charset="0"/>
                <a:ea typeface="新細明體" pitchFamily="18" charset="-120"/>
                <a:cs typeface="Times New Roman" pitchFamily="18" charset="0"/>
                <a:sym typeface="Symbol" pitchFamily="18" charset="2"/>
              </a:rPr>
              <a:t>)  </a:t>
            </a:r>
            <a:r>
              <a:rPr lang="en-US" altLang="zh-TW" sz="2100" i="1">
                <a:latin typeface="Times New Roman" pitchFamily="18" charset="0"/>
                <a:ea typeface="新細明體" pitchFamily="18" charset="-120"/>
                <a:cs typeface="Times New Roman" pitchFamily="18" charset="0"/>
                <a:sym typeface="Symbol" pitchFamily="18" charset="2"/>
              </a:rPr>
              <a:t>w</a:t>
            </a:r>
            <a:r>
              <a:rPr lang="en-US" altLang="zh-TW" sz="2100">
                <a:latin typeface="Times New Roman" pitchFamily="18" charset="0"/>
                <a:ea typeface="新細明體" pitchFamily="18" charset="-120"/>
                <a:cs typeface="Times New Roman" pitchFamily="18" charset="0"/>
                <a:sym typeface="Symbol" pitchFamily="18" charset="2"/>
              </a:rPr>
              <a:t>(</a:t>
            </a:r>
            <a:r>
              <a:rPr lang="en-US" altLang="zh-TW" sz="2100" i="1">
                <a:latin typeface="Times New Roman" pitchFamily="18" charset="0"/>
                <a:ea typeface="新細明體" pitchFamily="18" charset="-120"/>
                <a:cs typeface="Times New Roman" pitchFamily="18" charset="0"/>
                <a:sym typeface="Symbol" pitchFamily="18" charset="2"/>
              </a:rPr>
              <a:t>T’</a:t>
            </a:r>
            <a:r>
              <a:rPr lang="en-US" altLang="zh-TW" sz="2100">
                <a:latin typeface="Times New Roman" pitchFamily="18" charset="0"/>
                <a:ea typeface="新細明體" pitchFamily="18" charset="-120"/>
                <a:cs typeface="Times New Roman" pitchFamily="18" charset="0"/>
                <a:sym typeface="Symbol" pitchFamily="18" charset="2"/>
              </a:rPr>
              <a:t>) with a tree having a new root that has </a:t>
            </a:r>
            <a:r>
              <a:rPr lang="en-US" altLang="zh-TW" sz="2100" i="1">
                <a:latin typeface="Times New Roman" pitchFamily="18" charset="0"/>
                <a:ea typeface="新細明體" pitchFamily="18" charset="-120"/>
                <a:cs typeface="Times New Roman" pitchFamily="18" charset="0"/>
                <a:sym typeface="Symbol" pitchFamily="18" charset="2"/>
              </a:rPr>
              <a:t>T</a:t>
            </a:r>
            <a:r>
              <a:rPr lang="en-US" altLang="zh-TW" sz="2100">
                <a:latin typeface="Times New Roman" pitchFamily="18" charset="0"/>
                <a:ea typeface="新細明體" pitchFamily="18" charset="-120"/>
                <a:cs typeface="Times New Roman" pitchFamily="18" charset="0"/>
                <a:sym typeface="Symbol" pitchFamily="18" charset="2"/>
              </a:rPr>
              <a:t> as its </a:t>
            </a:r>
            <a:br>
              <a:rPr lang="en-US" altLang="zh-TW" sz="2100">
                <a:latin typeface="Times New Roman" pitchFamily="18" charset="0"/>
                <a:ea typeface="新細明體" pitchFamily="18" charset="-120"/>
                <a:cs typeface="Times New Roman" pitchFamily="18" charset="0"/>
                <a:sym typeface="Symbol" pitchFamily="18" charset="2"/>
              </a:rPr>
            </a:br>
            <a:r>
              <a:rPr lang="en-US" altLang="zh-TW" sz="2100">
                <a:latin typeface="Times New Roman" pitchFamily="18" charset="0"/>
                <a:ea typeface="新細明體" pitchFamily="18" charset="-120"/>
                <a:cs typeface="Times New Roman" pitchFamily="18" charset="0"/>
                <a:sym typeface="Symbol" pitchFamily="18" charset="2"/>
              </a:rPr>
              <a:t>    left subtree and </a:t>
            </a:r>
            <a:r>
              <a:rPr lang="en-US" altLang="zh-TW" sz="2100" i="1">
                <a:latin typeface="Times New Roman" pitchFamily="18" charset="0"/>
                <a:ea typeface="新細明體" pitchFamily="18" charset="-120"/>
                <a:cs typeface="Times New Roman" pitchFamily="18" charset="0"/>
                <a:sym typeface="Symbol" pitchFamily="18" charset="2"/>
              </a:rPr>
              <a:t>T’ </a:t>
            </a:r>
            <a:r>
              <a:rPr lang="en-US" altLang="zh-TW" sz="2100">
                <a:latin typeface="Times New Roman" pitchFamily="18" charset="0"/>
                <a:ea typeface="新細明體" pitchFamily="18" charset="-120"/>
                <a:cs typeface="Times New Roman" pitchFamily="18" charset="0"/>
                <a:sym typeface="Symbol" pitchFamily="18" charset="2"/>
              </a:rPr>
              <a:t>as its right subtree. Label the new edge to </a:t>
            </a:r>
            <a:r>
              <a:rPr lang="en-US" altLang="zh-TW" sz="2100" i="1">
                <a:latin typeface="Times New Roman" pitchFamily="18" charset="0"/>
                <a:ea typeface="新細明體" pitchFamily="18" charset="-120"/>
                <a:cs typeface="Times New Roman" pitchFamily="18" charset="0"/>
                <a:sym typeface="Symbol" pitchFamily="18" charset="2"/>
              </a:rPr>
              <a:t>T</a:t>
            </a:r>
            <a:r>
              <a:rPr lang="en-US" altLang="zh-TW" sz="2100">
                <a:latin typeface="Times New Roman" pitchFamily="18" charset="0"/>
                <a:ea typeface="新細明體" pitchFamily="18" charset="-120"/>
                <a:cs typeface="Times New Roman" pitchFamily="18" charset="0"/>
                <a:sym typeface="Symbol" pitchFamily="18" charset="2"/>
              </a:rPr>
              <a:t> </a:t>
            </a:r>
            <a:br>
              <a:rPr lang="en-US" altLang="zh-TW" sz="2100">
                <a:latin typeface="Times New Roman" pitchFamily="18" charset="0"/>
                <a:ea typeface="新細明體" pitchFamily="18" charset="-120"/>
                <a:cs typeface="Times New Roman" pitchFamily="18" charset="0"/>
                <a:sym typeface="Symbol" pitchFamily="18" charset="2"/>
              </a:rPr>
            </a:br>
            <a:r>
              <a:rPr lang="en-US" altLang="zh-TW" sz="2100">
                <a:latin typeface="Times New Roman" pitchFamily="18" charset="0"/>
                <a:ea typeface="新細明體" pitchFamily="18" charset="-120"/>
                <a:cs typeface="Times New Roman" pitchFamily="18" charset="0"/>
                <a:sym typeface="Symbol" pitchFamily="18" charset="2"/>
              </a:rPr>
              <a:t>    with 0 and the new edge to </a:t>
            </a:r>
            <a:r>
              <a:rPr lang="en-US" altLang="zh-TW" sz="2100" i="1">
                <a:latin typeface="Times New Roman" pitchFamily="18" charset="0"/>
                <a:ea typeface="新細明體" pitchFamily="18" charset="-120"/>
                <a:cs typeface="Times New Roman" pitchFamily="18" charset="0"/>
                <a:sym typeface="Symbol" pitchFamily="18" charset="2"/>
              </a:rPr>
              <a:t>T’</a:t>
            </a:r>
            <a:r>
              <a:rPr lang="en-US" altLang="zh-TW" sz="2100">
                <a:latin typeface="Times New Roman" pitchFamily="18" charset="0"/>
                <a:ea typeface="新細明體" pitchFamily="18" charset="-120"/>
                <a:cs typeface="Times New Roman" pitchFamily="18" charset="0"/>
                <a:sym typeface="Symbol" pitchFamily="18" charset="2"/>
              </a:rPr>
              <a:t> with 1.</a:t>
            </a:r>
          </a:p>
          <a:p>
            <a:pPr marL="342900" indent="-342900">
              <a:spcBef>
                <a:spcPts val="300"/>
              </a:spcBef>
              <a:buClr>
                <a:schemeClr val="tx1"/>
              </a:buClr>
              <a:buSzPct val="100000"/>
            </a:pPr>
            <a:r>
              <a:rPr lang="en-US" altLang="zh-TW" sz="2100">
                <a:latin typeface="Times New Roman" pitchFamily="18" charset="0"/>
                <a:ea typeface="新細明體" pitchFamily="18" charset="-120"/>
                <a:cs typeface="Times New Roman" pitchFamily="18" charset="0"/>
                <a:sym typeface="Symbol" pitchFamily="18" charset="2"/>
              </a:rPr>
              <a:t>      Assign </a:t>
            </a:r>
            <a:r>
              <a:rPr lang="en-US" altLang="zh-TW" sz="2100" i="1">
                <a:latin typeface="Times New Roman" pitchFamily="18" charset="0"/>
                <a:ea typeface="新細明體" pitchFamily="18" charset="-120"/>
                <a:cs typeface="Times New Roman" pitchFamily="18" charset="0"/>
                <a:sym typeface="Symbol" pitchFamily="18" charset="2"/>
              </a:rPr>
              <a:t>w</a:t>
            </a:r>
            <a:r>
              <a:rPr lang="en-US" altLang="zh-TW" sz="2100">
                <a:latin typeface="Times New Roman" pitchFamily="18" charset="0"/>
                <a:ea typeface="新細明體" pitchFamily="18" charset="-120"/>
                <a:cs typeface="Times New Roman" pitchFamily="18" charset="0"/>
                <a:sym typeface="Symbol" pitchFamily="18" charset="2"/>
              </a:rPr>
              <a:t>(</a:t>
            </a:r>
            <a:r>
              <a:rPr lang="en-US" altLang="zh-TW" sz="2100" i="1">
                <a:latin typeface="Times New Roman" pitchFamily="18" charset="0"/>
                <a:ea typeface="新細明體" pitchFamily="18" charset="-120"/>
                <a:cs typeface="Times New Roman" pitchFamily="18" charset="0"/>
                <a:sym typeface="Symbol" pitchFamily="18" charset="2"/>
              </a:rPr>
              <a:t>T</a:t>
            </a:r>
            <a:r>
              <a:rPr lang="en-US" altLang="zh-TW" sz="2100">
                <a:latin typeface="Times New Roman" pitchFamily="18" charset="0"/>
                <a:ea typeface="新細明體" pitchFamily="18" charset="-120"/>
                <a:cs typeface="Times New Roman" pitchFamily="18" charset="0"/>
                <a:sym typeface="Symbol" pitchFamily="18" charset="2"/>
              </a:rPr>
              <a:t>)+</a:t>
            </a:r>
            <a:r>
              <a:rPr lang="en-US" altLang="zh-TW" sz="2100" i="1">
                <a:latin typeface="Times New Roman" pitchFamily="18" charset="0"/>
                <a:ea typeface="新細明體" pitchFamily="18" charset="-120"/>
                <a:cs typeface="Times New Roman" pitchFamily="18" charset="0"/>
                <a:sym typeface="Symbol" pitchFamily="18" charset="2"/>
              </a:rPr>
              <a:t>w</a:t>
            </a:r>
            <a:r>
              <a:rPr lang="en-US" altLang="zh-TW" sz="2100">
                <a:latin typeface="Times New Roman" pitchFamily="18" charset="0"/>
                <a:ea typeface="新細明體" pitchFamily="18" charset="-120"/>
                <a:cs typeface="Times New Roman" pitchFamily="18" charset="0"/>
                <a:sym typeface="Symbol" pitchFamily="18" charset="2"/>
              </a:rPr>
              <a:t>(</a:t>
            </a:r>
            <a:r>
              <a:rPr lang="en-US" altLang="zh-TW" sz="2100" i="1">
                <a:latin typeface="Times New Roman" pitchFamily="18" charset="0"/>
                <a:ea typeface="新細明體" pitchFamily="18" charset="-120"/>
                <a:cs typeface="Times New Roman" pitchFamily="18" charset="0"/>
                <a:sym typeface="Symbol" pitchFamily="18" charset="2"/>
              </a:rPr>
              <a:t>T’</a:t>
            </a:r>
            <a:r>
              <a:rPr lang="en-US" altLang="zh-TW" sz="2100">
                <a:latin typeface="Times New Roman" pitchFamily="18" charset="0"/>
                <a:ea typeface="新細明體" pitchFamily="18" charset="-120"/>
                <a:cs typeface="Times New Roman" pitchFamily="18" charset="0"/>
                <a:sym typeface="Symbol" pitchFamily="18" charset="2"/>
              </a:rPr>
              <a:t>) as the weight of the new tree.</a:t>
            </a:r>
            <a:endParaRPr lang="en-US" altLang="zh-TW" sz="2100">
              <a:latin typeface="Times New Roman" pitchFamily="18" charset="0"/>
              <a:ea typeface="新細明體" pitchFamily="18" charset="-120"/>
              <a:cs typeface="Times New Roman" pitchFamily="18" charset="0"/>
            </a:endParaRPr>
          </a:p>
          <a:p>
            <a:pPr marL="342900" indent="-342900">
              <a:spcBef>
                <a:spcPts val="300"/>
              </a:spcBef>
              <a:buClr>
                <a:schemeClr val="tx1"/>
              </a:buClr>
              <a:buSzPct val="100000"/>
            </a:pPr>
            <a:r>
              <a:rPr lang="en-US" altLang="zh-TW" sz="2100" b="1">
                <a:latin typeface="Times New Roman" pitchFamily="18" charset="0"/>
                <a:ea typeface="新細明體" pitchFamily="18" charset="-120"/>
                <a:cs typeface="Times New Roman" pitchFamily="18" charset="0"/>
              </a:rPr>
              <a:t>end </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altLang="zh-TW" b="1">
                <a:latin typeface="Arial" charset="0"/>
                <a:ea typeface="新細明體" pitchFamily="18" charset="-120"/>
              </a:rPr>
              <a:t>Example 5</a:t>
            </a:r>
            <a:endParaRPr lang="zh-CN" altLang="en-US">
              <a:ea typeface="宋体" charset="-122"/>
            </a:endParaRPr>
          </a:p>
        </p:txBody>
      </p:sp>
      <p:sp>
        <p:nvSpPr>
          <p:cNvPr id="4" name="矩形 3"/>
          <p:cNvSpPr/>
          <p:nvPr/>
        </p:nvSpPr>
        <p:spPr>
          <a:xfrm>
            <a:off x="1981200" y="1844676"/>
            <a:ext cx="8115300" cy="2092325"/>
          </a:xfrm>
          <a:prstGeom prst="rect">
            <a:avLst/>
          </a:prstGeom>
        </p:spPr>
        <p:txBody>
          <a:bodyPr wrap="none">
            <a:spAutoFit/>
          </a:bodyPr>
          <a:lstStyle/>
          <a:p>
            <a:pPr>
              <a:defRPr/>
            </a:pPr>
            <a:r>
              <a:rPr lang="en-US" altLang="zh-TW" sz="2600" kern="0" dirty="0">
                <a:latin typeface="Arial"/>
                <a:ea typeface="新細明體"/>
              </a:rPr>
              <a:t>Use Huffman coding to encode the following</a:t>
            </a:r>
            <a:br>
              <a:rPr lang="en-US" altLang="zh-TW" sz="2600" kern="0" dirty="0">
                <a:latin typeface="Arial"/>
                <a:ea typeface="新細明體"/>
              </a:rPr>
            </a:br>
            <a:r>
              <a:rPr lang="en-US" altLang="zh-TW" sz="2600" kern="0" dirty="0">
                <a:latin typeface="Arial"/>
                <a:ea typeface="新細明體"/>
              </a:rPr>
              <a:t>symbols with the frequencies listed: </a:t>
            </a:r>
            <a:br>
              <a:rPr lang="en-US" altLang="zh-TW" sz="2600" kern="0" dirty="0">
                <a:latin typeface="Arial"/>
                <a:ea typeface="新細明體"/>
              </a:rPr>
            </a:br>
            <a:r>
              <a:rPr lang="en-US" altLang="zh-TW" sz="2600" kern="0" dirty="0">
                <a:latin typeface="Arial"/>
                <a:ea typeface="新細明體"/>
              </a:rPr>
              <a:t>A: 0.08, B: 0.10, C: 0.12, D: 0.15, E: 0.20, F: 0.35.</a:t>
            </a:r>
            <a:br>
              <a:rPr lang="en-US" altLang="zh-TW" sz="2600" kern="0" dirty="0">
                <a:latin typeface="Arial"/>
                <a:ea typeface="新細明體"/>
              </a:rPr>
            </a:br>
            <a:r>
              <a:rPr lang="en-US" altLang="zh-TW" sz="2600" kern="0" dirty="0">
                <a:latin typeface="Arial"/>
                <a:ea typeface="新細明體"/>
              </a:rPr>
              <a:t>What is the average number of bits used to encode a </a:t>
            </a:r>
            <a:br>
              <a:rPr lang="en-US" altLang="zh-TW" sz="2600" kern="0" dirty="0">
                <a:latin typeface="Arial"/>
                <a:ea typeface="新細明體"/>
              </a:rPr>
            </a:br>
            <a:r>
              <a:rPr lang="en-US" altLang="zh-TW" sz="2600" kern="0" dirty="0">
                <a:latin typeface="Arial"/>
                <a:ea typeface="新細明體"/>
              </a:rPr>
              <a:t>character?</a:t>
            </a:r>
            <a:endParaRPr lang="zh-TW" altLang="en-US" sz="2600" i="1" kern="0" dirty="0">
              <a:latin typeface="Times New Roman" pitchFamily="18" charset="0"/>
              <a:ea typeface="新細明體"/>
              <a:cs typeface="Times New Roman" pitchFamily="18" charset="0"/>
            </a:endParaRPr>
          </a:p>
        </p:txBody>
      </p:sp>
      <p:sp>
        <p:nvSpPr>
          <p:cNvPr id="5" name="矩形 4"/>
          <p:cNvSpPr/>
          <p:nvPr/>
        </p:nvSpPr>
        <p:spPr>
          <a:xfrm>
            <a:off x="2057400" y="3978276"/>
            <a:ext cx="8077200" cy="2492375"/>
          </a:xfrm>
          <a:prstGeom prst="rect">
            <a:avLst/>
          </a:prstGeom>
        </p:spPr>
        <p:txBody>
          <a:bodyPr wrap="none">
            <a:spAutoFit/>
          </a:bodyPr>
          <a:lstStyle/>
          <a:p>
            <a:r>
              <a:rPr lang="en-US" altLang="zh-TW" sz="2600" b="1">
                <a:solidFill>
                  <a:schemeClr val="tx2"/>
                </a:solidFill>
                <a:latin typeface="Arial" charset="0"/>
                <a:ea typeface="新細明體" pitchFamily="18" charset="-120"/>
              </a:rPr>
              <a:t>Solution:  </a:t>
            </a:r>
            <a:br>
              <a:rPr lang="en-US" altLang="zh-TW" sz="2600" b="1">
                <a:solidFill>
                  <a:srgbClr val="008000"/>
                </a:solidFill>
                <a:latin typeface="Arial" charset="0"/>
                <a:ea typeface="新細明體" pitchFamily="18" charset="-120"/>
              </a:rPr>
            </a:br>
            <a:r>
              <a:rPr lang="en-US" altLang="zh-TW" sz="2600">
                <a:latin typeface="Arial" charset="0"/>
                <a:ea typeface="新細明體" pitchFamily="18" charset="-120"/>
              </a:rPr>
              <a:t>      1. See the graph in next page</a:t>
            </a:r>
          </a:p>
          <a:p>
            <a:r>
              <a:rPr lang="en-US" altLang="zh-TW" sz="2600">
                <a:latin typeface="Arial" charset="0"/>
                <a:ea typeface="新細明體" pitchFamily="18" charset="-120"/>
              </a:rPr>
              <a:t>      2.  The average number of bits is:</a:t>
            </a:r>
            <a:br>
              <a:rPr lang="en-US" altLang="zh-TW" sz="2600">
                <a:latin typeface="Arial" charset="0"/>
                <a:ea typeface="新細明體" pitchFamily="18" charset="-120"/>
              </a:rPr>
            </a:br>
            <a:r>
              <a:rPr lang="en-US" altLang="zh-TW" sz="2600">
                <a:latin typeface="Arial" charset="0"/>
                <a:ea typeface="新細明體" pitchFamily="18" charset="-120"/>
              </a:rPr>
              <a:t>           </a:t>
            </a:r>
            <a:br>
              <a:rPr lang="en-US" altLang="zh-TW" sz="2600">
                <a:latin typeface="Arial" charset="0"/>
                <a:ea typeface="新細明體" pitchFamily="18" charset="-120"/>
              </a:rPr>
            </a:br>
            <a:r>
              <a:rPr lang="en-US" altLang="zh-TW" sz="2600">
                <a:latin typeface="Arial" charset="0"/>
                <a:ea typeface="新細明體" pitchFamily="18" charset="-120"/>
              </a:rPr>
              <a:t>         </a:t>
            </a:r>
            <a:r>
              <a:rPr lang="en-US" altLang="zh-TW" sz="2600">
                <a:solidFill>
                  <a:schemeClr val="tx2"/>
                </a:solidFill>
                <a:latin typeface="Times New Roman" pitchFamily="18" charset="0"/>
                <a:ea typeface="新細明體" pitchFamily="18" charset="-120"/>
                <a:cs typeface="Times New Roman" pitchFamily="18" charset="0"/>
                <a:sym typeface="Symbol" pitchFamily="18" charset="2"/>
              </a:rPr>
              <a:t>= </a:t>
            </a:r>
            <a:r>
              <a:rPr lang="en-US" altLang="zh-TW" sz="2600">
                <a:solidFill>
                  <a:schemeClr val="tx2"/>
                </a:solidFill>
                <a:latin typeface="Times New Roman" pitchFamily="18" charset="0"/>
                <a:ea typeface="新細明體" pitchFamily="18" charset="-120"/>
                <a:cs typeface="Times New Roman" pitchFamily="18" charset="0"/>
              </a:rPr>
              <a:t>3</a:t>
            </a:r>
            <a:r>
              <a:rPr lang="en-US" altLang="zh-TW" sz="2600">
                <a:solidFill>
                  <a:schemeClr val="tx2"/>
                </a:solidFill>
                <a:latin typeface="Times New Roman" pitchFamily="18" charset="0"/>
                <a:ea typeface="新細明體" pitchFamily="18" charset="-120"/>
                <a:cs typeface="Times New Roman" pitchFamily="18" charset="0"/>
                <a:sym typeface="Symbol" pitchFamily="18" charset="2"/>
              </a:rPr>
              <a:t>0.08</a:t>
            </a:r>
            <a:r>
              <a:rPr lang="en-US" altLang="zh-TW" sz="2600">
                <a:latin typeface="Times New Roman" pitchFamily="18" charset="0"/>
                <a:ea typeface="新細明體" pitchFamily="18" charset="-120"/>
                <a:cs typeface="Times New Roman" pitchFamily="18" charset="0"/>
                <a:sym typeface="Symbol" pitchFamily="18" charset="2"/>
              </a:rPr>
              <a:t>+</a:t>
            </a:r>
            <a:r>
              <a:rPr lang="en-US" altLang="zh-TW" sz="2600">
                <a:solidFill>
                  <a:srgbClr val="000000"/>
                </a:solidFill>
                <a:latin typeface="Times New Roman" pitchFamily="18" charset="0"/>
                <a:ea typeface="新細明體" pitchFamily="18" charset="-120"/>
                <a:cs typeface="Times New Roman" pitchFamily="18" charset="0"/>
              </a:rPr>
              <a:t> </a:t>
            </a:r>
            <a:r>
              <a:rPr lang="en-US" altLang="zh-TW" sz="2600">
                <a:solidFill>
                  <a:schemeClr val="tx2"/>
                </a:solidFill>
                <a:latin typeface="Times New Roman" pitchFamily="18" charset="0"/>
                <a:ea typeface="新細明體" pitchFamily="18" charset="-120"/>
                <a:cs typeface="Times New Roman" pitchFamily="18" charset="0"/>
              </a:rPr>
              <a:t>3</a:t>
            </a:r>
            <a:r>
              <a:rPr lang="en-US" altLang="zh-TW" sz="2600">
                <a:solidFill>
                  <a:schemeClr val="tx2"/>
                </a:solidFill>
                <a:latin typeface="Times New Roman" pitchFamily="18" charset="0"/>
                <a:ea typeface="新細明體" pitchFamily="18" charset="-120"/>
                <a:cs typeface="Times New Roman" pitchFamily="18" charset="0"/>
                <a:sym typeface="Symbol" pitchFamily="18" charset="2"/>
              </a:rPr>
              <a:t>0.10+</a:t>
            </a:r>
            <a:r>
              <a:rPr lang="en-US" altLang="zh-TW" sz="2600">
                <a:solidFill>
                  <a:schemeClr val="tx2"/>
                </a:solidFill>
                <a:latin typeface="Times New Roman" pitchFamily="18" charset="0"/>
                <a:ea typeface="新細明體" pitchFamily="18" charset="-120"/>
                <a:cs typeface="Times New Roman" pitchFamily="18" charset="0"/>
              </a:rPr>
              <a:t> 3</a:t>
            </a:r>
            <a:r>
              <a:rPr lang="en-US" altLang="zh-TW" sz="2600">
                <a:solidFill>
                  <a:schemeClr val="tx2"/>
                </a:solidFill>
                <a:latin typeface="Times New Roman" pitchFamily="18" charset="0"/>
                <a:ea typeface="新細明體" pitchFamily="18" charset="-120"/>
                <a:cs typeface="Times New Roman" pitchFamily="18" charset="0"/>
                <a:sym typeface="Symbol" pitchFamily="18" charset="2"/>
              </a:rPr>
              <a:t>0.12+</a:t>
            </a:r>
            <a:r>
              <a:rPr lang="en-US" altLang="zh-TW" sz="2600">
                <a:solidFill>
                  <a:schemeClr val="tx2"/>
                </a:solidFill>
                <a:latin typeface="Times New Roman" pitchFamily="18" charset="0"/>
                <a:ea typeface="新細明體" pitchFamily="18" charset="-120"/>
                <a:cs typeface="Times New Roman" pitchFamily="18" charset="0"/>
              </a:rPr>
              <a:t> 3</a:t>
            </a:r>
            <a:r>
              <a:rPr lang="en-US" altLang="zh-TW" sz="2600">
                <a:solidFill>
                  <a:schemeClr val="tx2"/>
                </a:solidFill>
                <a:latin typeface="Times New Roman" pitchFamily="18" charset="0"/>
                <a:ea typeface="新細明體" pitchFamily="18" charset="-120"/>
                <a:cs typeface="Times New Roman" pitchFamily="18" charset="0"/>
                <a:sym typeface="Symbol" pitchFamily="18" charset="2"/>
              </a:rPr>
              <a:t>0.15+20.20+20.35</a:t>
            </a:r>
            <a:br>
              <a:rPr lang="en-US" altLang="zh-TW" sz="2600">
                <a:solidFill>
                  <a:schemeClr val="tx2"/>
                </a:solidFill>
                <a:latin typeface="Times New Roman" pitchFamily="18" charset="0"/>
                <a:ea typeface="新細明體" pitchFamily="18" charset="-120"/>
                <a:cs typeface="Times New Roman" pitchFamily="18" charset="0"/>
                <a:sym typeface="Symbol" pitchFamily="18" charset="2"/>
              </a:rPr>
            </a:br>
            <a:r>
              <a:rPr lang="en-US" altLang="zh-TW" sz="2600">
                <a:solidFill>
                  <a:schemeClr val="tx2"/>
                </a:solidFill>
                <a:latin typeface="Times New Roman" pitchFamily="18" charset="0"/>
                <a:ea typeface="新細明體" pitchFamily="18" charset="-120"/>
                <a:cs typeface="Times New Roman" pitchFamily="18" charset="0"/>
                <a:sym typeface="Symbol" pitchFamily="18" charset="2"/>
              </a:rPr>
              <a:t>          =2.45</a:t>
            </a:r>
            <a:endParaRPr lang="zh-TW" altLang="en-US">
              <a:solidFill>
                <a:schemeClr val="tx2"/>
              </a:solidFill>
              <a:latin typeface="Times New Roman" pitchFamily="18" charset="0"/>
              <a:ea typeface="新細明體" pitchFamily="18" charset="-12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descr="10_2_06"/>
          <p:cNvPicPr>
            <a:picLocks noChangeAspect="1" noChangeArrowheads="1"/>
          </p:cNvPicPr>
          <p:nvPr/>
        </p:nvPicPr>
        <p:blipFill>
          <a:blip r:embed="rId2"/>
          <a:srcRect/>
          <a:stretch>
            <a:fillRect/>
          </a:stretch>
        </p:blipFill>
        <p:spPr bwMode="auto">
          <a:xfrm>
            <a:off x="3133725" y="692696"/>
            <a:ext cx="5926138" cy="5688632"/>
          </a:xfrm>
          <a:prstGeom prst="rect">
            <a:avLst/>
          </a:prstGeom>
          <a:noFill/>
          <a:ln w="9525">
            <a:noFill/>
            <a:miter lim="800000"/>
            <a:headEnd/>
            <a:tailEnd/>
          </a:ln>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Text Box 2"/>
          <p:cNvSpPr txBox="1">
            <a:spLocks noChangeArrowheads="1"/>
          </p:cNvSpPr>
          <p:nvPr/>
        </p:nvSpPr>
        <p:spPr bwMode="auto">
          <a:xfrm>
            <a:off x="3124200" y="3200400"/>
            <a:ext cx="6172200" cy="1892826"/>
          </a:xfrm>
          <a:prstGeom prst="rect">
            <a:avLst/>
          </a:prstGeom>
          <a:noFill/>
          <a:ln w="12700">
            <a:noFill/>
            <a:miter lim="800000"/>
            <a:headEnd type="none" w="sm" len="sm"/>
            <a:tailEnd type="none" w="sm" len="sm"/>
          </a:ln>
        </p:spPr>
        <p:txBody>
          <a:bodyPr>
            <a:spAutoFit/>
          </a:bodyPr>
          <a:lstStyle/>
          <a:p>
            <a:pPr eaLnBrk="1" hangingPunct="1">
              <a:spcBef>
                <a:spcPct val="50000"/>
              </a:spcBef>
            </a:pPr>
            <a:r>
              <a:rPr kumimoji="1" lang="en-US" altLang="zh-CN" dirty="0">
                <a:latin typeface="Times New Roman" pitchFamily="18" charset="0"/>
                <a:ea typeface="宋体" charset="-122"/>
              </a:rPr>
              <a:t>Hint:</a:t>
            </a:r>
            <a:r>
              <a:rPr kumimoji="1" lang="zh-CN" altLang="en-US" dirty="0">
                <a:latin typeface="Times New Roman" pitchFamily="18" charset="0"/>
                <a:ea typeface="宋体" charset="-122"/>
              </a:rPr>
              <a:t>  </a:t>
            </a:r>
            <a:r>
              <a:rPr lang="en-US" altLang="zh-TW" dirty="0">
                <a:solidFill>
                  <a:schemeClr val="tx2"/>
                </a:solidFill>
                <a:latin typeface="Arial" charset="0"/>
                <a:ea typeface="新細明體" pitchFamily="18" charset="-120"/>
              </a:rPr>
              <a:t>Input the frequencies of symbols in a string and output a prefix code that encodes the string using the fewest possible bits, among all possible binary prefix codes for</a:t>
            </a:r>
            <a:br>
              <a:rPr lang="en-US" altLang="zh-TW" dirty="0">
                <a:solidFill>
                  <a:schemeClr val="tx2"/>
                </a:solidFill>
                <a:latin typeface="Arial" charset="0"/>
                <a:ea typeface="新細明體" pitchFamily="18" charset="-120"/>
              </a:rPr>
            </a:br>
            <a:r>
              <a:rPr lang="en-US" altLang="zh-TW" dirty="0">
                <a:solidFill>
                  <a:schemeClr val="tx2"/>
                </a:solidFill>
                <a:latin typeface="Arial" charset="0"/>
                <a:ea typeface="新細明體" pitchFamily="18" charset="-120"/>
              </a:rPr>
              <a:t>these symbols.</a:t>
            </a:r>
            <a:endParaRPr lang="zh-TW" altLang="en-US" dirty="0">
              <a:solidFill>
                <a:schemeClr val="tx2"/>
              </a:solidFill>
              <a:ea typeface="新細明體" pitchFamily="18" charset="-120"/>
            </a:endParaRPr>
          </a:p>
          <a:p>
            <a:pPr eaLnBrk="1" hangingPunct="1">
              <a:spcBef>
                <a:spcPct val="50000"/>
              </a:spcBef>
            </a:pPr>
            <a:r>
              <a:rPr kumimoji="1" lang="en-US" altLang="zh-CN" dirty="0">
                <a:latin typeface="Times New Roman" pitchFamily="18" charset="0"/>
                <a:ea typeface="宋体" charset="-122"/>
              </a:rPr>
              <a:t>This is an important </a:t>
            </a:r>
            <a:r>
              <a:rPr lang="en-US" altLang="zh-TW" b="1" dirty="0">
                <a:ea typeface="新細明體" pitchFamily="18" charset="-120"/>
              </a:rPr>
              <a:t>data compression tool</a:t>
            </a:r>
            <a:endParaRPr kumimoji="1" lang="zh-CN" altLang="en-US" dirty="0">
              <a:latin typeface="Times New Roman" pitchFamily="18" charset="0"/>
              <a:ea typeface="宋体" charset="-122"/>
            </a:endParaRPr>
          </a:p>
        </p:txBody>
      </p:sp>
      <p:sp>
        <p:nvSpPr>
          <p:cNvPr id="416771" name="Text Box 3"/>
          <p:cNvSpPr txBox="1">
            <a:spLocks noChangeArrowheads="1"/>
          </p:cNvSpPr>
          <p:nvPr/>
        </p:nvSpPr>
        <p:spPr bwMode="auto">
          <a:xfrm>
            <a:off x="3124200" y="1676401"/>
            <a:ext cx="6096000" cy="1061829"/>
          </a:xfrm>
          <a:prstGeom prst="rect">
            <a:avLst/>
          </a:prstGeom>
          <a:noFill/>
          <a:ln w="12700">
            <a:noFill/>
            <a:miter lim="800000"/>
            <a:headEnd type="none" w="sm" len="sm"/>
            <a:tailEnd type="none" w="sm" len="sm"/>
          </a:ln>
        </p:spPr>
        <p:txBody>
          <a:bodyPr>
            <a:spAutoFit/>
          </a:bodyPr>
          <a:lstStyle/>
          <a:p>
            <a:pPr eaLnBrk="1" hangingPunct="1">
              <a:spcBef>
                <a:spcPct val="50000"/>
              </a:spcBef>
            </a:pPr>
            <a:r>
              <a:rPr kumimoji="1" lang="zh-CN" altLang="en-US" dirty="0">
                <a:latin typeface="Times New Roman" pitchFamily="18" charset="0"/>
                <a:ea typeface="宋体" charset="-122"/>
              </a:rPr>
              <a:t>[</a:t>
            </a:r>
            <a:r>
              <a:rPr kumimoji="1" lang="en-US" altLang="zh-CN" dirty="0">
                <a:latin typeface="Times New Roman" pitchFamily="18" charset="0"/>
                <a:ea typeface="宋体" charset="-122"/>
              </a:rPr>
              <a:t>Theorem</a:t>
            </a:r>
            <a:r>
              <a:rPr kumimoji="1" lang="zh-CN" altLang="en-US" dirty="0">
                <a:latin typeface="Times New Roman" pitchFamily="18" charset="0"/>
                <a:ea typeface="宋体" charset="-122"/>
              </a:rPr>
              <a:t>]：</a:t>
            </a:r>
          </a:p>
          <a:p>
            <a:pPr eaLnBrk="1" hangingPunct="1">
              <a:spcBef>
                <a:spcPct val="50000"/>
              </a:spcBef>
            </a:pPr>
            <a:r>
              <a:rPr kumimoji="1" lang="zh-CN" altLang="en-US" dirty="0">
                <a:latin typeface="Times New Roman" pitchFamily="18" charset="0"/>
                <a:ea typeface="宋体" charset="-122"/>
              </a:rPr>
              <a:t>       </a:t>
            </a:r>
            <a:r>
              <a:rPr kumimoji="1" lang="en-US" altLang="zh-CN" dirty="0">
                <a:latin typeface="Times New Roman" pitchFamily="18" charset="0"/>
                <a:ea typeface="宋体" charset="-122"/>
              </a:rPr>
              <a:t>The binary tree constructed by Huffman</a:t>
            </a:r>
            <a:r>
              <a:rPr kumimoji="1" lang="zh-CN" altLang="en-US" dirty="0">
                <a:latin typeface="Times New Roman" pitchFamily="18" charset="0"/>
                <a:ea typeface="宋体" charset="-122"/>
              </a:rPr>
              <a:t> </a:t>
            </a:r>
            <a:r>
              <a:rPr kumimoji="1" lang="en-US" altLang="zh-CN" dirty="0">
                <a:latin typeface="Times New Roman" pitchFamily="18" charset="0"/>
                <a:ea typeface="宋体" charset="-122"/>
              </a:rPr>
              <a:t>algorithm is a optimal tree</a:t>
            </a:r>
            <a:endParaRPr kumimoji="1" lang="zh-CN" altLang="en-US" dirty="0">
              <a:latin typeface="Times New Roman" pitchFamily="18" charset="0"/>
              <a:ea typeface="宋体" charset="-122"/>
            </a:endParaRPr>
          </a:p>
        </p:txBody>
      </p:sp>
      <p:sp>
        <p:nvSpPr>
          <p:cNvPr id="4" name="Rectangle 2"/>
          <p:cNvSpPr txBox="1">
            <a:spLocks noChangeArrowheads="1"/>
          </p:cNvSpPr>
          <p:nvPr/>
        </p:nvSpPr>
        <p:spPr>
          <a:xfrm>
            <a:off x="3352801" y="323850"/>
            <a:ext cx="7077075" cy="1123950"/>
          </a:xfrm>
          <a:prstGeom prst="rect">
            <a:avLst/>
          </a:prstGeom>
        </p:spPr>
        <p:txBody>
          <a:bodyPr/>
          <a:lstStyle/>
          <a:p>
            <a:pPr algn="ctr">
              <a:defRPr/>
            </a:pPr>
            <a:r>
              <a:rPr kumimoji="1" lang="en-US" altLang="zh-CN" sz="4400" dirty="0">
                <a:solidFill>
                  <a:schemeClr val="tx2"/>
                </a:solidFill>
                <a:latin typeface="Times New Roman" pitchFamily="18" charset="0"/>
                <a:ea typeface="宋体" pitchFamily="2" charset="-122"/>
              </a:rPr>
              <a:t>Theorem</a:t>
            </a:r>
            <a:endParaRPr lang="en-US" altLang="zh-CN" sz="4400" kern="0" dirty="0">
              <a:solidFill>
                <a:schemeClr val="tx2"/>
              </a:solidFill>
              <a:latin typeface="+mj-lt"/>
              <a:ea typeface="宋体"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16770"/>
                                        </p:tgtEl>
                                        <p:attrNameLst>
                                          <p:attrName>style.visibility</p:attrName>
                                        </p:attrNameLst>
                                      </p:cBhvr>
                                      <p:to>
                                        <p:strVal val="visible"/>
                                      </p:to>
                                    </p:set>
                                    <p:animEffect transition="in" filter="blinds(horizontal)">
                                      <p:cBhvr>
                                        <p:cTn id="7" dur="500"/>
                                        <p:tgtEl>
                                          <p:spTgt spid="4167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6771"/>
                                        </p:tgtEl>
                                        <p:attrNameLst>
                                          <p:attrName>style.visibility</p:attrName>
                                        </p:attrNameLst>
                                      </p:cBhvr>
                                      <p:to>
                                        <p:strVal val="visible"/>
                                      </p:to>
                                    </p:set>
                                    <p:animEffect transition="in" filter="wipe(up)">
                                      <p:cBhvr>
                                        <p:cTn id="12" dur="500"/>
                                        <p:tgtEl>
                                          <p:spTgt spid="416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0" grpId="0" autoUpdateAnimBg="0"/>
      <p:bldP spid="416771"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a:ea typeface="宋体" charset="-122"/>
              </a:rPr>
              <a:t>Exercises</a:t>
            </a:r>
          </a:p>
        </p:txBody>
      </p:sp>
      <p:sp>
        <p:nvSpPr>
          <p:cNvPr id="26627" name="Rectangle 3"/>
          <p:cNvSpPr>
            <a:spLocks noGrp="1" noChangeArrowheads="1"/>
          </p:cNvSpPr>
          <p:nvPr>
            <p:ph type="body" idx="1"/>
          </p:nvPr>
        </p:nvSpPr>
        <p:spPr/>
        <p:txBody>
          <a:bodyPr/>
          <a:lstStyle/>
          <a:p>
            <a:r>
              <a:rPr lang="en-US" altLang="zh-CN" dirty="0">
                <a:ea typeface="宋体" charset="-122"/>
              </a:rPr>
              <a:t>P769-770   9, 21</a:t>
            </a:r>
          </a:p>
          <a:p>
            <a:endParaRPr lang="en-US" altLang="zh-CN" dirty="0">
              <a:ea typeface="宋体" charset="-122"/>
            </a:endParaRPr>
          </a:p>
          <a:p>
            <a:r>
              <a:rPr lang="en-US" altLang="zh-CN" dirty="0">
                <a:ea typeface="宋体" charset="-122"/>
              </a:rPr>
              <a:t>P708-710    9, 21</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11.3</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lstStyle/>
          <a:p>
            <a:r>
              <a:rPr lang="en-US" dirty="0"/>
              <a:t>Universal Address Systems (</a:t>
            </a:r>
            <a:r>
              <a:rPr lang="en-US" i="1" dirty="0"/>
              <a:t>not currently included in overheads</a:t>
            </a:r>
            <a:r>
              <a:rPr lang="en-US" dirty="0"/>
              <a:t>)</a:t>
            </a:r>
          </a:p>
          <a:p>
            <a:r>
              <a:rPr lang="en-US" dirty="0"/>
              <a:t>Traversal Algorithms</a:t>
            </a:r>
          </a:p>
          <a:p>
            <a:r>
              <a:rPr lang="en-US" dirty="0"/>
              <a:t>Infix, Prefix, and Postfix Notation</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Traversal</a:t>
            </a:r>
          </a:p>
        </p:txBody>
      </p:sp>
      <p:sp>
        <p:nvSpPr>
          <p:cNvPr id="3" name="Content Placeholder 2"/>
          <p:cNvSpPr>
            <a:spLocks noGrp="1"/>
          </p:cNvSpPr>
          <p:nvPr>
            <p:ph idx="1"/>
          </p:nvPr>
        </p:nvSpPr>
        <p:spPr/>
        <p:txBody>
          <a:bodyPr>
            <a:normAutofit/>
          </a:bodyPr>
          <a:lstStyle/>
          <a:p>
            <a:r>
              <a:rPr lang="en-US" dirty="0"/>
              <a:t>Procedures for systematically visiting every vertex of an ordered tree are called </a:t>
            </a:r>
            <a:r>
              <a:rPr lang="en-US" i="1" dirty="0"/>
              <a:t>traversals</a:t>
            </a:r>
            <a:r>
              <a:rPr lang="en-US" dirty="0"/>
              <a:t>. </a:t>
            </a:r>
          </a:p>
          <a:p>
            <a:r>
              <a:rPr lang="en-US" dirty="0"/>
              <a:t>The three most commonly used </a:t>
            </a:r>
            <a:r>
              <a:rPr lang="en-US" i="1" dirty="0"/>
              <a:t>traversals</a:t>
            </a:r>
            <a:r>
              <a:rPr lang="en-US" dirty="0"/>
              <a:t> are </a:t>
            </a:r>
            <a:r>
              <a:rPr lang="en-US" i="1" dirty="0"/>
              <a:t>preorder</a:t>
            </a:r>
            <a:r>
              <a:rPr lang="en-US" dirty="0"/>
              <a:t> </a:t>
            </a:r>
            <a:r>
              <a:rPr lang="en-US" i="1" dirty="0"/>
              <a:t>traversal</a:t>
            </a:r>
            <a:r>
              <a:rPr lang="en-US" dirty="0"/>
              <a:t>, </a:t>
            </a:r>
            <a:r>
              <a:rPr lang="en-US" i="1" dirty="0" err="1"/>
              <a:t>inorder</a:t>
            </a:r>
            <a:r>
              <a:rPr lang="en-US" i="1" dirty="0"/>
              <a:t> traversal</a:t>
            </a:r>
            <a:r>
              <a:rPr lang="en-US" dirty="0"/>
              <a:t>, and </a:t>
            </a:r>
            <a:r>
              <a:rPr lang="en-US" i="1" dirty="0" err="1"/>
              <a:t>postorder</a:t>
            </a:r>
            <a:r>
              <a:rPr lang="en-US" i="1" dirty="0"/>
              <a:t> traversal</a:t>
            </a: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5994396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Preorder Traversal</a:t>
            </a:r>
          </a:p>
        </p:txBody>
      </p:sp>
      <p:sp>
        <p:nvSpPr>
          <p:cNvPr id="3" name="Content Placeholder 2"/>
          <p:cNvSpPr>
            <a:spLocks noGrp="1"/>
          </p:cNvSpPr>
          <p:nvPr>
            <p:ph idx="1"/>
          </p:nvPr>
        </p:nvSpPr>
        <p:spPr/>
        <p:txBody>
          <a:bodyPr>
            <a:normAutofit/>
          </a:bodyPr>
          <a:lstStyle/>
          <a:p>
            <a:pPr indent="0">
              <a:spcBef>
                <a:spcPts val="0"/>
              </a:spcBef>
              <a:buNone/>
            </a:pPr>
            <a:r>
              <a:rPr lang="en-US" b="1" dirty="0"/>
              <a:t>Definition</a:t>
            </a:r>
            <a:r>
              <a:rPr lang="en-US" dirty="0"/>
              <a:t>: Let </a:t>
            </a:r>
            <a:r>
              <a:rPr lang="en-US" i="1" dirty="0"/>
              <a:t>T</a:t>
            </a:r>
            <a:r>
              <a:rPr lang="en-US" dirty="0"/>
              <a:t> be an ordered rooted tree with root </a:t>
            </a:r>
            <a:r>
              <a:rPr lang="en-US" i="1" dirty="0"/>
              <a:t>r</a:t>
            </a:r>
            <a:r>
              <a:rPr lang="en-US" dirty="0"/>
              <a:t>. If </a:t>
            </a:r>
            <a:r>
              <a:rPr lang="en-US" i="1" dirty="0"/>
              <a:t>T</a:t>
            </a:r>
            <a:r>
              <a:rPr lang="en-US" dirty="0"/>
              <a:t> consists only of </a:t>
            </a:r>
            <a:r>
              <a:rPr lang="en-US" i="1" dirty="0"/>
              <a:t>r</a:t>
            </a:r>
            <a:r>
              <a:rPr lang="en-US" dirty="0"/>
              <a:t>, then </a:t>
            </a:r>
            <a:r>
              <a:rPr lang="en-US" i="1" dirty="0"/>
              <a:t>r</a:t>
            </a:r>
            <a:r>
              <a:rPr lang="en-US" dirty="0"/>
              <a:t> is the </a:t>
            </a:r>
            <a:r>
              <a:rPr lang="en-US" i="1" dirty="0"/>
              <a:t>preorder traversal </a:t>
            </a:r>
            <a:r>
              <a:rPr lang="en-US" dirty="0"/>
              <a:t>of </a:t>
            </a:r>
            <a:r>
              <a:rPr lang="en-US" i="1" dirty="0"/>
              <a:t>T</a:t>
            </a:r>
            <a:r>
              <a:rPr lang="en-US" dirty="0"/>
              <a:t>. Otherwise, suppose that </a:t>
            </a:r>
            <a:r>
              <a:rPr lang="en-US" i="1" dirty="0"/>
              <a:t>T</a:t>
            </a:r>
            <a:r>
              <a:rPr lang="en-US" baseline="-25000" dirty="0">
                <a:latin typeface="Cambria Math" pitchFamily="18" charset="0"/>
                <a:ea typeface="Cambria Math" pitchFamily="18" charset="0"/>
              </a:rPr>
              <a:t>1</a:t>
            </a:r>
            <a:r>
              <a:rPr lang="en-US" dirty="0"/>
              <a:t>, </a:t>
            </a:r>
            <a:r>
              <a:rPr lang="en-US" i="1" dirty="0"/>
              <a:t>T</a:t>
            </a:r>
            <a:r>
              <a:rPr lang="en-US" baseline="-25000" dirty="0">
                <a:latin typeface="Cambria Math" pitchFamily="18" charset="0"/>
                <a:ea typeface="Cambria Math" pitchFamily="18" charset="0"/>
              </a:rPr>
              <a:t>2</a:t>
            </a:r>
            <a:r>
              <a:rPr lang="en-US" dirty="0"/>
              <a:t>, …, </a:t>
            </a:r>
            <a:r>
              <a:rPr lang="en-US" i="1" dirty="0" err="1"/>
              <a:t>T</a:t>
            </a:r>
            <a:r>
              <a:rPr lang="en-US" i="1" baseline="-25000" dirty="0" err="1"/>
              <a:t>n</a:t>
            </a:r>
            <a:r>
              <a:rPr lang="en-US" dirty="0"/>
              <a:t> are the </a:t>
            </a:r>
            <a:r>
              <a:rPr lang="en-US" dirty="0" err="1"/>
              <a:t>subtrees</a:t>
            </a:r>
            <a:r>
              <a:rPr lang="en-US" dirty="0"/>
              <a:t> of </a:t>
            </a:r>
            <a:r>
              <a:rPr lang="en-US" i="1" dirty="0"/>
              <a:t>r</a:t>
            </a:r>
            <a:r>
              <a:rPr lang="en-US" dirty="0"/>
              <a:t> from left to right in </a:t>
            </a:r>
            <a:r>
              <a:rPr lang="en-US" i="1" dirty="0"/>
              <a:t>T</a:t>
            </a:r>
            <a:r>
              <a:rPr lang="en-US" dirty="0"/>
              <a:t>. The preorder traversal  begins by visiting </a:t>
            </a:r>
            <a:r>
              <a:rPr lang="en-US" i="1" dirty="0"/>
              <a:t>r</a:t>
            </a:r>
            <a:r>
              <a:rPr lang="en-US" dirty="0"/>
              <a:t>, and continues by traversing </a:t>
            </a:r>
            <a:r>
              <a:rPr lang="en-US" i="1" dirty="0"/>
              <a:t>T</a:t>
            </a:r>
            <a:r>
              <a:rPr lang="en-US" baseline="-25000" dirty="0">
                <a:latin typeface="Cambria Math" pitchFamily="18" charset="0"/>
                <a:ea typeface="Cambria Math" pitchFamily="18" charset="0"/>
              </a:rPr>
              <a:t>1</a:t>
            </a:r>
            <a:r>
              <a:rPr lang="en-US" dirty="0"/>
              <a:t> in preorder, then </a:t>
            </a:r>
            <a:r>
              <a:rPr lang="en-US" i="1" dirty="0"/>
              <a:t>T</a:t>
            </a:r>
            <a:r>
              <a:rPr lang="en-US" baseline="-25000" dirty="0">
                <a:latin typeface="Cambria Math" pitchFamily="18" charset="0"/>
                <a:ea typeface="Cambria Math" pitchFamily="18" charset="0"/>
              </a:rPr>
              <a:t>2</a:t>
            </a:r>
            <a:r>
              <a:rPr lang="en-US" dirty="0"/>
              <a:t>  in preorder, and so on, until </a:t>
            </a:r>
            <a:r>
              <a:rPr lang="en-US" i="1" dirty="0" err="1"/>
              <a:t>T</a:t>
            </a:r>
            <a:r>
              <a:rPr lang="en-US" i="1" baseline="-25000" dirty="0" err="1"/>
              <a:t>n</a:t>
            </a:r>
            <a:r>
              <a:rPr lang="en-US" dirty="0"/>
              <a:t>  is traversed in preorder. </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4724400"/>
            <a:ext cx="2500122" cy="1670304"/>
          </a:xfrm>
          <a:prstGeom prst="rect">
            <a:avLst/>
          </a:prstGeom>
        </p:spPr>
      </p:pic>
    </p:spTree>
    <p:extLst>
      <p:ext uri="{BB962C8B-B14F-4D97-AF65-F5344CB8AC3E}">
        <p14:creationId xmlns:p14="http://schemas.microsoft.com/office/powerpoint/2010/main" val="4090087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Preorder Traversal (</a:t>
            </a:r>
            <a:r>
              <a:rPr lang="en-US" i="1" dirty="0"/>
              <a:t>continued</a:t>
            </a:r>
            <a:r>
              <a:rPr lang="en-US" dirty="0"/>
              <a:t>)</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705601" y="2057401"/>
            <a:ext cx="2615691" cy="4389437"/>
          </a:xfrm>
          <a:prstGeom prst="rect">
            <a:avLst/>
          </a:prstGeom>
        </p:spPr>
      </p:pic>
      <p:sp>
        <p:nvSpPr>
          <p:cNvPr id="6" name="TextBox 5"/>
          <p:cNvSpPr txBox="1"/>
          <p:nvPr/>
        </p:nvSpPr>
        <p:spPr>
          <a:xfrm>
            <a:off x="1828800" y="2286000"/>
            <a:ext cx="4572000" cy="2308324"/>
          </a:xfrm>
          <a:prstGeom prst="rect">
            <a:avLst/>
          </a:prstGeom>
          <a:noFill/>
          <a:ln>
            <a:solidFill>
              <a:schemeClr val="accent1"/>
            </a:solidFill>
          </a:ln>
        </p:spPr>
        <p:txBody>
          <a:bodyPr wrap="square" rtlCol="0">
            <a:spAutoFit/>
          </a:bodyPr>
          <a:lstStyle/>
          <a:p>
            <a:r>
              <a:rPr lang="en-US" b="1" dirty="0"/>
              <a:t>procedure  </a:t>
            </a:r>
            <a:r>
              <a:rPr lang="en-US" i="1" dirty="0"/>
              <a:t>preorder</a:t>
            </a:r>
            <a:r>
              <a:rPr lang="en-US" dirty="0"/>
              <a:t> (</a:t>
            </a:r>
            <a:r>
              <a:rPr lang="en-US" i="1" dirty="0"/>
              <a:t>T</a:t>
            </a:r>
            <a:r>
              <a:rPr lang="en-US" dirty="0"/>
              <a:t>: ordered rooted tree)</a:t>
            </a:r>
          </a:p>
          <a:p>
            <a:r>
              <a:rPr lang="en-US" i="1" dirty="0"/>
              <a:t>r</a:t>
            </a:r>
            <a:r>
              <a:rPr lang="en-US" dirty="0"/>
              <a:t> := root of </a:t>
            </a:r>
            <a:r>
              <a:rPr lang="en-US" i="1" dirty="0"/>
              <a:t>T</a:t>
            </a:r>
          </a:p>
          <a:p>
            <a:r>
              <a:rPr lang="en-US" dirty="0"/>
              <a:t>list</a:t>
            </a:r>
            <a:r>
              <a:rPr lang="en-US" i="1" dirty="0"/>
              <a:t> r</a:t>
            </a:r>
          </a:p>
          <a:p>
            <a:r>
              <a:rPr lang="en-US" b="1" dirty="0"/>
              <a:t>for</a:t>
            </a:r>
            <a:r>
              <a:rPr lang="en-US" dirty="0"/>
              <a:t> each child </a:t>
            </a:r>
            <a:r>
              <a:rPr lang="en-US" i="1" dirty="0"/>
              <a:t>c</a:t>
            </a:r>
            <a:r>
              <a:rPr lang="en-US" dirty="0"/>
              <a:t> of</a:t>
            </a:r>
            <a:r>
              <a:rPr lang="en-US" i="1" dirty="0"/>
              <a:t> r </a:t>
            </a:r>
            <a:r>
              <a:rPr lang="en-US" dirty="0"/>
              <a:t>from left to right</a:t>
            </a:r>
          </a:p>
          <a:p>
            <a:r>
              <a:rPr lang="en-US" dirty="0"/>
              <a:t>    </a:t>
            </a:r>
            <a:r>
              <a:rPr lang="en-US" i="1" dirty="0"/>
              <a:t>T</a:t>
            </a:r>
            <a:r>
              <a:rPr lang="en-US" dirty="0"/>
              <a:t>(</a:t>
            </a:r>
            <a:r>
              <a:rPr lang="en-US" i="1" dirty="0"/>
              <a:t>c</a:t>
            </a:r>
            <a:r>
              <a:rPr lang="en-US" dirty="0"/>
              <a:t>) := </a:t>
            </a:r>
            <a:r>
              <a:rPr lang="en-US" dirty="0" err="1"/>
              <a:t>subtree</a:t>
            </a:r>
            <a:r>
              <a:rPr lang="en-US" dirty="0"/>
              <a:t> with </a:t>
            </a:r>
            <a:r>
              <a:rPr lang="en-US" i="1" dirty="0"/>
              <a:t>c</a:t>
            </a:r>
            <a:r>
              <a:rPr lang="en-US" dirty="0"/>
              <a:t> as root</a:t>
            </a:r>
          </a:p>
          <a:p>
            <a:r>
              <a:rPr lang="en-US" dirty="0"/>
              <a:t>     </a:t>
            </a:r>
            <a:r>
              <a:rPr lang="en-US" i="1" dirty="0"/>
              <a:t>preorder</a:t>
            </a:r>
            <a:r>
              <a:rPr lang="en-US" dirty="0"/>
              <a:t>(</a:t>
            </a:r>
            <a:r>
              <a:rPr lang="en-US" i="1" dirty="0"/>
              <a:t>T</a:t>
            </a:r>
            <a:r>
              <a:rPr lang="en-US" dirty="0"/>
              <a:t>(</a:t>
            </a:r>
            <a:r>
              <a:rPr lang="en-US" i="1" dirty="0"/>
              <a:t>c</a:t>
            </a:r>
            <a:r>
              <a:rPr lang="en-US" dirty="0"/>
              <a:t>))</a:t>
            </a:r>
          </a:p>
          <a:p>
            <a:endParaRPr lang="en-US" dirty="0"/>
          </a:p>
        </p:txBody>
      </p:sp>
    </p:spTree>
    <p:extLst>
      <p:ext uri="{BB962C8B-B14F-4D97-AF65-F5344CB8AC3E}">
        <p14:creationId xmlns:p14="http://schemas.microsoft.com/office/powerpoint/2010/main" val="869383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Trees</a:t>
            </a:r>
          </a:p>
        </p:txBody>
      </p:sp>
      <p:sp>
        <p:nvSpPr>
          <p:cNvPr id="3" name="Content Placeholder 2"/>
          <p:cNvSpPr>
            <a:spLocks noGrp="1"/>
          </p:cNvSpPr>
          <p:nvPr>
            <p:ph idx="1"/>
          </p:nvPr>
        </p:nvSpPr>
        <p:spPr/>
        <p:txBody>
          <a:bodyPr>
            <a:normAutofit fontScale="70000" lnSpcReduction="20000"/>
          </a:bodyPr>
          <a:lstStyle/>
          <a:p>
            <a:pPr indent="0">
              <a:buNone/>
            </a:pPr>
            <a:r>
              <a:rPr lang="en-US" b="1" dirty="0"/>
              <a:t>Definition</a:t>
            </a:r>
            <a:r>
              <a:rPr lang="en-US" dirty="0"/>
              <a:t>: A </a:t>
            </a:r>
            <a:r>
              <a:rPr lang="en-US" i="1" dirty="0"/>
              <a:t>tree</a:t>
            </a:r>
            <a:r>
              <a:rPr lang="en-US" dirty="0"/>
              <a:t> is a connected undirected graph with no simple circuits.</a:t>
            </a:r>
          </a:p>
          <a:p>
            <a:pPr indent="0">
              <a:buNone/>
            </a:pPr>
            <a:endParaRPr lang="en-US" dirty="0"/>
          </a:p>
          <a:p>
            <a:pPr indent="0">
              <a:buNone/>
            </a:pPr>
            <a:endParaRPr lang="en-US" dirty="0"/>
          </a:p>
          <a:p>
            <a:pPr indent="0">
              <a:buNone/>
            </a:pPr>
            <a:r>
              <a:rPr lang="en-US" b="1" dirty="0"/>
              <a:t>Example</a:t>
            </a:r>
            <a:r>
              <a:rPr lang="en-US" dirty="0"/>
              <a:t>: Which of these                                                                                                                                      graphs are trees?</a:t>
            </a:r>
          </a:p>
          <a:p>
            <a:pPr indent="0">
              <a:buNone/>
            </a:pPr>
            <a:endParaRPr lang="en-US" dirty="0"/>
          </a:p>
          <a:p>
            <a:pPr indent="0">
              <a:buNone/>
            </a:pPr>
            <a:endParaRPr lang="en-US" dirty="0"/>
          </a:p>
          <a:p>
            <a:pPr indent="0">
              <a:buNone/>
            </a:pPr>
            <a:endParaRPr lang="en-US" dirty="0"/>
          </a:p>
          <a:p>
            <a:pPr indent="0">
              <a:buNone/>
            </a:pPr>
            <a:r>
              <a:rPr lang="en-US" b="1" dirty="0"/>
              <a:t>Solution</a:t>
            </a:r>
            <a:r>
              <a:rPr lang="en-US" dirty="0"/>
              <a:t>: </a:t>
            </a:r>
            <a:r>
              <a:rPr lang="en-US" i="1" dirty="0"/>
              <a:t>G</a:t>
            </a:r>
            <a:r>
              <a:rPr lang="en-US" baseline="-25000" dirty="0">
                <a:latin typeface="Cambria Math" pitchFamily="18" charset="0"/>
                <a:ea typeface="Cambria Math" pitchFamily="18" charset="0"/>
              </a:rPr>
              <a:t>1</a:t>
            </a:r>
            <a:r>
              <a:rPr lang="en-US" dirty="0"/>
              <a:t> and </a:t>
            </a:r>
            <a:r>
              <a:rPr lang="en-US" i="1" dirty="0"/>
              <a:t>G</a:t>
            </a:r>
            <a:r>
              <a:rPr lang="en-US" baseline="-25000" dirty="0">
                <a:latin typeface="Cambria Math" pitchFamily="18" charset="0"/>
                <a:ea typeface="Cambria Math" pitchFamily="18" charset="0"/>
              </a:rPr>
              <a:t>2</a:t>
            </a:r>
            <a:r>
              <a:rPr lang="en-US" dirty="0"/>
              <a:t> are trees - both are connected and have no simple circuits. Because </a:t>
            </a:r>
            <a:r>
              <a:rPr lang="en-US" i="1" dirty="0"/>
              <a:t>e</a:t>
            </a:r>
            <a:r>
              <a:rPr lang="en-US" dirty="0"/>
              <a:t>, </a:t>
            </a:r>
            <a:r>
              <a:rPr lang="en-US" i="1" dirty="0"/>
              <a:t>b</a:t>
            </a:r>
            <a:r>
              <a:rPr lang="en-US" dirty="0"/>
              <a:t>, </a:t>
            </a:r>
            <a:r>
              <a:rPr lang="en-US" i="1" dirty="0"/>
              <a:t>a</a:t>
            </a:r>
            <a:r>
              <a:rPr lang="en-US" dirty="0"/>
              <a:t>, </a:t>
            </a:r>
            <a:r>
              <a:rPr lang="en-US" i="1" dirty="0"/>
              <a:t>d</a:t>
            </a:r>
            <a:r>
              <a:rPr lang="en-US" dirty="0"/>
              <a:t>, </a:t>
            </a:r>
            <a:r>
              <a:rPr lang="en-US" i="1" dirty="0"/>
              <a:t>e</a:t>
            </a:r>
            <a:r>
              <a:rPr lang="en-US" dirty="0"/>
              <a:t> is a simple circuit, </a:t>
            </a:r>
            <a:r>
              <a:rPr lang="en-US" i="1" dirty="0"/>
              <a:t>G</a:t>
            </a:r>
            <a:r>
              <a:rPr lang="en-US" baseline="-25000" dirty="0">
                <a:latin typeface="Cambria Math" pitchFamily="18" charset="0"/>
                <a:ea typeface="Cambria Math" pitchFamily="18" charset="0"/>
              </a:rPr>
              <a:t>3</a:t>
            </a:r>
            <a:r>
              <a:rPr lang="en-US" dirty="0"/>
              <a:t> is not a tree. </a:t>
            </a:r>
            <a:r>
              <a:rPr lang="en-US" i="1" dirty="0"/>
              <a:t>G</a:t>
            </a:r>
            <a:r>
              <a:rPr lang="en-US" baseline="-25000" dirty="0">
                <a:latin typeface="Cambria Math" pitchFamily="18" charset="0"/>
                <a:ea typeface="Cambria Math" pitchFamily="18" charset="0"/>
              </a:rPr>
              <a:t>4</a:t>
            </a:r>
            <a:r>
              <a:rPr lang="en-US" dirty="0"/>
              <a:t> is not a tree because it is not connected.</a:t>
            </a:r>
          </a:p>
          <a:p>
            <a:pPr indent="0">
              <a:buNone/>
            </a:pPr>
            <a:endParaRPr lang="en-US" dirty="0"/>
          </a:p>
          <a:p>
            <a:pPr indent="0">
              <a:buNone/>
            </a:pPr>
            <a:r>
              <a:rPr lang="en-US" b="1" dirty="0"/>
              <a:t>Definition</a:t>
            </a:r>
            <a:r>
              <a:rPr lang="en-US" dirty="0"/>
              <a:t>: A </a:t>
            </a:r>
            <a:r>
              <a:rPr lang="en-US" i="1" dirty="0"/>
              <a:t>forest</a:t>
            </a:r>
            <a:r>
              <a:rPr lang="en-US" dirty="0"/>
              <a:t> is a graph that has no simple circuit,  </a:t>
            </a:r>
          </a:p>
          <a:p>
            <a:pPr indent="0">
              <a:buNone/>
            </a:pPr>
            <a:r>
              <a:rPr lang="en-US" dirty="0"/>
              <a:t>                      but is not connected. Each of the connected                                                                                    components in a forest is a tree.</a:t>
            </a:r>
          </a:p>
          <a:p>
            <a:pPr indent="0">
              <a:buNone/>
            </a:pPr>
            <a:endParaRPr lang="en-US" dirty="0"/>
          </a:p>
          <a:p>
            <a:pPr indent="0">
              <a:buNone/>
            </a:pPr>
            <a:r>
              <a:rPr lang="en-US" dirty="0"/>
              <a:t> </a:t>
            </a:r>
          </a:p>
        </p:txBody>
      </p:sp>
      <p:pic>
        <p:nvPicPr>
          <p:cNvPr id="4" name="Content Placeholder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800" y="2286001"/>
            <a:ext cx="3207026" cy="147332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61313" y="4581128"/>
            <a:ext cx="3581400" cy="1644396"/>
          </a:xfrm>
          <a:prstGeom prst="rect">
            <a:avLst/>
          </a:prstGeom>
        </p:spPr>
      </p:pic>
    </p:spTree>
    <p:extLst>
      <p:ext uri="{BB962C8B-B14F-4D97-AF65-F5344CB8AC3E}">
        <p14:creationId xmlns:p14="http://schemas.microsoft.com/office/powerpoint/2010/main" val="24379395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Inorder</a:t>
            </a:r>
            <a:r>
              <a:rPr lang="en-US" dirty="0"/>
              <a:t> Traversal</a:t>
            </a:r>
          </a:p>
        </p:txBody>
      </p:sp>
      <p:sp>
        <p:nvSpPr>
          <p:cNvPr id="3" name="Content Placeholder 2"/>
          <p:cNvSpPr>
            <a:spLocks noGrp="1"/>
          </p:cNvSpPr>
          <p:nvPr>
            <p:ph idx="1"/>
          </p:nvPr>
        </p:nvSpPr>
        <p:spPr/>
        <p:txBody>
          <a:bodyPr>
            <a:normAutofit/>
          </a:bodyPr>
          <a:lstStyle/>
          <a:p>
            <a:pPr indent="0">
              <a:spcBef>
                <a:spcPts val="0"/>
              </a:spcBef>
              <a:buNone/>
            </a:pPr>
            <a:r>
              <a:rPr lang="en-US" b="1" dirty="0"/>
              <a:t>Definition</a:t>
            </a:r>
            <a:r>
              <a:rPr lang="en-US" dirty="0"/>
              <a:t>: Let </a:t>
            </a:r>
            <a:r>
              <a:rPr lang="en-US" i="1" dirty="0"/>
              <a:t>T</a:t>
            </a:r>
            <a:r>
              <a:rPr lang="en-US" dirty="0"/>
              <a:t> be an ordered rooted tree with root </a:t>
            </a:r>
            <a:r>
              <a:rPr lang="en-US" i="1" dirty="0"/>
              <a:t>r</a:t>
            </a:r>
            <a:r>
              <a:rPr lang="en-US" dirty="0"/>
              <a:t>. If </a:t>
            </a:r>
            <a:r>
              <a:rPr lang="en-US" i="1" dirty="0"/>
              <a:t>T</a:t>
            </a:r>
            <a:r>
              <a:rPr lang="en-US" dirty="0"/>
              <a:t> consists only of </a:t>
            </a:r>
            <a:r>
              <a:rPr lang="en-US" i="1" dirty="0"/>
              <a:t>r</a:t>
            </a:r>
            <a:r>
              <a:rPr lang="en-US" dirty="0"/>
              <a:t>, then </a:t>
            </a:r>
            <a:r>
              <a:rPr lang="en-US" i="1" dirty="0"/>
              <a:t>r</a:t>
            </a:r>
            <a:r>
              <a:rPr lang="en-US" dirty="0"/>
              <a:t> is the </a:t>
            </a:r>
            <a:r>
              <a:rPr lang="en-US" i="1" dirty="0" err="1"/>
              <a:t>inorder</a:t>
            </a:r>
            <a:r>
              <a:rPr lang="en-US" i="1" dirty="0"/>
              <a:t> traversal </a:t>
            </a:r>
            <a:r>
              <a:rPr lang="en-US" dirty="0"/>
              <a:t>of </a:t>
            </a:r>
            <a:r>
              <a:rPr lang="en-US" i="1" dirty="0"/>
              <a:t>T</a:t>
            </a:r>
            <a:r>
              <a:rPr lang="en-US" dirty="0"/>
              <a:t>. Otherwise, suppose that </a:t>
            </a:r>
            <a:r>
              <a:rPr lang="en-US" i="1" dirty="0"/>
              <a:t>T</a:t>
            </a:r>
            <a:r>
              <a:rPr lang="en-US" baseline="-25000" dirty="0">
                <a:latin typeface="Cambria Math" pitchFamily="18" charset="0"/>
                <a:ea typeface="Cambria Math" pitchFamily="18" charset="0"/>
              </a:rPr>
              <a:t>1</a:t>
            </a:r>
            <a:r>
              <a:rPr lang="en-US" dirty="0"/>
              <a:t>, </a:t>
            </a:r>
            <a:r>
              <a:rPr lang="en-US" i="1" dirty="0"/>
              <a:t>T</a:t>
            </a:r>
            <a:r>
              <a:rPr lang="en-US" baseline="-25000" dirty="0">
                <a:latin typeface="Cambria Math" pitchFamily="18" charset="0"/>
                <a:ea typeface="Cambria Math" pitchFamily="18" charset="0"/>
              </a:rPr>
              <a:t>2</a:t>
            </a:r>
            <a:r>
              <a:rPr lang="en-US" dirty="0"/>
              <a:t>, …, </a:t>
            </a:r>
            <a:r>
              <a:rPr lang="en-US" i="1" dirty="0" err="1"/>
              <a:t>T</a:t>
            </a:r>
            <a:r>
              <a:rPr lang="en-US" i="1" baseline="-25000" dirty="0" err="1"/>
              <a:t>n</a:t>
            </a:r>
            <a:r>
              <a:rPr lang="en-US" dirty="0"/>
              <a:t> are the </a:t>
            </a:r>
            <a:r>
              <a:rPr lang="en-US" dirty="0" err="1"/>
              <a:t>subtrees</a:t>
            </a:r>
            <a:r>
              <a:rPr lang="en-US" dirty="0"/>
              <a:t> of </a:t>
            </a:r>
            <a:r>
              <a:rPr lang="en-US" i="1" dirty="0"/>
              <a:t>r</a:t>
            </a:r>
            <a:r>
              <a:rPr lang="en-US" dirty="0"/>
              <a:t> from left to right in </a:t>
            </a:r>
            <a:r>
              <a:rPr lang="en-US" i="1" dirty="0"/>
              <a:t>T</a:t>
            </a:r>
            <a:r>
              <a:rPr lang="en-US" dirty="0"/>
              <a:t>. The </a:t>
            </a:r>
            <a:r>
              <a:rPr lang="en-US" dirty="0" err="1"/>
              <a:t>inorder</a:t>
            </a:r>
            <a:r>
              <a:rPr lang="en-US" dirty="0"/>
              <a:t> traversal  begins by traversing </a:t>
            </a:r>
            <a:r>
              <a:rPr lang="en-US" i="1" dirty="0"/>
              <a:t>T</a:t>
            </a:r>
            <a:r>
              <a:rPr lang="en-US" baseline="-25000" dirty="0">
                <a:latin typeface="Cambria Math" pitchFamily="18" charset="0"/>
                <a:ea typeface="Cambria Math" pitchFamily="18" charset="0"/>
              </a:rPr>
              <a:t>1</a:t>
            </a:r>
            <a:r>
              <a:rPr lang="en-US" dirty="0"/>
              <a:t> in </a:t>
            </a:r>
            <a:r>
              <a:rPr lang="en-US" dirty="0" err="1"/>
              <a:t>inorder</a:t>
            </a:r>
            <a:r>
              <a:rPr lang="en-US" dirty="0"/>
              <a:t>, then visiting </a:t>
            </a:r>
            <a:r>
              <a:rPr lang="en-US" i="1" dirty="0"/>
              <a:t>r</a:t>
            </a:r>
            <a:r>
              <a:rPr lang="en-US" dirty="0"/>
              <a:t>, and continues by traversing </a:t>
            </a:r>
            <a:r>
              <a:rPr lang="en-US" i="1" dirty="0"/>
              <a:t>T</a:t>
            </a:r>
            <a:r>
              <a:rPr lang="en-US" baseline="-25000" dirty="0">
                <a:latin typeface="Cambria Math" pitchFamily="18" charset="0"/>
                <a:ea typeface="Cambria Math" pitchFamily="18" charset="0"/>
              </a:rPr>
              <a:t>2</a:t>
            </a:r>
            <a:r>
              <a:rPr lang="en-US" dirty="0"/>
              <a:t>  in </a:t>
            </a:r>
            <a:r>
              <a:rPr lang="en-US" dirty="0" err="1"/>
              <a:t>inorder</a:t>
            </a:r>
            <a:r>
              <a:rPr lang="en-US" dirty="0"/>
              <a:t>, and so on, until </a:t>
            </a:r>
            <a:r>
              <a:rPr lang="en-US" i="1" dirty="0" err="1"/>
              <a:t>T</a:t>
            </a:r>
            <a:r>
              <a:rPr lang="en-US" i="1" baseline="-25000" dirty="0" err="1"/>
              <a:t>n</a:t>
            </a:r>
            <a:r>
              <a:rPr lang="en-US" dirty="0"/>
              <a:t>  is traversed in </a:t>
            </a:r>
            <a:r>
              <a:rPr lang="en-US" dirty="0" err="1"/>
              <a:t>inorder</a:t>
            </a:r>
            <a:r>
              <a:rPr lang="en-US" dirty="0"/>
              <a:t>.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9000" y="4953000"/>
            <a:ext cx="2680716" cy="1587246"/>
          </a:xfrm>
          <a:prstGeom prst="rect">
            <a:avLst/>
          </a:prstGeom>
        </p:spPr>
      </p:pic>
    </p:spTree>
    <p:extLst>
      <p:ext uri="{BB962C8B-B14F-4D97-AF65-F5344CB8AC3E}">
        <p14:creationId xmlns:p14="http://schemas.microsoft.com/office/powerpoint/2010/main" val="20681913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Inorder</a:t>
            </a:r>
            <a:r>
              <a:rPr lang="en-US" dirty="0"/>
              <a:t> Traversal (</a:t>
            </a:r>
            <a:r>
              <a:rPr lang="en-US" i="1" dirty="0"/>
              <a:t>continued</a:t>
            </a:r>
            <a:r>
              <a:rPr lang="en-US" dirty="0"/>
              <a:t>)</a:t>
            </a:r>
          </a:p>
        </p:txBody>
      </p:sp>
      <p:pic>
        <p:nvPicPr>
          <p:cNvPr id="4"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543801" y="2057400"/>
            <a:ext cx="2622665" cy="4389120"/>
          </a:xfrm>
          <a:prstGeom prst="rect">
            <a:avLst/>
          </a:prstGeom>
        </p:spPr>
      </p:pic>
      <p:sp>
        <p:nvSpPr>
          <p:cNvPr id="5" name="TextBox 4"/>
          <p:cNvSpPr txBox="1"/>
          <p:nvPr/>
        </p:nvSpPr>
        <p:spPr>
          <a:xfrm>
            <a:off x="1828800" y="2286000"/>
            <a:ext cx="5105400" cy="3416320"/>
          </a:xfrm>
          <a:prstGeom prst="rect">
            <a:avLst/>
          </a:prstGeom>
          <a:noFill/>
          <a:ln>
            <a:solidFill>
              <a:schemeClr val="accent1"/>
            </a:solidFill>
          </a:ln>
        </p:spPr>
        <p:txBody>
          <a:bodyPr wrap="square" rtlCol="0">
            <a:spAutoFit/>
          </a:bodyPr>
          <a:lstStyle/>
          <a:p>
            <a:r>
              <a:rPr lang="en-US" b="1" dirty="0"/>
              <a:t>procedure  </a:t>
            </a:r>
            <a:r>
              <a:rPr lang="en-US" i="1" dirty="0" err="1"/>
              <a:t>inorder</a:t>
            </a:r>
            <a:r>
              <a:rPr lang="en-US" dirty="0"/>
              <a:t> (</a:t>
            </a:r>
            <a:r>
              <a:rPr lang="en-US" i="1" dirty="0"/>
              <a:t>T</a:t>
            </a:r>
            <a:r>
              <a:rPr lang="en-US" dirty="0"/>
              <a:t>: ordered rooted tree)</a:t>
            </a:r>
          </a:p>
          <a:p>
            <a:r>
              <a:rPr lang="en-US" i="1" dirty="0"/>
              <a:t>r</a:t>
            </a:r>
            <a:r>
              <a:rPr lang="en-US" dirty="0"/>
              <a:t> := root of </a:t>
            </a:r>
            <a:r>
              <a:rPr lang="en-US" i="1" dirty="0"/>
              <a:t>T</a:t>
            </a:r>
          </a:p>
          <a:p>
            <a:r>
              <a:rPr lang="en-US" b="1" dirty="0"/>
              <a:t>if</a:t>
            </a:r>
            <a:r>
              <a:rPr lang="en-US" dirty="0"/>
              <a:t> </a:t>
            </a:r>
            <a:r>
              <a:rPr lang="en-US" i="1" dirty="0"/>
              <a:t>r</a:t>
            </a:r>
            <a:r>
              <a:rPr lang="en-US" dirty="0"/>
              <a:t> is a leaf </a:t>
            </a:r>
            <a:r>
              <a:rPr lang="en-US" b="1" dirty="0"/>
              <a:t>then</a:t>
            </a:r>
            <a:r>
              <a:rPr lang="en-US" dirty="0"/>
              <a:t> list</a:t>
            </a:r>
            <a:r>
              <a:rPr lang="en-US" i="1" dirty="0"/>
              <a:t> r</a:t>
            </a:r>
          </a:p>
          <a:p>
            <a:r>
              <a:rPr lang="en-US" b="1" dirty="0"/>
              <a:t>else</a:t>
            </a:r>
          </a:p>
          <a:p>
            <a:r>
              <a:rPr lang="en-US" b="1" dirty="0"/>
              <a:t>     </a:t>
            </a:r>
            <a:r>
              <a:rPr lang="en-US" i="1" dirty="0"/>
              <a:t>l</a:t>
            </a:r>
            <a:r>
              <a:rPr lang="en-US" b="1" dirty="0"/>
              <a:t> </a:t>
            </a:r>
            <a:r>
              <a:rPr lang="en-US" dirty="0"/>
              <a:t>:= first child of </a:t>
            </a:r>
            <a:r>
              <a:rPr lang="en-US" i="1" dirty="0"/>
              <a:t>r</a:t>
            </a:r>
            <a:r>
              <a:rPr lang="en-US" dirty="0"/>
              <a:t> from left to right</a:t>
            </a:r>
          </a:p>
          <a:p>
            <a:r>
              <a:rPr lang="en-US" i="1" dirty="0"/>
              <a:t>    T</a:t>
            </a:r>
            <a:r>
              <a:rPr lang="en-US" dirty="0"/>
              <a:t>(</a:t>
            </a:r>
            <a:r>
              <a:rPr lang="en-US" i="1" dirty="0"/>
              <a:t>l</a:t>
            </a:r>
            <a:r>
              <a:rPr lang="en-US" dirty="0"/>
              <a:t>) := </a:t>
            </a:r>
            <a:r>
              <a:rPr lang="en-US" dirty="0" err="1"/>
              <a:t>subtree</a:t>
            </a:r>
            <a:r>
              <a:rPr lang="en-US" dirty="0"/>
              <a:t> with </a:t>
            </a:r>
            <a:r>
              <a:rPr lang="en-US" i="1" dirty="0"/>
              <a:t>l</a:t>
            </a:r>
            <a:r>
              <a:rPr lang="en-US" dirty="0"/>
              <a:t> as its root</a:t>
            </a:r>
          </a:p>
          <a:p>
            <a:r>
              <a:rPr lang="en-US" dirty="0"/>
              <a:t>    </a:t>
            </a:r>
            <a:r>
              <a:rPr lang="en-US" i="1" dirty="0" err="1"/>
              <a:t>inorder</a:t>
            </a:r>
            <a:r>
              <a:rPr lang="en-US" dirty="0"/>
              <a:t>(</a:t>
            </a:r>
            <a:r>
              <a:rPr lang="en-US" i="1" dirty="0"/>
              <a:t>T</a:t>
            </a:r>
            <a:r>
              <a:rPr lang="en-US" dirty="0"/>
              <a:t>(</a:t>
            </a:r>
            <a:r>
              <a:rPr lang="en-US" i="1" dirty="0"/>
              <a:t>l</a:t>
            </a:r>
            <a:r>
              <a:rPr lang="en-US" dirty="0"/>
              <a:t>))</a:t>
            </a:r>
          </a:p>
          <a:p>
            <a:r>
              <a:rPr lang="en-US" dirty="0"/>
              <a:t>    list(</a:t>
            </a:r>
            <a:r>
              <a:rPr lang="en-US" i="1" dirty="0"/>
              <a:t>r</a:t>
            </a:r>
            <a:r>
              <a:rPr lang="en-US" dirty="0"/>
              <a:t>)</a:t>
            </a:r>
          </a:p>
          <a:p>
            <a:r>
              <a:rPr lang="en-US" b="1" dirty="0"/>
              <a:t>    for</a:t>
            </a:r>
            <a:r>
              <a:rPr lang="en-US" dirty="0"/>
              <a:t> each child </a:t>
            </a:r>
            <a:r>
              <a:rPr lang="en-US" i="1" dirty="0"/>
              <a:t>c</a:t>
            </a:r>
            <a:r>
              <a:rPr lang="en-US" dirty="0"/>
              <a:t> of</a:t>
            </a:r>
            <a:r>
              <a:rPr lang="en-US" i="1" dirty="0"/>
              <a:t> r </a:t>
            </a:r>
            <a:r>
              <a:rPr lang="en-US" dirty="0"/>
              <a:t>from left to right</a:t>
            </a:r>
          </a:p>
          <a:p>
            <a:r>
              <a:rPr lang="en-US" dirty="0"/>
              <a:t>         </a:t>
            </a:r>
            <a:r>
              <a:rPr lang="en-US" i="1" dirty="0"/>
              <a:t>T</a:t>
            </a:r>
            <a:r>
              <a:rPr lang="en-US" dirty="0"/>
              <a:t>(</a:t>
            </a:r>
            <a:r>
              <a:rPr lang="en-US" i="1" dirty="0"/>
              <a:t>c</a:t>
            </a:r>
            <a:r>
              <a:rPr lang="en-US" dirty="0"/>
              <a:t>) := </a:t>
            </a:r>
            <a:r>
              <a:rPr lang="en-US" dirty="0" err="1"/>
              <a:t>subtree</a:t>
            </a:r>
            <a:r>
              <a:rPr lang="en-US" dirty="0"/>
              <a:t> with </a:t>
            </a:r>
            <a:r>
              <a:rPr lang="en-US" i="1" dirty="0"/>
              <a:t>c</a:t>
            </a:r>
            <a:r>
              <a:rPr lang="en-US" dirty="0"/>
              <a:t> as root</a:t>
            </a:r>
          </a:p>
          <a:p>
            <a:r>
              <a:rPr lang="en-US" dirty="0"/>
              <a:t>         </a:t>
            </a:r>
            <a:r>
              <a:rPr lang="en-US" i="1" dirty="0" err="1"/>
              <a:t>inorder</a:t>
            </a:r>
            <a:r>
              <a:rPr lang="en-US" dirty="0"/>
              <a:t>(</a:t>
            </a:r>
            <a:r>
              <a:rPr lang="en-US" i="1" dirty="0"/>
              <a:t>T</a:t>
            </a:r>
            <a:r>
              <a:rPr lang="en-US" dirty="0"/>
              <a:t>(</a:t>
            </a:r>
            <a:r>
              <a:rPr lang="en-US" i="1" dirty="0"/>
              <a:t>c</a:t>
            </a:r>
            <a:r>
              <a:rPr lang="en-US" dirty="0"/>
              <a:t>))</a:t>
            </a:r>
          </a:p>
          <a:p>
            <a:endParaRPr lang="en-US" dirty="0"/>
          </a:p>
        </p:txBody>
      </p:sp>
    </p:spTree>
    <p:extLst>
      <p:ext uri="{BB962C8B-B14F-4D97-AF65-F5344CB8AC3E}">
        <p14:creationId xmlns:p14="http://schemas.microsoft.com/office/powerpoint/2010/main" val="42034975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Postorder</a:t>
            </a:r>
            <a:r>
              <a:rPr lang="en-US" dirty="0"/>
              <a:t> Traversal</a:t>
            </a:r>
          </a:p>
        </p:txBody>
      </p:sp>
      <p:sp>
        <p:nvSpPr>
          <p:cNvPr id="3" name="Content Placeholder 2"/>
          <p:cNvSpPr>
            <a:spLocks noGrp="1"/>
          </p:cNvSpPr>
          <p:nvPr>
            <p:ph idx="1"/>
          </p:nvPr>
        </p:nvSpPr>
        <p:spPr/>
        <p:txBody>
          <a:bodyPr>
            <a:normAutofit/>
          </a:bodyPr>
          <a:lstStyle/>
          <a:p>
            <a:pPr indent="0">
              <a:spcBef>
                <a:spcPts val="0"/>
              </a:spcBef>
              <a:buNone/>
            </a:pPr>
            <a:r>
              <a:rPr lang="en-US" b="1" dirty="0"/>
              <a:t>Definition</a:t>
            </a:r>
            <a:r>
              <a:rPr lang="en-US" dirty="0"/>
              <a:t>: Let </a:t>
            </a:r>
            <a:r>
              <a:rPr lang="en-US" i="1" dirty="0"/>
              <a:t>T</a:t>
            </a:r>
            <a:r>
              <a:rPr lang="en-US" dirty="0"/>
              <a:t> be an ordered rooted tree with root </a:t>
            </a:r>
            <a:r>
              <a:rPr lang="en-US" i="1" dirty="0"/>
              <a:t>r</a:t>
            </a:r>
            <a:r>
              <a:rPr lang="en-US" dirty="0"/>
              <a:t>. If </a:t>
            </a:r>
            <a:r>
              <a:rPr lang="en-US" i="1" dirty="0"/>
              <a:t>T</a:t>
            </a:r>
            <a:r>
              <a:rPr lang="en-US" dirty="0"/>
              <a:t> consists only of </a:t>
            </a:r>
            <a:r>
              <a:rPr lang="en-US" i="1" dirty="0"/>
              <a:t>r</a:t>
            </a:r>
            <a:r>
              <a:rPr lang="en-US" dirty="0"/>
              <a:t>, then </a:t>
            </a:r>
            <a:r>
              <a:rPr lang="en-US" i="1" dirty="0"/>
              <a:t>r</a:t>
            </a:r>
            <a:r>
              <a:rPr lang="en-US" dirty="0"/>
              <a:t> is the </a:t>
            </a:r>
            <a:r>
              <a:rPr lang="en-US" i="1" dirty="0" err="1"/>
              <a:t>postorder</a:t>
            </a:r>
            <a:r>
              <a:rPr lang="en-US" i="1" dirty="0"/>
              <a:t> traversal </a:t>
            </a:r>
            <a:r>
              <a:rPr lang="en-US" dirty="0"/>
              <a:t>of </a:t>
            </a:r>
            <a:r>
              <a:rPr lang="en-US" i="1" dirty="0"/>
              <a:t>T</a:t>
            </a:r>
            <a:r>
              <a:rPr lang="en-US" dirty="0"/>
              <a:t>. Otherwise, suppose that </a:t>
            </a:r>
            <a:r>
              <a:rPr lang="en-US" i="1" dirty="0"/>
              <a:t>T</a:t>
            </a:r>
            <a:r>
              <a:rPr lang="en-US" baseline="-25000" dirty="0">
                <a:latin typeface="Cambria Math" pitchFamily="18" charset="0"/>
                <a:ea typeface="Cambria Math" pitchFamily="18" charset="0"/>
              </a:rPr>
              <a:t>1</a:t>
            </a:r>
            <a:r>
              <a:rPr lang="en-US" dirty="0"/>
              <a:t>, </a:t>
            </a:r>
            <a:r>
              <a:rPr lang="en-US" i="1" dirty="0"/>
              <a:t>T</a:t>
            </a:r>
            <a:r>
              <a:rPr lang="en-US" baseline="-25000" dirty="0">
                <a:latin typeface="Cambria Math" pitchFamily="18" charset="0"/>
                <a:ea typeface="Cambria Math" pitchFamily="18" charset="0"/>
              </a:rPr>
              <a:t>2</a:t>
            </a:r>
            <a:r>
              <a:rPr lang="en-US" dirty="0"/>
              <a:t>, …, </a:t>
            </a:r>
            <a:r>
              <a:rPr lang="en-US" i="1" dirty="0" err="1"/>
              <a:t>T</a:t>
            </a:r>
            <a:r>
              <a:rPr lang="en-US" i="1" baseline="-25000" dirty="0" err="1"/>
              <a:t>n</a:t>
            </a:r>
            <a:r>
              <a:rPr lang="en-US" dirty="0"/>
              <a:t> are the </a:t>
            </a:r>
            <a:r>
              <a:rPr lang="en-US" dirty="0" err="1"/>
              <a:t>subtrees</a:t>
            </a:r>
            <a:r>
              <a:rPr lang="en-US" dirty="0"/>
              <a:t> of </a:t>
            </a:r>
            <a:r>
              <a:rPr lang="en-US" i="1" dirty="0"/>
              <a:t>r</a:t>
            </a:r>
            <a:r>
              <a:rPr lang="en-US" dirty="0"/>
              <a:t> from left to right in </a:t>
            </a:r>
            <a:r>
              <a:rPr lang="en-US" i="1" dirty="0"/>
              <a:t>T</a:t>
            </a:r>
            <a:r>
              <a:rPr lang="en-US" dirty="0"/>
              <a:t>. The </a:t>
            </a:r>
            <a:r>
              <a:rPr lang="en-US" dirty="0" err="1"/>
              <a:t>postorder</a:t>
            </a:r>
            <a:r>
              <a:rPr lang="en-US" dirty="0"/>
              <a:t> traversal  begins by traversing </a:t>
            </a:r>
            <a:r>
              <a:rPr lang="en-US" i="1" dirty="0"/>
              <a:t>T</a:t>
            </a:r>
            <a:r>
              <a:rPr lang="en-US" baseline="-25000" dirty="0">
                <a:latin typeface="Cambria Math" pitchFamily="18" charset="0"/>
                <a:ea typeface="Cambria Math" pitchFamily="18" charset="0"/>
              </a:rPr>
              <a:t>1</a:t>
            </a:r>
            <a:r>
              <a:rPr lang="en-US" dirty="0"/>
              <a:t> in </a:t>
            </a:r>
            <a:r>
              <a:rPr lang="en-US" dirty="0" err="1"/>
              <a:t>postorder</a:t>
            </a:r>
            <a:r>
              <a:rPr lang="en-US" dirty="0"/>
              <a:t>, then </a:t>
            </a:r>
            <a:r>
              <a:rPr lang="en-US" i="1" dirty="0"/>
              <a:t>T</a:t>
            </a:r>
            <a:r>
              <a:rPr lang="en-US" baseline="-25000" dirty="0">
                <a:latin typeface="Cambria Math" pitchFamily="18" charset="0"/>
                <a:ea typeface="Cambria Math" pitchFamily="18" charset="0"/>
              </a:rPr>
              <a:t>2</a:t>
            </a:r>
            <a:r>
              <a:rPr lang="en-US" dirty="0"/>
              <a:t>  in </a:t>
            </a:r>
            <a:r>
              <a:rPr lang="en-US" dirty="0" err="1"/>
              <a:t>postorder</a:t>
            </a:r>
            <a:r>
              <a:rPr lang="en-US" dirty="0"/>
              <a:t>, and so on, after </a:t>
            </a:r>
            <a:r>
              <a:rPr lang="en-US" i="1" dirty="0" err="1"/>
              <a:t>T</a:t>
            </a:r>
            <a:r>
              <a:rPr lang="en-US" i="1" baseline="-25000" dirty="0" err="1"/>
              <a:t>n</a:t>
            </a:r>
            <a:r>
              <a:rPr lang="en-US" dirty="0"/>
              <a:t>  is traversed in </a:t>
            </a:r>
            <a:r>
              <a:rPr lang="en-US" dirty="0" err="1"/>
              <a:t>postorder</a:t>
            </a:r>
            <a:r>
              <a:rPr lang="en-US" dirty="0"/>
              <a:t>, </a:t>
            </a:r>
            <a:r>
              <a:rPr lang="en-US" i="1" dirty="0"/>
              <a:t>r</a:t>
            </a:r>
            <a:r>
              <a:rPr lang="en-US" dirty="0"/>
              <a:t> is visited.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2800" y="4799076"/>
            <a:ext cx="2673858" cy="1673352"/>
          </a:xfrm>
          <a:prstGeom prst="rect">
            <a:avLst/>
          </a:prstGeom>
        </p:spPr>
      </p:pic>
    </p:spTree>
    <p:extLst>
      <p:ext uri="{BB962C8B-B14F-4D97-AF65-F5344CB8AC3E}">
        <p14:creationId xmlns:p14="http://schemas.microsoft.com/office/powerpoint/2010/main" val="4785136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Postorder</a:t>
            </a:r>
            <a:r>
              <a:rPr lang="en-US" dirty="0"/>
              <a:t> Traversal  (</a:t>
            </a:r>
            <a:r>
              <a:rPr lang="en-US" i="1" dirty="0"/>
              <a:t>continued</a:t>
            </a:r>
            <a:r>
              <a:rPr lang="en-US" dirty="0"/>
              <a:t>)</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01" y="2057401"/>
            <a:ext cx="2592109" cy="4389437"/>
          </a:xfrm>
          <a:prstGeom prst="rect">
            <a:avLst/>
          </a:prstGeom>
        </p:spPr>
      </p:pic>
      <p:sp>
        <p:nvSpPr>
          <p:cNvPr id="5" name="TextBox 4"/>
          <p:cNvSpPr txBox="1"/>
          <p:nvPr/>
        </p:nvSpPr>
        <p:spPr>
          <a:xfrm>
            <a:off x="1828800" y="2286001"/>
            <a:ext cx="5257800" cy="2031325"/>
          </a:xfrm>
          <a:prstGeom prst="rect">
            <a:avLst/>
          </a:prstGeom>
          <a:noFill/>
          <a:ln>
            <a:solidFill>
              <a:schemeClr val="accent1"/>
            </a:solidFill>
          </a:ln>
        </p:spPr>
        <p:txBody>
          <a:bodyPr wrap="square" rtlCol="0">
            <a:spAutoFit/>
          </a:bodyPr>
          <a:lstStyle/>
          <a:p>
            <a:r>
              <a:rPr lang="en-US" b="1" dirty="0"/>
              <a:t>procedure  </a:t>
            </a:r>
            <a:r>
              <a:rPr lang="en-US" i="1" dirty="0" err="1"/>
              <a:t>postordered</a:t>
            </a:r>
            <a:r>
              <a:rPr lang="en-US" dirty="0"/>
              <a:t> (</a:t>
            </a:r>
            <a:r>
              <a:rPr lang="en-US" i="1" dirty="0"/>
              <a:t>T</a:t>
            </a:r>
            <a:r>
              <a:rPr lang="en-US" dirty="0"/>
              <a:t>: ordered rooted tree)</a:t>
            </a:r>
          </a:p>
          <a:p>
            <a:r>
              <a:rPr lang="en-US" i="1" dirty="0"/>
              <a:t>r</a:t>
            </a:r>
            <a:r>
              <a:rPr lang="en-US" dirty="0"/>
              <a:t> := root of </a:t>
            </a:r>
            <a:r>
              <a:rPr lang="en-US" i="1" dirty="0"/>
              <a:t>T</a:t>
            </a:r>
          </a:p>
          <a:p>
            <a:r>
              <a:rPr lang="en-US" b="1" dirty="0"/>
              <a:t>for</a:t>
            </a:r>
            <a:r>
              <a:rPr lang="en-US" dirty="0"/>
              <a:t> each child </a:t>
            </a:r>
            <a:r>
              <a:rPr lang="en-US" i="1" dirty="0"/>
              <a:t>c</a:t>
            </a:r>
            <a:r>
              <a:rPr lang="en-US" dirty="0"/>
              <a:t> of</a:t>
            </a:r>
            <a:r>
              <a:rPr lang="en-US" i="1" dirty="0"/>
              <a:t> r </a:t>
            </a:r>
            <a:r>
              <a:rPr lang="en-US" dirty="0"/>
              <a:t>from left to right</a:t>
            </a:r>
          </a:p>
          <a:p>
            <a:r>
              <a:rPr lang="en-US" dirty="0"/>
              <a:t>    </a:t>
            </a:r>
            <a:r>
              <a:rPr lang="en-US" i="1" dirty="0"/>
              <a:t>T</a:t>
            </a:r>
            <a:r>
              <a:rPr lang="en-US" dirty="0"/>
              <a:t>(</a:t>
            </a:r>
            <a:r>
              <a:rPr lang="en-US" i="1" dirty="0"/>
              <a:t>c</a:t>
            </a:r>
            <a:r>
              <a:rPr lang="en-US" dirty="0"/>
              <a:t>) := </a:t>
            </a:r>
            <a:r>
              <a:rPr lang="en-US" dirty="0" err="1"/>
              <a:t>subtree</a:t>
            </a:r>
            <a:r>
              <a:rPr lang="en-US" dirty="0"/>
              <a:t> with </a:t>
            </a:r>
            <a:r>
              <a:rPr lang="en-US" i="1" dirty="0"/>
              <a:t>c</a:t>
            </a:r>
            <a:r>
              <a:rPr lang="en-US" dirty="0"/>
              <a:t> as root</a:t>
            </a:r>
          </a:p>
          <a:p>
            <a:r>
              <a:rPr lang="en-US" dirty="0"/>
              <a:t>    </a:t>
            </a:r>
            <a:r>
              <a:rPr lang="en-US" dirty="0" err="1"/>
              <a:t>postorder</a:t>
            </a:r>
            <a:r>
              <a:rPr lang="en-US" dirty="0"/>
              <a:t>(</a:t>
            </a:r>
            <a:r>
              <a:rPr lang="en-US" i="1" dirty="0"/>
              <a:t>T</a:t>
            </a:r>
            <a:r>
              <a:rPr lang="en-US" dirty="0"/>
              <a:t>(</a:t>
            </a:r>
            <a:r>
              <a:rPr lang="en-US" i="1" dirty="0"/>
              <a:t>c</a:t>
            </a:r>
            <a:r>
              <a:rPr lang="en-US" dirty="0"/>
              <a:t>))</a:t>
            </a:r>
          </a:p>
          <a:p>
            <a:r>
              <a:rPr lang="en-US" dirty="0"/>
              <a:t>list</a:t>
            </a:r>
            <a:r>
              <a:rPr lang="en-US" i="1" dirty="0"/>
              <a:t> r</a:t>
            </a:r>
          </a:p>
          <a:p>
            <a:endParaRPr lang="en-US" dirty="0"/>
          </a:p>
        </p:txBody>
      </p:sp>
    </p:spTree>
    <p:extLst>
      <p:ext uri="{BB962C8B-B14F-4D97-AF65-F5344CB8AC3E}">
        <p14:creationId xmlns:p14="http://schemas.microsoft.com/office/powerpoint/2010/main" val="29120204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Expression Trees</a:t>
            </a:r>
          </a:p>
        </p:txBody>
      </p:sp>
      <p:sp>
        <p:nvSpPr>
          <p:cNvPr id="3" name="Content Placeholder 2"/>
          <p:cNvSpPr>
            <a:spLocks noGrp="1"/>
          </p:cNvSpPr>
          <p:nvPr>
            <p:ph idx="1"/>
          </p:nvPr>
        </p:nvSpPr>
        <p:spPr/>
        <p:txBody>
          <a:bodyPr/>
          <a:lstStyle/>
          <a:p>
            <a:r>
              <a:rPr lang="en-US" dirty="0"/>
              <a:t>Complex expressions can be represented using ordered rooted trees.</a:t>
            </a:r>
          </a:p>
          <a:p>
            <a:r>
              <a:rPr lang="en-US" dirty="0"/>
              <a:t>Consider the expression ((</a:t>
            </a:r>
            <a:r>
              <a:rPr lang="en-US" i="1" dirty="0"/>
              <a:t>x</a:t>
            </a:r>
            <a:r>
              <a:rPr lang="en-US" dirty="0"/>
              <a:t> + </a:t>
            </a:r>
            <a:r>
              <a:rPr lang="en-US" i="1" dirty="0"/>
              <a:t>y</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2</a:t>
            </a:r>
            <a:r>
              <a:rPr lang="en-US" dirty="0"/>
              <a:t> ) + ((</a:t>
            </a:r>
            <a:r>
              <a:rPr lang="en-US" i="1" dirty="0"/>
              <a:t>x</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4</a:t>
            </a:r>
            <a:r>
              <a:rPr lang="en-US" dirty="0"/>
              <a:t>)/</a:t>
            </a:r>
            <a:r>
              <a:rPr lang="en-US" dirty="0">
                <a:latin typeface="Cambria Math" pitchFamily="18" charset="0"/>
                <a:ea typeface="Cambria Math" pitchFamily="18" charset="0"/>
              </a:rPr>
              <a:t>3</a:t>
            </a:r>
            <a:r>
              <a:rPr lang="en-US" dirty="0"/>
              <a:t>).</a:t>
            </a:r>
          </a:p>
          <a:p>
            <a:r>
              <a:rPr lang="en-US" dirty="0"/>
              <a:t>A binary tree for the expression can be built from the bottom up, as is illustrated here.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0" y="4648200"/>
            <a:ext cx="4419600" cy="1815846"/>
          </a:xfrm>
          <a:prstGeom prst="rect">
            <a:avLst/>
          </a:prstGeom>
        </p:spPr>
      </p:pic>
    </p:spTree>
    <p:extLst>
      <p:ext uri="{BB962C8B-B14F-4D97-AF65-F5344CB8AC3E}">
        <p14:creationId xmlns:p14="http://schemas.microsoft.com/office/powerpoint/2010/main" val="33439684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Infix Notation</a:t>
            </a:r>
          </a:p>
        </p:txBody>
      </p:sp>
      <p:sp>
        <p:nvSpPr>
          <p:cNvPr id="3" name="Content Placeholder 2"/>
          <p:cNvSpPr>
            <a:spLocks noGrp="1"/>
          </p:cNvSpPr>
          <p:nvPr>
            <p:ph idx="1"/>
          </p:nvPr>
        </p:nvSpPr>
        <p:spPr/>
        <p:txBody>
          <a:bodyPr/>
          <a:lstStyle/>
          <a:p>
            <a:r>
              <a:rPr lang="en-US" dirty="0"/>
              <a:t>An </a:t>
            </a:r>
            <a:r>
              <a:rPr lang="en-US" dirty="0" err="1"/>
              <a:t>inorder</a:t>
            </a:r>
            <a:r>
              <a:rPr lang="en-US" dirty="0"/>
              <a:t> traversal of the tree representing an expression produces the original expression when parentheses are included except for unary operations, which now immediately follow their operands. </a:t>
            </a:r>
          </a:p>
          <a:p>
            <a:r>
              <a:rPr lang="en-US" dirty="0"/>
              <a:t>We illustrate why parentheses are needed with an example that displays three trees all yield the same infix representation.</a:t>
            </a:r>
          </a:p>
          <a:p>
            <a:endParaRPr lang="en-US" dirty="0"/>
          </a:p>
        </p:txBody>
      </p:sp>
      <p:pic>
        <p:nvPicPr>
          <p:cNvPr id="6"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81600" y="4876801"/>
            <a:ext cx="4339244" cy="1267691"/>
          </a:xfrm>
          <a:prstGeom prst="rect">
            <a:avLst/>
          </a:prstGeom>
        </p:spPr>
      </p:pic>
    </p:spTree>
    <p:extLst>
      <p:ext uri="{BB962C8B-B14F-4D97-AF65-F5344CB8AC3E}">
        <p14:creationId xmlns:p14="http://schemas.microsoft.com/office/powerpoint/2010/main" val="30267443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Prefix Notation</a:t>
            </a:r>
          </a:p>
        </p:txBody>
      </p:sp>
      <p:sp>
        <p:nvSpPr>
          <p:cNvPr id="3" name="Content Placeholder 2"/>
          <p:cNvSpPr>
            <a:spLocks noGrp="1"/>
          </p:cNvSpPr>
          <p:nvPr>
            <p:ph idx="1"/>
          </p:nvPr>
        </p:nvSpPr>
        <p:spPr>
          <a:xfrm>
            <a:off x="1981200" y="1935480"/>
            <a:ext cx="5638800" cy="4389120"/>
          </a:xfrm>
        </p:spPr>
        <p:txBody>
          <a:bodyPr>
            <a:normAutofit fontScale="77500" lnSpcReduction="20000"/>
          </a:bodyPr>
          <a:lstStyle/>
          <a:p>
            <a:r>
              <a:rPr lang="en-US" dirty="0"/>
              <a:t>When we traverse the rooted tree representation of an expression in preorder, we obtain the </a:t>
            </a:r>
            <a:r>
              <a:rPr lang="en-US" i="1" dirty="0"/>
              <a:t>prefix</a:t>
            </a:r>
            <a:r>
              <a:rPr lang="en-US" dirty="0"/>
              <a:t> form of the expression.   Expressions in prefix form are said to be in </a:t>
            </a:r>
            <a:r>
              <a:rPr lang="en-US" i="1" dirty="0"/>
              <a:t>Polish notation</a:t>
            </a:r>
            <a:r>
              <a:rPr lang="en-US" dirty="0"/>
              <a:t>,</a:t>
            </a:r>
            <a:r>
              <a:rPr lang="en-US" i="1" dirty="0"/>
              <a:t> </a:t>
            </a:r>
            <a:r>
              <a:rPr lang="en-US" dirty="0"/>
              <a:t>named after the Polish logician Jan </a:t>
            </a:r>
            <a:r>
              <a:rPr lang="en-US" dirty="0" err="1">
                <a:latin typeface="Cambria Math"/>
                <a:ea typeface="Cambria Math"/>
              </a:rPr>
              <a:t>Ł</a:t>
            </a:r>
            <a:r>
              <a:rPr lang="en-US" dirty="0" err="1"/>
              <a:t>ukasiewicz</a:t>
            </a:r>
            <a:r>
              <a:rPr lang="en-US" dirty="0"/>
              <a:t>.</a:t>
            </a:r>
          </a:p>
          <a:p>
            <a:r>
              <a:rPr lang="en-US" dirty="0"/>
              <a:t>Operators precede their operands in the prefix form of an expression. Parentheses are not needed as the representation is unambiguous.</a:t>
            </a:r>
          </a:p>
          <a:p>
            <a:r>
              <a:rPr lang="en-US" dirty="0"/>
              <a:t>The prefix form of ((</a:t>
            </a:r>
            <a:r>
              <a:rPr lang="en-US" i="1" dirty="0"/>
              <a:t>x</a:t>
            </a:r>
            <a:r>
              <a:rPr lang="en-US" dirty="0"/>
              <a:t> + </a:t>
            </a:r>
            <a:r>
              <a:rPr lang="en-US" i="1" dirty="0"/>
              <a:t>y</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2</a:t>
            </a:r>
            <a:r>
              <a:rPr lang="en-US" dirty="0"/>
              <a:t> ) + ((</a:t>
            </a:r>
            <a:r>
              <a:rPr lang="en-US" i="1" dirty="0"/>
              <a:t>x</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4</a:t>
            </a:r>
            <a:r>
              <a:rPr lang="en-US" dirty="0"/>
              <a:t>)/</a:t>
            </a:r>
            <a:r>
              <a:rPr lang="en-US" dirty="0">
                <a:latin typeface="Cambria Math" pitchFamily="18" charset="0"/>
                <a:ea typeface="Cambria Math" pitchFamily="18" charset="0"/>
              </a:rPr>
              <a:t>3</a:t>
            </a:r>
            <a:r>
              <a:rPr lang="en-US" dirty="0"/>
              <a:t>) </a:t>
            </a:r>
          </a:p>
          <a:p>
            <a:pPr marL="0" indent="0">
              <a:buNone/>
            </a:pPr>
            <a:r>
              <a:rPr lang="en-US" dirty="0"/>
              <a:t>     is + </a:t>
            </a:r>
            <a:r>
              <a:rPr lang="en-US" dirty="0">
                <a:latin typeface="Cambria Math"/>
                <a:ea typeface="Cambria Math"/>
              </a:rPr>
              <a:t>↑ </a:t>
            </a:r>
            <a:r>
              <a:rPr lang="en-US" dirty="0">
                <a:ea typeface="Cambria Math"/>
              </a:rPr>
              <a:t>+ </a:t>
            </a:r>
            <a:r>
              <a:rPr lang="en-US" i="1" dirty="0"/>
              <a:t>x y </a:t>
            </a:r>
            <a:r>
              <a:rPr lang="en-US" dirty="0">
                <a:latin typeface="Cambria Math" pitchFamily="18" charset="0"/>
                <a:ea typeface="Cambria Math" pitchFamily="18" charset="0"/>
              </a:rPr>
              <a:t>2 </a:t>
            </a:r>
            <a:r>
              <a:rPr lang="en-US" dirty="0"/>
              <a:t>/ </a:t>
            </a:r>
            <a:r>
              <a:rPr lang="en-US" dirty="0">
                <a:latin typeface="Cambria Math"/>
                <a:ea typeface="Cambria Math"/>
              </a:rPr>
              <a:t>− </a:t>
            </a:r>
            <a:r>
              <a:rPr lang="en-US" i="1" dirty="0"/>
              <a:t>x </a:t>
            </a:r>
            <a:r>
              <a:rPr lang="en-US" dirty="0">
                <a:latin typeface="Cambria Math" pitchFamily="18" charset="0"/>
                <a:ea typeface="Cambria Math" pitchFamily="18" charset="0"/>
              </a:rPr>
              <a:t>4 3</a:t>
            </a:r>
            <a:r>
              <a:rPr lang="en-US" dirty="0"/>
              <a:t>.</a:t>
            </a:r>
          </a:p>
          <a:p>
            <a:r>
              <a:rPr lang="en-US" dirty="0"/>
              <a:t>Prefix expressions are evaluated by working from right to left. When we encounter an operator, we perform the corresponding operation with the two operations to the right.</a:t>
            </a:r>
          </a:p>
          <a:p>
            <a:endParaRPr lang="en-US"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77200" y="2895600"/>
            <a:ext cx="2228850" cy="2376678"/>
          </a:xfrm>
          <a:prstGeom prst="rect">
            <a:avLst/>
          </a:prstGeom>
        </p:spPr>
      </p:pic>
      <p:sp>
        <p:nvSpPr>
          <p:cNvPr id="5" name="TextBox 4"/>
          <p:cNvSpPr txBox="1"/>
          <p:nvPr/>
        </p:nvSpPr>
        <p:spPr>
          <a:xfrm>
            <a:off x="8077200" y="1524001"/>
            <a:ext cx="2209800" cy="1200329"/>
          </a:xfrm>
          <a:prstGeom prst="rect">
            <a:avLst/>
          </a:prstGeom>
          <a:noFill/>
        </p:spPr>
        <p:txBody>
          <a:bodyPr wrap="square" rtlCol="0">
            <a:spAutoFit/>
          </a:bodyPr>
          <a:lstStyle/>
          <a:p>
            <a:r>
              <a:rPr lang="en-US" b="1" dirty="0"/>
              <a:t>Example</a:t>
            </a:r>
            <a:r>
              <a:rPr lang="en-US" dirty="0"/>
              <a:t>: We show the steps used to evaluate a particular prefix expression:</a:t>
            </a:r>
            <a:endParaRPr lang="en-US" b="1"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304800"/>
            <a:ext cx="892302" cy="1032510"/>
          </a:xfrm>
          <a:prstGeom prst="rect">
            <a:avLst/>
          </a:prstGeom>
        </p:spPr>
      </p:pic>
      <p:sp>
        <p:nvSpPr>
          <p:cNvPr id="7" name="TextBox 6"/>
          <p:cNvSpPr txBox="1"/>
          <p:nvPr/>
        </p:nvSpPr>
        <p:spPr>
          <a:xfrm>
            <a:off x="8458200" y="381001"/>
            <a:ext cx="1847850" cy="646331"/>
          </a:xfrm>
          <a:prstGeom prst="rect">
            <a:avLst/>
          </a:prstGeom>
          <a:noFill/>
        </p:spPr>
        <p:txBody>
          <a:bodyPr wrap="square" rtlCol="0">
            <a:spAutoFit/>
          </a:bodyPr>
          <a:lstStyle/>
          <a:p>
            <a:r>
              <a:rPr lang="en-US" dirty="0"/>
              <a:t>Jan </a:t>
            </a:r>
            <a:r>
              <a:rPr lang="en-US" dirty="0" err="1">
                <a:latin typeface="Cambria Math"/>
                <a:ea typeface="Cambria Math"/>
              </a:rPr>
              <a:t>Ł</a:t>
            </a:r>
            <a:r>
              <a:rPr lang="en-US" dirty="0" err="1"/>
              <a:t>ukasiewicz</a:t>
            </a:r>
            <a:r>
              <a:rPr lang="en-US" dirty="0"/>
              <a:t> (</a:t>
            </a:r>
            <a:r>
              <a:rPr lang="en-US" dirty="0">
                <a:latin typeface="Cambria Math" pitchFamily="18" charset="0"/>
                <a:ea typeface="Cambria Math" pitchFamily="18" charset="0"/>
              </a:rPr>
              <a:t>1878-1956</a:t>
            </a:r>
            <a:r>
              <a:rPr lang="en-US" dirty="0"/>
              <a:t>)</a:t>
            </a:r>
          </a:p>
        </p:txBody>
      </p:sp>
    </p:spTree>
    <p:extLst>
      <p:ext uri="{BB962C8B-B14F-4D97-AF65-F5344CB8AC3E}">
        <p14:creationId xmlns:p14="http://schemas.microsoft.com/office/powerpoint/2010/main" val="29710118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Postfix Notation</a:t>
            </a:r>
          </a:p>
        </p:txBody>
      </p:sp>
      <p:sp>
        <p:nvSpPr>
          <p:cNvPr id="3" name="Content Placeholder 2"/>
          <p:cNvSpPr>
            <a:spLocks noGrp="1"/>
          </p:cNvSpPr>
          <p:nvPr>
            <p:ph idx="1"/>
          </p:nvPr>
        </p:nvSpPr>
        <p:spPr>
          <a:xfrm>
            <a:off x="1828800" y="1935480"/>
            <a:ext cx="5943600" cy="4389120"/>
          </a:xfrm>
        </p:spPr>
        <p:txBody>
          <a:bodyPr>
            <a:normAutofit fontScale="85000" lnSpcReduction="10000"/>
          </a:bodyPr>
          <a:lstStyle/>
          <a:p>
            <a:r>
              <a:rPr lang="en-US" dirty="0"/>
              <a:t>We obtain the </a:t>
            </a:r>
            <a:r>
              <a:rPr lang="en-US" i="1" dirty="0"/>
              <a:t>postfix form </a:t>
            </a:r>
            <a:r>
              <a:rPr lang="en-US" dirty="0"/>
              <a:t>of an expression by traversing its binary trees in </a:t>
            </a:r>
            <a:r>
              <a:rPr lang="en-US" dirty="0" err="1"/>
              <a:t>postorder</a:t>
            </a:r>
            <a:r>
              <a:rPr lang="en-US" dirty="0"/>
              <a:t>. Expressions written in postfix form are said to be in </a:t>
            </a:r>
            <a:r>
              <a:rPr lang="en-US" i="1" dirty="0"/>
              <a:t>reverse Polish notation. </a:t>
            </a:r>
          </a:p>
          <a:p>
            <a:r>
              <a:rPr lang="en-US" dirty="0"/>
              <a:t>Parentheses are not needed as the postfix form is unambiguous. </a:t>
            </a:r>
          </a:p>
          <a:p>
            <a:r>
              <a:rPr lang="en-US" i="1" dirty="0"/>
              <a:t>x y </a:t>
            </a:r>
            <a:r>
              <a:rPr lang="en-US" dirty="0"/>
              <a:t>+ </a:t>
            </a:r>
            <a:r>
              <a:rPr lang="en-US" dirty="0">
                <a:latin typeface="Cambria Math" pitchFamily="18" charset="0"/>
                <a:ea typeface="Cambria Math" pitchFamily="18" charset="0"/>
              </a:rPr>
              <a:t>2 </a:t>
            </a:r>
            <a:r>
              <a:rPr lang="en-US" dirty="0">
                <a:latin typeface="Cambria Math"/>
                <a:ea typeface="Cambria Math"/>
              </a:rPr>
              <a:t>↑ </a:t>
            </a:r>
            <a:r>
              <a:rPr lang="en-US" i="1" dirty="0"/>
              <a:t>x </a:t>
            </a:r>
            <a:r>
              <a:rPr lang="en-US" dirty="0">
                <a:latin typeface="Cambria Math" pitchFamily="18" charset="0"/>
                <a:ea typeface="Cambria Math" pitchFamily="18" charset="0"/>
              </a:rPr>
              <a:t>4</a:t>
            </a:r>
            <a:r>
              <a:rPr lang="en-US" dirty="0">
                <a:latin typeface="Cambria Math"/>
                <a:ea typeface="Cambria Math"/>
              </a:rPr>
              <a:t> − </a:t>
            </a:r>
            <a:r>
              <a:rPr lang="en-US" dirty="0">
                <a:latin typeface="Cambria Math" pitchFamily="18" charset="0"/>
                <a:ea typeface="Cambria Math" pitchFamily="18" charset="0"/>
              </a:rPr>
              <a:t>3 </a:t>
            </a:r>
            <a:r>
              <a:rPr lang="en-US" dirty="0"/>
              <a:t>/</a:t>
            </a:r>
            <a:r>
              <a:rPr lang="en-US" dirty="0">
                <a:latin typeface="Cambria Math" pitchFamily="18" charset="0"/>
                <a:ea typeface="Cambria Math" pitchFamily="18" charset="0"/>
              </a:rPr>
              <a:t> </a:t>
            </a:r>
            <a:r>
              <a:rPr lang="en-US" dirty="0">
                <a:ea typeface="Cambria Math"/>
              </a:rPr>
              <a:t>+</a:t>
            </a:r>
            <a:r>
              <a:rPr lang="en-US" dirty="0"/>
              <a:t> is the  postfix                              form of ((</a:t>
            </a:r>
            <a:r>
              <a:rPr lang="en-US" i="1" dirty="0"/>
              <a:t>x</a:t>
            </a:r>
            <a:r>
              <a:rPr lang="en-US" dirty="0"/>
              <a:t> + </a:t>
            </a:r>
            <a:r>
              <a:rPr lang="en-US" i="1" dirty="0"/>
              <a:t>y</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2</a:t>
            </a:r>
            <a:r>
              <a:rPr lang="en-US" dirty="0"/>
              <a:t> ) + ((</a:t>
            </a:r>
            <a:r>
              <a:rPr lang="en-US" i="1" dirty="0"/>
              <a:t>x</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4</a:t>
            </a:r>
            <a:r>
              <a:rPr lang="en-US" dirty="0"/>
              <a:t>)/</a:t>
            </a:r>
            <a:r>
              <a:rPr lang="en-US" dirty="0">
                <a:latin typeface="Cambria Math" pitchFamily="18" charset="0"/>
                <a:ea typeface="Cambria Math" pitchFamily="18" charset="0"/>
              </a:rPr>
              <a:t>3</a:t>
            </a:r>
            <a:r>
              <a:rPr lang="en-US" dirty="0"/>
              <a:t>).</a:t>
            </a:r>
          </a:p>
          <a:p>
            <a:r>
              <a:rPr lang="en-US" dirty="0"/>
              <a:t>A binary operator follows its two operands. So, to evaluate an expression one works from left to right, carrying out an operation represented by an operator on its preceding operands.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0" y="2514600"/>
            <a:ext cx="2229612" cy="2376678"/>
          </a:xfrm>
          <a:prstGeom prst="rect">
            <a:avLst/>
          </a:prstGeom>
        </p:spPr>
      </p:pic>
      <p:sp>
        <p:nvSpPr>
          <p:cNvPr id="5" name="TextBox 4"/>
          <p:cNvSpPr txBox="1"/>
          <p:nvPr/>
        </p:nvSpPr>
        <p:spPr>
          <a:xfrm>
            <a:off x="8077200" y="1066801"/>
            <a:ext cx="2209800" cy="1200329"/>
          </a:xfrm>
          <a:prstGeom prst="rect">
            <a:avLst/>
          </a:prstGeom>
          <a:noFill/>
        </p:spPr>
        <p:txBody>
          <a:bodyPr wrap="square" rtlCol="0">
            <a:spAutoFit/>
          </a:bodyPr>
          <a:lstStyle/>
          <a:p>
            <a:r>
              <a:rPr lang="en-US" b="1" dirty="0"/>
              <a:t>Example</a:t>
            </a:r>
            <a:r>
              <a:rPr lang="en-US" dirty="0"/>
              <a:t>: We show the steps used to evaluate a particular postfix expression.</a:t>
            </a:r>
            <a:endParaRPr lang="en-US" b="1" dirty="0"/>
          </a:p>
        </p:txBody>
      </p:sp>
    </p:spTree>
    <p:extLst>
      <p:ext uri="{BB962C8B-B14F-4D97-AF65-F5344CB8AC3E}">
        <p14:creationId xmlns:p14="http://schemas.microsoft.com/office/powerpoint/2010/main" val="4055875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a:t>
            </a:r>
            <a:r>
              <a:rPr altLang="zh-CN" dirty="0"/>
              <a:t>xercise </a:t>
            </a:r>
            <a:endParaRPr lang="zh-CN" altLang="en-US" dirty="0"/>
          </a:p>
        </p:txBody>
      </p:sp>
      <p:sp>
        <p:nvSpPr>
          <p:cNvPr id="3" name="文本占位符 2"/>
          <p:cNvSpPr>
            <a:spLocks noGrp="1"/>
          </p:cNvSpPr>
          <p:nvPr>
            <p:ph type="body" idx="1"/>
          </p:nvPr>
        </p:nvSpPr>
        <p:spPr/>
        <p:txBody>
          <a:bodyPr/>
          <a:lstStyle/>
          <a:p>
            <a:r>
              <a:rPr lang="en-US" altLang="zh-CN" dirty="0">
                <a:ea typeface="宋体" charset="-122"/>
              </a:rPr>
              <a:t>P784-784  17, 27     7</a:t>
            </a:r>
            <a:r>
              <a:rPr lang="en-US" altLang="zh-CN" baseline="30000" dirty="0">
                <a:ea typeface="宋体" charset="-122"/>
              </a:rPr>
              <a:t>th</a:t>
            </a:r>
            <a:r>
              <a:rPr lang="en-US" altLang="zh-CN" dirty="0">
                <a:ea typeface="宋体" charset="-122"/>
              </a:rPr>
              <a:t> edition</a:t>
            </a:r>
          </a:p>
          <a:p>
            <a:endParaRPr lang="en-US" altLang="zh-CN" dirty="0">
              <a:ea typeface="宋体" charset="-122"/>
            </a:endParaRPr>
          </a:p>
          <a:p>
            <a:r>
              <a:rPr lang="en-US" altLang="zh-CN" dirty="0">
                <a:ea typeface="宋体" charset="-122"/>
              </a:rPr>
              <a:t>P722-724  17, 27     6</a:t>
            </a:r>
            <a:r>
              <a:rPr lang="en-US" altLang="zh-CN" baseline="30000" dirty="0">
                <a:ea typeface="宋体" charset="-122"/>
              </a:rPr>
              <a:t>th</a:t>
            </a:r>
            <a:r>
              <a:rPr lang="en-US" altLang="zh-CN" dirty="0">
                <a:ea typeface="宋体" charset="-122"/>
              </a:rPr>
              <a:t> edition</a:t>
            </a:r>
          </a:p>
          <a:p>
            <a:endParaRPr lang="en-US" altLang="zh-CN" dirty="0">
              <a:ea typeface="宋体" charset="-122"/>
            </a:endParaRPr>
          </a:p>
          <a:p>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Spanning Trees</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11.4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Trees (</a:t>
            </a:r>
            <a:r>
              <a:rPr lang="en-US" i="1" dirty="0"/>
              <a:t>continued</a:t>
            </a:r>
            <a:r>
              <a:rPr lang="en-US" dirty="0"/>
              <a:t>)</a:t>
            </a:r>
          </a:p>
        </p:txBody>
      </p:sp>
      <p:sp>
        <p:nvSpPr>
          <p:cNvPr id="3" name="Content Placeholder 2"/>
          <p:cNvSpPr>
            <a:spLocks noGrp="1"/>
          </p:cNvSpPr>
          <p:nvPr>
            <p:ph idx="1"/>
          </p:nvPr>
        </p:nvSpPr>
        <p:spPr/>
        <p:txBody>
          <a:bodyPr>
            <a:normAutofit fontScale="77500" lnSpcReduction="20000"/>
          </a:bodyPr>
          <a:lstStyle/>
          <a:p>
            <a:pPr indent="0">
              <a:buNone/>
            </a:pPr>
            <a:r>
              <a:rPr lang="en-US" b="1" dirty="0"/>
              <a:t>Theorem 1</a:t>
            </a:r>
            <a:r>
              <a:rPr lang="en-US" dirty="0"/>
              <a:t>: An undirected graph is a tree if and only if there is a unique simple path between any two of its vertices. </a:t>
            </a:r>
          </a:p>
          <a:p>
            <a:pPr indent="0">
              <a:buNone/>
            </a:pPr>
            <a:endParaRPr lang="en-US" dirty="0"/>
          </a:p>
          <a:p>
            <a:pPr indent="0">
              <a:buNone/>
            </a:pPr>
            <a:r>
              <a:rPr lang="en-US" b="1" i="1" dirty="0"/>
              <a:t>Proof</a:t>
            </a:r>
            <a:r>
              <a:rPr lang="en-US" dirty="0"/>
              <a:t>: Assume that </a:t>
            </a:r>
            <a:r>
              <a:rPr lang="en-US" i="1" dirty="0"/>
              <a:t>T</a:t>
            </a:r>
            <a:r>
              <a:rPr lang="en-US" dirty="0"/>
              <a:t> is a tree. Then </a:t>
            </a:r>
            <a:r>
              <a:rPr lang="en-US" i="1" dirty="0"/>
              <a:t>T</a:t>
            </a:r>
            <a:r>
              <a:rPr lang="en-US" dirty="0"/>
              <a:t> is connected with no simple circuits. Hence, if  </a:t>
            </a:r>
            <a:r>
              <a:rPr lang="en-US" i="1" dirty="0"/>
              <a:t>x</a:t>
            </a:r>
            <a:r>
              <a:rPr lang="en-US" dirty="0"/>
              <a:t> and </a:t>
            </a:r>
            <a:r>
              <a:rPr lang="en-US" i="1" dirty="0"/>
              <a:t>y</a:t>
            </a:r>
            <a:r>
              <a:rPr lang="en-US" dirty="0"/>
              <a:t> are distinct vertices of </a:t>
            </a:r>
            <a:r>
              <a:rPr lang="en-US" i="1" dirty="0"/>
              <a:t>T</a:t>
            </a:r>
            <a:r>
              <a:rPr lang="en-US" dirty="0"/>
              <a:t>, there is a simple path between them (by Theorem </a:t>
            </a:r>
            <a:r>
              <a:rPr lang="en-US" dirty="0">
                <a:latin typeface="Cambria Math" pitchFamily="18" charset="0"/>
                <a:ea typeface="Cambria Math" pitchFamily="18" charset="0"/>
              </a:rPr>
              <a:t>1</a:t>
            </a:r>
            <a:r>
              <a:rPr lang="en-US" dirty="0"/>
              <a:t> of Section </a:t>
            </a:r>
            <a:r>
              <a:rPr lang="en-US" dirty="0">
                <a:latin typeface="Cambria Math" pitchFamily="18" charset="0"/>
                <a:ea typeface="Cambria Math" pitchFamily="18" charset="0"/>
              </a:rPr>
              <a:t>10.4</a:t>
            </a:r>
            <a:r>
              <a:rPr lang="en-US" dirty="0"/>
              <a:t>). This path must be unique - for if there were a second path, there would be a simple circuit in </a:t>
            </a:r>
            <a:r>
              <a:rPr lang="en-US" i="1" dirty="0"/>
              <a:t>T</a:t>
            </a:r>
            <a:r>
              <a:rPr lang="en-US" dirty="0"/>
              <a:t> (by Exercise </a:t>
            </a:r>
            <a:r>
              <a:rPr lang="en-US" dirty="0">
                <a:latin typeface="Cambria Math" pitchFamily="18" charset="0"/>
                <a:ea typeface="Cambria Math" pitchFamily="18" charset="0"/>
              </a:rPr>
              <a:t>59</a:t>
            </a:r>
            <a:r>
              <a:rPr lang="en-US" dirty="0"/>
              <a:t> of Section </a:t>
            </a:r>
            <a:r>
              <a:rPr lang="en-US" dirty="0">
                <a:latin typeface="Cambria Math" pitchFamily="18" charset="0"/>
                <a:ea typeface="Cambria Math" pitchFamily="18" charset="0"/>
              </a:rPr>
              <a:t>10.4</a:t>
            </a:r>
            <a:r>
              <a:rPr lang="en-US" dirty="0"/>
              <a:t>). Hence, there is a unique simple path between any two vertices of a tree.</a:t>
            </a:r>
          </a:p>
          <a:p>
            <a:pPr indent="0">
              <a:buNone/>
            </a:pPr>
            <a:endParaRPr lang="en-US" dirty="0"/>
          </a:p>
          <a:p>
            <a:pPr indent="0">
              <a:buNone/>
            </a:pPr>
            <a:r>
              <a:rPr lang="en-US" dirty="0"/>
              <a:t>Now assume that there is a unique simple path between any two vertices of a graph </a:t>
            </a:r>
            <a:r>
              <a:rPr lang="en-US" i="1" dirty="0"/>
              <a:t>T</a:t>
            </a:r>
            <a:r>
              <a:rPr lang="en-US" dirty="0"/>
              <a:t>. Then </a:t>
            </a:r>
            <a:r>
              <a:rPr lang="en-US" i="1" dirty="0"/>
              <a:t>T</a:t>
            </a:r>
            <a:r>
              <a:rPr lang="en-US" dirty="0"/>
              <a:t> is connected because there is a path between any two of its vertices.  Furthermore, </a:t>
            </a:r>
            <a:r>
              <a:rPr lang="en-US" i="1" dirty="0"/>
              <a:t>T</a:t>
            </a:r>
            <a:r>
              <a:rPr lang="en-US" dirty="0"/>
              <a:t> can have no simple circuits since if there were a simple circuit, there would be two paths between some two vertices. </a:t>
            </a:r>
          </a:p>
          <a:p>
            <a:pPr indent="0">
              <a:buNone/>
            </a:pPr>
            <a:endParaRPr lang="en-US" dirty="0"/>
          </a:p>
          <a:p>
            <a:pPr indent="0">
              <a:buNone/>
            </a:pPr>
            <a:r>
              <a:rPr lang="en-US" dirty="0"/>
              <a:t>Hence, a graph with a unique simple path between any two vertices is a tree.</a:t>
            </a:r>
          </a:p>
        </p:txBody>
      </p:sp>
      <p:sp>
        <p:nvSpPr>
          <p:cNvPr id="4" name="Isosceles Triangle 3"/>
          <p:cNvSpPr/>
          <p:nvPr/>
        </p:nvSpPr>
        <p:spPr>
          <a:xfrm rot="5400000" flipV="1">
            <a:off x="9982200" y="5410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03002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lstStyle/>
          <a:p>
            <a:r>
              <a:rPr lang="en-US" dirty="0"/>
              <a:t>Spanning Trees</a:t>
            </a:r>
          </a:p>
          <a:p>
            <a:r>
              <a:rPr lang="en-US" dirty="0"/>
              <a:t>Depth-First Search</a:t>
            </a:r>
          </a:p>
          <a:p>
            <a:r>
              <a:rPr lang="en-US" dirty="0"/>
              <a:t>Breadth-First Search</a:t>
            </a:r>
          </a:p>
          <a:p>
            <a:r>
              <a:rPr lang="en-US" dirty="0"/>
              <a:t>Backtracking Applications (</a:t>
            </a:r>
            <a:r>
              <a:rPr lang="en-US" i="1" dirty="0"/>
              <a:t>not currently included in overheads</a:t>
            </a:r>
            <a:r>
              <a:rPr lang="en-US" dirty="0"/>
              <a:t>)</a:t>
            </a:r>
          </a:p>
          <a:p>
            <a:r>
              <a:rPr lang="en-US" dirty="0"/>
              <a:t> Depth-First Search in Directed Graphs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Spanning Trees</a:t>
            </a:r>
          </a:p>
        </p:txBody>
      </p:sp>
      <p:sp>
        <p:nvSpPr>
          <p:cNvPr id="3" name="Content Placeholder 2"/>
          <p:cNvSpPr>
            <a:spLocks noGrp="1"/>
          </p:cNvSpPr>
          <p:nvPr>
            <p:ph idx="1"/>
          </p:nvPr>
        </p:nvSpPr>
        <p:spPr/>
        <p:txBody>
          <a:bodyPr>
            <a:normAutofit fontScale="77500" lnSpcReduction="20000"/>
          </a:bodyPr>
          <a:lstStyle/>
          <a:p>
            <a:pPr indent="0">
              <a:buNone/>
            </a:pPr>
            <a:r>
              <a:rPr lang="en-US" b="1" dirty="0"/>
              <a:t>Definition</a:t>
            </a:r>
            <a:r>
              <a:rPr lang="en-US" dirty="0"/>
              <a:t>: Let </a:t>
            </a:r>
            <a:r>
              <a:rPr lang="en-US" i="1" dirty="0"/>
              <a:t>G</a:t>
            </a:r>
            <a:r>
              <a:rPr lang="en-US" dirty="0"/>
              <a:t> be a simple graph. A spanning tree of </a:t>
            </a:r>
            <a:r>
              <a:rPr lang="en-US" i="1" dirty="0"/>
              <a:t>G</a:t>
            </a:r>
            <a:r>
              <a:rPr lang="en-US" dirty="0"/>
              <a:t> is a </a:t>
            </a:r>
            <a:r>
              <a:rPr lang="en-US" dirty="0" err="1"/>
              <a:t>subgraph</a:t>
            </a:r>
            <a:r>
              <a:rPr lang="en-US" dirty="0"/>
              <a:t> of </a:t>
            </a:r>
            <a:r>
              <a:rPr lang="en-US" i="1" dirty="0"/>
              <a:t>G</a:t>
            </a:r>
            <a:r>
              <a:rPr lang="en-US" dirty="0"/>
              <a:t> that is a tree containing every vertex of </a:t>
            </a:r>
            <a:r>
              <a:rPr lang="en-US" i="1" dirty="0"/>
              <a:t>G</a:t>
            </a:r>
            <a:r>
              <a:rPr lang="en-US" dirty="0"/>
              <a:t>. </a:t>
            </a:r>
          </a:p>
          <a:p>
            <a:pPr indent="0">
              <a:buNone/>
            </a:pPr>
            <a:r>
              <a:rPr lang="en-US" b="1" dirty="0"/>
              <a:t>Example</a:t>
            </a:r>
            <a:r>
              <a:rPr lang="en-US" dirty="0"/>
              <a:t>: Find the spanning tree of this                                             simple graph:</a:t>
            </a:r>
          </a:p>
          <a:p>
            <a:pPr indent="0">
              <a:buNone/>
            </a:pPr>
            <a:endParaRPr lang="en-US" dirty="0"/>
          </a:p>
          <a:p>
            <a:pPr indent="0">
              <a:buNone/>
            </a:pPr>
            <a:r>
              <a:rPr lang="en-US" b="1" dirty="0"/>
              <a:t>Solution</a:t>
            </a:r>
            <a:r>
              <a:rPr lang="en-US" dirty="0"/>
              <a:t>: The graph is connected, but is not a tree because it contains simple circuits. Remove the edge {</a:t>
            </a:r>
            <a:r>
              <a:rPr lang="en-US" i="1" dirty="0"/>
              <a:t>a</a:t>
            </a:r>
            <a:r>
              <a:rPr lang="en-US" dirty="0"/>
              <a:t>, </a:t>
            </a:r>
            <a:r>
              <a:rPr lang="en-US" i="1" dirty="0"/>
              <a:t>e</a:t>
            </a:r>
            <a:r>
              <a:rPr lang="en-US" dirty="0"/>
              <a:t>}. Now one simple circuit is gone, but the remaining </a:t>
            </a:r>
            <a:r>
              <a:rPr lang="en-US" dirty="0" err="1"/>
              <a:t>subgraph</a:t>
            </a:r>
            <a:r>
              <a:rPr lang="en-US" dirty="0"/>
              <a:t> still has a simple circuit. Remove the edge {</a:t>
            </a:r>
            <a:r>
              <a:rPr lang="en-US" i="1" dirty="0"/>
              <a:t>e</a:t>
            </a:r>
            <a:r>
              <a:rPr lang="en-US" dirty="0"/>
              <a:t>, </a:t>
            </a:r>
            <a:r>
              <a:rPr lang="en-US" i="1" dirty="0"/>
              <a:t>f</a:t>
            </a:r>
            <a:r>
              <a:rPr lang="en-US" dirty="0"/>
              <a:t>} and then the edge {</a:t>
            </a:r>
            <a:r>
              <a:rPr lang="en-US" i="1" dirty="0"/>
              <a:t>c</a:t>
            </a:r>
            <a:r>
              <a:rPr lang="en-US" dirty="0"/>
              <a:t>, </a:t>
            </a:r>
            <a:r>
              <a:rPr lang="en-US" i="1" dirty="0"/>
              <a:t>g</a:t>
            </a:r>
            <a:r>
              <a:rPr lang="en-US" dirty="0"/>
              <a:t>} to produce a simple graph with no simple circuits. It is a spanning tree, because it contains every vertex of the original graph. </a:t>
            </a:r>
          </a:p>
          <a:p>
            <a:pPr indent="0">
              <a:buNone/>
            </a:pPr>
            <a:endParaRPr lang="en-US" dirty="0"/>
          </a:p>
          <a:p>
            <a:pPr indent="0">
              <a:buNone/>
            </a:pPr>
            <a:endParaRPr lang="en-US" dirty="0"/>
          </a:p>
          <a:p>
            <a:pPr indent="0">
              <a:buNone/>
            </a:pPr>
            <a:endParaRPr lang="en-US" dirty="0"/>
          </a:p>
          <a:p>
            <a:pPr indent="0">
              <a:buNone/>
            </a:pPr>
            <a:endParaRPr lang="en-US" dirty="0"/>
          </a:p>
          <a:p>
            <a:pPr indent="0">
              <a:buNone/>
            </a:pPr>
            <a:r>
              <a:rPr lang="en-US"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10600" y="2362200"/>
            <a:ext cx="1365504" cy="838200"/>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6806" y="4953001"/>
            <a:ext cx="4633913" cy="114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85819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Spanning Trees (</a:t>
            </a:r>
            <a:r>
              <a:rPr lang="en-US" i="1" dirty="0"/>
              <a:t>continued</a:t>
            </a:r>
            <a:r>
              <a:rPr lang="en-US" dirty="0"/>
              <a:t>)</a:t>
            </a:r>
          </a:p>
        </p:txBody>
      </p:sp>
      <p:sp>
        <p:nvSpPr>
          <p:cNvPr id="3" name="Content Placeholder 2"/>
          <p:cNvSpPr>
            <a:spLocks noGrp="1"/>
          </p:cNvSpPr>
          <p:nvPr>
            <p:ph idx="1"/>
          </p:nvPr>
        </p:nvSpPr>
        <p:spPr/>
        <p:txBody>
          <a:bodyPr>
            <a:normAutofit fontScale="92500" lnSpcReduction="10000"/>
          </a:bodyPr>
          <a:lstStyle/>
          <a:p>
            <a:pPr indent="0">
              <a:buNone/>
            </a:pPr>
            <a:r>
              <a:rPr lang="en-US" b="1" dirty="0"/>
              <a:t>Theorem</a:t>
            </a:r>
            <a:r>
              <a:rPr lang="en-US" dirty="0"/>
              <a:t>: A simple graph is connected if and only if it has a spanning tree.</a:t>
            </a:r>
          </a:p>
          <a:p>
            <a:pPr indent="0">
              <a:buNone/>
            </a:pPr>
            <a:r>
              <a:rPr lang="en-US" b="1" i="1" dirty="0"/>
              <a:t>Proof</a:t>
            </a:r>
            <a:r>
              <a:rPr lang="en-US" dirty="0"/>
              <a:t>: Suppose that a simple graph </a:t>
            </a:r>
            <a:r>
              <a:rPr lang="en-US" i="1" dirty="0"/>
              <a:t>G</a:t>
            </a:r>
            <a:r>
              <a:rPr lang="en-US" dirty="0"/>
              <a:t> has a spanning tree </a:t>
            </a:r>
            <a:r>
              <a:rPr lang="en-US" i="1" dirty="0"/>
              <a:t>T</a:t>
            </a:r>
            <a:r>
              <a:rPr lang="en-US" dirty="0"/>
              <a:t>. </a:t>
            </a:r>
            <a:r>
              <a:rPr lang="en-US" i="1" dirty="0"/>
              <a:t>T</a:t>
            </a:r>
            <a:r>
              <a:rPr lang="en-US" dirty="0"/>
              <a:t> contains every vertex of </a:t>
            </a:r>
            <a:r>
              <a:rPr lang="en-US" i="1" dirty="0"/>
              <a:t>G</a:t>
            </a:r>
            <a:r>
              <a:rPr lang="en-US" dirty="0"/>
              <a:t> and there is a path in </a:t>
            </a:r>
            <a:r>
              <a:rPr lang="en-US" i="1" dirty="0"/>
              <a:t>T</a:t>
            </a:r>
            <a:r>
              <a:rPr lang="en-US" dirty="0"/>
              <a:t> between any two of its vertices. Because </a:t>
            </a:r>
            <a:r>
              <a:rPr lang="en-US" i="1" dirty="0"/>
              <a:t>T</a:t>
            </a:r>
            <a:r>
              <a:rPr lang="en-US" dirty="0"/>
              <a:t> is a </a:t>
            </a:r>
            <a:r>
              <a:rPr lang="en-US" dirty="0" err="1"/>
              <a:t>subgraph</a:t>
            </a:r>
            <a:r>
              <a:rPr lang="en-US" dirty="0"/>
              <a:t> of </a:t>
            </a:r>
            <a:r>
              <a:rPr lang="en-US" i="1" dirty="0"/>
              <a:t>G</a:t>
            </a:r>
            <a:r>
              <a:rPr lang="en-US" dirty="0"/>
              <a:t>, there is a path in </a:t>
            </a:r>
            <a:r>
              <a:rPr lang="en-US" i="1" dirty="0"/>
              <a:t>G</a:t>
            </a:r>
            <a:r>
              <a:rPr lang="en-US" dirty="0"/>
              <a:t> between any two of its vertices. Hence, </a:t>
            </a:r>
            <a:r>
              <a:rPr lang="en-US" i="1" dirty="0"/>
              <a:t>G </a:t>
            </a:r>
            <a:r>
              <a:rPr lang="en-US" dirty="0"/>
              <a:t>is connected. </a:t>
            </a:r>
          </a:p>
          <a:p>
            <a:pPr indent="0">
              <a:buNone/>
            </a:pPr>
            <a:r>
              <a:rPr lang="en-US" dirty="0"/>
              <a:t>Now suppose that </a:t>
            </a:r>
            <a:r>
              <a:rPr lang="en-US" i="1" dirty="0"/>
              <a:t>G</a:t>
            </a:r>
            <a:r>
              <a:rPr lang="en-US" dirty="0"/>
              <a:t> is connected. If </a:t>
            </a:r>
            <a:r>
              <a:rPr lang="en-US" i="1" dirty="0"/>
              <a:t>G</a:t>
            </a:r>
            <a:r>
              <a:rPr lang="en-US" dirty="0"/>
              <a:t> is not a tree, it contains a simple circuit. Remove an edge from one of the simple circuits. The resulting </a:t>
            </a:r>
            <a:r>
              <a:rPr lang="en-US" dirty="0" err="1"/>
              <a:t>subgraph</a:t>
            </a:r>
            <a:r>
              <a:rPr lang="en-US" dirty="0"/>
              <a:t> is still connected because any vertices connected via a path containing the removed edge are still connected via a path with the remaining part of the simple circuit. Continue in this fashion until there are no more simple circuits. A tree is produced because the graph remains connected as edges are removed. The resulting tree is a spanning tree because it contains every vertex of </a:t>
            </a:r>
            <a:r>
              <a:rPr lang="en-US" i="1" dirty="0"/>
              <a:t>G</a:t>
            </a:r>
            <a:r>
              <a:rPr lang="en-US" dirty="0"/>
              <a:t>. </a:t>
            </a:r>
          </a:p>
        </p:txBody>
      </p:sp>
    </p:spTree>
    <p:extLst>
      <p:ext uri="{BB962C8B-B14F-4D97-AF65-F5344CB8AC3E}">
        <p14:creationId xmlns:p14="http://schemas.microsoft.com/office/powerpoint/2010/main" val="5803875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Depth-First Search</a:t>
            </a:r>
          </a:p>
        </p:txBody>
      </p:sp>
      <p:sp>
        <p:nvSpPr>
          <p:cNvPr id="3" name="Content Placeholder 2"/>
          <p:cNvSpPr>
            <a:spLocks noGrp="1"/>
          </p:cNvSpPr>
          <p:nvPr>
            <p:ph idx="1"/>
          </p:nvPr>
        </p:nvSpPr>
        <p:spPr/>
        <p:txBody>
          <a:bodyPr>
            <a:normAutofit fontScale="92500"/>
          </a:bodyPr>
          <a:lstStyle/>
          <a:p>
            <a:r>
              <a:rPr lang="en-US" dirty="0"/>
              <a:t>To use </a:t>
            </a:r>
            <a:r>
              <a:rPr lang="en-US" i="1" dirty="0"/>
              <a:t>depth-first search </a:t>
            </a:r>
            <a:r>
              <a:rPr lang="en-US" dirty="0"/>
              <a:t>to build a spanning tree for a connected simple graph first arbitrarily choose a vertex of the graph as the root. </a:t>
            </a:r>
          </a:p>
          <a:p>
            <a:pPr lvl="1"/>
            <a:r>
              <a:rPr lang="en-US" dirty="0"/>
              <a:t>Form a path starting at this vertex by successively adding vertices and edges, where each new edge is incident with the last vertex in the path and a vertex not already in the path. Continue adding vertices and edges to this path as long as possible.</a:t>
            </a:r>
          </a:p>
          <a:p>
            <a:pPr lvl="1"/>
            <a:r>
              <a:rPr lang="en-US" dirty="0"/>
              <a:t>If the path goes through all vertices of the graph, the tree consisting of this path is a spanning tree.</a:t>
            </a:r>
          </a:p>
          <a:p>
            <a:pPr lvl="1"/>
            <a:r>
              <a:rPr lang="en-US" dirty="0"/>
              <a:t>Otherwise, move back to the next to the last vertex in the path, and if possible, form a new path starting at this vertex and passing through vertices not already visited. If this cannot be done, move back another vertex in the path.</a:t>
            </a:r>
          </a:p>
          <a:p>
            <a:pPr lvl="1"/>
            <a:r>
              <a:rPr lang="en-US" dirty="0"/>
              <a:t>Repeat this procedure until all vertices are included in the spanning tree. </a:t>
            </a:r>
          </a:p>
        </p:txBody>
      </p:sp>
    </p:spTree>
    <p:extLst>
      <p:ext uri="{BB962C8B-B14F-4D97-AF65-F5344CB8AC3E}">
        <p14:creationId xmlns:p14="http://schemas.microsoft.com/office/powerpoint/2010/main" val="36191585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Depth-First Search (</a:t>
            </a:r>
            <a:r>
              <a:rPr lang="en-US" i="1" dirty="0"/>
              <a:t>continued</a:t>
            </a:r>
            <a:r>
              <a:rPr lang="en-US" dirty="0"/>
              <a:t>)</a:t>
            </a:r>
          </a:p>
        </p:txBody>
      </p:sp>
      <p:sp>
        <p:nvSpPr>
          <p:cNvPr id="3" name="Content Placeholder 2"/>
          <p:cNvSpPr>
            <a:spLocks noGrp="1"/>
          </p:cNvSpPr>
          <p:nvPr>
            <p:ph idx="1"/>
          </p:nvPr>
        </p:nvSpPr>
        <p:spPr/>
        <p:txBody>
          <a:bodyPr>
            <a:normAutofit fontScale="77500" lnSpcReduction="20000"/>
          </a:bodyPr>
          <a:lstStyle/>
          <a:p>
            <a:pPr indent="0">
              <a:buNone/>
            </a:pPr>
            <a:r>
              <a:rPr lang="en-US" b="1" dirty="0"/>
              <a:t>Example</a:t>
            </a:r>
            <a:r>
              <a:rPr lang="en-US" dirty="0"/>
              <a:t>: Use depth-first search                                                                                    to find a spanning tree of this graph.</a:t>
            </a:r>
          </a:p>
          <a:p>
            <a:pPr indent="0">
              <a:buNone/>
            </a:pPr>
            <a:endParaRPr lang="en-US" dirty="0"/>
          </a:p>
          <a:p>
            <a:pPr indent="0">
              <a:buNone/>
            </a:pPr>
            <a:endParaRPr lang="en-US" dirty="0"/>
          </a:p>
          <a:p>
            <a:pPr indent="0">
              <a:buNone/>
            </a:pPr>
            <a:endParaRPr lang="en-US" dirty="0"/>
          </a:p>
          <a:p>
            <a:pPr indent="0">
              <a:buNone/>
            </a:pPr>
            <a:r>
              <a:rPr lang="en-US" b="1" dirty="0"/>
              <a:t>Solution</a:t>
            </a:r>
            <a:r>
              <a:rPr lang="en-US" dirty="0"/>
              <a:t>: We start arbitrarily with vertex </a:t>
            </a:r>
            <a:r>
              <a:rPr lang="en-US" i="1" dirty="0"/>
              <a:t>f</a:t>
            </a:r>
            <a:r>
              <a:rPr lang="en-US" dirty="0"/>
              <a:t>. We build a path by successively adding an edge that connects the last vertex added to the path and a vertex not already in the path, as long as this is possible. The result is a path that connects  </a:t>
            </a:r>
            <a:r>
              <a:rPr lang="en-US" i="1" dirty="0"/>
              <a:t>f</a:t>
            </a:r>
            <a:r>
              <a:rPr lang="en-US" dirty="0"/>
              <a:t>, </a:t>
            </a:r>
            <a:r>
              <a:rPr lang="en-US" i="1" dirty="0"/>
              <a:t>g</a:t>
            </a:r>
            <a:r>
              <a:rPr lang="en-US" dirty="0"/>
              <a:t>, </a:t>
            </a:r>
            <a:r>
              <a:rPr lang="en-US" i="1" dirty="0"/>
              <a:t>h</a:t>
            </a:r>
            <a:r>
              <a:rPr lang="en-US" dirty="0"/>
              <a:t>, </a:t>
            </a:r>
            <a:r>
              <a:rPr lang="en-US" i="1" dirty="0"/>
              <a:t>k</a:t>
            </a:r>
            <a:r>
              <a:rPr lang="en-US" dirty="0"/>
              <a:t>, and </a:t>
            </a:r>
            <a:r>
              <a:rPr lang="en-US" i="1" dirty="0"/>
              <a:t>j</a:t>
            </a:r>
            <a:r>
              <a:rPr lang="en-US" dirty="0"/>
              <a:t>. Next, we return to </a:t>
            </a:r>
            <a:r>
              <a:rPr lang="en-US" i="1" dirty="0"/>
              <a:t>k</a:t>
            </a:r>
            <a:r>
              <a:rPr lang="en-US" dirty="0"/>
              <a:t>, but find no new vertices to add. So, we return to </a:t>
            </a:r>
            <a:r>
              <a:rPr lang="en-US" i="1" dirty="0"/>
              <a:t>h</a:t>
            </a:r>
            <a:r>
              <a:rPr lang="en-US" dirty="0"/>
              <a:t> and add the path with one edge that connects </a:t>
            </a:r>
            <a:r>
              <a:rPr lang="en-US" i="1" dirty="0"/>
              <a:t>h</a:t>
            </a:r>
            <a:r>
              <a:rPr lang="en-US" dirty="0"/>
              <a:t> and </a:t>
            </a:r>
            <a:r>
              <a:rPr lang="en-US" i="1" dirty="0" err="1"/>
              <a:t>i</a:t>
            </a:r>
            <a:r>
              <a:rPr lang="en-US" dirty="0"/>
              <a:t>. We next return to </a:t>
            </a:r>
            <a:r>
              <a:rPr lang="en-US" i="1" dirty="0"/>
              <a:t>f</a:t>
            </a:r>
            <a:r>
              <a:rPr lang="en-US" dirty="0"/>
              <a:t>, and add the path connecting </a:t>
            </a:r>
            <a:r>
              <a:rPr lang="en-US" i="1" dirty="0"/>
              <a:t>f</a:t>
            </a:r>
            <a:r>
              <a:rPr lang="en-US" dirty="0"/>
              <a:t>, </a:t>
            </a:r>
            <a:r>
              <a:rPr lang="en-US" i="1" dirty="0"/>
              <a:t>d</a:t>
            </a:r>
            <a:r>
              <a:rPr lang="en-US" dirty="0"/>
              <a:t>, </a:t>
            </a:r>
            <a:r>
              <a:rPr lang="en-US" i="1" dirty="0"/>
              <a:t>e</a:t>
            </a:r>
            <a:r>
              <a:rPr lang="en-US" dirty="0"/>
              <a:t>, </a:t>
            </a:r>
            <a:r>
              <a:rPr lang="en-US" i="1" dirty="0"/>
              <a:t>c</a:t>
            </a:r>
            <a:r>
              <a:rPr lang="en-US" dirty="0"/>
              <a:t>, and </a:t>
            </a:r>
            <a:r>
              <a:rPr lang="en-US" i="1" dirty="0"/>
              <a:t>a</a:t>
            </a:r>
            <a:r>
              <a:rPr lang="en-US" dirty="0"/>
              <a:t>. Finally, we return to </a:t>
            </a:r>
            <a:r>
              <a:rPr lang="en-US" i="1" dirty="0"/>
              <a:t>c</a:t>
            </a:r>
            <a:r>
              <a:rPr lang="en-US" dirty="0"/>
              <a:t> and add the path connecting </a:t>
            </a:r>
            <a:r>
              <a:rPr lang="en-US" i="1" dirty="0"/>
              <a:t>c</a:t>
            </a:r>
            <a:r>
              <a:rPr lang="en-US" dirty="0"/>
              <a:t> and </a:t>
            </a:r>
            <a:r>
              <a:rPr lang="en-US" i="1" dirty="0"/>
              <a:t>b.</a:t>
            </a:r>
            <a:r>
              <a:rPr lang="en-US" dirty="0"/>
              <a:t> We now stop because all vertices have been added. </a:t>
            </a:r>
          </a:p>
          <a:p>
            <a:pPr indent="0">
              <a:buNone/>
            </a:pPr>
            <a:endParaRPr lang="en-US" dirty="0"/>
          </a:p>
          <a:p>
            <a:pPr indent="0">
              <a:buNone/>
            </a:pPr>
            <a:endParaRPr lang="en-US" dirty="0"/>
          </a:p>
          <a:p>
            <a:pPr indent="0">
              <a:buNone/>
            </a:pPr>
            <a:endParaRPr lang="en-US" dirty="0"/>
          </a:p>
          <a:p>
            <a:pPr indent="0">
              <a:buNone/>
            </a:pPr>
            <a:r>
              <a:rPr lang="en-US" dirty="0"/>
              <a:t>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8516" y="2057400"/>
            <a:ext cx="2116137"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5160894"/>
            <a:ext cx="3511550" cy="12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0637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Depth-First Search (</a:t>
            </a:r>
            <a:r>
              <a:rPr lang="en-US" i="1" dirty="0"/>
              <a:t>continued</a:t>
            </a:r>
            <a:r>
              <a:rPr lang="en-US" dirty="0"/>
              <a:t>)</a:t>
            </a:r>
          </a:p>
        </p:txBody>
      </p:sp>
      <p:sp>
        <p:nvSpPr>
          <p:cNvPr id="3" name="Content Placeholder 2"/>
          <p:cNvSpPr>
            <a:spLocks noGrp="1"/>
          </p:cNvSpPr>
          <p:nvPr>
            <p:ph idx="1"/>
          </p:nvPr>
        </p:nvSpPr>
        <p:spPr/>
        <p:txBody>
          <a:bodyPr/>
          <a:lstStyle/>
          <a:p>
            <a:r>
              <a:rPr lang="en-US" dirty="0"/>
              <a:t>The edges selected by depth-first search of a graph are called </a:t>
            </a:r>
            <a:r>
              <a:rPr lang="en-US" i="1" dirty="0"/>
              <a:t>tree edges</a:t>
            </a:r>
            <a:r>
              <a:rPr lang="en-US" dirty="0"/>
              <a:t>. All other edges of the graph must connect a vertex to an ancestor or descendant of the vertex in the graph. These are called </a:t>
            </a:r>
            <a:r>
              <a:rPr lang="en-US" i="1" dirty="0"/>
              <a:t>back edges</a:t>
            </a:r>
            <a:r>
              <a:rPr lang="en-US" dirty="0"/>
              <a:t>. </a:t>
            </a:r>
          </a:p>
          <a:p>
            <a:r>
              <a:rPr lang="en-US" dirty="0"/>
              <a:t>In this figure, the tree edges are shown with heavy blue lines. The two thin black edges are back edges.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4876800"/>
            <a:ext cx="212090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1330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Depth-First Search Algorithm</a:t>
            </a:r>
          </a:p>
        </p:txBody>
      </p:sp>
      <p:sp>
        <p:nvSpPr>
          <p:cNvPr id="3" name="Content Placeholder 2"/>
          <p:cNvSpPr>
            <a:spLocks noGrp="1"/>
          </p:cNvSpPr>
          <p:nvPr>
            <p:ph idx="1"/>
          </p:nvPr>
        </p:nvSpPr>
        <p:spPr/>
        <p:txBody>
          <a:bodyPr/>
          <a:lstStyle/>
          <a:p>
            <a:r>
              <a:rPr lang="en-US" dirty="0"/>
              <a:t>We now use </a:t>
            </a:r>
            <a:r>
              <a:rPr lang="en-US" dirty="0" err="1"/>
              <a:t>pseudocode</a:t>
            </a:r>
            <a:r>
              <a:rPr lang="en-US" dirty="0"/>
              <a:t> to specify depth-first search. In this recursive algorithm, after adding an edge connecting  a vertex </a:t>
            </a:r>
            <a:r>
              <a:rPr lang="en-US" i="1" dirty="0"/>
              <a:t>v</a:t>
            </a:r>
            <a:r>
              <a:rPr lang="en-US" dirty="0"/>
              <a:t> to the vertex </a:t>
            </a:r>
            <a:r>
              <a:rPr lang="en-US" i="1" dirty="0"/>
              <a:t>w</a:t>
            </a:r>
            <a:r>
              <a:rPr lang="en-US" dirty="0"/>
              <a:t>, we finish exploring </a:t>
            </a:r>
            <a:r>
              <a:rPr lang="en-US" i="1" dirty="0"/>
              <a:t>w</a:t>
            </a:r>
            <a:r>
              <a:rPr lang="en-US" dirty="0"/>
              <a:t> before we return to </a:t>
            </a:r>
            <a:r>
              <a:rPr lang="en-US" i="1" dirty="0"/>
              <a:t>v</a:t>
            </a:r>
            <a:r>
              <a:rPr lang="en-US" dirty="0"/>
              <a:t> to continue exploring from </a:t>
            </a:r>
            <a:r>
              <a:rPr lang="en-US" i="1" dirty="0"/>
              <a:t>v</a:t>
            </a:r>
            <a:r>
              <a:rPr lang="en-US" dirty="0"/>
              <a:t>.</a:t>
            </a:r>
          </a:p>
        </p:txBody>
      </p:sp>
      <p:sp>
        <p:nvSpPr>
          <p:cNvPr id="4" name="TextBox 3"/>
          <p:cNvSpPr txBox="1"/>
          <p:nvPr/>
        </p:nvSpPr>
        <p:spPr>
          <a:xfrm>
            <a:off x="2305878" y="3962400"/>
            <a:ext cx="6781800" cy="2308324"/>
          </a:xfrm>
          <a:prstGeom prst="rect">
            <a:avLst/>
          </a:prstGeom>
          <a:noFill/>
          <a:ln>
            <a:solidFill>
              <a:schemeClr val="accent1"/>
            </a:solidFill>
          </a:ln>
        </p:spPr>
        <p:txBody>
          <a:bodyPr wrap="square" rtlCol="0">
            <a:spAutoFit/>
          </a:bodyPr>
          <a:lstStyle/>
          <a:p>
            <a:r>
              <a:rPr lang="en-US" b="1" dirty="0"/>
              <a:t>procedure </a:t>
            </a:r>
            <a:r>
              <a:rPr lang="en-US" i="1" dirty="0"/>
              <a:t>DFS</a:t>
            </a:r>
            <a:r>
              <a:rPr lang="en-US" dirty="0"/>
              <a:t>(</a:t>
            </a:r>
            <a:r>
              <a:rPr lang="en-US" i="1" dirty="0"/>
              <a:t>G</a:t>
            </a:r>
            <a:r>
              <a:rPr lang="en-US" dirty="0"/>
              <a:t>: connected graph with vertices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a:t>
            </a:r>
            <a:r>
              <a:rPr lang="en-US" i="1" dirty="0" err="1"/>
              <a:t>v</a:t>
            </a:r>
            <a:r>
              <a:rPr lang="en-US" i="1" baseline="-25000" dirty="0" err="1"/>
              <a:t>n</a:t>
            </a:r>
            <a:r>
              <a:rPr lang="en-US" dirty="0"/>
              <a:t>)</a:t>
            </a:r>
          </a:p>
          <a:p>
            <a:r>
              <a:rPr lang="en-US" i="1" dirty="0"/>
              <a:t>T</a:t>
            </a:r>
            <a:r>
              <a:rPr lang="en-US" dirty="0"/>
              <a:t> := tree consisting only of the vertex </a:t>
            </a:r>
            <a:r>
              <a:rPr lang="en-US" i="1" dirty="0"/>
              <a:t>v</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p>
          <a:p>
            <a:r>
              <a:rPr lang="en-US" i="1" dirty="0">
                <a:latin typeface="Cambria Math" pitchFamily="18" charset="0"/>
                <a:ea typeface="Cambria Math" pitchFamily="18" charset="0"/>
              </a:rPr>
              <a:t>visit</a:t>
            </a:r>
            <a:r>
              <a:rPr lang="en-US" dirty="0">
                <a:latin typeface="Cambria Math" pitchFamily="18" charset="0"/>
                <a:ea typeface="Cambria Math" pitchFamily="18" charset="0"/>
              </a:rPr>
              <a:t>(</a:t>
            </a:r>
            <a:r>
              <a:rPr lang="en-US" i="1" dirty="0"/>
              <a:t>v</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p>
          <a:p>
            <a:endParaRPr lang="en-US" dirty="0">
              <a:latin typeface="Cambria Math" pitchFamily="18" charset="0"/>
              <a:ea typeface="Cambria Math" pitchFamily="18" charset="0"/>
            </a:endParaRPr>
          </a:p>
          <a:p>
            <a:r>
              <a:rPr lang="en-US" b="1" dirty="0">
                <a:latin typeface="Cambria Math" pitchFamily="18" charset="0"/>
                <a:ea typeface="Cambria Math" pitchFamily="18" charset="0"/>
              </a:rPr>
              <a:t>procedure </a:t>
            </a:r>
            <a:r>
              <a:rPr lang="en-US" i="1" dirty="0">
                <a:latin typeface="Cambria Math" pitchFamily="18" charset="0"/>
                <a:ea typeface="Cambria Math" pitchFamily="18" charset="0"/>
              </a:rPr>
              <a:t>visit</a:t>
            </a:r>
            <a:r>
              <a:rPr lang="en-US" dirty="0">
                <a:latin typeface="Cambria Math" pitchFamily="18" charset="0"/>
                <a:ea typeface="Cambria Math" pitchFamily="18" charset="0"/>
              </a:rPr>
              <a:t>(</a:t>
            </a:r>
            <a:r>
              <a:rPr lang="en-US" i="1" dirty="0">
                <a:ea typeface="Cambria Math" pitchFamily="18" charset="0"/>
              </a:rPr>
              <a:t>v</a:t>
            </a:r>
            <a:r>
              <a:rPr lang="en-US" dirty="0">
                <a:latin typeface="Cambria Math" pitchFamily="18" charset="0"/>
                <a:ea typeface="Cambria Math" pitchFamily="18" charset="0"/>
              </a:rPr>
              <a:t>: vertex of </a:t>
            </a:r>
            <a:r>
              <a:rPr lang="en-US" i="1" dirty="0">
                <a:latin typeface="Cambria Math" pitchFamily="18" charset="0"/>
                <a:ea typeface="Cambria Math" pitchFamily="18" charset="0"/>
              </a:rPr>
              <a:t>G</a:t>
            </a:r>
            <a:r>
              <a:rPr lang="en-US" dirty="0">
                <a:latin typeface="Cambria Math" pitchFamily="18" charset="0"/>
                <a:ea typeface="Cambria Math" pitchFamily="18" charset="0"/>
              </a:rPr>
              <a:t>)</a:t>
            </a:r>
          </a:p>
          <a:p>
            <a:r>
              <a:rPr lang="en-US" b="1" dirty="0">
                <a:latin typeface="Cambria Math" pitchFamily="18" charset="0"/>
                <a:ea typeface="Cambria Math" pitchFamily="18" charset="0"/>
              </a:rPr>
              <a:t>for</a:t>
            </a:r>
            <a:r>
              <a:rPr lang="en-US" dirty="0">
                <a:latin typeface="Cambria Math" pitchFamily="18" charset="0"/>
                <a:ea typeface="Cambria Math" pitchFamily="18" charset="0"/>
              </a:rPr>
              <a:t> each vertex </a:t>
            </a:r>
            <a:r>
              <a:rPr lang="en-US" i="1" dirty="0">
                <a:latin typeface="Cambria Math" pitchFamily="18" charset="0"/>
                <a:ea typeface="Cambria Math" pitchFamily="18" charset="0"/>
              </a:rPr>
              <a:t>w</a:t>
            </a:r>
            <a:r>
              <a:rPr lang="en-US" dirty="0">
                <a:latin typeface="Cambria Math" pitchFamily="18" charset="0"/>
                <a:ea typeface="Cambria Math" pitchFamily="18" charset="0"/>
              </a:rPr>
              <a:t> adjacent to </a:t>
            </a:r>
            <a:r>
              <a:rPr lang="en-US" i="1" dirty="0">
                <a:latin typeface="Cambria Math" pitchFamily="18" charset="0"/>
                <a:ea typeface="Cambria Math" pitchFamily="18" charset="0"/>
              </a:rPr>
              <a:t>v</a:t>
            </a:r>
            <a:r>
              <a:rPr lang="en-US" dirty="0">
                <a:latin typeface="Cambria Math" pitchFamily="18" charset="0"/>
                <a:ea typeface="Cambria Math" pitchFamily="18" charset="0"/>
              </a:rPr>
              <a:t>  and not yet in </a:t>
            </a:r>
            <a:r>
              <a:rPr lang="en-US" i="1" dirty="0">
                <a:latin typeface="Cambria Math" pitchFamily="18" charset="0"/>
                <a:ea typeface="Cambria Math" pitchFamily="18" charset="0"/>
              </a:rPr>
              <a:t>T</a:t>
            </a:r>
          </a:p>
          <a:p>
            <a:r>
              <a:rPr lang="en-US" i="1" dirty="0">
                <a:latin typeface="Cambria Math" pitchFamily="18" charset="0"/>
                <a:ea typeface="Cambria Math" pitchFamily="18" charset="0"/>
              </a:rPr>
              <a:t>    </a:t>
            </a:r>
            <a:r>
              <a:rPr lang="en-US" dirty="0">
                <a:latin typeface="Cambria Math" pitchFamily="18" charset="0"/>
                <a:ea typeface="Cambria Math" pitchFamily="18" charset="0"/>
              </a:rPr>
              <a:t>add vertex </a:t>
            </a:r>
            <a:r>
              <a:rPr lang="en-US" i="1" dirty="0">
                <a:latin typeface="Cambria Math" pitchFamily="18" charset="0"/>
                <a:ea typeface="Cambria Math" pitchFamily="18" charset="0"/>
              </a:rPr>
              <a:t>w</a:t>
            </a:r>
            <a:r>
              <a:rPr lang="en-US" dirty="0">
                <a:latin typeface="Cambria Math" pitchFamily="18" charset="0"/>
                <a:ea typeface="Cambria Math" pitchFamily="18" charset="0"/>
              </a:rPr>
              <a:t> and edge {</a:t>
            </a:r>
            <a:r>
              <a:rPr lang="en-US" i="1" dirty="0" err="1">
                <a:latin typeface="Cambria Math" pitchFamily="18" charset="0"/>
                <a:ea typeface="Cambria Math" pitchFamily="18" charset="0"/>
              </a:rPr>
              <a:t>v</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w</a:t>
            </a:r>
            <a:r>
              <a:rPr lang="en-US" dirty="0">
                <a:latin typeface="Cambria Math" pitchFamily="18" charset="0"/>
                <a:ea typeface="Cambria Math" pitchFamily="18" charset="0"/>
              </a:rPr>
              <a:t>} to </a:t>
            </a:r>
            <a:r>
              <a:rPr lang="en-US" i="1" dirty="0">
                <a:latin typeface="Cambria Math" pitchFamily="18" charset="0"/>
                <a:ea typeface="Cambria Math" pitchFamily="18" charset="0"/>
              </a:rPr>
              <a:t>T</a:t>
            </a:r>
          </a:p>
          <a:p>
            <a:r>
              <a:rPr lang="en-US" i="1" dirty="0">
                <a:latin typeface="Cambria Math" pitchFamily="18" charset="0"/>
                <a:ea typeface="Cambria Math" pitchFamily="18" charset="0"/>
              </a:rPr>
              <a:t>    </a:t>
            </a:r>
            <a:r>
              <a:rPr lang="en-US" i="1" dirty="0">
                <a:ea typeface="Cambria Math" pitchFamily="18" charset="0"/>
              </a:rPr>
              <a:t>visit</a:t>
            </a:r>
            <a:r>
              <a:rPr lang="en-US" dirty="0">
                <a:ea typeface="Cambria Math" pitchFamily="18" charset="0"/>
              </a:rPr>
              <a:t>(</a:t>
            </a:r>
            <a:r>
              <a:rPr lang="en-US" i="1" dirty="0">
                <a:ea typeface="Cambria Math" pitchFamily="18" charset="0"/>
              </a:rPr>
              <a:t>w</a:t>
            </a:r>
            <a:r>
              <a:rPr lang="en-US" dirty="0">
                <a:ea typeface="Cambria Math" pitchFamily="18" charset="0"/>
              </a:rPr>
              <a:t>)</a:t>
            </a:r>
          </a:p>
        </p:txBody>
      </p:sp>
    </p:spTree>
    <p:extLst>
      <p:ext uri="{BB962C8B-B14F-4D97-AF65-F5344CB8AC3E}">
        <p14:creationId xmlns:p14="http://schemas.microsoft.com/office/powerpoint/2010/main" val="18357394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Breadth-First Search</a:t>
            </a:r>
          </a:p>
        </p:txBody>
      </p:sp>
      <p:sp>
        <p:nvSpPr>
          <p:cNvPr id="3" name="Content Placeholder 2"/>
          <p:cNvSpPr>
            <a:spLocks noGrp="1"/>
          </p:cNvSpPr>
          <p:nvPr>
            <p:ph idx="1"/>
          </p:nvPr>
        </p:nvSpPr>
        <p:spPr/>
        <p:txBody>
          <a:bodyPr>
            <a:normAutofit/>
          </a:bodyPr>
          <a:lstStyle/>
          <a:p>
            <a:r>
              <a:rPr lang="en-US" dirty="0"/>
              <a:t>We can construct a spanning tree using </a:t>
            </a:r>
            <a:r>
              <a:rPr lang="en-US" i="1" dirty="0"/>
              <a:t>breadth-first search</a:t>
            </a:r>
            <a:r>
              <a:rPr lang="en-US" dirty="0"/>
              <a:t>. We first arbitrarily choose a root from the vertices of the graph. </a:t>
            </a:r>
          </a:p>
          <a:p>
            <a:pPr lvl="1"/>
            <a:r>
              <a:rPr lang="en-US" dirty="0"/>
              <a:t>Then we add all of the edges incident to this vertex and the other endpoint of each of these edges. We say that these are the vertices at level </a:t>
            </a:r>
            <a:r>
              <a:rPr lang="en-US" dirty="0">
                <a:latin typeface="Cambria Math" pitchFamily="18" charset="0"/>
                <a:ea typeface="Cambria Math" pitchFamily="18" charset="0"/>
              </a:rPr>
              <a:t>1</a:t>
            </a:r>
            <a:r>
              <a:rPr lang="en-US" dirty="0"/>
              <a:t>. </a:t>
            </a:r>
          </a:p>
          <a:p>
            <a:pPr lvl="1"/>
            <a:r>
              <a:rPr lang="en-US" dirty="0"/>
              <a:t>For each vertex added at the previous level, we add each edge incident to this vertex, as long as it does not produce a simple circuit. The new vertices we find are the vertices at the next level.</a:t>
            </a:r>
          </a:p>
          <a:p>
            <a:pPr lvl="1"/>
            <a:r>
              <a:rPr lang="en-US" dirty="0"/>
              <a:t>We continue in this manner until all the vertices have been added and we have a spanning tree. </a:t>
            </a:r>
          </a:p>
        </p:txBody>
      </p:sp>
    </p:spTree>
    <p:extLst>
      <p:ext uri="{BB962C8B-B14F-4D97-AF65-F5344CB8AC3E}">
        <p14:creationId xmlns:p14="http://schemas.microsoft.com/office/powerpoint/2010/main" val="10061760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Breadth-First Search (</a:t>
            </a:r>
            <a:r>
              <a:rPr lang="en-US" i="1" dirty="0"/>
              <a:t>continued</a:t>
            </a:r>
            <a:r>
              <a:rPr lang="en-US" dirty="0"/>
              <a:t>)</a:t>
            </a:r>
          </a:p>
        </p:txBody>
      </p:sp>
      <p:sp>
        <p:nvSpPr>
          <p:cNvPr id="3" name="Content Placeholder 2"/>
          <p:cNvSpPr>
            <a:spLocks noGrp="1"/>
          </p:cNvSpPr>
          <p:nvPr>
            <p:ph idx="1"/>
          </p:nvPr>
        </p:nvSpPr>
        <p:spPr/>
        <p:txBody>
          <a:bodyPr>
            <a:normAutofit fontScale="55000" lnSpcReduction="20000"/>
          </a:bodyPr>
          <a:lstStyle/>
          <a:p>
            <a:pPr indent="0">
              <a:buNone/>
            </a:pPr>
            <a:r>
              <a:rPr lang="en-US" b="1" dirty="0"/>
              <a:t>Example</a:t>
            </a:r>
            <a:r>
              <a:rPr lang="en-US" dirty="0"/>
              <a:t>: Use breadth-first search to find a spanning tree                                                                                      for this graph. </a:t>
            </a:r>
          </a:p>
          <a:p>
            <a:pPr indent="0">
              <a:buNone/>
            </a:pPr>
            <a:endParaRPr lang="en-US" dirty="0"/>
          </a:p>
          <a:p>
            <a:pPr indent="0">
              <a:buNone/>
            </a:pPr>
            <a:endParaRPr lang="en-US" dirty="0"/>
          </a:p>
          <a:p>
            <a:pPr indent="0">
              <a:buNone/>
            </a:pPr>
            <a:endParaRPr lang="en-US" dirty="0"/>
          </a:p>
          <a:p>
            <a:pPr indent="0">
              <a:buNone/>
            </a:pPr>
            <a:endParaRPr lang="en-US" dirty="0"/>
          </a:p>
          <a:p>
            <a:pPr indent="0">
              <a:buNone/>
            </a:pPr>
            <a:endParaRPr lang="en-US" dirty="0"/>
          </a:p>
          <a:p>
            <a:pPr indent="0">
              <a:buNone/>
            </a:pPr>
            <a:endParaRPr lang="en-US" dirty="0"/>
          </a:p>
          <a:p>
            <a:pPr indent="0">
              <a:buNone/>
            </a:pPr>
            <a:endParaRPr lang="en-US" dirty="0"/>
          </a:p>
          <a:p>
            <a:pPr indent="0">
              <a:buNone/>
            </a:pPr>
            <a:r>
              <a:rPr lang="en-US" b="1" dirty="0"/>
              <a:t>Solution</a:t>
            </a:r>
            <a:r>
              <a:rPr lang="en-US" dirty="0"/>
              <a:t>: We arbitrarily choose vertex </a:t>
            </a:r>
            <a:r>
              <a:rPr lang="en-US" i="1" dirty="0"/>
              <a:t>e</a:t>
            </a:r>
            <a:r>
              <a:rPr lang="en-US" dirty="0"/>
              <a:t> as the root. We then add the edges from </a:t>
            </a:r>
            <a:r>
              <a:rPr lang="en-US" i="1" dirty="0"/>
              <a:t>e</a:t>
            </a:r>
            <a:r>
              <a:rPr lang="en-US" dirty="0"/>
              <a:t> to  </a:t>
            </a:r>
            <a:r>
              <a:rPr lang="en-US" i="1" dirty="0"/>
              <a:t>b</a:t>
            </a:r>
            <a:r>
              <a:rPr lang="en-US" dirty="0"/>
              <a:t>, </a:t>
            </a:r>
            <a:r>
              <a:rPr lang="en-US" i="1" dirty="0"/>
              <a:t>d</a:t>
            </a:r>
            <a:r>
              <a:rPr lang="en-US" dirty="0"/>
              <a:t>, </a:t>
            </a:r>
            <a:r>
              <a:rPr lang="en-US" i="1" dirty="0"/>
              <a:t>f</a:t>
            </a:r>
            <a:r>
              <a:rPr lang="en-US" dirty="0"/>
              <a:t>, and </a:t>
            </a:r>
            <a:r>
              <a:rPr lang="en-US" i="1" dirty="0" err="1"/>
              <a:t>i</a:t>
            </a:r>
            <a:r>
              <a:rPr lang="en-US" dirty="0"/>
              <a:t>. These four vertices make up  level </a:t>
            </a:r>
            <a:r>
              <a:rPr lang="en-US" dirty="0">
                <a:latin typeface="Cambria Math" pitchFamily="18" charset="0"/>
                <a:ea typeface="Cambria Math" pitchFamily="18" charset="0"/>
              </a:rPr>
              <a:t>1</a:t>
            </a:r>
            <a:r>
              <a:rPr lang="en-US" dirty="0"/>
              <a:t> in the tree. Next, we add the edges from </a:t>
            </a:r>
            <a:r>
              <a:rPr lang="en-US" i="1" dirty="0"/>
              <a:t>b</a:t>
            </a:r>
            <a:r>
              <a:rPr lang="en-US" dirty="0"/>
              <a:t> to </a:t>
            </a:r>
            <a:r>
              <a:rPr lang="en-US" i="1" dirty="0"/>
              <a:t>a</a:t>
            </a:r>
            <a:r>
              <a:rPr lang="en-US" dirty="0"/>
              <a:t> and </a:t>
            </a:r>
            <a:r>
              <a:rPr lang="en-US" i="1" dirty="0"/>
              <a:t>c</a:t>
            </a:r>
            <a:r>
              <a:rPr lang="en-US" dirty="0"/>
              <a:t>, the edges from </a:t>
            </a:r>
            <a:r>
              <a:rPr lang="en-US" i="1" dirty="0"/>
              <a:t>d</a:t>
            </a:r>
            <a:r>
              <a:rPr lang="en-US" dirty="0"/>
              <a:t> to </a:t>
            </a:r>
            <a:r>
              <a:rPr lang="en-US" i="1" dirty="0"/>
              <a:t>h</a:t>
            </a:r>
            <a:r>
              <a:rPr lang="en-US" dirty="0"/>
              <a:t>, the edges from </a:t>
            </a:r>
            <a:r>
              <a:rPr lang="en-US" i="1" dirty="0"/>
              <a:t>f </a:t>
            </a:r>
            <a:r>
              <a:rPr lang="en-US" dirty="0"/>
              <a:t>to </a:t>
            </a:r>
            <a:r>
              <a:rPr lang="en-US" i="1" dirty="0"/>
              <a:t>j</a:t>
            </a:r>
            <a:r>
              <a:rPr lang="en-US" dirty="0"/>
              <a:t> and </a:t>
            </a:r>
            <a:r>
              <a:rPr lang="en-US" i="1" dirty="0"/>
              <a:t>g</a:t>
            </a:r>
            <a:r>
              <a:rPr lang="en-US" dirty="0"/>
              <a:t>, and the edge from </a:t>
            </a:r>
            <a:r>
              <a:rPr lang="en-US" i="1" dirty="0" err="1"/>
              <a:t>i</a:t>
            </a:r>
            <a:r>
              <a:rPr lang="en-US" dirty="0"/>
              <a:t> to </a:t>
            </a:r>
            <a:r>
              <a:rPr lang="en-US" i="1" dirty="0"/>
              <a:t>k</a:t>
            </a:r>
            <a:r>
              <a:rPr lang="en-US" dirty="0"/>
              <a:t>. The endpoints of these edges not at level </a:t>
            </a:r>
            <a:r>
              <a:rPr lang="en-US" dirty="0">
                <a:latin typeface="Cambria Math" pitchFamily="18" charset="0"/>
                <a:ea typeface="Cambria Math" pitchFamily="18" charset="0"/>
              </a:rPr>
              <a:t>1</a:t>
            </a:r>
            <a:r>
              <a:rPr lang="en-US" dirty="0"/>
              <a:t> are at level </a:t>
            </a:r>
            <a:r>
              <a:rPr lang="en-US" dirty="0">
                <a:latin typeface="Cambria Math" pitchFamily="18" charset="0"/>
                <a:ea typeface="Cambria Math" pitchFamily="18" charset="0"/>
              </a:rPr>
              <a:t>2</a:t>
            </a:r>
            <a:r>
              <a:rPr lang="en-US" dirty="0"/>
              <a:t>. Next, add edges from these vertices to adjacent vertices not already in the graph. So, we  add edges from </a:t>
            </a:r>
            <a:r>
              <a:rPr lang="en-US" i="1" dirty="0"/>
              <a:t>g</a:t>
            </a:r>
            <a:r>
              <a:rPr lang="en-US" dirty="0"/>
              <a:t> to </a:t>
            </a:r>
            <a:r>
              <a:rPr lang="en-US" i="1" dirty="0"/>
              <a:t>l</a:t>
            </a:r>
            <a:r>
              <a:rPr lang="en-US" dirty="0"/>
              <a:t> and from </a:t>
            </a:r>
            <a:r>
              <a:rPr lang="en-US" i="1" dirty="0"/>
              <a:t>k</a:t>
            </a:r>
            <a:r>
              <a:rPr lang="en-US" dirty="0"/>
              <a:t> to </a:t>
            </a:r>
            <a:r>
              <a:rPr lang="en-US" i="1" dirty="0"/>
              <a:t>m</a:t>
            </a:r>
            <a:r>
              <a:rPr lang="en-US" dirty="0"/>
              <a:t>. We see that level </a:t>
            </a:r>
            <a:r>
              <a:rPr lang="en-US" dirty="0">
                <a:latin typeface="Cambria Math" pitchFamily="18" charset="0"/>
                <a:ea typeface="Cambria Math" pitchFamily="18" charset="0"/>
              </a:rPr>
              <a:t>3</a:t>
            </a:r>
            <a:r>
              <a:rPr lang="en-US" dirty="0"/>
              <a:t> is made up of the vertices </a:t>
            </a:r>
            <a:r>
              <a:rPr lang="en-US" i="1" dirty="0"/>
              <a:t>l</a:t>
            </a:r>
            <a:r>
              <a:rPr lang="en-US" dirty="0"/>
              <a:t> and </a:t>
            </a:r>
            <a:r>
              <a:rPr lang="en-US" i="1" dirty="0"/>
              <a:t>m</a:t>
            </a:r>
            <a:r>
              <a:rPr lang="en-US" dirty="0"/>
              <a:t>.  This is the last level because there are no new vertices to find.</a:t>
            </a:r>
          </a:p>
          <a:p>
            <a:pPr indent="0">
              <a:buNone/>
            </a:pPr>
            <a:endParaRPr lang="en-US" dirty="0"/>
          </a:p>
          <a:p>
            <a:pPr indent="0">
              <a:buNone/>
            </a:pPr>
            <a:endParaRPr lang="en-US" dirty="0"/>
          </a:p>
          <a:p>
            <a:pPr indent="0">
              <a:buNone/>
            </a:pPr>
            <a:endParaRPr lang="en-US" dirty="0"/>
          </a:p>
          <a:p>
            <a:pPr indent="0">
              <a:buNone/>
            </a:pPr>
            <a:endParaRPr lang="en-US" dirty="0"/>
          </a:p>
          <a:p>
            <a:pPr indent="0">
              <a:buNone/>
            </a:pPr>
            <a:r>
              <a:rPr lang="en-US" dirty="0"/>
              <a:t>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4968" y="1981201"/>
            <a:ext cx="1338471" cy="1601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5922" y="5029200"/>
            <a:ext cx="4408487" cy="120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77201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Breadth-First Search Algorithm</a:t>
            </a:r>
          </a:p>
        </p:txBody>
      </p:sp>
      <p:sp>
        <p:nvSpPr>
          <p:cNvPr id="3" name="Content Placeholder 2"/>
          <p:cNvSpPr>
            <a:spLocks noGrp="1"/>
          </p:cNvSpPr>
          <p:nvPr>
            <p:ph idx="1"/>
          </p:nvPr>
        </p:nvSpPr>
        <p:spPr/>
        <p:txBody>
          <a:bodyPr/>
          <a:lstStyle/>
          <a:p>
            <a:r>
              <a:rPr lang="en-US" dirty="0"/>
              <a:t> </a:t>
            </a:r>
            <a:r>
              <a:rPr lang="en-US"/>
              <a:t>We now </a:t>
            </a:r>
            <a:r>
              <a:rPr lang="en-US" dirty="0"/>
              <a:t>use </a:t>
            </a:r>
            <a:r>
              <a:rPr lang="en-US" dirty="0" err="1"/>
              <a:t>pseudocode</a:t>
            </a:r>
            <a:r>
              <a:rPr lang="en-US" dirty="0"/>
              <a:t> to describe breadth-first search.</a:t>
            </a:r>
          </a:p>
        </p:txBody>
      </p:sp>
      <p:sp>
        <p:nvSpPr>
          <p:cNvPr id="4" name="TextBox 3"/>
          <p:cNvSpPr txBox="1"/>
          <p:nvPr/>
        </p:nvSpPr>
        <p:spPr>
          <a:xfrm>
            <a:off x="2667000" y="2971800"/>
            <a:ext cx="6781800" cy="2862322"/>
          </a:xfrm>
          <a:prstGeom prst="rect">
            <a:avLst/>
          </a:prstGeom>
          <a:noFill/>
          <a:ln>
            <a:solidFill>
              <a:schemeClr val="accent1"/>
            </a:solidFill>
          </a:ln>
        </p:spPr>
        <p:txBody>
          <a:bodyPr wrap="square" rtlCol="0">
            <a:spAutoFit/>
          </a:bodyPr>
          <a:lstStyle/>
          <a:p>
            <a:r>
              <a:rPr lang="en-US" b="1" dirty="0"/>
              <a:t>procedure </a:t>
            </a:r>
            <a:r>
              <a:rPr lang="en-US" i="1" dirty="0"/>
              <a:t>BFS</a:t>
            </a:r>
            <a:r>
              <a:rPr lang="en-US" dirty="0"/>
              <a:t>(</a:t>
            </a:r>
            <a:r>
              <a:rPr lang="en-US" i="1" dirty="0"/>
              <a:t>G</a:t>
            </a:r>
            <a:r>
              <a:rPr lang="en-US" dirty="0"/>
              <a:t>: connected graph with vertices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a:t>
            </a:r>
            <a:r>
              <a:rPr lang="en-US" i="1" dirty="0" err="1"/>
              <a:t>v</a:t>
            </a:r>
            <a:r>
              <a:rPr lang="en-US" i="1" baseline="-25000" dirty="0" err="1"/>
              <a:t>n</a:t>
            </a:r>
            <a:r>
              <a:rPr lang="en-US" dirty="0"/>
              <a:t>)</a:t>
            </a:r>
          </a:p>
          <a:p>
            <a:r>
              <a:rPr lang="en-US" i="1" dirty="0"/>
              <a:t>T</a:t>
            </a:r>
            <a:r>
              <a:rPr lang="en-US" dirty="0"/>
              <a:t> := tree consisting only of the vertex </a:t>
            </a:r>
            <a:r>
              <a:rPr lang="en-US" i="1" dirty="0"/>
              <a:t>v</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p>
          <a:p>
            <a:r>
              <a:rPr lang="en-US" i="1" dirty="0"/>
              <a:t>L</a:t>
            </a:r>
            <a:r>
              <a:rPr lang="en-US" dirty="0"/>
              <a:t> := empty list </a:t>
            </a:r>
            <a:r>
              <a:rPr lang="en-US" i="1" dirty="0">
                <a:latin typeface="Cambria Math" pitchFamily="18" charset="0"/>
                <a:ea typeface="Cambria Math" pitchFamily="18" charset="0"/>
              </a:rPr>
              <a:t>visit</a:t>
            </a:r>
            <a:r>
              <a:rPr lang="en-US" dirty="0">
                <a:ea typeface="Cambria Math" pitchFamily="18" charset="0"/>
              </a:rPr>
              <a:t>(</a:t>
            </a:r>
            <a:r>
              <a:rPr lang="en-US" i="1" dirty="0"/>
              <a:t>v</a:t>
            </a:r>
            <a:r>
              <a:rPr lang="en-US" baseline="-25000" dirty="0">
                <a:latin typeface="Cambria Math" pitchFamily="18" charset="0"/>
                <a:ea typeface="Cambria Math" pitchFamily="18" charset="0"/>
              </a:rPr>
              <a:t>1</a:t>
            </a:r>
            <a:r>
              <a:rPr lang="en-US" dirty="0">
                <a:ea typeface="Cambria Math" pitchFamily="18" charset="0"/>
              </a:rPr>
              <a:t>)</a:t>
            </a:r>
          </a:p>
          <a:p>
            <a:r>
              <a:rPr lang="en-US" dirty="0">
                <a:latin typeface="Cambria Math" pitchFamily="18" charset="0"/>
                <a:ea typeface="Cambria Math" pitchFamily="18" charset="0"/>
              </a:rPr>
              <a:t>put </a:t>
            </a:r>
            <a:r>
              <a:rPr lang="en-US" i="1" dirty="0"/>
              <a:t>v</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in the list </a:t>
            </a:r>
            <a:r>
              <a:rPr lang="en-US" i="1" dirty="0">
                <a:latin typeface="Cambria Math" pitchFamily="18" charset="0"/>
                <a:ea typeface="Cambria Math" pitchFamily="18" charset="0"/>
              </a:rPr>
              <a:t>L</a:t>
            </a:r>
            <a:r>
              <a:rPr lang="en-US" dirty="0">
                <a:latin typeface="Cambria Math" pitchFamily="18" charset="0"/>
                <a:ea typeface="Cambria Math" pitchFamily="18" charset="0"/>
              </a:rPr>
              <a:t> of unprocessed vertices</a:t>
            </a:r>
          </a:p>
          <a:p>
            <a:r>
              <a:rPr lang="en-US" b="1" dirty="0">
                <a:ea typeface="Cambria Math" pitchFamily="18" charset="0"/>
              </a:rPr>
              <a:t>while</a:t>
            </a:r>
            <a:r>
              <a:rPr lang="en-US" dirty="0">
                <a:ea typeface="Cambria Math" pitchFamily="18" charset="0"/>
              </a:rPr>
              <a:t> </a:t>
            </a:r>
            <a:r>
              <a:rPr lang="en-US" i="1" dirty="0">
                <a:ea typeface="Cambria Math" pitchFamily="18" charset="0"/>
              </a:rPr>
              <a:t>L</a:t>
            </a:r>
            <a:r>
              <a:rPr lang="en-US" dirty="0">
                <a:ea typeface="Cambria Math" pitchFamily="18" charset="0"/>
              </a:rPr>
              <a:t> is not empty</a:t>
            </a:r>
          </a:p>
          <a:p>
            <a:r>
              <a:rPr lang="en-US" dirty="0">
                <a:ea typeface="Cambria Math" pitchFamily="18" charset="0"/>
              </a:rPr>
              <a:t>    remove the first vertex, </a:t>
            </a:r>
            <a:r>
              <a:rPr lang="en-US" i="1" dirty="0">
                <a:ea typeface="Cambria Math" pitchFamily="18" charset="0"/>
              </a:rPr>
              <a:t>v</a:t>
            </a:r>
            <a:r>
              <a:rPr lang="en-US" dirty="0">
                <a:ea typeface="Cambria Math" pitchFamily="18" charset="0"/>
              </a:rPr>
              <a:t>, from </a:t>
            </a:r>
            <a:r>
              <a:rPr lang="en-US" i="1" dirty="0">
                <a:ea typeface="Cambria Math" pitchFamily="18" charset="0"/>
              </a:rPr>
              <a:t>L</a:t>
            </a:r>
          </a:p>
          <a:p>
            <a:r>
              <a:rPr lang="en-US" b="1" dirty="0">
                <a:ea typeface="Cambria Math" pitchFamily="18" charset="0"/>
              </a:rPr>
              <a:t>    for</a:t>
            </a:r>
            <a:r>
              <a:rPr lang="en-US" dirty="0">
                <a:ea typeface="Cambria Math" pitchFamily="18" charset="0"/>
              </a:rPr>
              <a:t> each neighbor </a:t>
            </a:r>
            <a:r>
              <a:rPr lang="en-US" i="1" dirty="0">
                <a:ea typeface="Cambria Math" pitchFamily="18" charset="0"/>
              </a:rPr>
              <a:t>w</a:t>
            </a:r>
            <a:r>
              <a:rPr lang="en-US" dirty="0">
                <a:ea typeface="Cambria Math" pitchFamily="18" charset="0"/>
              </a:rPr>
              <a:t> of </a:t>
            </a:r>
            <a:r>
              <a:rPr lang="en-US" i="1" dirty="0">
                <a:ea typeface="Cambria Math" pitchFamily="18" charset="0"/>
              </a:rPr>
              <a:t>v</a:t>
            </a:r>
            <a:r>
              <a:rPr lang="en-US" dirty="0">
                <a:ea typeface="Cambria Math" pitchFamily="18" charset="0"/>
              </a:rPr>
              <a:t> </a:t>
            </a:r>
          </a:p>
          <a:p>
            <a:r>
              <a:rPr lang="en-US" b="1" dirty="0">
                <a:ea typeface="Cambria Math" pitchFamily="18" charset="0"/>
              </a:rPr>
              <a:t>        if </a:t>
            </a:r>
            <a:r>
              <a:rPr lang="en-US" i="1" dirty="0">
                <a:ea typeface="Cambria Math" pitchFamily="18" charset="0"/>
              </a:rPr>
              <a:t>w </a:t>
            </a:r>
            <a:r>
              <a:rPr lang="en-US" dirty="0">
                <a:ea typeface="Cambria Math" pitchFamily="18" charset="0"/>
              </a:rPr>
              <a:t>is not in </a:t>
            </a:r>
            <a:r>
              <a:rPr lang="en-US" i="1" dirty="0">
                <a:ea typeface="Cambria Math" pitchFamily="18" charset="0"/>
              </a:rPr>
              <a:t>L </a:t>
            </a:r>
            <a:r>
              <a:rPr lang="en-US" dirty="0">
                <a:ea typeface="Cambria Math" pitchFamily="18" charset="0"/>
              </a:rPr>
              <a:t>and not in </a:t>
            </a:r>
            <a:r>
              <a:rPr lang="en-US" i="1" dirty="0">
                <a:ea typeface="Cambria Math" pitchFamily="18" charset="0"/>
              </a:rPr>
              <a:t>T </a:t>
            </a:r>
            <a:r>
              <a:rPr lang="en-US" b="1" dirty="0">
                <a:ea typeface="Cambria Math" pitchFamily="18" charset="0"/>
              </a:rPr>
              <a:t>then</a:t>
            </a:r>
          </a:p>
          <a:p>
            <a:r>
              <a:rPr lang="en-US" i="1" dirty="0">
                <a:ea typeface="Cambria Math" pitchFamily="18" charset="0"/>
              </a:rPr>
              <a:t>            </a:t>
            </a:r>
            <a:r>
              <a:rPr lang="en-US" dirty="0">
                <a:ea typeface="Cambria Math" pitchFamily="18" charset="0"/>
              </a:rPr>
              <a:t>add  </a:t>
            </a:r>
            <a:r>
              <a:rPr lang="en-US" i="1" dirty="0">
                <a:ea typeface="Cambria Math" pitchFamily="18" charset="0"/>
              </a:rPr>
              <a:t>w</a:t>
            </a:r>
            <a:r>
              <a:rPr lang="en-US" dirty="0">
                <a:ea typeface="Cambria Math" pitchFamily="18" charset="0"/>
              </a:rPr>
              <a:t> to the end of the list </a:t>
            </a:r>
            <a:r>
              <a:rPr lang="en-US" i="1" dirty="0">
                <a:ea typeface="Cambria Math" pitchFamily="18" charset="0"/>
              </a:rPr>
              <a:t>L</a:t>
            </a:r>
          </a:p>
          <a:p>
            <a:r>
              <a:rPr lang="en-US" i="1" dirty="0">
                <a:ea typeface="Cambria Math" pitchFamily="18" charset="0"/>
              </a:rPr>
              <a:t>            </a:t>
            </a:r>
            <a:r>
              <a:rPr lang="en-US" dirty="0">
                <a:ea typeface="Cambria Math" pitchFamily="18" charset="0"/>
              </a:rPr>
              <a:t>add  </a:t>
            </a:r>
            <a:r>
              <a:rPr lang="en-US" i="1" dirty="0">
                <a:ea typeface="Cambria Math" pitchFamily="18" charset="0"/>
              </a:rPr>
              <a:t>w</a:t>
            </a:r>
            <a:r>
              <a:rPr lang="en-US" dirty="0">
                <a:ea typeface="Cambria Math" pitchFamily="18" charset="0"/>
              </a:rPr>
              <a:t> and edge {</a:t>
            </a:r>
            <a:r>
              <a:rPr lang="en-US" i="1" dirty="0" err="1">
                <a:ea typeface="Cambria Math" pitchFamily="18" charset="0"/>
              </a:rPr>
              <a:t>v</a:t>
            </a:r>
            <a:r>
              <a:rPr lang="en-US" dirty="0" err="1">
                <a:ea typeface="Cambria Math" pitchFamily="18" charset="0"/>
              </a:rPr>
              <a:t>,</a:t>
            </a:r>
            <a:r>
              <a:rPr lang="en-US" i="1" dirty="0" err="1">
                <a:ea typeface="Cambria Math" pitchFamily="18" charset="0"/>
              </a:rPr>
              <a:t>w</a:t>
            </a:r>
            <a:r>
              <a:rPr lang="en-US" dirty="0">
                <a:ea typeface="Cambria Math" pitchFamily="18" charset="0"/>
              </a:rPr>
              <a:t>} to </a:t>
            </a:r>
            <a:r>
              <a:rPr lang="en-US" i="1" dirty="0">
                <a:ea typeface="Cambria Math" pitchFamily="18" charset="0"/>
              </a:rPr>
              <a:t>T</a:t>
            </a:r>
            <a:endParaRPr lang="en-US" dirty="0">
              <a:ea typeface="Cambria Math" pitchFamily="18" charset="0"/>
            </a:endParaRPr>
          </a:p>
        </p:txBody>
      </p:sp>
    </p:spTree>
    <p:extLst>
      <p:ext uri="{BB962C8B-B14F-4D97-AF65-F5344CB8AC3E}">
        <p14:creationId xmlns:p14="http://schemas.microsoft.com/office/powerpoint/2010/main" val="1781761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Trees as Models</a:t>
            </a:r>
          </a:p>
        </p:txBody>
      </p:sp>
      <p:sp>
        <p:nvSpPr>
          <p:cNvPr id="3" name="Content Placeholder 2"/>
          <p:cNvSpPr>
            <a:spLocks noGrp="1"/>
          </p:cNvSpPr>
          <p:nvPr>
            <p:ph idx="1"/>
          </p:nvPr>
        </p:nvSpPr>
        <p:spPr>
          <a:xfrm>
            <a:off x="1981200" y="1935480"/>
            <a:ext cx="4419600" cy="4389120"/>
          </a:xfrm>
        </p:spPr>
        <p:txBody>
          <a:bodyPr>
            <a:normAutofit fontScale="62500" lnSpcReduction="20000"/>
          </a:bodyPr>
          <a:lstStyle/>
          <a:p>
            <a:r>
              <a:rPr lang="en-US" dirty="0"/>
              <a:t>Trees are used as models in computer science, chemistry, geology, botany,  psychology, and many other areas.</a:t>
            </a:r>
          </a:p>
          <a:p>
            <a:r>
              <a:rPr lang="en-US" dirty="0"/>
              <a:t>Trees were introduced by the mathematician  </a:t>
            </a:r>
            <a:r>
              <a:rPr lang="en-US" dirty="0" err="1"/>
              <a:t>Cayley</a:t>
            </a:r>
            <a:r>
              <a:rPr lang="en-US" dirty="0"/>
              <a:t> in </a:t>
            </a:r>
            <a:r>
              <a:rPr lang="en-US" dirty="0">
                <a:latin typeface="Cambria Math" pitchFamily="18" charset="0"/>
                <a:ea typeface="Cambria Math" pitchFamily="18" charset="0"/>
              </a:rPr>
              <a:t>1857 </a:t>
            </a:r>
            <a:r>
              <a:rPr lang="en-US" dirty="0"/>
              <a:t>in his work counting the number of isomers of saturated hydrocarbons. The two isomers of butane are shown at the right. </a:t>
            </a:r>
          </a:p>
          <a:p>
            <a:r>
              <a:rPr lang="en-US" dirty="0"/>
              <a:t>The organization of a  computer file system into directories, subdirectories, and files is naturally represented as a tree. </a:t>
            </a:r>
          </a:p>
          <a:p>
            <a:r>
              <a:rPr lang="en-US" dirty="0"/>
              <a:t>Trees are used to represent the structure of organizations.   </a:t>
            </a:r>
          </a:p>
          <a:p>
            <a:endParaRPr lang="en-US" dirty="0"/>
          </a:p>
          <a:p>
            <a:endParaRPr lang="en-US" dirty="0"/>
          </a:p>
          <a:p>
            <a:pPr marL="0" indent="0">
              <a:buNone/>
            </a:pPr>
            <a:r>
              <a:rPr lang="en-US" dirty="0"/>
              <a:t>                                                                                         </a:t>
            </a:r>
          </a:p>
          <a:p>
            <a:pPr marL="0" indent="0">
              <a:buNone/>
            </a:pPr>
            <a:r>
              <a:rPr lang="en-US" dirty="0"/>
              <a:t> </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000" y="4716449"/>
            <a:ext cx="4838700" cy="164048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34200" y="3625265"/>
            <a:ext cx="3528060" cy="2177796"/>
          </a:xfrm>
          <a:prstGeom prst="rect">
            <a:avLst/>
          </a:prstGeo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1717090"/>
            <a:ext cx="2590800" cy="190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20200" y="381000"/>
            <a:ext cx="883158" cy="1030986"/>
          </a:xfrm>
          <a:prstGeom prst="rect">
            <a:avLst/>
          </a:prstGeom>
        </p:spPr>
      </p:pic>
      <p:sp>
        <p:nvSpPr>
          <p:cNvPr id="7" name="TextBox 6"/>
          <p:cNvSpPr txBox="1"/>
          <p:nvPr/>
        </p:nvSpPr>
        <p:spPr>
          <a:xfrm>
            <a:off x="7315200" y="533401"/>
            <a:ext cx="1676400" cy="646331"/>
          </a:xfrm>
          <a:prstGeom prst="rect">
            <a:avLst/>
          </a:prstGeom>
          <a:noFill/>
        </p:spPr>
        <p:txBody>
          <a:bodyPr wrap="square" rtlCol="0">
            <a:spAutoFit/>
          </a:bodyPr>
          <a:lstStyle/>
          <a:p>
            <a:r>
              <a:rPr lang="en-US" dirty="0"/>
              <a:t>Arthur </a:t>
            </a:r>
            <a:r>
              <a:rPr lang="en-US" dirty="0" err="1"/>
              <a:t>Cayley</a:t>
            </a:r>
            <a:endParaRPr lang="en-US" dirty="0"/>
          </a:p>
          <a:p>
            <a:r>
              <a:rPr lang="en-US" dirty="0"/>
              <a:t>(</a:t>
            </a:r>
            <a:r>
              <a:rPr lang="en-US" dirty="0">
                <a:latin typeface="Cambria Math" pitchFamily="18" charset="0"/>
                <a:ea typeface="Cambria Math" pitchFamily="18" charset="0"/>
              </a:rPr>
              <a:t>1821-1895</a:t>
            </a:r>
            <a:r>
              <a:rPr lang="en-US" dirty="0"/>
              <a:t>)</a:t>
            </a:r>
          </a:p>
        </p:txBody>
      </p:sp>
      <p:sp>
        <p:nvSpPr>
          <p:cNvPr id="9" name="TextBox 8"/>
          <p:cNvSpPr txBox="1"/>
          <p:nvPr/>
        </p:nvSpPr>
        <p:spPr>
          <a:xfrm>
            <a:off x="7381884" y="5857893"/>
            <a:ext cx="1428760" cy="830997"/>
          </a:xfrm>
          <a:prstGeom prst="rect">
            <a:avLst/>
          </a:prstGeom>
          <a:noFill/>
        </p:spPr>
        <p:txBody>
          <a:bodyPr wrap="square" rtlCol="0">
            <a:spAutoFit/>
          </a:bodyPr>
          <a:lstStyle/>
          <a:p>
            <a:endParaRPr lang="zh-CN" altLang="en-US" dirty="0"/>
          </a:p>
          <a:p>
            <a:r>
              <a:rPr lang="zh-CN" altLang="en-US" sz="1200" dirty="0"/>
              <a:t>饱和烃的异构体</a:t>
            </a:r>
          </a:p>
          <a:p>
            <a:endParaRPr lang="zh-CN" altLang="en-US" dirty="0"/>
          </a:p>
        </p:txBody>
      </p:sp>
    </p:spTree>
    <p:extLst>
      <p:ext uri="{BB962C8B-B14F-4D97-AF65-F5344CB8AC3E}">
        <p14:creationId xmlns:p14="http://schemas.microsoft.com/office/powerpoint/2010/main" val="37562108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TW" sz="4000" b="1">
                <a:latin typeface="Arial" charset="0"/>
                <a:ea typeface="新細明體" pitchFamily="18" charset="-120"/>
              </a:rPr>
              <a:t>Backtracking Applications</a:t>
            </a:r>
            <a:endParaRPr lang="zh-CN" altLang="en-US">
              <a:ea typeface="宋体" charset="-122"/>
            </a:endParaRPr>
          </a:p>
        </p:txBody>
      </p:sp>
      <p:sp>
        <p:nvSpPr>
          <p:cNvPr id="3" name="矩形 2"/>
          <p:cNvSpPr/>
          <p:nvPr/>
        </p:nvSpPr>
        <p:spPr>
          <a:xfrm>
            <a:off x="1919289" y="2133601"/>
            <a:ext cx="6417141" cy="646331"/>
          </a:xfrm>
          <a:prstGeom prst="rect">
            <a:avLst/>
          </a:prstGeom>
        </p:spPr>
        <p:txBody>
          <a:bodyPr wrap="none">
            <a:spAutoFit/>
          </a:bodyPr>
          <a:lstStyle/>
          <a:p>
            <a:pPr>
              <a:defRPr/>
            </a:pPr>
            <a:r>
              <a:rPr lang="en-US" altLang="zh-TW" kern="0" dirty="0">
                <a:latin typeface="Arial"/>
                <a:ea typeface="新細明體"/>
              </a:rPr>
              <a:t>There are problems that can be solved only by performing an</a:t>
            </a:r>
            <a:br>
              <a:rPr lang="en-US" altLang="zh-TW" kern="0" dirty="0">
                <a:latin typeface="Arial"/>
                <a:ea typeface="新細明體"/>
              </a:rPr>
            </a:br>
            <a:r>
              <a:rPr lang="en-US" altLang="zh-TW" kern="0" dirty="0">
                <a:latin typeface="Arial"/>
                <a:ea typeface="新細明體"/>
              </a:rPr>
              <a:t>exhaustive search of all possible solutions. </a:t>
            </a:r>
            <a:endParaRPr lang="zh-TW" altLang="en-US" kern="0" baseline="-25000" dirty="0">
              <a:latin typeface="Times New Roman" pitchFamily="18" charset="0"/>
              <a:ea typeface="新細明體"/>
              <a:cs typeface="Times New Roman" pitchFamily="18" charset="0"/>
            </a:endParaRPr>
          </a:p>
        </p:txBody>
      </p:sp>
      <p:sp>
        <p:nvSpPr>
          <p:cNvPr id="5" name="矩形 4"/>
          <p:cNvSpPr/>
          <p:nvPr/>
        </p:nvSpPr>
        <p:spPr>
          <a:xfrm>
            <a:off x="1847851" y="3141664"/>
            <a:ext cx="6506909" cy="646331"/>
          </a:xfrm>
          <a:prstGeom prst="rect">
            <a:avLst/>
          </a:prstGeom>
        </p:spPr>
        <p:txBody>
          <a:bodyPr wrap="none">
            <a:spAutoFit/>
          </a:bodyPr>
          <a:lstStyle/>
          <a:p>
            <a:pPr>
              <a:defRPr/>
            </a:pPr>
            <a:r>
              <a:rPr lang="en-US" altLang="zh-TW" kern="0" dirty="0">
                <a:solidFill>
                  <a:schemeClr val="tx2"/>
                </a:solidFill>
                <a:latin typeface="Arial"/>
                <a:ea typeface="新細明體"/>
              </a:rPr>
              <a:t>Decision tree: </a:t>
            </a:r>
            <a:r>
              <a:rPr lang="en-US" altLang="zh-TW" kern="0" dirty="0">
                <a:latin typeface="Arial"/>
                <a:ea typeface="新細明體"/>
              </a:rPr>
              <a:t>each internal vertex represents a decision, and </a:t>
            </a:r>
            <a:br>
              <a:rPr lang="en-US" altLang="zh-TW" kern="0" dirty="0">
                <a:latin typeface="Arial"/>
                <a:ea typeface="新細明體"/>
              </a:rPr>
            </a:br>
            <a:r>
              <a:rPr lang="en-US" altLang="zh-TW" kern="0" dirty="0">
                <a:latin typeface="Arial"/>
                <a:ea typeface="新細明體"/>
              </a:rPr>
              <a:t>each leaf is a possible solution. </a:t>
            </a:r>
            <a:endParaRPr lang="zh-TW" altLang="en-US" kern="0" baseline="-25000" dirty="0">
              <a:latin typeface="Times New Roman" pitchFamily="18" charset="0"/>
              <a:ea typeface="新細明體"/>
              <a:cs typeface="Times New Roman" pitchFamily="18" charset="0"/>
            </a:endParaRPr>
          </a:p>
        </p:txBody>
      </p:sp>
      <p:sp>
        <p:nvSpPr>
          <p:cNvPr id="6" name="矩形 5"/>
          <p:cNvSpPr/>
          <p:nvPr/>
        </p:nvSpPr>
        <p:spPr>
          <a:xfrm>
            <a:off x="1847851" y="4437063"/>
            <a:ext cx="8640763" cy="1477328"/>
          </a:xfrm>
          <a:prstGeom prst="rect">
            <a:avLst/>
          </a:prstGeom>
        </p:spPr>
        <p:txBody>
          <a:bodyPr>
            <a:spAutoFit/>
          </a:bodyPr>
          <a:lstStyle/>
          <a:p>
            <a:pPr>
              <a:defRPr/>
            </a:pPr>
            <a:r>
              <a:rPr lang="en-US" altLang="zh-TW" kern="0" dirty="0">
                <a:latin typeface="Arial"/>
                <a:ea typeface="新細明體"/>
              </a:rPr>
              <a:t>To find a solution via </a:t>
            </a:r>
            <a:r>
              <a:rPr lang="en-US" altLang="zh-TW" kern="0" dirty="0">
                <a:solidFill>
                  <a:schemeClr val="tx2"/>
                </a:solidFill>
                <a:latin typeface="Arial"/>
                <a:ea typeface="新細明體"/>
              </a:rPr>
              <a:t>backtracking</a:t>
            </a:r>
            <a:r>
              <a:rPr lang="en-US" altLang="zh-TW" kern="0" dirty="0">
                <a:latin typeface="Arial"/>
                <a:ea typeface="新細明體"/>
              </a:rPr>
              <a:t>: first make a sequences of</a:t>
            </a:r>
            <a:r>
              <a:rPr lang="zh-TW" altLang="en-US" kern="0" dirty="0">
                <a:latin typeface="Arial"/>
                <a:ea typeface="新細明體"/>
              </a:rPr>
              <a:t> </a:t>
            </a:r>
            <a:r>
              <a:rPr lang="en-US" altLang="zh-TW" kern="0" dirty="0">
                <a:latin typeface="Arial"/>
                <a:ea typeface="新細明體"/>
              </a:rPr>
              <a:t>decisions in an attempt to reach a solution as long as possible  </a:t>
            </a:r>
            <a:br>
              <a:rPr lang="en-US" altLang="zh-TW" kern="0" dirty="0">
                <a:latin typeface="Arial"/>
                <a:ea typeface="新細明體"/>
              </a:rPr>
            </a:br>
            <a:r>
              <a:rPr lang="en-US" altLang="zh-TW" kern="0" dirty="0">
                <a:latin typeface="Arial"/>
                <a:ea typeface="新細明體"/>
              </a:rPr>
              <a:t>A sequence of decisions can be represented by a path in the decision tree. If the leaf is not solution, backtrack to the parent of the current vertex and work toward a new path.</a:t>
            </a:r>
            <a:endParaRPr lang="zh-TW" altLang="en-US" kern="0" baseline="-25000" dirty="0">
              <a:latin typeface="Times New Roman" pitchFamily="18" charset="0"/>
              <a:ea typeface="新細明體"/>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95472" y="642919"/>
            <a:ext cx="7974040" cy="769441"/>
          </a:xfrm>
          <a:prstGeom prst="rect">
            <a:avLst/>
          </a:prstGeom>
        </p:spPr>
        <p:txBody>
          <a:bodyPr wrap="square">
            <a:spAutoFit/>
          </a:bodyPr>
          <a:lstStyle/>
          <a:p>
            <a:r>
              <a:rPr lang="en-US" altLang="zh-TW" sz="2600" b="1" dirty="0">
                <a:solidFill>
                  <a:srgbClr val="FF0000"/>
                </a:solidFill>
                <a:latin typeface="Arial" charset="0"/>
                <a:ea typeface="新細明體" pitchFamily="18" charset="-120"/>
              </a:rPr>
              <a:t>Example 6</a:t>
            </a:r>
            <a:r>
              <a:rPr lang="en-US" altLang="zh-TW" sz="2600" b="1" dirty="0">
                <a:solidFill>
                  <a:srgbClr val="008000"/>
                </a:solidFill>
                <a:latin typeface="Arial" charset="0"/>
                <a:ea typeface="新細明體" pitchFamily="18" charset="-120"/>
              </a:rPr>
              <a:t> </a:t>
            </a:r>
            <a:r>
              <a:rPr lang="en-US" altLang="zh-TW" dirty="0">
                <a:solidFill>
                  <a:schemeClr val="tx2"/>
                </a:solidFill>
                <a:latin typeface="Arial" charset="0"/>
                <a:ea typeface="新細明體" pitchFamily="18" charset="-120"/>
              </a:rPr>
              <a:t>(Graph Colorings) How can backtracking </a:t>
            </a:r>
            <a:r>
              <a:rPr lang="en-US" altLang="zh-TW" dirty="0" err="1">
                <a:solidFill>
                  <a:schemeClr val="tx2"/>
                </a:solidFill>
                <a:latin typeface="Arial" charset="0"/>
                <a:ea typeface="新細明體" pitchFamily="18" charset="-120"/>
              </a:rPr>
              <a:t>beused</a:t>
            </a:r>
            <a:r>
              <a:rPr lang="en-US" altLang="zh-TW" dirty="0">
                <a:solidFill>
                  <a:schemeClr val="tx2"/>
                </a:solidFill>
                <a:latin typeface="Arial" charset="0"/>
                <a:ea typeface="新細明體" pitchFamily="18" charset="-120"/>
              </a:rPr>
              <a:t> to decide whether the following graph can be </a:t>
            </a:r>
            <a:r>
              <a:rPr lang="en-US" altLang="zh-TW" dirty="0" err="1">
                <a:solidFill>
                  <a:schemeClr val="tx2"/>
                </a:solidFill>
                <a:latin typeface="Arial" charset="0"/>
                <a:ea typeface="新細明體" pitchFamily="18" charset="-120"/>
              </a:rPr>
              <a:t>coloredusing</a:t>
            </a:r>
            <a:r>
              <a:rPr lang="en-US" altLang="zh-TW" dirty="0">
                <a:solidFill>
                  <a:schemeClr val="tx2"/>
                </a:solidFill>
                <a:latin typeface="Arial" charset="0"/>
                <a:ea typeface="新細明體" pitchFamily="18" charset="-120"/>
              </a:rPr>
              <a:t> </a:t>
            </a:r>
            <a:r>
              <a:rPr lang="en-US" altLang="zh-TW" dirty="0">
                <a:solidFill>
                  <a:schemeClr val="tx2"/>
                </a:solidFill>
                <a:latin typeface="Times New Roman" pitchFamily="18" charset="0"/>
                <a:ea typeface="新細明體" pitchFamily="18" charset="-120"/>
                <a:cs typeface="Times New Roman" pitchFamily="18" charset="0"/>
              </a:rPr>
              <a:t>3</a:t>
            </a:r>
            <a:r>
              <a:rPr lang="en-US" altLang="zh-TW" i="1" dirty="0">
                <a:solidFill>
                  <a:schemeClr val="tx2"/>
                </a:solidFill>
                <a:latin typeface="Times New Roman" pitchFamily="18" charset="0"/>
                <a:ea typeface="新細明體" pitchFamily="18" charset="-120"/>
                <a:cs typeface="Times New Roman" pitchFamily="18" charset="0"/>
              </a:rPr>
              <a:t> </a:t>
            </a:r>
            <a:r>
              <a:rPr lang="en-US" altLang="zh-TW" dirty="0">
                <a:solidFill>
                  <a:schemeClr val="tx2"/>
                </a:solidFill>
                <a:latin typeface="Arial" charset="0"/>
                <a:ea typeface="新細明體" pitchFamily="18" charset="-120"/>
              </a:rPr>
              <a:t>colors?</a:t>
            </a:r>
            <a:endParaRPr lang="zh-TW" altLang="en-US" dirty="0">
              <a:solidFill>
                <a:schemeClr val="tx2"/>
              </a:solidFill>
              <a:ea typeface="新細明體" pitchFamily="18" charset="-120"/>
            </a:endParaRPr>
          </a:p>
        </p:txBody>
      </p:sp>
      <p:grpSp>
        <p:nvGrpSpPr>
          <p:cNvPr id="2" name="群組 7"/>
          <p:cNvGrpSpPr>
            <a:grpSpLocks/>
          </p:cNvGrpSpPr>
          <p:nvPr/>
        </p:nvGrpSpPr>
        <p:grpSpPr bwMode="auto">
          <a:xfrm>
            <a:off x="2133600" y="1752601"/>
            <a:ext cx="8305800" cy="4449763"/>
            <a:chOff x="609600" y="1752600"/>
            <a:chExt cx="8305800" cy="4450105"/>
          </a:xfrm>
        </p:grpSpPr>
        <p:pic>
          <p:nvPicPr>
            <p:cNvPr id="16390" name="Picture 3" descr="10_4_11"/>
            <p:cNvPicPr>
              <a:picLocks noChangeAspect="1" noChangeArrowheads="1"/>
            </p:cNvPicPr>
            <p:nvPr/>
          </p:nvPicPr>
          <p:blipFill>
            <a:blip r:embed="rId2"/>
            <a:srcRect/>
            <a:stretch>
              <a:fillRect/>
            </a:stretch>
          </p:blipFill>
          <p:spPr bwMode="auto">
            <a:xfrm>
              <a:off x="1676400" y="1752600"/>
              <a:ext cx="7239000" cy="4450105"/>
            </a:xfrm>
            <a:prstGeom prst="rect">
              <a:avLst/>
            </a:prstGeom>
            <a:noFill/>
            <a:ln w="9525">
              <a:noFill/>
              <a:miter lim="800000"/>
              <a:headEnd/>
              <a:tailEnd/>
            </a:ln>
          </p:spPr>
        </p:pic>
        <p:sp>
          <p:nvSpPr>
            <p:cNvPr id="6" name="矩形 5"/>
            <p:cNvSpPr/>
            <p:nvPr/>
          </p:nvSpPr>
          <p:spPr>
            <a:xfrm>
              <a:off x="609600" y="2667070"/>
              <a:ext cx="2133600" cy="18289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TW" altLang="en-US">
                <a:solidFill>
                  <a:srgbClr val="FFFFFF"/>
                </a:solidFill>
                <a:ea typeface="新細明體" pitchFamily="18" charset="-120"/>
              </a:endParaRPr>
            </a:p>
          </p:txBody>
        </p:sp>
      </p:grpSp>
      <p:pic>
        <p:nvPicPr>
          <p:cNvPr id="16388" name="Picture 3" descr="10_4_11"/>
          <p:cNvPicPr>
            <a:picLocks noChangeAspect="1" noChangeArrowheads="1"/>
          </p:cNvPicPr>
          <p:nvPr/>
        </p:nvPicPr>
        <p:blipFill>
          <a:blip r:embed="rId3"/>
          <a:srcRect b="-12000"/>
          <a:stretch>
            <a:fillRect/>
          </a:stretch>
        </p:blipFill>
        <p:spPr bwMode="auto">
          <a:xfrm>
            <a:off x="1905001" y="2057400"/>
            <a:ext cx="2359025" cy="2133600"/>
          </a:xfrm>
          <a:prstGeom prst="rect">
            <a:avLst/>
          </a:prstGeom>
          <a:noFill/>
          <a:ln w="9525">
            <a:noFill/>
            <a:miter lim="800000"/>
            <a:headEnd/>
            <a:tailEnd/>
          </a:ln>
        </p:spPr>
      </p:pic>
      <p:sp>
        <p:nvSpPr>
          <p:cNvPr id="8" name="矩形 7"/>
          <p:cNvSpPr/>
          <p:nvPr/>
        </p:nvSpPr>
        <p:spPr>
          <a:xfrm>
            <a:off x="4343400" y="1905001"/>
            <a:ext cx="1741488" cy="523875"/>
          </a:xfrm>
          <a:prstGeom prst="rect">
            <a:avLst/>
          </a:prstGeom>
        </p:spPr>
        <p:txBody>
          <a:bodyPr wrap="none">
            <a:spAutoFit/>
          </a:bodyPr>
          <a:lstStyle/>
          <a:p>
            <a:r>
              <a:rPr lang="en-US" altLang="zh-TW" sz="2800" b="1">
                <a:solidFill>
                  <a:srgbClr val="008000"/>
                </a:solidFill>
                <a:latin typeface="Arial" charset="0"/>
                <a:ea typeface="新細明體" pitchFamily="18" charset="-120"/>
              </a:rPr>
              <a:t>Solution:</a:t>
            </a:r>
            <a:endParaRPr lang="zh-TW" altLang="en-US">
              <a:ea typeface="新細明體" pitchFamily="18" charset="-12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03389" y="1916113"/>
            <a:ext cx="4772025" cy="4094162"/>
          </a:xfrm>
          <a:prstGeom prst="rect">
            <a:avLst/>
          </a:prstGeom>
        </p:spPr>
        <p:txBody>
          <a:bodyPr>
            <a:spAutoFit/>
          </a:bodyPr>
          <a:lstStyle/>
          <a:p>
            <a:r>
              <a:rPr lang="en-US" altLang="zh-TW" sz="2600" b="1">
                <a:solidFill>
                  <a:schemeClr val="tx2"/>
                </a:solidFill>
                <a:latin typeface="Arial" charset="0"/>
                <a:ea typeface="新細明體" pitchFamily="18" charset="-120"/>
              </a:rPr>
              <a:t>Example 7</a:t>
            </a:r>
            <a:r>
              <a:rPr lang="en-US" altLang="zh-TW" sz="2600" b="1">
                <a:solidFill>
                  <a:srgbClr val="008000"/>
                </a:solidFill>
                <a:latin typeface="Arial" charset="0"/>
                <a:ea typeface="新細明體" pitchFamily="18" charset="-120"/>
              </a:rPr>
              <a:t> </a:t>
            </a:r>
            <a:br>
              <a:rPr lang="en-US" altLang="zh-TW" sz="2600" b="1">
                <a:solidFill>
                  <a:srgbClr val="008000"/>
                </a:solidFill>
                <a:latin typeface="Arial" charset="0"/>
                <a:ea typeface="新細明體" pitchFamily="18" charset="-120"/>
              </a:rPr>
            </a:br>
            <a:r>
              <a:rPr lang="en-US" altLang="zh-TW" sz="2600">
                <a:latin typeface="Arial" charset="0"/>
                <a:ea typeface="新細明體" pitchFamily="18" charset="-120"/>
              </a:rPr>
              <a:t>(The </a:t>
            </a:r>
            <a:r>
              <a:rPr lang="en-US" altLang="zh-TW" sz="2600" i="1">
                <a:latin typeface="Times New Roman" pitchFamily="18" charset="0"/>
                <a:ea typeface="新細明體" pitchFamily="18" charset="-120"/>
                <a:cs typeface="Times New Roman" pitchFamily="18" charset="0"/>
              </a:rPr>
              <a:t>n</a:t>
            </a:r>
            <a:r>
              <a:rPr lang="en-US" altLang="zh-TW" sz="2600">
                <a:latin typeface="Arial" charset="0"/>
                <a:ea typeface="新細明體" pitchFamily="18" charset="-120"/>
              </a:rPr>
              <a:t>-Queens Problem) </a:t>
            </a:r>
            <a:br>
              <a:rPr lang="en-US" altLang="zh-TW" sz="2600">
                <a:latin typeface="Arial" charset="0"/>
                <a:ea typeface="新細明體" pitchFamily="18" charset="-120"/>
              </a:rPr>
            </a:br>
            <a:r>
              <a:rPr lang="en-US" altLang="zh-TW" sz="2600">
                <a:latin typeface="Arial" charset="0"/>
                <a:ea typeface="新細明體" pitchFamily="18" charset="-120"/>
              </a:rPr>
              <a:t>The </a:t>
            </a:r>
            <a:r>
              <a:rPr lang="en-US" altLang="zh-TW" sz="2600" i="1">
                <a:latin typeface="Times New Roman" pitchFamily="18" charset="0"/>
                <a:ea typeface="新細明體" pitchFamily="18" charset="-120"/>
              </a:rPr>
              <a:t>n</a:t>
            </a:r>
            <a:r>
              <a:rPr lang="en-US" altLang="zh-TW" sz="2600">
                <a:latin typeface="Arial" charset="0"/>
                <a:ea typeface="新細明體" pitchFamily="18" charset="-120"/>
              </a:rPr>
              <a:t>-queens problem asks how  </a:t>
            </a:r>
            <a:r>
              <a:rPr lang="en-US" altLang="zh-TW" sz="2600" i="1">
                <a:latin typeface="Times New Roman" pitchFamily="18" charset="0"/>
                <a:ea typeface="新細明體" pitchFamily="18" charset="-120"/>
              </a:rPr>
              <a:t>n </a:t>
            </a:r>
            <a:r>
              <a:rPr lang="en-US" altLang="zh-TW" sz="2600">
                <a:latin typeface="Arial" charset="0"/>
                <a:ea typeface="新細明體" pitchFamily="18" charset="-120"/>
              </a:rPr>
              <a:t>queens can be placed on an </a:t>
            </a:r>
            <a:r>
              <a:rPr lang="en-US" altLang="zh-TW" sz="2600" i="1">
                <a:latin typeface="Times New Roman" pitchFamily="18" charset="0"/>
                <a:ea typeface="新細明體" pitchFamily="18" charset="-120"/>
              </a:rPr>
              <a:t>n</a:t>
            </a:r>
            <a:r>
              <a:rPr lang="en-US" altLang="zh-TW" sz="2600">
                <a:latin typeface="Arial" charset="0"/>
                <a:ea typeface="新細明體" pitchFamily="18" charset="-120"/>
                <a:sym typeface="Symbol" pitchFamily="18" charset="2"/>
              </a:rPr>
              <a:t></a:t>
            </a:r>
            <a:r>
              <a:rPr lang="en-US" altLang="zh-TW" sz="2600" i="1">
                <a:latin typeface="Times New Roman" pitchFamily="18" charset="0"/>
                <a:ea typeface="新細明體" pitchFamily="18" charset="-120"/>
              </a:rPr>
              <a:t>n</a:t>
            </a:r>
            <a:r>
              <a:rPr lang="en-US" altLang="zh-TW" sz="2600">
                <a:latin typeface="Arial" charset="0"/>
                <a:ea typeface="新細明體" pitchFamily="18" charset="-120"/>
                <a:sym typeface="Symbol" pitchFamily="18" charset="2"/>
              </a:rPr>
              <a:t>  chessboard so that no two queens can attack on another. </a:t>
            </a:r>
          </a:p>
          <a:p>
            <a:r>
              <a:rPr lang="en-US" altLang="zh-TW" sz="2600">
                <a:latin typeface="Arial" charset="0"/>
                <a:ea typeface="新細明體" pitchFamily="18" charset="-120"/>
                <a:sym typeface="Symbol" pitchFamily="18" charset="2"/>
              </a:rPr>
              <a:t>How can </a:t>
            </a:r>
            <a:br>
              <a:rPr lang="en-US" altLang="zh-TW" sz="2600">
                <a:latin typeface="Arial" charset="0"/>
                <a:ea typeface="新細明體" pitchFamily="18" charset="-120"/>
                <a:sym typeface="Symbol" pitchFamily="18" charset="2"/>
              </a:rPr>
            </a:br>
            <a:r>
              <a:rPr lang="en-US" altLang="zh-TW" sz="2600">
                <a:latin typeface="Arial" charset="0"/>
                <a:ea typeface="新細明體" pitchFamily="18" charset="-120"/>
                <a:sym typeface="Symbol" pitchFamily="18" charset="2"/>
              </a:rPr>
              <a:t>backtracking be used to solve the </a:t>
            </a:r>
            <a:r>
              <a:rPr lang="en-US" altLang="zh-TW" sz="2600" i="1">
                <a:latin typeface="Times New Roman" pitchFamily="18" charset="0"/>
                <a:ea typeface="新細明體" pitchFamily="18" charset="-120"/>
              </a:rPr>
              <a:t>n</a:t>
            </a:r>
            <a:r>
              <a:rPr lang="en-US" altLang="zh-TW" sz="2600">
                <a:latin typeface="Arial" charset="0"/>
                <a:ea typeface="新細明體" pitchFamily="18" charset="-120"/>
                <a:sym typeface="Symbol" pitchFamily="18" charset="2"/>
              </a:rPr>
              <a:t>-queens problem.</a:t>
            </a:r>
            <a:endParaRPr lang="zh-TW" altLang="en-US">
              <a:ea typeface="新細明體" pitchFamily="18" charset="-120"/>
            </a:endParaRPr>
          </a:p>
        </p:txBody>
      </p:sp>
      <p:sp>
        <p:nvSpPr>
          <p:cNvPr id="4" name="矩形 3"/>
          <p:cNvSpPr/>
          <p:nvPr/>
        </p:nvSpPr>
        <p:spPr>
          <a:xfrm>
            <a:off x="5664200" y="476251"/>
            <a:ext cx="1741488" cy="523875"/>
          </a:xfrm>
          <a:prstGeom prst="rect">
            <a:avLst/>
          </a:prstGeom>
        </p:spPr>
        <p:txBody>
          <a:bodyPr wrap="none">
            <a:spAutoFit/>
          </a:bodyPr>
          <a:lstStyle/>
          <a:p>
            <a:r>
              <a:rPr lang="en-US" altLang="zh-TW" sz="2800" b="1">
                <a:solidFill>
                  <a:schemeClr val="tx2"/>
                </a:solidFill>
                <a:latin typeface="Arial" charset="0"/>
                <a:ea typeface="新細明體" pitchFamily="18" charset="-120"/>
              </a:rPr>
              <a:t>Solution:</a:t>
            </a:r>
            <a:endParaRPr lang="zh-TW" altLang="en-US">
              <a:solidFill>
                <a:schemeClr val="tx2"/>
              </a:solidFill>
              <a:ea typeface="新細明體" pitchFamily="18" charset="-120"/>
            </a:endParaRPr>
          </a:p>
        </p:txBody>
      </p:sp>
      <p:pic>
        <p:nvPicPr>
          <p:cNvPr id="5" name="Picture 3" descr="10_4_12"/>
          <p:cNvPicPr>
            <a:picLocks noChangeAspect="1" noChangeArrowheads="1"/>
          </p:cNvPicPr>
          <p:nvPr/>
        </p:nvPicPr>
        <p:blipFill>
          <a:blip r:embed="rId2"/>
          <a:srcRect/>
          <a:stretch>
            <a:fillRect/>
          </a:stretch>
        </p:blipFill>
        <p:spPr bwMode="auto">
          <a:xfrm>
            <a:off x="7315200" y="1295400"/>
            <a:ext cx="3024188" cy="5257800"/>
          </a:xfrm>
          <a:prstGeom prst="rect">
            <a:avLst/>
          </a:prstGeom>
          <a:noFill/>
          <a:ln w="9525">
            <a:noFill/>
            <a:miter lim="800000"/>
            <a:headEnd/>
            <a:tailEnd/>
          </a:ln>
        </p:spPr>
      </p:pic>
      <p:sp>
        <p:nvSpPr>
          <p:cNvPr id="6" name="矩形 5"/>
          <p:cNvSpPr/>
          <p:nvPr/>
        </p:nvSpPr>
        <p:spPr>
          <a:xfrm>
            <a:off x="7772400" y="533401"/>
            <a:ext cx="704850" cy="492125"/>
          </a:xfrm>
          <a:prstGeom prst="rect">
            <a:avLst/>
          </a:prstGeom>
        </p:spPr>
        <p:txBody>
          <a:bodyPr wrap="none">
            <a:spAutoFit/>
          </a:bodyPr>
          <a:lstStyle/>
          <a:p>
            <a:r>
              <a:rPr lang="en-US" altLang="zh-TW" sz="2600" i="1">
                <a:latin typeface="Times New Roman" pitchFamily="18" charset="0"/>
                <a:ea typeface="新細明體" pitchFamily="18" charset="-120"/>
                <a:cs typeface="Times New Roman" pitchFamily="18" charset="0"/>
              </a:rPr>
              <a:t>n</a:t>
            </a:r>
            <a:r>
              <a:rPr lang="en-US" altLang="zh-TW" sz="2600">
                <a:latin typeface="Times New Roman" pitchFamily="18" charset="0"/>
                <a:ea typeface="新細明體" pitchFamily="18" charset="-120"/>
                <a:cs typeface="Times New Roman" pitchFamily="18" charset="0"/>
              </a:rPr>
              <a:t>=4</a:t>
            </a:r>
            <a:endParaRPr lang="zh-TW" altLang="en-US">
              <a:ea typeface="新細明體" pitchFamily="18" charset="-120"/>
              <a:cs typeface="Times New Roman" pitchFamily="18" charset="0"/>
            </a:endParaRPr>
          </a:p>
        </p:txBody>
      </p:sp>
      <p:grpSp>
        <p:nvGrpSpPr>
          <p:cNvPr id="2" name="群組 11"/>
          <p:cNvGrpSpPr>
            <a:grpSpLocks/>
          </p:cNvGrpSpPr>
          <p:nvPr/>
        </p:nvGrpSpPr>
        <p:grpSpPr bwMode="auto">
          <a:xfrm>
            <a:off x="5410200" y="4343403"/>
            <a:ext cx="2362200" cy="750332"/>
            <a:chOff x="3886200" y="4343402"/>
            <a:chExt cx="2362201" cy="749510"/>
          </a:xfrm>
        </p:grpSpPr>
        <p:sp>
          <p:nvSpPr>
            <p:cNvPr id="8" name="矩形 7"/>
            <p:cNvSpPr/>
            <p:nvPr/>
          </p:nvSpPr>
          <p:spPr>
            <a:xfrm>
              <a:off x="3886200" y="4723984"/>
              <a:ext cx="1315682" cy="368928"/>
            </a:xfrm>
            <a:prstGeom prst="rect">
              <a:avLst/>
            </a:prstGeom>
            <a:ln>
              <a:solidFill>
                <a:schemeClr val="bg2">
                  <a:lumMod val="60000"/>
                  <a:lumOff val="40000"/>
                </a:schemeClr>
              </a:solidFill>
            </a:ln>
          </p:spPr>
          <p:txBody>
            <a:bodyPr wrap="none">
              <a:spAutoFit/>
            </a:bodyPr>
            <a:lstStyle/>
            <a:p>
              <a:r>
                <a:rPr lang="en-US" altLang="zh-TW">
                  <a:ea typeface="新細明體" pitchFamily="18" charset="-120"/>
                </a:rPr>
                <a:t>3rd column</a:t>
              </a:r>
              <a:endParaRPr lang="zh-TW" altLang="en-US">
                <a:ea typeface="新細明體" pitchFamily="18" charset="-120"/>
              </a:endParaRPr>
            </a:p>
          </p:txBody>
        </p:sp>
        <p:cxnSp>
          <p:nvCxnSpPr>
            <p:cNvPr id="9" name="直線單箭頭接點 10"/>
            <p:cNvCxnSpPr>
              <a:stCxn id="8" idx="3"/>
            </p:cNvCxnSpPr>
            <p:nvPr/>
          </p:nvCxnSpPr>
          <p:spPr>
            <a:xfrm flipV="1">
              <a:off x="5201882" y="4343402"/>
              <a:ext cx="1046519" cy="565046"/>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9921" y="457200"/>
            <a:ext cx="8229600" cy="1143000"/>
          </a:xfrm>
        </p:spPr>
        <p:txBody>
          <a:bodyPr>
            <a:normAutofit fontScale="90000"/>
          </a:bodyPr>
          <a:lstStyle/>
          <a:p>
            <a:r>
              <a:rPr lang="en-US" dirty="0"/>
              <a:t>Depth-First Search in Directed Graphs</a:t>
            </a:r>
          </a:p>
        </p:txBody>
      </p:sp>
      <p:sp>
        <p:nvSpPr>
          <p:cNvPr id="3" name="Content Placeholder 2"/>
          <p:cNvSpPr>
            <a:spLocks noGrp="1"/>
          </p:cNvSpPr>
          <p:nvPr>
            <p:ph idx="1"/>
          </p:nvPr>
        </p:nvSpPr>
        <p:spPr>
          <a:xfrm>
            <a:off x="1905000" y="1904999"/>
            <a:ext cx="8229600" cy="4389120"/>
          </a:xfrm>
        </p:spPr>
        <p:txBody>
          <a:bodyPr>
            <a:normAutofit fontScale="62500" lnSpcReduction="20000"/>
          </a:bodyPr>
          <a:lstStyle/>
          <a:p>
            <a:r>
              <a:rPr lang="en-US" dirty="0"/>
              <a:t>Both depth-first search and breadth-first search can be easily modified to run on a directed graph. But the result is not necessarily a spanning tree, but rather a spanning forest.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nSpc>
                <a:spcPts val="1300"/>
              </a:lnSpc>
              <a:buNone/>
            </a:pPr>
            <a:r>
              <a:rPr lang="en-US" b="1" dirty="0"/>
              <a:t>      </a:t>
            </a:r>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dirty="0"/>
          </a:p>
          <a:p>
            <a:endParaRPr lang="en-US" dirty="0"/>
          </a:p>
          <a:p>
            <a:r>
              <a:rPr lang="en-US" dirty="0"/>
              <a:t>To index websites, search engines such as Google systematically explore the web starting at known sites. The programs that do this exploration are known as </a:t>
            </a:r>
            <a:r>
              <a:rPr lang="en-US" i="1" dirty="0"/>
              <a:t>Web spiders</a:t>
            </a:r>
            <a:r>
              <a:rPr lang="en-US" dirty="0"/>
              <a:t>. They may use both breath-first search or depth-first search to explore the Web graph.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37582" y="2971800"/>
            <a:ext cx="4363974" cy="1723644"/>
          </a:xfrm>
          <a:prstGeom prst="rect">
            <a:avLst/>
          </a:prstGeom>
        </p:spPr>
      </p:pic>
      <p:sp>
        <p:nvSpPr>
          <p:cNvPr id="5" name="TextBox 4"/>
          <p:cNvSpPr txBox="1"/>
          <p:nvPr/>
        </p:nvSpPr>
        <p:spPr>
          <a:xfrm>
            <a:off x="2163417" y="2667001"/>
            <a:ext cx="3657600" cy="2554545"/>
          </a:xfrm>
          <a:prstGeom prst="rect">
            <a:avLst/>
          </a:prstGeom>
          <a:noFill/>
        </p:spPr>
        <p:txBody>
          <a:bodyPr wrap="square" rtlCol="0">
            <a:spAutoFit/>
          </a:bodyPr>
          <a:lstStyle/>
          <a:p>
            <a:pPr>
              <a:lnSpc>
                <a:spcPts val="1600"/>
              </a:lnSpc>
            </a:pPr>
            <a:r>
              <a:rPr lang="en-US" sz="1600" b="1" dirty="0"/>
              <a:t>Example</a:t>
            </a:r>
            <a:r>
              <a:rPr lang="en-US" sz="1600" dirty="0"/>
              <a:t>: For the graph in (a), if we begin at  vertex </a:t>
            </a:r>
            <a:r>
              <a:rPr lang="en-US" sz="1600" i="1" dirty="0"/>
              <a:t>a</a:t>
            </a:r>
            <a:r>
              <a:rPr lang="en-US" sz="1600" dirty="0"/>
              <a:t>, depth-first search adds the path connecting </a:t>
            </a:r>
            <a:r>
              <a:rPr lang="en-US" sz="1600" i="1" dirty="0"/>
              <a:t>a</a:t>
            </a:r>
            <a:r>
              <a:rPr lang="en-US" sz="1600" dirty="0"/>
              <a:t>, </a:t>
            </a:r>
            <a:r>
              <a:rPr lang="en-US" sz="1600" i="1" dirty="0"/>
              <a:t>b</a:t>
            </a:r>
            <a:r>
              <a:rPr lang="en-US" sz="1600" dirty="0"/>
              <a:t>, </a:t>
            </a:r>
            <a:r>
              <a:rPr lang="en-US" sz="1600" i="1" dirty="0"/>
              <a:t>c</a:t>
            </a:r>
            <a:r>
              <a:rPr lang="en-US" sz="1600" dirty="0"/>
              <a:t>, and </a:t>
            </a:r>
            <a:r>
              <a:rPr lang="en-US" sz="1600" i="1" dirty="0"/>
              <a:t>g</a:t>
            </a:r>
            <a:r>
              <a:rPr lang="en-US" sz="1600" dirty="0"/>
              <a:t>. At </a:t>
            </a:r>
            <a:r>
              <a:rPr lang="en-US" sz="1600" i="1" dirty="0"/>
              <a:t>g</a:t>
            </a:r>
            <a:r>
              <a:rPr lang="en-US" sz="1600" dirty="0"/>
              <a:t>, we are blocked, so we return to </a:t>
            </a:r>
            <a:r>
              <a:rPr lang="en-US" sz="1600" i="1" dirty="0"/>
              <a:t>c</a:t>
            </a:r>
            <a:r>
              <a:rPr lang="en-US" sz="1600" dirty="0"/>
              <a:t>. Next,  we add the path connecting </a:t>
            </a:r>
            <a:r>
              <a:rPr lang="en-US" sz="1600" i="1" dirty="0"/>
              <a:t>f</a:t>
            </a:r>
            <a:r>
              <a:rPr lang="en-US" sz="1600" dirty="0"/>
              <a:t> to </a:t>
            </a:r>
            <a:r>
              <a:rPr lang="en-US" sz="1600" i="1" dirty="0"/>
              <a:t>e</a:t>
            </a:r>
            <a:r>
              <a:rPr lang="en-US" sz="1600" dirty="0"/>
              <a:t>. Next, we return to </a:t>
            </a:r>
            <a:r>
              <a:rPr lang="en-US" sz="1600" i="1" dirty="0"/>
              <a:t>a</a:t>
            </a:r>
            <a:r>
              <a:rPr lang="en-US" sz="1600" dirty="0"/>
              <a:t> and find that we cannot add a new path. So, we begin </a:t>
            </a:r>
            <a:r>
              <a:rPr lang="en-US" sz="1600"/>
              <a:t>another tree with </a:t>
            </a:r>
            <a:r>
              <a:rPr lang="en-US" sz="1600" i="1"/>
              <a:t>d </a:t>
            </a:r>
            <a:r>
              <a:rPr lang="en-US" sz="1600" dirty="0"/>
              <a:t>as its root.  We find that this new  tree consists of the path connecting the vertices </a:t>
            </a:r>
            <a:r>
              <a:rPr lang="en-US" sz="1600" i="1" dirty="0"/>
              <a:t>d</a:t>
            </a:r>
            <a:r>
              <a:rPr lang="en-US" sz="1600" dirty="0"/>
              <a:t>, </a:t>
            </a:r>
            <a:r>
              <a:rPr lang="en-US" sz="1600" i="1" dirty="0"/>
              <a:t>h</a:t>
            </a:r>
            <a:r>
              <a:rPr lang="en-US" sz="1600" dirty="0"/>
              <a:t>, </a:t>
            </a:r>
            <a:r>
              <a:rPr lang="en-US" sz="1600" i="1" dirty="0"/>
              <a:t>l</a:t>
            </a:r>
            <a:r>
              <a:rPr lang="en-US" sz="1600" dirty="0"/>
              <a:t>, </a:t>
            </a:r>
            <a:r>
              <a:rPr lang="en-US" sz="1600" i="1" dirty="0"/>
              <a:t>k</a:t>
            </a:r>
            <a:r>
              <a:rPr lang="en-US" sz="1600" dirty="0"/>
              <a:t>, and </a:t>
            </a:r>
            <a:r>
              <a:rPr lang="en-US" sz="1600" i="1" dirty="0"/>
              <a:t>j</a:t>
            </a:r>
            <a:r>
              <a:rPr lang="en-US" sz="1600" dirty="0"/>
              <a:t>.  Finally, we add a new tree, which only contains</a:t>
            </a:r>
            <a:r>
              <a:rPr lang="en-US" sz="1600" i="1" dirty="0"/>
              <a:t> </a:t>
            </a:r>
            <a:r>
              <a:rPr lang="en-US" sz="1600" i="1" dirty="0" err="1"/>
              <a:t>i</a:t>
            </a:r>
            <a:r>
              <a:rPr lang="en-US" sz="1600" dirty="0"/>
              <a:t>, its root.</a:t>
            </a:r>
          </a:p>
        </p:txBody>
      </p:sp>
    </p:spTree>
    <p:extLst>
      <p:ext uri="{BB962C8B-B14F-4D97-AF65-F5344CB8AC3E}">
        <p14:creationId xmlns:p14="http://schemas.microsoft.com/office/powerpoint/2010/main" val="34097209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zh-CN" dirty="0"/>
              <a:t>Exercise</a:t>
            </a:r>
            <a:endParaRPr lang="zh-CN" altLang="en-US" dirty="0"/>
          </a:p>
        </p:txBody>
      </p:sp>
      <p:sp>
        <p:nvSpPr>
          <p:cNvPr id="3" name="文本占位符 2"/>
          <p:cNvSpPr>
            <a:spLocks noGrp="1"/>
          </p:cNvSpPr>
          <p:nvPr>
            <p:ph type="body" idx="1"/>
          </p:nvPr>
        </p:nvSpPr>
        <p:spPr/>
        <p:txBody>
          <a:bodyPr/>
          <a:lstStyle/>
          <a:p>
            <a:r>
              <a:rPr lang="en-US" altLang="zh-CN" dirty="0"/>
              <a:t> P796   21</a:t>
            </a:r>
          </a:p>
          <a:p>
            <a:r>
              <a:rPr lang="en-US" altLang="zh-CN" dirty="0"/>
              <a:t>P736    21</a:t>
            </a:r>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ChangeArrowheads="1"/>
          </p:cNvSpPr>
          <p:nvPr/>
        </p:nvSpPr>
        <p:spPr bwMode="auto">
          <a:xfrm>
            <a:off x="2438401" y="2667000"/>
            <a:ext cx="6079357" cy="1446550"/>
          </a:xfrm>
          <a:prstGeom prst="rect">
            <a:avLst/>
          </a:prstGeom>
          <a:noFill/>
          <a:ln w="12700">
            <a:noFill/>
            <a:miter lim="800000"/>
            <a:headEnd type="none" w="sm" len="sm"/>
            <a:tailEnd type="none" w="sm" len="sm"/>
          </a:ln>
        </p:spPr>
        <p:txBody>
          <a:bodyPr wrap="none">
            <a:spAutoFit/>
          </a:bodyPr>
          <a:lstStyle/>
          <a:p>
            <a:pPr algn="ctr"/>
            <a:r>
              <a:rPr lang="en-US" altLang="zh-CN" sz="4400" dirty="0">
                <a:solidFill>
                  <a:schemeClr val="tx2"/>
                </a:solidFill>
                <a:latin typeface="Times New Roman" pitchFamily="18" charset="0"/>
                <a:ea typeface="宋体" charset="-122"/>
              </a:rPr>
              <a:t>Minimum Spanning Trees</a:t>
            </a:r>
            <a:endParaRPr lang="zh-CN" altLang="en-US" sz="4400" dirty="0">
              <a:solidFill>
                <a:schemeClr val="tx2"/>
              </a:solidFill>
              <a:latin typeface="Times New Roman" pitchFamily="18" charset="0"/>
              <a:ea typeface="宋体" charset="-122"/>
            </a:endParaRPr>
          </a:p>
          <a:p>
            <a:pPr algn="ctr"/>
            <a:r>
              <a:rPr lang="en-US" altLang="zh-CN" sz="4400" dirty="0">
                <a:latin typeface="Times New Roman" pitchFamily="18" charset="0"/>
                <a:ea typeface="宋体" charset="-122"/>
              </a:rPr>
              <a:t>                     </a:t>
            </a:r>
            <a:r>
              <a:rPr lang="en-US" altLang="zh-CN" sz="3200" dirty="0">
                <a:latin typeface="Times New Roman" pitchFamily="18" charset="0"/>
                <a:ea typeface="宋体" charset="-122"/>
              </a:rPr>
              <a:t>Section 11.5</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a:ea typeface="宋体" charset="-122"/>
              </a:rPr>
              <a:t>Introduction </a:t>
            </a:r>
          </a:p>
        </p:txBody>
      </p:sp>
      <p:sp>
        <p:nvSpPr>
          <p:cNvPr id="19459" name="Rectangle 3"/>
          <p:cNvSpPr>
            <a:spLocks noGrp="1" noChangeArrowheads="1"/>
          </p:cNvSpPr>
          <p:nvPr>
            <p:ph type="body" idx="1"/>
          </p:nvPr>
        </p:nvSpPr>
        <p:spPr>
          <a:xfrm>
            <a:off x="2133600" y="1828800"/>
            <a:ext cx="7772400" cy="1676400"/>
          </a:xfrm>
        </p:spPr>
        <p:txBody>
          <a:bodyPr/>
          <a:lstStyle/>
          <a:p>
            <a:pPr>
              <a:buFontTx/>
              <a:buNone/>
            </a:pPr>
            <a:r>
              <a:rPr lang="en-US" altLang="zh-CN" sz="2800">
                <a:ea typeface="宋体" charset="-122"/>
              </a:rPr>
              <a:t>A communications networks connecting these seven computer center with minimum fares</a:t>
            </a:r>
          </a:p>
          <a:p>
            <a:pPr>
              <a:buFontTx/>
              <a:buNone/>
            </a:pPr>
            <a:r>
              <a:rPr lang="en-US" altLang="zh-CN">
                <a:ea typeface="宋体" charset="-122"/>
              </a:rPr>
              <a:t>Finding the minimum spanning tree</a:t>
            </a:r>
          </a:p>
        </p:txBody>
      </p:sp>
      <p:grpSp>
        <p:nvGrpSpPr>
          <p:cNvPr id="2" name="Group 4"/>
          <p:cNvGrpSpPr>
            <a:grpSpLocks/>
          </p:cNvGrpSpPr>
          <p:nvPr/>
        </p:nvGrpSpPr>
        <p:grpSpPr bwMode="auto">
          <a:xfrm>
            <a:off x="2260601" y="3379789"/>
            <a:ext cx="7800975" cy="2854325"/>
            <a:chOff x="512" y="2081"/>
            <a:chExt cx="4914" cy="1798"/>
          </a:xfrm>
        </p:grpSpPr>
        <p:sp>
          <p:nvSpPr>
            <p:cNvPr id="19471" name="Line 5"/>
            <p:cNvSpPr>
              <a:spLocks noChangeShapeType="1"/>
            </p:cNvSpPr>
            <p:nvPr/>
          </p:nvSpPr>
          <p:spPr bwMode="auto">
            <a:xfrm rot="-1545137">
              <a:off x="943" y="2967"/>
              <a:ext cx="0" cy="461"/>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19472" name="Line 6"/>
            <p:cNvSpPr>
              <a:spLocks noChangeShapeType="1"/>
            </p:cNvSpPr>
            <p:nvPr/>
          </p:nvSpPr>
          <p:spPr bwMode="auto">
            <a:xfrm rot="3320065">
              <a:off x="3589" y="2379"/>
              <a:ext cx="0" cy="429"/>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19473" name="Line 7"/>
            <p:cNvSpPr>
              <a:spLocks noChangeShapeType="1"/>
            </p:cNvSpPr>
            <p:nvPr/>
          </p:nvSpPr>
          <p:spPr bwMode="auto">
            <a:xfrm>
              <a:off x="898" y="2912"/>
              <a:ext cx="1070" cy="165"/>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19474" name="Line 8"/>
            <p:cNvSpPr>
              <a:spLocks noChangeShapeType="1"/>
            </p:cNvSpPr>
            <p:nvPr/>
          </p:nvSpPr>
          <p:spPr bwMode="auto">
            <a:xfrm flipH="1">
              <a:off x="1173" y="3105"/>
              <a:ext cx="795" cy="333"/>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19475" name="Line 9"/>
            <p:cNvSpPr>
              <a:spLocks noChangeShapeType="1"/>
            </p:cNvSpPr>
            <p:nvPr/>
          </p:nvSpPr>
          <p:spPr bwMode="auto">
            <a:xfrm rot="-1638921">
              <a:off x="3973" y="2284"/>
              <a:ext cx="624" cy="576"/>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19476" name="Line 10"/>
            <p:cNvSpPr>
              <a:spLocks noChangeShapeType="1"/>
            </p:cNvSpPr>
            <p:nvPr/>
          </p:nvSpPr>
          <p:spPr bwMode="auto">
            <a:xfrm flipV="1">
              <a:off x="3456" y="2688"/>
              <a:ext cx="1248" cy="85"/>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19477" name="Oval 11"/>
            <p:cNvSpPr>
              <a:spLocks noChangeArrowheads="1"/>
            </p:cNvSpPr>
            <p:nvPr/>
          </p:nvSpPr>
          <p:spPr bwMode="auto">
            <a:xfrm>
              <a:off x="4332" y="3004"/>
              <a:ext cx="138" cy="138"/>
            </a:xfrm>
            <a:prstGeom prst="ellipse">
              <a:avLst/>
            </a:prstGeom>
            <a:solidFill>
              <a:schemeClr val="tx1"/>
            </a:solidFill>
            <a:ln w="12700">
              <a:solidFill>
                <a:schemeClr val="tx1"/>
              </a:solidFill>
              <a:round/>
              <a:headEnd type="none" w="sm" len="sm"/>
              <a:tailEnd type="none" w="sm" len="sm"/>
            </a:ln>
          </p:spPr>
          <p:txBody>
            <a:bodyPr wrap="none" anchor="ctr"/>
            <a:lstStyle/>
            <a:p>
              <a:pPr algn="ctr"/>
              <a:endParaRPr lang="zh-CN" altLang="en-US" sz="2000">
                <a:solidFill>
                  <a:schemeClr val="tx2"/>
                </a:solidFill>
                <a:latin typeface="Tahoma" pitchFamily="34" charset="0"/>
                <a:ea typeface="宋体" charset="-122"/>
              </a:endParaRPr>
            </a:p>
          </p:txBody>
        </p:sp>
        <p:sp>
          <p:nvSpPr>
            <p:cNvPr id="19478" name="Line 12"/>
            <p:cNvSpPr>
              <a:spLocks noChangeShapeType="1"/>
            </p:cNvSpPr>
            <p:nvPr/>
          </p:nvSpPr>
          <p:spPr bwMode="auto">
            <a:xfrm>
              <a:off x="3408" y="2832"/>
              <a:ext cx="927" cy="252"/>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19479" name="Line 13"/>
            <p:cNvSpPr>
              <a:spLocks noChangeShapeType="1"/>
            </p:cNvSpPr>
            <p:nvPr/>
          </p:nvSpPr>
          <p:spPr bwMode="auto">
            <a:xfrm flipH="1">
              <a:off x="2100" y="2781"/>
              <a:ext cx="1212" cy="270"/>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19480" name="Line 14"/>
            <p:cNvSpPr>
              <a:spLocks noChangeShapeType="1"/>
            </p:cNvSpPr>
            <p:nvPr/>
          </p:nvSpPr>
          <p:spPr bwMode="auto">
            <a:xfrm rot="2112640">
              <a:off x="4569" y="2643"/>
              <a:ext cx="1" cy="443"/>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19481" name="Oval 15"/>
            <p:cNvSpPr>
              <a:spLocks noChangeArrowheads="1"/>
            </p:cNvSpPr>
            <p:nvPr/>
          </p:nvSpPr>
          <p:spPr bwMode="auto">
            <a:xfrm>
              <a:off x="4680" y="2593"/>
              <a:ext cx="138" cy="138"/>
            </a:xfrm>
            <a:prstGeom prst="ellipse">
              <a:avLst/>
            </a:prstGeom>
            <a:solidFill>
              <a:schemeClr val="tx1"/>
            </a:solidFill>
            <a:ln w="12700">
              <a:solidFill>
                <a:schemeClr val="tx1"/>
              </a:solidFill>
              <a:round/>
              <a:headEnd type="none" w="sm" len="sm"/>
              <a:tailEnd type="none" w="sm" len="sm"/>
            </a:ln>
          </p:spPr>
          <p:txBody>
            <a:bodyPr wrap="none" anchor="ctr"/>
            <a:lstStyle/>
            <a:p>
              <a:pPr algn="ctr"/>
              <a:endParaRPr lang="zh-CN" altLang="en-US" sz="2000">
                <a:solidFill>
                  <a:schemeClr val="tx2"/>
                </a:solidFill>
                <a:latin typeface="Tahoma" pitchFamily="34" charset="0"/>
                <a:ea typeface="宋体" charset="-122"/>
              </a:endParaRPr>
            </a:p>
          </p:txBody>
        </p:sp>
        <p:sp>
          <p:nvSpPr>
            <p:cNvPr id="19482" name="Text Box 16"/>
            <p:cNvSpPr txBox="1">
              <a:spLocks noChangeArrowheads="1"/>
            </p:cNvSpPr>
            <p:nvPr/>
          </p:nvSpPr>
          <p:spPr bwMode="auto">
            <a:xfrm>
              <a:off x="512" y="2570"/>
              <a:ext cx="1085" cy="250"/>
            </a:xfrm>
            <a:prstGeom prst="rect">
              <a:avLst/>
            </a:prstGeom>
            <a:noFill/>
            <a:ln w="12700">
              <a:noFill/>
              <a:miter lim="800000"/>
              <a:headEnd type="none" w="sm" len="sm"/>
              <a:tailEnd type="none" w="sm" len="sm"/>
            </a:ln>
          </p:spPr>
          <p:txBody>
            <a:bodyPr wrap="none">
              <a:spAutoFit/>
            </a:bodyPr>
            <a:lstStyle/>
            <a:p>
              <a:r>
                <a:rPr lang="en-US" altLang="zh-CN" sz="2000">
                  <a:solidFill>
                    <a:schemeClr val="tx2"/>
                  </a:solidFill>
                  <a:latin typeface="Tahoma" pitchFamily="34" charset="0"/>
                  <a:ea typeface="宋体" charset="-122"/>
                </a:rPr>
                <a:t>San Francisco</a:t>
              </a:r>
            </a:p>
          </p:txBody>
        </p:sp>
        <p:sp>
          <p:nvSpPr>
            <p:cNvPr id="19483" name="Text Box 17"/>
            <p:cNvSpPr txBox="1">
              <a:spLocks noChangeArrowheads="1"/>
            </p:cNvSpPr>
            <p:nvPr/>
          </p:nvSpPr>
          <p:spPr bwMode="auto">
            <a:xfrm>
              <a:off x="2057" y="3214"/>
              <a:ext cx="620" cy="250"/>
            </a:xfrm>
            <a:prstGeom prst="rect">
              <a:avLst/>
            </a:prstGeom>
            <a:noFill/>
            <a:ln w="12700">
              <a:noFill/>
              <a:miter lim="800000"/>
              <a:headEnd type="none" w="sm" len="sm"/>
              <a:tailEnd type="none" w="sm" len="sm"/>
            </a:ln>
          </p:spPr>
          <p:txBody>
            <a:bodyPr wrap="none">
              <a:spAutoFit/>
            </a:bodyPr>
            <a:lstStyle/>
            <a:p>
              <a:r>
                <a:rPr lang="en-US" altLang="zh-CN" sz="2000">
                  <a:solidFill>
                    <a:schemeClr val="tx2"/>
                  </a:solidFill>
                  <a:latin typeface="Tahoma" pitchFamily="34" charset="0"/>
                  <a:ea typeface="宋体" charset="-122"/>
                </a:rPr>
                <a:t>Denver</a:t>
              </a:r>
            </a:p>
          </p:txBody>
        </p:sp>
        <p:sp>
          <p:nvSpPr>
            <p:cNvPr id="19484" name="Text Box 18"/>
            <p:cNvSpPr txBox="1">
              <a:spLocks noChangeArrowheads="1"/>
            </p:cNvSpPr>
            <p:nvPr/>
          </p:nvSpPr>
          <p:spPr bwMode="auto">
            <a:xfrm>
              <a:off x="598" y="3629"/>
              <a:ext cx="953" cy="250"/>
            </a:xfrm>
            <a:prstGeom prst="rect">
              <a:avLst/>
            </a:prstGeom>
            <a:noFill/>
            <a:ln w="12700">
              <a:noFill/>
              <a:miter lim="800000"/>
              <a:headEnd type="none" w="sm" len="sm"/>
              <a:tailEnd type="none" w="sm" len="sm"/>
            </a:ln>
          </p:spPr>
          <p:txBody>
            <a:bodyPr wrap="none">
              <a:spAutoFit/>
            </a:bodyPr>
            <a:lstStyle/>
            <a:p>
              <a:r>
                <a:rPr lang="en-US" altLang="zh-CN" sz="2000">
                  <a:solidFill>
                    <a:schemeClr val="tx2"/>
                  </a:solidFill>
                  <a:latin typeface="Tahoma" pitchFamily="34" charset="0"/>
                  <a:ea typeface="宋体" charset="-122"/>
                </a:rPr>
                <a:t>Los Angeles</a:t>
              </a:r>
            </a:p>
          </p:txBody>
        </p:sp>
        <p:sp>
          <p:nvSpPr>
            <p:cNvPr id="19485" name="Text Box 19"/>
            <p:cNvSpPr txBox="1">
              <a:spLocks noChangeArrowheads="1"/>
            </p:cNvSpPr>
            <p:nvPr/>
          </p:nvSpPr>
          <p:spPr bwMode="auto">
            <a:xfrm>
              <a:off x="4633" y="2265"/>
              <a:ext cx="793" cy="250"/>
            </a:xfrm>
            <a:prstGeom prst="rect">
              <a:avLst/>
            </a:prstGeom>
            <a:noFill/>
            <a:ln w="12700">
              <a:noFill/>
              <a:miter lim="800000"/>
              <a:headEnd type="none" w="sm" len="sm"/>
              <a:tailEnd type="none" w="sm" len="sm"/>
            </a:ln>
          </p:spPr>
          <p:txBody>
            <a:bodyPr wrap="none">
              <a:spAutoFit/>
            </a:bodyPr>
            <a:lstStyle/>
            <a:p>
              <a:r>
                <a:rPr lang="en-US" altLang="zh-CN" sz="2000">
                  <a:solidFill>
                    <a:schemeClr val="tx2"/>
                  </a:solidFill>
                  <a:latin typeface="Tahoma" pitchFamily="34" charset="0"/>
                  <a:ea typeface="宋体" charset="-122"/>
                </a:rPr>
                <a:t>New York</a:t>
              </a:r>
            </a:p>
          </p:txBody>
        </p:sp>
        <p:sp>
          <p:nvSpPr>
            <p:cNvPr id="19486" name="Text Box 20"/>
            <p:cNvSpPr txBox="1">
              <a:spLocks noChangeArrowheads="1"/>
            </p:cNvSpPr>
            <p:nvPr/>
          </p:nvSpPr>
          <p:spPr bwMode="auto">
            <a:xfrm>
              <a:off x="3002" y="2955"/>
              <a:ext cx="671" cy="250"/>
            </a:xfrm>
            <a:prstGeom prst="rect">
              <a:avLst/>
            </a:prstGeom>
            <a:noFill/>
            <a:ln w="12700">
              <a:noFill/>
              <a:miter lim="800000"/>
              <a:headEnd type="none" w="sm" len="sm"/>
              <a:tailEnd type="none" w="sm" len="sm"/>
            </a:ln>
          </p:spPr>
          <p:txBody>
            <a:bodyPr wrap="none">
              <a:spAutoFit/>
            </a:bodyPr>
            <a:lstStyle/>
            <a:p>
              <a:r>
                <a:rPr lang="en-US" altLang="zh-CN" sz="2000">
                  <a:solidFill>
                    <a:schemeClr val="tx2"/>
                  </a:solidFill>
                  <a:latin typeface="Tahoma" pitchFamily="34" charset="0"/>
                  <a:ea typeface="宋体" charset="-122"/>
                </a:rPr>
                <a:t>Chicago</a:t>
              </a:r>
            </a:p>
          </p:txBody>
        </p:sp>
        <p:sp>
          <p:nvSpPr>
            <p:cNvPr id="19487" name="Text Box 21"/>
            <p:cNvSpPr txBox="1">
              <a:spLocks noChangeArrowheads="1"/>
            </p:cNvSpPr>
            <p:nvPr/>
          </p:nvSpPr>
          <p:spPr bwMode="auto">
            <a:xfrm>
              <a:off x="4118" y="3278"/>
              <a:ext cx="948" cy="250"/>
            </a:xfrm>
            <a:prstGeom prst="rect">
              <a:avLst/>
            </a:prstGeom>
            <a:noFill/>
            <a:ln w="12700">
              <a:noFill/>
              <a:miter lim="800000"/>
              <a:headEnd type="none" w="sm" len="sm"/>
              <a:tailEnd type="none" w="sm" len="sm"/>
            </a:ln>
          </p:spPr>
          <p:txBody>
            <a:bodyPr wrap="none">
              <a:spAutoFit/>
            </a:bodyPr>
            <a:lstStyle/>
            <a:p>
              <a:r>
                <a:rPr lang="en-US" altLang="zh-CN" sz="2000">
                  <a:solidFill>
                    <a:schemeClr val="tx2"/>
                  </a:solidFill>
                  <a:latin typeface="Tahoma" pitchFamily="34" charset="0"/>
                  <a:ea typeface="宋体" charset="-122"/>
                </a:rPr>
                <a:t>Washington</a:t>
              </a:r>
            </a:p>
          </p:txBody>
        </p:sp>
        <p:sp>
          <p:nvSpPr>
            <p:cNvPr id="19488" name="Text Box 22"/>
            <p:cNvSpPr txBox="1">
              <a:spLocks noChangeArrowheads="1"/>
            </p:cNvSpPr>
            <p:nvPr/>
          </p:nvSpPr>
          <p:spPr bwMode="auto">
            <a:xfrm>
              <a:off x="3603" y="2081"/>
              <a:ext cx="599" cy="250"/>
            </a:xfrm>
            <a:prstGeom prst="rect">
              <a:avLst/>
            </a:prstGeom>
            <a:noFill/>
            <a:ln w="12700">
              <a:noFill/>
              <a:miter lim="800000"/>
              <a:headEnd type="none" w="sm" len="sm"/>
              <a:tailEnd type="none" w="sm" len="sm"/>
            </a:ln>
          </p:spPr>
          <p:txBody>
            <a:bodyPr wrap="none">
              <a:spAutoFit/>
            </a:bodyPr>
            <a:lstStyle/>
            <a:p>
              <a:r>
                <a:rPr lang="en-US" altLang="zh-CN" sz="2000">
                  <a:solidFill>
                    <a:schemeClr val="tx2"/>
                  </a:solidFill>
                  <a:latin typeface="Tahoma" pitchFamily="34" charset="0"/>
                  <a:ea typeface="宋体" charset="-122"/>
                </a:rPr>
                <a:t>Detroit</a:t>
              </a:r>
            </a:p>
          </p:txBody>
        </p:sp>
        <p:sp>
          <p:nvSpPr>
            <p:cNvPr id="19489" name="Oval 23"/>
            <p:cNvSpPr>
              <a:spLocks noChangeArrowheads="1"/>
            </p:cNvSpPr>
            <p:nvPr/>
          </p:nvSpPr>
          <p:spPr bwMode="auto">
            <a:xfrm>
              <a:off x="3744" y="2400"/>
              <a:ext cx="138" cy="138"/>
            </a:xfrm>
            <a:prstGeom prst="ellipse">
              <a:avLst/>
            </a:prstGeom>
            <a:solidFill>
              <a:schemeClr val="tx1"/>
            </a:solidFill>
            <a:ln w="12700">
              <a:solidFill>
                <a:schemeClr val="tx1"/>
              </a:solidFill>
              <a:round/>
              <a:headEnd type="none" w="sm" len="sm"/>
              <a:tailEnd type="none" w="sm" len="sm"/>
            </a:ln>
          </p:spPr>
          <p:txBody>
            <a:bodyPr wrap="none" anchor="ctr"/>
            <a:lstStyle/>
            <a:p>
              <a:pPr algn="ctr"/>
              <a:endParaRPr lang="zh-CN" altLang="en-US" sz="2000">
                <a:solidFill>
                  <a:schemeClr val="tx2"/>
                </a:solidFill>
                <a:latin typeface="Tahoma" pitchFamily="34" charset="0"/>
                <a:ea typeface="宋体" charset="-122"/>
              </a:endParaRPr>
            </a:p>
          </p:txBody>
        </p:sp>
        <p:sp>
          <p:nvSpPr>
            <p:cNvPr id="19490" name="Oval 24"/>
            <p:cNvSpPr>
              <a:spLocks noChangeArrowheads="1"/>
            </p:cNvSpPr>
            <p:nvPr/>
          </p:nvSpPr>
          <p:spPr bwMode="auto">
            <a:xfrm>
              <a:off x="3312" y="2688"/>
              <a:ext cx="138" cy="138"/>
            </a:xfrm>
            <a:prstGeom prst="ellipse">
              <a:avLst/>
            </a:prstGeom>
            <a:solidFill>
              <a:schemeClr val="tx1"/>
            </a:solidFill>
            <a:ln w="12700">
              <a:solidFill>
                <a:schemeClr val="tx1"/>
              </a:solidFill>
              <a:round/>
              <a:headEnd type="none" w="sm" len="sm"/>
              <a:tailEnd type="none" w="sm" len="sm"/>
            </a:ln>
          </p:spPr>
          <p:txBody>
            <a:bodyPr wrap="none" anchor="ctr"/>
            <a:lstStyle/>
            <a:p>
              <a:pPr algn="ctr"/>
              <a:endParaRPr lang="zh-CN" altLang="en-US" sz="2000">
                <a:solidFill>
                  <a:schemeClr val="tx2"/>
                </a:solidFill>
                <a:latin typeface="Tahoma" pitchFamily="34" charset="0"/>
                <a:ea typeface="宋体" charset="-122"/>
              </a:endParaRPr>
            </a:p>
          </p:txBody>
        </p:sp>
        <p:sp>
          <p:nvSpPr>
            <p:cNvPr id="19491" name="Oval 25"/>
            <p:cNvSpPr>
              <a:spLocks noChangeArrowheads="1"/>
            </p:cNvSpPr>
            <p:nvPr/>
          </p:nvSpPr>
          <p:spPr bwMode="auto">
            <a:xfrm>
              <a:off x="1968" y="3024"/>
              <a:ext cx="138" cy="138"/>
            </a:xfrm>
            <a:prstGeom prst="ellipse">
              <a:avLst/>
            </a:prstGeom>
            <a:solidFill>
              <a:schemeClr val="tx1"/>
            </a:solidFill>
            <a:ln w="12700">
              <a:solidFill>
                <a:schemeClr val="tx1"/>
              </a:solidFill>
              <a:round/>
              <a:headEnd type="none" w="sm" len="sm"/>
              <a:tailEnd type="none" w="sm" len="sm"/>
            </a:ln>
          </p:spPr>
          <p:txBody>
            <a:bodyPr wrap="none" anchor="ctr"/>
            <a:lstStyle/>
            <a:p>
              <a:pPr algn="ctr"/>
              <a:endParaRPr lang="zh-CN" altLang="en-US" sz="2000">
                <a:solidFill>
                  <a:schemeClr val="tx2"/>
                </a:solidFill>
                <a:latin typeface="Tahoma" pitchFamily="34" charset="0"/>
                <a:ea typeface="宋体" charset="-122"/>
              </a:endParaRPr>
            </a:p>
          </p:txBody>
        </p:sp>
        <p:sp>
          <p:nvSpPr>
            <p:cNvPr id="19492" name="Oval 26"/>
            <p:cNvSpPr>
              <a:spLocks noChangeArrowheads="1"/>
            </p:cNvSpPr>
            <p:nvPr/>
          </p:nvSpPr>
          <p:spPr bwMode="auto">
            <a:xfrm>
              <a:off x="1056" y="3360"/>
              <a:ext cx="138" cy="138"/>
            </a:xfrm>
            <a:prstGeom prst="ellipse">
              <a:avLst/>
            </a:prstGeom>
            <a:solidFill>
              <a:schemeClr val="tx1"/>
            </a:solidFill>
            <a:ln w="12700">
              <a:solidFill>
                <a:schemeClr val="tx1"/>
              </a:solidFill>
              <a:round/>
              <a:headEnd type="none" w="sm" len="sm"/>
              <a:tailEnd type="none" w="sm" len="sm"/>
            </a:ln>
          </p:spPr>
          <p:txBody>
            <a:bodyPr wrap="none" anchor="ctr"/>
            <a:lstStyle/>
            <a:p>
              <a:pPr algn="ctr"/>
              <a:endParaRPr lang="zh-CN" altLang="en-US" sz="2000">
                <a:solidFill>
                  <a:schemeClr val="tx2"/>
                </a:solidFill>
                <a:latin typeface="Tahoma" pitchFamily="34" charset="0"/>
                <a:ea typeface="宋体" charset="-122"/>
              </a:endParaRPr>
            </a:p>
          </p:txBody>
        </p:sp>
        <p:sp>
          <p:nvSpPr>
            <p:cNvPr id="19493" name="Oval 27"/>
            <p:cNvSpPr>
              <a:spLocks noChangeArrowheads="1"/>
            </p:cNvSpPr>
            <p:nvPr/>
          </p:nvSpPr>
          <p:spPr bwMode="auto">
            <a:xfrm>
              <a:off x="768" y="2880"/>
              <a:ext cx="138" cy="138"/>
            </a:xfrm>
            <a:prstGeom prst="ellipse">
              <a:avLst/>
            </a:prstGeom>
            <a:solidFill>
              <a:schemeClr val="tx1"/>
            </a:solidFill>
            <a:ln w="12700">
              <a:solidFill>
                <a:schemeClr val="tx1"/>
              </a:solidFill>
              <a:round/>
              <a:headEnd type="none" w="sm" len="sm"/>
              <a:tailEnd type="none" w="sm" len="sm"/>
            </a:ln>
          </p:spPr>
          <p:txBody>
            <a:bodyPr wrap="none" anchor="ctr"/>
            <a:lstStyle/>
            <a:p>
              <a:pPr algn="ctr"/>
              <a:endParaRPr lang="zh-CN" altLang="en-US" sz="2000">
                <a:solidFill>
                  <a:schemeClr val="tx2"/>
                </a:solidFill>
                <a:latin typeface="Tahoma" pitchFamily="34" charset="0"/>
                <a:ea typeface="宋体" charset="-122"/>
              </a:endParaRPr>
            </a:p>
          </p:txBody>
        </p:sp>
      </p:grpSp>
      <p:sp>
        <p:nvSpPr>
          <p:cNvPr id="19461" name="Text Box 28"/>
          <p:cNvSpPr txBox="1">
            <a:spLocks noChangeArrowheads="1"/>
          </p:cNvSpPr>
          <p:nvPr/>
        </p:nvSpPr>
        <p:spPr bwMode="auto">
          <a:xfrm>
            <a:off x="3352800" y="4419601"/>
            <a:ext cx="762000" cy="396875"/>
          </a:xfrm>
          <a:prstGeom prst="rect">
            <a:avLst/>
          </a:prstGeom>
          <a:noFill/>
          <a:ln w="12700">
            <a:noFill/>
            <a:miter lim="800000"/>
            <a:headEnd type="none" w="sm" len="sm"/>
            <a:tailEnd type="none" w="sm" len="sm"/>
          </a:ln>
        </p:spPr>
        <p:txBody>
          <a:bodyPr>
            <a:spAutoFit/>
          </a:bodyPr>
          <a:lstStyle/>
          <a:p>
            <a:pPr>
              <a:spcBef>
                <a:spcPct val="50000"/>
              </a:spcBef>
            </a:pPr>
            <a:r>
              <a:rPr lang="zh-CN" altLang="en-US" sz="2000">
                <a:solidFill>
                  <a:srgbClr val="FF66FF"/>
                </a:solidFill>
                <a:ea typeface="宋体" charset="-122"/>
              </a:rPr>
              <a:t>$89</a:t>
            </a:r>
          </a:p>
        </p:txBody>
      </p:sp>
      <p:sp>
        <p:nvSpPr>
          <p:cNvPr id="19462" name="Text Box 29"/>
          <p:cNvSpPr txBox="1">
            <a:spLocks noChangeArrowheads="1"/>
          </p:cNvSpPr>
          <p:nvPr/>
        </p:nvSpPr>
        <p:spPr bwMode="auto">
          <a:xfrm>
            <a:off x="7391400" y="4419601"/>
            <a:ext cx="762000" cy="396875"/>
          </a:xfrm>
          <a:prstGeom prst="rect">
            <a:avLst/>
          </a:prstGeom>
          <a:noFill/>
          <a:ln w="12700">
            <a:noFill/>
            <a:miter lim="800000"/>
            <a:headEnd type="none" w="sm" len="sm"/>
            <a:tailEnd type="none" w="sm" len="sm"/>
          </a:ln>
        </p:spPr>
        <p:txBody>
          <a:bodyPr>
            <a:spAutoFit/>
          </a:bodyPr>
          <a:lstStyle/>
          <a:p>
            <a:pPr>
              <a:spcBef>
                <a:spcPct val="50000"/>
              </a:spcBef>
            </a:pPr>
            <a:r>
              <a:rPr lang="zh-CN" altLang="en-US" sz="2000">
                <a:solidFill>
                  <a:srgbClr val="FF66FF"/>
                </a:solidFill>
                <a:ea typeface="宋体" charset="-122"/>
              </a:rPr>
              <a:t>$54</a:t>
            </a:r>
          </a:p>
        </p:txBody>
      </p:sp>
      <p:sp>
        <p:nvSpPr>
          <p:cNvPr id="19463" name="Text Box 30"/>
          <p:cNvSpPr txBox="1">
            <a:spLocks noChangeArrowheads="1"/>
          </p:cNvSpPr>
          <p:nvPr/>
        </p:nvSpPr>
        <p:spPr bwMode="auto">
          <a:xfrm>
            <a:off x="2362200" y="5029201"/>
            <a:ext cx="762000" cy="396875"/>
          </a:xfrm>
          <a:prstGeom prst="rect">
            <a:avLst/>
          </a:prstGeom>
          <a:noFill/>
          <a:ln w="12700">
            <a:noFill/>
            <a:miter lim="800000"/>
            <a:headEnd type="none" w="sm" len="sm"/>
            <a:tailEnd type="none" w="sm" len="sm"/>
          </a:ln>
        </p:spPr>
        <p:txBody>
          <a:bodyPr>
            <a:spAutoFit/>
          </a:bodyPr>
          <a:lstStyle/>
          <a:p>
            <a:pPr>
              <a:spcBef>
                <a:spcPct val="50000"/>
              </a:spcBef>
            </a:pPr>
            <a:r>
              <a:rPr lang="zh-CN" altLang="en-US" sz="2000">
                <a:solidFill>
                  <a:srgbClr val="FF66FF"/>
                </a:solidFill>
                <a:ea typeface="宋体" charset="-122"/>
              </a:rPr>
              <a:t>$39</a:t>
            </a:r>
          </a:p>
        </p:txBody>
      </p:sp>
      <p:sp>
        <p:nvSpPr>
          <p:cNvPr id="19464" name="Text Box 31"/>
          <p:cNvSpPr txBox="1">
            <a:spLocks noChangeArrowheads="1"/>
          </p:cNvSpPr>
          <p:nvPr/>
        </p:nvSpPr>
        <p:spPr bwMode="auto">
          <a:xfrm>
            <a:off x="3657600" y="5257801"/>
            <a:ext cx="762000" cy="396875"/>
          </a:xfrm>
          <a:prstGeom prst="rect">
            <a:avLst/>
          </a:prstGeom>
          <a:noFill/>
          <a:ln w="12700">
            <a:noFill/>
            <a:miter lim="800000"/>
            <a:headEnd type="none" w="sm" len="sm"/>
            <a:tailEnd type="none" w="sm" len="sm"/>
          </a:ln>
        </p:spPr>
        <p:txBody>
          <a:bodyPr>
            <a:spAutoFit/>
          </a:bodyPr>
          <a:lstStyle/>
          <a:p>
            <a:pPr>
              <a:spcBef>
                <a:spcPct val="50000"/>
              </a:spcBef>
            </a:pPr>
            <a:r>
              <a:rPr lang="zh-CN" altLang="en-US" sz="2000">
                <a:solidFill>
                  <a:srgbClr val="FF66FF"/>
                </a:solidFill>
                <a:ea typeface="宋体" charset="-122"/>
              </a:rPr>
              <a:t>$91</a:t>
            </a:r>
          </a:p>
        </p:txBody>
      </p:sp>
      <p:sp>
        <p:nvSpPr>
          <p:cNvPr id="19465" name="Text Box 32"/>
          <p:cNvSpPr txBox="1">
            <a:spLocks noChangeArrowheads="1"/>
          </p:cNvSpPr>
          <p:nvPr/>
        </p:nvSpPr>
        <p:spPr bwMode="auto">
          <a:xfrm>
            <a:off x="7239000" y="4114801"/>
            <a:ext cx="762000" cy="396875"/>
          </a:xfrm>
          <a:prstGeom prst="rect">
            <a:avLst/>
          </a:prstGeom>
          <a:noFill/>
          <a:ln w="12700">
            <a:noFill/>
            <a:miter lim="800000"/>
            <a:headEnd type="none" w="sm" len="sm"/>
            <a:tailEnd type="none" w="sm" len="sm"/>
          </a:ln>
        </p:spPr>
        <p:txBody>
          <a:bodyPr>
            <a:spAutoFit/>
          </a:bodyPr>
          <a:lstStyle/>
          <a:p>
            <a:pPr>
              <a:spcBef>
                <a:spcPct val="50000"/>
              </a:spcBef>
            </a:pPr>
            <a:r>
              <a:rPr lang="zh-CN" altLang="en-US" sz="2000">
                <a:solidFill>
                  <a:srgbClr val="FF66FF"/>
                </a:solidFill>
                <a:ea typeface="宋体" charset="-122"/>
              </a:rPr>
              <a:t>$79</a:t>
            </a:r>
          </a:p>
        </p:txBody>
      </p:sp>
      <p:sp>
        <p:nvSpPr>
          <p:cNvPr id="19466" name="Text Box 33"/>
          <p:cNvSpPr txBox="1">
            <a:spLocks noChangeArrowheads="1"/>
          </p:cNvSpPr>
          <p:nvPr/>
        </p:nvSpPr>
        <p:spPr bwMode="auto">
          <a:xfrm>
            <a:off x="8001000" y="3886201"/>
            <a:ext cx="762000" cy="396875"/>
          </a:xfrm>
          <a:prstGeom prst="rect">
            <a:avLst/>
          </a:prstGeom>
          <a:noFill/>
          <a:ln w="12700">
            <a:noFill/>
            <a:miter lim="800000"/>
            <a:headEnd type="none" w="sm" len="sm"/>
            <a:tailEnd type="none" w="sm" len="sm"/>
          </a:ln>
        </p:spPr>
        <p:txBody>
          <a:bodyPr>
            <a:spAutoFit/>
          </a:bodyPr>
          <a:lstStyle/>
          <a:p>
            <a:pPr>
              <a:spcBef>
                <a:spcPct val="50000"/>
              </a:spcBef>
            </a:pPr>
            <a:r>
              <a:rPr lang="zh-CN" altLang="en-US" sz="2000">
                <a:solidFill>
                  <a:srgbClr val="FF66FF"/>
                </a:solidFill>
                <a:ea typeface="宋体" charset="-122"/>
              </a:rPr>
              <a:t>$67</a:t>
            </a:r>
          </a:p>
        </p:txBody>
      </p:sp>
      <p:sp>
        <p:nvSpPr>
          <p:cNvPr id="19467" name="Text Box 34"/>
          <p:cNvSpPr txBox="1">
            <a:spLocks noChangeArrowheads="1"/>
          </p:cNvSpPr>
          <p:nvPr/>
        </p:nvSpPr>
        <p:spPr bwMode="auto">
          <a:xfrm>
            <a:off x="6705600" y="3886201"/>
            <a:ext cx="762000" cy="396875"/>
          </a:xfrm>
          <a:prstGeom prst="rect">
            <a:avLst/>
          </a:prstGeom>
          <a:noFill/>
          <a:ln w="12700">
            <a:noFill/>
            <a:miter lim="800000"/>
            <a:headEnd type="none" w="sm" len="sm"/>
            <a:tailEnd type="none" w="sm" len="sm"/>
          </a:ln>
        </p:spPr>
        <p:txBody>
          <a:bodyPr>
            <a:spAutoFit/>
          </a:bodyPr>
          <a:lstStyle/>
          <a:p>
            <a:pPr>
              <a:spcBef>
                <a:spcPct val="50000"/>
              </a:spcBef>
            </a:pPr>
            <a:r>
              <a:rPr lang="zh-CN" altLang="en-US" sz="2000">
                <a:solidFill>
                  <a:srgbClr val="FF66FF"/>
                </a:solidFill>
                <a:ea typeface="宋体" charset="-122"/>
              </a:rPr>
              <a:t>$48</a:t>
            </a:r>
          </a:p>
        </p:txBody>
      </p:sp>
      <p:sp>
        <p:nvSpPr>
          <p:cNvPr id="19468" name="Text Box 35"/>
          <p:cNvSpPr txBox="1">
            <a:spLocks noChangeArrowheads="1"/>
          </p:cNvSpPr>
          <p:nvPr/>
        </p:nvSpPr>
        <p:spPr bwMode="auto">
          <a:xfrm>
            <a:off x="5029200" y="4419601"/>
            <a:ext cx="762000" cy="396875"/>
          </a:xfrm>
          <a:prstGeom prst="rect">
            <a:avLst/>
          </a:prstGeom>
          <a:noFill/>
          <a:ln w="12700">
            <a:noFill/>
            <a:miter lim="800000"/>
            <a:headEnd type="none" w="sm" len="sm"/>
            <a:tailEnd type="none" w="sm" len="sm"/>
          </a:ln>
        </p:spPr>
        <p:txBody>
          <a:bodyPr>
            <a:spAutoFit/>
          </a:bodyPr>
          <a:lstStyle/>
          <a:p>
            <a:pPr>
              <a:spcBef>
                <a:spcPct val="50000"/>
              </a:spcBef>
            </a:pPr>
            <a:r>
              <a:rPr lang="zh-CN" altLang="en-US" sz="2000">
                <a:solidFill>
                  <a:srgbClr val="FF66FF"/>
                </a:solidFill>
                <a:ea typeface="宋体" charset="-122"/>
              </a:rPr>
              <a:t>$120</a:t>
            </a:r>
          </a:p>
        </p:txBody>
      </p:sp>
      <p:sp>
        <p:nvSpPr>
          <p:cNvPr id="19469" name="Text Box 36"/>
          <p:cNvSpPr txBox="1">
            <a:spLocks noChangeArrowheads="1"/>
          </p:cNvSpPr>
          <p:nvPr/>
        </p:nvSpPr>
        <p:spPr bwMode="auto">
          <a:xfrm>
            <a:off x="8153400" y="4419601"/>
            <a:ext cx="762000" cy="396875"/>
          </a:xfrm>
          <a:prstGeom prst="rect">
            <a:avLst/>
          </a:prstGeom>
          <a:noFill/>
          <a:ln w="12700">
            <a:noFill/>
            <a:miter lim="800000"/>
            <a:headEnd type="none" w="sm" len="sm"/>
            <a:tailEnd type="none" w="sm" len="sm"/>
          </a:ln>
        </p:spPr>
        <p:txBody>
          <a:bodyPr>
            <a:spAutoFit/>
          </a:bodyPr>
          <a:lstStyle/>
          <a:p>
            <a:pPr>
              <a:spcBef>
                <a:spcPct val="50000"/>
              </a:spcBef>
            </a:pPr>
            <a:r>
              <a:rPr lang="zh-CN" altLang="en-US" sz="2000">
                <a:solidFill>
                  <a:srgbClr val="FF66FF"/>
                </a:solidFill>
                <a:ea typeface="宋体" charset="-122"/>
              </a:rPr>
              <a:t>$43</a:t>
            </a:r>
          </a:p>
        </p:txBody>
      </p:sp>
      <p:sp>
        <p:nvSpPr>
          <p:cNvPr id="19470" name="Text Box 37"/>
          <p:cNvSpPr txBox="1">
            <a:spLocks noChangeArrowheads="1"/>
          </p:cNvSpPr>
          <p:nvPr/>
        </p:nvSpPr>
        <p:spPr bwMode="auto">
          <a:xfrm>
            <a:off x="2514600" y="3505200"/>
            <a:ext cx="13716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Fares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zh-CN">
                <a:ea typeface="宋体" charset="-122"/>
              </a:rPr>
              <a:t>Prim’s Algorithm</a:t>
            </a:r>
          </a:p>
        </p:txBody>
      </p:sp>
      <p:sp>
        <p:nvSpPr>
          <p:cNvPr id="5" name="內容版面配置區 5"/>
          <p:cNvSpPr txBox="1">
            <a:spLocks/>
          </p:cNvSpPr>
          <p:nvPr/>
        </p:nvSpPr>
        <p:spPr>
          <a:xfrm>
            <a:off x="1774825" y="2565400"/>
            <a:ext cx="8458200" cy="3124200"/>
          </a:xfrm>
          <a:prstGeom prst="rect">
            <a:avLst/>
          </a:prstGeom>
          <a:ln>
            <a:solidFill>
              <a:schemeClr val="tx2"/>
            </a:solidFill>
          </a:ln>
        </p:spPr>
        <p:txBody>
          <a:bodyPr/>
          <a:lstStyle/>
          <a:p>
            <a:pPr marL="342900" indent="-342900">
              <a:spcBef>
                <a:spcPct val="20000"/>
              </a:spcBef>
              <a:buClr>
                <a:schemeClr val="bg2"/>
              </a:buClr>
              <a:buSzPct val="75000"/>
            </a:pPr>
            <a:r>
              <a:rPr lang="en-US" altLang="zh-TW" sz="2100" b="1">
                <a:latin typeface="Times New Roman" pitchFamily="18" charset="0"/>
                <a:ea typeface="新細明體" pitchFamily="18" charset="-120"/>
                <a:cs typeface="Times New Roman" pitchFamily="18" charset="0"/>
              </a:rPr>
              <a:t>Procedure</a:t>
            </a:r>
            <a:r>
              <a:rPr lang="en-US" altLang="zh-TW" sz="2100">
                <a:latin typeface="Times New Roman" pitchFamily="18" charset="0"/>
                <a:ea typeface="新細明體" pitchFamily="18" charset="-120"/>
                <a:cs typeface="Times New Roman" pitchFamily="18" charset="0"/>
              </a:rPr>
              <a:t> </a:t>
            </a:r>
            <a:r>
              <a:rPr lang="en-US" altLang="zh-TW" sz="2100" i="1">
                <a:latin typeface="Times New Roman" pitchFamily="18" charset="0"/>
                <a:ea typeface="新細明體" pitchFamily="18" charset="-120"/>
                <a:cs typeface="Times New Roman" pitchFamily="18" charset="0"/>
              </a:rPr>
              <a:t>Prim</a:t>
            </a:r>
            <a:r>
              <a:rPr lang="en-US" altLang="zh-TW" sz="2100">
                <a:latin typeface="Times New Roman" pitchFamily="18" charset="0"/>
                <a:ea typeface="新細明體" pitchFamily="18" charset="-120"/>
                <a:cs typeface="Times New Roman" pitchFamily="18" charset="0"/>
              </a:rPr>
              <a:t>(</a:t>
            </a:r>
            <a:r>
              <a:rPr lang="en-US" altLang="zh-TW" sz="2100" i="1">
                <a:latin typeface="Times New Roman" pitchFamily="18" charset="0"/>
                <a:ea typeface="新細明體" pitchFamily="18" charset="-120"/>
                <a:cs typeface="Times New Roman" pitchFamily="18" charset="0"/>
              </a:rPr>
              <a:t>G</a:t>
            </a:r>
            <a:r>
              <a:rPr lang="en-US" altLang="zh-TW" sz="2100">
                <a:latin typeface="Times New Roman" pitchFamily="18" charset="0"/>
                <a:ea typeface="新細明體" pitchFamily="18" charset="-120"/>
                <a:cs typeface="Times New Roman" pitchFamily="18" charset="0"/>
              </a:rPr>
              <a:t>: connected weighted undirected graph with </a:t>
            </a:r>
            <a:r>
              <a:rPr lang="en-US" altLang="zh-TW" sz="2100" i="1">
                <a:latin typeface="Times New Roman" pitchFamily="18" charset="0"/>
                <a:ea typeface="新細明體" pitchFamily="18" charset="-120"/>
                <a:cs typeface="Times New Roman" pitchFamily="18" charset="0"/>
              </a:rPr>
              <a:t>n</a:t>
            </a:r>
            <a:r>
              <a:rPr lang="en-US" altLang="zh-TW" sz="2100">
                <a:latin typeface="Times New Roman" pitchFamily="18" charset="0"/>
                <a:ea typeface="新細明體" pitchFamily="18" charset="-120"/>
                <a:cs typeface="Times New Roman" pitchFamily="18" charset="0"/>
              </a:rPr>
              <a:t> vertices)</a:t>
            </a:r>
          </a:p>
          <a:p>
            <a:pPr marL="342900" indent="-342900">
              <a:spcBef>
                <a:spcPct val="20000"/>
              </a:spcBef>
              <a:buClr>
                <a:schemeClr val="bg2"/>
              </a:buClr>
              <a:buSzPct val="75000"/>
            </a:pPr>
            <a:r>
              <a:rPr lang="en-US" altLang="zh-TW" sz="2100" i="1">
                <a:latin typeface="Times New Roman" pitchFamily="18" charset="0"/>
                <a:ea typeface="新細明體" pitchFamily="18" charset="-120"/>
                <a:cs typeface="Times New Roman" pitchFamily="18" charset="0"/>
              </a:rPr>
              <a:t>T </a:t>
            </a:r>
            <a:r>
              <a:rPr lang="en-US" altLang="zh-TW" sz="2100">
                <a:latin typeface="Times New Roman" pitchFamily="18" charset="0"/>
                <a:ea typeface="新細明體" pitchFamily="18" charset="-120"/>
                <a:cs typeface="Times New Roman" pitchFamily="18" charset="0"/>
              </a:rPr>
              <a:t>:= a minimum-weight edge</a:t>
            </a:r>
            <a:endParaRPr lang="en-US" altLang="zh-TW" sz="2100" i="1">
              <a:latin typeface="Times New Roman" pitchFamily="18" charset="0"/>
              <a:ea typeface="新細明體" pitchFamily="18" charset="-120"/>
              <a:cs typeface="Times New Roman" pitchFamily="18" charset="0"/>
              <a:sym typeface="Symbol" pitchFamily="18" charset="2"/>
            </a:endParaRPr>
          </a:p>
          <a:p>
            <a:pPr marL="342900" indent="-342900">
              <a:spcBef>
                <a:spcPct val="20000"/>
              </a:spcBef>
              <a:buClr>
                <a:schemeClr val="bg2"/>
              </a:buClr>
              <a:buSzPct val="75000"/>
            </a:pPr>
            <a:r>
              <a:rPr lang="en-US" altLang="zh-TW" sz="2100" b="1">
                <a:latin typeface="Times New Roman" pitchFamily="18" charset="0"/>
                <a:ea typeface="新細明體" pitchFamily="18" charset="-120"/>
                <a:cs typeface="Times New Roman" pitchFamily="18" charset="0"/>
                <a:sym typeface="Symbol" pitchFamily="18" charset="2"/>
              </a:rPr>
              <a:t>for </a:t>
            </a:r>
            <a:r>
              <a:rPr lang="en-US" altLang="zh-TW" sz="2100" i="1">
                <a:latin typeface="Times New Roman" pitchFamily="18" charset="0"/>
                <a:ea typeface="新細明體" pitchFamily="18" charset="-120"/>
                <a:cs typeface="Times New Roman" pitchFamily="18" charset="0"/>
                <a:sym typeface="Symbol" pitchFamily="18" charset="2"/>
              </a:rPr>
              <a:t>i </a:t>
            </a:r>
            <a:r>
              <a:rPr lang="en-US" altLang="zh-TW" sz="2100">
                <a:latin typeface="Times New Roman" pitchFamily="18" charset="0"/>
                <a:ea typeface="新細明體" pitchFamily="18" charset="-120"/>
                <a:cs typeface="Times New Roman" pitchFamily="18" charset="0"/>
                <a:sym typeface="Symbol" pitchFamily="18" charset="2"/>
              </a:rPr>
              <a:t>:= 1 </a:t>
            </a:r>
            <a:r>
              <a:rPr lang="en-US" altLang="zh-TW" sz="2100" b="1">
                <a:latin typeface="Times New Roman" pitchFamily="18" charset="0"/>
                <a:ea typeface="新細明體" pitchFamily="18" charset="-120"/>
                <a:cs typeface="Times New Roman" pitchFamily="18" charset="0"/>
                <a:sym typeface="Symbol" pitchFamily="18" charset="2"/>
              </a:rPr>
              <a:t>to</a:t>
            </a:r>
            <a:r>
              <a:rPr lang="en-US" altLang="zh-TW" sz="2100">
                <a:latin typeface="Times New Roman" pitchFamily="18" charset="0"/>
                <a:ea typeface="新細明體" pitchFamily="18" charset="-120"/>
                <a:cs typeface="Times New Roman" pitchFamily="18" charset="0"/>
                <a:sym typeface="Symbol" pitchFamily="18" charset="2"/>
              </a:rPr>
              <a:t> </a:t>
            </a:r>
            <a:r>
              <a:rPr lang="en-US" altLang="zh-TW" sz="2100" i="1">
                <a:latin typeface="Times New Roman" pitchFamily="18" charset="0"/>
                <a:ea typeface="新細明體" pitchFamily="18" charset="-120"/>
                <a:cs typeface="Times New Roman" pitchFamily="18" charset="0"/>
                <a:sym typeface="Symbol" pitchFamily="18" charset="2"/>
              </a:rPr>
              <a:t>n</a:t>
            </a:r>
            <a:r>
              <a:rPr lang="en-US" altLang="zh-TW" sz="2100">
                <a:latin typeface="Symbol" pitchFamily="18" charset="2"/>
                <a:ea typeface="新細明體" pitchFamily="18" charset="-120"/>
                <a:cs typeface="Times New Roman" pitchFamily="18" charset="0"/>
                <a:sym typeface="Symbol" pitchFamily="18" charset="2"/>
              </a:rPr>
              <a:t>-</a:t>
            </a:r>
            <a:r>
              <a:rPr lang="en-US" altLang="zh-TW" sz="2100">
                <a:latin typeface="Times New Roman" pitchFamily="18" charset="0"/>
                <a:ea typeface="新細明體" pitchFamily="18" charset="-120"/>
                <a:cs typeface="Times New Roman" pitchFamily="18" charset="0"/>
                <a:sym typeface="Symbol" pitchFamily="18" charset="2"/>
              </a:rPr>
              <a:t>2</a:t>
            </a:r>
          </a:p>
          <a:p>
            <a:pPr marL="342900" indent="-342900">
              <a:spcBef>
                <a:spcPct val="20000"/>
              </a:spcBef>
              <a:buClr>
                <a:schemeClr val="bg2"/>
              </a:buClr>
              <a:buSzPct val="75000"/>
            </a:pPr>
            <a:r>
              <a:rPr lang="en-US" altLang="zh-TW" sz="2100" b="1">
                <a:latin typeface="Times New Roman" pitchFamily="18" charset="0"/>
                <a:ea typeface="新細明體" pitchFamily="18" charset="-120"/>
                <a:cs typeface="Times New Roman" pitchFamily="18" charset="0"/>
                <a:sym typeface="Symbol" pitchFamily="18" charset="2"/>
              </a:rPr>
              <a:t>begin</a:t>
            </a:r>
          </a:p>
          <a:p>
            <a:pPr marL="342900" indent="-342900">
              <a:spcBef>
                <a:spcPct val="20000"/>
              </a:spcBef>
              <a:buClr>
                <a:schemeClr val="bg2"/>
              </a:buClr>
              <a:buSzPct val="75000"/>
            </a:pPr>
            <a:r>
              <a:rPr lang="en-US" altLang="zh-TW" sz="2100">
                <a:latin typeface="Times New Roman" pitchFamily="18" charset="0"/>
                <a:ea typeface="新細明體" pitchFamily="18" charset="-120"/>
                <a:cs typeface="Times New Roman" pitchFamily="18" charset="0"/>
                <a:sym typeface="Symbol" pitchFamily="18" charset="2"/>
              </a:rPr>
              <a:t>       </a:t>
            </a:r>
            <a:r>
              <a:rPr lang="en-US" altLang="zh-TW" sz="2100" i="1">
                <a:latin typeface="Times New Roman" pitchFamily="18" charset="0"/>
                <a:ea typeface="新細明體" pitchFamily="18" charset="-120"/>
                <a:cs typeface="Times New Roman" pitchFamily="18" charset="0"/>
              </a:rPr>
              <a:t>e </a:t>
            </a:r>
            <a:r>
              <a:rPr lang="en-US" altLang="zh-TW" sz="2100">
                <a:latin typeface="Times New Roman" pitchFamily="18" charset="0"/>
                <a:ea typeface="新細明體" pitchFamily="18" charset="-120"/>
                <a:cs typeface="Times New Roman" pitchFamily="18" charset="0"/>
              </a:rPr>
              <a:t>:= an edge of minimum weight incident to a vertex in </a:t>
            </a:r>
            <a:r>
              <a:rPr lang="en-US" altLang="zh-TW" sz="2100" i="1">
                <a:latin typeface="Times New Roman" pitchFamily="18" charset="0"/>
                <a:ea typeface="新細明體" pitchFamily="18" charset="-120"/>
                <a:cs typeface="Times New Roman" pitchFamily="18" charset="0"/>
              </a:rPr>
              <a:t>T</a:t>
            </a:r>
            <a:r>
              <a:rPr lang="en-US" altLang="zh-TW" sz="2100">
                <a:latin typeface="Times New Roman" pitchFamily="18" charset="0"/>
                <a:ea typeface="新細明體" pitchFamily="18" charset="-120"/>
                <a:cs typeface="Times New Roman" pitchFamily="18" charset="0"/>
              </a:rPr>
              <a:t> and not    </a:t>
            </a:r>
            <a:br>
              <a:rPr lang="en-US" altLang="zh-TW" sz="2100">
                <a:latin typeface="Times New Roman" pitchFamily="18" charset="0"/>
                <a:ea typeface="新細明體" pitchFamily="18" charset="-120"/>
                <a:cs typeface="Times New Roman" pitchFamily="18" charset="0"/>
              </a:rPr>
            </a:br>
            <a:r>
              <a:rPr lang="en-US" altLang="zh-TW" sz="2100">
                <a:latin typeface="Times New Roman" pitchFamily="18" charset="0"/>
                <a:ea typeface="新細明體" pitchFamily="18" charset="-120"/>
                <a:cs typeface="Times New Roman" pitchFamily="18" charset="0"/>
              </a:rPr>
              <a:t>         forming  a simple circuit in </a:t>
            </a:r>
            <a:r>
              <a:rPr lang="en-US" altLang="zh-TW" sz="2100" i="1">
                <a:latin typeface="Times New Roman" pitchFamily="18" charset="0"/>
                <a:ea typeface="新細明體" pitchFamily="18" charset="-120"/>
                <a:cs typeface="Times New Roman" pitchFamily="18" charset="0"/>
              </a:rPr>
              <a:t>T</a:t>
            </a:r>
            <a:r>
              <a:rPr lang="en-US" altLang="zh-TW" sz="2100">
                <a:latin typeface="Times New Roman" pitchFamily="18" charset="0"/>
                <a:ea typeface="新細明體" pitchFamily="18" charset="-120"/>
                <a:cs typeface="Times New Roman" pitchFamily="18" charset="0"/>
              </a:rPr>
              <a:t> if added to </a:t>
            </a:r>
            <a:r>
              <a:rPr lang="en-US" altLang="zh-TW" sz="2100" i="1">
                <a:latin typeface="Times New Roman" pitchFamily="18" charset="0"/>
                <a:ea typeface="新細明體" pitchFamily="18" charset="-120"/>
                <a:cs typeface="Times New Roman" pitchFamily="18" charset="0"/>
              </a:rPr>
              <a:t>T</a:t>
            </a:r>
            <a:endParaRPr lang="en-US" altLang="zh-TW" sz="2100" i="1">
              <a:latin typeface="Times New Roman" pitchFamily="18" charset="0"/>
              <a:ea typeface="新細明體" pitchFamily="18" charset="-120"/>
              <a:cs typeface="Times New Roman" pitchFamily="18" charset="0"/>
              <a:sym typeface="Symbol" pitchFamily="18" charset="2"/>
            </a:endParaRPr>
          </a:p>
          <a:p>
            <a:pPr marL="342900" indent="-342900">
              <a:spcBef>
                <a:spcPct val="20000"/>
              </a:spcBef>
              <a:buClr>
                <a:schemeClr val="bg2"/>
              </a:buClr>
              <a:buSzPct val="75000"/>
            </a:pPr>
            <a:r>
              <a:rPr lang="en-US" altLang="zh-TW" sz="2100" i="1">
                <a:latin typeface="Times New Roman" pitchFamily="18" charset="0"/>
                <a:ea typeface="新細明體" pitchFamily="18" charset="-120"/>
                <a:cs typeface="Times New Roman" pitchFamily="18" charset="0"/>
                <a:sym typeface="Symbol" pitchFamily="18" charset="2"/>
              </a:rPr>
              <a:t>       </a:t>
            </a:r>
            <a:r>
              <a:rPr lang="en-US" altLang="zh-TW" sz="2100" i="1">
                <a:latin typeface="Times New Roman" pitchFamily="18" charset="0"/>
                <a:ea typeface="新細明體" pitchFamily="18" charset="-120"/>
                <a:cs typeface="Times New Roman" pitchFamily="18" charset="0"/>
              </a:rPr>
              <a:t>T </a:t>
            </a:r>
            <a:r>
              <a:rPr lang="en-US" altLang="zh-TW" sz="2100">
                <a:latin typeface="Times New Roman" pitchFamily="18" charset="0"/>
                <a:ea typeface="新細明體" pitchFamily="18" charset="-120"/>
                <a:cs typeface="Times New Roman" pitchFamily="18" charset="0"/>
              </a:rPr>
              <a:t>:= </a:t>
            </a:r>
            <a:r>
              <a:rPr lang="en-US" altLang="zh-TW" sz="2100" i="1">
                <a:latin typeface="Times New Roman" pitchFamily="18" charset="0"/>
                <a:ea typeface="新細明體" pitchFamily="18" charset="-120"/>
                <a:cs typeface="Times New Roman" pitchFamily="18" charset="0"/>
              </a:rPr>
              <a:t>T</a:t>
            </a:r>
            <a:r>
              <a:rPr lang="en-US" altLang="zh-TW" sz="2100">
                <a:latin typeface="Times New Roman" pitchFamily="18" charset="0"/>
                <a:ea typeface="新細明體" pitchFamily="18" charset="-120"/>
                <a:cs typeface="Times New Roman" pitchFamily="18" charset="0"/>
              </a:rPr>
              <a:t> with </a:t>
            </a:r>
            <a:r>
              <a:rPr lang="en-US" altLang="zh-TW" sz="2100" i="1">
                <a:latin typeface="Times New Roman" pitchFamily="18" charset="0"/>
                <a:ea typeface="新細明體" pitchFamily="18" charset="-120"/>
                <a:cs typeface="Times New Roman" pitchFamily="18" charset="0"/>
              </a:rPr>
              <a:t>e</a:t>
            </a:r>
            <a:r>
              <a:rPr lang="en-US" altLang="zh-TW" sz="2100">
                <a:latin typeface="Times New Roman" pitchFamily="18" charset="0"/>
                <a:ea typeface="新細明體" pitchFamily="18" charset="-120"/>
                <a:cs typeface="Times New Roman" pitchFamily="18" charset="0"/>
              </a:rPr>
              <a:t> added</a:t>
            </a:r>
            <a:endParaRPr lang="en-US" altLang="zh-TW" sz="2100" i="1">
              <a:latin typeface="Times New Roman" pitchFamily="18" charset="0"/>
              <a:ea typeface="新細明體" pitchFamily="18" charset="-120"/>
              <a:cs typeface="Times New Roman" pitchFamily="18" charset="0"/>
              <a:sym typeface="Symbol" pitchFamily="18" charset="2"/>
            </a:endParaRPr>
          </a:p>
          <a:p>
            <a:pPr marL="342900" indent="-342900">
              <a:spcBef>
                <a:spcPct val="20000"/>
              </a:spcBef>
              <a:buClr>
                <a:schemeClr val="bg2"/>
              </a:buClr>
              <a:buSzPct val="75000"/>
            </a:pPr>
            <a:r>
              <a:rPr lang="en-US" altLang="zh-TW" sz="2100" b="1">
                <a:latin typeface="Times New Roman" pitchFamily="18" charset="0"/>
                <a:ea typeface="新細明體" pitchFamily="18" charset="-120"/>
                <a:cs typeface="Times New Roman" pitchFamily="18" charset="0"/>
              </a:rPr>
              <a:t>end </a:t>
            </a:r>
            <a:r>
              <a:rPr lang="en-US" altLang="zh-TW" sz="2100">
                <a:latin typeface="Times New Roman" pitchFamily="18" charset="0"/>
                <a:ea typeface="新細明體" pitchFamily="18" charset="-120"/>
                <a:cs typeface="Times New Roman" pitchFamily="18" charset="0"/>
              </a:rPr>
              <a:t>{</a:t>
            </a:r>
            <a:r>
              <a:rPr lang="en-US" altLang="zh-TW" sz="2100" i="1">
                <a:latin typeface="Times New Roman" pitchFamily="18" charset="0"/>
                <a:ea typeface="新細明體" pitchFamily="18" charset="-120"/>
                <a:cs typeface="Times New Roman" pitchFamily="18" charset="0"/>
              </a:rPr>
              <a:t>T</a:t>
            </a:r>
            <a:r>
              <a:rPr lang="en-US" altLang="zh-TW" sz="2100">
                <a:latin typeface="Times New Roman" pitchFamily="18" charset="0"/>
                <a:ea typeface="新細明體" pitchFamily="18" charset="-120"/>
                <a:cs typeface="Times New Roman" pitchFamily="18" charset="0"/>
              </a:rPr>
              <a:t> is a minimum spanning tree of </a:t>
            </a:r>
            <a:r>
              <a:rPr lang="en-US" altLang="zh-TW" sz="2100" i="1">
                <a:latin typeface="Times New Roman" pitchFamily="18" charset="0"/>
                <a:ea typeface="新細明體" pitchFamily="18" charset="-120"/>
                <a:cs typeface="Times New Roman" pitchFamily="18" charset="0"/>
              </a:rPr>
              <a:t>G</a:t>
            </a:r>
            <a:r>
              <a:rPr lang="en-US" altLang="zh-TW" sz="2100">
                <a:latin typeface="Times New Roman" pitchFamily="18" charset="0"/>
                <a:ea typeface="新細明體" pitchFamily="18" charset="-120"/>
                <a:cs typeface="Times New Roman" pitchFamily="18" charset="0"/>
              </a:rPr>
              <a:t>}</a:t>
            </a:r>
            <a:endParaRPr lang="zh-TW" altLang="en-US" sz="2100">
              <a:latin typeface="Times New Roman" pitchFamily="18" charset="0"/>
              <a:ea typeface="新細明體" pitchFamily="18" charset="-12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reeform 54"/>
          <p:cNvSpPr>
            <a:spLocks/>
          </p:cNvSpPr>
          <p:nvPr/>
        </p:nvSpPr>
        <p:spPr bwMode="auto">
          <a:xfrm>
            <a:off x="3429000" y="1981200"/>
            <a:ext cx="2514600" cy="1219200"/>
          </a:xfrm>
          <a:custGeom>
            <a:avLst/>
            <a:gdLst>
              <a:gd name="T0" fmla="*/ 0 w 1584"/>
              <a:gd name="T1" fmla="*/ 0 h 768"/>
              <a:gd name="T2" fmla="*/ 2147483647 w 1584"/>
              <a:gd name="T3" fmla="*/ 0 h 768"/>
              <a:gd name="T4" fmla="*/ 2056447660 w 1584"/>
              <a:gd name="T5" fmla="*/ 0 h 768"/>
              <a:gd name="T6" fmla="*/ 2056447660 w 1584"/>
              <a:gd name="T7" fmla="*/ 1935480178 h 768"/>
              <a:gd name="T8" fmla="*/ 2147483647 w 1584"/>
              <a:gd name="T9" fmla="*/ 1935480178 h 768"/>
              <a:gd name="T10" fmla="*/ 0 60000 65536"/>
              <a:gd name="T11" fmla="*/ 0 60000 65536"/>
              <a:gd name="T12" fmla="*/ 0 60000 65536"/>
              <a:gd name="T13" fmla="*/ 0 60000 65536"/>
              <a:gd name="T14" fmla="*/ 0 60000 65536"/>
              <a:gd name="T15" fmla="*/ 0 w 1584"/>
              <a:gd name="T16" fmla="*/ 0 h 768"/>
              <a:gd name="T17" fmla="*/ 1584 w 1584"/>
              <a:gd name="T18" fmla="*/ 768 h 768"/>
            </a:gdLst>
            <a:ahLst/>
            <a:cxnLst>
              <a:cxn ang="T10">
                <a:pos x="T0" y="T1"/>
              </a:cxn>
              <a:cxn ang="T11">
                <a:pos x="T2" y="T3"/>
              </a:cxn>
              <a:cxn ang="T12">
                <a:pos x="T4" y="T5"/>
              </a:cxn>
              <a:cxn ang="T13">
                <a:pos x="T6" y="T7"/>
              </a:cxn>
              <a:cxn ang="T14">
                <a:pos x="T8" y="T9"/>
              </a:cxn>
            </a:cxnLst>
            <a:rect l="T15" t="T16" r="T17" b="T18"/>
            <a:pathLst>
              <a:path w="1584" h="768">
                <a:moveTo>
                  <a:pt x="0" y="0"/>
                </a:moveTo>
                <a:lnTo>
                  <a:pt x="1536" y="0"/>
                </a:lnTo>
                <a:lnTo>
                  <a:pt x="816" y="0"/>
                </a:lnTo>
                <a:lnTo>
                  <a:pt x="816" y="768"/>
                </a:lnTo>
                <a:lnTo>
                  <a:pt x="1584" y="768"/>
                </a:lnTo>
              </a:path>
            </a:pathLst>
          </a:custGeom>
          <a:noFill/>
          <a:ln w="57150">
            <a:solidFill>
              <a:schemeClr val="tx2"/>
            </a:solidFill>
            <a:round/>
            <a:headEnd type="none" w="sm" len="sm"/>
            <a:tailEnd type="none" w="sm" len="sm"/>
          </a:ln>
        </p:spPr>
        <p:txBody>
          <a:bodyPr/>
          <a:lstStyle/>
          <a:p>
            <a:endParaRPr lang="zh-CN" altLang="en-US"/>
          </a:p>
        </p:txBody>
      </p:sp>
      <p:sp>
        <p:nvSpPr>
          <p:cNvPr id="21507" name="Freeform 53"/>
          <p:cNvSpPr>
            <a:spLocks/>
          </p:cNvSpPr>
          <p:nvPr/>
        </p:nvSpPr>
        <p:spPr bwMode="auto">
          <a:xfrm>
            <a:off x="2209800" y="1981200"/>
            <a:ext cx="3657600" cy="2438400"/>
          </a:xfrm>
          <a:custGeom>
            <a:avLst/>
            <a:gdLst>
              <a:gd name="T0" fmla="*/ 0 w 2304"/>
              <a:gd name="T1" fmla="*/ 1935480178 h 1536"/>
              <a:gd name="T2" fmla="*/ 0 w 2304"/>
              <a:gd name="T3" fmla="*/ 0 h 1536"/>
              <a:gd name="T4" fmla="*/ 1935479973 w 2304"/>
              <a:gd name="T5" fmla="*/ 0 h 1536"/>
              <a:gd name="T6" fmla="*/ 1935479973 w 2304"/>
              <a:gd name="T7" fmla="*/ 1935480178 h 1536"/>
              <a:gd name="T8" fmla="*/ 1935479973 w 2304"/>
              <a:gd name="T9" fmla="*/ 2147483647 h 1536"/>
              <a:gd name="T10" fmla="*/ 0 w 2304"/>
              <a:gd name="T11" fmla="*/ 2147483647 h 1536"/>
              <a:gd name="T12" fmla="*/ 1935479973 w 2304"/>
              <a:gd name="T13" fmla="*/ 2147483647 h 1536"/>
              <a:gd name="T14" fmla="*/ 2147483647 w 2304"/>
              <a:gd name="T15" fmla="*/ 2147483647 h 1536"/>
              <a:gd name="T16" fmla="*/ 2147483647 w 2304"/>
              <a:gd name="T17" fmla="*/ 2147483647 h 15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04"/>
              <a:gd name="T28" fmla="*/ 0 h 1536"/>
              <a:gd name="T29" fmla="*/ 2304 w 2304"/>
              <a:gd name="T30" fmla="*/ 1536 h 1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04" h="1536">
                <a:moveTo>
                  <a:pt x="0" y="768"/>
                </a:moveTo>
                <a:lnTo>
                  <a:pt x="0" y="0"/>
                </a:lnTo>
                <a:lnTo>
                  <a:pt x="768" y="0"/>
                </a:lnTo>
                <a:lnTo>
                  <a:pt x="768" y="768"/>
                </a:lnTo>
                <a:lnTo>
                  <a:pt x="768" y="1536"/>
                </a:lnTo>
                <a:lnTo>
                  <a:pt x="0" y="1536"/>
                </a:lnTo>
                <a:lnTo>
                  <a:pt x="768" y="1536"/>
                </a:lnTo>
                <a:lnTo>
                  <a:pt x="1584" y="1536"/>
                </a:lnTo>
                <a:lnTo>
                  <a:pt x="2304" y="1536"/>
                </a:lnTo>
              </a:path>
            </a:pathLst>
          </a:custGeom>
          <a:noFill/>
          <a:ln w="57150">
            <a:solidFill>
              <a:schemeClr val="tx2"/>
            </a:solidFill>
            <a:round/>
            <a:headEnd type="none" w="sm" len="sm"/>
            <a:tailEnd type="none" w="sm" len="sm"/>
          </a:ln>
        </p:spPr>
        <p:txBody>
          <a:bodyPr/>
          <a:lstStyle/>
          <a:p>
            <a:endParaRPr lang="zh-CN" altLang="en-US"/>
          </a:p>
        </p:txBody>
      </p:sp>
      <p:sp>
        <p:nvSpPr>
          <p:cNvPr id="21508" name="Rectangle 2"/>
          <p:cNvSpPr>
            <a:spLocks noGrp="1" noChangeArrowheads="1"/>
          </p:cNvSpPr>
          <p:nvPr>
            <p:ph type="title"/>
          </p:nvPr>
        </p:nvSpPr>
        <p:spPr/>
        <p:txBody>
          <a:bodyPr/>
          <a:lstStyle/>
          <a:p>
            <a:r>
              <a:rPr lang="en-US" altLang="zh-CN">
                <a:ea typeface="宋体" charset="-122"/>
              </a:rPr>
              <a:t>Example </a:t>
            </a:r>
          </a:p>
        </p:txBody>
      </p:sp>
      <p:grpSp>
        <p:nvGrpSpPr>
          <p:cNvPr id="2" name="Group 50"/>
          <p:cNvGrpSpPr>
            <a:grpSpLocks/>
          </p:cNvGrpSpPr>
          <p:nvPr/>
        </p:nvGrpSpPr>
        <p:grpSpPr bwMode="auto">
          <a:xfrm>
            <a:off x="1828800" y="1600201"/>
            <a:ext cx="4800600" cy="2906713"/>
            <a:chOff x="192" y="1008"/>
            <a:chExt cx="3024" cy="1831"/>
          </a:xfrm>
        </p:grpSpPr>
        <p:sp>
          <p:nvSpPr>
            <p:cNvPr id="21511" name="Rectangle 4"/>
            <p:cNvSpPr>
              <a:spLocks noChangeArrowheads="1"/>
            </p:cNvSpPr>
            <p:nvPr/>
          </p:nvSpPr>
          <p:spPr bwMode="auto">
            <a:xfrm>
              <a:off x="432" y="1248"/>
              <a:ext cx="2304" cy="1536"/>
            </a:xfrm>
            <a:prstGeom prst="rect">
              <a:avLst/>
            </a:prstGeom>
            <a:noFill/>
            <a:ln w="12700">
              <a:solidFill>
                <a:schemeClr val="tx1"/>
              </a:solidFill>
              <a:miter lim="800000"/>
              <a:headEnd type="none" w="sm" len="sm"/>
              <a:tailEnd type="none" w="sm" len="sm"/>
            </a:ln>
          </p:spPr>
          <p:txBody>
            <a:bodyPr wrap="none" anchor="ctr"/>
            <a:lstStyle/>
            <a:p>
              <a:endParaRPr lang="zh-CN" altLang="en-US">
                <a:ea typeface="宋体" charset="-122"/>
              </a:endParaRPr>
            </a:p>
          </p:txBody>
        </p:sp>
        <p:sp>
          <p:nvSpPr>
            <p:cNvPr id="21512" name="Line 5"/>
            <p:cNvSpPr>
              <a:spLocks noChangeShapeType="1"/>
            </p:cNvSpPr>
            <p:nvPr/>
          </p:nvSpPr>
          <p:spPr bwMode="auto">
            <a:xfrm>
              <a:off x="432" y="2016"/>
              <a:ext cx="2304" cy="0"/>
            </a:xfrm>
            <a:prstGeom prst="line">
              <a:avLst/>
            </a:prstGeom>
            <a:noFill/>
            <a:ln w="12700">
              <a:solidFill>
                <a:schemeClr val="tx1"/>
              </a:solidFill>
              <a:round/>
              <a:headEnd type="none" w="sm" len="sm"/>
              <a:tailEnd type="none" w="sm" len="sm"/>
            </a:ln>
          </p:spPr>
          <p:txBody>
            <a:bodyPr/>
            <a:lstStyle/>
            <a:p>
              <a:endParaRPr lang="zh-CN" altLang="en-US"/>
            </a:p>
          </p:txBody>
        </p:sp>
        <p:sp>
          <p:nvSpPr>
            <p:cNvPr id="21513" name="Line 6"/>
            <p:cNvSpPr>
              <a:spLocks noChangeShapeType="1"/>
            </p:cNvSpPr>
            <p:nvPr/>
          </p:nvSpPr>
          <p:spPr bwMode="auto">
            <a:xfrm>
              <a:off x="1200" y="1248"/>
              <a:ext cx="0" cy="1536"/>
            </a:xfrm>
            <a:prstGeom prst="line">
              <a:avLst/>
            </a:prstGeom>
            <a:noFill/>
            <a:ln w="12700">
              <a:solidFill>
                <a:schemeClr val="tx1"/>
              </a:solidFill>
              <a:round/>
              <a:headEnd type="none" w="sm" len="sm"/>
              <a:tailEnd type="none" w="sm" len="sm"/>
            </a:ln>
          </p:spPr>
          <p:txBody>
            <a:bodyPr/>
            <a:lstStyle/>
            <a:p>
              <a:endParaRPr lang="zh-CN" altLang="en-US"/>
            </a:p>
          </p:txBody>
        </p:sp>
        <p:sp>
          <p:nvSpPr>
            <p:cNvPr id="21514" name="Line 7"/>
            <p:cNvSpPr>
              <a:spLocks noChangeShapeType="1"/>
            </p:cNvSpPr>
            <p:nvPr/>
          </p:nvSpPr>
          <p:spPr bwMode="auto">
            <a:xfrm>
              <a:off x="2016" y="1248"/>
              <a:ext cx="0" cy="1536"/>
            </a:xfrm>
            <a:prstGeom prst="line">
              <a:avLst/>
            </a:prstGeom>
            <a:noFill/>
            <a:ln w="12700">
              <a:solidFill>
                <a:schemeClr val="tx1"/>
              </a:solidFill>
              <a:round/>
              <a:headEnd type="none" w="sm" len="sm"/>
              <a:tailEnd type="none" w="sm" len="sm"/>
            </a:ln>
          </p:spPr>
          <p:txBody>
            <a:bodyPr/>
            <a:lstStyle/>
            <a:p>
              <a:endParaRPr lang="zh-CN" altLang="en-US"/>
            </a:p>
          </p:txBody>
        </p:sp>
        <p:sp>
          <p:nvSpPr>
            <p:cNvPr id="21515" name="Oval 8"/>
            <p:cNvSpPr>
              <a:spLocks noChangeArrowheads="1"/>
            </p:cNvSpPr>
            <p:nvPr/>
          </p:nvSpPr>
          <p:spPr bwMode="auto">
            <a:xfrm>
              <a:off x="1936" y="1200"/>
              <a:ext cx="144" cy="103"/>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21516" name="Oval 9"/>
            <p:cNvSpPr>
              <a:spLocks noChangeArrowheads="1"/>
            </p:cNvSpPr>
            <p:nvPr/>
          </p:nvSpPr>
          <p:spPr bwMode="auto">
            <a:xfrm>
              <a:off x="2640" y="1200"/>
              <a:ext cx="144" cy="103"/>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21517" name="Oval 11"/>
            <p:cNvSpPr>
              <a:spLocks noChangeArrowheads="1"/>
            </p:cNvSpPr>
            <p:nvPr/>
          </p:nvSpPr>
          <p:spPr bwMode="auto">
            <a:xfrm>
              <a:off x="2688" y="1968"/>
              <a:ext cx="144" cy="103"/>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21518" name="Oval 12"/>
            <p:cNvSpPr>
              <a:spLocks noChangeArrowheads="1"/>
            </p:cNvSpPr>
            <p:nvPr/>
          </p:nvSpPr>
          <p:spPr bwMode="auto">
            <a:xfrm>
              <a:off x="384" y="2736"/>
              <a:ext cx="144" cy="103"/>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21519" name="Oval 13"/>
            <p:cNvSpPr>
              <a:spLocks noChangeArrowheads="1"/>
            </p:cNvSpPr>
            <p:nvPr/>
          </p:nvSpPr>
          <p:spPr bwMode="auto">
            <a:xfrm>
              <a:off x="336" y="1968"/>
              <a:ext cx="144" cy="103"/>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21520" name="Oval 14"/>
            <p:cNvSpPr>
              <a:spLocks noChangeArrowheads="1"/>
            </p:cNvSpPr>
            <p:nvPr/>
          </p:nvSpPr>
          <p:spPr bwMode="auto">
            <a:xfrm>
              <a:off x="384" y="1200"/>
              <a:ext cx="144" cy="103"/>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21521" name="Oval 15"/>
            <p:cNvSpPr>
              <a:spLocks noChangeArrowheads="1"/>
            </p:cNvSpPr>
            <p:nvPr/>
          </p:nvSpPr>
          <p:spPr bwMode="auto">
            <a:xfrm>
              <a:off x="1104" y="1200"/>
              <a:ext cx="144" cy="103"/>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21522" name="Oval 16"/>
            <p:cNvSpPr>
              <a:spLocks noChangeArrowheads="1"/>
            </p:cNvSpPr>
            <p:nvPr/>
          </p:nvSpPr>
          <p:spPr bwMode="auto">
            <a:xfrm>
              <a:off x="1104" y="1968"/>
              <a:ext cx="144" cy="103"/>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21523" name="Oval 17"/>
            <p:cNvSpPr>
              <a:spLocks noChangeArrowheads="1"/>
            </p:cNvSpPr>
            <p:nvPr/>
          </p:nvSpPr>
          <p:spPr bwMode="auto">
            <a:xfrm>
              <a:off x="1152" y="2736"/>
              <a:ext cx="144" cy="103"/>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21524" name="Oval 18"/>
            <p:cNvSpPr>
              <a:spLocks noChangeArrowheads="1"/>
            </p:cNvSpPr>
            <p:nvPr/>
          </p:nvSpPr>
          <p:spPr bwMode="auto">
            <a:xfrm>
              <a:off x="1920" y="1968"/>
              <a:ext cx="144" cy="103"/>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21525" name="Oval 19"/>
            <p:cNvSpPr>
              <a:spLocks noChangeArrowheads="1"/>
            </p:cNvSpPr>
            <p:nvPr/>
          </p:nvSpPr>
          <p:spPr bwMode="auto">
            <a:xfrm>
              <a:off x="1968" y="2736"/>
              <a:ext cx="144" cy="103"/>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21526" name="Oval 20"/>
            <p:cNvSpPr>
              <a:spLocks noChangeArrowheads="1"/>
            </p:cNvSpPr>
            <p:nvPr/>
          </p:nvSpPr>
          <p:spPr bwMode="auto">
            <a:xfrm>
              <a:off x="2640" y="2688"/>
              <a:ext cx="144" cy="103"/>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21527" name="Text Box 21"/>
            <p:cNvSpPr txBox="1">
              <a:spLocks noChangeArrowheads="1"/>
            </p:cNvSpPr>
            <p:nvPr/>
          </p:nvSpPr>
          <p:spPr bwMode="auto">
            <a:xfrm>
              <a:off x="192" y="1056"/>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a</a:t>
              </a:r>
            </a:p>
          </p:txBody>
        </p:sp>
        <p:sp>
          <p:nvSpPr>
            <p:cNvPr id="21528" name="Text Box 22"/>
            <p:cNvSpPr txBox="1">
              <a:spLocks noChangeArrowheads="1"/>
            </p:cNvSpPr>
            <p:nvPr/>
          </p:nvSpPr>
          <p:spPr bwMode="auto">
            <a:xfrm>
              <a:off x="2016" y="2544"/>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k</a:t>
              </a:r>
            </a:p>
          </p:txBody>
        </p:sp>
        <p:sp>
          <p:nvSpPr>
            <p:cNvPr id="21529" name="Text Box 23"/>
            <p:cNvSpPr txBox="1">
              <a:spLocks noChangeArrowheads="1"/>
            </p:cNvSpPr>
            <p:nvPr/>
          </p:nvSpPr>
          <p:spPr bwMode="auto">
            <a:xfrm>
              <a:off x="1200" y="2496"/>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j</a:t>
              </a:r>
            </a:p>
          </p:txBody>
        </p:sp>
        <p:sp>
          <p:nvSpPr>
            <p:cNvPr id="21530" name="Text Box 24"/>
            <p:cNvSpPr txBox="1">
              <a:spLocks noChangeArrowheads="1"/>
            </p:cNvSpPr>
            <p:nvPr/>
          </p:nvSpPr>
          <p:spPr bwMode="auto">
            <a:xfrm>
              <a:off x="192" y="2544"/>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i</a:t>
              </a:r>
            </a:p>
          </p:txBody>
        </p:sp>
        <p:sp>
          <p:nvSpPr>
            <p:cNvPr id="21531" name="Text Box 25"/>
            <p:cNvSpPr txBox="1">
              <a:spLocks noChangeArrowheads="1"/>
            </p:cNvSpPr>
            <p:nvPr/>
          </p:nvSpPr>
          <p:spPr bwMode="auto">
            <a:xfrm>
              <a:off x="2688" y="1728"/>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h</a:t>
              </a:r>
            </a:p>
          </p:txBody>
        </p:sp>
        <p:sp>
          <p:nvSpPr>
            <p:cNvPr id="21532" name="Text Box 26"/>
            <p:cNvSpPr txBox="1">
              <a:spLocks noChangeArrowheads="1"/>
            </p:cNvSpPr>
            <p:nvPr/>
          </p:nvSpPr>
          <p:spPr bwMode="auto">
            <a:xfrm>
              <a:off x="1968" y="1728"/>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g</a:t>
              </a:r>
            </a:p>
          </p:txBody>
        </p:sp>
        <p:sp>
          <p:nvSpPr>
            <p:cNvPr id="21533" name="Text Box 27"/>
            <p:cNvSpPr txBox="1">
              <a:spLocks noChangeArrowheads="1"/>
            </p:cNvSpPr>
            <p:nvPr/>
          </p:nvSpPr>
          <p:spPr bwMode="auto">
            <a:xfrm>
              <a:off x="1200" y="1776"/>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f</a:t>
              </a:r>
            </a:p>
          </p:txBody>
        </p:sp>
        <p:sp>
          <p:nvSpPr>
            <p:cNvPr id="21534" name="Text Box 28"/>
            <p:cNvSpPr txBox="1">
              <a:spLocks noChangeArrowheads="1"/>
            </p:cNvSpPr>
            <p:nvPr/>
          </p:nvSpPr>
          <p:spPr bwMode="auto">
            <a:xfrm>
              <a:off x="192" y="1776"/>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e</a:t>
              </a:r>
            </a:p>
          </p:txBody>
        </p:sp>
        <p:sp>
          <p:nvSpPr>
            <p:cNvPr id="21535" name="Text Box 29"/>
            <p:cNvSpPr txBox="1">
              <a:spLocks noChangeArrowheads="1"/>
            </p:cNvSpPr>
            <p:nvPr/>
          </p:nvSpPr>
          <p:spPr bwMode="auto">
            <a:xfrm>
              <a:off x="2016" y="1008"/>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c</a:t>
              </a:r>
            </a:p>
          </p:txBody>
        </p:sp>
        <p:sp>
          <p:nvSpPr>
            <p:cNvPr id="21536" name="Text Box 30"/>
            <p:cNvSpPr txBox="1">
              <a:spLocks noChangeArrowheads="1"/>
            </p:cNvSpPr>
            <p:nvPr/>
          </p:nvSpPr>
          <p:spPr bwMode="auto">
            <a:xfrm>
              <a:off x="1152" y="1008"/>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b</a:t>
              </a:r>
            </a:p>
          </p:txBody>
        </p:sp>
        <p:sp>
          <p:nvSpPr>
            <p:cNvPr id="21537" name="Text Box 31"/>
            <p:cNvSpPr txBox="1">
              <a:spLocks noChangeArrowheads="1"/>
            </p:cNvSpPr>
            <p:nvPr/>
          </p:nvSpPr>
          <p:spPr bwMode="auto">
            <a:xfrm>
              <a:off x="2736" y="1104"/>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d</a:t>
              </a:r>
            </a:p>
          </p:txBody>
        </p:sp>
        <p:sp>
          <p:nvSpPr>
            <p:cNvPr id="21538" name="Text Box 32"/>
            <p:cNvSpPr txBox="1">
              <a:spLocks noChangeArrowheads="1"/>
            </p:cNvSpPr>
            <p:nvPr/>
          </p:nvSpPr>
          <p:spPr bwMode="auto">
            <a:xfrm>
              <a:off x="2736" y="2592"/>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l</a:t>
              </a:r>
            </a:p>
          </p:txBody>
        </p:sp>
        <p:sp>
          <p:nvSpPr>
            <p:cNvPr id="21539" name="Text Box 33"/>
            <p:cNvSpPr txBox="1">
              <a:spLocks noChangeArrowheads="1"/>
            </p:cNvSpPr>
            <p:nvPr/>
          </p:nvSpPr>
          <p:spPr bwMode="auto">
            <a:xfrm>
              <a:off x="624" y="1008"/>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2</a:t>
              </a:r>
            </a:p>
          </p:txBody>
        </p:sp>
        <p:sp>
          <p:nvSpPr>
            <p:cNvPr id="21540" name="Text Box 34"/>
            <p:cNvSpPr txBox="1">
              <a:spLocks noChangeArrowheads="1"/>
            </p:cNvSpPr>
            <p:nvPr/>
          </p:nvSpPr>
          <p:spPr bwMode="auto">
            <a:xfrm>
              <a:off x="1536" y="1008"/>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3</a:t>
              </a:r>
            </a:p>
          </p:txBody>
        </p:sp>
        <p:sp>
          <p:nvSpPr>
            <p:cNvPr id="21541" name="Text Box 35"/>
            <p:cNvSpPr txBox="1">
              <a:spLocks noChangeArrowheads="1"/>
            </p:cNvSpPr>
            <p:nvPr/>
          </p:nvSpPr>
          <p:spPr bwMode="auto">
            <a:xfrm>
              <a:off x="2304" y="1008"/>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1</a:t>
              </a:r>
            </a:p>
          </p:txBody>
        </p:sp>
        <p:sp>
          <p:nvSpPr>
            <p:cNvPr id="21542" name="Text Box 36"/>
            <p:cNvSpPr txBox="1">
              <a:spLocks noChangeArrowheads="1"/>
            </p:cNvSpPr>
            <p:nvPr/>
          </p:nvSpPr>
          <p:spPr bwMode="auto">
            <a:xfrm>
              <a:off x="672" y="1776"/>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4</a:t>
              </a:r>
            </a:p>
          </p:txBody>
        </p:sp>
        <p:sp>
          <p:nvSpPr>
            <p:cNvPr id="21543" name="Text Box 37"/>
            <p:cNvSpPr txBox="1">
              <a:spLocks noChangeArrowheads="1"/>
            </p:cNvSpPr>
            <p:nvPr/>
          </p:nvSpPr>
          <p:spPr bwMode="auto">
            <a:xfrm>
              <a:off x="2208" y="1776"/>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3</a:t>
              </a:r>
            </a:p>
          </p:txBody>
        </p:sp>
        <p:sp>
          <p:nvSpPr>
            <p:cNvPr id="21544" name="Text Box 38"/>
            <p:cNvSpPr txBox="1">
              <a:spLocks noChangeArrowheads="1"/>
            </p:cNvSpPr>
            <p:nvPr/>
          </p:nvSpPr>
          <p:spPr bwMode="auto">
            <a:xfrm>
              <a:off x="1440" y="1776"/>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3</a:t>
              </a:r>
            </a:p>
          </p:txBody>
        </p:sp>
        <p:sp>
          <p:nvSpPr>
            <p:cNvPr id="21545" name="Text Box 39"/>
            <p:cNvSpPr txBox="1">
              <a:spLocks noChangeArrowheads="1"/>
            </p:cNvSpPr>
            <p:nvPr/>
          </p:nvSpPr>
          <p:spPr bwMode="auto">
            <a:xfrm>
              <a:off x="2304" y="2544"/>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1</a:t>
              </a:r>
            </a:p>
          </p:txBody>
        </p:sp>
        <p:sp>
          <p:nvSpPr>
            <p:cNvPr id="21546" name="Text Box 40"/>
            <p:cNvSpPr txBox="1">
              <a:spLocks noChangeArrowheads="1"/>
            </p:cNvSpPr>
            <p:nvPr/>
          </p:nvSpPr>
          <p:spPr bwMode="auto">
            <a:xfrm>
              <a:off x="1488" y="2544"/>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3</a:t>
              </a:r>
            </a:p>
          </p:txBody>
        </p:sp>
        <p:sp>
          <p:nvSpPr>
            <p:cNvPr id="21547" name="Text Box 41"/>
            <p:cNvSpPr txBox="1">
              <a:spLocks noChangeArrowheads="1"/>
            </p:cNvSpPr>
            <p:nvPr/>
          </p:nvSpPr>
          <p:spPr bwMode="auto">
            <a:xfrm>
              <a:off x="672" y="2544"/>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3</a:t>
              </a:r>
            </a:p>
          </p:txBody>
        </p:sp>
        <p:sp>
          <p:nvSpPr>
            <p:cNvPr id="21548" name="Text Box 42"/>
            <p:cNvSpPr txBox="1">
              <a:spLocks noChangeArrowheads="1"/>
            </p:cNvSpPr>
            <p:nvPr/>
          </p:nvSpPr>
          <p:spPr bwMode="auto">
            <a:xfrm>
              <a:off x="240" y="1488"/>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3</a:t>
              </a:r>
            </a:p>
          </p:txBody>
        </p:sp>
        <p:sp>
          <p:nvSpPr>
            <p:cNvPr id="21549" name="Text Box 43"/>
            <p:cNvSpPr txBox="1">
              <a:spLocks noChangeArrowheads="1"/>
            </p:cNvSpPr>
            <p:nvPr/>
          </p:nvSpPr>
          <p:spPr bwMode="auto">
            <a:xfrm>
              <a:off x="240" y="2208"/>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4</a:t>
              </a:r>
            </a:p>
          </p:txBody>
        </p:sp>
        <p:sp>
          <p:nvSpPr>
            <p:cNvPr id="21550" name="Text Box 44"/>
            <p:cNvSpPr txBox="1">
              <a:spLocks noChangeArrowheads="1"/>
            </p:cNvSpPr>
            <p:nvPr/>
          </p:nvSpPr>
          <p:spPr bwMode="auto">
            <a:xfrm>
              <a:off x="1008" y="2208"/>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2</a:t>
              </a:r>
            </a:p>
          </p:txBody>
        </p:sp>
        <p:sp>
          <p:nvSpPr>
            <p:cNvPr id="21551" name="Text Box 45"/>
            <p:cNvSpPr txBox="1">
              <a:spLocks noChangeArrowheads="1"/>
            </p:cNvSpPr>
            <p:nvPr/>
          </p:nvSpPr>
          <p:spPr bwMode="auto">
            <a:xfrm>
              <a:off x="1008" y="1440"/>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1</a:t>
              </a:r>
            </a:p>
          </p:txBody>
        </p:sp>
        <p:sp>
          <p:nvSpPr>
            <p:cNvPr id="21552" name="Text Box 46"/>
            <p:cNvSpPr txBox="1">
              <a:spLocks noChangeArrowheads="1"/>
            </p:cNvSpPr>
            <p:nvPr/>
          </p:nvSpPr>
          <p:spPr bwMode="auto">
            <a:xfrm>
              <a:off x="1824" y="2208"/>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4</a:t>
              </a:r>
            </a:p>
          </p:txBody>
        </p:sp>
        <p:sp>
          <p:nvSpPr>
            <p:cNvPr id="21553" name="Text Box 47"/>
            <p:cNvSpPr txBox="1">
              <a:spLocks noChangeArrowheads="1"/>
            </p:cNvSpPr>
            <p:nvPr/>
          </p:nvSpPr>
          <p:spPr bwMode="auto">
            <a:xfrm>
              <a:off x="1824" y="1440"/>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2</a:t>
              </a:r>
            </a:p>
          </p:txBody>
        </p:sp>
        <p:sp>
          <p:nvSpPr>
            <p:cNvPr id="21554" name="Text Box 48"/>
            <p:cNvSpPr txBox="1">
              <a:spLocks noChangeArrowheads="1"/>
            </p:cNvSpPr>
            <p:nvPr/>
          </p:nvSpPr>
          <p:spPr bwMode="auto">
            <a:xfrm>
              <a:off x="2544" y="2160"/>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3</a:t>
              </a:r>
            </a:p>
          </p:txBody>
        </p:sp>
        <p:sp>
          <p:nvSpPr>
            <p:cNvPr id="21555" name="Text Box 49"/>
            <p:cNvSpPr txBox="1">
              <a:spLocks noChangeArrowheads="1"/>
            </p:cNvSpPr>
            <p:nvPr/>
          </p:nvSpPr>
          <p:spPr bwMode="auto">
            <a:xfrm>
              <a:off x="2544" y="1392"/>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5</a:t>
              </a:r>
            </a:p>
          </p:txBody>
        </p:sp>
      </p:grpSp>
      <p:sp>
        <p:nvSpPr>
          <p:cNvPr id="21510" name="Text Box 51"/>
          <p:cNvSpPr txBox="1">
            <a:spLocks noChangeArrowheads="1"/>
          </p:cNvSpPr>
          <p:nvPr/>
        </p:nvSpPr>
        <p:spPr bwMode="auto">
          <a:xfrm>
            <a:off x="6553200" y="1828800"/>
            <a:ext cx="3733800" cy="3304110"/>
          </a:xfrm>
          <a:prstGeom prst="rect">
            <a:avLst/>
          </a:prstGeom>
          <a:noFill/>
          <a:ln w="12700">
            <a:noFill/>
            <a:miter lim="800000"/>
            <a:headEnd type="none" w="sm" len="sm"/>
            <a:tailEnd type="none" w="sm" len="sm"/>
          </a:ln>
        </p:spPr>
        <p:txBody>
          <a:bodyPr>
            <a:spAutoFit/>
          </a:bodyPr>
          <a:lstStyle/>
          <a:p>
            <a:pPr>
              <a:lnSpc>
                <a:spcPct val="50000"/>
              </a:lnSpc>
              <a:spcBef>
                <a:spcPct val="50000"/>
              </a:spcBef>
            </a:pPr>
            <a:r>
              <a:rPr lang="en-US" altLang="zh-CN">
                <a:ea typeface="宋体" charset="-122"/>
              </a:rPr>
              <a:t>Choice     Edge      Weight</a:t>
            </a:r>
          </a:p>
          <a:p>
            <a:pPr>
              <a:lnSpc>
                <a:spcPct val="50000"/>
              </a:lnSpc>
              <a:spcBef>
                <a:spcPct val="50000"/>
              </a:spcBef>
            </a:pPr>
            <a:r>
              <a:rPr lang="en-US" altLang="zh-CN">
                <a:ea typeface="宋体" charset="-122"/>
              </a:rPr>
              <a:t>    1           {b,  f }           1</a:t>
            </a:r>
          </a:p>
          <a:p>
            <a:pPr>
              <a:lnSpc>
                <a:spcPct val="50000"/>
              </a:lnSpc>
              <a:spcBef>
                <a:spcPct val="50000"/>
              </a:spcBef>
            </a:pPr>
            <a:r>
              <a:rPr lang="en-US" altLang="zh-CN">
                <a:ea typeface="宋体" charset="-122"/>
              </a:rPr>
              <a:t>    2           {a, b}            2</a:t>
            </a:r>
          </a:p>
          <a:p>
            <a:pPr>
              <a:lnSpc>
                <a:spcPct val="50000"/>
              </a:lnSpc>
              <a:spcBef>
                <a:spcPct val="50000"/>
              </a:spcBef>
            </a:pPr>
            <a:r>
              <a:rPr lang="en-US" altLang="zh-CN">
                <a:ea typeface="宋体" charset="-122"/>
              </a:rPr>
              <a:t>    3           {f,  j}             2</a:t>
            </a:r>
          </a:p>
          <a:p>
            <a:pPr>
              <a:lnSpc>
                <a:spcPct val="50000"/>
              </a:lnSpc>
              <a:spcBef>
                <a:spcPct val="50000"/>
              </a:spcBef>
            </a:pPr>
            <a:r>
              <a:rPr lang="en-US" altLang="zh-CN">
                <a:ea typeface="宋体" charset="-122"/>
              </a:rPr>
              <a:t>    4           {a, e}            3</a:t>
            </a:r>
          </a:p>
          <a:p>
            <a:pPr>
              <a:lnSpc>
                <a:spcPct val="50000"/>
              </a:lnSpc>
              <a:spcBef>
                <a:spcPct val="50000"/>
              </a:spcBef>
            </a:pPr>
            <a:r>
              <a:rPr lang="en-US" altLang="zh-CN">
                <a:ea typeface="宋体" charset="-122"/>
              </a:rPr>
              <a:t>    5           {b, c}            3</a:t>
            </a:r>
          </a:p>
          <a:p>
            <a:pPr>
              <a:lnSpc>
                <a:spcPct val="50000"/>
              </a:lnSpc>
              <a:spcBef>
                <a:spcPct val="50000"/>
              </a:spcBef>
            </a:pPr>
            <a:r>
              <a:rPr lang="en-US" altLang="zh-CN">
                <a:ea typeface="宋体" charset="-122"/>
              </a:rPr>
              <a:t>    6            {c,d}            1</a:t>
            </a:r>
          </a:p>
          <a:p>
            <a:pPr>
              <a:lnSpc>
                <a:spcPct val="50000"/>
              </a:lnSpc>
              <a:spcBef>
                <a:spcPct val="50000"/>
              </a:spcBef>
            </a:pPr>
            <a:r>
              <a:rPr lang="en-US" altLang="zh-CN">
                <a:ea typeface="宋体" charset="-122"/>
              </a:rPr>
              <a:t>    7            {c,g}            2</a:t>
            </a:r>
          </a:p>
          <a:p>
            <a:pPr>
              <a:lnSpc>
                <a:spcPct val="50000"/>
              </a:lnSpc>
              <a:spcBef>
                <a:spcPct val="50000"/>
              </a:spcBef>
            </a:pPr>
            <a:r>
              <a:rPr lang="en-US" altLang="zh-CN">
                <a:ea typeface="宋体" charset="-122"/>
              </a:rPr>
              <a:t>    8            {I, j}             3</a:t>
            </a:r>
          </a:p>
          <a:p>
            <a:pPr>
              <a:lnSpc>
                <a:spcPct val="50000"/>
              </a:lnSpc>
              <a:spcBef>
                <a:spcPct val="50000"/>
              </a:spcBef>
            </a:pPr>
            <a:r>
              <a:rPr lang="en-US" altLang="zh-CN">
                <a:ea typeface="宋体" charset="-122"/>
              </a:rPr>
              <a:t>    9            {j, k}            3</a:t>
            </a:r>
          </a:p>
          <a:p>
            <a:pPr>
              <a:lnSpc>
                <a:spcPct val="50000"/>
              </a:lnSpc>
              <a:spcBef>
                <a:spcPct val="50000"/>
              </a:spcBef>
            </a:pPr>
            <a:r>
              <a:rPr lang="en-US" altLang="zh-CN">
                <a:ea typeface="宋体" charset="-122"/>
              </a:rPr>
              <a:t>    10           {k,l}            1</a:t>
            </a:r>
          </a:p>
          <a:p>
            <a:pPr>
              <a:lnSpc>
                <a:spcPct val="50000"/>
              </a:lnSpc>
              <a:spcBef>
                <a:spcPct val="50000"/>
              </a:spcBef>
            </a:pPr>
            <a:r>
              <a:rPr lang="en-US" altLang="zh-CN">
                <a:ea typeface="宋体" charset="-122"/>
              </a:rPr>
              <a:t>    11           {g,h}           3</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a:ea typeface="宋体" charset="-122"/>
              </a:rPr>
              <a:t>Kruskal’s algorithm </a:t>
            </a:r>
          </a:p>
        </p:txBody>
      </p:sp>
      <p:sp>
        <p:nvSpPr>
          <p:cNvPr id="5" name="內容版面配置區 5"/>
          <p:cNvSpPr txBox="1">
            <a:spLocks/>
          </p:cNvSpPr>
          <p:nvPr/>
        </p:nvSpPr>
        <p:spPr>
          <a:xfrm>
            <a:off x="1703388" y="2276475"/>
            <a:ext cx="8534400" cy="3124200"/>
          </a:xfrm>
          <a:prstGeom prst="rect">
            <a:avLst/>
          </a:prstGeom>
          <a:ln>
            <a:solidFill>
              <a:schemeClr val="tx2"/>
            </a:solidFill>
          </a:ln>
        </p:spPr>
        <p:txBody>
          <a:bodyPr/>
          <a:lstStyle/>
          <a:p>
            <a:pPr marL="342900" indent="-342900">
              <a:spcBef>
                <a:spcPct val="20000"/>
              </a:spcBef>
              <a:buClr>
                <a:schemeClr val="bg2"/>
              </a:buClr>
              <a:buSzPct val="75000"/>
            </a:pPr>
            <a:r>
              <a:rPr lang="en-US" altLang="zh-TW" sz="2100" b="1">
                <a:latin typeface="Times New Roman" pitchFamily="18" charset="0"/>
                <a:ea typeface="新細明體" pitchFamily="18" charset="-120"/>
                <a:cs typeface="Times New Roman" pitchFamily="18" charset="0"/>
              </a:rPr>
              <a:t>Procedure</a:t>
            </a:r>
            <a:r>
              <a:rPr lang="en-US" altLang="zh-TW" sz="2100">
                <a:latin typeface="Times New Roman" pitchFamily="18" charset="0"/>
                <a:ea typeface="新細明體" pitchFamily="18" charset="-120"/>
                <a:cs typeface="Times New Roman" pitchFamily="18" charset="0"/>
              </a:rPr>
              <a:t> </a:t>
            </a:r>
            <a:r>
              <a:rPr lang="en-US" altLang="zh-TW" sz="2100" i="1">
                <a:latin typeface="Times New Roman" pitchFamily="18" charset="0"/>
                <a:ea typeface="新細明體" pitchFamily="18" charset="-120"/>
                <a:cs typeface="Times New Roman" pitchFamily="18" charset="0"/>
              </a:rPr>
              <a:t>Kruskal</a:t>
            </a:r>
            <a:r>
              <a:rPr lang="en-US" altLang="zh-TW" sz="2100">
                <a:latin typeface="Times New Roman" pitchFamily="18" charset="0"/>
                <a:ea typeface="新細明體" pitchFamily="18" charset="-120"/>
                <a:cs typeface="Times New Roman" pitchFamily="18" charset="0"/>
              </a:rPr>
              <a:t>(</a:t>
            </a:r>
            <a:r>
              <a:rPr lang="en-US" altLang="zh-TW" sz="2100" i="1">
                <a:latin typeface="Times New Roman" pitchFamily="18" charset="0"/>
                <a:ea typeface="新細明體" pitchFamily="18" charset="-120"/>
                <a:cs typeface="Times New Roman" pitchFamily="18" charset="0"/>
              </a:rPr>
              <a:t>G</a:t>
            </a:r>
            <a:r>
              <a:rPr lang="en-US" altLang="zh-TW" sz="2100">
                <a:latin typeface="Times New Roman" pitchFamily="18" charset="0"/>
                <a:ea typeface="新細明體" pitchFamily="18" charset="-120"/>
                <a:cs typeface="Times New Roman" pitchFamily="18" charset="0"/>
              </a:rPr>
              <a:t>: connected weighted undirected graph with </a:t>
            </a:r>
            <a:r>
              <a:rPr lang="en-US" altLang="zh-TW" sz="2100" i="1">
                <a:latin typeface="Times New Roman" pitchFamily="18" charset="0"/>
                <a:ea typeface="新細明體" pitchFamily="18" charset="-120"/>
                <a:cs typeface="Times New Roman" pitchFamily="18" charset="0"/>
              </a:rPr>
              <a:t>n</a:t>
            </a:r>
            <a:r>
              <a:rPr lang="en-US" altLang="zh-TW" sz="2100">
                <a:latin typeface="Times New Roman" pitchFamily="18" charset="0"/>
                <a:ea typeface="新細明體" pitchFamily="18" charset="-120"/>
                <a:cs typeface="Times New Roman" pitchFamily="18" charset="0"/>
              </a:rPr>
              <a:t> vertices)</a:t>
            </a:r>
          </a:p>
          <a:p>
            <a:pPr marL="342900" indent="-342900">
              <a:spcBef>
                <a:spcPct val="20000"/>
              </a:spcBef>
              <a:buClr>
                <a:schemeClr val="bg2"/>
              </a:buClr>
              <a:buSzPct val="75000"/>
            </a:pPr>
            <a:r>
              <a:rPr lang="en-US" altLang="zh-TW" sz="2100" i="1">
                <a:latin typeface="Times New Roman" pitchFamily="18" charset="0"/>
                <a:ea typeface="新細明體" pitchFamily="18" charset="-120"/>
                <a:cs typeface="Times New Roman" pitchFamily="18" charset="0"/>
              </a:rPr>
              <a:t>T </a:t>
            </a:r>
            <a:r>
              <a:rPr lang="en-US" altLang="zh-TW" sz="2100">
                <a:latin typeface="Times New Roman" pitchFamily="18" charset="0"/>
                <a:ea typeface="新細明體" pitchFamily="18" charset="-120"/>
                <a:cs typeface="Times New Roman" pitchFamily="18" charset="0"/>
              </a:rPr>
              <a:t>:= empty graph</a:t>
            </a:r>
            <a:endParaRPr lang="en-US" altLang="zh-TW" sz="2100" i="1">
              <a:latin typeface="Times New Roman" pitchFamily="18" charset="0"/>
              <a:ea typeface="新細明體" pitchFamily="18" charset="-120"/>
              <a:cs typeface="Times New Roman" pitchFamily="18" charset="0"/>
              <a:sym typeface="Symbol" pitchFamily="18" charset="2"/>
            </a:endParaRPr>
          </a:p>
          <a:p>
            <a:pPr marL="342900" indent="-342900">
              <a:spcBef>
                <a:spcPct val="20000"/>
              </a:spcBef>
              <a:buClr>
                <a:schemeClr val="bg2"/>
              </a:buClr>
              <a:buSzPct val="75000"/>
            </a:pPr>
            <a:r>
              <a:rPr lang="en-US" altLang="zh-TW" sz="2100" b="1">
                <a:latin typeface="Times New Roman" pitchFamily="18" charset="0"/>
                <a:ea typeface="新細明體" pitchFamily="18" charset="-120"/>
                <a:cs typeface="Times New Roman" pitchFamily="18" charset="0"/>
                <a:sym typeface="Symbol" pitchFamily="18" charset="2"/>
              </a:rPr>
              <a:t>for </a:t>
            </a:r>
            <a:r>
              <a:rPr lang="en-US" altLang="zh-TW" sz="2100" i="1">
                <a:latin typeface="Times New Roman" pitchFamily="18" charset="0"/>
                <a:ea typeface="新細明體" pitchFamily="18" charset="-120"/>
                <a:cs typeface="Times New Roman" pitchFamily="18" charset="0"/>
                <a:sym typeface="Symbol" pitchFamily="18" charset="2"/>
              </a:rPr>
              <a:t>i </a:t>
            </a:r>
            <a:r>
              <a:rPr lang="en-US" altLang="zh-TW" sz="2100">
                <a:latin typeface="Times New Roman" pitchFamily="18" charset="0"/>
                <a:ea typeface="新細明體" pitchFamily="18" charset="-120"/>
                <a:cs typeface="Times New Roman" pitchFamily="18" charset="0"/>
                <a:sym typeface="Symbol" pitchFamily="18" charset="2"/>
              </a:rPr>
              <a:t>:= 1 </a:t>
            </a:r>
            <a:r>
              <a:rPr lang="en-US" altLang="zh-TW" sz="2100" b="1">
                <a:latin typeface="Times New Roman" pitchFamily="18" charset="0"/>
                <a:ea typeface="新細明體" pitchFamily="18" charset="-120"/>
                <a:cs typeface="Times New Roman" pitchFamily="18" charset="0"/>
                <a:sym typeface="Symbol" pitchFamily="18" charset="2"/>
              </a:rPr>
              <a:t>to</a:t>
            </a:r>
            <a:r>
              <a:rPr lang="en-US" altLang="zh-TW" sz="2100">
                <a:latin typeface="Times New Roman" pitchFamily="18" charset="0"/>
                <a:ea typeface="新細明體" pitchFamily="18" charset="-120"/>
                <a:cs typeface="Times New Roman" pitchFamily="18" charset="0"/>
                <a:sym typeface="Symbol" pitchFamily="18" charset="2"/>
              </a:rPr>
              <a:t> </a:t>
            </a:r>
            <a:r>
              <a:rPr lang="en-US" altLang="zh-TW" sz="2100" i="1">
                <a:latin typeface="Times New Roman" pitchFamily="18" charset="0"/>
                <a:ea typeface="新細明體" pitchFamily="18" charset="-120"/>
                <a:cs typeface="Times New Roman" pitchFamily="18" charset="0"/>
                <a:sym typeface="Symbol" pitchFamily="18" charset="2"/>
              </a:rPr>
              <a:t>n</a:t>
            </a:r>
            <a:r>
              <a:rPr lang="en-US" altLang="zh-TW" sz="2100">
                <a:latin typeface="Symbol" pitchFamily="18" charset="2"/>
                <a:ea typeface="新細明體" pitchFamily="18" charset="-120"/>
                <a:cs typeface="Times New Roman" pitchFamily="18" charset="0"/>
                <a:sym typeface="Symbol" pitchFamily="18" charset="2"/>
              </a:rPr>
              <a:t>-</a:t>
            </a:r>
            <a:r>
              <a:rPr lang="en-US" altLang="zh-TW" sz="2100">
                <a:latin typeface="Times New Roman" pitchFamily="18" charset="0"/>
                <a:ea typeface="新細明體" pitchFamily="18" charset="-120"/>
                <a:cs typeface="Times New Roman" pitchFamily="18" charset="0"/>
                <a:sym typeface="Symbol" pitchFamily="18" charset="2"/>
              </a:rPr>
              <a:t>1</a:t>
            </a:r>
          </a:p>
          <a:p>
            <a:pPr marL="342900" indent="-342900">
              <a:spcBef>
                <a:spcPct val="20000"/>
              </a:spcBef>
              <a:buClr>
                <a:schemeClr val="bg2"/>
              </a:buClr>
              <a:buSzPct val="75000"/>
            </a:pPr>
            <a:r>
              <a:rPr lang="en-US" altLang="zh-TW" sz="2100" b="1">
                <a:latin typeface="Times New Roman" pitchFamily="18" charset="0"/>
                <a:ea typeface="新細明體" pitchFamily="18" charset="-120"/>
                <a:cs typeface="Times New Roman" pitchFamily="18" charset="0"/>
                <a:sym typeface="Symbol" pitchFamily="18" charset="2"/>
              </a:rPr>
              <a:t>begin</a:t>
            </a:r>
          </a:p>
          <a:p>
            <a:pPr marL="342900" indent="-342900">
              <a:spcBef>
                <a:spcPct val="20000"/>
              </a:spcBef>
              <a:buClr>
                <a:schemeClr val="bg2"/>
              </a:buClr>
              <a:buSzPct val="75000"/>
            </a:pPr>
            <a:r>
              <a:rPr lang="en-US" altLang="zh-TW" sz="2100">
                <a:latin typeface="Times New Roman" pitchFamily="18" charset="0"/>
                <a:ea typeface="新細明體" pitchFamily="18" charset="-120"/>
                <a:cs typeface="Times New Roman" pitchFamily="18" charset="0"/>
                <a:sym typeface="Symbol" pitchFamily="18" charset="2"/>
              </a:rPr>
              <a:t>       </a:t>
            </a:r>
            <a:r>
              <a:rPr lang="en-US" altLang="zh-TW" sz="2100" i="1">
                <a:latin typeface="Times New Roman" pitchFamily="18" charset="0"/>
                <a:ea typeface="新細明體" pitchFamily="18" charset="-120"/>
                <a:cs typeface="Times New Roman" pitchFamily="18" charset="0"/>
              </a:rPr>
              <a:t>e </a:t>
            </a:r>
            <a:r>
              <a:rPr lang="en-US" altLang="zh-TW" sz="2100">
                <a:latin typeface="Times New Roman" pitchFamily="18" charset="0"/>
                <a:ea typeface="新細明體" pitchFamily="18" charset="-120"/>
                <a:cs typeface="Times New Roman" pitchFamily="18" charset="0"/>
              </a:rPr>
              <a:t>:= any edge in </a:t>
            </a:r>
            <a:r>
              <a:rPr lang="en-US" altLang="zh-TW" sz="2100" i="1">
                <a:latin typeface="Times New Roman" pitchFamily="18" charset="0"/>
                <a:ea typeface="新細明體" pitchFamily="18" charset="-120"/>
                <a:cs typeface="Times New Roman" pitchFamily="18" charset="0"/>
              </a:rPr>
              <a:t>G</a:t>
            </a:r>
            <a:r>
              <a:rPr lang="en-US" altLang="zh-TW" sz="2100">
                <a:latin typeface="Times New Roman" pitchFamily="18" charset="0"/>
                <a:ea typeface="新細明體" pitchFamily="18" charset="-120"/>
                <a:cs typeface="Times New Roman" pitchFamily="18" charset="0"/>
              </a:rPr>
              <a:t> with smallest weight that does not form a simple </a:t>
            </a:r>
            <a:br>
              <a:rPr lang="en-US" altLang="zh-TW" sz="2100">
                <a:latin typeface="Times New Roman" pitchFamily="18" charset="0"/>
                <a:ea typeface="新細明體" pitchFamily="18" charset="-120"/>
                <a:cs typeface="Times New Roman" pitchFamily="18" charset="0"/>
              </a:rPr>
            </a:br>
            <a:r>
              <a:rPr lang="en-US" altLang="zh-TW" sz="2100">
                <a:latin typeface="Times New Roman" pitchFamily="18" charset="0"/>
                <a:ea typeface="新細明體" pitchFamily="18" charset="-120"/>
                <a:cs typeface="Times New Roman" pitchFamily="18" charset="0"/>
              </a:rPr>
              <a:t>         circuit when added to </a:t>
            </a:r>
            <a:r>
              <a:rPr lang="en-US" altLang="zh-TW" sz="2100" i="1">
                <a:latin typeface="Times New Roman" pitchFamily="18" charset="0"/>
                <a:ea typeface="新細明體" pitchFamily="18" charset="-120"/>
                <a:cs typeface="Times New Roman" pitchFamily="18" charset="0"/>
              </a:rPr>
              <a:t>T</a:t>
            </a:r>
            <a:endParaRPr lang="en-US" altLang="zh-TW" sz="2100" i="1">
              <a:latin typeface="Times New Roman" pitchFamily="18" charset="0"/>
              <a:ea typeface="新細明體" pitchFamily="18" charset="-120"/>
              <a:cs typeface="Times New Roman" pitchFamily="18" charset="0"/>
              <a:sym typeface="Symbol" pitchFamily="18" charset="2"/>
            </a:endParaRPr>
          </a:p>
          <a:p>
            <a:pPr marL="342900" indent="-342900">
              <a:spcBef>
                <a:spcPct val="20000"/>
              </a:spcBef>
              <a:buClr>
                <a:schemeClr val="bg2"/>
              </a:buClr>
              <a:buSzPct val="75000"/>
            </a:pPr>
            <a:r>
              <a:rPr lang="en-US" altLang="zh-TW" sz="2100" i="1">
                <a:latin typeface="Times New Roman" pitchFamily="18" charset="0"/>
                <a:ea typeface="新細明體" pitchFamily="18" charset="-120"/>
                <a:cs typeface="Times New Roman" pitchFamily="18" charset="0"/>
                <a:sym typeface="Symbol" pitchFamily="18" charset="2"/>
              </a:rPr>
              <a:t>       </a:t>
            </a:r>
            <a:r>
              <a:rPr lang="en-US" altLang="zh-TW" sz="2100" i="1">
                <a:latin typeface="Times New Roman" pitchFamily="18" charset="0"/>
                <a:ea typeface="新細明體" pitchFamily="18" charset="-120"/>
                <a:cs typeface="Times New Roman" pitchFamily="18" charset="0"/>
              </a:rPr>
              <a:t>T </a:t>
            </a:r>
            <a:r>
              <a:rPr lang="en-US" altLang="zh-TW" sz="2100">
                <a:latin typeface="Times New Roman" pitchFamily="18" charset="0"/>
                <a:ea typeface="新細明體" pitchFamily="18" charset="-120"/>
                <a:cs typeface="Times New Roman" pitchFamily="18" charset="0"/>
              </a:rPr>
              <a:t>:= </a:t>
            </a:r>
            <a:r>
              <a:rPr lang="en-US" altLang="zh-TW" sz="2100" i="1">
                <a:latin typeface="Times New Roman" pitchFamily="18" charset="0"/>
                <a:ea typeface="新細明體" pitchFamily="18" charset="-120"/>
                <a:cs typeface="Times New Roman" pitchFamily="18" charset="0"/>
              </a:rPr>
              <a:t>T</a:t>
            </a:r>
            <a:r>
              <a:rPr lang="en-US" altLang="zh-TW" sz="2100">
                <a:latin typeface="Times New Roman" pitchFamily="18" charset="0"/>
                <a:ea typeface="新細明體" pitchFamily="18" charset="-120"/>
                <a:cs typeface="Times New Roman" pitchFamily="18" charset="0"/>
              </a:rPr>
              <a:t> with </a:t>
            </a:r>
            <a:r>
              <a:rPr lang="en-US" altLang="zh-TW" sz="2100" i="1">
                <a:latin typeface="Times New Roman" pitchFamily="18" charset="0"/>
                <a:ea typeface="新細明體" pitchFamily="18" charset="-120"/>
                <a:cs typeface="Times New Roman" pitchFamily="18" charset="0"/>
              </a:rPr>
              <a:t>e</a:t>
            </a:r>
            <a:r>
              <a:rPr lang="en-US" altLang="zh-TW" sz="2100">
                <a:latin typeface="Times New Roman" pitchFamily="18" charset="0"/>
                <a:ea typeface="新細明體" pitchFamily="18" charset="-120"/>
                <a:cs typeface="Times New Roman" pitchFamily="18" charset="0"/>
              </a:rPr>
              <a:t> added</a:t>
            </a:r>
            <a:endParaRPr lang="en-US" altLang="zh-TW" sz="2100" i="1">
              <a:latin typeface="Times New Roman" pitchFamily="18" charset="0"/>
              <a:ea typeface="新細明體" pitchFamily="18" charset="-120"/>
              <a:cs typeface="Times New Roman" pitchFamily="18" charset="0"/>
              <a:sym typeface="Symbol" pitchFamily="18" charset="2"/>
            </a:endParaRPr>
          </a:p>
          <a:p>
            <a:pPr marL="342900" indent="-342900">
              <a:spcBef>
                <a:spcPct val="20000"/>
              </a:spcBef>
              <a:buClr>
                <a:schemeClr val="bg2"/>
              </a:buClr>
              <a:buSzPct val="75000"/>
            </a:pPr>
            <a:r>
              <a:rPr lang="en-US" altLang="zh-TW" sz="2100" b="1">
                <a:latin typeface="Times New Roman" pitchFamily="18" charset="0"/>
                <a:ea typeface="新細明體" pitchFamily="18" charset="-120"/>
                <a:cs typeface="Times New Roman" pitchFamily="18" charset="0"/>
              </a:rPr>
              <a:t>end </a:t>
            </a:r>
            <a:r>
              <a:rPr lang="en-US" altLang="zh-TW" sz="2100">
                <a:latin typeface="Times New Roman" pitchFamily="18" charset="0"/>
                <a:ea typeface="新細明體" pitchFamily="18" charset="-120"/>
                <a:cs typeface="Times New Roman" pitchFamily="18" charset="0"/>
              </a:rPr>
              <a:t>{</a:t>
            </a:r>
            <a:r>
              <a:rPr lang="en-US" altLang="zh-TW" sz="2100" i="1">
                <a:latin typeface="Times New Roman" pitchFamily="18" charset="0"/>
                <a:ea typeface="新細明體" pitchFamily="18" charset="-120"/>
                <a:cs typeface="Times New Roman" pitchFamily="18" charset="0"/>
              </a:rPr>
              <a:t>T</a:t>
            </a:r>
            <a:r>
              <a:rPr lang="en-US" altLang="zh-TW" sz="2100">
                <a:latin typeface="Times New Roman" pitchFamily="18" charset="0"/>
                <a:ea typeface="新細明體" pitchFamily="18" charset="-120"/>
                <a:cs typeface="Times New Roman" pitchFamily="18" charset="0"/>
              </a:rPr>
              <a:t> is a minimum spanning tree of </a:t>
            </a:r>
            <a:r>
              <a:rPr lang="en-US" altLang="zh-TW" sz="2100" i="1">
                <a:latin typeface="Times New Roman" pitchFamily="18" charset="0"/>
                <a:ea typeface="新細明體" pitchFamily="18" charset="-120"/>
                <a:cs typeface="Times New Roman" pitchFamily="18" charset="0"/>
              </a:rPr>
              <a:t>G</a:t>
            </a:r>
            <a:r>
              <a:rPr lang="en-US" altLang="zh-TW" sz="2100">
                <a:latin typeface="Times New Roman" pitchFamily="18" charset="0"/>
                <a:ea typeface="新細明體" pitchFamily="18" charset="-120"/>
                <a:cs typeface="Times New Roman" pitchFamily="18" charset="0"/>
              </a:rPr>
              <a:t>}</a:t>
            </a:r>
            <a:endParaRPr lang="zh-TW" altLang="en-US" sz="2100">
              <a:latin typeface="Times New Roman" pitchFamily="18" charset="0"/>
              <a:ea typeface="新細明體" pitchFamily="18" charset="-12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Rooted Trees</a:t>
            </a:r>
          </a:p>
        </p:txBody>
      </p:sp>
      <p:sp>
        <p:nvSpPr>
          <p:cNvPr id="3" name="Content Placeholder 2"/>
          <p:cNvSpPr>
            <a:spLocks noGrp="1"/>
          </p:cNvSpPr>
          <p:nvPr>
            <p:ph idx="1"/>
          </p:nvPr>
        </p:nvSpPr>
        <p:spPr/>
        <p:txBody>
          <a:bodyPr/>
          <a:lstStyle/>
          <a:p>
            <a:pPr indent="0">
              <a:buNone/>
            </a:pPr>
            <a:r>
              <a:rPr lang="en-US" b="1" dirty="0"/>
              <a:t>Definition</a:t>
            </a:r>
            <a:r>
              <a:rPr lang="en-US" dirty="0"/>
              <a:t>: A </a:t>
            </a:r>
            <a:r>
              <a:rPr lang="en-US" i="1" dirty="0"/>
              <a:t>rooted tree </a:t>
            </a:r>
            <a:r>
              <a:rPr lang="en-US" dirty="0"/>
              <a:t>is a tree in which one vertex has been designated as the </a:t>
            </a:r>
            <a:r>
              <a:rPr lang="en-US" i="1" dirty="0"/>
              <a:t>root</a:t>
            </a:r>
            <a:r>
              <a:rPr lang="en-US" dirty="0"/>
              <a:t> and every edge is directed away from the root.</a:t>
            </a:r>
          </a:p>
          <a:p>
            <a:pPr indent="0">
              <a:buNone/>
            </a:pPr>
            <a:endParaRPr lang="en-US" dirty="0"/>
          </a:p>
          <a:p>
            <a:pPr indent="0">
              <a:buNone/>
            </a:pPr>
            <a:r>
              <a:rPr lang="en-US" dirty="0"/>
              <a:t>An </a:t>
            </a:r>
            <a:r>
              <a:rPr lang="en-US" dirty="0" err="1"/>
              <a:t>unrooted</a:t>
            </a:r>
            <a:r>
              <a:rPr lang="en-US" dirty="0"/>
              <a:t> tree is converted into different rooted trees when different vertices are chosen as the root.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91000" y="4876800"/>
            <a:ext cx="3756660" cy="1259586"/>
          </a:xfrm>
          <a:prstGeom prst="rect">
            <a:avLst/>
          </a:prstGeom>
        </p:spPr>
      </p:pic>
    </p:spTree>
    <p:extLst>
      <p:ext uri="{BB962C8B-B14F-4D97-AF65-F5344CB8AC3E}">
        <p14:creationId xmlns:p14="http://schemas.microsoft.com/office/powerpoint/2010/main" val="35122050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a:ea typeface="宋体" charset="-122"/>
              </a:rPr>
              <a:t>Example</a:t>
            </a:r>
          </a:p>
        </p:txBody>
      </p:sp>
      <p:sp>
        <p:nvSpPr>
          <p:cNvPr id="23555" name="Freeform 4"/>
          <p:cNvSpPr>
            <a:spLocks/>
          </p:cNvSpPr>
          <p:nvPr/>
        </p:nvSpPr>
        <p:spPr bwMode="auto">
          <a:xfrm>
            <a:off x="3429000" y="1981200"/>
            <a:ext cx="2514600" cy="1219200"/>
          </a:xfrm>
          <a:custGeom>
            <a:avLst/>
            <a:gdLst>
              <a:gd name="T0" fmla="*/ 0 w 1584"/>
              <a:gd name="T1" fmla="*/ 0 h 768"/>
              <a:gd name="T2" fmla="*/ 2147483647 w 1584"/>
              <a:gd name="T3" fmla="*/ 0 h 768"/>
              <a:gd name="T4" fmla="*/ 2056447660 w 1584"/>
              <a:gd name="T5" fmla="*/ 0 h 768"/>
              <a:gd name="T6" fmla="*/ 2056447660 w 1584"/>
              <a:gd name="T7" fmla="*/ 1935480178 h 768"/>
              <a:gd name="T8" fmla="*/ 2147483647 w 1584"/>
              <a:gd name="T9" fmla="*/ 1935480178 h 768"/>
              <a:gd name="T10" fmla="*/ 0 60000 65536"/>
              <a:gd name="T11" fmla="*/ 0 60000 65536"/>
              <a:gd name="T12" fmla="*/ 0 60000 65536"/>
              <a:gd name="T13" fmla="*/ 0 60000 65536"/>
              <a:gd name="T14" fmla="*/ 0 60000 65536"/>
              <a:gd name="T15" fmla="*/ 0 w 1584"/>
              <a:gd name="T16" fmla="*/ 0 h 768"/>
              <a:gd name="T17" fmla="*/ 1584 w 1584"/>
              <a:gd name="T18" fmla="*/ 768 h 768"/>
            </a:gdLst>
            <a:ahLst/>
            <a:cxnLst>
              <a:cxn ang="T10">
                <a:pos x="T0" y="T1"/>
              </a:cxn>
              <a:cxn ang="T11">
                <a:pos x="T2" y="T3"/>
              </a:cxn>
              <a:cxn ang="T12">
                <a:pos x="T4" y="T5"/>
              </a:cxn>
              <a:cxn ang="T13">
                <a:pos x="T6" y="T7"/>
              </a:cxn>
              <a:cxn ang="T14">
                <a:pos x="T8" y="T9"/>
              </a:cxn>
            </a:cxnLst>
            <a:rect l="T15" t="T16" r="T17" b="T18"/>
            <a:pathLst>
              <a:path w="1584" h="768">
                <a:moveTo>
                  <a:pt x="0" y="0"/>
                </a:moveTo>
                <a:lnTo>
                  <a:pt x="1536" y="0"/>
                </a:lnTo>
                <a:lnTo>
                  <a:pt x="816" y="0"/>
                </a:lnTo>
                <a:lnTo>
                  <a:pt x="816" y="768"/>
                </a:lnTo>
                <a:lnTo>
                  <a:pt x="1584" y="768"/>
                </a:lnTo>
              </a:path>
            </a:pathLst>
          </a:custGeom>
          <a:noFill/>
          <a:ln w="57150">
            <a:solidFill>
              <a:schemeClr val="tx2"/>
            </a:solidFill>
            <a:round/>
            <a:headEnd type="none" w="sm" len="sm"/>
            <a:tailEnd type="none" w="sm" len="sm"/>
          </a:ln>
        </p:spPr>
        <p:txBody>
          <a:bodyPr/>
          <a:lstStyle/>
          <a:p>
            <a:endParaRPr lang="zh-CN" altLang="en-US"/>
          </a:p>
        </p:txBody>
      </p:sp>
      <p:sp>
        <p:nvSpPr>
          <p:cNvPr id="23556" name="Freeform 5"/>
          <p:cNvSpPr>
            <a:spLocks/>
          </p:cNvSpPr>
          <p:nvPr/>
        </p:nvSpPr>
        <p:spPr bwMode="auto">
          <a:xfrm>
            <a:off x="2209800" y="1981200"/>
            <a:ext cx="3657600" cy="2438400"/>
          </a:xfrm>
          <a:custGeom>
            <a:avLst/>
            <a:gdLst>
              <a:gd name="T0" fmla="*/ 0 w 2304"/>
              <a:gd name="T1" fmla="*/ 1935480178 h 1536"/>
              <a:gd name="T2" fmla="*/ 0 w 2304"/>
              <a:gd name="T3" fmla="*/ 0 h 1536"/>
              <a:gd name="T4" fmla="*/ 1935479973 w 2304"/>
              <a:gd name="T5" fmla="*/ 0 h 1536"/>
              <a:gd name="T6" fmla="*/ 1935479973 w 2304"/>
              <a:gd name="T7" fmla="*/ 1935480178 h 1536"/>
              <a:gd name="T8" fmla="*/ 1935479973 w 2304"/>
              <a:gd name="T9" fmla="*/ 2147483647 h 1536"/>
              <a:gd name="T10" fmla="*/ 0 w 2304"/>
              <a:gd name="T11" fmla="*/ 2147483647 h 1536"/>
              <a:gd name="T12" fmla="*/ 1935479973 w 2304"/>
              <a:gd name="T13" fmla="*/ 2147483647 h 1536"/>
              <a:gd name="T14" fmla="*/ 2147483647 w 2304"/>
              <a:gd name="T15" fmla="*/ 2147483647 h 1536"/>
              <a:gd name="T16" fmla="*/ 2147483647 w 2304"/>
              <a:gd name="T17" fmla="*/ 2147483647 h 15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04"/>
              <a:gd name="T28" fmla="*/ 0 h 1536"/>
              <a:gd name="T29" fmla="*/ 2304 w 2304"/>
              <a:gd name="T30" fmla="*/ 1536 h 1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04" h="1536">
                <a:moveTo>
                  <a:pt x="0" y="768"/>
                </a:moveTo>
                <a:lnTo>
                  <a:pt x="0" y="0"/>
                </a:lnTo>
                <a:lnTo>
                  <a:pt x="768" y="0"/>
                </a:lnTo>
                <a:lnTo>
                  <a:pt x="768" y="768"/>
                </a:lnTo>
                <a:lnTo>
                  <a:pt x="768" y="1536"/>
                </a:lnTo>
                <a:lnTo>
                  <a:pt x="0" y="1536"/>
                </a:lnTo>
                <a:lnTo>
                  <a:pt x="768" y="1536"/>
                </a:lnTo>
                <a:lnTo>
                  <a:pt x="1584" y="1536"/>
                </a:lnTo>
                <a:lnTo>
                  <a:pt x="2304" y="1536"/>
                </a:lnTo>
              </a:path>
            </a:pathLst>
          </a:custGeom>
          <a:noFill/>
          <a:ln w="57150">
            <a:solidFill>
              <a:schemeClr val="tx2"/>
            </a:solidFill>
            <a:round/>
            <a:headEnd type="none" w="sm" len="sm"/>
            <a:tailEnd type="none" w="sm" len="sm"/>
          </a:ln>
        </p:spPr>
        <p:txBody>
          <a:bodyPr/>
          <a:lstStyle/>
          <a:p>
            <a:endParaRPr lang="zh-CN" altLang="en-US"/>
          </a:p>
        </p:txBody>
      </p:sp>
      <p:grpSp>
        <p:nvGrpSpPr>
          <p:cNvPr id="2" name="Group 6"/>
          <p:cNvGrpSpPr>
            <a:grpSpLocks/>
          </p:cNvGrpSpPr>
          <p:nvPr/>
        </p:nvGrpSpPr>
        <p:grpSpPr bwMode="auto">
          <a:xfrm>
            <a:off x="1828800" y="1600201"/>
            <a:ext cx="4800600" cy="2906713"/>
            <a:chOff x="192" y="1008"/>
            <a:chExt cx="3024" cy="1831"/>
          </a:xfrm>
        </p:grpSpPr>
        <p:sp>
          <p:nvSpPr>
            <p:cNvPr id="23559" name="Rectangle 7"/>
            <p:cNvSpPr>
              <a:spLocks noChangeArrowheads="1"/>
            </p:cNvSpPr>
            <p:nvPr/>
          </p:nvSpPr>
          <p:spPr bwMode="auto">
            <a:xfrm>
              <a:off x="432" y="1248"/>
              <a:ext cx="2304" cy="1536"/>
            </a:xfrm>
            <a:prstGeom prst="rect">
              <a:avLst/>
            </a:prstGeom>
            <a:noFill/>
            <a:ln w="12700">
              <a:solidFill>
                <a:schemeClr val="tx1"/>
              </a:solidFill>
              <a:miter lim="800000"/>
              <a:headEnd type="none" w="sm" len="sm"/>
              <a:tailEnd type="none" w="sm" len="sm"/>
            </a:ln>
          </p:spPr>
          <p:txBody>
            <a:bodyPr wrap="none" anchor="ctr"/>
            <a:lstStyle/>
            <a:p>
              <a:endParaRPr lang="zh-CN" altLang="en-US">
                <a:ea typeface="宋体" charset="-122"/>
              </a:endParaRPr>
            </a:p>
          </p:txBody>
        </p:sp>
        <p:sp>
          <p:nvSpPr>
            <p:cNvPr id="23560" name="Line 8"/>
            <p:cNvSpPr>
              <a:spLocks noChangeShapeType="1"/>
            </p:cNvSpPr>
            <p:nvPr/>
          </p:nvSpPr>
          <p:spPr bwMode="auto">
            <a:xfrm>
              <a:off x="432" y="2016"/>
              <a:ext cx="2304" cy="0"/>
            </a:xfrm>
            <a:prstGeom prst="line">
              <a:avLst/>
            </a:prstGeom>
            <a:noFill/>
            <a:ln w="12700">
              <a:solidFill>
                <a:schemeClr val="tx1"/>
              </a:solidFill>
              <a:round/>
              <a:headEnd type="none" w="sm" len="sm"/>
              <a:tailEnd type="none" w="sm" len="sm"/>
            </a:ln>
          </p:spPr>
          <p:txBody>
            <a:bodyPr/>
            <a:lstStyle/>
            <a:p>
              <a:endParaRPr lang="zh-CN" altLang="en-US"/>
            </a:p>
          </p:txBody>
        </p:sp>
        <p:sp>
          <p:nvSpPr>
            <p:cNvPr id="23561" name="Line 9"/>
            <p:cNvSpPr>
              <a:spLocks noChangeShapeType="1"/>
            </p:cNvSpPr>
            <p:nvPr/>
          </p:nvSpPr>
          <p:spPr bwMode="auto">
            <a:xfrm>
              <a:off x="1200" y="1248"/>
              <a:ext cx="0" cy="1536"/>
            </a:xfrm>
            <a:prstGeom prst="line">
              <a:avLst/>
            </a:prstGeom>
            <a:noFill/>
            <a:ln w="12700">
              <a:solidFill>
                <a:schemeClr val="tx1"/>
              </a:solidFill>
              <a:round/>
              <a:headEnd type="none" w="sm" len="sm"/>
              <a:tailEnd type="none" w="sm" len="sm"/>
            </a:ln>
          </p:spPr>
          <p:txBody>
            <a:bodyPr/>
            <a:lstStyle/>
            <a:p>
              <a:endParaRPr lang="zh-CN" altLang="en-US"/>
            </a:p>
          </p:txBody>
        </p:sp>
        <p:sp>
          <p:nvSpPr>
            <p:cNvPr id="23562" name="Line 10"/>
            <p:cNvSpPr>
              <a:spLocks noChangeShapeType="1"/>
            </p:cNvSpPr>
            <p:nvPr/>
          </p:nvSpPr>
          <p:spPr bwMode="auto">
            <a:xfrm>
              <a:off x="2016" y="1248"/>
              <a:ext cx="0" cy="1536"/>
            </a:xfrm>
            <a:prstGeom prst="line">
              <a:avLst/>
            </a:prstGeom>
            <a:noFill/>
            <a:ln w="12700">
              <a:solidFill>
                <a:schemeClr val="tx1"/>
              </a:solidFill>
              <a:round/>
              <a:headEnd type="none" w="sm" len="sm"/>
              <a:tailEnd type="none" w="sm" len="sm"/>
            </a:ln>
          </p:spPr>
          <p:txBody>
            <a:bodyPr/>
            <a:lstStyle/>
            <a:p>
              <a:endParaRPr lang="zh-CN" altLang="en-US"/>
            </a:p>
          </p:txBody>
        </p:sp>
        <p:sp>
          <p:nvSpPr>
            <p:cNvPr id="23563" name="Oval 11"/>
            <p:cNvSpPr>
              <a:spLocks noChangeArrowheads="1"/>
            </p:cNvSpPr>
            <p:nvPr/>
          </p:nvSpPr>
          <p:spPr bwMode="auto">
            <a:xfrm>
              <a:off x="1936" y="1200"/>
              <a:ext cx="144" cy="103"/>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23564" name="Oval 12"/>
            <p:cNvSpPr>
              <a:spLocks noChangeArrowheads="1"/>
            </p:cNvSpPr>
            <p:nvPr/>
          </p:nvSpPr>
          <p:spPr bwMode="auto">
            <a:xfrm>
              <a:off x="2640" y="1200"/>
              <a:ext cx="144" cy="103"/>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23565" name="Oval 13"/>
            <p:cNvSpPr>
              <a:spLocks noChangeArrowheads="1"/>
            </p:cNvSpPr>
            <p:nvPr/>
          </p:nvSpPr>
          <p:spPr bwMode="auto">
            <a:xfrm>
              <a:off x="2688" y="1968"/>
              <a:ext cx="144" cy="103"/>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23566" name="Oval 14"/>
            <p:cNvSpPr>
              <a:spLocks noChangeArrowheads="1"/>
            </p:cNvSpPr>
            <p:nvPr/>
          </p:nvSpPr>
          <p:spPr bwMode="auto">
            <a:xfrm>
              <a:off x="384" y="2736"/>
              <a:ext cx="144" cy="103"/>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23567" name="Oval 15"/>
            <p:cNvSpPr>
              <a:spLocks noChangeArrowheads="1"/>
            </p:cNvSpPr>
            <p:nvPr/>
          </p:nvSpPr>
          <p:spPr bwMode="auto">
            <a:xfrm>
              <a:off x="336" y="1968"/>
              <a:ext cx="144" cy="103"/>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23568" name="Oval 16"/>
            <p:cNvSpPr>
              <a:spLocks noChangeArrowheads="1"/>
            </p:cNvSpPr>
            <p:nvPr/>
          </p:nvSpPr>
          <p:spPr bwMode="auto">
            <a:xfrm>
              <a:off x="384" y="1200"/>
              <a:ext cx="144" cy="103"/>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23569" name="Oval 17"/>
            <p:cNvSpPr>
              <a:spLocks noChangeArrowheads="1"/>
            </p:cNvSpPr>
            <p:nvPr/>
          </p:nvSpPr>
          <p:spPr bwMode="auto">
            <a:xfrm>
              <a:off x="1104" y="1200"/>
              <a:ext cx="144" cy="103"/>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23570" name="Oval 18"/>
            <p:cNvSpPr>
              <a:spLocks noChangeArrowheads="1"/>
            </p:cNvSpPr>
            <p:nvPr/>
          </p:nvSpPr>
          <p:spPr bwMode="auto">
            <a:xfrm>
              <a:off x="1104" y="1968"/>
              <a:ext cx="144" cy="103"/>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23571" name="Oval 19"/>
            <p:cNvSpPr>
              <a:spLocks noChangeArrowheads="1"/>
            </p:cNvSpPr>
            <p:nvPr/>
          </p:nvSpPr>
          <p:spPr bwMode="auto">
            <a:xfrm>
              <a:off x="1152" y="2736"/>
              <a:ext cx="144" cy="103"/>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23572" name="Oval 20"/>
            <p:cNvSpPr>
              <a:spLocks noChangeArrowheads="1"/>
            </p:cNvSpPr>
            <p:nvPr/>
          </p:nvSpPr>
          <p:spPr bwMode="auto">
            <a:xfrm>
              <a:off x="1920" y="1968"/>
              <a:ext cx="144" cy="103"/>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23573" name="Oval 21"/>
            <p:cNvSpPr>
              <a:spLocks noChangeArrowheads="1"/>
            </p:cNvSpPr>
            <p:nvPr/>
          </p:nvSpPr>
          <p:spPr bwMode="auto">
            <a:xfrm>
              <a:off x="1968" y="2736"/>
              <a:ext cx="144" cy="103"/>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23574" name="Oval 22"/>
            <p:cNvSpPr>
              <a:spLocks noChangeArrowheads="1"/>
            </p:cNvSpPr>
            <p:nvPr/>
          </p:nvSpPr>
          <p:spPr bwMode="auto">
            <a:xfrm>
              <a:off x="2640" y="2688"/>
              <a:ext cx="144" cy="103"/>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23575" name="Text Box 23"/>
            <p:cNvSpPr txBox="1">
              <a:spLocks noChangeArrowheads="1"/>
            </p:cNvSpPr>
            <p:nvPr/>
          </p:nvSpPr>
          <p:spPr bwMode="auto">
            <a:xfrm>
              <a:off x="192" y="1056"/>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a</a:t>
              </a:r>
            </a:p>
          </p:txBody>
        </p:sp>
        <p:sp>
          <p:nvSpPr>
            <p:cNvPr id="23576" name="Text Box 24"/>
            <p:cNvSpPr txBox="1">
              <a:spLocks noChangeArrowheads="1"/>
            </p:cNvSpPr>
            <p:nvPr/>
          </p:nvSpPr>
          <p:spPr bwMode="auto">
            <a:xfrm>
              <a:off x="2016" y="2544"/>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k</a:t>
              </a:r>
            </a:p>
          </p:txBody>
        </p:sp>
        <p:sp>
          <p:nvSpPr>
            <p:cNvPr id="23577" name="Text Box 25"/>
            <p:cNvSpPr txBox="1">
              <a:spLocks noChangeArrowheads="1"/>
            </p:cNvSpPr>
            <p:nvPr/>
          </p:nvSpPr>
          <p:spPr bwMode="auto">
            <a:xfrm>
              <a:off x="1200" y="2496"/>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j</a:t>
              </a:r>
            </a:p>
          </p:txBody>
        </p:sp>
        <p:sp>
          <p:nvSpPr>
            <p:cNvPr id="23578" name="Text Box 26"/>
            <p:cNvSpPr txBox="1">
              <a:spLocks noChangeArrowheads="1"/>
            </p:cNvSpPr>
            <p:nvPr/>
          </p:nvSpPr>
          <p:spPr bwMode="auto">
            <a:xfrm>
              <a:off x="192" y="2544"/>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i</a:t>
              </a:r>
            </a:p>
          </p:txBody>
        </p:sp>
        <p:sp>
          <p:nvSpPr>
            <p:cNvPr id="23579" name="Text Box 27"/>
            <p:cNvSpPr txBox="1">
              <a:spLocks noChangeArrowheads="1"/>
            </p:cNvSpPr>
            <p:nvPr/>
          </p:nvSpPr>
          <p:spPr bwMode="auto">
            <a:xfrm>
              <a:off x="2688" y="1728"/>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h</a:t>
              </a:r>
            </a:p>
          </p:txBody>
        </p:sp>
        <p:sp>
          <p:nvSpPr>
            <p:cNvPr id="23580" name="Text Box 28"/>
            <p:cNvSpPr txBox="1">
              <a:spLocks noChangeArrowheads="1"/>
            </p:cNvSpPr>
            <p:nvPr/>
          </p:nvSpPr>
          <p:spPr bwMode="auto">
            <a:xfrm>
              <a:off x="1968" y="1728"/>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g</a:t>
              </a:r>
            </a:p>
          </p:txBody>
        </p:sp>
        <p:sp>
          <p:nvSpPr>
            <p:cNvPr id="23581" name="Text Box 29"/>
            <p:cNvSpPr txBox="1">
              <a:spLocks noChangeArrowheads="1"/>
            </p:cNvSpPr>
            <p:nvPr/>
          </p:nvSpPr>
          <p:spPr bwMode="auto">
            <a:xfrm>
              <a:off x="1200" y="1776"/>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f</a:t>
              </a:r>
            </a:p>
          </p:txBody>
        </p:sp>
        <p:sp>
          <p:nvSpPr>
            <p:cNvPr id="23582" name="Text Box 30"/>
            <p:cNvSpPr txBox="1">
              <a:spLocks noChangeArrowheads="1"/>
            </p:cNvSpPr>
            <p:nvPr/>
          </p:nvSpPr>
          <p:spPr bwMode="auto">
            <a:xfrm>
              <a:off x="192" y="1776"/>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e</a:t>
              </a:r>
            </a:p>
          </p:txBody>
        </p:sp>
        <p:sp>
          <p:nvSpPr>
            <p:cNvPr id="23583" name="Text Box 31"/>
            <p:cNvSpPr txBox="1">
              <a:spLocks noChangeArrowheads="1"/>
            </p:cNvSpPr>
            <p:nvPr/>
          </p:nvSpPr>
          <p:spPr bwMode="auto">
            <a:xfrm>
              <a:off x="2016" y="1008"/>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c</a:t>
              </a:r>
            </a:p>
          </p:txBody>
        </p:sp>
        <p:sp>
          <p:nvSpPr>
            <p:cNvPr id="23584" name="Text Box 32"/>
            <p:cNvSpPr txBox="1">
              <a:spLocks noChangeArrowheads="1"/>
            </p:cNvSpPr>
            <p:nvPr/>
          </p:nvSpPr>
          <p:spPr bwMode="auto">
            <a:xfrm>
              <a:off x="1152" y="1008"/>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b</a:t>
              </a:r>
            </a:p>
          </p:txBody>
        </p:sp>
        <p:sp>
          <p:nvSpPr>
            <p:cNvPr id="23585" name="Text Box 33"/>
            <p:cNvSpPr txBox="1">
              <a:spLocks noChangeArrowheads="1"/>
            </p:cNvSpPr>
            <p:nvPr/>
          </p:nvSpPr>
          <p:spPr bwMode="auto">
            <a:xfrm>
              <a:off x="2736" y="1104"/>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d</a:t>
              </a:r>
            </a:p>
          </p:txBody>
        </p:sp>
        <p:sp>
          <p:nvSpPr>
            <p:cNvPr id="23586" name="Text Box 34"/>
            <p:cNvSpPr txBox="1">
              <a:spLocks noChangeArrowheads="1"/>
            </p:cNvSpPr>
            <p:nvPr/>
          </p:nvSpPr>
          <p:spPr bwMode="auto">
            <a:xfrm>
              <a:off x="2736" y="2592"/>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l</a:t>
              </a:r>
            </a:p>
          </p:txBody>
        </p:sp>
        <p:sp>
          <p:nvSpPr>
            <p:cNvPr id="23587" name="Text Box 35"/>
            <p:cNvSpPr txBox="1">
              <a:spLocks noChangeArrowheads="1"/>
            </p:cNvSpPr>
            <p:nvPr/>
          </p:nvSpPr>
          <p:spPr bwMode="auto">
            <a:xfrm>
              <a:off x="624" y="1008"/>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2</a:t>
              </a:r>
            </a:p>
          </p:txBody>
        </p:sp>
        <p:sp>
          <p:nvSpPr>
            <p:cNvPr id="23588" name="Text Box 36"/>
            <p:cNvSpPr txBox="1">
              <a:spLocks noChangeArrowheads="1"/>
            </p:cNvSpPr>
            <p:nvPr/>
          </p:nvSpPr>
          <p:spPr bwMode="auto">
            <a:xfrm>
              <a:off x="1536" y="1008"/>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3</a:t>
              </a:r>
            </a:p>
          </p:txBody>
        </p:sp>
        <p:sp>
          <p:nvSpPr>
            <p:cNvPr id="23589" name="Text Box 37"/>
            <p:cNvSpPr txBox="1">
              <a:spLocks noChangeArrowheads="1"/>
            </p:cNvSpPr>
            <p:nvPr/>
          </p:nvSpPr>
          <p:spPr bwMode="auto">
            <a:xfrm>
              <a:off x="2304" y="1008"/>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1</a:t>
              </a:r>
            </a:p>
          </p:txBody>
        </p:sp>
        <p:sp>
          <p:nvSpPr>
            <p:cNvPr id="23590" name="Text Box 38"/>
            <p:cNvSpPr txBox="1">
              <a:spLocks noChangeArrowheads="1"/>
            </p:cNvSpPr>
            <p:nvPr/>
          </p:nvSpPr>
          <p:spPr bwMode="auto">
            <a:xfrm>
              <a:off x="672" y="1776"/>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4</a:t>
              </a:r>
            </a:p>
          </p:txBody>
        </p:sp>
        <p:sp>
          <p:nvSpPr>
            <p:cNvPr id="23591" name="Text Box 39"/>
            <p:cNvSpPr txBox="1">
              <a:spLocks noChangeArrowheads="1"/>
            </p:cNvSpPr>
            <p:nvPr/>
          </p:nvSpPr>
          <p:spPr bwMode="auto">
            <a:xfrm>
              <a:off x="2208" y="1776"/>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3</a:t>
              </a:r>
            </a:p>
          </p:txBody>
        </p:sp>
        <p:sp>
          <p:nvSpPr>
            <p:cNvPr id="23592" name="Text Box 40"/>
            <p:cNvSpPr txBox="1">
              <a:spLocks noChangeArrowheads="1"/>
            </p:cNvSpPr>
            <p:nvPr/>
          </p:nvSpPr>
          <p:spPr bwMode="auto">
            <a:xfrm>
              <a:off x="1440" y="1776"/>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3</a:t>
              </a:r>
            </a:p>
          </p:txBody>
        </p:sp>
        <p:sp>
          <p:nvSpPr>
            <p:cNvPr id="23593" name="Text Box 41"/>
            <p:cNvSpPr txBox="1">
              <a:spLocks noChangeArrowheads="1"/>
            </p:cNvSpPr>
            <p:nvPr/>
          </p:nvSpPr>
          <p:spPr bwMode="auto">
            <a:xfrm>
              <a:off x="2304" y="2544"/>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1</a:t>
              </a:r>
            </a:p>
          </p:txBody>
        </p:sp>
        <p:sp>
          <p:nvSpPr>
            <p:cNvPr id="23594" name="Text Box 42"/>
            <p:cNvSpPr txBox="1">
              <a:spLocks noChangeArrowheads="1"/>
            </p:cNvSpPr>
            <p:nvPr/>
          </p:nvSpPr>
          <p:spPr bwMode="auto">
            <a:xfrm>
              <a:off x="1488" y="2544"/>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3</a:t>
              </a:r>
            </a:p>
          </p:txBody>
        </p:sp>
        <p:sp>
          <p:nvSpPr>
            <p:cNvPr id="23595" name="Text Box 43"/>
            <p:cNvSpPr txBox="1">
              <a:spLocks noChangeArrowheads="1"/>
            </p:cNvSpPr>
            <p:nvPr/>
          </p:nvSpPr>
          <p:spPr bwMode="auto">
            <a:xfrm>
              <a:off x="672" y="2544"/>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3</a:t>
              </a:r>
            </a:p>
          </p:txBody>
        </p:sp>
        <p:sp>
          <p:nvSpPr>
            <p:cNvPr id="23596" name="Text Box 44"/>
            <p:cNvSpPr txBox="1">
              <a:spLocks noChangeArrowheads="1"/>
            </p:cNvSpPr>
            <p:nvPr/>
          </p:nvSpPr>
          <p:spPr bwMode="auto">
            <a:xfrm>
              <a:off x="240" y="1488"/>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3</a:t>
              </a:r>
            </a:p>
          </p:txBody>
        </p:sp>
        <p:sp>
          <p:nvSpPr>
            <p:cNvPr id="23597" name="Text Box 45"/>
            <p:cNvSpPr txBox="1">
              <a:spLocks noChangeArrowheads="1"/>
            </p:cNvSpPr>
            <p:nvPr/>
          </p:nvSpPr>
          <p:spPr bwMode="auto">
            <a:xfrm>
              <a:off x="240" y="2208"/>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4</a:t>
              </a:r>
            </a:p>
          </p:txBody>
        </p:sp>
        <p:sp>
          <p:nvSpPr>
            <p:cNvPr id="23598" name="Text Box 46"/>
            <p:cNvSpPr txBox="1">
              <a:spLocks noChangeArrowheads="1"/>
            </p:cNvSpPr>
            <p:nvPr/>
          </p:nvSpPr>
          <p:spPr bwMode="auto">
            <a:xfrm>
              <a:off x="1008" y="2208"/>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2</a:t>
              </a:r>
            </a:p>
          </p:txBody>
        </p:sp>
        <p:sp>
          <p:nvSpPr>
            <p:cNvPr id="23599" name="Text Box 47"/>
            <p:cNvSpPr txBox="1">
              <a:spLocks noChangeArrowheads="1"/>
            </p:cNvSpPr>
            <p:nvPr/>
          </p:nvSpPr>
          <p:spPr bwMode="auto">
            <a:xfrm>
              <a:off x="1008" y="1440"/>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1</a:t>
              </a:r>
            </a:p>
          </p:txBody>
        </p:sp>
        <p:sp>
          <p:nvSpPr>
            <p:cNvPr id="23600" name="Text Box 48"/>
            <p:cNvSpPr txBox="1">
              <a:spLocks noChangeArrowheads="1"/>
            </p:cNvSpPr>
            <p:nvPr/>
          </p:nvSpPr>
          <p:spPr bwMode="auto">
            <a:xfrm>
              <a:off x="1824" y="2208"/>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4</a:t>
              </a:r>
            </a:p>
          </p:txBody>
        </p:sp>
        <p:sp>
          <p:nvSpPr>
            <p:cNvPr id="23601" name="Text Box 49"/>
            <p:cNvSpPr txBox="1">
              <a:spLocks noChangeArrowheads="1"/>
            </p:cNvSpPr>
            <p:nvPr/>
          </p:nvSpPr>
          <p:spPr bwMode="auto">
            <a:xfrm>
              <a:off x="1824" y="1440"/>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2</a:t>
              </a:r>
            </a:p>
          </p:txBody>
        </p:sp>
        <p:sp>
          <p:nvSpPr>
            <p:cNvPr id="23602" name="Text Box 50"/>
            <p:cNvSpPr txBox="1">
              <a:spLocks noChangeArrowheads="1"/>
            </p:cNvSpPr>
            <p:nvPr/>
          </p:nvSpPr>
          <p:spPr bwMode="auto">
            <a:xfrm>
              <a:off x="2544" y="2160"/>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3</a:t>
              </a:r>
            </a:p>
          </p:txBody>
        </p:sp>
        <p:sp>
          <p:nvSpPr>
            <p:cNvPr id="23603" name="Text Box 51"/>
            <p:cNvSpPr txBox="1">
              <a:spLocks noChangeArrowheads="1"/>
            </p:cNvSpPr>
            <p:nvPr/>
          </p:nvSpPr>
          <p:spPr bwMode="auto">
            <a:xfrm>
              <a:off x="2544" y="1392"/>
              <a:ext cx="48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5</a:t>
              </a:r>
            </a:p>
          </p:txBody>
        </p:sp>
      </p:grpSp>
      <p:sp>
        <p:nvSpPr>
          <p:cNvPr id="23558" name="Text Box 52"/>
          <p:cNvSpPr txBox="1">
            <a:spLocks noChangeArrowheads="1"/>
          </p:cNvSpPr>
          <p:nvPr/>
        </p:nvSpPr>
        <p:spPr bwMode="auto">
          <a:xfrm>
            <a:off x="6553200" y="1828800"/>
            <a:ext cx="3733800" cy="3304110"/>
          </a:xfrm>
          <a:prstGeom prst="rect">
            <a:avLst/>
          </a:prstGeom>
          <a:noFill/>
          <a:ln w="12700">
            <a:noFill/>
            <a:miter lim="800000"/>
            <a:headEnd type="none" w="sm" len="sm"/>
            <a:tailEnd type="none" w="sm" len="sm"/>
          </a:ln>
        </p:spPr>
        <p:txBody>
          <a:bodyPr>
            <a:spAutoFit/>
          </a:bodyPr>
          <a:lstStyle/>
          <a:p>
            <a:pPr>
              <a:lnSpc>
                <a:spcPct val="50000"/>
              </a:lnSpc>
              <a:spcBef>
                <a:spcPct val="50000"/>
              </a:spcBef>
            </a:pPr>
            <a:r>
              <a:rPr lang="en-US" altLang="zh-CN">
                <a:ea typeface="宋体" charset="-122"/>
              </a:rPr>
              <a:t>Choice     Edge      Weight</a:t>
            </a:r>
          </a:p>
          <a:p>
            <a:pPr>
              <a:lnSpc>
                <a:spcPct val="50000"/>
              </a:lnSpc>
              <a:spcBef>
                <a:spcPct val="50000"/>
              </a:spcBef>
            </a:pPr>
            <a:r>
              <a:rPr lang="en-US" altLang="zh-CN">
                <a:ea typeface="宋体" charset="-122"/>
              </a:rPr>
              <a:t>    1           {c,  d }           1</a:t>
            </a:r>
          </a:p>
          <a:p>
            <a:pPr>
              <a:lnSpc>
                <a:spcPct val="50000"/>
              </a:lnSpc>
              <a:spcBef>
                <a:spcPct val="50000"/>
              </a:spcBef>
            </a:pPr>
            <a:r>
              <a:rPr lang="en-US" altLang="zh-CN">
                <a:ea typeface="宋体" charset="-122"/>
              </a:rPr>
              <a:t>    2           {b,  f}            1</a:t>
            </a:r>
          </a:p>
          <a:p>
            <a:pPr>
              <a:lnSpc>
                <a:spcPct val="50000"/>
              </a:lnSpc>
              <a:spcBef>
                <a:spcPct val="50000"/>
              </a:spcBef>
            </a:pPr>
            <a:r>
              <a:rPr lang="en-US" altLang="zh-CN">
                <a:ea typeface="宋体" charset="-122"/>
              </a:rPr>
              <a:t>    3           {k,  l}             1</a:t>
            </a:r>
          </a:p>
          <a:p>
            <a:pPr>
              <a:lnSpc>
                <a:spcPct val="50000"/>
              </a:lnSpc>
              <a:spcBef>
                <a:spcPct val="50000"/>
              </a:spcBef>
            </a:pPr>
            <a:r>
              <a:rPr lang="en-US" altLang="zh-CN">
                <a:ea typeface="宋体" charset="-122"/>
              </a:rPr>
              <a:t>    4           {c, g}             2</a:t>
            </a:r>
          </a:p>
          <a:p>
            <a:pPr>
              <a:lnSpc>
                <a:spcPct val="50000"/>
              </a:lnSpc>
              <a:spcBef>
                <a:spcPct val="50000"/>
              </a:spcBef>
            </a:pPr>
            <a:r>
              <a:rPr lang="en-US" altLang="zh-CN">
                <a:ea typeface="宋体" charset="-122"/>
              </a:rPr>
              <a:t>    5           {a, b}            2</a:t>
            </a:r>
          </a:p>
          <a:p>
            <a:pPr>
              <a:lnSpc>
                <a:spcPct val="50000"/>
              </a:lnSpc>
              <a:spcBef>
                <a:spcPct val="50000"/>
              </a:spcBef>
            </a:pPr>
            <a:r>
              <a:rPr lang="en-US" altLang="zh-CN">
                <a:ea typeface="宋体" charset="-122"/>
              </a:rPr>
              <a:t>    6            {f,j}              2</a:t>
            </a:r>
          </a:p>
          <a:p>
            <a:pPr>
              <a:lnSpc>
                <a:spcPct val="50000"/>
              </a:lnSpc>
              <a:spcBef>
                <a:spcPct val="50000"/>
              </a:spcBef>
            </a:pPr>
            <a:r>
              <a:rPr lang="en-US" altLang="zh-CN">
                <a:ea typeface="宋体" charset="-122"/>
              </a:rPr>
              <a:t>    7            {b,c}            3</a:t>
            </a:r>
          </a:p>
          <a:p>
            <a:pPr>
              <a:lnSpc>
                <a:spcPct val="50000"/>
              </a:lnSpc>
              <a:spcBef>
                <a:spcPct val="50000"/>
              </a:spcBef>
            </a:pPr>
            <a:r>
              <a:rPr lang="en-US" altLang="zh-CN">
                <a:ea typeface="宋体" charset="-122"/>
              </a:rPr>
              <a:t>    8            {j, k}            3</a:t>
            </a:r>
          </a:p>
          <a:p>
            <a:pPr>
              <a:lnSpc>
                <a:spcPct val="50000"/>
              </a:lnSpc>
              <a:spcBef>
                <a:spcPct val="50000"/>
              </a:spcBef>
            </a:pPr>
            <a:r>
              <a:rPr lang="en-US" altLang="zh-CN">
                <a:ea typeface="宋体" charset="-122"/>
              </a:rPr>
              <a:t>    9            {g, h}          3</a:t>
            </a:r>
          </a:p>
          <a:p>
            <a:pPr>
              <a:lnSpc>
                <a:spcPct val="50000"/>
              </a:lnSpc>
              <a:spcBef>
                <a:spcPct val="50000"/>
              </a:spcBef>
            </a:pPr>
            <a:r>
              <a:rPr lang="en-US" altLang="zh-CN">
                <a:ea typeface="宋体" charset="-122"/>
              </a:rPr>
              <a:t>    10           {i,j}             3</a:t>
            </a:r>
          </a:p>
          <a:p>
            <a:pPr>
              <a:lnSpc>
                <a:spcPct val="50000"/>
              </a:lnSpc>
              <a:spcBef>
                <a:spcPct val="50000"/>
              </a:spcBef>
            </a:pPr>
            <a:r>
              <a:rPr lang="en-US" altLang="zh-CN">
                <a:ea typeface="宋体" charset="-122"/>
              </a:rPr>
              <a:t>    11           {a,e}           3</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a:ea typeface="宋体" charset="-122"/>
              </a:rPr>
              <a:t>Exercise </a:t>
            </a:r>
          </a:p>
        </p:txBody>
      </p:sp>
      <p:sp>
        <p:nvSpPr>
          <p:cNvPr id="24579" name="Rectangle 3"/>
          <p:cNvSpPr>
            <a:spLocks noGrp="1" noChangeArrowheads="1"/>
          </p:cNvSpPr>
          <p:nvPr>
            <p:ph type="body" idx="1"/>
          </p:nvPr>
        </p:nvSpPr>
        <p:spPr/>
        <p:txBody>
          <a:bodyPr/>
          <a:lstStyle/>
          <a:p>
            <a:endParaRPr lang="en-US" altLang="zh-CN" dirty="0">
              <a:ea typeface="宋体" charset="-122"/>
            </a:endParaRPr>
          </a:p>
          <a:p>
            <a:r>
              <a:rPr lang="en-US" altLang="zh-CN" dirty="0">
                <a:ea typeface="宋体" charset="-122"/>
              </a:rPr>
              <a:t>P802    5    7</a:t>
            </a:r>
            <a:r>
              <a:rPr lang="en-US" altLang="zh-CN" baseline="30000" dirty="0">
                <a:ea typeface="宋体" charset="-122"/>
              </a:rPr>
              <a:t>th</a:t>
            </a:r>
            <a:r>
              <a:rPr lang="en-US" altLang="zh-CN" dirty="0">
                <a:ea typeface="宋体" charset="-122"/>
              </a:rPr>
              <a:t> edition</a:t>
            </a:r>
          </a:p>
          <a:p>
            <a:r>
              <a:rPr lang="en-US" altLang="zh-CN" dirty="0">
                <a:ea typeface="宋体" charset="-122"/>
              </a:rPr>
              <a:t>P742     </a:t>
            </a:r>
            <a:r>
              <a:rPr lang="en-US" altLang="zh-CN">
                <a:ea typeface="宋体" charset="-122"/>
              </a:rPr>
              <a:t>5    6</a:t>
            </a:r>
            <a:r>
              <a:rPr lang="en-US" altLang="zh-CN" baseline="30000">
                <a:ea typeface="宋体" charset="-122"/>
              </a:rPr>
              <a:t>th</a:t>
            </a:r>
            <a:r>
              <a:rPr lang="en-US" altLang="zh-CN">
                <a:ea typeface="宋体" charset="-122"/>
              </a:rPr>
              <a:t> </a:t>
            </a:r>
            <a:r>
              <a:rPr lang="en-US" altLang="zh-CN" dirty="0">
                <a:ea typeface="宋体" charset="-122"/>
              </a:rPr>
              <a:t>edition</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Rooted Tree Terminology</a:t>
            </a:r>
          </a:p>
        </p:txBody>
      </p:sp>
      <p:sp>
        <p:nvSpPr>
          <p:cNvPr id="3" name="Content Placeholder 2"/>
          <p:cNvSpPr>
            <a:spLocks noGrp="1"/>
          </p:cNvSpPr>
          <p:nvPr>
            <p:ph idx="1"/>
          </p:nvPr>
        </p:nvSpPr>
        <p:spPr>
          <a:xfrm>
            <a:off x="1981200" y="1935480"/>
            <a:ext cx="8077200" cy="4389120"/>
          </a:xfrm>
        </p:spPr>
        <p:txBody>
          <a:bodyPr>
            <a:normAutofit fontScale="55000" lnSpcReduction="20000"/>
          </a:bodyPr>
          <a:lstStyle/>
          <a:p>
            <a:r>
              <a:rPr lang="en-US" dirty="0"/>
              <a:t>Terminology for rooted trees is a                                                                                                                              mix from botany and                                                                                                                                     genealogy (such as this family tree                                                                                                                                    of the Bernoulli family of                                                                                                          mathematicians).</a:t>
            </a:r>
          </a:p>
          <a:p>
            <a:endParaRPr lang="en-US" dirty="0"/>
          </a:p>
          <a:p>
            <a:pPr marL="0" indent="0">
              <a:buNone/>
            </a:pPr>
            <a:endParaRPr lang="en-US" dirty="0"/>
          </a:p>
          <a:p>
            <a:endParaRPr lang="en-US" dirty="0"/>
          </a:p>
          <a:p>
            <a:endParaRPr lang="en-US" dirty="0"/>
          </a:p>
          <a:p>
            <a:endParaRPr lang="en-US" dirty="0"/>
          </a:p>
          <a:p>
            <a:endParaRPr lang="en-US" dirty="0"/>
          </a:p>
          <a:p>
            <a:pPr marL="0" indent="0">
              <a:buNone/>
            </a:pPr>
            <a:endParaRPr lang="en-US" dirty="0"/>
          </a:p>
          <a:p>
            <a:r>
              <a:rPr lang="en-US" dirty="0"/>
              <a:t>If </a:t>
            </a:r>
            <a:r>
              <a:rPr lang="en-US" i="1" dirty="0"/>
              <a:t>v</a:t>
            </a:r>
            <a:r>
              <a:rPr lang="en-US" dirty="0"/>
              <a:t> is a vertex of a rooted tree other than the root, the </a:t>
            </a:r>
            <a:r>
              <a:rPr lang="en-US" i="1" dirty="0">
                <a:solidFill>
                  <a:srgbClr val="FF0000"/>
                </a:solidFill>
              </a:rPr>
              <a:t>parent</a:t>
            </a:r>
            <a:r>
              <a:rPr lang="en-US" dirty="0"/>
              <a:t> of </a:t>
            </a:r>
            <a:r>
              <a:rPr lang="en-US" i="1" dirty="0"/>
              <a:t>v</a:t>
            </a:r>
            <a:r>
              <a:rPr lang="en-US" dirty="0"/>
              <a:t> is the unique vertex </a:t>
            </a:r>
            <a:r>
              <a:rPr lang="en-US" i="1" dirty="0"/>
              <a:t>u</a:t>
            </a:r>
            <a:r>
              <a:rPr lang="en-US" dirty="0"/>
              <a:t> such that there is a directed edge from </a:t>
            </a:r>
            <a:r>
              <a:rPr lang="en-US" i="1" dirty="0"/>
              <a:t>u</a:t>
            </a:r>
            <a:r>
              <a:rPr lang="en-US" dirty="0"/>
              <a:t> to </a:t>
            </a:r>
            <a:r>
              <a:rPr lang="en-US" i="1" dirty="0"/>
              <a:t>v</a:t>
            </a:r>
            <a:r>
              <a:rPr lang="en-US" dirty="0"/>
              <a:t>. When </a:t>
            </a:r>
            <a:r>
              <a:rPr lang="en-US" i="1" dirty="0"/>
              <a:t>u</a:t>
            </a:r>
            <a:r>
              <a:rPr lang="en-US" dirty="0"/>
              <a:t> is a parent of </a:t>
            </a:r>
            <a:r>
              <a:rPr lang="en-US" i="1" dirty="0"/>
              <a:t>v</a:t>
            </a:r>
            <a:r>
              <a:rPr lang="en-US" dirty="0"/>
              <a:t>, </a:t>
            </a:r>
            <a:r>
              <a:rPr lang="en-US" i="1" dirty="0"/>
              <a:t>v</a:t>
            </a:r>
            <a:r>
              <a:rPr lang="en-US" dirty="0"/>
              <a:t> is called a </a:t>
            </a:r>
            <a:r>
              <a:rPr lang="en-US" i="1" dirty="0">
                <a:solidFill>
                  <a:srgbClr val="FF0000"/>
                </a:solidFill>
              </a:rPr>
              <a:t>child</a:t>
            </a:r>
            <a:r>
              <a:rPr lang="en-US" dirty="0"/>
              <a:t> of </a:t>
            </a:r>
            <a:r>
              <a:rPr lang="en-US" i="1" dirty="0"/>
              <a:t>u</a:t>
            </a:r>
            <a:r>
              <a:rPr lang="en-US" dirty="0"/>
              <a:t>. Vertices with the same parent are called </a:t>
            </a:r>
            <a:r>
              <a:rPr lang="en-US" i="1" dirty="0">
                <a:solidFill>
                  <a:srgbClr val="FF0000"/>
                </a:solidFill>
              </a:rPr>
              <a:t>siblings</a:t>
            </a:r>
            <a:r>
              <a:rPr lang="en-US" dirty="0"/>
              <a:t>.</a:t>
            </a:r>
          </a:p>
          <a:p>
            <a:r>
              <a:rPr lang="en-US" dirty="0"/>
              <a:t>The </a:t>
            </a:r>
            <a:r>
              <a:rPr lang="en-US" i="1" dirty="0"/>
              <a:t>ancestors</a:t>
            </a:r>
            <a:r>
              <a:rPr lang="en-US" dirty="0"/>
              <a:t> of a vertex are the vertices in the path from the root to this vertex, excluding the vertex itself and including the root. The </a:t>
            </a:r>
            <a:r>
              <a:rPr lang="en-US" i="1" dirty="0">
                <a:solidFill>
                  <a:srgbClr val="FF0000"/>
                </a:solidFill>
              </a:rPr>
              <a:t>descendants</a:t>
            </a:r>
            <a:r>
              <a:rPr lang="en-US" i="1" dirty="0"/>
              <a:t> </a:t>
            </a:r>
            <a:r>
              <a:rPr lang="en-US" dirty="0"/>
              <a:t>of a vertex </a:t>
            </a:r>
            <a:r>
              <a:rPr lang="en-US" i="1" dirty="0"/>
              <a:t>v</a:t>
            </a:r>
            <a:r>
              <a:rPr lang="en-US" dirty="0"/>
              <a:t> are those vertices that have </a:t>
            </a:r>
            <a:r>
              <a:rPr lang="en-US" i="1" dirty="0"/>
              <a:t>v</a:t>
            </a:r>
            <a:r>
              <a:rPr lang="en-US" dirty="0"/>
              <a:t> as an ancestor.</a:t>
            </a:r>
          </a:p>
          <a:p>
            <a:r>
              <a:rPr lang="en-US" dirty="0"/>
              <a:t>A vertex of a rooted tree with no children is called a </a:t>
            </a:r>
            <a:r>
              <a:rPr lang="en-US" i="1" dirty="0"/>
              <a:t>leaf</a:t>
            </a:r>
            <a:r>
              <a:rPr lang="en-US" dirty="0"/>
              <a:t>. Vertices that have children are called </a:t>
            </a:r>
            <a:r>
              <a:rPr lang="en-US" i="1" dirty="0">
                <a:solidFill>
                  <a:srgbClr val="FF0000"/>
                </a:solidFill>
              </a:rPr>
              <a:t>internal vertices</a:t>
            </a:r>
            <a:r>
              <a:rPr lang="en-US" dirty="0"/>
              <a:t>.</a:t>
            </a:r>
          </a:p>
          <a:p>
            <a:r>
              <a:rPr lang="en-US" dirty="0"/>
              <a:t>If </a:t>
            </a:r>
            <a:r>
              <a:rPr lang="en-US" i="1" dirty="0"/>
              <a:t>a</a:t>
            </a:r>
            <a:r>
              <a:rPr lang="en-US" dirty="0"/>
              <a:t> is a vertex in a tree, the </a:t>
            </a:r>
            <a:r>
              <a:rPr lang="en-US" i="1" dirty="0" err="1">
                <a:solidFill>
                  <a:srgbClr val="FF0000"/>
                </a:solidFill>
              </a:rPr>
              <a:t>subtree</a:t>
            </a:r>
            <a:r>
              <a:rPr lang="en-US" i="1" dirty="0"/>
              <a:t> </a:t>
            </a:r>
            <a:r>
              <a:rPr lang="en-US" dirty="0"/>
              <a:t>with </a:t>
            </a:r>
            <a:r>
              <a:rPr lang="en-US" i="1" dirty="0"/>
              <a:t>a</a:t>
            </a:r>
            <a:r>
              <a:rPr lang="en-US" dirty="0"/>
              <a:t> as its root is the </a:t>
            </a:r>
            <a:r>
              <a:rPr lang="en-US" dirty="0" err="1"/>
              <a:t>subgraph</a:t>
            </a:r>
            <a:r>
              <a:rPr lang="en-US" dirty="0"/>
              <a:t> of the tree consisting of </a:t>
            </a:r>
            <a:r>
              <a:rPr lang="en-US" i="1" dirty="0"/>
              <a:t>a</a:t>
            </a:r>
            <a:r>
              <a:rPr lang="en-US" dirty="0"/>
              <a:t> and its descendants and all edges incident to these descendants.  </a:t>
            </a:r>
          </a:p>
          <a:p>
            <a:pPr marL="0" indent="0">
              <a:buNone/>
            </a:pPr>
            <a:endParaRPr lang="en-US" dirty="0"/>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0" y="1905000"/>
            <a:ext cx="4315206" cy="2058924"/>
          </a:xfrm>
          <a:prstGeom prst="rect">
            <a:avLst/>
          </a:prstGeom>
        </p:spPr>
      </p:pic>
    </p:spTree>
    <p:extLst>
      <p:ext uri="{BB962C8B-B14F-4D97-AF65-F5344CB8AC3E}">
        <p14:creationId xmlns:p14="http://schemas.microsoft.com/office/powerpoint/2010/main" val="37048925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19289</TotalTime>
  <Words>6632</Words>
  <Application>Microsoft Office PowerPoint</Application>
  <PresentationFormat>宽屏</PresentationFormat>
  <Paragraphs>712</Paragraphs>
  <Slides>81</Slides>
  <Notes>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81</vt:i4>
      </vt:variant>
    </vt:vector>
  </HeadingPairs>
  <TitlesOfParts>
    <vt:vector size="91" baseType="lpstr">
      <vt:lpstr>Arial</vt:lpstr>
      <vt:lpstr>Calibri</vt:lpstr>
      <vt:lpstr>Cambria Math</vt:lpstr>
      <vt:lpstr>Constantia</vt:lpstr>
      <vt:lpstr>Courier New</vt:lpstr>
      <vt:lpstr>Symbol</vt:lpstr>
      <vt:lpstr>Tahoma</vt:lpstr>
      <vt:lpstr>Times New Roman</vt:lpstr>
      <vt:lpstr>Wingdings 2</vt:lpstr>
      <vt:lpstr>Flow</vt:lpstr>
      <vt:lpstr>Trees</vt:lpstr>
      <vt:lpstr>Chapter Summary</vt:lpstr>
      <vt:lpstr>Introduction to Trees</vt:lpstr>
      <vt:lpstr>Section Summary</vt:lpstr>
      <vt:lpstr>Trees</vt:lpstr>
      <vt:lpstr>Trees (continued)</vt:lpstr>
      <vt:lpstr>Trees as Models</vt:lpstr>
      <vt:lpstr>Rooted Trees</vt:lpstr>
      <vt:lpstr>Rooted Tree Terminology</vt:lpstr>
      <vt:lpstr>Terminology for Rooted Trees</vt:lpstr>
      <vt:lpstr>m-ary Rooted Trees</vt:lpstr>
      <vt:lpstr>Ordered Rooted Trees</vt:lpstr>
      <vt:lpstr>Properties of Trees</vt:lpstr>
      <vt:lpstr>Counting Vertices in Full m-Ary Trees</vt:lpstr>
      <vt:lpstr>Counting Vertices in Full m-Ary Trees (continued)</vt:lpstr>
      <vt:lpstr>Level of vertices and height of trees</vt:lpstr>
      <vt:lpstr>Balanced m-Ary Trees</vt:lpstr>
      <vt:lpstr>The Bound for the Number of Leaves in an m-Ary Tree</vt:lpstr>
      <vt:lpstr>Exercise </vt:lpstr>
      <vt:lpstr>Applications of Trees</vt:lpstr>
      <vt:lpstr>Binary Search Trees</vt:lpstr>
      <vt:lpstr>A Binary Search Tree (BST) is . . .</vt:lpstr>
      <vt:lpstr>Shape of a binary search tree . . .</vt:lpstr>
      <vt:lpstr>Inserting ‘E’ into the BST</vt:lpstr>
      <vt:lpstr>Inserting ‘F’ into the BST</vt:lpstr>
      <vt:lpstr>Inserting ‘T’ into the BST</vt:lpstr>
      <vt:lpstr>Inserting ‘A’ into the BST</vt:lpstr>
      <vt:lpstr>What binary search tree . . .</vt:lpstr>
      <vt:lpstr>Binary search tree . . .</vt:lpstr>
      <vt:lpstr>Another binary search tree</vt:lpstr>
      <vt:lpstr>Is ‘F’ in the binary search tree?</vt:lpstr>
      <vt:lpstr>Binary Search Tree Algorithm</vt:lpstr>
      <vt:lpstr>Decision trees</vt:lpstr>
      <vt:lpstr>Example</vt:lpstr>
      <vt:lpstr>Properties of Trees</vt:lpstr>
      <vt:lpstr>Example 4    A decision tree that orders the elements of the list a, b, c.</vt:lpstr>
      <vt:lpstr>Prefix Codes</vt:lpstr>
      <vt:lpstr>PowerPoint 演示文稿</vt:lpstr>
      <vt:lpstr>A prefix code can be represented using a binary tree.</vt:lpstr>
      <vt:lpstr>Huffman Coding</vt:lpstr>
      <vt:lpstr>Example 5</vt:lpstr>
      <vt:lpstr>PowerPoint 演示文稿</vt:lpstr>
      <vt:lpstr>PowerPoint 演示文稿</vt:lpstr>
      <vt:lpstr>Exercises</vt:lpstr>
      <vt:lpstr>Tree Traversal</vt:lpstr>
      <vt:lpstr>Section Summary</vt:lpstr>
      <vt:lpstr>Tree Traversal</vt:lpstr>
      <vt:lpstr>Preorder Traversal</vt:lpstr>
      <vt:lpstr>Preorder Traversal (continued)</vt:lpstr>
      <vt:lpstr>Inorder Traversal</vt:lpstr>
      <vt:lpstr>Inorder Traversal (continued)</vt:lpstr>
      <vt:lpstr>Postorder Traversal</vt:lpstr>
      <vt:lpstr>Postorder Traversal  (continued)</vt:lpstr>
      <vt:lpstr>Expression Trees</vt:lpstr>
      <vt:lpstr>Infix Notation</vt:lpstr>
      <vt:lpstr>Prefix Notation</vt:lpstr>
      <vt:lpstr>Postfix Notation</vt:lpstr>
      <vt:lpstr>Exercise </vt:lpstr>
      <vt:lpstr>Spanning Trees</vt:lpstr>
      <vt:lpstr>Section Summary</vt:lpstr>
      <vt:lpstr>Spanning Trees</vt:lpstr>
      <vt:lpstr>Spanning Trees (continued)</vt:lpstr>
      <vt:lpstr>Depth-First Search</vt:lpstr>
      <vt:lpstr>Depth-First Search (continued)</vt:lpstr>
      <vt:lpstr>Depth-First Search (continued)</vt:lpstr>
      <vt:lpstr>Depth-First Search Algorithm</vt:lpstr>
      <vt:lpstr>Breadth-First Search</vt:lpstr>
      <vt:lpstr>Breadth-First Search (continued)</vt:lpstr>
      <vt:lpstr>Breadth-First Search Algorithm</vt:lpstr>
      <vt:lpstr>Backtracking Applications</vt:lpstr>
      <vt:lpstr>PowerPoint 演示文稿</vt:lpstr>
      <vt:lpstr>PowerPoint 演示文稿</vt:lpstr>
      <vt:lpstr>Depth-First Search in Directed Graphs</vt:lpstr>
      <vt:lpstr>Exercise</vt:lpstr>
      <vt:lpstr>PowerPoint 演示文稿</vt:lpstr>
      <vt:lpstr>Introduction </vt:lpstr>
      <vt:lpstr>Prim’s Algorithm</vt:lpstr>
      <vt:lpstr>Example </vt:lpstr>
      <vt:lpstr>Kruskal’s algorithm </vt:lpstr>
      <vt:lpstr>Example</vt:lpstr>
      <vt:lpstr>Exercise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Lenovo</cp:lastModifiedBy>
  <cp:revision>840</cp:revision>
  <dcterms:created xsi:type="dcterms:W3CDTF">2011-03-27T19:58:04Z</dcterms:created>
  <dcterms:modified xsi:type="dcterms:W3CDTF">2020-05-26T01:06:48Z</dcterms:modified>
</cp:coreProperties>
</file>