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omments/comment1.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6"/>
  </p:notesMasterIdLst>
  <p:handoutMasterIdLst>
    <p:handoutMasterId r:id="rId117"/>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0" r:id="rId17"/>
    <p:sldId id="291" r:id="rId18"/>
    <p:sldId id="393" r:id="rId19"/>
    <p:sldId id="293" r:id="rId20"/>
    <p:sldId id="303" r:id="rId21"/>
    <p:sldId id="306" r:id="rId22"/>
    <p:sldId id="294" r:id="rId23"/>
    <p:sldId id="295" r:id="rId24"/>
    <p:sldId id="305" r:id="rId25"/>
    <p:sldId id="308" r:id="rId26"/>
    <p:sldId id="307" r:id="rId27"/>
    <p:sldId id="297" r:id="rId28"/>
    <p:sldId id="309" r:id="rId29"/>
    <p:sldId id="310" r:id="rId30"/>
    <p:sldId id="311" r:id="rId31"/>
    <p:sldId id="319" r:id="rId32"/>
    <p:sldId id="322" r:id="rId33"/>
    <p:sldId id="324" r:id="rId34"/>
    <p:sldId id="323" r:id="rId35"/>
    <p:sldId id="394" r:id="rId36"/>
    <p:sldId id="312" r:id="rId37"/>
    <p:sldId id="327" r:id="rId38"/>
    <p:sldId id="266" r:id="rId39"/>
    <p:sldId id="268" r:id="rId40"/>
    <p:sldId id="325" r:id="rId41"/>
    <p:sldId id="326" r:id="rId42"/>
    <p:sldId id="269" r:id="rId43"/>
    <p:sldId id="330" r:id="rId44"/>
    <p:sldId id="332" r:id="rId45"/>
    <p:sldId id="328" r:id="rId46"/>
    <p:sldId id="403" r:id="rId47"/>
    <p:sldId id="329" r:id="rId48"/>
    <p:sldId id="333" r:id="rId49"/>
    <p:sldId id="400" r:id="rId50"/>
    <p:sldId id="401" r:id="rId51"/>
    <p:sldId id="402" r:id="rId52"/>
    <p:sldId id="270" r:id="rId53"/>
    <p:sldId id="334" r:id="rId54"/>
    <p:sldId id="335" r:id="rId55"/>
    <p:sldId id="336" r:id="rId56"/>
    <p:sldId id="342" r:id="rId57"/>
    <p:sldId id="314" r:id="rId58"/>
    <p:sldId id="349" r:id="rId59"/>
    <p:sldId id="343" r:id="rId60"/>
    <p:sldId id="344" r:id="rId61"/>
    <p:sldId id="341" r:id="rId62"/>
    <p:sldId id="345" r:id="rId63"/>
    <p:sldId id="346" r:id="rId64"/>
    <p:sldId id="347" r:id="rId65"/>
    <p:sldId id="348" r:id="rId66"/>
    <p:sldId id="395" r:id="rId67"/>
    <p:sldId id="316" r:id="rId68"/>
    <p:sldId id="351" r:id="rId69"/>
    <p:sldId id="350" r:id="rId70"/>
    <p:sldId id="352" r:id="rId71"/>
    <p:sldId id="353" r:id="rId72"/>
    <p:sldId id="354" r:id="rId73"/>
    <p:sldId id="355" r:id="rId74"/>
    <p:sldId id="358" r:id="rId75"/>
    <p:sldId id="359" r:id="rId76"/>
    <p:sldId id="360" r:id="rId77"/>
    <p:sldId id="361" r:id="rId78"/>
    <p:sldId id="362" r:id="rId79"/>
    <p:sldId id="399" r:id="rId80"/>
    <p:sldId id="338" r:id="rId81"/>
    <p:sldId id="363" r:id="rId82"/>
    <p:sldId id="364" r:id="rId83"/>
    <p:sldId id="356" r:id="rId84"/>
    <p:sldId id="357" r:id="rId85"/>
    <p:sldId id="365" r:id="rId86"/>
    <p:sldId id="396" r:id="rId87"/>
    <p:sldId id="317" r:id="rId88"/>
    <p:sldId id="371" r:id="rId89"/>
    <p:sldId id="366" r:id="rId90"/>
    <p:sldId id="367" r:id="rId91"/>
    <p:sldId id="368" r:id="rId92"/>
    <p:sldId id="369" r:id="rId93"/>
    <p:sldId id="370" r:id="rId94"/>
    <p:sldId id="397" r:id="rId95"/>
    <p:sldId id="318" r:id="rId96"/>
    <p:sldId id="373" r:id="rId97"/>
    <p:sldId id="375" r:id="rId98"/>
    <p:sldId id="374" r:id="rId99"/>
    <p:sldId id="376" r:id="rId100"/>
    <p:sldId id="377" r:id="rId101"/>
    <p:sldId id="378" r:id="rId102"/>
    <p:sldId id="379" r:id="rId103"/>
    <p:sldId id="380" r:id="rId104"/>
    <p:sldId id="387" r:id="rId105"/>
    <p:sldId id="381" r:id="rId106"/>
    <p:sldId id="388" r:id="rId107"/>
    <p:sldId id="382" r:id="rId108"/>
    <p:sldId id="383" r:id="rId109"/>
    <p:sldId id="384" r:id="rId110"/>
    <p:sldId id="390" r:id="rId111"/>
    <p:sldId id="385" r:id="rId112"/>
    <p:sldId id="386" r:id="rId113"/>
    <p:sldId id="391" r:id="rId114"/>
    <p:sldId id="398" r:id="rId115"/>
  </p:sldIdLst>
  <p:sldSz cx="12192000" cy="6858000"/>
  <p:notesSz cx="6858000" cy="9144000"/>
  <p:embeddedFontLst>
    <p:embeddedFont>
      <p:font typeface="Calibri" pitchFamily="34" charset="0"/>
      <p:regular r:id="rId118"/>
      <p:bold r:id="rId119"/>
      <p:italic r:id="rId120"/>
      <p:boldItalic r:id="rId121"/>
    </p:embeddedFont>
    <p:embeddedFont>
      <p:font typeface="Cambria Math" pitchFamily="18" charset="0"/>
      <p:regular r:id="rId122"/>
    </p:embeddedFont>
    <p:embeddedFont>
      <p:font typeface="Constantia" pitchFamily="18" charset="0"/>
      <p:regular r:id="rId123"/>
      <p:bold r:id="rId124"/>
      <p:italic r:id="rId125"/>
      <p:boldItalic r:id="rId126"/>
    </p:embeddedFont>
    <p:embeddedFont>
      <p:font typeface="Wingdings 2" pitchFamily="18" charset="2"/>
      <p:regular r:id="rId127"/>
    </p:embeddedFont>
    <p:embeddedFont>
      <p:font typeface="Lucida Calligraphy" pitchFamily="66" charset="0"/>
      <p:regular r:id="rId128"/>
    </p:embeddedFont>
    <p:embeddedFont>
      <p:font typeface="隶书" pitchFamily="49" charset="-122"/>
      <p:regular r:id="rId1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19" autoAdjust="0"/>
    <p:restoredTop sz="97922" autoAdjust="0"/>
  </p:normalViewPr>
  <p:slideViewPr>
    <p:cSldViewPr>
      <p:cViewPr>
        <p:scale>
          <a:sx n="60" d="100"/>
          <a:sy n="60" d="100"/>
        </p:scale>
        <p:origin x="-588" y="-24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6.fntdata"/><Relationship Id="rId128"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font" Target="fonts/font1.fntdata"/><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7.fntdata"/><Relationship Id="rId129" Type="http://schemas.openxmlformats.org/officeDocument/2006/relationships/font" Target="fonts/font12.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2.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3.fntdata"/><Relationship Id="rId125"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4-10T22:44:33.134" idx="1">
    <p:pos x="5472" y="1219"/>
    <p:text>陶哲轩在7岁进入高中就读，9岁进入大学，10岁、11岁、12岁参加国际数学奥林匹克竞赛，分获铜牌、银牌、金牌。他还未13岁时已赢得国际数学奥林匹克竞赛金牌，这项纪录至今也是由他保持。他在16岁获得学士学位，17岁获得硕士学位，21岁获得普林斯顿大学博士学位。他从24岁起在加利福尼亚大学洛杉矶分校担任教授，成为加利福尼亚大学洛杉矶分校有史以来最年轻的正教授。2006年，31岁时获得数学界的诺贝尔奖“菲尔兹”奖。</p:text>
    <p:extLst>
      <p:ext uri="{C676402C-5697-4E1C-873F-D02D1690AC5C}">
        <p15:threadingInfo xmlns="" xmlns:p15="http://schemas.microsoft.com/office/powerpoint/2012/main" timeZoneBias="-480"/>
      </p:ext>
    </p:extLst>
  </p:cm>
  <p:cm authorId="1" dt="2018-04-10T22:46:59.336" idx="2">
    <p:pos x="5472" y="1315"/>
    <p:text>2014年6月荣获被喻为“豪华版诺贝尔奖”的“科学突破奖”的数学奖，奖金高达300万美元。</p:text>
    <p:extLst>
      <p:ext uri="{C676402C-5697-4E1C-873F-D02D1690AC5C}">
        <p15:threadingInfo xmlns="" xmlns:p15="http://schemas.microsoft.com/office/powerpoint/2012/main" timeZoneBias="-48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3/30/2020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extLst>
      <p:ext uri="{BB962C8B-B14F-4D97-AF65-F5344CB8AC3E}">
        <p14:creationId xmlns:p14="http://schemas.microsoft.com/office/powerpoint/2010/main" val="3373246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3/30/2020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extLst>
      <p:ext uri="{BB962C8B-B14F-4D97-AF65-F5344CB8AC3E}">
        <p14:creationId xmlns:p14="http://schemas.microsoft.com/office/powerpoint/2010/main" val="373764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FCE6E29A-1F8C-4624-8963-AF6D9447B968}" type="datetimeFigureOut">
              <a:rPr lang="en-US" smtClean="0"/>
              <a:pPr/>
              <a:t>3/30/2020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FCE6E29A-1F8C-4624-8963-AF6D9447B968}"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3/30/2020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Number Theory and Cryptography</a:t>
            </a:r>
          </a:p>
        </p:txBody>
      </p:sp>
      <p:sp>
        <p:nvSpPr>
          <p:cNvPr id="3" name="Subtitle 2"/>
          <p:cNvSpPr>
            <a:spLocks noGrp="1"/>
          </p:cNvSpPr>
          <p:nvPr>
            <p:ph type="subTitle" idx="1"/>
          </p:nvPr>
        </p:nvSpPr>
        <p:spPr/>
        <p:txBody>
          <a:bodyPr/>
          <a:lstStyle/>
          <a:p>
            <a:r>
              <a:rPr lang="en-US" dirty="0"/>
              <a:t>Chapter 4</a:t>
            </a:r>
          </a:p>
        </p:txBody>
      </p:sp>
      <p:sp>
        <p:nvSpPr>
          <p:cNvPr id="4" name="TextBox 3"/>
          <p:cNvSpPr txBox="1"/>
          <p:nvPr/>
        </p:nvSpPr>
        <p:spPr>
          <a:xfrm>
            <a:off x="3810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a:t>
            </a:r>
            <a:r>
              <a:rPr lang="en-US" dirty="0" err="1"/>
              <a:t>Congruences</a:t>
            </a:r>
            <a:endParaRPr lang="en-US" dirty="0"/>
          </a:p>
        </p:txBody>
      </p:sp>
      <p:sp>
        <p:nvSpPr>
          <p:cNvPr id="3" name="Content Placeholder 2"/>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4</a:t>
            </a:r>
            <a:r>
              <a:rPr lang="en-US" dirty="0"/>
              <a:t>: Let m be a positive integer. The integers </a:t>
            </a:r>
            <a:r>
              <a:rPr lang="en-US" i="1" dirty="0"/>
              <a:t>a</a:t>
            </a:r>
            <a:r>
              <a:rPr lang="en-US" dirty="0"/>
              <a:t> and </a:t>
            </a:r>
            <a:r>
              <a:rPr lang="en-US" i="1" dirty="0"/>
              <a:t>b</a:t>
            </a:r>
            <a:r>
              <a:rPr lang="en-US" dirty="0"/>
              <a:t> are congruent modulo </a:t>
            </a:r>
            <a:r>
              <a:rPr lang="en-US" i="1" dirty="0"/>
              <a:t>m</a:t>
            </a:r>
            <a:r>
              <a:rPr lang="en-US" dirty="0"/>
              <a:t> if and only if there is an integer </a:t>
            </a:r>
            <a:r>
              <a:rPr lang="en-US" i="1" dirty="0"/>
              <a:t>k</a:t>
            </a:r>
            <a:r>
              <a:rPr lang="en-US" dirty="0"/>
              <a:t> such that </a:t>
            </a:r>
            <a:r>
              <a:rPr lang="en-US" i="1" dirty="0"/>
              <a:t>a</a:t>
            </a:r>
            <a:r>
              <a:rPr lang="en-US" dirty="0"/>
              <a:t> = </a:t>
            </a:r>
            <a:r>
              <a:rPr lang="en-US" i="1" dirty="0"/>
              <a:t>b</a:t>
            </a:r>
            <a:r>
              <a:rPr lang="en-US" dirty="0"/>
              <a:t> + </a:t>
            </a:r>
            <a:r>
              <a:rPr lang="en-US" i="1" dirty="0"/>
              <a:t>km</a:t>
            </a:r>
            <a:r>
              <a:rPr lang="en-US" dirty="0"/>
              <a:t>.</a:t>
            </a:r>
          </a:p>
          <a:p>
            <a:pPr>
              <a:buNone/>
            </a:pPr>
            <a:r>
              <a:rPr lang="en-US" dirty="0"/>
              <a:t>    </a:t>
            </a:r>
            <a:r>
              <a:rPr lang="en-US" b="1" dirty="0"/>
              <a:t>Proof</a:t>
            </a:r>
            <a:r>
              <a:rPr lang="en-US" dirty="0"/>
              <a:t>: </a:t>
            </a:r>
          </a:p>
          <a:p>
            <a:pPr lvl="1"/>
            <a:r>
              <a:rPr lang="en-US" dirty="0"/>
              <a:t>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then (by the definition of congruence)  </a:t>
            </a:r>
            <a:r>
              <a:rPr lang="en-US" i="1" dirty="0"/>
              <a:t>m</a:t>
            </a:r>
            <a:r>
              <a:rPr lang="en-US" dirty="0"/>
              <a:t> | </a:t>
            </a:r>
            <a:r>
              <a:rPr lang="en-US" i="1" dirty="0"/>
              <a:t>a – b</a:t>
            </a:r>
            <a:r>
              <a:rPr lang="en-US" dirty="0"/>
              <a:t>. Hence, there is an integer </a:t>
            </a:r>
            <a:r>
              <a:rPr lang="en-US" i="1" dirty="0"/>
              <a:t>k</a:t>
            </a:r>
            <a:r>
              <a:rPr lang="en-US" dirty="0"/>
              <a:t> such that </a:t>
            </a:r>
            <a:r>
              <a:rPr lang="en-US" i="1" dirty="0"/>
              <a:t>a – b = km </a:t>
            </a:r>
            <a:r>
              <a:rPr lang="en-US" dirty="0"/>
              <a:t>and equivalently </a:t>
            </a:r>
            <a:r>
              <a:rPr lang="en-US" i="1" dirty="0"/>
              <a:t>a = b + km.</a:t>
            </a:r>
          </a:p>
          <a:p>
            <a:pPr lvl="1"/>
            <a:r>
              <a:rPr lang="en-US" dirty="0"/>
              <a:t>Conversely, if there is an integer </a:t>
            </a:r>
            <a:r>
              <a:rPr lang="en-US" i="1" dirty="0"/>
              <a:t>k</a:t>
            </a:r>
            <a:r>
              <a:rPr lang="en-US" dirty="0"/>
              <a:t> such that </a:t>
            </a:r>
            <a:r>
              <a:rPr lang="en-US" i="1" dirty="0"/>
              <a:t>a = b + km, </a:t>
            </a:r>
            <a:r>
              <a:rPr lang="en-US" dirty="0"/>
              <a:t>then</a:t>
            </a:r>
            <a:r>
              <a:rPr lang="en-US" i="1" dirty="0"/>
              <a:t> km = a – b. </a:t>
            </a:r>
            <a:r>
              <a:rPr lang="en-US" dirty="0"/>
              <a:t>Hence</a:t>
            </a:r>
            <a:r>
              <a:rPr lang="en-US" i="1" dirty="0"/>
              <a:t>, m</a:t>
            </a:r>
            <a:r>
              <a:rPr lang="en-US" dirty="0"/>
              <a:t> | </a:t>
            </a:r>
            <a:r>
              <a:rPr lang="en-US" i="1" dirty="0"/>
              <a:t>a – b </a:t>
            </a:r>
            <a:r>
              <a:rPr lang="en-US" dirty="0"/>
              <a:t>and</a:t>
            </a:r>
            <a:r>
              <a:rPr lang="en-US" i="1" dirty="0"/>
              <a:t> a  </a:t>
            </a:r>
            <a:r>
              <a:rPr lang="en-US" b="1" dirty="0">
                <a:latin typeface="Cambria Math"/>
                <a:ea typeface="Cambria Math"/>
              </a:rPr>
              <a:t>≡</a:t>
            </a:r>
            <a:r>
              <a:rPr lang="en-US" b="1" dirty="0"/>
              <a:t>  </a:t>
            </a:r>
            <a:r>
              <a:rPr lang="en-US" i="1" dirty="0"/>
              <a:t>b </a:t>
            </a:r>
            <a:r>
              <a:rPr lang="en-US" dirty="0"/>
              <a:t>(mod</a:t>
            </a:r>
            <a:r>
              <a:rPr lang="en-US" i="1" dirty="0"/>
              <a:t> m</a:t>
            </a:r>
            <a:r>
              <a:rPr lang="en-US" dirty="0"/>
              <a:t>).</a:t>
            </a:r>
          </a:p>
        </p:txBody>
      </p:sp>
      <p:sp>
        <p:nvSpPr>
          <p:cNvPr id="4" name="Isosceles Triangle 3"/>
          <p:cNvSpPr/>
          <p:nvPr/>
        </p:nvSpPr>
        <p:spPr>
          <a:xfrm rot="5400000" flipV="1">
            <a:off x="9982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a:bodyPr>
          <a:lstStyle/>
          <a:p>
            <a:pPr indent="0">
              <a:buNone/>
            </a:pPr>
            <a:r>
              <a:rPr lang="en-US" b="1" dirty="0"/>
              <a:t>Example </a:t>
            </a:r>
            <a:r>
              <a:rPr lang="en-US" b="1" dirty="0">
                <a:latin typeface="Cambria Math" pitchFamily="18" charset="0"/>
                <a:ea typeface="Cambria Math" pitchFamily="18" charset="0"/>
              </a:rPr>
              <a:t>2</a:t>
            </a:r>
            <a:r>
              <a:rPr lang="en-US" dirty="0"/>
              <a:t>: Decrypt the message “LEWLYPLUJL PZ H NYLHA  ALHJOLY” that was encrypted using the shift cipher with </a:t>
            </a:r>
            <a:r>
              <a:rPr lang="en-US" i="1" dirty="0"/>
              <a:t>k</a:t>
            </a:r>
            <a:r>
              <a:rPr lang="en-US" dirty="0"/>
              <a:t> = </a:t>
            </a:r>
            <a:r>
              <a:rPr lang="en-US" dirty="0">
                <a:latin typeface="Cambria Math" pitchFamily="18" charset="0"/>
                <a:ea typeface="Cambria Math" pitchFamily="18" charset="0"/>
              </a:rPr>
              <a:t>7</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a:t>
            </a:r>
            <a:r>
              <a:rPr lang="en-US" sz="1900" dirty="0">
                <a:latin typeface="Cambria Math" pitchFamily="18" charset="0"/>
                <a:ea typeface="Cambria Math" pitchFamily="18" charset="0"/>
              </a:rPr>
              <a:t>11 4 22 11 24 15 11 20 9 11   15 25   7   13 24 11 7  0    0 11 7  9  14  11  24</a:t>
            </a:r>
            <a:r>
              <a:rPr lang="en-US" sz="1900" dirty="0"/>
              <a:t>.</a:t>
            </a:r>
          </a:p>
          <a:p>
            <a:pPr>
              <a:buNone/>
            </a:pPr>
            <a:r>
              <a:rPr lang="en-US" dirty="0"/>
              <a:t>    Shift each of the numbers by </a:t>
            </a:r>
            <a:r>
              <a:rPr lang="en-US" dirty="0">
                <a:latin typeface="Cambria Math"/>
                <a:ea typeface="Cambria Math"/>
              </a:rPr>
              <a:t>−</a:t>
            </a:r>
            <a:r>
              <a:rPr lang="en-US" i="1" dirty="0">
                <a:ea typeface="Cambria Math"/>
              </a:rPr>
              <a:t>k</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dirty="0">
                <a:latin typeface="Cambria Math"/>
                <a:ea typeface="Cambria Math"/>
              </a:rPr>
              <a:t>−7 modulo 26</a:t>
            </a:r>
            <a:r>
              <a:rPr lang="en-US" dirty="0"/>
              <a:t>, yielding</a:t>
            </a:r>
          </a:p>
          <a:p>
            <a:pPr>
              <a:buNone/>
            </a:pPr>
            <a:r>
              <a:rPr lang="en-US" dirty="0"/>
              <a:t>    </a:t>
            </a:r>
            <a:r>
              <a:rPr lang="en-US" sz="1900" dirty="0">
                <a:latin typeface="Cambria Math" pitchFamily="18" charset="0"/>
                <a:ea typeface="Cambria Math" pitchFamily="18" charset="0"/>
              </a:rPr>
              <a:t>4 23 15 4 17 8 4 13 2 4   8 18    0    6 17 4  0  19     19  4  0  2  7  4  17</a:t>
            </a:r>
            <a:r>
              <a:rPr lang="en-US" sz="1900" dirty="0"/>
              <a:t>.</a:t>
            </a:r>
          </a:p>
          <a:p>
            <a:pPr>
              <a:buNone/>
            </a:pPr>
            <a:r>
              <a:rPr lang="en-US" dirty="0"/>
              <a:t>    Translating the numbers back to letters produces the decrypted message</a:t>
            </a:r>
          </a:p>
          <a:p>
            <a:pPr>
              <a:buNone/>
            </a:pPr>
            <a:r>
              <a:rPr lang="en-US" dirty="0"/>
              <a:t>           “EXPERIENCE IS A GREAT TEACHER.”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Affine Ciphers</a:t>
            </a:r>
          </a:p>
        </p:txBody>
      </p:sp>
      <p:sp>
        <p:nvSpPr>
          <p:cNvPr id="3" name="Content Placeholder 2"/>
          <p:cNvSpPr>
            <a:spLocks noGrp="1"/>
          </p:cNvSpPr>
          <p:nvPr>
            <p:ph idx="1"/>
          </p:nvPr>
        </p:nvSpPr>
        <p:spPr/>
        <p:txBody>
          <a:bodyPr>
            <a:normAutofit fontScale="85000" lnSpcReduction="20000"/>
          </a:bodyPr>
          <a:lstStyle/>
          <a:p>
            <a:r>
              <a:rPr lang="en-US" dirty="0"/>
              <a:t>Shift ciphers are a special case of </a:t>
            </a:r>
            <a:r>
              <a:rPr lang="en-US" i="1" dirty="0"/>
              <a:t>affine ciphers </a:t>
            </a:r>
            <a:r>
              <a:rPr lang="en-US" dirty="0"/>
              <a:t>which use functions of the form</a:t>
            </a:r>
          </a:p>
          <a:p>
            <a:pPr lvl="1">
              <a:buNone/>
            </a:pPr>
            <a:r>
              <a:rPr lang="en-US" dirty="0"/>
              <a:t> </a:t>
            </a:r>
            <a:r>
              <a:rPr lang="en-US" i="1" dirty="0"/>
              <a:t>f</a:t>
            </a:r>
            <a:r>
              <a:rPr lang="en-US" dirty="0"/>
              <a:t>(</a:t>
            </a:r>
            <a:r>
              <a:rPr lang="en-US" i="1" dirty="0"/>
              <a:t>p</a:t>
            </a:r>
            <a:r>
              <a:rPr lang="en-US" dirty="0"/>
              <a:t>)</a:t>
            </a:r>
            <a:r>
              <a:rPr lang="en-US" i="1" dirty="0"/>
              <a:t> = </a:t>
            </a:r>
            <a:r>
              <a:rPr lang="en-US" dirty="0"/>
              <a:t>(</a:t>
            </a:r>
            <a:r>
              <a:rPr lang="en-US" i="1" dirty="0" err="1"/>
              <a:t>ap</a:t>
            </a:r>
            <a:r>
              <a:rPr lang="en-US" i="1" dirty="0"/>
              <a:t> + </a:t>
            </a:r>
            <a:r>
              <a:rPr lang="en-US" i="1" dirty="0">
                <a:latin typeface="Cambria Math" pitchFamily="18" charset="0"/>
                <a:ea typeface="Cambria Math" pitchFamily="18" charset="0"/>
              </a:rPr>
              <a:t>b</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a:buNone/>
            </a:pPr>
            <a:r>
              <a:rPr lang="en-US" dirty="0">
                <a:ea typeface="Cambria Math" pitchFamily="18" charset="0"/>
              </a:rPr>
              <a:t>     where </a:t>
            </a:r>
            <a:r>
              <a:rPr lang="en-US" i="1" dirty="0">
                <a:ea typeface="Cambria Math" pitchFamily="18" charset="0"/>
              </a:rPr>
              <a:t>a</a:t>
            </a:r>
            <a:r>
              <a:rPr lang="en-US" dirty="0">
                <a:ea typeface="Cambria Math" pitchFamily="18" charset="0"/>
              </a:rPr>
              <a:t> and </a:t>
            </a:r>
            <a:r>
              <a:rPr lang="en-US" i="1" dirty="0">
                <a:ea typeface="Cambria Math" pitchFamily="18" charset="0"/>
              </a:rPr>
              <a:t>b</a:t>
            </a:r>
            <a:r>
              <a:rPr lang="en-US" dirty="0">
                <a:ea typeface="Cambria Math" pitchFamily="18" charset="0"/>
              </a:rPr>
              <a:t> are integers, chosen so that </a:t>
            </a:r>
            <a:r>
              <a:rPr lang="en-US" i="1" dirty="0">
                <a:ea typeface="Cambria Math" pitchFamily="18" charset="0"/>
              </a:rPr>
              <a:t>f  </a:t>
            </a:r>
            <a:r>
              <a:rPr lang="en-US" dirty="0">
                <a:ea typeface="Cambria Math" pitchFamily="18" charset="0"/>
              </a:rPr>
              <a:t>is a </a:t>
            </a:r>
            <a:r>
              <a:rPr lang="en-US" dirty="0" err="1">
                <a:ea typeface="Cambria Math" pitchFamily="18" charset="0"/>
              </a:rPr>
              <a:t>bijection</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a:t>
            </a:r>
            <a:r>
              <a:rPr lang="en-US" dirty="0">
                <a:ea typeface="Cambria Math" pitchFamily="18" charset="0"/>
              </a:rPr>
              <a:t>The function is a </a:t>
            </a:r>
            <a:r>
              <a:rPr lang="en-US" dirty="0" err="1">
                <a:ea typeface="Cambria Math" pitchFamily="18" charset="0"/>
              </a:rPr>
              <a:t>bijection</a:t>
            </a:r>
            <a:r>
              <a:rPr lang="en-US" dirty="0">
                <a:ea typeface="Cambria Math" pitchFamily="18" charset="0"/>
              </a:rPr>
              <a:t> if and only if </a:t>
            </a:r>
            <a:r>
              <a:rPr lang="en-US" dirty="0" err="1">
                <a:ea typeface="Cambria Math" pitchFamily="18" charset="0"/>
              </a:rPr>
              <a:t>gcd</a:t>
            </a:r>
            <a:r>
              <a:rPr lang="en-US" dirty="0">
                <a:latin typeface="Cambria Math" pitchFamily="18" charset="0"/>
                <a:ea typeface="Cambria Math" pitchFamily="18" charset="0"/>
              </a:rPr>
              <a:t>(</a:t>
            </a:r>
            <a:r>
              <a:rPr lang="en-US" i="1" dirty="0">
                <a:ea typeface="Cambria Math" pitchFamily="18" charset="0"/>
              </a:rPr>
              <a:t>a</a:t>
            </a:r>
            <a:r>
              <a:rPr lang="en-US" dirty="0">
                <a:latin typeface="Cambria Math" pitchFamily="18" charset="0"/>
                <a:ea typeface="Cambria Math" pitchFamily="18" charset="0"/>
              </a:rPr>
              <a:t>,26) = 1. </a:t>
            </a:r>
          </a:p>
          <a:p>
            <a:r>
              <a:rPr lang="en-US" b="1" dirty="0">
                <a:ea typeface="Cambria Math" pitchFamily="18" charset="0"/>
              </a:rPr>
              <a:t>Example</a:t>
            </a:r>
            <a:r>
              <a:rPr lang="en-US" dirty="0">
                <a:ea typeface="Cambria Math" pitchFamily="18" charset="0"/>
              </a:rPr>
              <a:t>: What letter replaces the letter K when the  function </a:t>
            </a:r>
            <a:r>
              <a:rPr lang="en-US" dirty="0"/>
              <a:t> </a:t>
            </a:r>
            <a:r>
              <a:rPr lang="en-US" i="1" dirty="0"/>
              <a:t>f</a:t>
            </a:r>
            <a:r>
              <a:rPr lang="en-US" dirty="0"/>
              <a:t>(</a:t>
            </a:r>
            <a:r>
              <a:rPr lang="en-US" i="1" dirty="0"/>
              <a:t>p</a:t>
            </a:r>
            <a:r>
              <a:rPr lang="en-US" dirty="0"/>
              <a:t>)</a:t>
            </a:r>
            <a:r>
              <a:rPr lang="en-US" i="1" dirty="0"/>
              <a:t> = </a:t>
            </a:r>
            <a:r>
              <a:rPr lang="en-US" dirty="0"/>
              <a:t>(</a:t>
            </a:r>
            <a:r>
              <a:rPr lang="en-US" dirty="0">
                <a:latin typeface="Cambria Math" pitchFamily="18" charset="0"/>
                <a:ea typeface="Cambria Math" pitchFamily="18" charset="0"/>
              </a:rPr>
              <a:t>7</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a:t>
            </a:r>
            <a:r>
              <a:rPr lang="en-US" dirty="0">
                <a:ea typeface="Cambria Math" pitchFamily="18" charset="0"/>
              </a:rPr>
              <a:t>is used for encryption.</a:t>
            </a:r>
          </a:p>
          <a:p>
            <a:pPr>
              <a:buNone/>
            </a:pPr>
            <a:r>
              <a:rPr lang="en-US" b="1" dirty="0">
                <a:ea typeface="Cambria Math" pitchFamily="18" charset="0"/>
              </a:rPr>
              <a:t>     Solution</a:t>
            </a:r>
            <a:r>
              <a:rPr lang="en-US" dirty="0">
                <a:ea typeface="Cambria Math" pitchFamily="18" charset="0"/>
              </a:rPr>
              <a:t>: Since </a:t>
            </a:r>
            <a:r>
              <a:rPr lang="en-US" dirty="0">
                <a:latin typeface="Cambria Math" pitchFamily="18" charset="0"/>
                <a:ea typeface="Cambria Math" pitchFamily="18" charset="0"/>
              </a:rPr>
              <a:t>10</a:t>
            </a:r>
            <a:r>
              <a:rPr lang="en-US" dirty="0">
                <a:ea typeface="Cambria Math" pitchFamily="18" charset="0"/>
              </a:rPr>
              <a:t> represents K, </a:t>
            </a:r>
            <a:r>
              <a:rPr lang="en-US" i="1" dirty="0"/>
              <a:t>f</a:t>
            </a:r>
            <a:r>
              <a:rPr lang="en-US" dirty="0"/>
              <a:t>(</a:t>
            </a:r>
            <a:r>
              <a:rPr lang="en-US" dirty="0">
                <a:latin typeface="Cambria Math" pitchFamily="18" charset="0"/>
                <a:ea typeface="Cambria Math" pitchFamily="18" charset="0"/>
              </a:rPr>
              <a:t>10</a:t>
            </a:r>
            <a:r>
              <a:rPr lang="en-US" dirty="0"/>
              <a:t>)</a:t>
            </a:r>
            <a:r>
              <a:rPr lang="en-US" i="1" dirty="0"/>
              <a:t> = </a:t>
            </a:r>
            <a:r>
              <a:rPr lang="en-US" dirty="0"/>
              <a:t>(</a:t>
            </a:r>
            <a:r>
              <a:rPr lang="en-US" dirty="0">
                <a:latin typeface="Cambria Math" pitchFamily="18" charset="0"/>
                <a:ea typeface="Cambria Math" pitchFamily="18" charset="0"/>
              </a:rPr>
              <a:t>7</a:t>
            </a:r>
            <a:r>
              <a:rPr lang="en-US" dirty="0">
                <a:latin typeface="Cambria Math"/>
                <a:ea typeface="Cambria Math"/>
              </a:rPr>
              <a:t>∙</a:t>
            </a:r>
            <a:r>
              <a:rPr lang="en-US" dirty="0">
                <a:latin typeface="Cambria Math" pitchFamily="18" charset="0"/>
                <a:ea typeface="Cambria Math" pitchFamily="18" charset="0"/>
              </a:rPr>
              <a:t>10</a:t>
            </a:r>
            <a:r>
              <a:rPr lang="en-US" i="1" dirty="0"/>
              <a:t>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 =21, </a:t>
            </a:r>
            <a:r>
              <a:rPr lang="en-US" dirty="0">
                <a:ea typeface="Cambria Math" pitchFamily="18" charset="0"/>
              </a:rPr>
              <a:t>which is then replaced by V.</a:t>
            </a:r>
          </a:p>
          <a:p>
            <a:r>
              <a:rPr lang="en-US" dirty="0">
                <a:ea typeface="Cambria Math" pitchFamily="18" charset="0"/>
              </a:rPr>
              <a:t>To decrypt a message encrypted by a shift cipher, the congruence  </a:t>
            </a:r>
            <a:r>
              <a:rPr lang="en-US" i="1" dirty="0">
                <a:ea typeface="Cambria Math" pitchFamily="18" charset="0"/>
              </a:rPr>
              <a:t>c</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 </a:t>
            </a:r>
            <a:r>
              <a:rPr lang="en-US" i="1" dirty="0">
                <a:ea typeface="Cambria Math" pitchFamily="18" charset="0"/>
              </a:rPr>
              <a:t>b</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needs to be solved for </a:t>
            </a:r>
            <a:r>
              <a:rPr lang="en-US" i="1" dirty="0">
                <a:ea typeface="Cambria Math" pitchFamily="18" charset="0"/>
              </a:rPr>
              <a:t>p</a:t>
            </a:r>
            <a:r>
              <a:rPr lang="en-US" dirty="0">
                <a:ea typeface="Cambria Math" pitchFamily="18" charset="0"/>
              </a:rPr>
              <a:t>.</a:t>
            </a:r>
          </a:p>
          <a:p>
            <a:pPr lvl="1"/>
            <a:r>
              <a:rPr lang="en-US" dirty="0">
                <a:ea typeface="Cambria Math" pitchFamily="18" charset="0"/>
              </a:rPr>
              <a:t>Subtract </a:t>
            </a:r>
            <a:r>
              <a:rPr lang="en-US" i="1" dirty="0">
                <a:ea typeface="Cambria Math" pitchFamily="18" charset="0"/>
              </a:rPr>
              <a:t>b</a:t>
            </a:r>
            <a:r>
              <a:rPr lang="en-US" dirty="0">
                <a:ea typeface="Cambria Math" pitchFamily="18" charset="0"/>
              </a:rPr>
              <a:t> from both sides to obtain </a:t>
            </a:r>
            <a:r>
              <a:rPr lang="en-US" i="1" dirty="0">
                <a:ea typeface="Cambria Math" pitchFamily="18" charset="0"/>
              </a:rPr>
              <a:t>c</a:t>
            </a:r>
            <a:r>
              <a:rPr lang="en-US" i="1" dirty="0">
                <a:latin typeface="Cambria Math"/>
                <a:ea typeface="Cambria Math"/>
              </a:rPr>
              <a:t>− b</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dirty="0">
                <a:ea typeface="Cambria Math" pitchFamily="18" charset="0"/>
              </a:rPr>
              <a:t>Multiply both sides by  the inverse of a modulo </a:t>
            </a:r>
            <a:r>
              <a:rPr lang="en-US" dirty="0">
                <a:latin typeface="Cambria Math" pitchFamily="18" charset="0"/>
                <a:ea typeface="Cambria Math" pitchFamily="18" charset="0"/>
              </a:rPr>
              <a:t>26</a:t>
            </a:r>
            <a:r>
              <a:rPr lang="en-US" dirty="0">
                <a:ea typeface="Cambria Math" pitchFamily="18" charset="0"/>
              </a:rPr>
              <a:t>, which exists since </a:t>
            </a:r>
            <a:r>
              <a:rPr lang="en-US" dirty="0" err="1">
                <a:ea typeface="Cambria Math" pitchFamily="18" charset="0"/>
              </a:rPr>
              <a:t>gcd</a:t>
            </a:r>
            <a:r>
              <a:rPr lang="en-US" dirty="0">
                <a:ea typeface="Cambria Math" pitchFamily="18" charset="0"/>
              </a:rPr>
              <a:t>(</a:t>
            </a:r>
            <a:r>
              <a:rPr lang="en-US" i="1" dirty="0">
                <a:ea typeface="Cambria Math" pitchFamily="18" charset="0"/>
              </a:rPr>
              <a:t>a</a:t>
            </a:r>
            <a:r>
              <a:rPr lang="en-US" dirty="0">
                <a:ea typeface="Cambria Math" pitchFamily="18" charset="0"/>
              </a:rPr>
              <a:t>,</a:t>
            </a:r>
            <a:r>
              <a:rPr lang="en-US" dirty="0">
                <a:latin typeface="Cambria Math" pitchFamily="18" charset="0"/>
                <a:ea typeface="Cambria Math" pitchFamily="18" charset="0"/>
              </a:rPr>
              <a:t>26</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a:t>
            </a:r>
          </a:p>
          <a:p>
            <a:pPr lvl="1"/>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a:rPr>
              <a:t>ā</a:t>
            </a:r>
            <a:r>
              <a:rPr lang="en-US" i="1" dirty="0" err="1">
                <a:ea typeface="Cambria Math" pitchFamily="18" charset="0"/>
              </a:rPr>
              <a:t>ap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which simplifies to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a:ea typeface="Cambria Math" pitchFamily="18" charset="0"/>
              </a:rPr>
              <a:t>p</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a:t>
            </a:r>
          </a:p>
          <a:p>
            <a:pPr lvl="1"/>
            <a:r>
              <a:rPr lang="en-US" i="1" dirty="0">
                <a:ea typeface="Cambria Math" pitchFamily="18" charset="0"/>
              </a:rPr>
              <a:t>p </a:t>
            </a:r>
            <a:r>
              <a:rPr lang="en-US" dirty="0">
                <a:latin typeface="Cambria Math"/>
                <a:ea typeface="Cambria Math"/>
              </a:rPr>
              <a:t>≡ </a:t>
            </a:r>
            <a:r>
              <a:rPr lang="en-US" i="1" dirty="0">
                <a:ea typeface="Cambria Math"/>
              </a:rPr>
              <a:t>ā</a:t>
            </a:r>
            <a:r>
              <a:rPr lang="en-US" i="1" dirty="0">
                <a:ea typeface="Cambria Math" pitchFamily="18" charset="0"/>
              </a:rPr>
              <a:t>(c</a:t>
            </a:r>
            <a:r>
              <a:rPr lang="en-US" i="1" dirty="0">
                <a:ea typeface="Cambria Math"/>
              </a:rPr>
              <a:t>− b</a:t>
            </a:r>
            <a:r>
              <a:rPr lang="en-US" dirty="0">
                <a:ea typeface="Cambria Math"/>
              </a:rPr>
              <a:t>)</a:t>
            </a:r>
            <a:r>
              <a:rPr lang="en-US" dirty="0">
                <a:ea typeface="Cambria Math" pitchFamily="18" charset="0"/>
              </a:rPr>
              <a:t> (mod </a:t>
            </a:r>
            <a:r>
              <a:rPr lang="en-US" dirty="0">
                <a:latin typeface="Cambria Math" pitchFamily="18" charset="0"/>
                <a:ea typeface="Cambria Math" pitchFamily="18" charset="0"/>
              </a:rPr>
              <a:t>26</a:t>
            </a:r>
            <a:r>
              <a:rPr lang="en-US" dirty="0">
                <a:ea typeface="Cambria Math" pitchFamily="18" charset="0"/>
              </a:rPr>
              <a:t>) is used to determine </a:t>
            </a:r>
            <a:r>
              <a:rPr lang="en-US" i="1" dirty="0">
                <a:ea typeface="Cambria Math" pitchFamily="18" charset="0"/>
              </a:rPr>
              <a:t>p </a:t>
            </a:r>
            <a:r>
              <a:rPr lang="en-US" dirty="0">
                <a:ea typeface="Cambria Math" pitchFamily="18" charset="0"/>
              </a:rPr>
              <a:t>in</a:t>
            </a:r>
            <a:r>
              <a:rPr lang="en-US" i="1" dirty="0">
                <a:ea typeface="Cambria Math" pitchFamily="18" charset="0"/>
              </a:rPr>
              <a:t> </a:t>
            </a:r>
            <a:r>
              <a:rPr lang="en-US" b="1" dirty="0">
                <a:ea typeface="Cambria Math" pitchFamily="18" charset="0"/>
              </a:rPr>
              <a:t>Z</a:t>
            </a:r>
            <a:r>
              <a:rPr lang="en-US" baseline="-25000" dirty="0">
                <a:latin typeface="Cambria Math" pitchFamily="18" charset="0"/>
                <a:ea typeface="Cambria Math" pitchFamily="18" charset="0"/>
              </a:rPr>
              <a:t>26</a:t>
            </a:r>
            <a:r>
              <a:rPr lang="en-US" dirty="0">
                <a:ea typeface="Cambria Math" pitchFamily="18" charset="0"/>
              </a:rPr>
              <a:t>.</a:t>
            </a:r>
            <a:endParaRPr lang="en-US" baseline="-25000" dirty="0">
              <a:latin typeface="Cambria Math" pitchFamily="18" charset="0"/>
              <a:ea typeface="Cambria Math" pitchFamily="18" charset="0"/>
            </a:endParaRPr>
          </a:p>
          <a:p>
            <a:pPr>
              <a:buNone/>
            </a:pP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Cryptanalysis of Affine Ciphers</a:t>
            </a:r>
          </a:p>
        </p:txBody>
      </p:sp>
      <p:sp>
        <p:nvSpPr>
          <p:cNvPr id="3" name="Content Placeholder 2"/>
          <p:cNvSpPr>
            <a:spLocks noGrp="1"/>
          </p:cNvSpPr>
          <p:nvPr>
            <p:ph idx="1"/>
          </p:nvPr>
        </p:nvSpPr>
        <p:spPr/>
        <p:txBody>
          <a:bodyPr>
            <a:normAutofit fontScale="70000" lnSpcReduction="20000"/>
          </a:bodyPr>
          <a:lstStyle/>
          <a:p>
            <a:r>
              <a:rPr lang="en-US" dirty="0"/>
              <a:t>The process of recovering plaintext from </a:t>
            </a:r>
            <a:r>
              <a:rPr lang="en-US" dirty="0" err="1"/>
              <a:t>ciphertext</a:t>
            </a:r>
            <a:r>
              <a:rPr lang="en-US" dirty="0"/>
              <a:t> without knowledge both  of the encryption method and the key is known as </a:t>
            </a:r>
            <a:r>
              <a:rPr lang="en-US" i="1" dirty="0"/>
              <a:t>cryptanalysis</a:t>
            </a:r>
            <a:r>
              <a:rPr lang="en-US" dirty="0"/>
              <a:t> or </a:t>
            </a:r>
            <a:r>
              <a:rPr lang="en-US" i="1" dirty="0"/>
              <a:t>breaking codes</a:t>
            </a:r>
            <a:r>
              <a:rPr lang="en-US" dirty="0"/>
              <a:t>.</a:t>
            </a:r>
          </a:p>
          <a:p>
            <a:r>
              <a:rPr lang="en-US" dirty="0"/>
              <a:t>An important tool for </a:t>
            </a:r>
            <a:r>
              <a:rPr lang="en-US" dirty="0" err="1"/>
              <a:t>cryptanalyzing</a:t>
            </a:r>
            <a:r>
              <a:rPr lang="en-US" dirty="0"/>
              <a:t> </a:t>
            </a:r>
            <a:r>
              <a:rPr lang="en-US" dirty="0" err="1"/>
              <a:t>ciphertext</a:t>
            </a:r>
            <a:r>
              <a:rPr lang="en-US" dirty="0"/>
              <a:t> produced with a affine ciphers is the relative frequencies of letters. The nine most common letters in the English texts are E </a:t>
            </a:r>
            <a:r>
              <a:rPr lang="en-US" dirty="0">
                <a:latin typeface="Cambria Math" pitchFamily="18" charset="0"/>
                <a:ea typeface="Cambria Math" pitchFamily="18" charset="0"/>
              </a:rPr>
              <a:t>13</a:t>
            </a:r>
            <a:r>
              <a:rPr lang="en-US" dirty="0"/>
              <a:t>%, T </a:t>
            </a:r>
            <a:r>
              <a:rPr lang="en-US" dirty="0">
                <a:latin typeface="Cambria Math" pitchFamily="18" charset="0"/>
                <a:ea typeface="Cambria Math" pitchFamily="18" charset="0"/>
              </a:rPr>
              <a:t>9</a:t>
            </a:r>
            <a:r>
              <a:rPr lang="en-US" dirty="0"/>
              <a:t>%, A </a:t>
            </a:r>
            <a:r>
              <a:rPr lang="en-US" dirty="0">
                <a:latin typeface="Cambria Math" pitchFamily="18" charset="0"/>
                <a:ea typeface="Cambria Math" pitchFamily="18" charset="0"/>
              </a:rPr>
              <a:t>8</a:t>
            </a:r>
            <a:r>
              <a:rPr lang="en-US" dirty="0"/>
              <a:t>%, O </a:t>
            </a:r>
            <a:r>
              <a:rPr lang="en-US" dirty="0">
                <a:latin typeface="Cambria Math" pitchFamily="18" charset="0"/>
                <a:ea typeface="Cambria Math" pitchFamily="18" charset="0"/>
              </a:rPr>
              <a:t>8</a:t>
            </a:r>
            <a:r>
              <a:rPr lang="en-US" dirty="0"/>
              <a:t>%, I </a:t>
            </a:r>
            <a:r>
              <a:rPr lang="en-US" dirty="0">
                <a:latin typeface="Cambria Math" pitchFamily="18" charset="0"/>
                <a:ea typeface="Cambria Math" pitchFamily="18" charset="0"/>
              </a:rPr>
              <a:t>7</a:t>
            </a:r>
            <a:r>
              <a:rPr lang="en-US" dirty="0"/>
              <a:t>%, N </a:t>
            </a:r>
            <a:r>
              <a:rPr lang="en-US" dirty="0">
                <a:latin typeface="Cambria Math" pitchFamily="18" charset="0"/>
                <a:ea typeface="Cambria Math" pitchFamily="18" charset="0"/>
              </a:rPr>
              <a:t>7</a:t>
            </a:r>
            <a:r>
              <a:rPr lang="en-US" dirty="0"/>
              <a:t>%, S </a:t>
            </a:r>
            <a:r>
              <a:rPr lang="en-US" dirty="0">
                <a:latin typeface="Cambria Math" pitchFamily="18" charset="0"/>
                <a:ea typeface="Cambria Math" pitchFamily="18" charset="0"/>
              </a:rPr>
              <a:t>7</a:t>
            </a:r>
            <a:r>
              <a:rPr lang="en-US" dirty="0"/>
              <a:t>%, H </a:t>
            </a:r>
            <a:r>
              <a:rPr lang="en-US" dirty="0">
                <a:latin typeface="Cambria Math" pitchFamily="18" charset="0"/>
                <a:ea typeface="Cambria Math" pitchFamily="18" charset="0"/>
              </a:rPr>
              <a:t>6</a:t>
            </a:r>
            <a:r>
              <a:rPr lang="en-US" dirty="0"/>
              <a:t>%, and R </a:t>
            </a:r>
            <a:r>
              <a:rPr lang="en-US" dirty="0">
                <a:latin typeface="Cambria Math" pitchFamily="18" charset="0"/>
                <a:ea typeface="Cambria Math" pitchFamily="18" charset="0"/>
              </a:rPr>
              <a:t>6</a:t>
            </a:r>
            <a:r>
              <a:rPr lang="en-US" dirty="0"/>
              <a:t>%.</a:t>
            </a:r>
          </a:p>
          <a:p>
            <a:r>
              <a:rPr lang="en-US" dirty="0"/>
              <a:t>To analyze </a:t>
            </a:r>
            <a:r>
              <a:rPr lang="en-US" dirty="0" err="1"/>
              <a:t>ciphertext</a:t>
            </a:r>
            <a:r>
              <a:rPr lang="en-US" dirty="0"/>
              <a:t>:</a:t>
            </a:r>
          </a:p>
          <a:p>
            <a:pPr lvl="1"/>
            <a:r>
              <a:rPr lang="en-US" dirty="0"/>
              <a:t>Find the frequency of the letters in the </a:t>
            </a:r>
            <a:r>
              <a:rPr lang="en-US" dirty="0" err="1"/>
              <a:t>ciphertext</a:t>
            </a:r>
            <a:r>
              <a:rPr lang="en-US" dirty="0"/>
              <a:t>.</a:t>
            </a:r>
          </a:p>
          <a:p>
            <a:pPr lvl="1"/>
            <a:r>
              <a:rPr lang="en-US" dirty="0"/>
              <a:t>Hypothesize that the most frequent letter is produced by encrypting E. </a:t>
            </a:r>
          </a:p>
          <a:p>
            <a:pPr lvl="1"/>
            <a:r>
              <a:rPr lang="en-US" dirty="0"/>
              <a:t>If the value of the shift from E to the most frequent letter is </a:t>
            </a:r>
            <a:r>
              <a:rPr lang="en-US" i="1" dirty="0"/>
              <a:t>k</a:t>
            </a:r>
            <a:r>
              <a:rPr lang="en-US" dirty="0"/>
              <a:t>, shift the </a:t>
            </a:r>
            <a:r>
              <a:rPr lang="en-US" dirty="0" err="1"/>
              <a:t>ciphertext</a:t>
            </a:r>
            <a:r>
              <a:rPr lang="en-US" dirty="0"/>
              <a:t> by </a:t>
            </a:r>
            <a:r>
              <a:rPr lang="en-US" dirty="0">
                <a:latin typeface="Cambria Math"/>
                <a:ea typeface="Cambria Math"/>
              </a:rPr>
              <a:t>−</a:t>
            </a:r>
            <a:r>
              <a:rPr lang="en-US" i="1" dirty="0"/>
              <a:t>k</a:t>
            </a:r>
            <a:r>
              <a:rPr lang="en-US" dirty="0"/>
              <a:t> and see if it makes sense.</a:t>
            </a:r>
          </a:p>
          <a:p>
            <a:pPr lvl="1"/>
            <a:r>
              <a:rPr lang="en-US" dirty="0"/>
              <a:t>If not, try T as a hypothesis and continue. </a:t>
            </a:r>
          </a:p>
          <a:p>
            <a:r>
              <a:rPr lang="en-US" b="1" dirty="0"/>
              <a:t>Example</a:t>
            </a:r>
            <a:r>
              <a:rPr lang="en-US" dirty="0"/>
              <a:t>: We intercepted the message “ZNK KGXRE HOXJ MKZY ZNK CUXS” that we know was produced by a shift cipher.  Let’s try to </a:t>
            </a:r>
            <a:r>
              <a:rPr lang="en-US" dirty="0" err="1"/>
              <a:t>cryptanalyze</a:t>
            </a:r>
            <a:r>
              <a:rPr lang="en-US" dirty="0"/>
              <a:t>.</a:t>
            </a:r>
          </a:p>
          <a:p>
            <a:r>
              <a:rPr lang="en-US" b="1" dirty="0"/>
              <a:t>Solution</a:t>
            </a:r>
            <a:r>
              <a:rPr lang="en-US" dirty="0"/>
              <a:t>: The most common letter in the </a:t>
            </a:r>
            <a:r>
              <a:rPr lang="en-US" dirty="0" err="1"/>
              <a:t>ciphertext</a:t>
            </a:r>
            <a:r>
              <a:rPr lang="en-US" dirty="0"/>
              <a:t> is K. So perhaps the letters were shifted by 6 since this would then map E to K. Shifting the entire message by </a:t>
            </a:r>
            <a:r>
              <a:rPr lang="en-US" dirty="0">
                <a:latin typeface="Cambria Math"/>
                <a:ea typeface="Cambria Math"/>
              </a:rPr>
              <a:t>−6 gives us “THE EARLY BIRD GETS THE WORM.”</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92500" lnSpcReduction="10000"/>
          </a:bodyPr>
          <a:lstStyle/>
          <a:p>
            <a:r>
              <a:rPr lang="en-US" dirty="0"/>
              <a:t> Ciphers that replace each letter of the alphabet by another letter are called </a:t>
            </a:r>
            <a:r>
              <a:rPr lang="en-US" i="1" dirty="0"/>
              <a:t>character</a:t>
            </a:r>
            <a:r>
              <a:rPr lang="en-US" dirty="0"/>
              <a:t> or </a:t>
            </a:r>
            <a:r>
              <a:rPr lang="en-US" i="1" dirty="0" err="1"/>
              <a:t>monoalphabetic</a:t>
            </a:r>
            <a:r>
              <a:rPr lang="en-US" dirty="0"/>
              <a:t> ciphers. </a:t>
            </a:r>
          </a:p>
          <a:p>
            <a:r>
              <a:rPr lang="en-US" dirty="0"/>
              <a:t>They are vulnerable to cryptanalysis based on letter frequency. </a:t>
            </a:r>
            <a:r>
              <a:rPr lang="en-US" i="1" dirty="0"/>
              <a:t>Block ciphers</a:t>
            </a:r>
            <a:r>
              <a:rPr lang="en-US" dirty="0"/>
              <a:t> avoid this problem, by replacing blocks of letters with other blocks of letters.</a:t>
            </a:r>
          </a:p>
          <a:p>
            <a:r>
              <a:rPr lang="en-US" dirty="0"/>
              <a:t>A simple type of block cipher is called the </a:t>
            </a:r>
            <a:r>
              <a:rPr lang="en-US" i="1" dirty="0"/>
              <a:t>transposition cipher</a:t>
            </a:r>
            <a:r>
              <a:rPr lang="en-US" dirty="0"/>
              <a:t>. The key is a permutation </a:t>
            </a:r>
            <a:r>
              <a:rPr lang="el-GR" dirty="0">
                <a:latin typeface="Cambria Math"/>
                <a:ea typeface="Cambria Math"/>
              </a:rPr>
              <a:t>σ</a:t>
            </a:r>
            <a:r>
              <a:rPr lang="en-US" dirty="0">
                <a:latin typeface="Cambria Math"/>
                <a:ea typeface="Cambria Math"/>
              </a:rPr>
              <a:t> of the set {1,2,…,</a:t>
            </a:r>
            <a:r>
              <a:rPr lang="en-US" i="1" dirty="0">
                <a:ea typeface="Cambria Math"/>
              </a:rPr>
              <a:t>m</a:t>
            </a:r>
            <a:r>
              <a:rPr lang="en-US" dirty="0">
                <a:latin typeface="Cambria Math"/>
                <a:ea typeface="Cambria Math"/>
              </a:rPr>
              <a:t>}, where </a:t>
            </a:r>
            <a:r>
              <a:rPr lang="en-US" i="1" dirty="0">
                <a:ea typeface="Cambria Math"/>
              </a:rPr>
              <a:t>m</a:t>
            </a:r>
            <a:r>
              <a:rPr lang="en-US" dirty="0">
                <a:latin typeface="Cambria Math"/>
                <a:ea typeface="Cambria Math"/>
              </a:rPr>
              <a:t> is an integer, that is a one-to-one function from {1,2,…,</a:t>
            </a:r>
            <a:r>
              <a:rPr lang="en-US" i="1" dirty="0">
                <a:ea typeface="Cambria Math"/>
              </a:rPr>
              <a:t>m</a:t>
            </a:r>
            <a:r>
              <a:rPr lang="en-US" dirty="0">
                <a:latin typeface="Cambria Math"/>
                <a:ea typeface="Cambria Math"/>
              </a:rPr>
              <a:t>} to itself. </a:t>
            </a:r>
          </a:p>
          <a:p>
            <a:r>
              <a:rPr lang="en-US" dirty="0">
                <a:latin typeface="Cambria Math"/>
                <a:ea typeface="Cambria Math"/>
              </a:rPr>
              <a:t>To encrypt a message, split the letters into blocks of size </a:t>
            </a:r>
            <a:r>
              <a:rPr lang="en-US" i="1" dirty="0">
                <a:ea typeface="Cambria Math"/>
              </a:rPr>
              <a:t>m, </a:t>
            </a:r>
            <a:r>
              <a:rPr lang="en-US" dirty="0">
                <a:ea typeface="Cambria Math"/>
              </a:rPr>
              <a:t>adding additional letters to fill out the final block. We encrypt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a:t>
            </a:r>
            <a:r>
              <a:rPr lang="en-US" i="1" dirty="0">
                <a:ea typeface="Cambria Math"/>
              </a:rPr>
              <a:t>p</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n-US" i="1" baseline="-25000" dirty="0">
                <a:latin typeface="Cambria Math" pitchFamily="18" charset="0"/>
                <a:ea typeface="Cambria Math" pitchFamily="18" charset="0"/>
              </a:rPr>
              <a:t>m</a:t>
            </a:r>
            <a:r>
              <a:rPr lang="en-US" dirty="0">
                <a:ea typeface="Cambria Math"/>
              </a:rPr>
              <a:t> as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a:t>
            </a:r>
            <a:r>
              <a:rPr lang="en-US" i="1" dirty="0">
                <a:ea typeface="Cambria Math"/>
              </a:rPr>
              <a:t> </a:t>
            </a:r>
            <a:r>
              <a:rPr lang="en-US" dirty="0">
                <a:ea typeface="Cambria Math"/>
              </a:rPr>
              <a:t> </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(1)</a:t>
            </a:r>
            <a:r>
              <a:rPr lang="en-US" dirty="0">
                <a:ea typeface="Cambria Math"/>
              </a:rPr>
              <a:t>,</a:t>
            </a:r>
            <a:r>
              <a:rPr lang="en-US" i="1" dirty="0" err="1">
                <a:ea typeface="Cambria Math"/>
              </a:rPr>
              <a:t>p</a:t>
            </a:r>
            <a:r>
              <a:rPr lang="en-US" baseline="-25000" dirty="0" err="1">
                <a:latin typeface="Cambria Math" pitchFamily="18" charset="0"/>
                <a:ea typeface="Cambria Math" pitchFamily="18" charset="0"/>
              </a:rPr>
              <a:t>σ</a:t>
            </a:r>
            <a:r>
              <a:rPr lang="en-US" baseline="-25000" dirty="0">
                <a:latin typeface="Cambria Math" pitchFamily="18" charset="0"/>
                <a:ea typeface="Cambria Math" pitchFamily="18" charset="0"/>
              </a:rPr>
              <a:t>(2)</a:t>
            </a:r>
            <a:r>
              <a:rPr lang="en-US" dirty="0">
                <a:ea typeface="Cambria Math"/>
              </a:rPr>
              <a:t>,…,</a:t>
            </a:r>
            <a:r>
              <a:rPr lang="en-US" i="1" dirty="0">
                <a:ea typeface="Cambria Math"/>
              </a:rPr>
              <a:t>p</a:t>
            </a:r>
            <a:r>
              <a:rPr lang="el-GR" i="1" baseline="-25000" dirty="0">
                <a:latin typeface="Cambria Math"/>
                <a:ea typeface="Cambria Math"/>
              </a:rPr>
              <a:t>σ</a:t>
            </a:r>
            <a:r>
              <a:rPr lang="en-US" baseline="-25000" dirty="0">
                <a:latin typeface="Cambria Math"/>
                <a:ea typeface="Cambria Math"/>
              </a:rPr>
              <a:t>(</a:t>
            </a:r>
            <a:r>
              <a:rPr lang="en-US" i="1" baseline="-25000" dirty="0">
                <a:latin typeface="Cambria Math"/>
                <a:ea typeface="Cambria Math"/>
              </a:rPr>
              <a:t>m</a:t>
            </a:r>
            <a:r>
              <a:rPr lang="en-US" baseline="-25000" dirty="0">
                <a:latin typeface="Cambria Math"/>
                <a:ea typeface="Cambria Math"/>
              </a:rPr>
              <a:t>)</a:t>
            </a:r>
            <a:r>
              <a:rPr lang="en-US" dirty="0">
                <a:ea typeface="Cambria Math"/>
              </a:rPr>
              <a:t>.</a:t>
            </a:r>
          </a:p>
          <a:p>
            <a:r>
              <a:rPr lang="en-US" dirty="0">
                <a:ea typeface="Cambria Math"/>
              </a:rPr>
              <a:t>To decrypt the  </a:t>
            </a:r>
            <a:r>
              <a:rPr lang="en-US" i="1" dirty="0">
                <a:ea typeface="Cambria Math"/>
              </a:rPr>
              <a:t>c</a:t>
            </a:r>
            <a:r>
              <a:rPr lang="en-US" baseline="-25000" dirty="0">
                <a:latin typeface="Cambria Math" pitchFamily="18" charset="0"/>
                <a:ea typeface="Cambria Math" pitchFamily="18" charset="0"/>
              </a:rPr>
              <a:t>1</a:t>
            </a:r>
            <a:r>
              <a:rPr lang="en-US" dirty="0">
                <a:ea typeface="Cambria Math"/>
              </a:rPr>
              <a:t>,</a:t>
            </a:r>
            <a:r>
              <a:rPr lang="en-US" i="1" dirty="0">
                <a:ea typeface="Cambria Math"/>
              </a:rPr>
              <a:t>c</a:t>
            </a:r>
            <a:r>
              <a:rPr lang="en-US" baseline="-25000" dirty="0">
                <a:latin typeface="Cambria Math" pitchFamily="18" charset="0"/>
                <a:ea typeface="Cambria Math" pitchFamily="18" charset="0"/>
              </a:rPr>
              <a:t>2</a:t>
            </a:r>
            <a:r>
              <a:rPr lang="en-US" dirty="0">
                <a:ea typeface="Cambria Math"/>
              </a:rPr>
              <a:t>,…,</a:t>
            </a:r>
            <a:r>
              <a:rPr lang="en-US" i="1" dirty="0">
                <a:ea typeface="Cambria Math"/>
              </a:rPr>
              <a:t>c</a:t>
            </a:r>
            <a:r>
              <a:rPr lang="en-US" i="1" baseline="-25000" dirty="0">
                <a:latin typeface="Cambria Math" pitchFamily="18" charset="0"/>
                <a:ea typeface="Cambria Math" pitchFamily="18" charset="0"/>
              </a:rPr>
              <a:t>m</a:t>
            </a:r>
            <a:r>
              <a:rPr lang="en-US" dirty="0">
                <a:ea typeface="Cambria Math"/>
              </a:rPr>
              <a:t>  transpose the letters using the inverse permutation  </a:t>
            </a:r>
            <a:r>
              <a:rPr lang="el-GR" dirty="0">
                <a:latin typeface="Cambria Math"/>
                <a:ea typeface="Cambria Math"/>
              </a:rPr>
              <a:t>σ</a:t>
            </a:r>
            <a:r>
              <a:rPr lang="en-US" baseline="30000" dirty="0">
                <a:latin typeface="Cambria Math"/>
                <a:ea typeface="Cambria Math"/>
              </a:rPr>
              <a:t>−1</a:t>
            </a:r>
            <a:r>
              <a:rPr lang="en-US" dirty="0">
                <a:ea typeface="Cambria Math"/>
              </a:rPr>
              <a:t>.</a:t>
            </a:r>
          </a:p>
          <a:p>
            <a:endParaRPr lang="en-US" dirty="0">
              <a:ea typeface="Cambria Math"/>
            </a:endParaRPr>
          </a:p>
          <a:p>
            <a:endParaRPr lang="en-US" dirty="0"/>
          </a:p>
          <a:p>
            <a:pPr>
              <a:buNone/>
            </a:pP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Example</a:t>
            </a:r>
            <a:r>
              <a:rPr lang="en-US" dirty="0"/>
              <a:t>:  Using the transposition cipher based on the permutation </a:t>
            </a:r>
            <a:r>
              <a:rPr lang="el-GR" dirty="0">
                <a:latin typeface="Cambria Math"/>
                <a:ea typeface="Cambria Math"/>
              </a:rPr>
              <a:t>σ</a:t>
            </a:r>
            <a:r>
              <a:rPr lang="en-US" dirty="0">
                <a:latin typeface="Cambria Math"/>
                <a:ea typeface="Cambria Math"/>
              </a:rPr>
              <a:t> of the set {1,2,3,4} with </a:t>
            </a:r>
            <a:r>
              <a:rPr lang="el-GR" dirty="0">
                <a:latin typeface="Cambria Math"/>
                <a:ea typeface="Cambria Math"/>
              </a:rPr>
              <a:t>σ</a:t>
            </a:r>
            <a:r>
              <a:rPr lang="en-US" dirty="0">
                <a:latin typeface="Cambria Math"/>
                <a:ea typeface="Cambria Math"/>
              </a:rPr>
              <a:t>(1) = 3,</a:t>
            </a:r>
            <a:r>
              <a:rPr lang="el-GR" dirty="0">
                <a:latin typeface="Cambria Math"/>
                <a:ea typeface="Cambria Math"/>
              </a:rPr>
              <a:t> σ</a:t>
            </a:r>
            <a:r>
              <a:rPr lang="en-US" dirty="0">
                <a:latin typeface="Cambria Math"/>
                <a:ea typeface="Cambria Math"/>
              </a:rPr>
              <a:t>(2) = 1,</a:t>
            </a:r>
            <a:r>
              <a:rPr lang="el-GR" dirty="0">
                <a:latin typeface="Cambria Math"/>
                <a:ea typeface="Cambria Math"/>
              </a:rPr>
              <a:t> σ</a:t>
            </a:r>
            <a:r>
              <a:rPr lang="en-US" dirty="0">
                <a:latin typeface="Cambria Math"/>
                <a:ea typeface="Cambria Math"/>
              </a:rPr>
              <a:t>(3) = 4,</a:t>
            </a:r>
            <a:r>
              <a:rPr lang="el-GR" dirty="0">
                <a:latin typeface="Cambria Math"/>
                <a:ea typeface="Cambria Math"/>
              </a:rPr>
              <a:t> σ</a:t>
            </a:r>
            <a:r>
              <a:rPr lang="en-US" dirty="0">
                <a:latin typeface="Cambria Math"/>
                <a:ea typeface="Cambria Math"/>
              </a:rPr>
              <a:t>(4) = 2,</a:t>
            </a:r>
          </a:p>
          <a:p>
            <a:pPr marL="880110" lvl="1" indent="-514350">
              <a:buFont typeface="+mj-lt"/>
              <a:buAutoNum type="alphaLcPeriod"/>
            </a:pPr>
            <a:r>
              <a:rPr lang="en-US" dirty="0">
                <a:latin typeface="Cambria Math"/>
                <a:ea typeface="Cambria Math"/>
              </a:rPr>
              <a:t>Encrypt the plaintext PIRATE ATTACK</a:t>
            </a:r>
          </a:p>
          <a:p>
            <a:pPr marL="880110" lvl="1" indent="-514350">
              <a:buFont typeface="+mj-lt"/>
              <a:buAutoNum type="alphaLcPeriod"/>
            </a:pPr>
            <a:r>
              <a:rPr lang="en-US" dirty="0">
                <a:latin typeface="Cambria Math"/>
                <a:ea typeface="Cambria Math"/>
              </a:rPr>
              <a:t>Decrypt the </a:t>
            </a:r>
            <a:r>
              <a:rPr lang="en-US" dirty="0" err="1">
                <a:latin typeface="Cambria Math"/>
                <a:ea typeface="Cambria Math"/>
              </a:rPr>
              <a:t>ciphertext</a:t>
            </a:r>
            <a:r>
              <a:rPr lang="en-US" dirty="0">
                <a:latin typeface="Cambria Math"/>
                <a:ea typeface="Cambria Math"/>
              </a:rPr>
              <a:t> message SWUE TRAEOEHS, which was </a:t>
            </a:r>
            <a:r>
              <a:rPr lang="en-US" dirty="0" err="1">
                <a:latin typeface="Cambria Math"/>
                <a:ea typeface="Cambria Math"/>
              </a:rPr>
              <a:t>encryted</a:t>
            </a:r>
            <a:r>
              <a:rPr lang="en-US" dirty="0">
                <a:latin typeface="Cambria Math"/>
                <a:ea typeface="Cambria Math"/>
              </a:rPr>
              <a:t> using the same cipher. </a:t>
            </a:r>
          </a:p>
          <a:p>
            <a:pPr>
              <a:buNone/>
            </a:pPr>
            <a:r>
              <a:rPr lang="en-US" b="1" dirty="0">
                <a:latin typeface="Cambria Math"/>
                <a:ea typeface="Cambria Math"/>
              </a:rPr>
              <a:t>    Solution</a:t>
            </a:r>
            <a:r>
              <a:rPr lang="en-US" dirty="0">
                <a:latin typeface="Cambria Math"/>
                <a:ea typeface="Cambria Math"/>
                <a:sym typeface="Wingdings" pitchFamily="2" charset="2"/>
              </a:rPr>
              <a:t>:</a:t>
            </a:r>
          </a:p>
          <a:p>
            <a:pPr marL="850392" lvl="1" indent="-457200">
              <a:buFont typeface="+mj-lt"/>
              <a:buAutoNum type="alphaLcPeriod"/>
            </a:pPr>
            <a:r>
              <a:rPr lang="en-US" dirty="0">
                <a:latin typeface="Cambria Math"/>
                <a:ea typeface="Cambria Math"/>
                <a:sym typeface="Wingdings" pitchFamily="2" charset="2"/>
              </a:rPr>
              <a:t> Split into four blocks  PIRA TEAT TACK.</a:t>
            </a:r>
          </a:p>
          <a:p>
            <a:pPr>
              <a:buNone/>
            </a:pPr>
            <a:r>
              <a:rPr lang="en-US" dirty="0">
                <a:latin typeface="Cambria Math"/>
                <a:ea typeface="Cambria Math"/>
                <a:sym typeface="Wingdings" pitchFamily="2" charset="2"/>
              </a:rPr>
              <a:t>              Apply the permutation</a:t>
            </a:r>
            <a:r>
              <a:rPr lang="el-GR" dirty="0">
                <a:latin typeface="Cambria Math"/>
                <a:ea typeface="Cambria Math"/>
              </a:rPr>
              <a:t> σ</a:t>
            </a:r>
            <a:r>
              <a:rPr lang="en-US" dirty="0">
                <a:latin typeface="Cambria Math"/>
                <a:ea typeface="Cambria Math"/>
                <a:sym typeface="Wingdings" pitchFamily="2" charset="2"/>
              </a:rPr>
              <a:t> giving IAPR ETTA AKTC.</a:t>
            </a:r>
            <a:endParaRPr lang="en-US" dirty="0">
              <a:ea typeface="Cambria Math"/>
            </a:endParaRPr>
          </a:p>
          <a:p>
            <a:pPr marL="850392" lvl="1" indent="-457200">
              <a:buFont typeface="+mj-lt"/>
              <a:buAutoNum type="alphaLcPeriod" startAt="2"/>
            </a:pPr>
            <a:r>
              <a:rPr lang="en-US" dirty="0">
                <a:ea typeface="Cambria Math"/>
              </a:rPr>
              <a:t>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(1) = 2,</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(2) = 4,</a:t>
            </a:r>
            <a:r>
              <a:rPr lang="el-GR" dirty="0">
                <a:latin typeface="Cambria Math"/>
                <a:ea typeface="Cambria Math"/>
              </a:rPr>
              <a:t> σ</a:t>
            </a:r>
            <a:r>
              <a:rPr lang="en-US" baseline="30000" dirty="0">
                <a:latin typeface="Cambria Math"/>
                <a:ea typeface="Cambria Math"/>
              </a:rPr>
              <a:t> −1</a:t>
            </a:r>
            <a:r>
              <a:rPr lang="en-US" dirty="0">
                <a:latin typeface="Cambria Math"/>
                <a:ea typeface="Cambria Math"/>
              </a:rPr>
              <a:t>(3) = 1,</a:t>
            </a:r>
            <a:r>
              <a:rPr lang="el-GR" dirty="0">
                <a:latin typeface="Cambria Math"/>
                <a:ea typeface="Cambria Math"/>
              </a:rPr>
              <a:t> </a:t>
            </a:r>
            <a:r>
              <a:rPr lang="en-US" dirty="0">
                <a:latin typeface="Cambria Math"/>
                <a:ea typeface="Cambria Math"/>
              </a:rPr>
              <a:t> </a:t>
            </a:r>
            <a:r>
              <a:rPr lang="el-GR" dirty="0">
                <a:latin typeface="Cambria Math"/>
                <a:ea typeface="Cambria Math"/>
              </a:rPr>
              <a:t>σ</a:t>
            </a:r>
            <a:r>
              <a:rPr lang="en-US" baseline="30000" dirty="0">
                <a:latin typeface="Cambria Math"/>
                <a:ea typeface="Cambria Math"/>
              </a:rPr>
              <a:t> −1</a:t>
            </a:r>
            <a:r>
              <a:rPr lang="en-US" dirty="0">
                <a:latin typeface="Cambria Math"/>
                <a:ea typeface="Cambria Math"/>
              </a:rPr>
              <a:t>(4) = 3.</a:t>
            </a:r>
          </a:p>
          <a:p>
            <a:pPr marL="850392" lvl="1" indent="-457200">
              <a:buNone/>
            </a:pPr>
            <a:r>
              <a:rPr lang="en-US" dirty="0">
                <a:latin typeface="Cambria Math"/>
                <a:ea typeface="Cambria Math"/>
              </a:rPr>
              <a:t>        Apply the permutation </a:t>
            </a:r>
            <a:r>
              <a:rPr lang="el-GR" dirty="0">
                <a:latin typeface="Cambria Math"/>
                <a:ea typeface="Cambria Math"/>
              </a:rPr>
              <a:t>σ</a:t>
            </a:r>
            <a:r>
              <a:rPr lang="en-US" baseline="30000" dirty="0">
                <a:latin typeface="Cambria Math"/>
                <a:ea typeface="Cambria Math"/>
              </a:rPr>
              <a:t>−1 </a:t>
            </a:r>
            <a:r>
              <a:rPr lang="en-US" dirty="0">
                <a:latin typeface="Cambria Math"/>
                <a:ea typeface="Cambria Math"/>
                <a:sym typeface="Wingdings" pitchFamily="2" charset="2"/>
              </a:rPr>
              <a:t>giving   USEW ATER HOSE.</a:t>
            </a:r>
          </a:p>
          <a:p>
            <a:pPr marL="850392" lvl="1" indent="-457200">
              <a:buNone/>
            </a:pPr>
            <a:r>
              <a:rPr lang="en-US" dirty="0">
                <a:latin typeface="Cambria Math"/>
                <a:ea typeface="Cambria Math"/>
                <a:sym typeface="Wingdings" pitchFamily="2" charset="2"/>
              </a:rPr>
              <a:t>        Split into words  to obtain USE WATER HOSE.</a:t>
            </a:r>
            <a:endParaRPr lang="en-US" dirty="0">
              <a:ea typeface="Cambria Math"/>
            </a:endParaRPr>
          </a:p>
          <a:p>
            <a:endParaRPr lang="en-US" dirty="0">
              <a:ea typeface="Cambria Math"/>
            </a:endParaRPr>
          </a:p>
          <a:p>
            <a:endParaRPr lang="en-US" dirty="0"/>
          </a:p>
          <a:p>
            <a:pPr>
              <a:buNone/>
            </a:pP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 </a:t>
            </a:r>
            <a:r>
              <a:rPr lang="en-US" i="1" dirty="0"/>
              <a:t>cryptosystem </a:t>
            </a:r>
            <a:r>
              <a:rPr lang="en-US" dirty="0"/>
              <a:t>is a five-</a:t>
            </a:r>
            <a:r>
              <a:rPr lang="en-US" dirty="0" err="1"/>
              <a:t>tuple</a:t>
            </a:r>
            <a:r>
              <a:rPr lang="en-US" dirty="0"/>
              <a:t> (</a:t>
            </a:r>
            <a:r>
              <a:rPr lang="en-US" dirty="0">
                <a:latin typeface="Lucida Calligraphy" pitchFamily="66" charset="0"/>
              </a:rPr>
              <a:t>P</a:t>
            </a:r>
            <a:r>
              <a:rPr lang="en-US" dirty="0"/>
              <a:t>,</a:t>
            </a:r>
            <a:r>
              <a:rPr lang="en-US" dirty="0">
                <a:latin typeface="Lucida Calligraphy" pitchFamily="66" charset="0"/>
              </a:rPr>
              <a:t>C</a:t>
            </a:r>
            <a:r>
              <a:rPr lang="en-US" dirty="0"/>
              <a:t>,</a:t>
            </a:r>
            <a:r>
              <a:rPr lang="en-US" dirty="0">
                <a:latin typeface="Lucida Calligraphy" pitchFamily="66" charset="0"/>
              </a:rPr>
              <a:t>K</a:t>
            </a:r>
            <a:r>
              <a:rPr lang="en-US" dirty="0"/>
              <a:t>,</a:t>
            </a:r>
            <a:r>
              <a:rPr lang="en-US" dirty="0">
                <a:latin typeface="Lucida Calligraphy" pitchFamily="66" charset="0"/>
              </a:rPr>
              <a:t>E</a:t>
            </a:r>
            <a:r>
              <a:rPr lang="en-US" dirty="0"/>
              <a:t>,</a:t>
            </a:r>
            <a:r>
              <a:rPr lang="en-US" dirty="0">
                <a:latin typeface="Lucida Calligraphy" pitchFamily="66" charset="0"/>
              </a:rPr>
              <a:t>D</a:t>
            </a:r>
            <a:r>
              <a:rPr lang="en-US" dirty="0"/>
              <a:t>), where</a:t>
            </a:r>
          </a:p>
          <a:p>
            <a:pPr lvl="1"/>
            <a:r>
              <a:rPr lang="en-US" dirty="0">
                <a:latin typeface="Lucida Calligraphy" pitchFamily="66" charset="0"/>
              </a:rPr>
              <a:t>P</a:t>
            </a:r>
            <a:r>
              <a:rPr lang="en-US" dirty="0"/>
              <a:t> </a:t>
            </a:r>
            <a:r>
              <a:rPr lang="en-US" i="1" dirty="0"/>
              <a:t> </a:t>
            </a:r>
            <a:r>
              <a:rPr lang="en-US" dirty="0"/>
              <a:t>is the set of </a:t>
            </a:r>
            <a:r>
              <a:rPr lang="en-US" dirty="0" err="1"/>
              <a:t>plainntext</a:t>
            </a:r>
            <a:r>
              <a:rPr lang="en-US" dirty="0"/>
              <a:t> strings</a:t>
            </a:r>
            <a:r>
              <a:rPr lang="en-US" i="1" dirty="0"/>
              <a:t>,</a:t>
            </a:r>
          </a:p>
          <a:p>
            <a:pPr lvl="1"/>
            <a:r>
              <a:rPr lang="en-US" dirty="0">
                <a:latin typeface="Lucida Calligraphy" pitchFamily="66" charset="0"/>
              </a:rPr>
              <a:t>C</a:t>
            </a:r>
            <a:r>
              <a:rPr lang="en-US" i="1" dirty="0"/>
              <a:t> </a:t>
            </a:r>
            <a:r>
              <a:rPr lang="en-US" dirty="0"/>
              <a:t>is the set of </a:t>
            </a:r>
            <a:r>
              <a:rPr lang="en-US" dirty="0" err="1"/>
              <a:t>ciphertext</a:t>
            </a:r>
            <a:r>
              <a:rPr lang="en-US" dirty="0"/>
              <a:t> strings</a:t>
            </a:r>
            <a:r>
              <a:rPr lang="en-US" i="1" dirty="0"/>
              <a:t>,</a:t>
            </a:r>
          </a:p>
          <a:p>
            <a:pPr lvl="1"/>
            <a:r>
              <a:rPr lang="en-US" dirty="0">
                <a:latin typeface="Lucida Calligraphy" pitchFamily="66" charset="0"/>
              </a:rPr>
              <a:t>K</a:t>
            </a:r>
            <a:r>
              <a:rPr lang="en-US" dirty="0"/>
              <a:t> is the </a:t>
            </a:r>
            <a:r>
              <a:rPr lang="en-US" i="1" dirty="0" err="1"/>
              <a:t>keyspace</a:t>
            </a:r>
            <a:r>
              <a:rPr lang="en-US" dirty="0"/>
              <a:t> (set of all possible keys),</a:t>
            </a:r>
          </a:p>
          <a:p>
            <a:pPr lvl="1"/>
            <a:r>
              <a:rPr lang="en-US" dirty="0">
                <a:latin typeface="Lucida Calligraphy" pitchFamily="66" charset="0"/>
              </a:rPr>
              <a:t>E</a:t>
            </a:r>
            <a:r>
              <a:rPr lang="en-US" dirty="0"/>
              <a:t> is the set of </a:t>
            </a:r>
            <a:r>
              <a:rPr lang="en-US" dirty="0" err="1"/>
              <a:t>encription</a:t>
            </a:r>
            <a:r>
              <a:rPr lang="en-US" dirty="0"/>
              <a:t> functions, and</a:t>
            </a:r>
          </a:p>
          <a:p>
            <a:pPr lvl="1"/>
            <a:r>
              <a:rPr lang="en-US" dirty="0">
                <a:latin typeface="Lucida Calligraphy" pitchFamily="66" charset="0"/>
              </a:rPr>
              <a:t>D</a:t>
            </a:r>
            <a:r>
              <a:rPr lang="en-US" dirty="0"/>
              <a:t> is the set of decryption functions.</a:t>
            </a:r>
          </a:p>
          <a:p>
            <a:r>
              <a:rPr lang="en-US" dirty="0"/>
              <a:t>The encryption function in </a:t>
            </a:r>
            <a:r>
              <a:rPr lang="en-US" dirty="0">
                <a:latin typeface="Lucida Calligraphy" pitchFamily="66" charset="0"/>
              </a:rPr>
              <a:t>E</a:t>
            </a:r>
            <a:r>
              <a:rPr lang="en-US" dirty="0"/>
              <a:t> corresponding to the key </a:t>
            </a:r>
            <a:r>
              <a:rPr lang="en-US" i="1" dirty="0"/>
              <a:t>k</a:t>
            </a:r>
            <a:r>
              <a:rPr lang="en-US" dirty="0"/>
              <a:t> is denoted by </a:t>
            </a:r>
            <a:r>
              <a:rPr lang="en-US" i="1" dirty="0" err="1"/>
              <a:t>E</a:t>
            </a:r>
            <a:r>
              <a:rPr lang="en-US" i="1" baseline="-25000" dirty="0" err="1"/>
              <a:t>k</a:t>
            </a:r>
            <a:r>
              <a:rPr lang="en-US" dirty="0"/>
              <a:t> and the </a:t>
            </a:r>
            <a:r>
              <a:rPr lang="en-US" dirty="0" err="1"/>
              <a:t>decription</a:t>
            </a:r>
            <a:r>
              <a:rPr lang="en-US" dirty="0"/>
              <a:t> function in </a:t>
            </a:r>
            <a:r>
              <a:rPr lang="en-US" dirty="0">
                <a:latin typeface="Lucida Calligraphy" pitchFamily="66" charset="0"/>
              </a:rPr>
              <a:t>D</a:t>
            </a:r>
            <a:r>
              <a:rPr lang="en-US" dirty="0"/>
              <a:t> that decrypts cipher text </a:t>
            </a:r>
            <a:r>
              <a:rPr lang="en-US" dirty="0" err="1"/>
              <a:t>enrypted</a:t>
            </a:r>
            <a:r>
              <a:rPr lang="en-US" dirty="0"/>
              <a:t> using </a:t>
            </a:r>
            <a:r>
              <a:rPr lang="en-US" i="1" dirty="0" err="1"/>
              <a:t>E</a:t>
            </a:r>
            <a:r>
              <a:rPr lang="en-US" i="1" baseline="-25000" dirty="0" err="1"/>
              <a:t>k</a:t>
            </a:r>
            <a:r>
              <a:rPr lang="en-US" dirty="0"/>
              <a:t> is denoted by </a:t>
            </a:r>
            <a:r>
              <a:rPr lang="en-US" i="1" dirty="0"/>
              <a:t>D</a:t>
            </a:r>
            <a:r>
              <a:rPr lang="en-US" i="1" baseline="-25000" dirty="0"/>
              <a:t>k</a:t>
            </a:r>
            <a:r>
              <a:rPr lang="en-US" dirty="0"/>
              <a:t>. Therefore:</a:t>
            </a:r>
          </a:p>
          <a:p>
            <a:pPr>
              <a:buNone/>
            </a:pPr>
            <a:r>
              <a:rPr lang="en-US" dirty="0"/>
              <a:t>                                </a:t>
            </a:r>
            <a:r>
              <a:rPr lang="en-US" i="1" dirty="0" err="1"/>
              <a:t>D</a:t>
            </a:r>
            <a:r>
              <a:rPr lang="en-US" i="1" baseline="-25000" dirty="0" err="1"/>
              <a:t>k</a:t>
            </a:r>
            <a:r>
              <a:rPr lang="en-US" dirty="0"/>
              <a:t>(</a:t>
            </a:r>
            <a:r>
              <a:rPr lang="en-US" i="1" dirty="0" err="1"/>
              <a:t>E</a:t>
            </a:r>
            <a:r>
              <a:rPr lang="en-US" i="1" baseline="-25000" dirty="0" err="1"/>
              <a:t>k</a:t>
            </a:r>
            <a:r>
              <a:rPr lang="en-US" dirty="0"/>
              <a:t>(</a:t>
            </a:r>
            <a:r>
              <a:rPr lang="en-US" i="1" dirty="0"/>
              <a:t>p</a:t>
            </a:r>
            <a:r>
              <a:rPr lang="en-US" dirty="0"/>
              <a:t>)) = </a:t>
            </a:r>
            <a:r>
              <a:rPr lang="en-US" i="1" dirty="0"/>
              <a:t>p</a:t>
            </a:r>
            <a:r>
              <a:rPr lang="en-US" dirty="0"/>
              <a:t>, for all plaintext strings </a:t>
            </a:r>
            <a:r>
              <a:rPr lang="en-US" i="1" dirty="0"/>
              <a:t>p</a:t>
            </a:r>
            <a:r>
              <a:rPr lang="en-US" dirty="0"/>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Cryptosystems</a:t>
            </a:r>
          </a:p>
        </p:txBody>
      </p:sp>
      <p:sp>
        <p:nvSpPr>
          <p:cNvPr id="3" name="Content Placeholder 2"/>
          <p:cNvSpPr>
            <a:spLocks noGrp="1"/>
          </p:cNvSpPr>
          <p:nvPr>
            <p:ph idx="1"/>
          </p:nvPr>
        </p:nvSpPr>
        <p:spPr/>
        <p:txBody>
          <a:bodyPr>
            <a:normAutofit/>
          </a:bodyPr>
          <a:lstStyle/>
          <a:p>
            <a:pPr>
              <a:buNone/>
            </a:pPr>
            <a:r>
              <a:rPr lang="en-US" b="1" dirty="0"/>
              <a:t>    Example</a:t>
            </a:r>
            <a:r>
              <a:rPr lang="en-US" dirty="0"/>
              <a:t>: Describe the family of shift ciphers as a cryptosystem.</a:t>
            </a:r>
          </a:p>
          <a:p>
            <a:pPr>
              <a:buNone/>
            </a:pPr>
            <a:r>
              <a:rPr lang="en-US" dirty="0"/>
              <a:t>    </a:t>
            </a:r>
            <a:r>
              <a:rPr lang="en-US" b="1" dirty="0"/>
              <a:t>Solution</a:t>
            </a:r>
            <a:r>
              <a:rPr lang="en-US" dirty="0"/>
              <a:t>: Assume the messages are strings consisting of  elements in </a:t>
            </a:r>
            <a:r>
              <a:rPr lang="en-US" b="1" dirty="0"/>
              <a:t>Z</a:t>
            </a:r>
            <a:r>
              <a:rPr lang="en-US" baseline="-25000" dirty="0">
                <a:latin typeface="Cambria Math" pitchFamily="18" charset="0"/>
                <a:ea typeface="Cambria Math" pitchFamily="18" charset="0"/>
              </a:rPr>
              <a:t>26</a:t>
            </a:r>
            <a:r>
              <a:rPr lang="en-US" dirty="0"/>
              <a:t>. </a:t>
            </a:r>
          </a:p>
          <a:p>
            <a:pPr lvl="1"/>
            <a:r>
              <a:rPr lang="en-US" dirty="0">
                <a:latin typeface="Lucida Calligraphy" pitchFamily="66" charset="0"/>
              </a:rPr>
              <a:t>P</a:t>
            </a:r>
            <a:r>
              <a:rPr lang="en-US" dirty="0"/>
              <a:t> </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C</a:t>
            </a:r>
            <a:r>
              <a:rPr lang="en-US" i="1" dirty="0"/>
              <a:t> </a:t>
            </a:r>
            <a:r>
              <a:rPr lang="en-US" dirty="0"/>
              <a:t>is the set of  strings of elements in  </a:t>
            </a:r>
            <a:r>
              <a:rPr lang="en-US" b="1" dirty="0"/>
              <a:t>Z</a:t>
            </a:r>
            <a:r>
              <a:rPr lang="en-US" baseline="-25000" dirty="0">
                <a:latin typeface="Cambria Math" pitchFamily="18" charset="0"/>
                <a:ea typeface="Cambria Math" pitchFamily="18" charset="0"/>
              </a:rPr>
              <a:t>26</a:t>
            </a:r>
            <a:r>
              <a:rPr lang="en-US" i="1" dirty="0"/>
              <a:t>,</a:t>
            </a:r>
          </a:p>
          <a:p>
            <a:pPr lvl="1"/>
            <a:r>
              <a:rPr lang="en-US" dirty="0">
                <a:latin typeface="Lucida Calligraphy" pitchFamily="66" charset="0"/>
              </a:rPr>
              <a:t>K</a:t>
            </a:r>
            <a:r>
              <a:rPr lang="en-US" dirty="0"/>
              <a:t> = </a:t>
            </a:r>
            <a:r>
              <a:rPr lang="en-US" b="1" dirty="0"/>
              <a:t>Z</a:t>
            </a:r>
            <a:r>
              <a:rPr lang="en-US" baseline="-25000" dirty="0">
                <a:latin typeface="Cambria Math" pitchFamily="18" charset="0"/>
                <a:ea typeface="Cambria Math" pitchFamily="18" charset="0"/>
              </a:rPr>
              <a:t>26</a:t>
            </a:r>
            <a:r>
              <a:rPr lang="en-US" dirty="0"/>
              <a:t>,</a:t>
            </a:r>
          </a:p>
          <a:p>
            <a:pPr lvl="1"/>
            <a:r>
              <a:rPr lang="en-US" dirty="0">
                <a:latin typeface="Lucida Calligraphy" pitchFamily="66" charset="0"/>
              </a:rPr>
              <a:t>E</a:t>
            </a:r>
            <a:r>
              <a:rPr lang="en-US" dirty="0"/>
              <a:t> consists of functions of the form                                          </a:t>
            </a:r>
            <a:r>
              <a:rPr lang="en-US" i="1" dirty="0"/>
              <a:t> </a:t>
            </a:r>
            <a:r>
              <a:rPr lang="en-US" i="1" dirty="0" err="1"/>
              <a:t>E</a:t>
            </a:r>
            <a:r>
              <a:rPr lang="en-US" i="1" baseline="-25000" dirty="0" err="1"/>
              <a:t>k</a:t>
            </a:r>
            <a:r>
              <a:rPr lang="en-US" dirty="0"/>
              <a:t> (</a:t>
            </a:r>
            <a:r>
              <a:rPr lang="en-US" i="1" dirty="0"/>
              <a:t>p</a:t>
            </a:r>
            <a:r>
              <a:rPr lang="en-US" dirty="0"/>
              <a:t>) = (</a:t>
            </a:r>
            <a:r>
              <a:rPr lang="en-US" i="1" dirty="0"/>
              <a:t>p</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 and</a:t>
            </a:r>
          </a:p>
          <a:p>
            <a:pPr lvl="1"/>
            <a:r>
              <a:rPr lang="en-US" dirty="0">
                <a:latin typeface="Lucida Calligraphy" pitchFamily="66" charset="0"/>
              </a:rPr>
              <a:t>D</a:t>
            </a:r>
            <a:r>
              <a:rPr lang="en-US" dirty="0"/>
              <a:t> is the same as </a:t>
            </a:r>
            <a:r>
              <a:rPr lang="en-US" dirty="0">
                <a:latin typeface="Lucida Calligraphy" pitchFamily="66" charset="0"/>
              </a:rPr>
              <a:t>E</a:t>
            </a:r>
            <a:r>
              <a:rPr lang="en-US" dirty="0"/>
              <a:t>  where </a:t>
            </a:r>
            <a:r>
              <a:rPr lang="en-US" i="1" dirty="0" err="1"/>
              <a:t>D</a:t>
            </a:r>
            <a:r>
              <a:rPr lang="en-US" i="1" baseline="-25000" dirty="0" err="1"/>
              <a:t>k</a:t>
            </a:r>
            <a:r>
              <a:rPr lang="en-US" dirty="0"/>
              <a:t> (</a:t>
            </a:r>
            <a:r>
              <a:rPr lang="en-US" i="1" dirty="0"/>
              <a:t>p</a:t>
            </a:r>
            <a:r>
              <a:rPr lang="en-US" dirty="0"/>
              <a:t>) = (</a:t>
            </a:r>
            <a:r>
              <a:rPr lang="en-US" i="1" dirty="0"/>
              <a:t>p</a:t>
            </a:r>
            <a:r>
              <a:rPr lang="en-US" dirty="0"/>
              <a:t> </a:t>
            </a:r>
            <a:r>
              <a:rPr lang="en-US" dirty="0">
                <a:latin typeface="Cambria Math"/>
                <a:ea typeface="Cambria Math"/>
              </a:rPr>
              <a:t>−</a:t>
            </a:r>
            <a:r>
              <a:rPr lang="en-US" dirty="0"/>
              <a:t> </a:t>
            </a:r>
            <a:r>
              <a:rPr lang="en-US" i="1" dirty="0"/>
              <a:t>k</a:t>
            </a:r>
            <a:r>
              <a:rPr lang="en-US" dirty="0"/>
              <a:t>) </a:t>
            </a:r>
            <a:r>
              <a:rPr lang="en-US" b="1" dirty="0"/>
              <a:t>mod</a:t>
            </a:r>
            <a:r>
              <a:rPr lang="en-US" dirty="0"/>
              <a:t> </a:t>
            </a:r>
            <a:r>
              <a:rPr lang="en-US" dirty="0">
                <a:latin typeface="Cambria Math" pitchFamily="18" charset="0"/>
                <a:ea typeface="Cambria Math" pitchFamily="18" charset="0"/>
              </a:rPr>
              <a:t>26</a:t>
            </a:r>
            <a:r>
              <a:rPr lang="en-US" dirty="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Key Cryptography</a:t>
            </a:r>
          </a:p>
        </p:txBody>
      </p:sp>
      <p:sp>
        <p:nvSpPr>
          <p:cNvPr id="3" name="Content Placeholder 2"/>
          <p:cNvSpPr>
            <a:spLocks noGrp="1"/>
          </p:cNvSpPr>
          <p:nvPr>
            <p:ph idx="1"/>
          </p:nvPr>
        </p:nvSpPr>
        <p:spPr/>
        <p:txBody>
          <a:bodyPr>
            <a:normAutofit/>
          </a:bodyPr>
          <a:lstStyle/>
          <a:p>
            <a:r>
              <a:rPr lang="en-US" dirty="0"/>
              <a:t>All classical ciphers, including shift and affine ciphers, are </a:t>
            </a:r>
            <a:r>
              <a:rPr lang="en-US" i="1" dirty="0"/>
              <a:t>private key cryptosystems</a:t>
            </a:r>
            <a:r>
              <a:rPr lang="en-US" dirty="0"/>
              <a:t>. Knowing the encryption key allows one to quickly determine the decryption key. </a:t>
            </a:r>
          </a:p>
          <a:p>
            <a:r>
              <a:rPr lang="en-US" dirty="0"/>
              <a:t>All parties who wish to communicate using a private key cryptosystem must share the key and keep it a secret. </a:t>
            </a:r>
          </a:p>
          <a:p>
            <a:r>
              <a:rPr lang="en-US" dirty="0"/>
              <a:t>In public key cryptosystems, first invented in the </a:t>
            </a:r>
            <a:r>
              <a:rPr lang="en-US" dirty="0">
                <a:latin typeface="Cambria Math" pitchFamily="18" charset="0"/>
                <a:ea typeface="Cambria Math" pitchFamily="18" charset="0"/>
              </a:rPr>
              <a:t>1970</a:t>
            </a:r>
            <a:r>
              <a:rPr lang="en-US" dirty="0"/>
              <a:t>s, knowing how to encrypt a message does not help one to decrypt the message. Therefore, everyone can have a publicly known encryption key. The only key that needs to be kept secret is the decryption key.</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RSA Cryptosystem</a:t>
            </a:r>
          </a:p>
        </p:txBody>
      </p:sp>
      <p:sp>
        <p:nvSpPr>
          <p:cNvPr id="3" name="Content Placeholder 2"/>
          <p:cNvSpPr>
            <a:spLocks noGrp="1"/>
          </p:cNvSpPr>
          <p:nvPr>
            <p:ph idx="1"/>
          </p:nvPr>
        </p:nvSpPr>
        <p:spPr/>
        <p:txBody>
          <a:bodyPr>
            <a:normAutofit fontScale="85000" lnSpcReduction="20000"/>
          </a:bodyPr>
          <a:lstStyle/>
          <a:p>
            <a:r>
              <a:rPr lang="en-US" dirty="0"/>
              <a:t>A public key cryptosystem, now known  as the RSA system was introduced in </a:t>
            </a:r>
            <a:r>
              <a:rPr lang="en-US" dirty="0">
                <a:latin typeface="Cambria Math" pitchFamily="18" charset="0"/>
                <a:ea typeface="Cambria Math" pitchFamily="18" charset="0"/>
              </a:rPr>
              <a:t>1976</a:t>
            </a:r>
            <a:r>
              <a:rPr lang="en-US" dirty="0"/>
              <a:t> by three researchers at MIT.</a:t>
            </a:r>
          </a:p>
          <a:p>
            <a:pPr>
              <a:buNone/>
            </a:pPr>
            <a:endParaRPr lang="en-US" dirty="0"/>
          </a:p>
          <a:p>
            <a:pPr>
              <a:buNone/>
            </a:pPr>
            <a:endParaRPr lang="en-US" dirty="0"/>
          </a:p>
          <a:p>
            <a:pPr>
              <a:buNone/>
            </a:pPr>
            <a:endParaRPr lang="en-US" dirty="0"/>
          </a:p>
          <a:p>
            <a:pPr>
              <a:buNone/>
            </a:pPr>
            <a:endParaRPr lang="en-US" dirty="0"/>
          </a:p>
          <a:p>
            <a:r>
              <a:rPr lang="en-US" dirty="0"/>
              <a:t>It is now known that the method was discovered earlier by Clifford Cocks, working secretly for the UK government. </a:t>
            </a:r>
          </a:p>
          <a:p>
            <a:r>
              <a:rPr lang="en-US" dirty="0"/>
              <a:t>The public encryption key  is (</a:t>
            </a:r>
            <a:r>
              <a:rPr lang="en-US" i="1" dirty="0" err="1"/>
              <a:t>n,e</a:t>
            </a:r>
            <a:r>
              <a:rPr lang="en-US" dirty="0"/>
              <a:t>), where  </a:t>
            </a:r>
            <a:r>
              <a:rPr lang="en-US" i="1" dirty="0"/>
              <a:t>n</a:t>
            </a:r>
            <a:r>
              <a:rPr lang="en-US" dirty="0"/>
              <a:t> = </a:t>
            </a:r>
            <a:r>
              <a:rPr lang="en-US" i="1" dirty="0" err="1"/>
              <a:t>pq</a:t>
            </a:r>
            <a:r>
              <a:rPr lang="en-US" dirty="0"/>
              <a:t> (the modulus) is the product of two large (</a:t>
            </a:r>
            <a:r>
              <a:rPr lang="en-US" dirty="0">
                <a:latin typeface="Cambria Math" pitchFamily="18" charset="0"/>
                <a:ea typeface="Cambria Math" pitchFamily="18" charset="0"/>
              </a:rPr>
              <a:t>200</a:t>
            </a:r>
            <a:r>
              <a:rPr lang="en-US" dirty="0"/>
              <a:t> digits) primes </a:t>
            </a:r>
            <a:r>
              <a:rPr lang="en-US" i="1" dirty="0"/>
              <a:t>p  </a:t>
            </a:r>
            <a:r>
              <a:rPr lang="en-US" dirty="0"/>
              <a:t>and</a:t>
            </a:r>
            <a:r>
              <a:rPr lang="en-US" i="1" dirty="0"/>
              <a:t> q</a:t>
            </a:r>
            <a:r>
              <a:rPr lang="en-US" dirty="0"/>
              <a:t>, and an exponent </a:t>
            </a:r>
            <a:r>
              <a:rPr lang="en-US" i="1" dirty="0"/>
              <a:t>e</a:t>
            </a:r>
            <a:r>
              <a:rPr lang="en-US" dirty="0"/>
              <a:t> that is relatively prime to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The two large primes can be quickly found using probabilistic </a:t>
            </a:r>
            <a:r>
              <a:rPr lang="en-US" dirty="0" err="1">
                <a:latin typeface="Cambria Math"/>
                <a:ea typeface="Cambria Math"/>
              </a:rPr>
              <a:t>primality</a:t>
            </a:r>
            <a:r>
              <a:rPr lang="en-US" dirty="0">
                <a:latin typeface="Cambria Math"/>
                <a:ea typeface="Cambria Math"/>
              </a:rPr>
              <a:t> tests, discussed earlier. But </a:t>
            </a:r>
            <a:r>
              <a:rPr lang="en-US" i="1" dirty="0">
                <a:ea typeface="Cambria Math"/>
              </a:rPr>
              <a:t>n</a:t>
            </a:r>
            <a:r>
              <a:rPr lang="en-US" dirty="0">
                <a:ea typeface="Cambria Math"/>
              </a:rPr>
              <a:t> = </a:t>
            </a:r>
            <a:r>
              <a:rPr lang="en-US" i="1" dirty="0" err="1">
                <a:ea typeface="Cambria Math"/>
              </a:rPr>
              <a:t>pq</a:t>
            </a:r>
            <a:r>
              <a:rPr lang="en-US" dirty="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9448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3886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6705600" y="2819400"/>
            <a:ext cx="894588" cy="1036320"/>
          </a:xfrm>
          <a:prstGeom prst="rect">
            <a:avLst/>
          </a:prstGeom>
        </p:spPr>
      </p:pic>
      <p:sp>
        <p:nvSpPr>
          <p:cNvPr id="7" name="TextBox 6"/>
          <p:cNvSpPr txBox="1"/>
          <p:nvPr/>
        </p:nvSpPr>
        <p:spPr>
          <a:xfrm>
            <a:off x="2514600" y="3200401"/>
            <a:ext cx="1676400" cy="584775"/>
          </a:xfrm>
          <a:prstGeom prst="rect">
            <a:avLst/>
          </a:prstGeom>
          <a:noFill/>
        </p:spPr>
        <p:txBody>
          <a:bodyPr wrap="square" rtlCol="0">
            <a:spAutoFit/>
          </a:bodyPr>
          <a:lstStyle/>
          <a:p>
            <a:r>
              <a:rPr lang="en-US" sz="1600" dirty="0"/>
              <a:t>Ronald </a:t>
            </a:r>
            <a:r>
              <a:rPr lang="en-US" sz="1600" dirty="0" err="1"/>
              <a:t>Rivest</a:t>
            </a:r>
            <a:endParaRPr lang="en-US" sz="1600" dirty="0"/>
          </a:p>
          <a:p>
            <a:r>
              <a:rPr lang="en-US" sz="1600" dirty="0"/>
              <a:t>(Born </a:t>
            </a:r>
            <a:r>
              <a:rPr lang="en-US" sz="1600" dirty="0">
                <a:latin typeface="Cambria Math" pitchFamily="18" charset="0"/>
                <a:ea typeface="Cambria Math" pitchFamily="18" charset="0"/>
              </a:rPr>
              <a:t>1948</a:t>
            </a:r>
            <a:r>
              <a:rPr lang="en-US" sz="1600" dirty="0"/>
              <a:t>)</a:t>
            </a:r>
          </a:p>
        </p:txBody>
      </p:sp>
      <p:sp>
        <p:nvSpPr>
          <p:cNvPr id="8" name="TextBox 7"/>
          <p:cNvSpPr txBox="1"/>
          <p:nvPr/>
        </p:nvSpPr>
        <p:spPr>
          <a:xfrm>
            <a:off x="5334000" y="3124201"/>
            <a:ext cx="1371600" cy="584775"/>
          </a:xfrm>
          <a:prstGeom prst="rect">
            <a:avLst/>
          </a:prstGeom>
          <a:noFill/>
        </p:spPr>
        <p:txBody>
          <a:bodyPr wrap="square" rtlCol="0">
            <a:spAutoFit/>
          </a:bodyPr>
          <a:lstStyle/>
          <a:p>
            <a:r>
              <a:rPr lang="en-US" sz="1600" dirty="0" err="1"/>
              <a:t>Adi</a:t>
            </a:r>
            <a:r>
              <a:rPr lang="en-US" sz="1600" dirty="0"/>
              <a:t> Shamir</a:t>
            </a:r>
          </a:p>
          <a:p>
            <a:r>
              <a:rPr lang="en-US" sz="1600" dirty="0"/>
              <a:t>(Born </a:t>
            </a:r>
            <a:r>
              <a:rPr lang="en-US" sz="1600" dirty="0">
                <a:latin typeface="Cambria Math" pitchFamily="18" charset="0"/>
                <a:ea typeface="Cambria Math" pitchFamily="18" charset="0"/>
              </a:rPr>
              <a:t>1952</a:t>
            </a:r>
            <a:r>
              <a:rPr lang="en-US" sz="1600" dirty="0"/>
              <a:t>)</a:t>
            </a:r>
          </a:p>
        </p:txBody>
      </p:sp>
      <p:sp>
        <p:nvSpPr>
          <p:cNvPr id="9" name="TextBox 8"/>
          <p:cNvSpPr txBox="1"/>
          <p:nvPr/>
        </p:nvSpPr>
        <p:spPr>
          <a:xfrm>
            <a:off x="8077200" y="2971801"/>
            <a:ext cx="1371600" cy="830997"/>
          </a:xfrm>
          <a:prstGeom prst="rect">
            <a:avLst/>
          </a:prstGeom>
          <a:noFill/>
        </p:spPr>
        <p:txBody>
          <a:bodyPr wrap="square" rtlCol="0">
            <a:spAutoFit/>
          </a:bodyPr>
          <a:lstStyle/>
          <a:p>
            <a:r>
              <a:rPr lang="en-US" sz="1600" dirty="0"/>
              <a:t>Leonard </a:t>
            </a:r>
          </a:p>
          <a:p>
            <a:r>
              <a:rPr lang="en-US" sz="1600" dirty="0"/>
              <a:t>Adelman</a:t>
            </a:r>
          </a:p>
          <a:p>
            <a:r>
              <a:rPr lang="en-US" sz="1600" dirty="0"/>
              <a:t>(Born </a:t>
            </a:r>
            <a:r>
              <a:rPr lang="en-US" sz="1600" dirty="0">
                <a:latin typeface="Cambria Math" pitchFamily="18" charset="0"/>
                <a:ea typeface="Cambria Math" pitchFamily="18" charset="0"/>
              </a:rPr>
              <a:t>1945</a:t>
            </a:r>
            <a:r>
              <a:rPr lang="en-US" sz="1600" dirty="0"/>
              <a:t>)</a:t>
            </a:r>
          </a:p>
        </p:txBody>
      </p:sp>
      <p:pic>
        <p:nvPicPr>
          <p:cNvPr id="10" name="Picture 9" descr="clifford_cocks.jpg"/>
          <p:cNvPicPr>
            <a:picLocks noChangeAspect="1"/>
          </p:cNvPicPr>
          <p:nvPr/>
        </p:nvPicPr>
        <p:blipFill>
          <a:blip r:embed="rId5" cstate="print"/>
          <a:stretch>
            <a:fillRect/>
          </a:stretch>
        </p:blipFill>
        <p:spPr>
          <a:xfrm>
            <a:off x="6324600" y="152400"/>
            <a:ext cx="1023366" cy="1050036"/>
          </a:xfrm>
          <a:prstGeom prst="rect">
            <a:avLst/>
          </a:prstGeom>
        </p:spPr>
      </p:pic>
      <p:sp>
        <p:nvSpPr>
          <p:cNvPr id="11" name="TextBox 10"/>
          <p:cNvSpPr txBox="1"/>
          <p:nvPr/>
        </p:nvSpPr>
        <p:spPr>
          <a:xfrm>
            <a:off x="7467600" y="685801"/>
            <a:ext cx="1752600" cy="646331"/>
          </a:xfrm>
          <a:prstGeom prst="rect">
            <a:avLst/>
          </a:prstGeom>
          <a:noFill/>
        </p:spPr>
        <p:txBody>
          <a:bodyPr wrap="square" rtlCol="0">
            <a:spAutoFit/>
          </a:bodyPr>
          <a:lstStyle/>
          <a:p>
            <a:r>
              <a:rPr lang="en-US" dirty="0"/>
              <a:t>Clifford Cocks</a:t>
            </a:r>
          </a:p>
          <a:p>
            <a:r>
              <a:rPr lang="en-US" dirty="0"/>
              <a:t>(Born </a:t>
            </a:r>
            <a:r>
              <a:rPr lang="en-US" dirty="0">
                <a:latin typeface="Cambria Math" pitchFamily="18" charset="0"/>
                <a:ea typeface="Cambria Math" pitchFamily="18" charset="0"/>
              </a:rPr>
              <a:t>1950</a:t>
            </a:r>
            <a:r>
              <a:rPr lang="en-US" dirty="0"/>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Encryption</a:t>
            </a:r>
          </a:p>
        </p:txBody>
      </p:sp>
      <p:sp>
        <p:nvSpPr>
          <p:cNvPr id="3" name="Content Placeholder 2"/>
          <p:cNvSpPr>
            <a:spLocks noGrp="1"/>
          </p:cNvSpPr>
          <p:nvPr>
            <p:ph idx="1"/>
          </p:nvPr>
        </p:nvSpPr>
        <p:spPr/>
        <p:txBody>
          <a:bodyPr>
            <a:normAutofit fontScale="70000" lnSpcReduction="20000"/>
          </a:bodyPr>
          <a:lstStyle/>
          <a:p>
            <a:r>
              <a:rPr lang="en-US" dirty="0"/>
              <a:t>To encrypt a message using RSA using a key (</a:t>
            </a:r>
            <a:r>
              <a:rPr lang="en-US" i="1" dirty="0" err="1"/>
              <a:t>n</a:t>
            </a:r>
            <a:r>
              <a:rPr lang="en-US" dirty="0" err="1"/>
              <a:t>,</a:t>
            </a:r>
            <a:r>
              <a:rPr lang="en-US" i="1" dirty="0" err="1"/>
              <a:t>e</a:t>
            </a:r>
            <a:r>
              <a:rPr lang="en-US" dirty="0"/>
              <a:t>) :</a:t>
            </a:r>
          </a:p>
          <a:p>
            <a:pPr marL="880110" lvl="1" indent="-514350">
              <a:buFont typeface="+mj-lt"/>
              <a:buAutoNum type="romanLcPeriod"/>
            </a:pPr>
            <a:r>
              <a:rPr lang="en-US" dirty="0"/>
              <a:t>Translate the plaintext message </a:t>
            </a:r>
            <a:r>
              <a:rPr lang="en-US" i="1" dirty="0"/>
              <a:t>M</a:t>
            </a:r>
            <a:r>
              <a:rPr lang="en-US" dirty="0"/>
              <a:t> into sequences of two digit integers representing the letters.  Use </a:t>
            </a:r>
            <a:r>
              <a:rPr lang="en-US" dirty="0">
                <a:latin typeface="Cambria Math" pitchFamily="18" charset="0"/>
                <a:ea typeface="Cambria Math" pitchFamily="18" charset="0"/>
              </a:rPr>
              <a:t>00</a:t>
            </a:r>
            <a:r>
              <a:rPr lang="en-US" dirty="0"/>
              <a:t> for A, </a:t>
            </a:r>
            <a:r>
              <a:rPr lang="en-US" dirty="0">
                <a:latin typeface="Cambria Math" pitchFamily="18" charset="0"/>
                <a:ea typeface="Cambria Math" pitchFamily="18" charset="0"/>
              </a:rPr>
              <a:t>01</a:t>
            </a:r>
            <a:r>
              <a:rPr lang="en-US" dirty="0"/>
              <a:t> for B, etc.</a:t>
            </a:r>
          </a:p>
          <a:p>
            <a:pPr marL="880110" lvl="1" indent="-514350">
              <a:buFont typeface="+mj-lt"/>
              <a:buAutoNum type="romanLcPeriod"/>
            </a:pPr>
            <a:r>
              <a:rPr lang="en-US" dirty="0"/>
              <a:t>Concatenate the two digit integers into strings of digits. </a:t>
            </a:r>
          </a:p>
          <a:p>
            <a:pPr marL="880110" lvl="1" indent="-514350">
              <a:buFont typeface="+mj-lt"/>
              <a:buAutoNum type="romanLcPeriod"/>
            </a:pPr>
            <a:r>
              <a:rPr lang="en-US" dirty="0"/>
              <a:t>Divide this string into equally sized blocks of </a:t>
            </a:r>
            <a:r>
              <a:rPr lang="en-US" dirty="0">
                <a:latin typeface="Cambria Math" pitchFamily="18" charset="0"/>
                <a:ea typeface="Cambria Math" pitchFamily="18" charset="0"/>
              </a:rPr>
              <a:t>2</a:t>
            </a:r>
            <a:r>
              <a:rPr lang="en-US" i="1" dirty="0"/>
              <a:t>N</a:t>
            </a:r>
            <a:r>
              <a:rPr lang="en-US" dirty="0"/>
              <a:t> digits where </a:t>
            </a:r>
            <a:r>
              <a:rPr lang="en-US" dirty="0">
                <a:latin typeface="Cambria Math" pitchFamily="18" charset="0"/>
                <a:ea typeface="Cambria Math" pitchFamily="18" charset="0"/>
              </a:rPr>
              <a:t>2</a:t>
            </a:r>
            <a:r>
              <a:rPr lang="en-US" i="1" dirty="0"/>
              <a:t>N</a:t>
            </a:r>
            <a:r>
              <a:rPr lang="en-US" dirty="0"/>
              <a:t> is the largest even number </a:t>
            </a:r>
            <a:r>
              <a:rPr lang="en-US" dirty="0">
                <a:latin typeface="Cambria Math" pitchFamily="18" charset="0"/>
                <a:ea typeface="Cambria Math" pitchFamily="18" charset="0"/>
              </a:rPr>
              <a:t>2525…25</a:t>
            </a:r>
            <a:r>
              <a:rPr lang="en-US" dirty="0"/>
              <a:t> with </a:t>
            </a:r>
            <a:r>
              <a:rPr lang="en-US" dirty="0">
                <a:latin typeface="Cambria Math" pitchFamily="18" charset="0"/>
                <a:ea typeface="Cambria Math" pitchFamily="18" charset="0"/>
              </a:rPr>
              <a:t>2</a:t>
            </a:r>
            <a:r>
              <a:rPr lang="en-US" i="1" dirty="0"/>
              <a:t>N</a:t>
            </a:r>
            <a:r>
              <a:rPr lang="en-US" dirty="0"/>
              <a:t> digits that does not exceed </a:t>
            </a:r>
            <a:r>
              <a:rPr lang="en-US" i="1" dirty="0"/>
              <a:t>n</a:t>
            </a:r>
            <a:r>
              <a:rPr lang="en-US" dirty="0"/>
              <a:t>. </a:t>
            </a:r>
          </a:p>
          <a:p>
            <a:pPr marL="880110" lvl="1" indent="-514350">
              <a:buFont typeface="+mj-lt"/>
              <a:buAutoNum type="romanLcPeriod"/>
            </a:pPr>
            <a:r>
              <a:rPr lang="en-US" dirty="0"/>
              <a:t>The plaintext message M is now a sequence of  integers </a:t>
            </a:r>
            <a:r>
              <a:rPr lang="en-US" i="1" dirty="0"/>
              <a:t>m</a:t>
            </a:r>
            <a:r>
              <a:rPr lang="en-US" baseline="-25000" dirty="0"/>
              <a:t>1</a:t>
            </a:r>
            <a:r>
              <a:rPr lang="en-US" dirty="0"/>
              <a:t>,</a:t>
            </a:r>
            <a:r>
              <a:rPr lang="en-US" i="1" dirty="0"/>
              <a:t>m</a:t>
            </a:r>
            <a:r>
              <a:rPr lang="en-US" baseline="-25000" dirty="0"/>
              <a:t>2</a:t>
            </a:r>
            <a:r>
              <a:rPr lang="en-US" dirty="0"/>
              <a:t>,…,</a:t>
            </a:r>
            <a:r>
              <a:rPr lang="en-US" i="1" dirty="0"/>
              <a:t>m</a:t>
            </a:r>
            <a:r>
              <a:rPr lang="en-US" i="1" baseline="-25000" dirty="0"/>
              <a:t>k</a:t>
            </a:r>
            <a:r>
              <a:rPr lang="en-US" dirty="0"/>
              <a:t>.</a:t>
            </a:r>
          </a:p>
          <a:p>
            <a:pPr marL="880110" lvl="1" indent="-514350">
              <a:buFont typeface="+mj-lt"/>
              <a:buAutoNum type="romanLcPeriod"/>
            </a:pPr>
            <a:r>
              <a:rPr lang="en-US" dirty="0"/>
              <a:t>Each block  (an integer) is encrypted using the function </a:t>
            </a:r>
            <a:r>
              <a:rPr lang="en-US" i="1" dirty="0">
                <a:ea typeface="Cambria Math"/>
              </a:rPr>
              <a:t>C</a:t>
            </a:r>
            <a:r>
              <a:rPr lang="en-US" dirty="0">
                <a:latin typeface="Cambria Math"/>
                <a:ea typeface="Cambria Math"/>
              </a:rPr>
              <a:t> = </a:t>
            </a:r>
            <a:r>
              <a:rPr lang="en-US" i="1" dirty="0">
                <a:ea typeface="Cambria Math"/>
              </a:rPr>
              <a:t>M</a:t>
            </a:r>
            <a:r>
              <a:rPr lang="en-US" i="1" baseline="30000" dirty="0">
                <a:ea typeface="Cambria Math"/>
              </a:rPr>
              <a:t>e</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a:ea typeface="Cambria Math"/>
              </a:rPr>
              <a:t>n.</a:t>
            </a:r>
            <a:endParaRPr lang="en-US" i="1" dirty="0"/>
          </a:p>
          <a:p>
            <a:pPr>
              <a:buNone/>
            </a:pPr>
            <a:endParaRPr lang="en-US" dirty="0"/>
          </a:p>
          <a:p>
            <a:pPr>
              <a:buNone/>
            </a:pPr>
            <a:r>
              <a:rPr lang="en-US" b="1" dirty="0"/>
              <a:t>     Example</a:t>
            </a:r>
            <a:r>
              <a:rPr lang="en-US" dirty="0"/>
              <a:t>: Encrypt the message STOP using the RSA cryptosystem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p>
          <a:p>
            <a:pPr lvl="1"/>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a:t>
            </a:r>
          </a:p>
          <a:p>
            <a:pPr lvl="1"/>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b="1" dirty="0">
                <a:latin typeface="Cambria Math"/>
                <a:ea typeface="Cambria Math"/>
              </a:rPr>
              <a:t>      Solution</a:t>
            </a:r>
            <a:r>
              <a:rPr lang="en-US" dirty="0">
                <a:latin typeface="Cambria Math"/>
                <a:ea typeface="Cambria Math"/>
              </a:rPr>
              <a:t>: Translate the letters in STOP to their numerical equivalents 18 19  14 15.</a:t>
            </a:r>
          </a:p>
          <a:p>
            <a:pPr lvl="1"/>
            <a:r>
              <a:rPr lang="en-US" dirty="0">
                <a:latin typeface="Cambria Math"/>
                <a:ea typeface="Cambria Math"/>
              </a:rPr>
              <a:t>Divide into blocks of four digits (because 2525 &lt; 2537 &lt; 252525) to obtain 1819 1415.</a:t>
            </a:r>
          </a:p>
          <a:p>
            <a:pPr lvl="1"/>
            <a:r>
              <a:rPr lang="en-US" dirty="0">
                <a:latin typeface="Cambria Math"/>
                <a:ea typeface="Cambria Math"/>
              </a:rPr>
              <a:t>Encrypt each block using the mapping </a:t>
            </a:r>
            <a:r>
              <a:rPr lang="en-US" i="1" dirty="0">
                <a:ea typeface="Cambria Math"/>
              </a:rPr>
              <a:t>C</a:t>
            </a:r>
            <a:r>
              <a:rPr lang="en-US" dirty="0">
                <a:latin typeface="Cambria Math"/>
                <a:ea typeface="Cambria Math"/>
              </a:rPr>
              <a:t> = </a:t>
            </a:r>
            <a:r>
              <a:rPr lang="en-US" i="1" dirty="0">
                <a:ea typeface="Cambria Math"/>
              </a:rPr>
              <a:t>M</a:t>
            </a:r>
            <a:r>
              <a:rPr lang="en-US" baseline="30000" dirty="0">
                <a:latin typeface="Cambria Math"/>
                <a:ea typeface="Cambria Math"/>
              </a:rPr>
              <a:t>13</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1819</a:t>
            </a:r>
            <a:r>
              <a:rPr lang="en-US" baseline="30000" dirty="0">
                <a:latin typeface="Cambria Math"/>
                <a:ea typeface="Cambria Math"/>
              </a:rPr>
              <a:t>13</a:t>
            </a:r>
            <a:r>
              <a:rPr lang="en-US" dirty="0">
                <a:latin typeface="Cambria Math"/>
                <a:ea typeface="Cambria Math"/>
              </a:rPr>
              <a:t> mod 2537 = 2081 and 1415</a:t>
            </a:r>
            <a:r>
              <a:rPr lang="en-US" baseline="30000" dirty="0">
                <a:latin typeface="Cambria Math"/>
                <a:ea typeface="Cambria Math"/>
              </a:rPr>
              <a:t>13</a:t>
            </a:r>
            <a:r>
              <a:rPr lang="en-US" dirty="0">
                <a:latin typeface="Cambria Math"/>
                <a:ea typeface="Cambria Math"/>
              </a:rPr>
              <a:t> mod 2537 = 2182, the encrypted message is 2081 2182.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Relationship between         (mod </a:t>
            </a:r>
            <a:r>
              <a:rPr lang="en-US" i="1" dirty="0"/>
              <a:t>m</a:t>
            </a:r>
            <a:r>
              <a:rPr lang="en-US" dirty="0"/>
              <a:t>) and </a:t>
            </a:r>
            <a:r>
              <a:rPr lang="en-US" b="1" dirty="0"/>
              <a:t>mod</a:t>
            </a:r>
            <a:r>
              <a:rPr lang="en-US" dirty="0"/>
              <a:t> </a:t>
            </a:r>
            <a:r>
              <a:rPr lang="en-US" i="1" dirty="0"/>
              <a:t>m </a:t>
            </a:r>
            <a:r>
              <a:rPr lang="en-US" dirty="0"/>
              <a:t>Notations</a:t>
            </a:r>
          </a:p>
        </p:txBody>
      </p:sp>
      <p:sp>
        <p:nvSpPr>
          <p:cNvPr id="3" name="Content Placeholder 2"/>
          <p:cNvSpPr>
            <a:spLocks noGrp="1"/>
          </p:cNvSpPr>
          <p:nvPr>
            <p:ph idx="1"/>
          </p:nvPr>
        </p:nvSpPr>
        <p:spPr/>
        <p:txBody>
          <a:bodyPr>
            <a:normAutofit/>
          </a:bodyPr>
          <a:lstStyle/>
          <a:p>
            <a:r>
              <a:rPr lang="en-US" b="1" dirty="0"/>
              <a:t> </a:t>
            </a:r>
            <a:r>
              <a:rPr lang="en-US" dirty="0"/>
              <a:t>The use of “mod” in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and</a:t>
            </a:r>
            <a:r>
              <a:rPr lang="en-US" i="1" dirty="0"/>
              <a:t> a </a:t>
            </a:r>
            <a:r>
              <a:rPr lang="en-US" b="1" dirty="0"/>
              <a:t>mod</a:t>
            </a:r>
            <a:r>
              <a:rPr lang="en-US" i="1" dirty="0"/>
              <a:t> m = b </a:t>
            </a:r>
            <a:r>
              <a:rPr lang="en-US" dirty="0"/>
              <a:t>are different</a:t>
            </a:r>
            <a:r>
              <a:rPr lang="en-US" i="1" dirty="0"/>
              <a:t>.</a:t>
            </a:r>
          </a:p>
          <a:p>
            <a:pPr lvl="1"/>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is a relation on the set of integers.</a:t>
            </a:r>
          </a:p>
          <a:p>
            <a:pPr lvl="1"/>
            <a:r>
              <a:rPr lang="en-US" dirty="0"/>
              <a:t>In</a:t>
            </a:r>
            <a:r>
              <a:rPr lang="en-US" i="1" dirty="0"/>
              <a:t> a </a:t>
            </a:r>
            <a:r>
              <a:rPr lang="en-US" b="1" dirty="0"/>
              <a:t>mod</a:t>
            </a:r>
            <a:r>
              <a:rPr lang="en-US" i="1" dirty="0"/>
              <a:t> m = b,  </a:t>
            </a:r>
            <a:r>
              <a:rPr lang="en-US" dirty="0"/>
              <a:t>the notation </a:t>
            </a:r>
            <a:r>
              <a:rPr lang="en-US" b="1" dirty="0"/>
              <a:t>mod</a:t>
            </a:r>
            <a:r>
              <a:rPr lang="en-US" dirty="0"/>
              <a:t> denotes a function</a:t>
            </a:r>
            <a:r>
              <a:rPr lang="en-US" i="1" dirty="0"/>
              <a:t>.</a:t>
            </a:r>
          </a:p>
          <a:p>
            <a:r>
              <a:rPr lang="en-US" dirty="0"/>
              <a:t>The relationship between these notations is made clear in this theorem.</a:t>
            </a:r>
          </a:p>
          <a:p>
            <a:r>
              <a:rPr lang="en-US" b="1" dirty="0"/>
              <a:t>Theorem </a:t>
            </a:r>
            <a:r>
              <a:rPr lang="en-US" b="1" dirty="0">
                <a:latin typeface="Cambria Math" pitchFamily="18" charset="0"/>
                <a:ea typeface="Cambria Math" pitchFamily="18" charset="0"/>
              </a:rPr>
              <a:t>3</a:t>
            </a:r>
            <a:r>
              <a:rPr lang="en-US" dirty="0"/>
              <a:t>: Let </a:t>
            </a:r>
            <a:r>
              <a:rPr lang="en-US" i="1" dirty="0"/>
              <a:t>a</a:t>
            </a:r>
            <a:r>
              <a:rPr lang="en-US" dirty="0"/>
              <a:t> and </a:t>
            </a:r>
            <a:r>
              <a:rPr lang="en-US" i="1" dirty="0"/>
              <a:t>b</a:t>
            </a:r>
            <a:r>
              <a:rPr lang="en-US" dirty="0"/>
              <a:t> be integers, and let </a:t>
            </a:r>
            <a:r>
              <a:rPr lang="en-US" i="1" dirty="0"/>
              <a:t>m</a:t>
            </a:r>
            <a:r>
              <a:rPr lang="en-US" dirty="0"/>
              <a:t> be a positive integer. Then </a:t>
            </a:r>
            <a:r>
              <a:rPr lang="en-US" i="1" dirty="0"/>
              <a:t>a </a:t>
            </a:r>
            <a:r>
              <a:rPr lang="en-US" b="1" dirty="0">
                <a:latin typeface="Cambria Math"/>
                <a:ea typeface="Cambria Math"/>
              </a:rPr>
              <a:t>≡</a:t>
            </a:r>
            <a:r>
              <a:rPr lang="en-US" i="1" dirty="0"/>
              <a:t> b </a:t>
            </a:r>
            <a:r>
              <a:rPr lang="en-US" dirty="0"/>
              <a:t>(mod</a:t>
            </a:r>
            <a:r>
              <a:rPr lang="en-US" i="1" dirty="0"/>
              <a:t> m</a:t>
            </a:r>
            <a:r>
              <a:rPr lang="en-US" dirty="0"/>
              <a:t>)  if and only if       </a:t>
            </a:r>
            <a:r>
              <a:rPr lang="en-US" i="1" dirty="0"/>
              <a:t>a </a:t>
            </a:r>
            <a:r>
              <a:rPr lang="en-US" b="1" dirty="0"/>
              <a:t>mod</a:t>
            </a:r>
            <a:r>
              <a:rPr lang="en-US" i="1" dirty="0"/>
              <a:t> m = b </a:t>
            </a:r>
            <a:r>
              <a:rPr lang="en-US" b="1" dirty="0"/>
              <a:t>mod</a:t>
            </a:r>
            <a:r>
              <a:rPr lang="en-US" i="1" dirty="0"/>
              <a:t> m. </a:t>
            </a:r>
            <a:r>
              <a:rPr lang="en-US" dirty="0"/>
              <a:t>(</a:t>
            </a:r>
            <a:r>
              <a:rPr lang="en-US" i="1" dirty="0"/>
              <a:t>Proof  in the exercises</a:t>
            </a:r>
            <a:r>
              <a:rPr lang="en-US" dirty="0"/>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Decryption</a:t>
            </a:r>
          </a:p>
        </p:txBody>
      </p:sp>
      <p:sp>
        <p:nvSpPr>
          <p:cNvPr id="3" name="Content Placeholder 2"/>
          <p:cNvSpPr>
            <a:spLocks noGrp="1"/>
          </p:cNvSpPr>
          <p:nvPr>
            <p:ph idx="1"/>
          </p:nvPr>
        </p:nvSpPr>
        <p:spPr/>
        <p:txBody>
          <a:bodyPr>
            <a:normAutofit fontScale="77500" lnSpcReduction="20000"/>
          </a:bodyPr>
          <a:lstStyle/>
          <a:p>
            <a:r>
              <a:rPr lang="en-US" dirty="0"/>
              <a:t>To decrypt a RSA </a:t>
            </a:r>
            <a:r>
              <a:rPr lang="en-US" dirty="0" err="1"/>
              <a:t>ciphertext</a:t>
            </a:r>
            <a:r>
              <a:rPr lang="en-US" dirty="0"/>
              <a:t> message, the decryption key </a:t>
            </a:r>
            <a:r>
              <a:rPr lang="en-US" i="1" dirty="0"/>
              <a:t>d</a:t>
            </a:r>
            <a:r>
              <a:rPr lang="en-US" dirty="0"/>
              <a:t>, an inverse of </a:t>
            </a:r>
            <a:r>
              <a:rPr lang="en-US" i="1" dirty="0"/>
              <a:t>e</a:t>
            </a:r>
            <a:r>
              <a:rPr lang="en-US" dirty="0"/>
              <a:t> modulo (</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is needed. The inverse exists since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a:t>
            </a:r>
          </a:p>
          <a:p>
            <a:r>
              <a:rPr lang="en-US" dirty="0">
                <a:latin typeface="Cambria Math"/>
                <a:ea typeface="Cambria Math"/>
              </a:rPr>
              <a:t>With the decryption key </a:t>
            </a:r>
            <a:r>
              <a:rPr lang="en-US" i="1" dirty="0">
                <a:latin typeface="Cambria Math"/>
                <a:ea typeface="Cambria Math"/>
              </a:rPr>
              <a:t>d</a:t>
            </a:r>
            <a:r>
              <a:rPr lang="en-US" dirty="0">
                <a:latin typeface="Cambria Math"/>
                <a:ea typeface="Cambria Math"/>
              </a:rPr>
              <a:t>, we can decrypt each block  with the computation      </a:t>
            </a:r>
            <a:r>
              <a:rPr lang="en-US" i="1" dirty="0">
                <a:ea typeface="Cambria Math"/>
              </a:rPr>
              <a:t>M</a:t>
            </a:r>
            <a:r>
              <a:rPr lang="en-US" dirty="0">
                <a:latin typeface="Cambria Math"/>
                <a:ea typeface="Cambria Math"/>
              </a:rPr>
              <a:t> = </a:t>
            </a:r>
            <a:r>
              <a:rPr lang="en-US" i="1" dirty="0" err="1">
                <a:ea typeface="Cambria Math"/>
              </a:rPr>
              <a:t>C</a:t>
            </a:r>
            <a:r>
              <a:rPr lang="en-US" i="1" baseline="30000" dirty="0" err="1">
                <a:ea typeface="Cambria Math"/>
              </a:rPr>
              <a:t>d</a:t>
            </a:r>
            <a:r>
              <a:rPr lang="en-US" dirty="0">
                <a:latin typeface="Cambria Math"/>
                <a:ea typeface="Cambria Math"/>
              </a:rPr>
              <a:t> </a:t>
            </a:r>
            <a:r>
              <a:rPr lang="en-US" b="1" dirty="0">
                <a:latin typeface="Cambria Math"/>
                <a:ea typeface="Cambria Math"/>
              </a:rPr>
              <a:t>mod</a:t>
            </a:r>
            <a:r>
              <a:rPr lang="en-US" dirty="0">
                <a:latin typeface="Cambria Math"/>
                <a:ea typeface="Cambria Math"/>
              </a:rPr>
              <a:t> </a:t>
            </a:r>
            <a:r>
              <a:rPr lang="en-US" i="1" dirty="0" err="1">
                <a:latin typeface="Cambria Math"/>
                <a:ea typeface="Cambria Math"/>
              </a:rPr>
              <a:t>p∙q</a:t>
            </a:r>
            <a:r>
              <a:rPr lang="en-US" i="1" dirty="0">
                <a:latin typeface="Cambria Math"/>
                <a:ea typeface="Cambria Math"/>
              </a:rPr>
              <a:t>. </a:t>
            </a:r>
            <a:r>
              <a:rPr lang="en-US" dirty="0">
                <a:ea typeface="Cambria Math"/>
              </a:rPr>
              <a:t>(</a:t>
            </a:r>
            <a:r>
              <a:rPr lang="en-US" i="1" dirty="0">
                <a:ea typeface="Cambria Math"/>
              </a:rPr>
              <a:t>see text for full derivation</a:t>
            </a:r>
            <a:r>
              <a:rPr lang="en-US" dirty="0">
                <a:ea typeface="Cambria Math"/>
              </a:rPr>
              <a:t>)</a:t>
            </a:r>
          </a:p>
          <a:p>
            <a:r>
              <a:rPr lang="en-US" dirty="0">
                <a:ea typeface="Cambria Math"/>
              </a:rPr>
              <a:t>RSA works as a public key system since the only known method of finding </a:t>
            </a:r>
            <a:r>
              <a:rPr lang="en-US" i="1" dirty="0">
                <a:ea typeface="Cambria Math"/>
              </a:rPr>
              <a:t>d</a:t>
            </a:r>
            <a:r>
              <a:rPr lang="en-US" dirty="0">
                <a:ea typeface="Cambria Math"/>
              </a:rPr>
              <a:t> is based on a factorization of </a:t>
            </a:r>
            <a:r>
              <a:rPr lang="en-US" i="1" dirty="0">
                <a:ea typeface="Cambria Math"/>
              </a:rPr>
              <a:t>n</a:t>
            </a:r>
            <a:r>
              <a:rPr lang="en-US" dirty="0">
                <a:ea typeface="Cambria Math"/>
              </a:rPr>
              <a:t> into primes. There is currently no known feasible method for factoring large numbers into primes.</a:t>
            </a:r>
            <a:endParaRPr lang="en-US" dirty="0"/>
          </a:p>
          <a:p>
            <a:pPr>
              <a:buNone/>
            </a:pPr>
            <a:r>
              <a:rPr lang="en-US" b="1" dirty="0"/>
              <a:t>     Example</a:t>
            </a:r>
            <a:r>
              <a:rPr lang="en-US" dirty="0"/>
              <a:t>: The message  </a:t>
            </a:r>
            <a:r>
              <a:rPr lang="en-US" dirty="0">
                <a:latin typeface="Cambria Math" pitchFamily="18" charset="0"/>
                <a:ea typeface="Cambria Math" pitchFamily="18" charset="0"/>
              </a:rPr>
              <a:t>0981 0461 </a:t>
            </a:r>
            <a:r>
              <a:rPr lang="en-US" dirty="0"/>
              <a:t>is received. What is the decrypted message if it was encrypted using the RSA cipher from the previous example. </a:t>
            </a:r>
          </a:p>
          <a:p>
            <a:pPr>
              <a:buNone/>
            </a:pPr>
            <a:r>
              <a:rPr lang="en-US" b="1" dirty="0">
                <a:latin typeface="Cambria Math"/>
                <a:ea typeface="Cambria Math"/>
              </a:rPr>
              <a:t>      Solution</a:t>
            </a:r>
            <a:r>
              <a:rPr lang="en-US" dirty="0">
                <a:latin typeface="Cambria Math"/>
                <a:ea typeface="Cambria Math"/>
              </a:rPr>
              <a:t>: The message was encrypted with </a:t>
            </a:r>
            <a:r>
              <a:rPr lang="en-US" i="1" dirty="0">
                <a:ea typeface="Cambria Math"/>
              </a:rPr>
              <a:t>n</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 and exponent 13. An inverse of   13 modulo 42</a:t>
            </a:r>
            <a:r>
              <a:rPr lang="en-US" dirty="0">
                <a:latin typeface="Cambria Math"/>
                <a:ea typeface="Cambria Math"/>
              </a:rPr>
              <a:t>∙</a:t>
            </a:r>
            <a:r>
              <a:rPr lang="en-US" dirty="0">
                <a:latin typeface="Cambria Math" pitchFamily="18" charset="0"/>
                <a:ea typeface="Cambria Math" pitchFamily="18" charset="0"/>
              </a:rPr>
              <a:t> 58 = 2436 (</a:t>
            </a:r>
            <a:r>
              <a:rPr lang="en-US" i="1" dirty="0">
                <a:ea typeface="Cambria Math" pitchFamily="18" charset="0"/>
              </a:rPr>
              <a:t>exercise</a:t>
            </a:r>
            <a:r>
              <a:rPr lang="en-US" dirty="0">
                <a:ea typeface="Cambria Math" pitchFamily="18" charset="0"/>
              </a:rPr>
              <a:t> </a:t>
            </a:r>
            <a:r>
              <a:rPr lang="en-US" dirty="0">
                <a:latin typeface="Cambria Math" pitchFamily="18" charset="0"/>
                <a:ea typeface="Cambria Math" pitchFamily="18" charset="0"/>
              </a:rPr>
              <a:t>2 </a:t>
            </a:r>
            <a:r>
              <a:rPr lang="en-US" i="1" dirty="0">
                <a:ea typeface="Cambria Math" pitchFamily="18" charset="0"/>
              </a:rPr>
              <a:t>in Section </a:t>
            </a:r>
            <a:r>
              <a:rPr lang="en-US" dirty="0">
                <a:latin typeface="Cambria Math" pitchFamily="18" charset="0"/>
                <a:ea typeface="Cambria Math" pitchFamily="18" charset="0"/>
              </a:rPr>
              <a:t>4.4) is </a:t>
            </a:r>
            <a:r>
              <a:rPr lang="en-US" i="1" dirty="0">
                <a:latin typeface="Cambria Math" pitchFamily="18" charset="0"/>
                <a:ea typeface="Cambria Math" pitchFamily="18" charset="0"/>
              </a:rPr>
              <a:t>d</a:t>
            </a:r>
            <a:r>
              <a:rPr lang="en-US" dirty="0">
                <a:latin typeface="Cambria Math" pitchFamily="18" charset="0"/>
                <a:ea typeface="Cambria Math" pitchFamily="18" charset="0"/>
              </a:rPr>
              <a:t> = 937.</a:t>
            </a:r>
            <a:endParaRPr lang="en-US" dirty="0">
              <a:latin typeface="Cambria Math"/>
              <a:ea typeface="Cambria Math"/>
            </a:endParaRPr>
          </a:p>
          <a:p>
            <a:pPr lvl="1"/>
            <a:r>
              <a:rPr lang="en-US" dirty="0">
                <a:latin typeface="Cambria Math"/>
                <a:ea typeface="Cambria Math"/>
              </a:rPr>
              <a:t>To decrypt a block </a:t>
            </a:r>
            <a:r>
              <a:rPr lang="en-US" i="1" dirty="0">
                <a:ea typeface="Cambria Math"/>
              </a:rPr>
              <a:t>C</a:t>
            </a:r>
            <a:r>
              <a:rPr lang="en-US" dirty="0">
                <a:latin typeface="Cambria Math"/>
                <a:ea typeface="Cambria Math"/>
              </a:rPr>
              <a:t>, </a:t>
            </a:r>
            <a:r>
              <a:rPr lang="en-US" i="1" dirty="0">
                <a:ea typeface="Cambria Math"/>
              </a:rPr>
              <a:t>M</a:t>
            </a:r>
            <a:r>
              <a:rPr lang="en-US" dirty="0">
                <a:latin typeface="Cambria Math"/>
                <a:ea typeface="Cambria Math"/>
              </a:rPr>
              <a:t> = </a:t>
            </a:r>
            <a:r>
              <a:rPr lang="en-US" i="1" dirty="0">
                <a:ea typeface="Cambria Math"/>
              </a:rPr>
              <a:t>C</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a:t>
            </a:r>
          </a:p>
          <a:p>
            <a:pPr lvl="1"/>
            <a:r>
              <a:rPr lang="en-US" dirty="0">
                <a:latin typeface="Cambria Math"/>
                <a:ea typeface="Cambria Math"/>
              </a:rPr>
              <a:t>Since 0981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0704 and 0461</a:t>
            </a:r>
            <a:r>
              <a:rPr lang="en-US" baseline="30000" dirty="0">
                <a:latin typeface="Cambria Math"/>
                <a:ea typeface="Cambria Math"/>
              </a:rPr>
              <a:t>937</a:t>
            </a:r>
            <a:r>
              <a:rPr lang="en-US" dirty="0">
                <a:latin typeface="Cambria Math"/>
                <a:ea typeface="Cambria Math"/>
              </a:rPr>
              <a:t> </a:t>
            </a:r>
            <a:r>
              <a:rPr lang="en-US" b="1" dirty="0">
                <a:latin typeface="Cambria Math"/>
                <a:ea typeface="Cambria Math"/>
              </a:rPr>
              <a:t>mod</a:t>
            </a:r>
            <a:r>
              <a:rPr lang="en-US" dirty="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Cryptographic Protocols: Key Exchange</a:t>
            </a:r>
          </a:p>
        </p:txBody>
      </p:sp>
      <p:sp>
        <p:nvSpPr>
          <p:cNvPr id="3" name="Content Placeholder 2"/>
          <p:cNvSpPr>
            <a:spLocks noGrp="1"/>
          </p:cNvSpPr>
          <p:nvPr>
            <p:ph idx="1"/>
          </p:nvPr>
        </p:nvSpPr>
        <p:spPr/>
        <p:txBody>
          <a:bodyPr>
            <a:normAutofit fontScale="62500" lnSpcReduction="20000"/>
          </a:bodyPr>
          <a:lstStyle/>
          <a:p>
            <a:r>
              <a:rPr lang="en-US" i="1" dirty="0"/>
              <a:t>Cryptographic protocols </a:t>
            </a:r>
            <a:r>
              <a:rPr lang="en-US" dirty="0"/>
              <a:t>are exchanges of messages carried out by two or more parties to achieve a particular security goal.</a:t>
            </a:r>
          </a:p>
          <a:p>
            <a:r>
              <a:rPr lang="en-US" i="1" dirty="0"/>
              <a:t>Key exchange </a:t>
            </a:r>
            <a:r>
              <a:rPr lang="en-US" dirty="0"/>
              <a:t>is a protocol by which two parties can exchange a secret key over an insecure channel without having any past shared secret information. Here the             </a:t>
            </a:r>
            <a:r>
              <a:rPr lang="en-US" i="1" dirty="0" err="1"/>
              <a:t>Diffe</a:t>
            </a:r>
            <a:r>
              <a:rPr lang="en-US" i="1" dirty="0"/>
              <a:t>-Hellman key agreement </a:t>
            </a:r>
            <a:r>
              <a:rPr lang="en-US" i="1" dirty="0" err="1"/>
              <a:t>protcol</a:t>
            </a:r>
            <a:r>
              <a:rPr lang="en-US" i="1" dirty="0"/>
              <a:t> </a:t>
            </a:r>
            <a:r>
              <a:rPr lang="en-US" dirty="0"/>
              <a:t>is described by example.</a:t>
            </a:r>
          </a:p>
          <a:p>
            <a:pPr marL="880110" lvl="1" indent="-514350">
              <a:buFont typeface="+mj-lt"/>
              <a:buAutoNum type="romanLcPeriod"/>
            </a:pPr>
            <a:r>
              <a:rPr lang="en-US" dirty="0"/>
              <a:t>Suppose that Alice and Bob want to share a common key.</a:t>
            </a:r>
          </a:p>
          <a:p>
            <a:pPr marL="880110" lvl="1" indent="-514350">
              <a:buFont typeface="+mj-lt"/>
              <a:buAutoNum type="romanLcPeriod"/>
            </a:pPr>
            <a:r>
              <a:rPr lang="en-US" dirty="0"/>
              <a:t>Alice and Bob agree to use a prime </a:t>
            </a:r>
            <a:r>
              <a:rPr lang="en-US" i="1" dirty="0"/>
              <a:t>p</a:t>
            </a:r>
            <a:r>
              <a:rPr lang="en-US" dirty="0"/>
              <a:t> and a primitive root </a:t>
            </a:r>
            <a:r>
              <a:rPr lang="en-US" i="1" dirty="0"/>
              <a:t>a</a:t>
            </a:r>
            <a:r>
              <a:rPr lang="en-US" dirty="0"/>
              <a:t> of </a:t>
            </a:r>
            <a:r>
              <a:rPr lang="en-US" i="1" dirty="0"/>
              <a:t>p</a:t>
            </a:r>
            <a:r>
              <a:rPr lang="en-US" dirty="0"/>
              <a:t>. </a:t>
            </a:r>
          </a:p>
          <a:p>
            <a:pPr marL="880110" lvl="1" indent="-514350">
              <a:buFont typeface="+mj-lt"/>
              <a:buAutoNum type="romanLcPeriod"/>
            </a:pPr>
            <a:r>
              <a:rPr lang="en-US" dirty="0"/>
              <a:t>Alice chooses a secret integer </a:t>
            </a:r>
            <a:r>
              <a:rPr lang="en-US" i="1" dirty="0"/>
              <a:t>k</a:t>
            </a:r>
            <a:r>
              <a:rPr lang="en-US" baseline="-25000" dirty="0">
                <a:latin typeface="Cambria Math" pitchFamily="18" charset="0"/>
                <a:ea typeface="Cambria Math" pitchFamily="18" charset="0"/>
              </a:rPr>
              <a:t>1</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1</a:t>
            </a:r>
            <a:r>
              <a:rPr lang="en-US" dirty="0"/>
              <a:t> </a:t>
            </a:r>
            <a:r>
              <a:rPr lang="en-US" b="1" dirty="0"/>
              <a:t>mod</a:t>
            </a:r>
            <a:r>
              <a:rPr lang="en-US" dirty="0"/>
              <a:t> </a:t>
            </a:r>
            <a:r>
              <a:rPr lang="en-US" i="1" dirty="0"/>
              <a:t>p</a:t>
            </a:r>
            <a:r>
              <a:rPr lang="en-US" dirty="0"/>
              <a:t> to Bob.</a:t>
            </a:r>
          </a:p>
          <a:p>
            <a:pPr marL="880110" lvl="1" indent="-514350">
              <a:buFont typeface="+mj-lt"/>
              <a:buAutoNum type="romanLcPeriod"/>
            </a:pPr>
            <a:r>
              <a:rPr lang="en-US" dirty="0"/>
              <a:t>Bob chooses a secret integer </a:t>
            </a:r>
            <a:r>
              <a:rPr lang="en-US" i="1" dirty="0"/>
              <a:t>k</a:t>
            </a:r>
            <a:r>
              <a:rPr lang="en-US" baseline="-25000" dirty="0">
                <a:latin typeface="Cambria Math" pitchFamily="18" charset="0"/>
                <a:ea typeface="Cambria Math" pitchFamily="18" charset="0"/>
              </a:rPr>
              <a:t>2</a:t>
            </a:r>
            <a:r>
              <a:rPr lang="en-US" dirty="0"/>
              <a:t> and sends </a:t>
            </a:r>
            <a:r>
              <a:rPr lang="en-US" i="1" dirty="0"/>
              <a:t>a</a:t>
            </a:r>
            <a:r>
              <a:rPr lang="en-US" i="1" baseline="30000" dirty="0"/>
              <a:t>k</a:t>
            </a:r>
            <a:r>
              <a:rPr lang="en-US" sz="2000" baseline="30000" dirty="0">
                <a:latin typeface="Cambria Math" pitchFamily="18" charset="0"/>
                <a:ea typeface="Cambria Math" pitchFamily="18" charset="0"/>
              </a:rPr>
              <a:t>2</a:t>
            </a:r>
            <a:r>
              <a:rPr lang="en-US" dirty="0"/>
              <a:t> </a:t>
            </a:r>
            <a:r>
              <a:rPr lang="en-US" b="1" dirty="0"/>
              <a:t>mod</a:t>
            </a:r>
            <a:r>
              <a:rPr lang="en-US" dirty="0"/>
              <a:t> </a:t>
            </a:r>
            <a:r>
              <a:rPr lang="en-US" i="1" dirty="0"/>
              <a:t>p</a:t>
            </a:r>
            <a:r>
              <a:rPr lang="en-US" dirty="0"/>
              <a:t> to Alice.</a:t>
            </a:r>
          </a:p>
          <a:p>
            <a:pPr marL="880110" lvl="1" indent="-514350">
              <a:buFont typeface="+mj-lt"/>
              <a:buAutoNum type="romanLcPeriod"/>
            </a:pPr>
            <a:r>
              <a:rPr lang="en-US" dirty="0"/>
              <a:t>Alice computes (</a:t>
            </a:r>
            <a:r>
              <a:rPr lang="en-US" i="1" dirty="0"/>
              <a:t>a</a:t>
            </a:r>
            <a:r>
              <a:rPr lang="en-US" i="1" baseline="30000" dirty="0"/>
              <a:t>k</a:t>
            </a:r>
            <a:r>
              <a:rPr lang="en-US" sz="2000" baseline="30000" dirty="0">
                <a:latin typeface="Cambria Math" pitchFamily="18" charset="0"/>
                <a:ea typeface="Cambria Math" pitchFamily="18" charset="0"/>
              </a:rPr>
              <a:t>2</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1 </a:t>
            </a:r>
            <a:r>
              <a:rPr lang="en-US" b="1" dirty="0"/>
              <a:t>mod</a:t>
            </a:r>
            <a:r>
              <a:rPr lang="en-US" dirty="0"/>
              <a:t> </a:t>
            </a:r>
            <a:r>
              <a:rPr lang="en-US" i="1" dirty="0"/>
              <a:t>p.</a:t>
            </a:r>
            <a:endParaRPr lang="en-US" dirty="0"/>
          </a:p>
          <a:p>
            <a:pPr marL="880110" lvl="1" indent="-514350">
              <a:buFont typeface="+mj-lt"/>
              <a:buAutoNum type="romanLcPeriod"/>
            </a:pPr>
            <a:r>
              <a:rPr lang="en-US" dirty="0"/>
              <a:t>Bob computes (</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b="1" dirty="0"/>
              <a:t>mod</a:t>
            </a:r>
            <a:r>
              <a:rPr lang="en-US" dirty="0"/>
              <a:t> </a:t>
            </a:r>
            <a:r>
              <a:rPr lang="en-US" i="1" dirty="0"/>
              <a:t>p.</a:t>
            </a:r>
          </a:p>
          <a:p>
            <a:pPr marL="880110" lvl="1" indent="-514350">
              <a:buNone/>
            </a:pPr>
            <a:endParaRPr lang="en-US" i="1" dirty="0"/>
          </a:p>
          <a:p>
            <a:pPr>
              <a:buNone/>
            </a:pPr>
            <a:r>
              <a:rPr lang="en-US" sz="2800" dirty="0"/>
              <a:t>     </a:t>
            </a:r>
            <a:r>
              <a:rPr lang="en-US" dirty="0"/>
              <a:t>At the end of the protocol, Alice and Bob have their shared key</a:t>
            </a:r>
          </a:p>
          <a:p>
            <a:pPr>
              <a:buNone/>
            </a:pPr>
            <a:r>
              <a:rPr lang="en-US" sz="2800" dirty="0"/>
              <a:t>                   </a:t>
            </a:r>
            <a:r>
              <a:rPr lang="en-US" sz="2400" dirty="0"/>
              <a:t>(</a:t>
            </a:r>
            <a:r>
              <a:rPr lang="en-US" sz="2400" i="1" dirty="0"/>
              <a:t>a</a:t>
            </a:r>
            <a:r>
              <a:rPr lang="en-US" sz="2400" i="1" baseline="30000" dirty="0"/>
              <a:t>k</a:t>
            </a:r>
            <a:r>
              <a:rPr lang="en-US" sz="2200" baseline="30000" dirty="0">
                <a:latin typeface="Cambria Math" pitchFamily="18" charset="0"/>
                <a:ea typeface="Cambria Math" pitchFamily="18" charset="0"/>
              </a:rPr>
              <a:t>2</a:t>
            </a:r>
            <a:r>
              <a:rPr lang="en-US" sz="2200" dirty="0">
                <a:ea typeface="Cambria Math" pitchFamily="18" charset="0"/>
              </a:rPr>
              <a:t>)</a:t>
            </a:r>
            <a:r>
              <a:rPr lang="en-US" sz="2400" i="1" baseline="30000" dirty="0"/>
              <a:t>k</a:t>
            </a:r>
            <a:r>
              <a:rPr lang="en-US" sz="2200" baseline="30000" dirty="0">
                <a:latin typeface="Cambria Math" pitchFamily="18" charset="0"/>
                <a:ea typeface="Cambria Math" pitchFamily="18" charset="0"/>
              </a:rPr>
              <a:t>1 </a:t>
            </a:r>
            <a:r>
              <a:rPr lang="en-US" sz="2800" b="1" dirty="0"/>
              <a:t>mod</a:t>
            </a:r>
            <a:r>
              <a:rPr lang="en-US" sz="2800" dirty="0"/>
              <a:t> </a:t>
            </a:r>
            <a:r>
              <a:rPr lang="en-US" sz="2800" i="1" dirty="0"/>
              <a:t>p = </a:t>
            </a:r>
            <a:r>
              <a:rPr lang="en-US" dirty="0"/>
              <a:t>(</a:t>
            </a:r>
            <a:r>
              <a:rPr lang="en-US" i="1" dirty="0"/>
              <a:t>a</a:t>
            </a:r>
            <a:r>
              <a:rPr lang="en-US" i="1" baseline="30000" dirty="0"/>
              <a:t>k</a:t>
            </a:r>
            <a:r>
              <a:rPr lang="en-US" sz="2000" baseline="30000" dirty="0">
                <a:latin typeface="Cambria Math" pitchFamily="18" charset="0"/>
                <a:ea typeface="Cambria Math" pitchFamily="18" charset="0"/>
              </a:rPr>
              <a:t>1</a:t>
            </a:r>
            <a:r>
              <a:rPr lang="en-US" sz="2000" dirty="0">
                <a:ea typeface="Cambria Math" pitchFamily="18" charset="0"/>
              </a:rPr>
              <a:t>)</a:t>
            </a:r>
            <a:r>
              <a:rPr lang="en-US" i="1" baseline="30000" dirty="0"/>
              <a:t>k</a:t>
            </a:r>
            <a:r>
              <a:rPr lang="en-US" sz="2000" baseline="30000" dirty="0">
                <a:latin typeface="Cambria Math" pitchFamily="18" charset="0"/>
                <a:ea typeface="Cambria Math" pitchFamily="18" charset="0"/>
              </a:rPr>
              <a:t>2 </a:t>
            </a:r>
            <a:r>
              <a:rPr lang="en-US" sz="3100" b="1" dirty="0"/>
              <a:t>mod</a:t>
            </a:r>
            <a:r>
              <a:rPr lang="en-US" sz="3100" dirty="0"/>
              <a:t> </a:t>
            </a:r>
            <a:r>
              <a:rPr lang="en-US" sz="3100" i="1" dirty="0"/>
              <a:t>p</a:t>
            </a:r>
            <a:r>
              <a:rPr lang="en-US" sz="2400" i="1" dirty="0"/>
              <a:t>.</a:t>
            </a:r>
          </a:p>
          <a:p>
            <a:r>
              <a:rPr lang="en-US" dirty="0"/>
              <a:t>To find the secret information from the public information would require the adversary to  find </a:t>
            </a:r>
            <a:r>
              <a:rPr lang="en-US" sz="2900" i="1" dirty="0"/>
              <a:t>k</a:t>
            </a:r>
            <a:r>
              <a:rPr lang="en-US" sz="2900" baseline="-25000" dirty="0">
                <a:latin typeface="Cambria Math" pitchFamily="18" charset="0"/>
                <a:ea typeface="Cambria Math" pitchFamily="18" charset="0"/>
              </a:rPr>
              <a:t>1</a:t>
            </a:r>
            <a:r>
              <a:rPr lang="en-US" sz="2900" dirty="0"/>
              <a:t> and </a:t>
            </a:r>
            <a:r>
              <a:rPr lang="en-US" sz="2900" i="1" dirty="0"/>
              <a:t>k</a:t>
            </a:r>
            <a:r>
              <a:rPr lang="en-US" sz="2900" baseline="-25000" dirty="0">
                <a:latin typeface="Cambria Math" pitchFamily="18" charset="0"/>
                <a:ea typeface="Cambria Math" pitchFamily="18" charset="0"/>
              </a:rPr>
              <a:t>2</a:t>
            </a:r>
            <a:r>
              <a:rPr lang="en-US" sz="2900" dirty="0"/>
              <a:t> from </a:t>
            </a:r>
            <a:r>
              <a:rPr lang="en-US" sz="2900" i="1" dirty="0"/>
              <a:t>a</a:t>
            </a:r>
            <a:r>
              <a:rPr lang="en-US" sz="2900" i="1" baseline="30000" dirty="0"/>
              <a:t>k</a:t>
            </a:r>
            <a:r>
              <a:rPr lang="en-US" sz="2300" baseline="30000" dirty="0">
                <a:latin typeface="Cambria Math" pitchFamily="18" charset="0"/>
                <a:ea typeface="Cambria Math" pitchFamily="18" charset="0"/>
              </a:rPr>
              <a:t>1</a:t>
            </a:r>
            <a:r>
              <a:rPr lang="en-US" sz="2900" dirty="0"/>
              <a:t> </a:t>
            </a:r>
            <a:r>
              <a:rPr lang="en-US" sz="2900" b="1" dirty="0"/>
              <a:t>mod</a:t>
            </a:r>
            <a:r>
              <a:rPr lang="en-US" sz="2900" dirty="0"/>
              <a:t> </a:t>
            </a:r>
            <a:r>
              <a:rPr lang="en-US" sz="2900" i="1" dirty="0"/>
              <a:t>p</a:t>
            </a:r>
            <a:r>
              <a:rPr lang="en-US" sz="2900" dirty="0"/>
              <a:t> and </a:t>
            </a:r>
            <a:r>
              <a:rPr lang="en-US" sz="2900" i="1" dirty="0"/>
              <a:t>a</a:t>
            </a:r>
            <a:r>
              <a:rPr lang="en-US" sz="2900" i="1" baseline="30000" dirty="0"/>
              <a:t>k</a:t>
            </a:r>
            <a:r>
              <a:rPr lang="en-US" sz="2300" baseline="30000" dirty="0">
                <a:latin typeface="Cambria Math" pitchFamily="18" charset="0"/>
                <a:ea typeface="Cambria Math" pitchFamily="18" charset="0"/>
              </a:rPr>
              <a:t>2</a:t>
            </a:r>
            <a:r>
              <a:rPr lang="en-US" sz="2900" dirty="0"/>
              <a:t> </a:t>
            </a:r>
            <a:r>
              <a:rPr lang="en-US" sz="2900" b="1" dirty="0"/>
              <a:t>mod</a:t>
            </a:r>
            <a:r>
              <a:rPr lang="en-US" sz="2900" dirty="0"/>
              <a:t> </a:t>
            </a:r>
            <a:r>
              <a:rPr lang="en-US" sz="2900" i="1" dirty="0"/>
              <a:t>p</a:t>
            </a:r>
            <a:r>
              <a:rPr lang="en-US" sz="2900" dirty="0"/>
              <a:t> respectively. </a:t>
            </a:r>
            <a:r>
              <a:rPr lang="en-US" dirty="0"/>
              <a:t>This is an instance of the discrete logarithm problem, considered to be computationally infeasible when </a:t>
            </a:r>
            <a:r>
              <a:rPr lang="en-US" i="1" dirty="0"/>
              <a:t>p</a:t>
            </a:r>
            <a:r>
              <a:rPr lang="en-US" dirty="0"/>
              <a:t> and </a:t>
            </a:r>
            <a:r>
              <a:rPr lang="en-US" i="1" dirty="0"/>
              <a:t>a</a:t>
            </a:r>
            <a:r>
              <a:rPr lang="en-US" dirty="0"/>
              <a:t> are sufficiently large.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p>
        </p:txBody>
      </p:sp>
      <p:sp>
        <p:nvSpPr>
          <p:cNvPr id="3" name="Content Placeholder 2"/>
          <p:cNvSpPr>
            <a:spLocks noGrp="1"/>
          </p:cNvSpPr>
          <p:nvPr>
            <p:ph idx="1"/>
          </p:nvPr>
        </p:nvSpPr>
        <p:spPr/>
        <p:txBody>
          <a:bodyPr>
            <a:normAutofit fontScale="85000" lnSpcReduction="20000"/>
          </a:bodyPr>
          <a:lstStyle/>
          <a:p>
            <a:pPr>
              <a:buNone/>
            </a:pPr>
            <a:r>
              <a:rPr lang="en-US" dirty="0"/>
              <a:t>   Adding a </a:t>
            </a:r>
            <a:r>
              <a:rPr lang="en-US" i="1" dirty="0"/>
              <a:t>digital signature </a:t>
            </a:r>
            <a:r>
              <a:rPr lang="en-US" dirty="0"/>
              <a:t>to a message is a way of ensuring the recipient that the message came from the purported sender.</a:t>
            </a:r>
          </a:p>
          <a:p>
            <a:r>
              <a:rPr lang="en-US" dirty="0"/>
              <a:t>Suppose that Alice’s RSA public key is (</a:t>
            </a:r>
            <a:r>
              <a:rPr lang="en-US" i="1" dirty="0" err="1"/>
              <a:t>n,e</a:t>
            </a:r>
            <a:r>
              <a:rPr lang="en-US" dirty="0"/>
              <a:t>) and her private key is </a:t>
            </a:r>
            <a:r>
              <a:rPr lang="en-US" i="1" dirty="0"/>
              <a:t>d</a:t>
            </a:r>
            <a:r>
              <a:rPr lang="en-US" dirty="0"/>
              <a:t>. Alice encrypts a plain text message </a:t>
            </a:r>
            <a:r>
              <a:rPr lang="en-US" i="1" dirty="0"/>
              <a:t>x</a:t>
            </a:r>
            <a:r>
              <a:rPr lang="en-US" dirty="0"/>
              <a:t> using </a:t>
            </a:r>
            <a:r>
              <a:rPr lang="en-US" i="1" dirty="0"/>
              <a:t>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err="1"/>
              <a:t>x</a:t>
            </a:r>
            <a:r>
              <a:rPr lang="en-US" i="1" baseline="30000" dirty="0" err="1"/>
              <a:t>d</a:t>
            </a:r>
            <a:r>
              <a:rPr lang="en-US" i="1" baseline="30000" dirty="0"/>
              <a:t> </a:t>
            </a:r>
            <a:r>
              <a:rPr lang="en-US" b="1" dirty="0"/>
              <a:t>mod</a:t>
            </a:r>
            <a:r>
              <a:rPr lang="en-US" dirty="0"/>
              <a:t> </a:t>
            </a:r>
            <a:r>
              <a:rPr lang="en-US" i="1" dirty="0"/>
              <a:t>n</a:t>
            </a:r>
            <a:r>
              <a:rPr lang="en-US" dirty="0"/>
              <a:t>. She decrypts a </a:t>
            </a:r>
            <a:r>
              <a:rPr lang="en-US" dirty="0" err="1"/>
              <a:t>ciphertext</a:t>
            </a:r>
            <a:r>
              <a:rPr lang="en-US" dirty="0"/>
              <a:t> message  </a:t>
            </a:r>
            <a:r>
              <a:rPr lang="en-US" i="1" dirty="0"/>
              <a:t>y</a:t>
            </a:r>
            <a:r>
              <a:rPr lang="en-US" dirty="0"/>
              <a:t> using</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y</a:t>
            </a:r>
            <a:r>
              <a:rPr lang="en-US" dirty="0"/>
              <a:t>)= </a:t>
            </a:r>
            <a:r>
              <a:rPr lang="en-US" i="1" dirty="0"/>
              <a:t>y</a:t>
            </a:r>
            <a:r>
              <a:rPr lang="en-US" i="1" baseline="30000" dirty="0"/>
              <a:t>d </a:t>
            </a:r>
            <a:r>
              <a:rPr lang="en-US" b="1" dirty="0"/>
              <a:t>mod</a:t>
            </a:r>
            <a:r>
              <a:rPr lang="en-US" dirty="0"/>
              <a:t> </a:t>
            </a:r>
            <a:r>
              <a:rPr lang="en-US" i="1" dirty="0"/>
              <a:t>n</a:t>
            </a:r>
            <a:r>
              <a:rPr lang="en-US" dirty="0"/>
              <a:t>. </a:t>
            </a:r>
          </a:p>
          <a:p>
            <a:r>
              <a:rPr lang="en-US" dirty="0"/>
              <a:t>Alice wants to send a message </a:t>
            </a:r>
            <a:r>
              <a:rPr lang="en-US" i="1" dirty="0"/>
              <a:t>M</a:t>
            </a:r>
            <a:r>
              <a:rPr lang="en-US" dirty="0"/>
              <a:t> so that everyone who receives the message knows that it came from her.</a:t>
            </a:r>
          </a:p>
          <a:p>
            <a:pPr marL="850392" lvl="1" indent="-457200">
              <a:buFont typeface="+mj-lt"/>
              <a:buAutoNum type="arabicPeriod"/>
            </a:pPr>
            <a:r>
              <a:rPr lang="en-US" dirty="0"/>
              <a:t>She translates the message to numerical equivalents  and splits into blocks, just as in RSA encryption.</a:t>
            </a:r>
          </a:p>
          <a:p>
            <a:pPr marL="850392" lvl="1" indent="-457200">
              <a:buFont typeface="+mj-lt"/>
              <a:buAutoNum type="arabicPeriod"/>
            </a:pPr>
            <a:r>
              <a:rPr lang="en-US" dirty="0"/>
              <a:t>She then applies her decryption function</a:t>
            </a:r>
            <a:r>
              <a:rPr lang="en-US" i="1" dirty="0"/>
              <a:t> 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to the blocks  and sends the results to all intended recipients.</a:t>
            </a:r>
          </a:p>
          <a:p>
            <a:pPr marL="850392" lvl="1" indent="-457200">
              <a:buFont typeface="+mj-lt"/>
              <a:buAutoNum type="arabicPeriod"/>
            </a:pPr>
            <a:r>
              <a:rPr lang="en-US" dirty="0"/>
              <a:t>The recipients apply Alice’s encryption function and the result is the original plain text since</a:t>
            </a:r>
            <a:r>
              <a:rPr lang="en-US" i="1" dirty="0"/>
              <a:t> E</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D</a:t>
            </a:r>
            <a:r>
              <a:rPr lang="en-US" baseline="-25000" dirty="0"/>
              <a:t>(</a:t>
            </a:r>
            <a:r>
              <a:rPr lang="en-US" i="1" baseline="-25000" dirty="0" err="1"/>
              <a:t>n</a:t>
            </a:r>
            <a:r>
              <a:rPr lang="en-US" baseline="-25000" dirty="0" err="1"/>
              <a:t>,</a:t>
            </a:r>
            <a:r>
              <a:rPr lang="en-US" i="1" baseline="-25000" dirty="0" err="1"/>
              <a:t>e</a:t>
            </a:r>
            <a:r>
              <a:rPr lang="en-US" baseline="-25000" dirty="0"/>
              <a:t>)</a:t>
            </a:r>
            <a:r>
              <a:rPr lang="en-US" dirty="0"/>
              <a:t> (</a:t>
            </a:r>
            <a:r>
              <a:rPr lang="en-US" i="1" dirty="0"/>
              <a:t>x</a:t>
            </a:r>
            <a:r>
              <a:rPr lang="en-US" dirty="0"/>
              <a:t>))= </a:t>
            </a:r>
            <a:r>
              <a:rPr lang="en-US" i="1" dirty="0"/>
              <a:t>x</a:t>
            </a:r>
            <a:r>
              <a:rPr lang="en-US" dirty="0"/>
              <a:t>. </a:t>
            </a:r>
          </a:p>
          <a:p>
            <a:pPr>
              <a:buNone/>
            </a:pPr>
            <a:r>
              <a:rPr lang="en-US" dirty="0"/>
              <a:t>    Everyone who receives the message can then be certain that it came from Alice.</a:t>
            </a:r>
          </a:p>
          <a:p>
            <a:endParaRPr lang="en-US"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Cryptographic Protocols: Digital Signatures</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Suppose Alice’s RSA cryptosystem is the same as in the earlier example with  key(</a:t>
            </a:r>
            <a:r>
              <a:rPr lang="en-US" dirty="0">
                <a:latin typeface="Cambria Math" pitchFamily="18" charset="0"/>
                <a:ea typeface="Cambria Math" pitchFamily="18" charset="0"/>
              </a:rPr>
              <a:t>2537</a:t>
            </a:r>
            <a:r>
              <a:rPr lang="en-US" dirty="0"/>
              <a:t>,</a:t>
            </a:r>
            <a:r>
              <a:rPr lang="en-US" dirty="0">
                <a:latin typeface="Cambria Math" pitchFamily="18" charset="0"/>
                <a:ea typeface="Cambria Math" pitchFamily="18" charset="0"/>
              </a:rPr>
              <a:t>13</a:t>
            </a:r>
            <a:r>
              <a:rPr lang="en-US" dirty="0"/>
              <a:t>), </a:t>
            </a:r>
            <a:r>
              <a:rPr lang="en-US" dirty="0">
                <a:latin typeface="Cambria Math" pitchFamily="18" charset="0"/>
                <a:ea typeface="Cambria Math" pitchFamily="18" charset="0"/>
              </a:rPr>
              <a:t>2537</a:t>
            </a:r>
            <a:r>
              <a:rPr lang="en-US" dirty="0"/>
              <a:t> = </a:t>
            </a:r>
            <a:r>
              <a:rPr lang="en-US" dirty="0">
                <a:latin typeface="Cambria Math" pitchFamily="18" charset="0"/>
                <a:ea typeface="Cambria Math" pitchFamily="18" charset="0"/>
              </a:rPr>
              <a:t>43</a:t>
            </a:r>
            <a:r>
              <a:rPr lang="en-US" dirty="0">
                <a:latin typeface="Cambria Math"/>
                <a:ea typeface="Cambria Math"/>
              </a:rPr>
              <a:t>∙</a:t>
            </a:r>
            <a:r>
              <a:rPr lang="en-US" dirty="0">
                <a:latin typeface="Cambria Math" pitchFamily="18" charset="0"/>
                <a:ea typeface="Cambria Math" pitchFamily="18" charset="0"/>
              </a:rPr>
              <a:t> 59</a:t>
            </a:r>
            <a:r>
              <a:rPr lang="en-US" dirty="0"/>
              <a:t>, </a:t>
            </a:r>
            <a:r>
              <a:rPr lang="en-US" i="1" dirty="0"/>
              <a:t>p</a:t>
            </a:r>
            <a:r>
              <a:rPr lang="en-US" dirty="0"/>
              <a:t> = </a:t>
            </a:r>
            <a:r>
              <a:rPr lang="en-US" dirty="0">
                <a:latin typeface="Cambria Math" pitchFamily="18" charset="0"/>
                <a:ea typeface="Cambria Math" pitchFamily="18" charset="0"/>
              </a:rPr>
              <a:t>43</a:t>
            </a:r>
            <a:r>
              <a:rPr lang="en-US" dirty="0"/>
              <a:t> and </a:t>
            </a:r>
            <a:r>
              <a:rPr lang="en-US" i="1" dirty="0"/>
              <a:t>q</a:t>
            </a:r>
            <a:r>
              <a:rPr lang="en-US" dirty="0"/>
              <a:t> = </a:t>
            </a:r>
            <a:r>
              <a:rPr lang="en-US" dirty="0">
                <a:latin typeface="Cambria Math" pitchFamily="18" charset="0"/>
                <a:ea typeface="Cambria Math" pitchFamily="18" charset="0"/>
              </a:rPr>
              <a:t>59</a:t>
            </a:r>
            <a:r>
              <a:rPr lang="en-US" dirty="0"/>
              <a:t> are primes and                                                 </a:t>
            </a:r>
            <a:r>
              <a:rPr lang="en-US" dirty="0" err="1"/>
              <a:t>gcd</a:t>
            </a:r>
            <a:r>
              <a:rPr lang="en-US" dirty="0"/>
              <a:t>(</a:t>
            </a:r>
            <a:r>
              <a:rPr lang="en-US" i="1" dirty="0"/>
              <a:t>e</a:t>
            </a:r>
            <a:r>
              <a:rPr lang="en-US" dirty="0"/>
              <a:t>,(</a:t>
            </a:r>
            <a:r>
              <a:rPr lang="en-US" i="1" dirty="0"/>
              <a:t>p</a:t>
            </a:r>
            <a:r>
              <a:rPr lang="en-US" dirty="0">
                <a:latin typeface="Cambria Math"/>
                <a:ea typeface="Cambria Math"/>
              </a:rPr>
              <a:t>−1)(</a:t>
            </a:r>
            <a:r>
              <a:rPr lang="en-US" i="1" dirty="0">
                <a:latin typeface="Cambria Math"/>
                <a:ea typeface="Cambria Math"/>
              </a:rPr>
              <a:t>q</a:t>
            </a:r>
            <a:r>
              <a:rPr lang="en-US" dirty="0"/>
              <a:t> </a:t>
            </a:r>
            <a:r>
              <a:rPr lang="en-US" dirty="0">
                <a:latin typeface="Cambria Math"/>
                <a:ea typeface="Cambria Math"/>
              </a:rPr>
              <a:t>−1)) =</a:t>
            </a:r>
            <a:r>
              <a:rPr lang="en-US" dirty="0"/>
              <a:t> </a:t>
            </a:r>
            <a:r>
              <a:rPr lang="en-US" dirty="0" err="1"/>
              <a:t>gcd</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 42</a:t>
            </a:r>
            <a:r>
              <a:rPr lang="en-US" dirty="0">
                <a:latin typeface="Cambria Math"/>
                <a:ea typeface="Cambria Math"/>
              </a:rPr>
              <a:t>∙</a:t>
            </a:r>
            <a:r>
              <a:rPr lang="en-US" dirty="0">
                <a:latin typeface="Cambria Math" pitchFamily="18" charset="0"/>
                <a:ea typeface="Cambria Math" pitchFamily="18" charset="0"/>
              </a:rPr>
              <a:t> 58</a:t>
            </a:r>
            <a:r>
              <a:rPr lang="en-US" dirty="0">
                <a:latin typeface="Cambria Math"/>
                <a:ea typeface="Cambria Math"/>
              </a:rPr>
              <a:t>) = 1. </a:t>
            </a:r>
          </a:p>
          <a:p>
            <a:pPr>
              <a:buNone/>
            </a:pPr>
            <a:r>
              <a:rPr lang="en-US" dirty="0"/>
              <a:t>      Her decryption key is d = </a:t>
            </a:r>
            <a:r>
              <a:rPr lang="en-US" dirty="0">
                <a:latin typeface="Cambria Math" pitchFamily="18" charset="0"/>
                <a:ea typeface="Cambria Math" pitchFamily="18" charset="0"/>
              </a:rPr>
              <a:t>937</a:t>
            </a:r>
            <a:r>
              <a:rPr lang="en-US" dirty="0"/>
              <a:t>.</a:t>
            </a:r>
          </a:p>
          <a:p>
            <a:pPr>
              <a:buNone/>
            </a:pPr>
            <a:r>
              <a:rPr lang="en-US" dirty="0"/>
              <a:t>      She wants to send the message “MEET AT NOON” to her friends so that they can be certain that the message is from her.</a:t>
            </a:r>
          </a:p>
          <a:p>
            <a:pPr>
              <a:buNone/>
            </a:pPr>
            <a:r>
              <a:rPr lang="en-US" b="1" dirty="0"/>
              <a:t>     Solution</a:t>
            </a:r>
            <a:r>
              <a:rPr lang="en-US" dirty="0"/>
              <a:t>: Alice translates the message into blocks of digits </a:t>
            </a:r>
            <a:r>
              <a:rPr lang="en-US" dirty="0">
                <a:latin typeface="Cambria Math" pitchFamily="18" charset="0"/>
                <a:ea typeface="Cambria Math" pitchFamily="18" charset="0"/>
              </a:rPr>
              <a:t>1204 0419 0019 1314 1413</a:t>
            </a:r>
            <a:r>
              <a:rPr lang="en-US" dirty="0"/>
              <a:t>.</a:t>
            </a:r>
          </a:p>
          <a:p>
            <a:pPr marL="850392" lvl="1" indent="-457200">
              <a:buFont typeface="+mj-lt"/>
              <a:buAutoNum type="arabicPeriod"/>
            </a:pPr>
            <a:r>
              <a:rPr lang="en-US" dirty="0"/>
              <a:t>She then applies her decryption transformation </a:t>
            </a:r>
            <a:r>
              <a:rPr lang="en-US" i="1" dirty="0"/>
              <a:t>D</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a:t>
            </a:r>
            <a:r>
              <a:rPr lang="en-US" i="1" dirty="0"/>
              <a:t>x</a:t>
            </a:r>
            <a:r>
              <a:rPr lang="en-US" dirty="0"/>
              <a:t>)= </a:t>
            </a:r>
            <a:r>
              <a:rPr lang="en-US" i="1" dirty="0"/>
              <a:t>x</a:t>
            </a:r>
            <a:r>
              <a:rPr lang="en-US" baseline="30000" dirty="0">
                <a:latin typeface="Cambria Math" pitchFamily="18" charset="0"/>
                <a:ea typeface="Cambria Math" pitchFamily="18" charset="0"/>
              </a:rPr>
              <a:t>937</a:t>
            </a:r>
            <a:r>
              <a:rPr lang="en-US" i="1" baseline="30000" dirty="0"/>
              <a:t> </a:t>
            </a:r>
            <a:r>
              <a:rPr lang="en-US" b="1" dirty="0"/>
              <a:t>mod</a:t>
            </a:r>
            <a:r>
              <a:rPr lang="en-US" dirty="0"/>
              <a:t> </a:t>
            </a:r>
            <a:r>
              <a:rPr lang="en-US" dirty="0">
                <a:latin typeface="Cambria Math" pitchFamily="18" charset="0"/>
                <a:ea typeface="Cambria Math" pitchFamily="18" charset="0"/>
              </a:rPr>
              <a:t>2537</a:t>
            </a:r>
            <a:r>
              <a:rPr lang="en-US" dirty="0"/>
              <a:t> to each block. </a:t>
            </a:r>
          </a:p>
          <a:p>
            <a:pPr marL="850392" lvl="1" indent="-457200">
              <a:buFont typeface="+mj-lt"/>
              <a:buAutoNum type="arabicPeriod"/>
            </a:pPr>
            <a:r>
              <a:rPr lang="en-US" dirty="0"/>
              <a:t>She finds (using her laptop, programming skills, and knowledge of discrete mathematics) that </a:t>
            </a:r>
            <a:r>
              <a:rPr lang="en-US" dirty="0">
                <a:latin typeface="Cambria Math" pitchFamily="18" charset="0"/>
                <a:ea typeface="Cambria Math" pitchFamily="18" charset="0"/>
              </a:rPr>
              <a:t>1204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817, 419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555 ,  19</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1310, 1314</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2173, and 1413</a:t>
            </a:r>
            <a:r>
              <a:rPr lang="en-US" baseline="30000" dirty="0">
                <a:latin typeface="Cambria Math" pitchFamily="18" charset="0"/>
                <a:ea typeface="Cambria Math" pitchFamily="18" charset="0"/>
              </a:rPr>
              <a:t>937 </a:t>
            </a:r>
            <a:r>
              <a:rPr lang="en-US" b="1" dirty="0"/>
              <a:t>mod</a:t>
            </a:r>
            <a:r>
              <a:rPr lang="en-US" dirty="0"/>
              <a:t> </a:t>
            </a:r>
            <a:r>
              <a:rPr lang="en-US" dirty="0">
                <a:latin typeface="Cambria Math" pitchFamily="18" charset="0"/>
                <a:ea typeface="Cambria Math" pitchFamily="18" charset="0"/>
              </a:rPr>
              <a:t>2537 = 1026.</a:t>
            </a:r>
            <a:endParaRPr lang="en-US" baseline="30000" dirty="0">
              <a:latin typeface="Cambria Math" pitchFamily="18" charset="0"/>
              <a:ea typeface="Cambria Math" pitchFamily="18" charset="0"/>
            </a:endParaRPr>
          </a:p>
          <a:p>
            <a:pPr marL="850392" lvl="1" indent="-457200">
              <a:buFont typeface="+mj-lt"/>
              <a:buAutoNum type="arabicPeriod"/>
            </a:pPr>
            <a:r>
              <a:rPr lang="en-US" dirty="0"/>
              <a:t>She sends  </a:t>
            </a:r>
            <a:r>
              <a:rPr lang="en-US" dirty="0">
                <a:latin typeface="Cambria Math" pitchFamily="18" charset="0"/>
                <a:ea typeface="Cambria Math" pitchFamily="18" charset="0"/>
              </a:rPr>
              <a:t>0817 0555 1310 2173 1026</a:t>
            </a:r>
            <a:r>
              <a:rPr lang="en-US" dirty="0"/>
              <a:t>.</a:t>
            </a:r>
          </a:p>
          <a:p>
            <a:pPr>
              <a:buNone/>
            </a:pPr>
            <a:r>
              <a:rPr lang="en-US" dirty="0"/>
              <a:t>    When one of her friends receive the message, they apply Alice’s encryption transformation </a:t>
            </a:r>
            <a:r>
              <a:rPr lang="en-US" i="1" dirty="0"/>
              <a:t>E</a:t>
            </a:r>
            <a:r>
              <a:rPr lang="en-US" baseline="-25000" dirty="0"/>
              <a:t>(</a:t>
            </a:r>
            <a:r>
              <a:rPr lang="en-US" baseline="-25000" dirty="0">
                <a:latin typeface="Cambria Math" pitchFamily="18" charset="0"/>
                <a:ea typeface="Cambria Math" pitchFamily="18" charset="0"/>
              </a:rPr>
              <a:t>2537,13</a:t>
            </a:r>
            <a:r>
              <a:rPr lang="en-US" baseline="-25000" dirty="0"/>
              <a:t>)</a:t>
            </a:r>
            <a:r>
              <a:rPr lang="en-US" dirty="0"/>
              <a:t> to each block. They then obtain the original message which they translate back to English letters.</a:t>
            </a:r>
          </a:p>
          <a:p>
            <a:endParaRPr lang="en-US" dirty="0"/>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t>P304-305  11,27   7</a:t>
            </a:r>
            <a:r>
              <a:rPr lang="en-US" altLang="zh-CN" baseline="30000" dirty="0"/>
              <a:t>th</a:t>
            </a:r>
            <a:r>
              <a:rPr lang="en-US" altLang="zh-CN" dirty="0"/>
              <a:t> edition</a:t>
            </a:r>
          </a:p>
          <a:p>
            <a:endParaRPr lang="en-US" altLang="zh-CN" dirty="0"/>
          </a:p>
          <a:p>
            <a:r>
              <a:rPr lang="en-US" altLang="zh-CN" dirty="0"/>
              <a:t>P246   47  6</a:t>
            </a:r>
            <a:r>
              <a:rPr lang="en-US" altLang="zh-CN" baseline="30000" dirty="0"/>
              <a:t>th</a:t>
            </a:r>
            <a:r>
              <a:rPr lang="en-US" altLang="zh-CN" dirty="0"/>
              <a:t> edition</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Congruences</a:t>
            </a:r>
            <a:r>
              <a:rPr lang="en-US" dirty="0"/>
              <a:t> of Sums and Products</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Math" pitchFamily="18" charset="0"/>
                <a:ea typeface="Cambria Math" pitchFamily="18" charset="0"/>
              </a:rPr>
              <a:t>5</a:t>
            </a:r>
            <a:r>
              <a:rPr lang="en-US" dirty="0"/>
              <a:t>: Let m be a positive integer.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then</a:t>
            </a:r>
          </a:p>
          <a:p>
            <a:pPr>
              <a:buNone/>
            </a:pPr>
            <a:r>
              <a:rPr lang="en-US" dirty="0"/>
              <a:t>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dirty="0"/>
              <a:t>    </a:t>
            </a:r>
            <a:r>
              <a:rPr lang="en-US" b="1" dirty="0"/>
              <a:t>Proof</a:t>
            </a:r>
            <a:r>
              <a:rPr lang="en-US" dirty="0"/>
              <a:t>: </a:t>
            </a:r>
          </a:p>
          <a:p>
            <a:pPr lvl="1"/>
            <a:r>
              <a:rPr lang="en-US" dirty="0"/>
              <a:t>Because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and </a:t>
            </a:r>
            <a:r>
              <a:rPr lang="en-US" i="1" dirty="0"/>
              <a:t>c  </a:t>
            </a:r>
            <a:r>
              <a:rPr lang="en-US" b="1" dirty="0">
                <a:latin typeface="Cambria Math"/>
                <a:ea typeface="Cambria Math"/>
              </a:rPr>
              <a:t>≡</a:t>
            </a:r>
            <a:r>
              <a:rPr lang="en-US" b="1" dirty="0"/>
              <a:t>  </a:t>
            </a:r>
            <a:r>
              <a:rPr lang="en-US" i="1" dirty="0"/>
              <a:t>d </a:t>
            </a:r>
            <a:r>
              <a:rPr lang="en-US" dirty="0"/>
              <a:t>(mod</a:t>
            </a:r>
            <a:r>
              <a:rPr lang="en-US" i="1" dirty="0"/>
              <a:t> m</a:t>
            </a:r>
            <a:r>
              <a:rPr lang="en-US" dirty="0"/>
              <a:t>), by Theorem </a:t>
            </a:r>
            <a:r>
              <a:rPr lang="en-US" dirty="0">
                <a:latin typeface="Cambria Math" pitchFamily="18" charset="0"/>
                <a:ea typeface="Cambria Math" pitchFamily="18" charset="0"/>
              </a:rPr>
              <a:t>4</a:t>
            </a:r>
            <a:r>
              <a:rPr lang="en-US" dirty="0"/>
              <a:t> there are integers </a:t>
            </a:r>
            <a:r>
              <a:rPr lang="en-US" i="1" dirty="0"/>
              <a:t>s</a:t>
            </a:r>
            <a:r>
              <a:rPr lang="en-US" dirty="0"/>
              <a:t> and </a:t>
            </a:r>
            <a:r>
              <a:rPr lang="en-US" i="1" dirty="0"/>
              <a:t>t</a:t>
            </a:r>
            <a:r>
              <a:rPr lang="en-US" dirty="0"/>
              <a:t> with </a:t>
            </a:r>
            <a:r>
              <a:rPr lang="en-US" i="1" dirty="0"/>
              <a:t>b</a:t>
            </a:r>
            <a:r>
              <a:rPr lang="en-US" dirty="0"/>
              <a:t> = </a:t>
            </a:r>
            <a:r>
              <a:rPr lang="en-US" i="1" dirty="0"/>
              <a:t>a</a:t>
            </a:r>
            <a:r>
              <a:rPr lang="en-US" dirty="0"/>
              <a:t> + </a:t>
            </a:r>
            <a:r>
              <a:rPr lang="en-US" i="1" dirty="0" err="1"/>
              <a:t>sm</a:t>
            </a:r>
            <a:r>
              <a:rPr lang="en-US" dirty="0"/>
              <a:t> and </a:t>
            </a:r>
            <a:r>
              <a:rPr lang="en-US" i="1" dirty="0"/>
              <a:t>d</a:t>
            </a:r>
            <a:r>
              <a:rPr lang="en-US" dirty="0"/>
              <a:t> = </a:t>
            </a:r>
            <a:r>
              <a:rPr lang="en-US" i="1" dirty="0"/>
              <a:t>c </a:t>
            </a:r>
            <a:r>
              <a:rPr lang="en-US" dirty="0"/>
              <a:t>+ </a:t>
            </a:r>
            <a:r>
              <a:rPr lang="en-US" i="1" dirty="0"/>
              <a:t>tm</a:t>
            </a:r>
            <a:r>
              <a:rPr lang="en-US" dirty="0"/>
              <a:t>.</a:t>
            </a:r>
          </a:p>
          <a:p>
            <a:pPr lvl="1"/>
            <a:r>
              <a:rPr lang="en-US" dirty="0"/>
              <a:t>Therefore,  </a:t>
            </a:r>
          </a:p>
          <a:p>
            <a:pPr lvl="2"/>
            <a:r>
              <a:rPr lang="en-US" i="1" dirty="0"/>
              <a:t>b + d = </a:t>
            </a:r>
            <a:r>
              <a:rPr lang="en-US" dirty="0"/>
              <a:t>(</a:t>
            </a:r>
            <a:r>
              <a:rPr lang="en-US" i="1" dirty="0"/>
              <a:t>a  </a:t>
            </a:r>
            <a:r>
              <a:rPr lang="en-US" dirty="0"/>
              <a:t>+</a:t>
            </a:r>
            <a:r>
              <a:rPr lang="en-US" i="1" dirty="0"/>
              <a:t> </a:t>
            </a:r>
            <a:r>
              <a:rPr lang="en-US" i="1" dirty="0" err="1"/>
              <a:t>sm</a:t>
            </a:r>
            <a:r>
              <a:rPr lang="en-US" dirty="0"/>
              <a:t>)</a:t>
            </a:r>
            <a:r>
              <a:rPr lang="en-US" i="1" dirty="0"/>
              <a:t> + </a:t>
            </a:r>
            <a:r>
              <a:rPr lang="en-US" dirty="0"/>
              <a:t>(</a:t>
            </a:r>
            <a:r>
              <a:rPr lang="en-US" i="1" dirty="0"/>
              <a:t>c + tm</a:t>
            </a:r>
            <a:r>
              <a:rPr lang="en-US" dirty="0"/>
              <a:t>)</a:t>
            </a:r>
            <a:r>
              <a:rPr lang="en-US" i="1" dirty="0"/>
              <a:t> </a:t>
            </a:r>
            <a:r>
              <a:rPr lang="en-US" dirty="0"/>
              <a:t>=</a:t>
            </a:r>
            <a:r>
              <a:rPr lang="en-US" i="1" dirty="0"/>
              <a:t> </a:t>
            </a:r>
            <a:r>
              <a:rPr lang="en-US" dirty="0"/>
              <a:t>(</a:t>
            </a:r>
            <a:r>
              <a:rPr lang="en-US" i="1" dirty="0"/>
              <a:t>a + c</a:t>
            </a:r>
            <a:r>
              <a:rPr lang="en-US" dirty="0"/>
              <a:t>)</a:t>
            </a:r>
            <a:r>
              <a:rPr lang="en-US" i="1" dirty="0"/>
              <a:t> + m</a:t>
            </a:r>
            <a:r>
              <a:rPr lang="en-US" dirty="0"/>
              <a:t>(</a:t>
            </a:r>
            <a:r>
              <a:rPr lang="en-US" i="1" dirty="0"/>
              <a:t>s + t</a:t>
            </a:r>
            <a:r>
              <a:rPr lang="en-US" dirty="0"/>
              <a:t>) and</a:t>
            </a:r>
          </a:p>
          <a:p>
            <a:pPr lvl="2"/>
            <a:r>
              <a:rPr lang="en-US" i="1" dirty="0"/>
              <a:t>b d = </a:t>
            </a:r>
            <a:r>
              <a:rPr lang="en-US" dirty="0"/>
              <a:t>(</a:t>
            </a:r>
            <a:r>
              <a:rPr lang="en-US" i="1" dirty="0"/>
              <a:t>a  </a:t>
            </a:r>
            <a:r>
              <a:rPr lang="en-US" dirty="0"/>
              <a:t>+</a:t>
            </a:r>
            <a:r>
              <a:rPr lang="en-US" i="1" dirty="0"/>
              <a:t> </a:t>
            </a:r>
            <a:r>
              <a:rPr lang="en-US" i="1" dirty="0" err="1"/>
              <a:t>sm</a:t>
            </a:r>
            <a:r>
              <a:rPr lang="en-US" dirty="0"/>
              <a:t>)</a:t>
            </a:r>
            <a:r>
              <a:rPr lang="en-US" i="1" dirty="0"/>
              <a:t> </a:t>
            </a:r>
            <a:r>
              <a:rPr lang="en-US" dirty="0"/>
              <a:t>(</a:t>
            </a:r>
            <a:r>
              <a:rPr lang="en-US" i="1" dirty="0"/>
              <a:t>c + tm</a:t>
            </a:r>
            <a:r>
              <a:rPr lang="en-US" dirty="0"/>
              <a:t>)</a:t>
            </a:r>
            <a:r>
              <a:rPr lang="en-US" i="1" dirty="0"/>
              <a:t> </a:t>
            </a:r>
            <a:r>
              <a:rPr lang="en-US" dirty="0"/>
              <a:t>=</a:t>
            </a:r>
            <a:r>
              <a:rPr lang="en-US" i="1" dirty="0"/>
              <a:t> ac + m</a:t>
            </a:r>
            <a:r>
              <a:rPr lang="en-US" dirty="0"/>
              <a:t>(</a:t>
            </a:r>
            <a:r>
              <a:rPr lang="en-US" i="1" dirty="0"/>
              <a:t>at + </a:t>
            </a:r>
            <a:r>
              <a:rPr lang="en-US" i="1" dirty="0" err="1"/>
              <a:t>cs</a:t>
            </a:r>
            <a:r>
              <a:rPr lang="en-US" i="1" dirty="0"/>
              <a:t> + </a:t>
            </a:r>
            <a:r>
              <a:rPr lang="en-US" i="1" dirty="0" err="1"/>
              <a:t>stm</a:t>
            </a:r>
            <a:r>
              <a:rPr lang="en-US" dirty="0"/>
              <a:t>).</a:t>
            </a:r>
          </a:p>
          <a:p>
            <a:pPr lvl="1"/>
            <a:r>
              <a:rPr lang="en-US" dirty="0"/>
              <a:t>Hence, </a:t>
            </a:r>
            <a:r>
              <a:rPr lang="en-US" i="1" dirty="0"/>
              <a:t>a + c  </a:t>
            </a:r>
            <a:r>
              <a:rPr lang="en-US" b="1" dirty="0">
                <a:latin typeface="Cambria Math"/>
                <a:ea typeface="Cambria Math"/>
              </a:rPr>
              <a:t>≡</a:t>
            </a:r>
            <a:r>
              <a:rPr lang="en-US" b="1" dirty="0"/>
              <a:t>  </a:t>
            </a:r>
            <a:r>
              <a:rPr lang="en-US" i="1" dirty="0"/>
              <a:t>b + d </a:t>
            </a:r>
            <a:r>
              <a:rPr lang="en-US" dirty="0"/>
              <a:t>(mod</a:t>
            </a:r>
            <a:r>
              <a:rPr lang="en-US" i="1" dirty="0"/>
              <a:t> m</a:t>
            </a:r>
            <a:r>
              <a:rPr lang="en-US" dirty="0"/>
              <a:t>) and </a:t>
            </a:r>
            <a:r>
              <a:rPr lang="en-US" i="1" dirty="0"/>
              <a:t>ac  </a:t>
            </a:r>
            <a:r>
              <a:rPr lang="en-US" b="1" dirty="0">
                <a:latin typeface="Cambria Math"/>
                <a:ea typeface="Cambria Math"/>
              </a:rPr>
              <a:t>≡</a:t>
            </a:r>
            <a:r>
              <a:rPr lang="en-US" b="1" dirty="0"/>
              <a:t>  </a:t>
            </a:r>
            <a:r>
              <a:rPr lang="en-US" i="1" dirty="0" err="1"/>
              <a:t>bd</a:t>
            </a:r>
            <a:r>
              <a:rPr lang="en-US" i="1" dirty="0"/>
              <a:t> </a:t>
            </a:r>
            <a:r>
              <a:rPr lang="en-US" dirty="0"/>
              <a:t>(mod</a:t>
            </a:r>
            <a:r>
              <a:rPr lang="en-US" i="1" dirty="0"/>
              <a:t> m</a:t>
            </a:r>
            <a:r>
              <a:rPr lang="en-US" dirty="0"/>
              <a:t>). </a:t>
            </a:r>
          </a:p>
          <a:p>
            <a:pPr>
              <a:buNone/>
            </a:pPr>
            <a:r>
              <a:rPr lang="en-US" b="1" dirty="0"/>
              <a:t>   Example</a:t>
            </a:r>
            <a:r>
              <a:rPr lang="en-US" dirty="0"/>
              <a:t>: Because </a:t>
            </a:r>
            <a:r>
              <a:rPr lang="en-US" dirty="0">
                <a:latin typeface="Cambria Math" pitchFamily="18" charset="0"/>
                <a:ea typeface="Cambria Math" pitchFamily="18" charset="0"/>
              </a:rPr>
              <a:t>7</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a:t>
            </a:r>
            <a:r>
              <a:rPr lang="en-US" i="1" dirty="0"/>
              <a:t> </a:t>
            </a:r>
            <a:r>
              <a:rPr lang="en-US" dirty="0"/>
              <a:t>(mod</a:t>
            </a:r>
            <a:r>
              <a:rPr lang="en-US" i="1" dirty="0"/>
              <a:t> </a:t>
            </a:r>
            <a:r>
              <a:rPr lang="en-US" dirty="0">
                <a:latin typeface="Cambria Math" pitchFamily="18" charset="0"/>
                <a:ea typeface="Cambria Math" pitchFamily="18" charset="0"/>
              </a:rPr>
              <a:t>5</a:t>
            </a:r>
            <a:r>
              <a:rPr lang="en-US" dirty="0"/>
              <a:t>) and  </a:t>
            </a:r>
            <a:r>
              <a:rPr lang="en-US" dirty="0">
                <a:latin typeface="Cambria Math" pitchFamily="18" charset="0"/>
                <a:ea typeface="Cambria Math" pitchFamily="18" charset="0"/>
              </a:rPr>
              <a:t>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1</a:t>
            </a:r>
            <a:r>
              <a:rPr lang="en-US" i="1" dirty="0"/>
              <a:t> </a:t>
            </a:r>
            <a:r>
              <a:rPr lang="en-US" dirty="0"/>
              <a:t>(mod</a:t>
            </a:r>
            <a:r>
              <a:rPr lang="en-US" i="1" dirty="0"/>
              <a:t> </a:t>
            </a:r>
            <a:r>
              <a:rPr lang="en-US" dirty="0">
                <a:latin typeface="Cambria Math" pitchFamily="18" charset="0"/>
                <a:ea typeface="Cambria Math" pitchFamily="18" charset="0"/>
              </a:rPr>
              <a:t>5</a:t>
            </a:r>
            <a:r>
              <a:rPr lang="en-US" dirty="0"/>
              <a:t>) , it follows from Theorem </a:t>
            </a:r>
            <a:r>
              <a:rPr lang="en-US" dirty="0">
                <a:latin typeface="Cambria Math" pitchFamily="18" charset="0"/>
                <a:ea typeface="Cambria Math" pitchFamily="18" charset="0"/>
              </a:rPr>
              <a:t>5</a:t>
            </a:r>
            <a:r>
              <a:rPr lang="en-US" dirty="0"/>
              <a:t> that</a:t>
            </a:r>
          </a:p>
          <a:p>
            <a:pPr lvl="2">
              <a:buNone/>
            </a:pPr>
            <a:r>
              <a:rPr lang="en-US" dirty="0"/>
              <a:t> </a:t>
            </a:r>
            <a:r>
              <a:rPr lang="en-US" dirty="0">
                <a:latin typeface="Cambria Math" pitchFamily="18" charset="0"/>
                <a:ea typeface="Cambria Math" pitchFamily="18" charset="0"/>
              </a:rPr>
              <a:t>18 = 7 + 11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  </a:t>
            </a:r>
          </a:p>
          <a:p>
            <a:pPr lvl="2">
              <a:buNone/>
            </a:pPr>
            <a:r>
              <a:rPr lang="en-US" dirty="0"/>
              <a:t> </a:t>
            </a:r>
            <a:r>
              <a:rPr lang="en-US" dirty="0">
                <a:latin typeface="Cambria Math" pitchFamily="18" charset="0"/>
                <a:ea typeface="Cambria Math" pitchFamily="18" charset="0"/>
              </a:rPr>
              <a:t>77 = 7  11</a:t>
            </a:r>
            <a:r>
              <a:rPr lang="en-US" i="1" dirty="0"/>
              <a:t>  </a:t>
            </a:r>
            <a:r>
              <a:rPr lang="en-US" b="1" dirty="0">
                <a:latin typeface="Cambria Math"/>
                <a:ea typeface="Cambria Math"/>
              </a:rPr>
              <a:t>≡</a:t>
            </a:r>
            <a:r>
              <a:rPr lang="en-US" b="1" dirty="0"/>
              <a:t>  </a:t>
            </a:r>
            <a:r>
              <a:rPr lang="en-US" dirty="0">
                <a:latin typeface="Cambria Math" pitchFamily="18" charset="0"/>
                <a:ea typeface="Cambria Math" pitchFamily="18" charset="0"/>
              </a:rPr>
              <a:t>2 + 1 = 3</a:t>
            </a:r>
            <a:r>
              <a:rPr lang="en-US" i="1" dirty="0"/>
              <a:t> </a:t>
            </a:r>
            <a:r>
              <a:rPr lang="en-US" dirty="0"/>
              <a:t>(mod</a:t>
            </a:r>
            <a:r>
              <a:rPr lang="en-US" i="1" dirty="0"/>
              <a:t> </a:t>
            </a:r>
            <a:r>
              <a:rPr lang="en-US" dirty="0">
                <a:latin typeface="Cambria Math" pitchFamily="18" charset="0"/>
                <a:ea typeface="Cambria Math" pitchFamily="18" charset="0"/>
              </a:rPr>
              <a:t>5</a:t>
            </a:r>
            <a:r>
              <a:rPr lang="en-US" dirty="0"/>
              <a:t>)</a:t>
            </a:r>
          </a:p>
          <a:p>
            <a:pPr lvl="1">
              <a:buNone/>
            </a:pPr>
            <a:endParaRPr lang="en-US" dirty="0"/>
          </a:p>
        </p:txBody>
      </p:sp>
      <p:sp>
        <p:nvSpPr>
          <p:cNvPr id="4" name="Isosceles Triangle 3"/>
          <p:cNvSpPr/>
          <p:nvPr/>
        </p:nvSpPr>
        <p:spPr>
          <a:xfrm rot="5400000" flipV="1">
            <a:off x="9829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Algebraic Manipulation of </a:t>
            </a:r>
            <a:r>
              <a:rPr lang="en-US" sz="4000" dirty="0" err="1"/>
              <a:t>Congruences</a:t>
            </a:r>
            <a:r>
              <a:rPr lang="en-US" sz="4000" dirty="0"/>
              <a:t> </a:t>
            </a:r>
          </a:p>
        </p:txBody>
      </p:sp>
      <p:sp>
        <p:nvSpPr>
          <p:cNvPr id="3" name="Content Placeholder 2"/>
          <p:cNvSpPr>
            <a:spLocks noGrp="1"/>
          </p:cNvSpPr>
          <p:nvPr>
            <p:ph idx="1"/>
          </p:nvPr>
        </p:nvSpPr>
        <p:spPr/>
        <p:txBody>
          <a:bodyPr>
            <a:normAutofit fontScale="92500" lnSpcReduction="10000"/>
          </a:bodyPr>
          <a:lstStyle/>
          <a:p>
            <a:r>
              <a:rPr lang="en-US" dirty="0"/>
              <a:t>Multiplying both sides of a valid congruence by an integer preserves validity. </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err="1"/>
              <a:t>c</a:t>
            </a:r>
            <a:r>
              <a:rPr lang="en-US" dirty="0" err="1">
                <a:ea typeface="Cambria Math"/>
              </a:rPr>
              <a:t>∙</a:t>
            </a:r>
            <a:r>
              <a:rPr lang="en-US" i="1" dirty="0" err="1"/>
              <a:t>a</a:t>
            </a:r>
            <a:r>
              <a:rPr lang="en-US" i="1" dirty="0"/>
              <a:t>  </a:t>
            </a:r>
            <a:r>
              <a:rPr lang="en-US" b="1" dirty="0">
                <a:latin typeface="Cambria Math"/>
                <a:ea typeface="Cambria Math"/>
              </a:rPr>
              <a:t>≡</a:t>
            </a:r>
            <a:r>
              <a:rPr lang="en-US" b="1" dirty="0"/>
              <a:t> </a:t>
            </a:r>
            <a:r>
              <a:rPr lang="en-US" i="1" dirty="0" err="1"/>
              <a:t>c</a:t>
            </a:r>
            <a:r>
              <a:rPr lang="en-US" dirty="0" err="1">
                <a:ea typeface="Cambria Math"/>
              </a:rPr>
              <a:t>∙</a:t>
            </a:r>
            <a:r>
              <a:rPr lang="en-US" i="1" dirty="0" err="1"/>
              <a:t>b</a:t>
            </a:r>
            <a:r>
              <a:rPr lang="en-US" i="1" dirty="0"/>
              <a:t>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Adding an integer to both sides of a valid congruence preserves validity.</a:t>
            </a:r>
          </a:p>
          <a:p>
            <a:pPr lvl="1">
              <a:buNone/>
            </a:pPr>
            <a:r>
              <a:rPr lang="en-US" dirty="0"/>
              <a:t>    If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 holds then </a:t>
            </a:r>
            <a:r>
              <a:rPr lang="en-US" i="1" dirty="0"/>
              <a:t>c</a:t>
            </a:r>
            <a:r>
              <a:rPr lang="en-US" dirty="0">
                <a:ea typeface="Cambria Math"/>
              </a:rPr>
              <a:t> + </a:t>
            </a:r>
            <a:r>
              <a:rPr lang="en-US" i="1" dirty="0"/>
              <a:t>a  </a:t>
            </a:r>
            <a:r>
              <a:rPr lang="en-US" b="1" dirty="0">
                <a:latin typeface="Cambria Math"/>
                <a:ea typeface="Cambria Math"/>
              </a:rPr>
              <a:t>≡</a:t>
            </a:r>
            <a:r>
              <a:rPr lang="en-US" b="1" dirty="0"/>
              <a:t> </a:t>
            </a:r>
            <a:r>
              <a:rPr lang="en-US" i="1" dirty="0"/>
              <a:t>c</a:t>
            </a:r>
            <a:r>
              <a:rPr lang="en-US" dirty="0">
                <a:ea typeface="Cambria Math"/>
              </a:rPr>
              <a:t> + </a:t>
            </a:r>
            <a:r>
              <a:rPr lang="en-US" i="1" dirty="0"/>
              <a:t>b </a:t>
            </a:r>
            <a:r>
              <a:rPr lang="en-US" dirty="0"/>
              <a:t>(mod</a:t>
            </a:r>
            <a:r>
              <a:rPr lang="en-US" i="1" dirty="0"/>
              <a:t> m</a:t>
            </a:r>
            <a:r>
              <a:rPr lang="en-US" dirty="0"/>
              <a:t>), where </a:t>
            </a:r>
            <a:r>
              <a:rPr lang="en-US" i="1" dirty="0"/>
              <a:t>c</a:t>
            </a:r>
            <a:r>
              <a:rPr lang="en-US" dirty="0"/>
              <a:t> is any integer, holds by Theorem </a:t>
            </a:r>
            <a:r>
              <a:rPr lang="en-US" dirty="0">
                <a:latin typeface="Cambria Math" pitchFamily="18" charset="0"/>
                <a:ea typeface="Cambria Math" pitchFamily="18" charset="0"/>
              </a:rPr>
              <a:t>5</a:t>
            </a:r>
            <a:r>
              <a:rPr lang="en-US" dirty="0"/>
              <a:t>  with </a:t>
            </a:r>
            <a:r>
              <a:rPr lang="en-US" i="1" dirty="0"/>
              <a:t>d</a:t>
            </a:r>
            <a:r>
              <a:rPr lang="en-US" dirty="0"/>
              <a:t> = </a:t>
            </a:r>
            <a:r>
              <a:rPr lang="en-US" i="1" dirty="0"/>
              <a:t>c</a:t>
            </a:r>
            <a:r>
              <a:rPr lang="en-US" dirty="0"/>
              <a:t>.</a:t>
            </a:r>
          </a:p>
          <a:p>
            <a:r>
              <a:rPr lang="en-US" dirty="0"/>
              <a:t>Dividing a congruence by an integer does not always produce a valid congruence.</a:t>
            </a:r>
          </a:p>
          <a:p>
            <a:pPr>
              <a:buNone/>
            </a:pPr>
            <a:r>
              <a:rPr lang="en-US" dirty="0"/>
              <a:t>    </a:t>
            </a:r>
            <a:r>
              <a:rPr lang="en-US" b="1" dirty="0"/>
              <a:t>Example</a:t>
            </a:r>
            <a:r>
              <a:rPr lang="en-US" dirty="0"/>
              <a:t>: The congruence </a:t>
            </a:r>
            <a:r>
              <a:rPr lang="en-US" dirty="0">
                <a:latin typeface="Cambria Math" pitchFamily="18" charset="0"/>
                <a:ea typeface="Cambria Math" pitchFamily="18" charset="0"/>
              </a:rPr>
              <a:t>14</a:t>
            </a:r>
            <a:r>
              <a:rPr lang="en-US" dirty="0">
                <a:latin typeface="Cambria Math"/>
                <a:ea typeface="Cambria Math"/>
              </a:rPr>
              <a:t>≡</a:t>
            </a:r>
            <a:r>
              <a:rPr lang="en-US" dirty="0"/>
              <a:t> </a:t>
            </a:r>
            <a:r>
              <a:rPr lang="en-US" dirty="0">
                <a:latin typeface="Cambria Math" pitchFamily="18" charset="0"/>
                <a:ea typeface="Cambria Math" pitchFamily="18" charset="0"/>
              </a:rPr>
              <a:t>8</a:t>
            </a:r>
            <a:r>
              <a:rPr lang="en-US" dirty="0"/>
              <a:t> (mod </a:t>
            </a:r>
            <a:r>
              <a:rPr lang="en-US" dirty="0">
                <a:latin typeface="Cambria Math" pitchFamily="18" charset="0"/>
                <a:ea typeface="Cambria Math" pitchFamily="18" charset="0"/>
              </a:rPr>
              <a:t>6</a:t>
            </a:r>
            <a:r>
              <a:rPr lang="en-US" dirty="0"/>
              <a:t>) holds. But dividing both sides by </a:t>
            </a:r>
            <a:r>
              <a:rPr lang="en-US" dirty="0">
                <a:latin typeface="Cambria Math" pitchFamily="18" charset="0"/>
                <a:ea typeface="Cambria Math" pitchFamily="18" charset="0"/>
              </a:rPr>
              <a:t>2 </a:t>
            </a:r>
            <a:r>
              <a:rPr lang="en-US" dirty="0"/>
              <a:t>does not produce a valid congruence since       </a:t>
            </a:r>
            <a:r>
              <a:rPr lang="en-US" dirty="0">
                <a:latin typeface="Cambria Math" pitchFamily="18" charset="0"/>
                <a:ea typeface="Cambria Math" pitchFamily="18" charset="0"/>
              </a:rPr>
              <a:t>14/2 = 7 and 8/2 = 4, but     7</a:t>
            </a:r>
            <a:r>
              <a:rPr lang="en-US" dirty="0">
                <a:latin typeface="Cambria Math"/>
                <a:ea typeface="Cambria Math"/>
              </a:rPr>
              <a:t>≢</a:t>
            </a:r>
            <a:r>
              <a:rPr lang="en-US" dirty="0">
                <a:latin typeface="Cambria Math" pitchFamily="18" charset="0"/>
                <a:ea typeface="Cambria Math" pitchFamily="18" charset="0"/>
              </a:rPr>
              <a:t>4 (mod 6). </a:t>
            </a:r>
          </a:p>
          <a:p>
            <a:pPr>
              <a:buNone/>
            </a:pPr>
            <a:r>
              <a:rPr lang="en-US" dirty="0">
                <a:latin typeface="Cambria Math" pitchFamily="18" charset="0"/>
                <a:ea typeface="Cambria Math" pitchFamily="18" charset="0"/>
              </a:rPr>
              <a:t>     See Section 4.3 for conditions when division is ok.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a:t>
            </a:r>
            <a:r>
              <a:rPr lang="en-US" b="1" dirty="0"/>
              <a:t>mod</a:t>
            </a:r>
            <a:r>
              <a:rPr lang="en-US" dirty="0"/>
              <a:t> </a:t>
            </a:r>
            <a:r>
              <a:rPr lang="en-US" i="1" dirty="0"/>
              <a:t>m </a:t>
            </a:r>
            <a:r>
              <a:rPr lang="en-US" dirty="0"/>
              <a:t>Function of Products and Sums</a:t>
            </a:r>
            <a:r>
              <a:rPr lang="en-US" i="1" dirty="0"/>
              <a:t> </a:t>
            </a:r>
          </a:p>
        </p:txBody>
      </p:sp>
      <p:sp>
        <p:nvSpPr>
          <p:cNvPr id="3" name="Content Placeholder 2"/>
          <p:cNvSpPr>
            <a:spLocks noGrp="1"/>
          </p:cNvSpPr>
          <p:nvPr>
            <p:ph idx="1"/>
          </p:nvPr>
        </p:nvSpPr>
        <p:spPr/>
        <p:txBody>
          <a:bodyPr>
            <a:normAutofit/>
          </a:bodyPr>
          <a:lstStyle/>
          <a:p>
            <a:r>
              <a:rPr lang="en-US" dirty="0"/>
              <a:t>We use the  following corollary to Theorem </a:t>
            </a:r>
            <a:r>
              <a:rPr lang="en-US" dirty="0">
                <a:latin typeface="Cambria Math" pitchFamily="18" charset="0"/>
                <a:ea typeface="Cambria Math" pitchFamily="18" charset="0"/>
              </a:rPr>
              <a:t>5  to  compute the remainder of the product or sum of two integers when divided by </a:t>
            </a:r>
            <a:r>
              <a:rPr lang="en-US" i="1" dirty="0">
                <a:latin typeface="Cambria Math" pitchFamily="18" charset="0"/>
                <a:ea typeface="Cambria Math" pitchFamily="18" charset="0"/>
              </a:rPr>
              <a:t>m</a:t>
            </a:r>
            <a:r>
              <a:rPr lang="en-US" dirty="0">
                <a:latin typeface="Cambria Math" pitchFamily="18" charset="0"/>
                <a:ea typeface="Cambria Math" pitchFamily="18" charset="0"/>
              </a:rPr>
              <a:t> from the remainders when each is divided by </a:t>
            </a:r>
            <a:r>
              <a:rPr lang="en-US" i="1" dirty="0">
                <a:latin typeface="Cambria Math" pitchFamily="18" charset="0"/>
                <a:ea typeface="Cambria Math" pitchFamily="18" charset="0"/>
              </a:rPr>
              <a:t>m</a:t>
            </a:r>
            <a:r>
              <a:rPr lang="en-US" dirty="0">
                <a:latin typeface="Cambria Math" pitchFamily="18" charset="0"/>
                <a:ea typeface="Cambria Math" pitchFamily="18" charset="0"/>
              </a:rPr>
              <a:t>.</a:t>
            </a:r>
            <a:endParaRPr lang="en-US" b="1" dirty="0"/>
          </a:p>
          <a:p>
            <a:pPr>
              <a:buNone/>
            </a:pPr>
            <a:r>
              <a:rPr lang="en-US" b="1" dirty="0"/>
              <a:t>   Corollary</a:t>
            </a:r>
            <a:r>
              <a:rPr lang="en-US" dirty="0"/>
              <a:t>: Let </a:t>
            </a:r>
            <a:r>
              <a:rPr lang="en-US" i="1" dirty="0"/>
              <a:t>m</a:t>
            </a:r>
            <a:r>
              <a:rPr lang="en-US" dirty="0"/>
              <a:t> be a positive integer and let </a:t>
            </a:r>
            <a:r>
              <a:rPr lang="en-US" i="1" dirty="0"/>
              <a:t>a</a:t>
            </a:r>
            <a:r>
              <a:rPr lang="en-US" b="1" dirty="0"/>
              <a:t> </a:t>
            </a:r>
            <a:r>
              <a:rPr lang="en-US" dirty="0"/>
              <a:t>and</a:t>
            </a:r>
            <a:r>
              <a:rPr lang="en-US" b="1" dirty="0"/>
              <a:t> </a:t>
            </a:r>
            <a:r>
              <a:rPr lang="en-US" i="1" dirty="0"/>
              <a:t>b</a:t>
            </a:r>
            <a:r>
              <a:rPr lang="en-US" dirty="0"/>
              <a:t>  be integers. Then</a:t>
            </a:r>
          </a:p>
          <a:p>
            <a:pPr>
              <a:buNone/>
            </a:pPr>
            <a:r>
              <a:rPr lang="en-US" dirty="0"/>
              <a:t>   (</a:t>
            </a:r>
            <a:r>
              <a:rPr lang="en-US" i="1" dirty="0"/>
              <a:t>a + b) </a:t>
            </a:r>
            <a:r>
              <a:rPr lang="en-US" dirty="0"/>
              <a:t>(</a:t>
            </a:r>
            <a:r>
              <a:rPr lang="en-US" b="1" dirty="0"/>
              <a:t>mod</a:t>
            </a:r>
            <a:r>
              <a:rPr lang="en-US" i="1" dirty="0"/>
              <a:t> m</a:t>
            </a:r>
            <a:r>
              <a:rPr lang="en-US" dirty="0"/>
              <a:t>) =  </a:t>
            </a:r>
            <a:r>
              <a:rPr lang="en-US" i="1" dirty="0"/>
              <a:t> </a:t>
            </a:r>
            <a:r>
              <a:rPr lang="en-US" dirty="0"/>
              <a:t>((</a:t>
            </a:r>
            <a:r>
              <a:rPr lang="en-US" i="1" dirty="0"/>
              <a:t>a </a:t>
            </a:r>
            <a:r>
              <a:rPr lang="en-US" b="1" dirty="0"/>
              <a:t>mod</a:t>
            </a:r>
            <a:r>
              <a:rPr lang="en-US" i="1" dirty="0"/>
              <a:t> m</a:t>
            </a:r>
            <a:r>
              <a:rPr lang="en-US" dirty="0"/>
              <a:t>) + (</a:t>
            </a:r>
            <a:r>
              <a:rPr lang="en-US" i="1" dirty="0"/>
              <a:t>b </a:t>
            </a:r>
            <a:r>
              <a:rPr lang="en-US" b="1" dirty="0"/>
              <a:t>mod</a:t>
            </a:r>
            <a:r>
              <a:rPr lang="en-US" i="1" dirty="0"/>
              <a:t> m</a:t>
            </a:r>
            <a:r>
              <a:rPr lang="en-US" dirty="0"/>
              <a:t>)) </a:t>
            </a:r>
            <a:r>
              <a:rPr lang="en-US" b="1" dirty="0"/>
              <a:t>mod</a:t>
            </a:r>
            <a:r>
              <a:rPr lang="en-US" i="1" dirty="0"/>
              <a:t> m</a:t>
            </a:r>
          </a:p>
          <a:p>
            <a:pPr>
              <a:buNone/>
            </a:pPr>
            <a:r>
              <a:rPr lang="en-US" i="1" dirty="0"/>
              <a:t>    </a:t>
            </a:r>
            <a:r>
              <a:rPr lang="en-US" dirty="0"/>
              <a:t>and</a:t>
            </a:r>
          </a:p>
          <a:p>
            <a:pPr>
              <a:buNone/>
            </a:pPr>
            <a:r>
              <a:rPr lang="en-US" dirty="0"/>
              <a:t>    </a:t>
            </a:r>
            <a:r>
              <a:rPr lang="en-US" i="1" dirty="0" err="1"/>
              <a:t>ab</a:t>
            </a:r>
            <a:r>
              <a:rPr lang="en-US" i="1" dirty="0"/>
              <a:t> </a:t>
            </a:r>
            <a:r>
              <a:rPr lang="en-US" b="1" dirty="0"/>
              <a:t>mod</a:t>
            </a:r>
            <a:r>
              <a:rPr lang="en-US" i="1" dirty="0"/>
              <a:t> m</a:t>
            </a:r>
            <a:r>
              <a:rPr lang="en-US" dirty="0"/>
              <a:t> </a:t>
            </a:r>
            <a:r>
              <a:rPr lang="en-US" i="1" dirty="0"/>
              <a:t>= </a:t>
            </a:r>
            <a:r>
              <a:rPr lang="en-US" dirty="0"/>
              <a:t>((</a:t>
            </a:r>
            <a:r>
              <a:rPr lang="en-US" i="1" dirty="0"/>
              <a:t>a</a:t>
            </a:r>
            <a:r>
              <a:rPr lang="en-US" dirty="0"/>
              <a:t> </a:t>
            </a:r>
            <a:r>
              <a:rPr lang="en-US" b="1" dirty="0"/>
              <a:t>mod</a:t>
            </a:r>
            <a:r>
              <a:rPr lang="en-US" i="1" dirty="0"/>
              <a:t> m</a:t>
            </a:r>
            <a:r>
              <a:rPr lang="en-US" dirty="0"/>
              <a:t>)</a:t>
            </a:r>
            <a:r>
              <a:rPr lang="en-US" i="1" dirty="0"/>
              <a:t> </a:t>
            </a:r>
            <a:r>
              <a:rPr lang="en-US" dirty="0"/>
              <a:t>(</a:t>
            </a:r>
            <a:r>
              <a:rPr lang="en-US" i="1" dirty="0"/>
              <a:t>b</a:t>
            </a:r>
            <a:r>
              <a:rPr lang="en-US" dirty="0"/>
              <a:t> </a:t>
            </a:r>
            <a:r>
              <a:rPr lang="en-US" b="1" dirty="0"/>
              <a:t>mod</a:t>
            </a:r>
            <a:r>
              <a:rPr lang="en-US" i="1" dirty="0"/>
              <a:t> m</a:t>
            </a:r>
            <a:r>
              <a:rPr lang="en-US" dirty="0"/>
              <a:t>)) </a:t>
            </a:r>
            <a:r>
              <a:rPr lang="en-US" b="1" dirty="0"/>
              <a:t>mod</a:t>
            </a:r>
            <a:r>
              <a:rPr lang="en-US" i="1" dirty="0"/>
              <a:t> m</a:t>
            </a:r>
            <a:r>
              <a:rPr lang="en-US" dirty="0"/>
              <a:t>. </a:t>
            </a:r>
          </a:p>
          <a:p>
            <a:pPr>
              <a:buNone/>
            </a:pPr>
            <a:r>
              <a:rPr lang="en-US" dirty="0"/>
              <a:t>        (</a:t>
            </a:r>
            <a:r>
              <a:rPr lang="en-US" i="1" dirty="0"/>
              <a:t>proof  in text</a:t>
            </a: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Definitions</a:t>
            </a:r>
            <a:r>
              <a:rPr lang="en-US" dirty="0"/>
              <a:t>: Let </a:t>
            </a:r>
            <a:r>
              <a:rPr lang="en-US" b="1" dirty="0" err="1"/>
              <a:t>Z</a:t>
            </a:r>
            <a:r>
              <a:rPr lang="en-US" i="1" baseline="-25000" dirty="0" err="1"/>
              <a:t>m</a:t>
            </a:r>
            <a:r>
              <a:rPr lang="en-US" i="1" baseline="-25000" dirty="0"/>
              <a:t> </a:t>
            </a:r>
            <a:r>
              <a:rPr lang="en-US" dirty="0"/>
              <a:t> be the set of nonnegative integers less than </a:t>
            </a:r>
            <a:r>
              <a:rPr lang="en-US" i="1" dirty="0"/>
              <a:t>m</a:t>
            </a:r>
            <a:r>
              <a:rPr lang="en-US" dirty="0"/>
              <a:t>: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 </a:t>
            </a:r>
            <a:r>
              <a:rPr lang="en-US" i="1" dirty="0"/>
              <a:t>m</a:t>
            </a:r>
            <a:r>
              <a:rPr lang="en-US" dirty="0">
                <a:latin typeface="Cambria Math"/>
                <a:ea typeface="Cambria Math"/>
              </a:rPr>
              <a:t>−1</a:t>
            </a:r>
            <a:r>
              <a:rPr lang="en-US" dirty="0">
                <a:ea typeface="Cambria Math"/>
              </a:rPr>
              <a:t>}</a:t>
            </a:r>
          </a:p>
          <a:p>
            <a:r>
              <a:rPr lang="en-US" dirty="0">
                <a:ea typeface="Cambria Math"/>
              </a:rPr>
              <a:t>The operation +</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ea typeface="Cambria Math"/>
              </a:rPr>
              <a:t> +</a:t>
            </a:r>
            <a:r>
              <a:rPr lang="en-US" i="1" baseline="-25000" dirty="0">
                <a:ea typeface="Cambria Math"/>
              </a:rPr>
              <a:t>m </a:t>
            </a:r>
            <a:r>
              <a:rPr lang="en-US" i="1" dirty="0">
                <a:ea typeface="Cambria Math"/>
              </a:rPr>
              <a:t>b</a:t>
            </a:r>
            <a:r>
              <a:rPr lang="en-US" dirty="0">
                <a:ea typeface="Cambria Math"/>
              </a:rPr>
              <a:t> = (</a:t>
            </a:r>
            <a:r>
              <a:rPr lang="en-US" i="1" dirty="0">
                <a:ea typeface="Cambria Math"/>
              </a:rPr>
              <a:t>a</a:t>
            </a:r>
            <a:r>
              <a:rPr lang="en-US" dirty="0">
                <a:ea typeface="Cambria Math"/>
              </a:rPr>
              <a:t> +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addition modulo m</a:t>
            </a:r>
            <a:r>
              <a:rPr lang="en-US" dirty="0">
                <a:ea typeface="Cambria Math"/>
              </a:rPr>
              <a:t>.</a:t>
            </a:r>
          </a:p>
          <a:p>
            <a:r>
              <a:rPr lang="en-US" dirty="0">
                <a:ea typeface="Cambria Math"/>
              </a:rPr>
              <a:t>The operation </a:t>
            </a:r>
            <a:r>
              <a:rPr lang="en-US" dirty="0">
                <a:latin typeface="Cambria Math"/>
                <a:ea typeface="Cambria Math"/>
              </a:rPr>
              <a:t>∙</a:t>
            </a:r>
            <a:r>
              <a:rPr lang="en-US" i="1" baseline="-25000" dirty="0">
                <a:ea typeface="Cambria Math"/>
              </a:rPr>
              <a:t>m</a:t>
            </a:r>
            <a:r>
              <a:rPr lang="en-US" baseline="-25000" dirty="0">
                <a:ea typeface="Cambria Math"/>
              </a:rPr>
              <a:t> </a:t>
            </a:r>
            <a:r>
              <a:rPr lang="en-US" dirty="0">
                <a:ea typeface="Cambria Math"/>
              </a:rPr>
              <a:t> is defined as </a:t>
            </a:r>
            <a:r>
              <a:rPr lang="en-US" i="1" dirty="0">
                <a:ea typeface="Cambria Math"/>
              </a:rPr>
              <a:t>a</a:t>
            </a:r>
            <a:r>
              <a:rPr lang="en-US" dirty="0">
                <a:latin typeface="Cambria Math"/>
                <a:ea typeface="Cambria Math"/>
              </a:rPr>
              <a:t> ∙</a:t>
            </a:r>
            <a:r>
              <a:rPr lang="en-US" i="1" baseline="-25000" dirty="0">
                <a:ea typeface="Cambria Math"/>
              </a:rPr>
              <a:t>m</a:t>
            </a:r>
            <a:r>
              <a:rPr lang="en-US" dirty="0">
                <a:ea typeface="Cambria Math"/>
              </a:rPr>
              <a:t> </a:t>
            </a:r>
            <a:r>
              <a:rPr lang="en-US" i="1" dirty="0">
                <a:ea typeface="Cambria Math"/>
              </a:rPr>
              <a:t>b</a:t>
            </a:r>
            <a:r>
              <a:rPr lang="en-US" dirty="0">
                <a:ea typeface="Cambria Math"/>
              </a:rPr>
              <a:t> = (</a:t>
            </a:r>
            <a:r>
              <a:rPr lang="en-US" i="1" dirty="0">
                <a:ea typeface="Cambria Math"/>
              </a:rPr>
              <a:t>a</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b</a:t>
            </a:r>
            <a:r>
              <a:rPr lang="en-US" dirty="0">
                <a:ea typeface="Cambria Math"/>
              </a:rPr>
              <a:t>) </a:t>
            </a:r>
            <a:r>
              <a:rPr lang="en-US" b="1" dirty="0">
                <a:ea typeface="Cambria Math"/>
              </a:rPr>
              <a:t>mod</a:t>
            </a:r>
            <a:r>
              <a:rPr lang="en-US" dirty="0">
                <a:ea typeface="Cambria Math"/>
              </a:rPr>
              <a:t> </a:t>
            </a:r>
            <a:r>
              <a:rPr lang="en-US" i="1" dirty="0">
                <a:ea typeface="Cambria Math"/>
              </a:rPr>
              <a:t>m</a:t>
            </a:r>
            <a:r>
              <a:rPr lang="en-US" dirty="0">
                <a:ea typeface="Cambria Math"/>
              </a:rPr>
              <a:t>. This is </a:t>
            </a:r>
            <a:r>
              <a:rPr lang="en-US" i="1" dirty="0">
                <a:ea typeface="Cambria Math"/>
              </a:rPr>
              <a:t>multiplication modulo m</a:t>
            </a:r>
            <a:r>
              <a:rPr lang="en-US" dirty="0">
                <a:ea typeface="Cambria Math"/>
              </a:rPr>
              <a:t>.</a:t>
            </a:r>
          </a:p>
          <a:p>
            <a:r>
              <a:rPr lang="en-US" dirty="0">
                <a:ea typeface="Cambria Math"/>
              </a:rPr>
              <a:t>Using these operations is said to be doing </a:t>
            </a:r>
            <a:r>
              <a:rPr lang="en-US" i="1" dirty="0">
                <a:ea typeface="Cambria Math"/>
              </a:rPr>
              <a:t>arithmetic modulo m</a:t>
            </a:r>
            <a:r>
              <a:rPr lang="en-US" dirty="0">
                <a:ea typeface="Cambria Math"/>
              </a:rPr>
              <a:t>.</a:t>
            </a:r>
            <a:endParaRPr lang="en-US" dirty="0"/>
          </a:p>
          <a:p>
            <a:pPr>
              <a:buNone/>
            </a:pPr>
            <a:r>
              <a:rPr lang="en-US" b="1" dirty="0"/>
              <a:t>  Example</a:t>
            </a:r>
            <a:r>
              <a:rPr lang="en-US" dirty="0"/>
              <a:t>: Find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    and </a:t>
            </a:r>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a:t>
            </a:r>
            <a:r>
              <a:rPr lang="en-US" dirty="0"/>
              <a:t>.</a:t>
            </a:r>
          </a:p>
          <a:p>
            <a:pPr>
              <a:buNone/>
            </a:pPr>
            <a:r>
              <a:rPr lang="en-US" dirty="0"/>
              <a:t>  </a:t>
            </a:r>
            <a:r>
              <a:rPr lang="en-US" b="1" dirty="0"/>
              <a:t>Solution</a:t>
            </a:r>
            <a:r>
              <a:rPr lang="en-US" dirty="0"/>
              <a:t>: Using the definitions above:</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16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5</a:t>
            </a:r>
          </a:p>
          <a:p>
            <a:pPr lvl="1"/>
            <a:r>
              <a:rPr lang="en-US" dirty="0">
                <a:latin typeface="Cambria Math" pitchFamily="18" charset="0"/>
                <a:ea typeface="Cambria Math" pitchFamily="18" charset="0"/>
              </a:rPr>
              <a:t>7 </a:t>
            </a:r>
            <a:r>
              <a:rPr lang="en-US" dirty="0">
                <a:ea typeface="Cambria Math"/>
              </a:rPr>
              <a:t>∙</a:t>
            </a:r>
            <a:r>
              <a:rPr lang="en-US" baseline="-25000" dirty="0">
                <a:latin typeface="Cambria Math" pitchFamily="18" charset="0"/>
                <a:ea typeface="Cambria Math" pitchFamily="18" charset="0"/>
              </a:rPr>
              <a:t>11</a:t>
            </a:r>
            <a:r>
              <a:rPr lang="en-US" dirty="0">
                <a:latin typeface="Cambria Math" pitchFamily="18" charset="0"/>
                <a:ea typeface="Cambria Math" pitchFamily="18" charset="0"/>
              </a:rPr>
              <a:t> 9 = (7 </a:t>
            </a:r>
            <a:r>
              <a:rPr lang="en-US" dirty="0">
                <a:latin typeface="Cambria Math"/>
                <a:ea typeface="Cambria Math"/>
              </a:rPr>
              <a:t>∙</a:t>
            </a:r>
            <a:r>
              <a:rPr lang="en-US" dirty="0">
                <a:latin typeface="Cambria Math" pitchFamily="18" charset="0"/>
                <a:ea typeface="Cambria Math" pitchFamily="18" charset="0"/>
              </a:rPr>
              <a:t> 9)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63 </a:t>
            </a:r>
            <a:r>
              <a:rPr lang="en-US" b="1" dirty="0">
                <a:latin typeface="Cambria Math" pitchFamily="18" charset="0"/>
                <a:ea typeface="Cambria Math" pitchFamily="18" charset="0"/>
              </a:rPr>
              <a:t>mod</a:t>
            </a:r>
            <a:r>
              <a:rPr lang="en-US" dirty="0">
                <a:latin typeface="Cambria Math" pitchFamily="18" charset="0"/>
                <a:ea typeface="Cambria Math" pitchFamily="18" charset="0"/>
              </a:rPr>
              <a:t> 11 = 8</a:t>
            </a:r>
            <a:endParaRPr lang="en-US" dirty="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fontScale="47500" lnSpcReduction="20000"/>
          </a:bodyPr>
          <a:lstStyle/>
          <a:p>
            <a:r>
              <a:rPr lang="en-US" sz="5500" dirty="0">
                <a:ea typeface="Cambria Math"/>
              </a:rPr>
              <a:t>The operations +</a:t>
            </a:r>
            <a:r>
              <a:rPr lang="en-US" sz="5500" i="1" baseline="-25000" dirty="0">
                <a:ea typeface="Cambria Math"/>
              </a:rPr>
              <a:t>m</a:t>
            </a:r>
            <a:r>
              <a:rPr lang="en-US" sz="5500" dirty="0">
                <a:ea typeface="Cambria Math"/>
              </a:rPr>
              <a:t> and  </a:t>
            </a:r>
            <a:r>
              <a:rPr lang="en-US" sz="5500" dirty="0">
                <a:latin typeface="Cambria Math"/>
                <a:ea typeface="Cambria Math"/>
              </a:rPr>
              <a:t>∙</a:t>
            </a:r>
            <a:r>
              <a:rPr lang="en-US" sz="5500" i="1" baseline="-25000" dirty="0">
                <a:ea typeface="Cambria Math"/>
              </a:rPr>
              <a:t>m    </a:t>
            </a:r>
            <a:r>
              <a:rPr lang="en-US" sz="5500" dirty="0">
                <a:ea typeface="Cambria Math"/>
              </a:rPr>
              <a:t>satisfy many of the same properties as ordinary addition and multiplication.</a:t>
            </a:r>
          </a:p>
          <a:p>
            <a:pPr lvl="1"/>
            <a:r>
              <a:rPr lang="en-US" sz="5500" i="1" dirty="0">
                <a:ea typeface="Cambria Math"/>
              </a:rPr>
              <a:t>Closure</a:t>
            </a:r>
            <a:r>
              <a:rPr lang="en-US" sz="5500" dirty="0">
                <a:ea typeface="Cambria Math"/>
              </a:rPr>
              <a:t>: If </a:t>
            </a:r>
            <a:r>
              <a:rPr lang="en-US" sz="5500" i="1" dirty="0">
                <a:ea typeface="Cambria Math"/>
              </a:rPr>
              <a:t>a</a:t>
            </a:r>
            <a:r>
              <a:rPr lang="en-US" sz="5500" dirty="0">
                <a:ea typeface="Cambria Math"/>
              </a:rPr>
              <a:t> and </a:t>
            </a:r>
            <a:r>
              <a:rPr lang="en-US" sz="5500" i="1" dirty="0">
                <a:ea typeface="Cambria Math"/>
              </a:rPr>
              <a:t>b </a:t>
            </a:r>
            <a:r>
              <a:rPr lang="en-US" sz="5500" dirty="0">
                <a:ea typeface="Cambria Math"/>
              </a:rPr>
              <a:t>belong to </a:t>
            </a:r>
            <a:r>
              <a:rPr lang="en-US" sz="5500" b="1" dirty="0" err="1"/>
              <a:t>Z</a:t>
            </a:r>
            <a:r>
              <a:rPr lang="en-US" sz="5500" i="1" baseline="-25000" dirty="0" err="1"/>
              <a:t>m</a:t>
            </a:r>
            <a:r>
              <a:rPr lang="en-US" sz="5500" i="1" baseline="-25000" dirty="0"/>
              <a:t> </a:t>
            </a:r>
            <a:r>
              <a:rPr lang="en-US" sz="5500" dirty="0">
                <a:ea typeface="Cambria Math"/>
              </a:rPr>
              <a:t>, then</a:t>
            </a:r>
            <a:r>
              <a:rPr lang="en-US" sz="5500" i="1" baseline="-25000" dirty="0"/>
              <a:t>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a:t>
            </a:r>
          </a:p>
          <a:p>
            <a:pPr lvl="1"/>
            <a:r>
              <a:rPr lang="en-US" sz="5500" i="1" dirty="0" err="1">
                <a:ea typeface="Cambria Math"/>
              </a:rPr>
              <a:t>Associativity</a:t>
            </a:r>
            <a:r>
              <a:rPr lang="en-US" sz="5500" dirty="0">
                <a:ea typeface="Cambria Math"/>
              </a:rPr>
              <a:t>: If </a:t>
            </a:r>
            <a:r>
              <a:rPr lang="en-US" sz="5500" i="1" dirty="0">
                <a:ea typeface="Cambria Math"/>
              </a:rPr>
              <a:t>a</a:t>
            </a:r>
            <a:r>
              <a:rPr lang="en-US" sz="5500" dirty="0">
                <a:ea typeface="Cambria Math"/>
              </a:rPr>
              <a:t>, </a:t>
            </a:r>
            <a:r>
              <a:rPr lang="en-US" sz="5500" i="1" dirty="0">
                <a:ea typeface="Cambria Math"/>
              </a:rPr>
              <a:t>b, </a:t>
            </a:r>
            <a:r>
              <a:rPr lang="en-US" sz="5500" dirty="0">
                <a:ea typeface="Cambria Math"/>
              </a:rPr>
              <a:t>and</a:t>
            </a:r>
            <a:r>
              <a:rPr lang="en-US" sz="5500" i="1" dirty="0">
                <a:ea typeface="Cambria Math"/>
              </a:rPr>
              <a:t> c</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a:t>
            </a:r>
            <a:r>
              <a:rPr lang="en-US" sz="5500" dirty="0">
                <a:ea typeface="Cambria Math"/>
              </a:rPr>
              <a:t> +</a:t>
            </a:r>
            <a:r>
              <a:rPr lang="en-US" sz="5500" i="1" baseline="-25000" dirty="0">
                <a:ea typeface="Cambria Math"/>
              </a:rPr>
              <a:t>m </a:t>
            </a:r>
            <a:r>
              <a:rPr lang="en-US" sz="5500" i="1" dirty="0">
                <a:ea typeface="Cambria Math"/>
              </a:rPr>
              <a:t>c  = a</a:t>
            </a:r>
            <a:r>
              <a:rPr lang="en-US" sz="5500" dirty="0">
                <a:ea typeface="Cambria Math"/>
              </a:rPr>
              <a:t> +</a:t>
            </a:r>
            <a:r>
              <a:rPr lang="en-US" sz="5500" i="1" baseline="-25000" dirty="0">
                <a:ea typeface="Cambria Math"/>
              </a:rPr>
              <a:t>m </a:t>
            </a:r>
            <a:r>
              <a:rPr lang="en-US" sz="5500" dirty="0">
                <a:ea typeface="Cambria Math"/>
              </a:rPr>
              <a:t>(</a:t>
            </a:r>
            <a:r>
              <a:rPr lang="en-US" sz="5500" i="1" dirty="0">
                <a:ea typeface="Cambria Math"/>
              </a:rPr>
              <a:t>b</a:t>
            </a:r>
            <a:r>
              <a:rPr lang="en-US" sz="5500" dirty="0">
                <a:ea typeface="Cambria Math"/>
              </a:rPr>
              <a:t> +</a:t>
            </a:r>
            <a:r>
              <a:rPr lang="en-US" sz="5500" i="1" baseline="-25000" dirty="0">
                <a:ea typeface="Cambria Math"/>
              </a:rPr>
              <a:t>m </a:t>
            </a:r>
            <a:r>
              <a:rPr lang="en-US" sz="5500" i="1" dirty="0">
                <a:ea typeface="Cambria Math"/>
              </a:rPr>
              <a:t>c</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c  = 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dirty="0">
                <a:ea typeface="Cambria Math"/>
              </a:rPr>
              <a:t>(</a:t>
            </a:r>
            <a:r>
              <a:rPr lang="en-US" sz="5500" i="1" dirty="0">
                <a:ea typeface="Cambria Math"/>
              </a:rPr>
              <a:t>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c</a:t>
            </a:r>
            <a:r>
              <a:rPr lang="en-US" sz="5500" dirty="0">
                <a:ea typeface="Cambria Math"/>
              </a:rPr>
              <a:t>).</a:t>
            </a:r>
          </a:p>
          <a:p>
            <a:pPr lvl="1"/>
            <a:r>
              <a:rPr lang="en-US" sz="5500" i="1" dirty="0" err="1">
                <a:ea typeface="Cambria Math"/>
              </a:rPr>
              <a:t>Commutativity</a:t>
            </a:r>
            <a:r>
              <a:rPr lang="en-US" sz="5500" dirty="0">
                <a:ea typeface="Cambria Math"/>
              </a:rPr>
              <a:t>: If </a:t>
            </a:r>
            <a:r>
              <a:rPr lang="en-US" sz="5500" i="1" dirty="0">
                <a:ea typeface="Cambria Math"/>
              </a:rPr>
              <a:t>a</a:t>
            </a:r>
            <a:r>
              <a:rPr lang="en-US" sz="5500" dirty="0">
                <a:ea typeface="Cambria Math"/>
              </a:rPr>
              <a:t> and</a:t>
            </a:r>
            <a:r>
              <a:rPr lang="en-US" sz="5500" i="1" dirty="0">
                <a:ea typeface="Cambria Math"/>
              </a:rPr>
              <a:t> b</a:t>
            </a:r>
            <a:r>
              <a:rPr lang="en-US" sz="5500" dirty="0">
                <a:ea typeface="Cambria Math"/>
              </a:rPr>
              <a:t> belong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i="1" dirty="0">
                <a:ea typeface="Cambria Math"/>
              </a:rPr>
              <a:t>b  = b</a:t>
            </a:r>
            <a:r>
              <a:rPr lang="en-US" sz="5500" dirty="0">
                <a:ea typeface="Cambria Math"/>
              </a:rPr>
              <a:t> +</a:t>
            </a:r>
            <a:r>
              <a:rPr lang="en-US" sz="5500" i="1" baseline="-25000" dirty="0">
                <a:ea typeface="Cambria Math"/>
              </a:rPr>
              <a:t>m </a:t>
            </a:r>
            <a:r>
              <a:rPr lang="en-US" sz="5500" i="1" dirty="0">
                <a:ea typeface="Cambria Math"/>
              </a:rPr>
              <a:t>a</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b  = b</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i="1" dirty="0">
                <a:ea typeface="Cambria Math"/>
              </a:rPr>
              <a:t>a</a:t>
            </a:r>
            <a:r>
              <a:rPr lang="en-US" sz="5500" dirty="0">
                <a:ea typeface="Cambria Math"/>
              </a:rPr>
              <a:t>.</a:t>
            </a:r>
          </a:p>
          <a:p>
            <a:pPr lvl="1"/>
            <a:r>
              <a:rPr lang="en-US" sz="5500" i="1" dirty="0">
                <a:ea typeface="Cambria Math"/>
              </a:rPr>
              <a:t>Identity elements</a:t>
            </a:r>
            <a:r>
              <a:rPr lang="en-US" sz="5500" dirty="0">
                <a:ea typeface="Cambria Math"/>
              </a:rPr>
              <a:t>: The elements </a:t>
            </a:r>
            <a:r>
              <a:rPr lang="en-US" sz="5500" dirty="0">
                <a:latin typeface="Cambria Math" pitchFamily="18" charset="0"/>
                <a:ea typeface="Cambria Math" pitchFamily="18" charset="0"/>
              </a:rPr>
              <a:t>0</a:t>
            </a:r>
            <a:r>
              <a:rPr lang="en-US" sz="5500" dirty="0">
                <a:ea typeface="Cambria Math"/>
              </a:rPr>
              <a:t> and </a:t>
            </a:r>
            <a:r>
              <a:rPr lang="en-US" sz="5500" dirty="0">
                <a:latin typeface="Cambria Math" pitchFamily="18" charset="0"/>
                <a:ea typeface="Cambria Math" pitchFamily="18" charset="0"/>
              </a:rPr>
              <a:t>1</a:t>
            </a:r>
            <a:r>
              <a:rPr lang="en-US" sz="5500" dirty="0">
                <a:ea typeface="Cambria Math"/>
              </a:rPr>
              <a:t> are identity elements for addition and multiplication modulo </a:t>
            </a:r>
            <a:r>
              <a:rPr lang="en-US" sz="5500" i="1" dirty="0">
                <a:ea typeface="Cambria Math"/>
              </a:rPr>
              <a:t>m</a:t>
            </a:r>
            <a:r>
              <a:rPr lang="en-US" sz="5500" dirty="0">
                <a:ea typeface="Cambria Math"/>
              </a:rPr>
              <a:t>, respectively.</a:t>
            </a:r>
          </a:p>
          <a:p>
            <a:pPr lvl="2"/>
            <a:r>
              <a:rPr lang="en-US" sz="5500" dirty="0">
                <a:ea typeface="Cambria Math"/>
              </a:rPr>
              <a:t>If </a:t>
            </a:r>
            <a:r>
              <a:rPr lang="en-US" sz="5500" i="1" dirty="0">
                <a:ea typeface="Cambria Math"/>
              </a:rPr>
              <a:t>a</a:t>
            </a:r>
            <a:r>
              <a:rPr lang="en-US" sz="5500" dirty="0">
                <a:ea typeface="Cambria Math"/>
              </a:rPr>
              <a:t> belongs to  </a:t>
            </a:r>
            <a:r>
              <a:rPr lang="en-US" sz="5500" b="1" dirty="0" err="1"/>
              <a:t>Z</a:t>
            </a:r>
            <a:r>
              <a:rPr lang="en-US" sz="5500" i="1" baseline="-25000" dirty="0" err="1"/>
              <a:t>m</a:t>
            </a:r>
            <a:r>
              <a:rPr lang="en-US" sz="5500" i="1" baseline="-25000" dirty="0"/>
              <a:t> </a:t>
            </a:r>
            <a:r>
              <a:rPr lang="en-US" sz="5500" dirty="0">
                <a:ea typeface="Cambria Math"/>
              </a:rPr>
              <a:t>, then </a:t>
            </a:r>
            <a:r>
              <a:rPr lang="en-US" sz="5500" i="1" dirty="0">
                <a:ea typeface="Cambria Math"/>
              </a:rPr>
              <a:t>a</a:t>
            </a:r>
            <a:r>
              <a:rPr lang="en-US" sz="5500" dirty="0">
                <a:ea typeface="Cambria Math"/>
              </a:rPr>
              <a:t> +</a:t>
            </a:r>
            <a:r>
              <a:rPr lang="en-US" sz="5500" i="1" baseline="-25000" dirty="0">
                <a:ea typeface="Cambria Math"/>
              </a:rPr>
              <a:t>m </a:t>
            </a:r>
            <a:r>
              <a:rPr lang="en-US" sz="5500" dirty="0">
                <a:latin typeface="Cambria Math" pitchFamily="18" charset="0"/>
                <a:ea typeface="Cambria Math" pitchFamily="18" charset="0"/>
              </a:rPr>
              <a:t>0</a:t>
            </a:r>
            <a:r>
              <a:rPr lang="en-US" sz="5500" i="1" dirty="0">
                <a:ea typeface="Cambria Math"/>
              </a:rPr>
              <a:t>  = </a:t>
            </a:r>
            <a:r>
              <a:rPr lang="en-US" sz="5500" i="1" baseline="-25000" dirty="0">
                <a:ea typeface="Cambria Math"/>
              </a:rPr>
              <a:t> </a:t>
            </a:r>
            <a:r>
              <a:rPr lang="en-US" sz="5500" i="1" dirty="0">
                <a:ea typeface="Cambria Math"/>
              </a:rPr>
              <a:t>a</a:t>
            </a:r>
            <a:r>
              <a:rPr lang="en-US" sz="5500" dirty="0">
                <a:ea typeface="Cambria Math"/>
              </a:rPr>
              <a:t>  and </a:t>
            </a:r>
            <a:r>
              <a:rPr lang="en-US" sz="5500" i="1" dirty="0">
                <a:ea typeface="Cambria Math"/>
              </a:rPr>
              <a:t>a</a:t>
            </a:r>
            <a:r>
              <a:rPr lang="en-US" sz="5500" dirty="0">
                <a:ea typeface="Cambria Math"/>
              </a:rPr>
              <a:t> </a:t>
            </a:r>
            <a:r>
              <a:rPr lang="en-US" sz="5500" dirty="0">
                <a:latin typeface="Cambria Math"/>
                <a:ea typeface="Cambria Math"/>
              </a:rPr>
              <a:t>∙</a:t>
            </a:r>
            <a:r>
              <a:rPr lang="en-US" sz="5500" i="1" baseline="-25000" dirty="0">
                <a:ea typeface="Cambria Math"/>
              </a:rPr>
              <a:t>m </a:t>
            </a:r>
            <a:r>
              <a:rPr lang="en-US" sz="5500" dirty="0">
                <a:latin typeface="Cambria Math" pitchFamily="18" charset="0"/>
                <a:ea typeface="Cambria Math" pitchFamily="18" charset="0"/>
              </a:rPr>
              <a:t>1</a:t>
            </a:r>
            <a:r>
              <a:rPr lang="en-US" sz="5500" dirty="0">
                <a:ea typeface="Cambria Math"/>
              </a:rPr>
              <a:t> </a:t>
            </a:r>
            <a:r>
              <a:rPr lang="en-US" sz="5500" i="1" dirty="0">
                <a:ea typeface="Cambria Math"/>
              </a:rPr>
              <a:t> = a</a:t>
            </a:r>
            <a:r>
              <a:rPr lang="en-US" sz="5500" dirty="0">
                <a:ea typeface="Cambria Math"/>
              </a:rPr>
              <a:t>.</a:t>
            </a:r>
          </a:p>
          <a:p>
            <a:pPr lvl="1"/>
            <a:endParaRPr lang="en-US" dirty="0"/>
          </a:p>
          <a:p>
            <a:pPr lvl="1"/>
            <a:endParaRPr lang="en-US" dirty="0"/>
          </a:p>
          <a:p>
            <a:pPr>
              <a:buNone/>
            </a:pPr>
            <a:r>
              <a:rPr lang="en-US" b="1" dirty="0"/>
              <a:t>  </a:t>
            </a:r>
            <a:endParaRPr lang="en-US" dirty="0"/>
          </a:p>
        </p:txBody>
      </p:sp>
      <p:sp>
        <p:nvSpPr>
          <p:cNvPr id="4" name="TextBox 3"/>
          <p:cNvSpPr txBox="1"/>
          <p:nvPr/>
        </p:nvSpPr>
        <p:spPr>
          <a:xfrm>
            <a:off x="8001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Modulo </a:t>
            </a:r>
            <a:r>
              <a:rPr lang="en-US" i="1" dirty="0"/>
              <a:t>m</a:t>
            </a:r>
          </a:p>
        </p:txBody>
      </p:sp>
      <p:sp>
        <p:nvSpPr>
          <p:cNvPr id="3" name="Content Placeholder 2"/>
          <p:cNvSpPr>
            <a:spLocks noGrp="1"/>
          </p:cNvSpPr>
          <p:nvPr>
            <p:ph idx="1"/>
          </p:nvPr>
        </p:nvSpPr>
        <p:spPr/>
        <p:txBody>
          <a:bodyPr>
            <a:normAutofit/>
          </a:bodyPr>
          <a:lstStyle/>
          <a:p>
            <a:pPr lvl="1"/>
            <a:r>
              <a:rPr lang="en-US" sz="2000" i="1" dirty="0">
                <a:ea typeface="Cambria Math"/>
              </a:rPr>
              <a:t>Additive inverses</a:t>
            </a:r>
            <a:r>
              <a:rPr lang="en-US" sz="2000" dirty="0">
                <a:ea typeface="Cambria Math"/>
              </a:rPr>
              <a:t>: If </a:t>
            </a:r>
            <a:r>
              <a:rPr lang="en-US" sz="2000" i="1" dirty="0">
                <a:ea typeface="Cambria Math"/>
              </a:rPr>
              <a:t>a</a:t>
            </a:r>
            <a:r>
              <a:rPr lang="en-US" sz="2000" i="1" dirty="0">
                <a:latin typeface="Cambria Math"/>
                <a:ea typeface="Cambria Math"/>
              </a:rPr>
              <a:t>≠ </a:t>
            </a:r>
            <a:r>
              <a:rPr lang="en-US" sz="2000" dirty="0">
                <a:latin typeface="Cambria Math" pitchFamily="18" charset="0"/>
                <a:ea typeface="Cambria Math" pitchFamily="18" charset="0"/>
              </a:rPr>
              <a:t>0 </a:t>
            </a:r>
            <a:r>
              <a:rPr lang="en-US" sz="2000" dirty="0">
                <a:ea typeface="Cambria Math"/>
              </a:rPr>
              <a:t>belongs to  </a:t>
            </a:r>
            <a:r>
              <a:rPr lang="en-US" sz="2000" b="1" dirty="0" err="1"/>
              <a:t>Z</a:t>
            </a:r>
            <a:r>
              <a:rPr lang="en-US" sz="2000" i="1" baseline="-25000" dirty="0" err="1"/>
              <a:t>m</a:t>
            </a:r>
            <a:r>
              <a:rPr lang="en-US" sz="2000" i="1" baseline="-25000" dirty="0"/>
              <a:t> </a:t>
            </a:r>
            <a:r>
              <a:rPr lang="en-US" sz="2000" dirty="0">
                <a:ea typeface="Cambria Math"/>
              </a:rPr>
              <a:t>, then </a:t>
            </a:r>
            <a:r>
              <a:rPr lang="en-US" sz="2000" i="1" dirty="0">
                <a:ea typeface="Cambria Math"/>
              </a:rPr>
              <a:t>m</a:t>
            </a:r>
            <a:r>
              <a:rPr lang="en-US" sz="2000" i="1" dirty="0">
                <a:latin typeface="Cambria Math"/>
                <a:ea typeface="Cambria Math"/>
              </a:rPr>
              <a:t>− </a:t>
            </a:r>
            <a:r>
              <a:rPr lang="en-US" sz="2000" i="1" dirty="0">
                <a:ea typeface="Cambria Math"/>
              </a:rPr>
              <a:t>a</a:t>
            </a:r>
            <a:r>
              <a:rPr lang="en-US" sz="2000" dirty="0">
                <a:ea typeface="Cambria Math"/>
              </a:rPr>
              <a:t>  is the additive inverse of a modulo m and 0 is its own additive inverse.  </a:t>
            </a:r>
          </a:p>
          <a:p>
            <a:pPr lvl="2"/>
            <a:r>
              <a:rPr lang="en-US" sz="2000" i="1" dirty="0">
                <a:ea typeface="Cambria Math"/>
              </a:rPr>
              <a:t>a</a:t>
            </a:r>
            <a:r>
              <a:rPr lang="en-US" sz="2000" dirty="0">
                <a:ea typeface="Cambria Math"/>
              </a:rPr>
              <a:t> +</a:t>
            </a:r>
            <a:r>
              <a:rPr lang="en-US" sz="2000" i="1" baseline="-25000" dirty="0">
                <a:ea typeface="Cambria Math"/>
              </a:rPr>
              <a:t>m </a:t>
            </a:r>
            <a:r>
              <a:rPr lang="en-US" sz="2000" dirty="0">
                <a:ea typeface="Cambria Math"/>
              </a:rPr>
              <a:t>(</a:t>
            </a:r>
            <a:r>
              <a:rPr lang="en-US" sz="2000" i="1" dirty="0">
                <a:ea typeface="Cambria Math"/>
              </a:rPr>
              <a:t>m</a:t>
            </a:r>
            <a:r>
              <a:rPr lang="en-US" sz="2000" i="1" dirty="0">
                <a:latin typeface="Cambria Math"/>
                <a:ea typeface="Cambria Math"/>
              </a:rPr>
              <a:t>− </a:t>
            </a:r>
            <a:r>
              <a:rPr lang="en-US" sz="2000" i="1" dirty="0">
                <a:ea typeface="Cambria Math"/>
              </a:rPr>
              <a:t>a )</a:t>
            </a:r>
            <a:r>
              <a:rPr lang="en-US" sz="2000" dirty="0">
                <a:ea typeface="Cambria Math"/>
              </a:rPr>
              <a:t> </a:t>
            </a:r>
            <a:r>
              <a:rPr lang="en-US" sz="2000" i="1" dirty="0">
                <a:ea typeface="Cambria Math"/>
              </a:rPr>
              <a:t> = </a:t>
            </a:r>
            <a:r>
              <a:rPr lang="en-US" sz="2000" dirty="0">
                <a:latin typeface="Cambria Math" pitchFamily="18" charset="0"/>
                <a:ea typeface="Cambria Math" pitchFamily="18" charset="0"/>
              </a:rPr>
              <a:t>0</a:t>
            </a:r>
            <a:r>
              <a:rPr lang="en-US" sz="2000" dirty="0">
                <a:ea typeface="Cambria Math"/>
              </a:rPr>
              <a:t> and </a:t>
            </a:r>
            <a:r>
              <a:rPr lang="en-US" sz="2000" dirty="0">
                <a:latin typeface="Cambria Math" pitchFamily="18" charset="0"/>
                <a:ea typeface="Cambria Math" pitchFamily="18" charset="0"/>
              </a:rPr>
              <a:t>0</a:t>
            </a:r>
            <a:r>
              <a:rPr lang="en-US" sz="2000" dirty="0">
                <a:ea typeface="Cambria Math"/>
              </a:rPr>
              <a:t> +</a:t>
            </a:r>
            <a:r>
              <a:rPr lang="en-US" sz="2000" i="1" baseline="-25000" dirty="0">
                <a:ea typeface="Cambria Math"/>
              </a:rPr>
              <a:t>m </a:t>
            </a:r>
            <a:r>
              <a:rPr lang="en-US" sz="2000" dirty="0">
                <a:latin typeface="Cambria Math" pitchFamily="18" charset="0"/>
                <a:ea typeface="Cambria Math" pitchFamily="18" charset="0"/>
              </a:rPr>
              <a:t>0</a:t>
            </a:r>
            <a:r>
              <a:rPr lang="en-US" sz="2000" i="1" dirty="0">
                <a:ea typeface="Cambria Math"/>
              </a:rPr>
              <a:t>  = </a:t>
            </a:r>
            <a:r>
              <a:rPr lang="en-US" sz="2000" dirty="0">
                <a:latin typeface="Cambria Math" pitchFamily="18" charset="0"/>
                <a:ea typeface="Cambria Math" pitchFamily="18" charset="0"/>
              </a:rPr>
              <a:t>0</a:t>
            </a:r>
          </a:p>
          <a:p>
            <a:pPr lvl="1"/>
            <a:r>
              <a:rPr lang="en-US" sz="2000" i="1" dirty="0" err="1">
                <a:ea typeface="Cambria Math" pitchFamily="18" charset="0"/>
              </a:rPr>
              <a:t>Distributivity</a:t>
            </a:r>
            <a:r>
              <a:rPr lang="en-US" sz="2000" dirty="0">
                <a:latin typeface="Cambria Math" pitchFamily="18" charset="0"/>
                <a:ea typeface="Cambria Math" pitchFamily="18" charset="0"/>
              </a:rPr>
              <a:t>:</a:t>
            </a:r>
            <a:r>
              <a:rPr lang="en-US" sz="2000" dirty="0">
                <a:ea typeface="Cambria Math"/>
              </a:rPr>
              <a:t> If </a:t>
            </a:r>
            <a:r>
              <a:rPr lang="en-US" sz="2000" i="1" dirty="0">
                <a:ea typeface="Cambria Math"/>
              </a:rPr>
              <a:t>a</a:t>
            </a:r>
            <a:r>
              <a:rPr lang="en-US" sz="2000" dirty="0">
                <a:ea typeface="Cambria Math"/>
              </a:rPr>
              <a:t>, </a:t>
            </a:r>
            <a:r>
              <a:rPr lang="en-US" sz="2000" i="1" dirty="0">
                <a:ea typeface="Cambria Math"/>
              </a:rPr>
              <a:t>b, </a:t>
            </a:r>
            <a:r>
              <a:rPr lang="en-US" sz="2000" dirty="0">
                <a:ea typeface="Cambria Math"/>
              </a:rPr>
              <a:t>and</a:t>
            </a:r>
            <a:r>
              <a:rPr lang="en-US" sz="2000" i="1" dirty="0">
                <a:ea typeface="Cambria Math"/>
              </a:rPr>
              <a:t> c</a:t>
            </a:r>
            <a:r>
              <a:rPr lang="en-US" sz="2000" dirty="0">
                <a:ea typeface="Cambria Math"/>
              </a:rPr>
              <a:t> belong to </a:t>
            </a:r>
            <a:r>
              <a:rPr lang="en-US" sz="2000" b="1" dirty="0" err="1"/>
              <a:t>Z</a:t>
            </a:r>
            <a:r>
              <a:rPr lang="en-US" sz="2000" i="1" baseline="-25000" dirty="0" err="1"/>
              <a:t>m</a:t>
            </a:r>
            <a:r>
              <a:rPr lang="en-US" sz="2000" i="1" baseline="-25000" dirty="0"/>
              <a:t> </a:t>
            </a:r>
            <a:r>
              <a:rPr lang="en-US" sz="2000" dirty="0">
                <a:ea typeface="Cambria Math"/>
              </a:rPr>
              <a:t>, then </a:t>
            </a:r>
          </a:p>
          <a:p>
            <a:pPr lvl="2"/>
            <a:r>
              <a:rPr lang="en-US" sz="2000" i="1" dirty="0">
                <a:ea typeface="Cambria Math"/>
              </a:rPr>
              <a:t> 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 (</a:t>
            </a:r>
            <a:r>
              <a:rPr lang="en-US" sz="2000" i="1" dirty="0">
                <a:ea typeface="Cambria Math"/>
              </a:rPr>
              <a:t>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b)</a:t>
            </a:r>
            <a:r>
              <a:rPr lang="en-US" sz="2000" dirty="0">
                <a:ea typeface="Cambria Math"/>
              </a:rPr>
              <a:t> +</a:t>
            </a:r>
            <a:r>
              <a:rPr lang="en-US" sz="2000" i="1" baseline="-25000" dirty="0">
                <a:ea typeface="Cambria Math"/>
              </a:rPr>
              <a:t>m</a:t>
            </a:r>
            <a:r>
              <a:rPr lang="en-US" sz="2000" dirty="0">
                <a:ea typeface="Cambria Math"/>
              </a:rPr>
              <a:t> (</a:t>
            </a:r>
            <a:r>
              <a:rPr lang="en-US" sz="2000" i="1" dirty="0">
                <a:ea typeface="Cambria Math"/>
              </a:rPr>
              <a:t>a</a:t>
            </a:r>
            <a:r>
              <a:rPr lang="en-US" sz="2000" dirty="0">
                <a:latin typeface="Cambria Math"/>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i="1" dirty="0">
                <a:ea typeface="Cambria Math"/>
              </a:rPr>
              <a:t>  </a:t>
            </a:r>
            <a:r>
              <a:rPr lang="en-US" sz="2000" dirty="0">
                <a:ea typeface="Cambria Math"/>
              </a:rPr>
              <a:t>and                                               (</a:t>
            </a:r>
            <a:r>
              <a:rPr lang="en-US" sz="2000" i="1" dirty="0">
                <a:ea typeface="Cambria Math"/>
              </a:rPr>
              <a:t>a</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b)</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c  = </a:t>
            </a:r>
            <a:r>
              <a:rPr lang="en-US" sz="2000" dirty="0">
                <a:ea typeface="Cambria Math"/>
              </a:rPr>
              <a:t>(</a:t>
            </a:r>
            <a:r>
              <a:rPr lang="en-US" sz="2000" i="1" dirty="0">
                <a:ea typeface="Cambria Math"/>
              </a:rPr>
              <a:t>a</a:t>
            </a:r>
            <a:r>
              <a:rPr lang="en-US" sz="2000" dirty="0">
                <a:latin typeface="Cambria Math"/>
                <a:ea typeface="Cambria Math"/>
              </a:rPr>
              <a:t> ∙</a:t>
            </a:r>
            <a:r>
              <a:rPr lang="en-US" sz="2000" i="1" baseline="-25000" dirty="0">
                <a:ea typeface="Cambria Math"/>
              </a:rPr>
              <a:t>m </a:t>
            </a:r>
            <a:r>
              <a:rPr lang="en-US" sz="2000" i="1" dirty="0">
                <a:ea typeface="Cambria Math"/>
              </a:rPr>
              <a:t>c</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dirty="0">
                <a:ea typeface="Cambria Math"/>
              </a:rPr>
              <a:t>(</a:t>
            </a:r>
            <a:r>
              <a:rPr lang="en-US" sz="2000" i="1" dirty="0">
                <a:ea typeface="Cambria Math"/>
              </a:rPr>
              <a:t>b</a:t>
            </a:r>
            <a:r>
              <a:rPr lang="en-US" sz="2000" dirty="0">
                <a:ea typeface="Cambria Math"/>
              </a:rPr>
              <a:t> </a:t>
            </a:r>
            <a:r>
              <a:rPr lang="en-US" sz="2000" dirty="0">
                <a:latin typeface="Cambria Math"/>
                <a:ea typeface="Cambria Math"/>
              </a:rPr>
              <a:t>∙</a:t>
            </a:r>
            <a:r>
              <a:rPr lang="en-US" sz="2000" i="1" baseline="-25000" dirty="0">
                <a:ea typeface="Cambria Math"/>
              </a:rPr>
              <a:t>m </a:t>
            </a:r>
            <a:r>
              <a:rPr lang="en-US" sz="2000" i="1" dirty="0">
                <a:ea typeface="Cambria Math"/>
              </a:rPr>
              <a:t>c</a:t>
            </a:r>
            <a:r>
              <a:rPr lang="en-US" sz="2000" dirty="0">
                <a:ea typeface="Cambria Math"/>
              </a:rPr>
              <a:t>).</a:t>
            </a:r>
            <a:endParaRPr lang="en-US" sz="2000" dirty="0">
              <a:latin typeface="Cambria Math" pitchFamily="18" charset="0"/>
              <a:ea typeface="Cambria Math" pitchFamily="18" charset="0"/>
            </a:endParaRPr>
          </a:p>
          <a:p>
            <a:r>
              <a:rPr lang="en-US" sz="2000" dirty="0">
                <a:latin typeface="Cambria Math" pitchFamily="18" charset="0"/>
                <a:ea typeface="Cambria Math" pitchFamily="18" charset="0"/>
              </a:rPr>
              <a:t>Exercises 42-44 ask for proofs of these properties.</a:t>
            </a:r>
          </a:p>
          <a:p>
            <a:r>
              <a:rPr lang="en-US" sz="2000" dirty="0" err="1">
                <a:latin typeface="Cambria Math" pitchFamily="18" charset="0"/>
                <a:ea typeface="Cambria Math" pitchFamily="18" charset="0"/>
              </a:rPr>
              <a:t>Multiplicatative</a:t>
            </a:r>
            <a:r>
              <a:rPr lang="en-US" sz="2000" dirty="0">
                <a:latin typeface="Cambria Math" pitchFamily="18" charset="0"/>
                <a:ea typeface="Cambria Math" pitchFamily="18" charset="0"/>
              </a:rPr>
              <a:t> inverses have not been included since they do not always exist. For example, there is no multiplicative inverse of 2 modulo 6.</a:t>
            </a:r>
          </a:p>
          <a:p>
            <a:r>
              <a:rPr lang="en-US" sz="2000" dirty="0">
                <a:latin typeface="Cambria Math" pitchFamily="18" charset="0"/>
                <a:ea typeface="Cambria Math" pitchFamily="18" charset="0"/>
              </a:rPr>
              <a:t>(</a:t>
            </a:r>
            <a:r>
              <a:rPr lang="en-US" sz="2000" i="1" dirty="0">
                <a:latin typeface="Cambria Math" pitchFamily="18" charset="0"/>
                <a:ea typeface="Cambria Math" pitchFamily="18" charset="0"/>
              </a:rPr>
              <a:t>optional</a:t>
            </a:r>
            <a:r>
              <a:rPr lang="en-US" sz="2000" dirty="0">
                <a:latin typeface="Cambria Math" pitchFamily="18" charset="0"/>
                <a:ea typeface="Cambria Math" pitchFamily="18" charset="0"/>
              </a:rPr>
              <a:t>) Using the terminology of  abstract algebra,  </a:t>
            </a:r>
            <a:r>
              <a:rPr lang="en-US" sz="2000" b="1" dirty="0" err="1"/>
              <a:t>Z</a:t>
            </a:r>
            <a:r>
              <a:rPr lang="en-US" sz="2000" i="1" baseline="-25000" dirty="0" err="1"/>
              <a:t>m</a:t>
            </a:r>
            <a:r>
              <a:rPr lang="en-US" sz="2000" i="1" baseline="-25000" dirty="0"/>
              <a:t>  </a:t>
            </a:r>
            <a:r>
              <a:rPr lang="en-US" sz="2000" dirty="0">
                <a:latin typeface="Cambria Math" pitchFamily="18" charset="0"/>
                <a:ea typeface="Cambria Math" pitchFamily="18" charset="0"/>
              </a:rPr>
              <a:t>with </a:t>
            </a:r>
            <a:r>
              <a:rPr lang="en-US" sz="2000" dirty="0">
                <a:ea typeface="Cambria Math"/>
              </a:rPr>
              <a:t>+</a:t>
            </a:r>
            <a:r>
              <a:rPr lang="en-US" sz="2000" i="1" baseline="-25000" dirty="0">
                <a:ea typeface="Cambria Math"/>
              </a:rPr>
              <a:t>m</a:t>
            </a:r>
            <a:r>
              <a:rPr lang="en-US" sz="2000" dirty="0">
                <a:latin typeface="Cambria Math" pitchFamily="18" charset="0"/>
                <a:ea typeface="Cambria Math" pitchFamily="18" charset="0"/>
              </a:rPr>
              <a:t> is a commutative group and  </a:t>
            </a:r>
            <a:r>
              <a:rPr lang="en-US" sz="2000" b="1" dirty="0" err="1"/>
              <a:t>Z</a:t>
            </a:r>
            <a:r>
              <a:rPr lang="en-US" sz="2000" i="1" baseline="-25000" dirty="0" err="1"/>
              <a:t>m</a:t>
            </a:r>
            <a:r>
              <a:rPr lang="en-US" sz="2000" i="1" baseline="-25000" dirty="0"/>
              <a:t>  </a:t>
            </a:r>
            <a:r>
              <a:rPr lang="en-US" sz="2000" dirty="0">
                <a:latin typeface="Cambria Math" pitchFamily="18" charset="0"/>
                <a:ea typeface="Cambria Math" pitchFamily="18" charset="0"/>
              </a:rPr>
              <a:t>with </a:t>
            </a:r>
            <a:r>
              <a:rPr lang="en-US" sz="2000" dirty="0">
                <a:ea typeface="Cambria Math"/>
              </a:rPr>
              <a:t>+</a:t>
            </a:r>
            <a:r>
              <a:rPr lang="en-US" sz="2000" i="1" baseline="-25000" dirty="0">
                <a:ea typeface="Cambria Math"/>
              </a:rPr>
              <a:t>m</a:t>
            </a:r>
            <a:r>
              <a:rPr lang="en-US" sz="2000" dirty="0">
                <a:latin typeface="Cambria Math" pitchFamily="18" charset="0"/>
                <a:ea typeface="Cambria Math" pitchFamily="18" charset="0"/>
              </a:rPr>
              <a:t>  and </a:t>
            </a:r>
            <a:r>
              <a:rPr lang="en-US" sz="2000" dirty="0">
                <a:latin typeface="Cambria Math"/>
                <a:ea typeface="Cambria Math"/>
              </a:rPr>
              <a:t>∙</a:t>
            </a:r>
            <a:r>
              <a:rPr lang="en-US" sz="2000" i="1" baseline="-25000" dirty="0">
                <a:ea typeface="Cambria Math"/>
              </a:rPr>
              <a:t>m</a:t>
            </a:r>
            <a:r>
              <a:rPr lang="en-US" sz="2000" dirty="0">
                <a:latin typeface="Cambria Math" pitchFamily="18" charset="0"/>
                <a:ea typeface="Cambria Math" pitchFamily="18" charset="0"/>
              </a:rPr>
              <a:t> is a commutative ring.  </a:t>
            </a:r>
            <a:endParaRPr lang="en-US" sz="2000" dirty="0">
              <a:ea typeface="Cambria Math"/>
            </a:endParaRPr>
          </a:p>
          <a:p>
            <a:pPr lvl="1"/>
            <a:endParaRPr lang="en-US" sz="2000" dirty="0">
              <a:ea typeface="Cambria Math"/>
            </a:endParaRPr>
          </a:p>
          <a:p>
            <a:pPr lvl="1"/>
            <a:endParaRPr lang="en-US" sz="2000" dirty="0"/>
          </a:p>
          <a:p>
            <a:pPr lvl="1"/>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Pages 245     41   7</a:t>
            </a:r>
            <a:r>
              <a:rPr lang="en-US" altLang="zh-CN" baseline="30000" dirty="0">
                <a:ea typeface="宋体" pitchFamily="2" charset="-122"/>
              </a:rPr>
              <a:t>th</a:t>
            </a:r>
            <a:r>
              <a:rPr lang="en-US" altLang="zh-CN" dirty="0">
                <a:ea typeface="宋体" pitchFamily="2" charset="-122"/>
              </a:rPr>
              <a:t> edition </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Pages 209   25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Integer Representations and Algorithms</a:t>
            </a:r>
          </a:p>
        </p:txBody>
      </p:sp>
      <p:sp>
        <p:nvSpPr>
          <p:cNvPr id="3" name="Subtitle 2"/>
          <p:cNvSpPr>
            <a:spLocks noGrp="1"/>
          </p:cNvSpPr>
          <p:nvPr>
            <p:ph type="subTitle" idx="1"/>
          </p:nvPr>
        </p:nvSpPr>
        <p:spPr/>
        <p:txBody>
          <a:bodyPr/>
          <a:lstStyle/>
          <a:p>
            <a:r>
              <a:rPr lang="en-US" dirty="0"/>
              <a:t>Section 4.2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Motivation</a:t>
            </a:r>
          </a:p>
        </p:txBody>
      </p:sp>
      <p:sp>
        <p:nvSpPr>
          <p:cNvPr id="3" name="Content Placeholder 2"/>
          <p:cNvSpPr>
            <a:spLocks noGrp="1"/>
          </p:cNvSpPr>
          <p:nvPr>
            <p:ph idx="1"/>
          </p:nvPr>
        </p:nvSpPr>
        <p:spPr/>
        <p:txBody>
          <a:bodyPr>
            <a:normAutofit fontScale="92500" lnSpcReduction="20000"/>
          </a:bodyPr>
          <a:lstStyle/>
          <a:p>
            <a:r>
              <a:rPr lang="en-US" i="1" dirty="0"/>
              <a:t>Number theory </a:t>
            </a:r>
            <a:r>
              <a:rPr lang="en-US" dirty="0"/>
              <a:t>is the part of mathematics devoted to the study of the integers and their properties. </a:t>
            </a:r>
          </a:p>
          <a:p>
            <a:r>
              <a:rPr lang="en-US" dirty="0"/>
              <a:t>Key ideas in number theory include divisibility and the </a:t>
            </a:r>
            <a:r>
              <a:rPr lang="en-US" dirty="0" err="1"/>
              <a:t>primality</a:t>
            </a:r>
            <a:r>
              <a:rPr lang="en-US" dirty="0"/>
              <a:t> of integers.</a:t>
            </a:r>
          </a:p>
          <a:p>
            <a:r>
              <a:rPr lang="en-US" dirty="0"/>
              <a:t>Representations of integers, including binary and hexadecimal representations, are part of number theory. </a:t>
            </a:r>
          </a:p>
          <a:p>
            <a:r>
              <a:rPr lang="en-US" dirty="0"/>
              <a:t>Number theory has long been studied because of the beauty of its ideas, its accessibility, and its wealth of open questions. </a:t>
            </a:r>
          </a:p>
          <a:p>
            <a:r>
              <a:rPr lang="en-US" dirty="0"/>
              <a:t>We’ll use many ideas developed in Chapter </a:t>
            </a:r>
            <a:r>
              <a:rPr lang="en-US" dirty="0">
                <a:latin typeface="Cambria Math" pitchFamily="18" charset="0"/>
                <a:ea typeface="Cambria Math" pitchFamily="18" charset="0"/>
              </a:rPr>
              <a:t>1</a:t>
            </a:r>
            <a:r>
              <a:rPr lang="en-US" dirty="0"/>
              <a:t> about proof methods and proof strategy in our exploration of number theory.</a:t>
            </a:r>
          </a:p>
          <a:p>
            <a:r>
              <a:rPr lang="en-US" dirty="0"/>
              <a:t>Mathematicians have long considered number theory to be pure mathematics, but it has important applications to computer science and cryptography studied in Sections </a:t>
            </a:r>
            <a:r>
              <a:rPr lang="en-US" dirty="0">
                <a:latin typeface="Cambria Math" pitchFamily="18" charset="0"/>
                <a:ea typeface="Cambria Math" pitchFamily="18" charset="0"/>
              </a:rPr>
              <a:t>4.5</a:t>
            </a:r>
            <a:r>
              <a:rPr lang="en-US" dirty="0"/>
              <a:t> and </a:t>
            </a:r>
            <a:r>
              <a:rPr lang="en-US" dirty="0">
                <a:latin typeface="Cambria Math" pitchFamily="18" charset="0"/>
                <a:ea typeface="Cambria Math" pitchFamily="18" charset="0"/>
              </a:rPr>
              <a:t>4.6</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Integer Representations</a:t>
            </a:r>
          </a:p>
          <a:p>
            <a:pPr lvl="1"/>
            <a:r>
              <a:rPr lang="en-US" dirty="0"/>
              <a:t> Base </a:t>
            </a:r>
            <a:r>
              <a:rPr lang="en-US" i="1" dirty="0"/>
              <a:t>b</a:t>
            </a:r>
            <a:r>
              <a:rPr lang="en-US" dirty="0"/>
              <a:t> Expansions</a:t>
            </a:r>
          </a:p>
          <a:p>
            <a:pPr lvl="1"/>
            <a:r>
              <a:rPr lang="en-US" dirty="0"/>
              <a:t> Binary Expansions</a:t>
            </a:r>
          </a:p>
          <a:p>
            <a:pPr lvl="1"/>
            <a:r>
              <a:rPr lang="en-US" dirty="0"/>
              <a:t> Octal Expansions</a:t>
            </a:r>
          </a:p>
          <a:p>
            <a:pPr lvl="1"/>
            <a:r>
              <a:rPr lang="en-US" dirty="0"/>
              <a:t>Hexadecimal Expansions</a:t>
            </a:r>
          </a:p>
          <a:p>
            <a:r>
              <a:rPr lang="en-US" dirty="0"/>
              <a:t>Base Conversion Algorithm</a:t>
            </a:r>
          </a:p>
          <a:p>
            <a:r>
              <a:rPr lang="en-US" dirty="0"/>
              <a:t>Algorithms for Integer Operations</a:t>
            </a:r>
          </a:p>
          <a:p>
            <a:pPr>
              <a:buNone/>
            </a:pPr>
            <a:endParaRPr lang="en-US" dirty="0"/>
          </a:p>
          <a:p>
            <a:pPr lvl="1">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Representations of Integers</a:t>
            </a:r>
          </a:p>
        </p:txBody>
      </p:sp>
      <p:sp>
        <p:nvSpPr>
          <p:cNvPr id="3" name="Content Placeholder 2"/>
          <p:cNvSpPr>
            <a:spLocks noGrp="1"/>
          </p:cNvSpPr>
          <p:nvPr>
            <p:ph idx="1"/>
          </p:nvPr>
        </p:nvSpPr>
        <p:spPr/>
        <p:txBody>
          <a:bodyPr>
            <a:normAutofit/>
          </a:bodyPr>
          <a:lstStyle/>
          <a:p>
            <a:r>
              <a:rPr lang="en-US" dirty="0"/>
              <a:t>In the modern world, we use </a:t>
            </a:r>
            <a:r>
              <a:rPr lang="en-US" i="1" dirty="0"/>
              <a:t>decimal,</a:t>
            </a:r>
            <a:r>
              <a:rPr lang="en-US" dirty="0"/>
              <a:t> or </a:t>
            </a:r>
            <a:r>
              <a:rPr lang="en-US" i="1" dirty="0"/>
              <a:t>base</a:t>
            </a:r>
            <a:r>
              <a:rPr lang="en-US" dirty="0"/>
              <a:t> </a:t>
            </a:r>
            <a:r>
              <a:rPr lang="en-US" dirty="0">
                <a:latin typeface="Cambria Math" pitchFamily="18" charset="0"/>
                <a:ea typeface="Cambria Math" pitchFamily="18" charset="0"/>
              </a:rPr>
              <a:t>10,</a:t>
            </a:r>
            <a:r>
              <a:rPr lang="en-US" dirty="0"/>
              <a:t> </a:t>
            </a:r>
            <a:r>
              <a:rPr lang="en-US" i="1" dirty="0"/>
              <a:t>notation</a:t>
            </a:r>
            <a:r>
              <a:rPr lang="en-US" dirty="0"/>
              <a:t> to represent integers. For example when we write </a:t>
            </a:r>
            <a:r>
              <a:rPr lang="en-US" dirty="0">
                <a:latin typeface="Cambria Math" pitchFamily="18" charset="0"/>
                <a:ea typeface="Cambria Math" pitchFamily="18" charset="0"/>
              </a:rPr>
              <a:t>965, we </a:t>
            </a:r>
            <a:r>
              <a:rPr lang="en-US" dirty="0"/>
              <a:t> mean </a:t>
            </a:r>
            <a:r>
              <a:rPr lang="en-US" dirty="0">
                <a:latin typeface="Cambria Math" pitchFamily="18" charset="0"/>
                <a:ea typeface="Cambria Math" pitchFamily="18" charset="0"/>
              </a:rPr>
              <a:t>9</a:t>
            </a:r>
            <a:r>
              <a:rPr lang="en-US" dirty="0">
                <a:latin typeface="Cambria Math"/>
                <a:ea typeface="Cambria Math"/>
              </a:rPr>
              <a:t>∙10</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∙10</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∙10</a:t>
            </a:r>
            <a:r>
              <a:rPr lang="en-US" baseline="30000" dirty="0">
                <a:latin typeface="Cambria Math"/>
                <a:ea typeface="Cambria Math"/>
              </a:rPr>
              <a:t>0 </a:t>
            </a:r>
            <a:r>
              <a:rPr lang="en-US" dirty="0"/>
              <a:t>. </a:t>
            </a:r>
          </a:p>
          <a:p>
            <a:r>
              <a:rPr lang="en-US" dirty="0"/>
              <a:t>We  can represent numbers using any base </a:t>
            </a:r>
            <a:r>
              <a:rPr lang="en-US" i="1" dirty="0"/>
              <a:t>b</a:t>
            </a:r>
            <a:r>
              <a:rPr lang="en-US" dirty="0"/>
              <a:t>, where </a:t>
            </a:r>
            <a:r>
              <a:rPr lang="en-US" i="1" dirty="0"/>
              <a:t>b</a:t>
            </a:r>
            <a:r>
              <a:rPr lang="en-US" dirty="0"/>
              <a:t> is a positive integer greater than </a:t>
            </a:r>
            <a:r>
              <a:rPr lang="en-US" dirty="0">
                <a:latin typeface="Cambria Math" pitchFamily="18" charset="0"/>
                <a:ea typeface="Cambria Math" pitchFamily="18" charset="0"/>
              </a:rPr>
              <a:t>1</a:t>
            </a:r>
            <a:r>
              <a:rPr lang="en-US" dirty="0"/>
              <a:t>.</a:t>
            </a:r>
          </a:p>
          <a:p>
            <a:r>
              <a:rPr lang="en-US" dirty="0"/>
              <a:t>The bases </a:t>
            </a:r>
            <a:r>
              <a:rPr lang="en-US" i="1" dirty="0"/>
              <a:t>b</a:t>
            </a:r>
            <a:r>
              <a:rPr lang="en-US" dirty="0"/>
              <a:t> = </a:t>
            </a:r>
            <a:r>
              <a:rPr lang="en-US" dirty="0">
                <a:latin typeface="Cambria Math" pitchFamily="18" charset="0"/>
                <a:ea typeface="Cambria Math" pitchFamily="18" charset="0"/>
              </a:rPr>
              <a:t>2 </a:t>
            </a:r>
            <a:r>
              <a:rPr lang="en-US" dirty="0">
                <a:ea typeface="Cambria Math" pitchFamily="18" charset="0"/>
              </a:rPr>
              <a:t>(</a:t>
            </a:r>
            <a:r>
              <a:rPr lang="en-US" i="1" dirty="0">
                <a:ea typeface="Cambria Math" pitchFamily="18" charset="0"/>
              </a:rPr>
              <a:t>binary</a:t>
            </a:r>
            <a:r>
              <a:rPr lang="en-US" dirty="0">
                <a:ea typeface="Cambria Math" pitchFamily="18" charset="0"/>
              </a:rPr>
              <a:t>)</a:t>
            </a:r>
            <a:r>
              <a:rPr lang="en-US" dirty="0"/>
              <a:t>, </a:t>
            </a:r>
            <a:r>
              <a:rPr lang="en-US" i="1" dirty="0"/>
              <a:t>b</a:t>
            </a:r>
            <a:r>
              <a:rPr lang="en-US" dirty="0"/>
              <a:t> = 8 (</a:t>
            </a:r>
            <a:r>
              <a:rPr lang="en-US" i="1" dirty="0"/>
              <a:t>octal</a:t>
            </a:r>
            <a:r>
              <a:rPr lang="en-US" dirty="0"/>
              <a:t>) , and </a:t>
            </a:r>
            <a:r>
              <a:rPr lang="en-US" i="1" dirty="0"/>
              <a:t>b</a:t>
            </a:r>
            <a:r>
              <a:rPr lang="en-US" dirty="0"/>
              <a:t>= </a:t>
            </a:r>
            <a:r>
              <a:rPr lang="en-US" dirty="0">
                <a:latin typeface="Cambria Math" pitchFamily="18" charset="0"/>
                <a:ea typeface="Cambria Math" pitchFamily="18" charset="0"/>
              </a:rPr>
              <a:t>16 </a:t>
            </a:r>
            <a:r>
              <a:rPr lang="en-US" dirty="0"/>
              <a:t>(</a:t>
            </a:r>
            <a:r>
              <a:rPr lang="en-US" i="1" dirty="0"/>
              <a:t>hexadecimal</a:t>
            </a:r>
            <a:r>
              <a:rPr lang="en-US" dirty="0"/>
              <a:t>) are important for computing and communications</a:t>
            </a:r>
          </a:p>
          <a:p>
            <a:r>
              <a:rPr lang="en-US" dirty="0"/>
              <a:t>The ancient Mayans used base </a:t>
            </a:r>
            <a:r>
              <a:rPr lang="en-US" dirty="0">
                <a:latin typeface="Cambria Math" pitchFamily="18" charset="0"/>
                <a:ea typeface="Cambria Math" pitchFamily="18" charset="0"/>
              </a:rPr>
              <a:t>20</a:t>
            </a:r>
            <a:r>
              <a:rPr lang="en-US" dirty="0"/>
              <a:t> and the ancient Babylonians used base </a:t>
            </a:r>
            <a:r>
              <a:rPr lang="en-US" dirty="0">
                <a:latin typeface="Cambria Math" pitchFamily="18" charset="0"/>
                <a:ea typeface="Cambria Math" pitchFamily="18" charset="0"/>
              </a:rPr>
              <a:t>60</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Base </a:t>
            </a:r>
            <a:r>
              <a:rPr lang="en-US" i="1" dirty="0"/>
              <a:t>b</a:t>
            </a:r>
            <a:r>
              <a:rPr lang="en-US" dirty="0"/>
              <a:t> Representations</a:t>
            </a:r>
          </a:p>
        </p:txBody>
      </p:sp>
      <p:sp>
        <p:nvSpPr>
          <p:cNvPr id="3" name="Content Placeholder 2"/>
          <p:cNvSpPr>
            <a:spLocks noGrp="1"/>
          </p:cNvSpPr>
          <p:nvPr>
            <p:ph idx="1"/>
          </p:nvPr>
        </p:nvSpPr>
        <p:spPr/>
        <p:txBody>
          <a:bodyPr>
            <a:normAutofit fontScale="92500" lnSpcReduction="10000"/>
          </a:bodyPr>
          <a:lstStyle/>
          <a:p>
            <a:r>
              <a:rPr lang="en-US" dirty="0"/>
              <a:t>We can use positive integer </a:t>
            </a:r>
            <a:r>
              <a:rPr lang="en-US" i="1" dirty="0"/>
              <a:t>b</a:t>
            </a:r>
            <a:r>
              <a:rPr lang="en-US" dirty="0"/>
              <a:t> greater than </a:t>
            </a:r>
            <a:r>
              <a:rPr lang="en-US" dirty="0">
                <a:latin typeface="Cambria Math" pitchFamily="18" charset="0"/>
                <a:ea typeface="Cambria Math" pitchFamily="18" charset="0"/>
              </a:rPr>
              <a:t>1</a:t>
            </a:r>
            <a:r>
              <a:rPr lang="en-US" dirty="0"/>
              <a:t> as a base, because of this theorem:</a:t>
            </a:r>
          </a:p>
          <a:p>
            <a:pPr>
              <a:buNone/>
            </a:pPr>
            <a:r>
              <a:rPr lang="en-US" b="1" dirty="0"/>
              <a:t>    Theorem </a:t>
            </a:r>
            <a:r>
              <a:rPr lang="en-US" b="1" dirty="0">
                <a:latin typeface="Cambria Math" pitchFamily="18" charset="0"/>
                <a:ea typeface="Cambria Math" pitchFamily="18" charset="0"/>
              </a:rPr>
              <a:t>1</a:t>
            </a:r>
            <a:r>
              <a:rPr lang="en-US" dirty="0"/>
              <a:t>: Let </a:t>
            </a:r>
            <a:r>
              <a:rPr lang="en-US" i="1" dirty="0"/>
              <a:t>b</a:t>
            </a:r>
            <a:r>
              <a:rPr lang="en-US" dirty="0"/>
              <a:t> be a positive integer greater than </a:t>
            </a:r>
            <a:r>
              <a:rPr lang="en-US" dirty="0">
                <a:latin typeface="Cambria Math" pitchFamily="18" charset="0"/>
                <a:ea typeface="Cambria Math" pitchFamily="18" charset="0"/>
              </a:rPr>
              <a:t>1</a:t>
            </a:r>
            <a:r>
              <a:rPr lang="en-US" dirty="0"/>
              <a:t>. Then if </a:t>
            </a:r>
            <a:r>
              <a:rPr lang="en-US" i="1" dirty="0"/>
              <a:t>n</a:t>
            </a:r>
            <a:r>
              <a:rPr lang="en-US" dirty="0"/>
              <a:t> is a positive integer, it can be expressed uniquely in the form:</a:t>
            </a:r>
          </a:p>
          <a:p>
            <a:pPr>
              <a:buNone/>
            </a:pPr>
            <a:r>
              <a:rPr lang="en-US" dirty="0"/>
              <a:t>               </a:t>
            </a:r>
            <a:r>
              <a:rPr lang="en-US" i="1" dirty="0"/>
              <a:t>n</a:t>
            </a:r>
            <a:r>
              <a:rPr lang="en-US" dirty="0"/>
              <a:t> = </a:t>
            </a:r>
            <a:r>
              <a:rPr lang="en-US" i="1" dirty="0" err="1"/>
              <a:t>a</a:t>
            </a:r>
            <a:r>
              <a:rPr lang="en-US" i="1" baseline="-25000" dirty="0" err="1"/>
              <a:t>k</a:t>
            </a:r>
            <a:r>
              <a:rPr lang="en-US" i="1" dirty="0" err="1"/>
              <a:t>b</a:t>
            </a:r>
            <a:r>
              <a:rPr lang="en-US" i="1" baseline="30000" dirty="0" err="1"/>
              <a:t>k</a:t>
            </a:r>
            <a:r>
              <a:rPr lang="en-US" dirty="0"/>
              <a:t> + </a:t>
            </a:r>
            <a:r>
              <a:rPr lang="en-US" i="1" dirty="0"/>
              <a:t>a</a:t>
            </a:r>
            <a:r>
              <a:rPr lang="en-US" i="1" baseline="-25000" dirty="0"/>
              <a:t>k</a:t>
            </a:r>
            <a:r>
              <a:rPr lang="en-US" baseline="-25000" dirty="0"/>
              <a:t>-</a:t>
            </a:r>
            <a:r>
              <a:rPr lang="en-US" baseline="-25000" dirty="0">
                <a:latin typeface="Cambria Math" pitchFamily="18" charset="0"/>
                <a:ea typeface="Cambria Math" pitchFamily="18" charset="0"/>
              </a:rPr>
              <a:t>1</a:t>
            </a:r>
            <a:r>
              <a:rPr lang="en-US" i="1" dirty="0"/>
              <a:t>b</a:t>
            </a:r>
            <a:r>
              <a:rPr lang="en-US" i="1" baseline="30000" dirty="0"/>
              <a:t>k</a:t>
            </a:r>
            <a:r>
              <a:rPr lang="en-US" baseline="30000" dirty="0"/>
              <a:t>-</a:t>
            </a:r>
            <a:r>
              <a:rPr lang="en-US" baseline="30000" dirty="0">
                <a:latin typeface="Cambria Math" pitchFamily="18" charset="0"/>
                <a:ea typeface="Cambria Math" pitchFamily="18" charset="0"/>
              </a:rPr>
              <a:t>1</a:t>
            </a:r>
            <a:r>
              <a:rPr lang="en-US" baseline="30000" dirty="0"/>
              <a:t> </a:t>
            </a:r>
            <a:r>
              <a:rPr lang="en-US" dirty="0"/>
              <a:t>+ …. + </a:t>
            </a:r>
            <a:r>
              <a:rPr lang="en-US" i="1" dirty="0"/>
              <a:t>a</a:t>
            </a:r>
            <a:r>
              <a:rPr lang="en-US" baseline="-25000" dirty="0">
                <a:latin typeface="Cambria Math" pitchFamily="18" charset="0"/>
                <a:ea typeface="Cambria Math" pitchFamily="18" charset="0"/>
              </a:rPr>
              <a:t>1</a:t>
            </a:r>
            <a:r>
              <a:rPr lang="en-US" i="1" dirty="0"/>
              <a:t>b</a:t>
            </a:r>
            <a:r>
              <a:rPr lang="en-US" dirty="0"/>
              <a:t> + </a:t>
            </a:r>
            <a:r>
              <a:rPr lang="en-US" i="1" dirty="0"/>
              <a:t>a</a:t>
            </a:r>
            <a:r>
              <a:rPr lang="en-US" baseline="-25000" dirty="0">
                <a:latin typeface="Cambria Math" pitchFamily="18" charset="0"/>
                <a:ea typeface="Cambria Math" pitchFamily="18" charset="0"/>
              </a:rPr>
              <a:t>0</a:t>
            </a:r>
          </a:p>
          <a:p>
            <a:pPr>
              <a:buNone/>
            </a:pPr>
            <a:r>
              <a:rPr lang="en-US" dirty="0"/>
              <a:t>    where </a:t>
            </a:r>
            <a:r>
              <a:rPr lang="en-US" i="1" dirty="0"/>
              <a:t>k</a:t>
            </a:r>
            <a:r>
              <a:rPr lang="en-US" dirty="0"/>
              <a:t> is a nonnegative integer, </a:t>
            </a:r>
            <a:r>
              <a:rPr lang="en-US" i="1" dirty="0"/>
              <a:t>a</a:t>
            </a:r>
            <a:r>
              <a:rPr lang="en-US" baseline="-25000" dirty="0">
                <a:latin typeface="Cambria Math" pitchFamily="18" charset="0"/>
                <a:ea typeface="Cambria Math" pitchFamily="18" charset="0"/>
              </a:rPr>
              <a:t>0</a:t>
            </a:r>
            <a:r>
              <a:rPr lang="en-US" dirty="0"/>
              <a:t>,</a:t>
            </a:r>
            <a:r>
              <a:rPr lang="en-US" i="1" dirty="0"/>
              <a:t>a</a:t>
            </a:r>
            <a:r>
              <a:rPr lang="en-US" baseline="-25000" dirty="0">
                <a:latin typeface="Cambria Math" pitchFamily="18" charset="0"/>
                <a:ea typeface="Cambria Math" pitchFamily="18" charset="0"/>
              </a:rPr>
              <a:t>1</a:t>
            </a:r>
            <a:r>
              <a:rPr lang="en-US" dirty="0"/>
              <a:t>,…. </a:t>
            </a:r>
            <a:r>
              <a:rPr lang="en-US" i="1" dirty="0" err="1"/>
              <a:t>a</a:t>
            </a:r>
            <a:r>
              <a:rPr lang="en-US" i="1" baseline="-25000" dirty="0" err="1"/>
              <a:t>k</a:t>
            </a:r>
            <a:r>
              <a:rPr lang="en-US" dirty="0"/>
              <a:t> are nonnegative integers less than </a:t>
            </a:r>
            <a:r>
              <a:rPr lang="en-US" i="1" dirty="0"/>
              <a:t>b</a:t>
            </a:r>
            <a:r>
              <a:rPr lang="en-US" dirty="0"/>
              <a:t>, and </a:t>
            </a:r>
            <a:r>
              <a:rPr lang="en-US" i="1" dirty="0" err="1"/>
              <a:t>a</a:t>
            </a:r>
            <a:r>
              <a:rPr lang="en-US" i="1" baseline="-25000" dirty="0" err="1"/>
              <a:t>k</a:t>
            </a:r>
            <a:r>
              <a:rPr lang="en-US" i="1" dirty="0"/>
              <a:t>≠ </a:t>
            </a:r>
            <a:r>
              <a:rPr lang="en-US" dirty="0">
                <a:latin typeface="Cambria Math" pitchFamily="18" charset="0"/>
                <a:ea typeface="Cambria Math" pitchFamily="18" charset="0"/>
              </a:rPr>
              <a:t>0</a:t>
            </a:r>
            <a:r>
              <a:rPr lang="en-US" dirty="0"/>
              <a:t>. The </a:t>
            </a:r>
            <a:r>
              <a:rPr lang="en-US" i="1" dirty="0" err="1"/>
              <a:t>a</a:t>
            </a:r>
            <a:r>
              <a:rPr lang="en-US" i="1" baseline="-25000" dirty="0" err="1"/>
              <a:t>j</a:t>
            </a:r>
            <a:r>
              <a:rPr lang="en-US" dirty="0"/>
              <a:t>, </a:t>
            </a:r>
            <a:r>
              <a:rPr lang="en-US" i="1" dirty="0"/>
              <a:t>j</a:t>
            </a:r>
            <a:r>
              <a:rPr lang="en-US" dirty="0"/>
              <a:t> = </a:t>
            </a:r>
            <a:r>
              <a:rPr lang="en-US" dirty="0">
                <a:latin typeface="Cambria Math" pitchFamily="18" charset="0"/>
                <a:ea typeface="Cambria Math" pitchFamily="18" charset="0"/>
              </a:rPr>
              <a:t>0</a:t>
            </a:r>
            <a:r>
              <a:rPr lang="en-US" dirty="0"/>
              <a:t>,…,</a:t>
            </a:r>
            <a:r>
              <a:rPr lang="en-US" i="1" dirty="0"/>
              <a:t>k</a:t>
            </a:r>
            <a:r>
              <a:rPr lang="en-US" dirty="0"/>
              <a:t> are called the base-</a:t>
            </a:r>
            <a:r>
              <a:rPr lang="en-US" i="1" dirty="0"/>
              <a:t>b</a:t>
            </a:r>
            <a:r>
              <a:rPr lang="en-US" dirty="0"/>
              <a:t> digits of the representation.</a:t>
            </a:r>
          </a:p>
          <a:p>
            <a:pPr>
              <a:buNone/>
            </a:pPr>
            <a:r>
              <a:rPr lang="en-US" dirty="0"/>
              <a:t>  (We will prove this using mathematical induction in Section </a:t>
            </a:r>
            <a:r>
              <a:rPr lang="en-US" dirty="0">
                <a:latin typeface="Cambria Math" pitchFamily="18" charset="0"/>
                <a:ea typeface="Cambria Math" pitchFamily="18" charset="0"/>
              </a:rPr>
              <a:t>5.1</a:t>
            </a:r>
            <a:r>
              <a:rPr lang="en-US" dirty="0"/>
              <a:t>.)</a:t>
            </a:r>
          </a:p>
          <a:p>
            <a:r>
              <a:rPr lang="en-US" dirty="0"/>
              <a:t>The representation of n given in Theorem </a:t>
            </a:r>
            <a:r>
              <a:rPr lang="en-US" dirty="0">
                <a:latin typeface="Cambria Math" pitchFamily="18" charset="0"/>
                <a:ea typeface="Cambria Math" pitchFamily="18" charset="0"/>
              </a:rPr>
              <a:t>1</a:t>
            </a:r>
            <a:r>
              <a:rPr lang="en-US" dirty="0"/>
              <a:t> is called the </a:t>
            </a:r>
            <a:r>
              <a:rPr lang="en-US" i="1" dirty="0"/>
              <a:t>base b expansion of n</a:t>
            </a:r>
            <a:r>
              <a:rPr lang="en-US" dirty="0"/>
              <a:t> and is denoted by (</a:t>
            </a:r>
            <a:r>
              <a:rPr lang="en-US" i="1" dirty="0"/>
              <a:t>a</a:t>
            </a:r>
            <a:r>
              <a:rPr lang="en-US" i="1" baseline="-25000" dirty="0"/>
              <a:t>k</a:t>
            </a:r>
            <a:r>
              <a:rPr lang="en-US" i="1" dirty="0"/>
              <a:t>a</a:t>
            </a:r>
            <a:r>
              <a:rPr lang="en-US" i="1" baseline="-25000" dirty="0"/>
              <a:t>k</a:t>
            </a:r>
            <a:r>
              <a:rPr lang="en-US" baseline="-25000" dirty="0"/>
              <a:t>-1</a:t>
            </a:r>
            <a:r>
              <a:rPr lang="en-US" dirty="0"/>
              <a:t>….</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0</a:t>
            </a:r>
            <a:r>
              <a:rPr lang="en-US" dirty="0"/>
              <a:t>)</a:t>
            </a:r>
            <a:r>
              <a:rPr lang="en-US" i="1" baseline="-25000" dirty="0"/>
              <a:t>b</a:t>
            </a:r>
            <a:r>
              <a:rPr lang="en-US" dirty="0"/>
              <a:t>.</a:t>
            </a:r>
          </a:p>
          <a:p>
            <a:r>
              <a:rPr lang="en-US" dirty="0"/>
              <a:t> We usually omit the  subscript </a:t>
            </a:r>
            <a:r>
              <a:rPr lang="en-US" dirty="0">
                <a:latin typeface="Cambria Math" pitchFamily="18" charset="0"/>
                <a:ea typeface="Cambria Math" pitchFamily="18" charset="0"/>
              </a:rPr>
              <a:t>10</a:t>
            </a:r>
            <a:r>
              <a:rPr lang="en-US" dirty="0"/>
              <a:t> for base </a:t>
            </a:r>
            <a:r>
              <a:rPr lang="en-US" dirty="0">
                <a:latin typeface="Cambria Math" pitchFamily="18" charset="0"/>
                <a:ea typeface="Cambria Math" pitchFamily="18" charset="0"/>
              </a:rPr>
              <a:t>10</a:t>
            </a:r>
            <a:r>
              <a:rPr lang="en-US" dirty="0"/>
              <a:t> expansions.</a:t>
            </a:r>
          </a:p>
          <a:p>
            <a:pPr>
              <a:buNone/>
            </a:pPr>
            <a:r>
              <a:rPr lang="en-US" dirty="0"/>
              <a:t> </a:t>
            </a:r>
            <a:endParaRPr lang="en-US" sz="1800" dirty="0"/>
          </a:p>
          <a:p>
            <a:endParaRPr lang="en-US" sz="1800" dirty="0"/>
          </a:p>
          <a:p>
            <a:endParaRPr lang="en-US" sz="1800" dirty="0"/>
          </a:p>
          <a:p>
            <a:pPr>
              <a:buNone/>
            </a:pP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Expansions</a:t>
            </a:r>
          </a:p>
        </p:txBody>
      </p:sp>
      <p:sp>
        <p:nvSpPr>
          <p:cNvPr id="3" name="Content Placeholder 2"/>
          <p:cNvSpPr>
            <a:spLocks noGrp="1"/>
          </p:cNvSpPr>
          <p:nvPr>
            <p:ph idx="1"/>
          </p:nvPr>
        </p:nvSpPr>
        <p:spPr/>
        <p:txBody>
          <a:bodyPr>
            <a:normAutofit fontScale="92500"/>
          </a:bodyPr>
          <a:lstStyle/>
          <a:p>
            <a:pPr>
              <a:buNone/>
            </a:pPr>
            <a:r>
              <a:rPr lang="en-US" dirty="0"/>
              <a:t>   Most computers represent integers and do arithmetic with binary  (base </a:t>
            </a:r>
            <a:r>
              <a:rPr lang="en-US" dirty="0">
                <a:latin typeface="Cambria Math" pitchFamily="18" charset="0"/>
                <a:ea typeface="Cambria Math" pitchFamily="18" charset="0"/>
              </a:rPr>
              <a:t>2</a:t>
            </a:r>
            <a:r>
              <a:rPr lang="en-US" dirty="0"/>
              <a:t>) expansions of integers. In these expansions, the only digits used are </a:t>
            </a:r>
            <a:r>
              <a:rPr lang="en-US" dirty="0">
                <a:latin typeface="Cambria Math" pitchFamily="18" charset="0"/>
                <a:ea typeface="Cambria Math" pitchFamily="18" charset="0"/>
              </a:rPr>
              <a:t>0 and 1</a:t>
            </a:r>
            <a:r>
              <a:rPr lang="en-US" dirty="0"/>
              <a:t>.</a:t>
            </a:r>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a:t>
            </a:r>
          </a:p>
          <a:p>
            <a:pPr>
              <a:buNone/>
            </a:pPr>
            <a:r>
              <a:rPr lang="en-US" dirty="0"/>
              <a:t>    (</a:t>
            </a:r>
            <a:r>
              <a:rPr lang="en-US" dirty="0">
                <a:latin typeface="Cambria Math" pitchFamily="18" charset="0"/>
                <a:ea typeface="Cambria Math" pitchFamily="18" charset="0"/>
              </a:rPr>
              <a:t>1 0101 1111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1</a:t>
            </a:r>
            <a:r>
              <a:rPr lang="en-US" dirty="0">
                <a:latin typeface="Cambria Math"/>
                <a:ea typeface="Cambria Math"/>
              </a:rPr>
              <a:t>∙2</a:t>
            </a:r>
            <a:r>
              <a:rPr lang="en-US" baseline="30000" dirty="0">
                <a:latin typeface="Cambria Math"/>
                <a:ea typeface="Cambria Math"/>
              </a:rPr>
              <a:t>8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7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6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5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=351. </a:t>
            </a:r>
            <a:endParaRPr lang="en-US" dirty="0"/>
          </a:p>
          <a:p>
            <a:pPr>
              <a:buNone/>
            </a:pPr>
            <a:r>
              <a:rPr lang="en-US" b="1" dirty="0"/>
              <a:t>Example</a:t>
            </a:r>
            <a:r>
              <a:rPr lang="en-US" dirty="0"/>
              <a:t>: What is the decimal expansion of  the integer that has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a:t>
            </a:r>
            <a:r>
              <a:rPr lang="en-US" dirty="0"/>
              <a:t>  as its binary expansion?</a:t>
            </a:r>
          </a:p>
          <a:p>
            <a:pPr>
              <a:buNone/>
            </a:pPr>
            <a:r>
              <a:rPr lang="en-US" b="1" dirty="0"/>
              <a:t>Solution</a:t>
            </a:r>
            <a:r>
              <a:rPr lang="en-US" dirty="0"/>
              <a:t>: (</a:t>
            </a:r>
            <a:r>
              <a:rPr lang="en-US" dirty="0">
                <a:latin typeface="Cambria Math" pitchFamily="18" charset="0"/>
                <a:ea typeface="Cambria Math" pitchFamily="18" charset="0"/>
              </a:rPr>
              <a:t>11011</a:t>
            </a:r>
            <a:r>
              <a:rPr lang="en-US" dirty="0"/>
              <a:t>)</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1 </a:t>
            </a:r>
            <a:r>
              <a:rPr lang="en-US" dirty="0">
                <a:latin typeface="Cambria Math"/>
                <a:ea typeface="Cambria Math"/>
              </a:rPr>
              <a:t>∙2</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∙2</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∙2</a:t>
            </a:r>
            <a:r>
              <a:rPr lang="en-US" baseline="30000" dirty="0">
                <a:latin typeface="Cambria Math"/>
                <a:ea typeface="Cambria Math"/>
              </a:rPr>
              <a:t>0 </a:t>
            </a:r>
            <a:r>
              <a:rPr lang="en-US" dirty="0">
                <a:latin typeface="Cambria Math"/>
                <a:ea typeface="Cambria Math"/>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Octal Expansions</a:t>
            </a:r>
          </a:p>
        </p:txBody>
      </p:sp>
      <p:sp>
        <p:nvSpPr>
          <p:cNvPr id="3" name="Content Placeholder 2"/>
          <p:cNvSpPr>
            <a:spLocks noGrp="1"/>
          </p:cNvSpPr>
          <p:nvPr>
            <p:ph idx="1"/>
          </p:nvPr>
        </p:nvSpPr>
        <p:spPr/>
        <p:txBody>
          <a:bodyPr>
            <a:normAutofit/>
          </a:bodyPr>
          <a:lstStyle/>
          <a:p>
            <a:pPr>
              <a:buNone/>
            </a:pPr>
            <a:r>
              <a:rPr lang="en-US" dirty="0"/>
              <a:t>  The octal expansion (base 8) uses the digits {</a:t>
            </a:r>
            <a:r>
              <a:rPr lang="en-US" dirty="0">
                <a:latin typeface="Cambria Math" pitchFamily="18" charset="0"/>
                <a:ea typeface="Cambria Math" pitchFamily="18" charset="0"/>
              </a:rPr>
              <a:t>0,1,2,3,4,5,6,7</a:t>
            </a:r>
            <a:r>
              <a:rPr lang="en-US" dirty="0"/>
              <a:t>}.</a:t>
            </a:r>
          </a:p>
          <a:p>
            <a:pPr>
              <a:buNone/>
            </a:pPr>
            <a:r>
              <a:rPr lang="en-US" b="1" dirty="0"/>
              <a:t>   Example</a:t>
            </a:r>
            <a:r>
              <a:rPr lang="en-US" dirty="0"/>
              <a:t>: What is the decimal expansion of the number with octal expansion (</a:t>
            </a:r>
            <a:r>
              <a:rPr lang="en-US" dirty="0">
                <a:latin typeface="Cambria Math" pitchFamily="18" charset="0"/>
                <a:ea typeface="Cambria Math" pitchFamily="18" charset="0"/>
              </a:rPr>
              <a:t>7016</a:t>
            </a:r>
            <a:r>
              <a:rPr lang="en-US" dirty="0"/>
              <a:t>)</a:t>
            </a:r>
            <a:r>
              <a:rPr lang="en-US" baseline="-25000" dirty="0"/>
              <a:t>8 </a:t>
            </a:r>
            <a:r>
              <a:rPr lang="en-US" dirty="0"/>
              <a:t>?</a:t>
            </a:r>
          </a:p>
          <a:p>
            <a:pPr>
              <a:buNone/>
            </a:pPr>
            <a:r>
              <a:rPr lang="en-US" dirty="0"/>
              <a:t>   </a:t>
            </a:r>
            <a:r>
              <a:rPr lang="en-US" b="1" dirty="0"/>
              <a:t>Solution</a:t>
            </a:r>
            <a:r>
              <a:rPr lang="en-US" dirty="0"/>
              <a:t>: </a:t>
            </a:r>
            <a:r>
              <a:rPr lang="en-US" dirty="0">
                <a:latin typeface="Cambria Math" pitchFamily="18" charset="0"/>
                <a:ea typeface="Cambria Math" pitchFamily="18" charset="0"/>
              </a:rPr>
              <a:t>7</a:t>
            </a:r>
            <a:r>
              <a:rPr lang="en-US" dirty="0">
                <a:latin typeface="Cambria Math"/>
                <a:ea typeface="Cambria Math"/>
              </a:rPr>
              <a:t>∙8</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6</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=3598</a:t>
            </a:r>
            <a:endParaRPr lang="en-US" dirty="0"/>
          </a:p>
          <a:p>
            <a:pPr>
              <a:buNone/>
            </a:pPr>
            <a:r>
              <a:rPr lang="en-US" dirty="0">
                <a:latin typeface="Cambria Math"/>
                <a:ea typeface="Cambria Math"/>
              </a:rPr>
              <a:t>   </a:t>
            </a:r>
            <a:r>
              <a:rPr lang="en-US" b="1" dirty="0">
                <a:ea typeface="Cambria Math"/>
              </a:rPr>
              <a:t>Example</a:t>
            </a:r>
            <a:r>
              <a:rPr lang="en-US" dirty="0">
                <a:latin typeface="Cambria Math"/>
                <a:ea typeface="Cambria Math"/>
              </a:rPr>
              <a:t>: </a:t>
            </a:r>
            <a:r>
              <a:rPr lang="en-US" dirty="0"/>
              <a:t>What is the decimal expansion of the number with octal expansion (</a:t>
            </a:r>
            <a:r>
              <a:rPr lang="en-US" dirty="0">
                <a:latin typeface="Cambria Math" pitchFamily="18" charset="0"/>
                <a:ea typeface="Cambria Math" pitchFamily="18" charset="0"/>
              </a:rPr>
              <a:t>111</a:t>
            </a:r>
            <a:r>
              <a:rPr lang="en-US" dirty="0"/>
              <a:t>)</a:t>
            </a:r>
            <a:r>
              <a:rPr lang="en-US" baseline="-25000" dirty="0"/>
              <a:t>8 </a:t>
            </a:r>
            <a:r>
              <a:rPr lang="en-US" dirty="0"/>
              <a:t>?</a:t>
            </a:r>
            <a:endParaRPr lang="en-US" dirty="0">
              <a:latin typeface="Cambria Math"/>
              <a:ea typeface="Cambria Math"/>
            </a:endParaRPr>
          </a:p>
          <a:p>
            <a:pPr>
              <a:buNone/>
            </a:pPr>
            <a:r>
              <a:rPr lang="en-US" b="1" dirty="0"/>
              <a:t>   Solution</a:t>
            </a:r>
            <a:r>
              <a:rPr lang="en-US" dirty="0"/>
              <a:t>: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a:t>
            </a:r>
            <a:r>
              <a:rPr lang="en-US" dirty="0">
                <a:latin typeface="Cambria Math"/>
                <a:ea typeface="Cambria Math"/>
              </a:rPr>
              <a:t>∙8</a:t>
            </a:r>
            <a:r>
              <a:rPr lang="en-US" baseline="30000" dirty="0">
                <a:latin typeface="Cambria Math"/>
                <a:ea typeface="Cambria Math"/>
              </a:rPr>
              <a:t>0 </a:t>
            </a:r>
            <a:r>
              <a:rPr lang="en-US" dirty="0">
                <a:latin typeface="Cambria Math"/>
                <a:ea typeface="Cambria Math"/>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Hexadecimal Expansions</a:t>
            </a:r>
          </a:p>
        </p:txBody>
      </p:sp>
      <p:sp>
        <p:nvSpPr>
          <p:cNvPr id="3" name="Content Placeholder 2"/>
          <p:cNvSpPr>
            <a:spLocks noGrp="1"/>
          </p:cNvSpPr>
          <p:nvPr>
            <p:ph idx="1"/>
          </p:nvPr>
        </p:nvSpPr>
        <p:spPr/>
        <p:txBody>
          <a:bodyPr>
            <a:normAutofit fontScale="92500" lnSpcReduction="10000"/>
          </a:bodyPr>
          <a:lstStyle/>
          <a:p>
            <a:pPr>
              <a:buNone/>
            </a:pPr>
            <a:r>
              <a:rPr lang="en-US" dirty="0"/>
              <a:t>   The hexadecimal expansion needs </a:t>
            </a:r>
            <a:r>
              <a:rPr lang="en-US" dirty="0">
                <a:latin typeface="Cambria Math" pitchFamily="18" charset="0"/>
                <a:ea typeface="Cambria Math" pitchFamily="18" charset="0"/>
              </a:rPr>
              <a:t>16</a:t>
            </a:r>
            <a:r>
              <a:rPr lang="en-US" dirty="0"/>
              <a:t> digits, but our decimal system provides only </a:t>
            </a:r>
            <a:r>
              <a:rPr lang="en-US" dirty="0">
                <a:latin typeface="Cambria Math" pitchFamily="18" charset="0"/>
                <a:ea typeface="Cambria Math" pitchFamily="18" charset="0"/>
              </a:rPr>
              <a:t>10</a:t>
            </a:r>
            <a:r>
              <a:rPr lang="en-US" dirty="0"/>
              <a:t>. So letters are used for the additional symbols.  The hexadecimal system uses the digits {</a:t>
            </a:r>
            <a:r>
              <a:rPr lang="en-US" dirty="0">
                <a:latin typeface="Cambria Math" pitchFamily="18" charset="0"/>
                <a:ea typeface="Cambria Math" pitchFamily="18" charset="0"/>
              </a:rPr>
              <a:t>0,1,2,3,4,5,6,7,8,9</a:t>
            </a:r>
            <a:r>
              <a:rPr lang="en-US" dirty="0"/>
              <a:t>,A,B,C,D,E,F}. The letters A through F represent the decimal numbers </a:t>
            </a:r>
            <a:r>
              <a:rPr lang="en-US" dirty="0">
                <a:latin typeface="Cambria Math" pitchFamily="18" charset="0"/>
                <a:ea typeface="Cambria Math" pitchFamily="18" charset="0"/>
              </a:rPr>
              <a:t>10</a:t>
            </a:r>
            <a:r>
              <a:rPr lang="en-US" dirty="0"/>
              <a:t> through </a:t>
            </a:r>
            <a:r>
              <a:rPr lang="en-US" dirty="0">
                <a:latin typeface="Cambria Math" pitchFamily="18" charset="0"/>
                <a:ea typeface="Cambria Math" pitchFamily="18" charset="0"/>
              </a:rPr>
              <a:t>15</a:t>
            </a:r>
            <a:r>
              <a:rPr lang="en-US" dirty="0"/>
              <a:t>.</a:t>
            </a:r>
          </a:p>
          <a:p>
            <a:pPr>
              <a:buNone/>
            </a:pPr>
            <a:r>
              <a:rPr lang="en-US" b="1" dirty="0"/>
              <a:t>   Example</a:t>
            </a:r>
            <a:r>
              <a:rPr lang="en-US" dirty="0"/>
              <a:t>: What is the decimal expansion of the number with hexadecimal expansion (</a:t>
            </a:r>
            <a:r>
              <a:rPr lang="en-US" dirty="0">
                <a:latin typeface="Cambria Math" pitchFamily="18" charset="0"/>
                <a:ea typeface="Cambria Math" pitchFamily="18" charset="0"/>
              </a:rPr>
              <a:t>2AE0B</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 </a:t>
            </a:r>
          </a:p>
          <a:p>
            <a:pPr>
              <a:buNone/>
            </a:pPr>
            <a:r>
              <a:rPr lang="en-US" dirty="0">
                <a:latin typeface="Cambria Math" pitchFamily="18" charset="0"/>
                <a:ea typeface="Cambria Math" pitchFamily="18" charset="0"/>
              </a:rPr>
              <a:t>     2</a:t>
            </a:r>
            <a:r>
              <a:rPr lang="en-US" dirty="0">
                <a:latin typeface="Cambria Math"/>
                <a:ea typeface="Cambria Math"/>
              </a:rPr>
              <a:t>∙16</a:t>
            </a:r>
            <a:r>
              <a:rPr lang="en-US" baseline="30000" dirty="0">
                <a:latin typeface="Cambria Math"/>
                <a:ea typeface="Cambria Math"/>
              </a:rPr>
              <a:t>4 </a:t>
            </a:r>
            <a:r>
              <a:rPr lang="en-US" dirty="0">
                <a:latin typeface="Cambria Math"/>
                <a:ea typeface="Cambria Math"/>
              </a:rPr>
              <a:t> + </a:t>
            </a:r>
            <a:r>
              <a:rPr lang="en-US" dirty="0">
                <a:latin typeface="Cambria Math" pitchFamily="18" charset="0"/>
                <a:ea typeface="Cambria Math" pitchFamily="18" charset="0"/>
              </a:rPr>
              <a:t>10</a:t>
            </a:r>
            <a:r>
              <a:rPr lang="en-US" dirty="0">
                <a:latin typeface="Cambria Math"/>
                <a:ea typeface="Cambria Math"/>
              </a:rPr>
              <a:t>∙16</a:t>
            </a:r>
            <a:r>
              <a:rPr lang="en-US" baseline="30000" dirty="0">
                <a:latin typeface="Cambria Math"/>
                <a:ea typeface="Cambria Math"/>
              </a:rPr>
              <a:t>3 </a:t>
            </a:r>
            <a:r>
              <a:rPr lang="en-US" dirty="0">
                <a:latin typeface="Cambria Math"/>
                <a:ea typeface="Cambria Math"/>
              </a:rPr>
              <a:t> + </a:t>
            </a:r>
            <a:r>
              <a:rPr lang="en-US" dirty="0">
                <a:latin typeface="Cambria Math" pitchFamily="18" charset="0"/>
                <a:ea typeface="Cambria Math" pitchFamily="18" charset="0"/>
              </a:rPr>
              <a:t>14</a:t>
            </a:r>
            <a:r>
              <a:rPr lang="en-US" dirty="0">
                <a:latin typeface="Cambria Math"/>
                <a:ea typeface="Cambria Math"/>
              </a:rPr>
              <a:t>∙16</a:t>
            </a:r>
            <a:r>
              <a:rPr lang="en-US" baseline="30000" dirty="0">
                <a:latin typeface="Cambria Math"/>
                <a:ea typeface="Cambria Math"/>
              </a:rPr>
              <a:t>2 </a:t>
            </a:r>
            <a:r>
              <a:rPr lang="en-US" dirty="0">
                <a:latin typeface="Cambria Math"/>
                <a:ea typeface="Cambria Math"/>
              </a:rPr>
              <a:t> + </a:t>
            </a:r>
            <a:r>
              <a:rPr lang="en-US" dirty="0">
                <a:latin typeface="Cambria Math" pitchFamily="18" charset="0"/>
                <a:ea typeface="Cambria Math" pitchFamily="18" charset="0"/>
              </a:rPr>
              <a:t>0</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11</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=175627</a:t>
            </a:r>
          </a:p>
          <a:p>
            <a:pPr>
              <a:buNone/>
            </a:pPr>
            <a:r>
              <a:rPr lang="en-US" dirty="0">
                <a:latin typeface="Cambria Math"/>
                <a:ea typeface="Cambria Math"/>
              </a:rPr>
              <a:t>   </a:t>
            </a:r>
            <a:r>
              <a:rPr lang="en-US" b="1" dirty="0"/>
              <a:t>Example</a:t>
            </a:r>
            <a:r>
              <a:rPr lang="en-US" dirty="0"/>
              <a:t>: What is the decimal expansion of the number with hexadecimal expansion (E</a:t>
            </a:r>
            <a:r>
              <a:rPr lang="en-US" dirty="0">
                <a:latin typeface="Cambria Math" pitchFamily="18" charset="0"/>
                <a:ea typeface="Cambria Math" pitchFamily="18" charset="0"/>
              </a:rPr>
              <a:t>5</a:t>
            </a:r>
            <a:r>
              <a:rPr lang="en-US" dirty="0"/>
              <a:t>)</a:t>
            </a:r>
            <a:r>
              <a:rPr lang="en-US" baseline="-25000" dirty="0">
                <a:latin typeface="Cambria Math" pitchFamily="18" charset="0"/>
                <a:ea typeface="Cambria Math" pitchFamily="18" charset="0"/>
              </a:rPr>
              <a:t>16</a:t>
            </a:r>
            <a:r>
              <a:rPr lang="en-US" baseline="-25000" dirty="0"/>
              <a:t> </a:t>
            </a:r>
            <a:r>
              <a:rPr lang="en-US" dirty="0"/>
              <a:t>?</a:t>
            </a:r>
          </a:p>
          <a:p>
            <a:pPr>
              <a:buNone/>
            </a:pPr>
            <a:r>
              <a:rPr lang="en-US" dirty="0"/>
              <a:t>   </a:t>
            </a:r>
            <a:r>
              <a:rPr lang="en-US" b="1" dirty="0"/>
              <a:t>Solution</a:t>
            </a:r>
            <a:r>
              <a:rPr lang="en-US" dirty="0"/>
              <a:t>:</a:t>
            </a:r>
            <a:r>
              <a:rPr lang="en-US" dirty="0">
                <a:latin typeface="Cambria Math" pitchFamily="18" charset="0"/>
                <a:ea typeface="Cambria Math" pitchFamily="18" charset="0"/>
              </a:rPr>
              <a:t> 1</a:t>
            </a:r>
            <a:r>
              <a:rPr lang="en-US" dirty="0">
                <a:latin typeface="Cambria Math"/>
                <a:ea typeface="Cambria Math"/>
              </a:rPr>
              <a:t>∙16</a:t>
            </a:r>
            <a:r>
              <a:rPr lang="en-US" baseline="30000" dirty="0">
                <a:latin typeface="Cambria Math"/>
                <a:ea typeface="Cambria Math"/>
              </a:rPr>
              <a:t>2</a:t>
            </a:r>
            <a:r>
              <a:rPr lang="en-US" dirty="0"/>
              <a:t> </a:t>
            </a:r>
            <a:r>
              <a:rPr lang="en-US" dirty="0">
                <a:latin typeface="Cambria Math"/>
                <a:ea typeface="Cambria Math"/>
              </a:rPr>
              <a:t>+ </a:t>
            </a:r>
            <a:r>
              <a:rPr lang="en-US" dirty="0">
                <a:latin typeface="Cambria Math" pitchFamily="18" charset="0"/>
                <a:ea typeface="Cambria Math" pitchFamily="18" charset="0"/>
              </a:rPr>
              <a:t>14</a:t>
            </a:r>
            <a:r>
              <a:rPr lang="en-US" dirty="0">
                <a:latin typeface="Cambria Math"/>
                <a:ea typeface="Cambria Math"/>
              </a:rPr>
              <a:t>∙16</a:t>
            </a:r>
            <a:r>
              <a:rPr lang="en-US" baseline="30000" dirty="0">
                <a:latin typeface="Cambria Math"/>
                <a:ea typeface="Cambria Math"/>
              </a:rPr>
              <a:t>1 </a:t>
            </a:r>
            <a:r>
              <a:rPr lang="en-US" dirty="0">
                <a:latin typeface="Cambria Math"/>
                <a:ea typeface="Cambria Math"/>
              </a:rPr>
              <a:t> + </a:t>
            </a:r>
            <a:r>
              <a:rPr lang="en-US" dirty="0">
                <a:latin typeface="Cambria Math" pitchFamily="18" charset="0"/>
                <a:ea typeface="Cambria Math" pitchFamily="18" charset="0"/>
              </a:rPr>
              <a:t>5</a:t>
            </a:r>
            <a:r>
              <a:rPr lang="en-US" dirty="0">
                <a:latin typeface="Cambria Math"/>
                <a:ea typeface="Cambria Math"/>
              </a:rPr>
              <a:t>∙16</a:t>
            </a:r>
            <a:r>
              <a:rPr lang="en-US" baseline="30000" dirty="0">
                <a:latin typeface="Cambria Math"/>
                <a:ea typeface="Cambria Math"/>
              </a:rPr>
              <a:t>0 </a:t>
            </a:r>
            <a:r>
              <a:rPr lang="en-US" dirty="0">
                <a:latin typeface="Cambria Math"/>
                <a:ea typeface="Cambria Math"/>
              </a:rPr>
              <a:t> = 256 + 224 + 5 = 485</a:t>
            </a:r>
          </a:p>
          <a:p>
            <a:pPr>
              <a:buNone/>
            </a:pPr>
            <a:endParaRPr lang="en-US" dirty="0"/>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latin typeface="Cambria Math"/>
              <a:ea typeface="Cambria Math"/>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normAutofit/>
          </a:bodyPr>
          <a:lstStyle/>
          <a:p>
            <a:pPr>
              <a:buNone/>
            </a:pPr>
            <a:r>
              <a:rPr lang="en-US" dirty="0"/>
              <a:t>To construct the base </a:t>
            </a:r>
            <a:r>
              <a:rPr lang="en-US" i="1" dirty="0"/>
              <a:t>b</a:t>
            </a:r>
            <a:r>
              <a:rPr lang="en-US" dirty="0"/>
              <a:t> expansion of an integer </a:t>
            </a:r>
            <a:r>
              <a:rPr lang="en-US" i="1" dirty="0"/>
              <a:t>n</a:t>
            </a:r>
            <a:r>
              <a:rPr lang="en-US" dirty="0"/>
              <a:t>:</a:t>
            </a:r>
          </a:p>
          <a:p>
            <a:pPr lvl="1"/>
            <a:r>
              <a:rPr lang="en-US" dirty="0"/>
              <a:t>Divide </a:t>
            </a:r>
            <a:r>
              <a:rPr lang="en-US" i="1" dirty="0"/>
              <a:t>n</a:t>
            </a:r>
            <a:r>
              <a:rPr lang="en-US" dirty="0"/>
              <a:t> by </a:t>
            </a:r>
            <a:r>
              <a:rPr lang="en-US" i="1" dirty="0"/>
              <a:t>b</a:t>
            </a:r>
            <a:r>
              <a:rPr lang="en-US" dirty="0"/>
              <a:t> to obtain a quotient and remainder.</a:t>
            </a:r>
          </a:p>
          <a:p>
            <a:pPr lvl="2">
              <a:buNone/>
            </a:pPr>
            <a:r>
              <a:rPr lang="en-US" i="1" dirty="0"/>
              <a:t>n</a:t>
            </a:r>
            <a:r>
              <a:rPr lang="en-US" dirty="0"/>
              <a:t> = </a:t>
            </a:r>
            <a:r>
              <a:rPr lang="en-US" i="1" dirty="0"/>
              <a:t>bq</a:t>
            </a:r>
            <a:r>
              <a:rPr lang="en-US" baseline="-25000" dirty="0">
                <a:latin typeface="Cambria Math" pitchFamily="18" charset="0"/>
                <a:ea typeface="Cambria Math" pitchFamily="18" charset="0"/>
              </a:rPr>
              <a:t>0</a:t>
            </a:r>
            <a:r>
              <a:rPr lang="en-US" dirty="0"/>
              <a:t> +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0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ea typeface="Cambria Math" pitchFamily="18" charset="0"/>
              </a:rPr>
              <a:t>The remainder, </a:t>
            </a:r>
            <a:r>
              <a:rPr lang="en-US" i="1" dirty="0"/>
              <a:t>a</a:t>
            </a:r>
            <a:r>
              <a:rPr lang="en-US" baseline="-25000" dirty="0">
                <a:latin typeface="Cambria Math" pitchFamily="18" charset="0"/>
                <a:ea typeface="Cambria Math" pitchFamily="18" charset="0"/>
              </a:rPr>
              <a:t>0 </a:t>
            </a:r>
            <a:r>
              <a:rPr lang="en-US" dirty="0">
                <a:latin typeface="Cambria Math" pitchFamily="18" charset="0"/>
                <a:ea typeface="Cambria Math" pitchFamily="18" charset="0"/>
              </a:rPr>
              <a:t>, </a:t>
            </a:r>
            <a:r>
              <a:rPr lang="en-US" dirty="0">
                <a:ea typeface="Cambria Math" pitchFamily="18" charset="0"/>
              </a:rPr>
              <a:t>is the rightmost digit in the base </a:t>
            </a:r>
            <a:r>
              <a:rPr lang="en-US" i="1" dirty="0">
                <a:ea typeface="Cambria Math" pitchFamily="18" charset="0"/>
              </a:rPr>
              <a:t>b</a:t>
            </a:r>
            <a:r>
              <a:rPr lang="en-US" dirty="0">
                <a:ea typeface="Cambria Math" pitchFamily="18" charset="0"/>
              </a:rPr>
              <a:t> expansion of </a:t>
            </a:r>
            <a:r>
              <a:rPr lang="en-US" i="1" dirty="0">
                <a:ea typeface="Cambria Math" pitchFamily="18" charset="0"/>
              </a:rPr>
              <a:t>n</a:t>
            </a:r>
            <a:r>
              <a:rPr lang="en-US" dirty="0">
                <a:ea typeface="Cambria Math" pitchFamily="18" charset="0"/>
              </a:rPr>
              <a:t>. Next, divide </a:t>
            </a:r>
            <a:r>
              <a:rPr lang="en-US" i="1" dirty="0">
                <a:ea typeface="Cambria Math" pitchFamily="18" charset="0"/>
              </a:rPr>
              <a:t>q</a:t>
            </a:r>
            <a:r>
              <a:rPr lang="en-US" baseline="-25000" dirty="0">
                <a:latin typeface="Cambria Math" pitchFamily="18" charset="0"/>
                <a:ea typeface="Cambria Math" pitchFamily="18" charset="0"/>
              </a:rPr>
              <a:t>0</a:t>
            </a:r>
            <a:r>
              <a:rPr lang="en-US" dirty="0">
                <a:ea typeface="Cambria Math" pitchFamily="18" charset="0"/>
              </a:rPr>
              <a:t> by </a:t>
            </a:r>
            <a:r>
              <a:rPr lang="en-US" i="1" dirty="0">
                <a:ea typeface="Cambria Math" pitchFamily="18" charset="0"/>
              </a:rPr>
              <a:t>b</a:t>
            </a:r>
            <a:r>
              <a:rPr lang="en-US" dirty="0">
                <a:ea typeface="Cambria Math" pitchFamily="18" charset="0"/>
              </a:rPr>
              <a:t>.</a:t>
            </a:r>
          </a:p>
          <a:p>
            <a:pPr lvl="2">
              <a:buNone/>
            </a:pPr>
            <a:r>
              <a:rPr lang="en-US" i="1" dirty="0"/>
              <a:t>q</a:t>
            </a:r>
            <a:r>
              <a:rPr lang="en-US" baseline="-25000" dirty="0">
                <a:latin typeface="Cambria Math" pitchFamily="18" charset="0"/>
                <a:ea typeface="Cambria Math" pitchFamily="18" charset="0"/>
              </a:rPr>
              <a:t>0</a:t>
            </a:r>
            <a:r>
              <a:rPr lang="en-US" dirty="0"/>
              <a:t> = </a:t>
            </a:r>
            <a:r>
              <a:rPr lang="en-US" i="1" dirty="0"/>
              <a:t>bq</a:t>
            </a:r>
            <a:r>
              <a:rPr lang="en-US" baseline="-25000" dirty="0">
                <a:latin typeface="Cambria Math" pitchFamily="18" charset="0"/>
                <a:ea typeface="Cambria Math" pitchFamily="18" charset="0"/>
              </a:rPr>
              <a:t>1</a:t>
            </a:r>
            <a:r>
              <a:rPr lang="en-US" dirty="0"/>
              <a:t> + </a:t>
            </a:r>
            <a:r>
              <a:rPr lang="en-US" i="1" dirty="0"/>
              <a:t>a</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0</a:t>
            </a:r>
            <a:r>
              <a:rPr lang="en-US" dirty="0">
                <a:latin typeface="Cambria Math"/>
                <a:ea typeface="Cambria Math"/>
              </a:rPr>
              <a:t>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1 </a:t>
            </a:r>
            <a:r>
              <a:rPr lang="en-US" dirty="0">
                <a:latin typeface="Cambria Math"/>
                <a:ea typeface="Cambria Math"/>
              </a:rPr>
              <a:t>≤</a:t>
            </a:r>
            <a:r>
              <a:rPr lang="en-US" baseline="-25000" dirty="0">
                <a:latin typeface="Cambria Math" pitchFamily="18" charset="0"/>
                <a:ea typeface="Cambria Math" pitchFamily="18" charset="0"/>
              </a:rPr>
              <a:t> </a:t>
            </a:r>
            <a:r>
              <a:rPr lang="en-US" i="1" dirty="0"/>
              <a:t>b</a:t>
            </a:r>
          </a:p>
          <a:p>
            <a:pPr lvl="1"/>
            <a:r>
              <a:rPr lang="en-US" dirty="0"/>
              <a:t>The remainder, </a:t>
            </a:r>
            <a:r>
              <a:rPr lang="en-US" i="1" dirty="0"/>
              <a:t>a</a:t>
            </a:r>
            <a:r>
              <a:rPr lang="en-US" baseline="-25000" dirty="0">
                <a:latin typeface="Cambria Math" pitchFamily="18" charset="0"/>
                <a:ea typeface="Cambria Math" pitchFamily="18" charset="0"/>
              </a:rPr>
              <a:t>1</a:t>
            </a:r>
            <a:r>
              <a:rPr lang="en-US" dirty="0"/>
              <a:t>, is the second digit from the right in the base </a:t>
            </a:r>
            <a:r>
              <a:rPr lang="en-US" i="1" dirty="0"/>
              <a:t>b</a:t>
            </a:r>
            <a:r>
              <a:rPr lang="en-US" dirty="0"/>
              <a:t> expansion of </a:t>
            </a:r>
            <a:r>
              <a:rPr lang="en-US" i="1" dirty="0"/>
              <a:t>n</a:t>
            </a:r>
            <a:r>
              <a:rPr lang="en-US" dirty="0"/>
              <a:t>.</a:t>
            </a:r>
          </a:p>
          <a:p>
            <a:pPr lvl="1"/>
            <a:r>
              <a:rPr lang="en-US" dirty="0"/>
              <a:t>Continue by successively dividing the quotients by </a:t>
            </a:r>
            <a:r>
              <a:rPr lang="en-US" i="1" dirty="0"/>
              <a:t>b</a:t>
            </a:r>
            <a:r>
              <a:rPr lang="en-US" dirty="0"/>
              <a:t>, obtaining the additional base </a:t>
            </a:r>
            <a:r>
              <a:rPr lang="en-US" i="1" dirty="0"/>
              <a:t>b</a:t>
            </a:r>
            <a:r>
              <a:rPr lang="en-US" dirty="0"/>
              <a:t> digits as the remainder. The process terminates when the quotient is </a:t>
            </a:r>
            <a:r>
              <a:rPr lang="en-US" dirty="0">
                <a:latin typeface="Cambria Math" pitchFamily="18" charset="0"/>
                <a:ea typeface="Cambria Math" pitchFamily="18" charset="0"/>
              </a:rPr>
              <a:t>0</a:t>
            </a:r>
            <a:r>
              <a:rPr lang="en-US" dirty="0"/>
              <a:t>.</a:t>
            </a:r>
          </a:p>
          <a:p>
            <a:pPr lvl="1"/>
            <a:endParaRPr lang="en-US" dirty="0">
              <a:ea typeface="Cambria Math" pitchFamily="18" charset="0"/>
            </a:endParaRPr>
          </a:p>
        </p:txBody>
      </p:sp>
      <p:sp>
        <p:nvSpPr>
          <p:cNvPr id="4" name="TextBox 3"/>
          <p:cNvSpPr txBox="1"/>
          <p:nvPr/>
        </p:nvSpPr>
        <p:spPr>
          <a:xfrm>
            <a:off x="80772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Algorithm: Constructing Base </a:t>
            </a:r>
            <a:r>
              <a:rPr lang="en-US" sz="3600" i="1" dirty="0"/>
              <a:t>b</a:t>
            </a:r>
            <a:r>
              <a:rPr lang="en-US" sz="3600" dirty="0"/>
              <a:t> Expansions</a:t>
            </a:r>
          </a:p>
        </p:txBody>
      </p:sp>
      <p:sp>
        <p:nvSpPr>
          <p:cNvPr id="3" name="Content Placeholder 2"/>
          <p:cNvSpPr>
            <a:spLocks noGrp="1"/>
          </p:cNvSpPr>
          <p:nvPr>
            <p:ph idx="1"/>
          </p:nvPr>
        </p:nvSpPr>
        <p:spPr/>
        <p:txBody>
          <a:bodyPr>
            <a:normAutofit fontScale="92500" lnSpcReduction="2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r>
              <a:rPr lang="en-US" i="1" dirty="0"/>
              <a:t> q </a:t>
            </a:r>
            <a:r>
              <a:rPr lang="en-US" dirty="0"/>
              <a:t>represents the quotient obtained by successive divisions by </a:t>
            </a:r>
            <a:r>
              <a:rPr lang="en-US" i="1" dirty="0"/>
              <a:t>b</a:t>
            </a:r>
            <a:r>
              <a:rPr lang="en-US" dirty="0"/>
              <a:t>, starting with </a:t>
            </a:r>
            <a:r>
              <a:rPr lang="en-US" i="1" dirty="0"/>
              <a:t>q</a:t>
            </a:r>
            <a:r>
              <a:rPr lang="en-US" dirty="0"/>
              <a:t> = </a:t>
            </a:r>
            <a:r>
              <a:rPr lang="en-US" i="1" dirty="0"/>
              <a:t>n</a:t>
            </a:r>
            <a:r>
              <a:rPr lang="en-US" dirty="0"/>
              <a:t>.</a:t>
            </a:r>
          </a:p>
          <a:p>
            <a:r>
              <a:rPr lang="en-US" dirty="0"/>
              <a:t>The digits in the base </a:t>
            </a:r>
            <a:r>
              <a:rPr lang="en-US" i="1" dirty="0"/>
              <a:t>b </a:t>
            </a:r>
            <a:r>
              <a:rPr lang="en-US" dirty="0"/>
              <a:t>expansion are the remainders of the division given by</a:t>
            </a:r>
            <a:r>
              <a:rPr lang="en-US" i="1" dirty="0"/>
              <a:t> q</a:t>
            </a:r>
            <a:r>
              <a:rPr lang="en-US" dirty="0"/>
              <a:t> </a:t>
            </a:r>
            <a:r>
              <a:rPr lang="en-US" b="1" dirty="0"/>
              <a:t>mod</a:t>
            </a:r>
            <a:r>
              <a:rPr lang="en-US" dirty="0"/>
              <a:t> </a:t>
            </a:r>
            <a:r>
              <a:rPr lang="en-US" i="1" dirty="0"/>
              <a:t>b.</a:t>
            </a:r>
          </a:p>
          <a:p>
            <a:r>
              <a:rPr lang="en-US" dirty="0"/>
              <a:t>The algorithm terminates when </a:t>
            </a:r>
            <a:r>
              <a:rPr lang="en-US" i="1" dirty="0"/>
              <a:t>q = </a:t>
            </a:r>
            <a:r>
              <a:rPr lang="en-US" dirty="0">
                <a:latin typeface="Cambria Math" pitchFamily="18" charset="0"/>
                <a:ea typeface="Cambria Math" pitchFamily="18" charset="0"/>
              </a:rPr>
              <a:t>0</a:t>
            </a:r>
            <a:r>
              <a:rPr lang="en-US" dirty="0"/>
              <a:t> is reached</a:t>
            </a:r>
            <a:r>
              <a:rPr lang="en-US" i="1" dirty="0"/>
              <a:t>.</a:t>
            </a:r>
          </a:p>
        </p:txBody>
      </p:sp>
      <p:sp>
        <p:nvSpPr>
          <p:cNvPr id="4" name="Content Placeholder 2"/>
          <p:cNvSpPr txBox="1">
            <a:spLocks/>
          </p:cNvSpPr>
          <p:nvPr/>
        </p:nvSpPr>
        <p:spPr>
          <a:xfrm>
            <a:off x="3200400" y="1905000"/>
            <a:ext cx="6400800" cy="2362200"/>
          </a:xfrm>
          <a:prstGeom prst="rect">
            <a:avLst/>
          </a:prstGeom>
          <a:ln>
            <a:solidFill>
              <a:schemeClr val="accent1"/>
            </a:solidFill>
          </a:ln>
        </p:spPr>
        <p:txBody>
          <a:bodyPr vert="horz">
            <a:normAutofit fontScale="700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base b expansion</a:t>
            </a:r>
            <a:r>
              <a:rPr lang="en-US" sz="2600" dirty="0"/>
              <a:t>(</a:t>
            </a:r>
            <a:r>
              <a:rPr lang="en-US" sz="2600" i="1" dirty="0"/>
              <a:t>n, b</a:t>
            </a:r>
            <a:r>
              <a:rPr lang="en-US" sz="2600" dirty="0"/>
              <a:t>: positive integers with </a:t>
            </a:r>
            <a:r>
              <a:rPr lang="en-US" sz="2600" i="1" dirty="0"/>
              <a:t>b</a:t>
            </a:r>
            <a:r>
              <a:rPr lang="en-US" sz="2600" dirty="0"/>
              <a:t> &gt; </a:t>
            </a:r>
            <a:r>
              <a:rPr lang="en-US" sz="2600" dirty="0">
                <a:latin typeface="Cambria Math" pitchFamily="18" charset="0"/>
                <a:ea typeface="Cambria Math" pitchFamily="18" charset="0"/>
              </a:rPr>
              <a:t>1</a:t>
            </a:r>
            <a:r>
              <a:rPr lang="en-US" sz="2600" dirty="0"/>
              <a:t>)</a:t>
            </a:r>
          </a:p>
          <a:p>
            <a:pPr marL="274320" indent="-274320">
              <a:spcBef>
                <a:spcPct val="20000"/>
              </a:spcBef>
              <a:buClr>
                <a:schemeClr val="accent3"/>
              </a:buClr>
              <a:buSzPct val="95000"/>
              <a:defRPr/>
            </a:pPr>
            <a:r>
              <a:rPr lang="en-US" sz="2600" i="1" dirty="0" err="1"/>
              <a:t>q</a:t>
            </a:r>
            <a:r>
              <a:rPr lang="en-US" sz="2600" dirty="0"/>
              <a:t> := </a:t>
            </a:r>
            <a:r>
              <a:rPr lang="en-US" sz="2600" i="1" dirty="0">
                <a:ea typeface="Cambria Math" pitchFamily="18" charset="0"/>
              </a:rPr>
              <a:t>n</a:t>
            </a:r>
          </a:p>
          <a:p>
            <a:pPr marL="274320" indent="-274320">
              <a:spcBef>
                <a:spcPct val="20000"/>
              </a:spcBef>
              <a:buClr>
                <a:schemeClr val="accent3"/>
              </a:buClr>
              <a:buSzPct val="95000"/>
              <a:defRPr/>
            </a:pPr>
            <a:r>
              <a:rPr lang="en-US" sz="2600" i="1" dirty="0">
                <a:ea typeface="Cambria Math" pitchFamily="18" charset="0"/>
              </a:rPr>
              <a:t>k </a:t>
            </a:r>
            <a:r>
              <a:rPr lang="en-US" sz="2600" dirty="0">
                <a:ea typeface="Cambria Math" pitchFamily="18" charset="0"/>
              </a:rPr>
              <a:t>:= </a:t>
            </a:r>
            <a:r>
              <a:rPr lang="en-US" sz="2600" dirty="0">
                <a:latin typeface="Cambria Math" pitchFamily="18" charset="0"/>
                <a:ea typeface="Cambria Math" pitchFamily="18" charset="0"/>
              </a:rPr>
              <a:t>0</a:t>
            </a:r>
            <a:endParaRPr lang="en-US" sz="2600" i="1"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while</a:t>
            </a:r>
            <a:r>
              <a:rPr lang="en-US" sz="2600" dirty="0"/>
              <a:t> (</a:t>
            </a:r>
            <a:r>
              <a:rPr lang="en-US" sz="2600" i="1" dirty="0"/>
              <a:t>q</a:t>
            </a:r>
            <a:r>
              <a:rPr lang="en-US" sz="2600" dirty="0"/>
              <a:t> ≠ </a:t>
            </a:r>
            <a:r>
              <a:rPr lang="en-US" sz="2600" dirty="0">
                <a:latin typeface="Cambria Math" pitchFamily="18" charset="0"/>
                <a:ea typeface="Cambria Math" pitchFamily="18" charset="0"/>
              </a:rPr>
              <a:t>0</a:t>
            </a:r>
            <a:r>
              <a:rPr lang="en-US" sz="2600" dirty="0"/>
              <a:t>)</a:t>
            </a:r>
          </a:p>
          <a:p>
            <a:pPr>
              <a:buNone/>
            </a:pPr>
            <a:r>
              <a:rPr lang="en-US" sz="2600" dirty="0"/>
              <a:t>       </a:t>
            </a:r>
            <a:r>
              <a:rPr lang="en-US" sz="2600" i="1" dirty="0" err="1"/>
              <a:t>a</a:t>
            </a:r>
            <a:r>
              <a:rPr lang="en-US" sz="2600" i="1" baseline="-25000" dirty="0" err="1"/>
              <a:t>k</a:t>
            </a:r>
            <a:r>
              <a:rPr lang="en-US" sz="2600" dirty="0"/>
              <a:t> := </a:t>
            </a:r>
            <a:r>
              <a:rPr lang="en-US" sz="2600" i="1" dirty="0"/>
              <a:t>q</a:t>
            </a:r>
            <a:r>
              <a:rPr lang="en-US" sz="2600" dirty="0"/>
              <a:t> </a:t>
            </a:r>
            <a:r>
              <a:rPr lang="en-US" sz="2600" b="1" dirty="0"/>
              <a:t>mod</a:t>
            </a:r>
            <a:r>
              <a:rPr lang="en-US" sz="2600" dirty="0"/>
              <a:t> </a:t>
            </a:r>
            <a:r>
              <a:rPr lang="en-US" sz="2600" i="1" dirty="0"/>
              <a:t>b</a:t>
            </a:r>
          </a:p>
          <a:p>
            <a:pPr>
              <a:buNone/>
            </a:pPr>
            <a:r>
              <a:rPr lang="en-US" sz="2600" dirty="0"/>
              <a:t>       </a:t>
            </a:r>
            <a:r>
              <a:rPr lang="en-US" sz="2600" i="1" dirty="0"/>
              <a:t>q</a:t>
            </a:r>
            <a:r>
              <a:rPr lang="en-US" sz="2600" dirty="0"/>
              <a:t> := </a:t>
            </a:r>
            <a:r>
              <a:rPr lang="en-US" sz="2600" i="1" dirty="0"/>
              <a:t>q</a:t>
            </a:r>
            <a:r>
              <a:rPr lang="en-US" sz="2600" dirty="0"/>
              <a:t> </a:t>
            </a:r>
            <a:r>
              <a:rPr lang="en-US" sz="2600" b="1" dirty="0"/>
              <a:t>div</a:t>
            </a:r>
            <a:r>
              <a:rPr lang="en-US" sz="2600" dirty="0"/>
              <a:t> </a:t>
            </a:r>
            <a:r>
              <a:rPr lang="en-US" sz="2600" i="1" dirty="0"/>
              <a:t>b</a:t>
            </a:r>
          </a:p>
          <a:p>
            <a:pPr>
              <a:buNone/>
            </a:pPr>
            <a:r>
              <a:rPr lang="en-US" sz="2600" dirty="0"/>
              <a:t>       </a:t>
            </a:r>
            <a:r>
              <a:rPr lang="en-US" sz="2600" i="1" dirty="0"/>
              <a:t>k</a:t>
            </a:r>
            <a:r>
              <a:rPr lang="en-US" sz="2600" dirty="0"/>
              <a:t> := </a:t>
            </a:r>
            <a:r>
              <a:rPr lang="en-US" sz="2600" i="1" dirty="0"/>
              <a:t>k</a:t>
            </a:r>
            <a:r>
              <a:rPr lang="en-US" sz="2600" dirty="0"/>
              <a:t> + </a:t>
            </a:r>
            <a:r>
              <a:rPr lang="en-US" sz="2600" dirty="0">
                <a:latin typeface="Cambria Math" pitchFamily="18" charset="0"/>
                <a:ea typeface="Cambria Math" pitchFamily="18" charset="0"/>
              </a:rPr>
              <a:t>1</a:t>
            </a:r>
            <a:endParaRPr lang="en-US" sz="2600" dirty="0"/>
          </a:p>
          <a:p>
            <a:pPr marL="274320" indent="-274320">
              <a:spcBef>
                <a:spcPct val="20000"/>
              </a:spcBef>
              <a:buClr>
                <a:schemeClr val="accent3"/>
              </a:buClr>
              <a:buSzPct val="95000"/>
              <a:defRPr/>
            </a:pPr>
            <a:r>
              <a:rPr lang="en-US" sz="2600" b="1" dirty="0"/>
              <a:t>r</a:t>
            </a:r>
            <a:r>
              <a:rPr lang="en-US" sz="2600" b="1" dirty="0" err="1"/>
              <a:t>eturn</a:t>
            </a:r>
            <a:r>
              <a:rPr lang="en-US" sz="2600" dirty="0"/>
              <a:t>(</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 ,…, 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 … 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i="1" baseline="-25000" dirty="0"/>
              <a:t>b</a:t>
            </a:r>
            <a:r>
              <a:rPr lang="en-US" sz="2600" dirty="0"/>
              <a:t> is base </a:t>
            </a:r>
            <a:r>
              <a:rPr lang="en-US" sz="2600" i="1" dirty="0"/>
              <a:t>b </a:t>
            </a:r>
            <a:r>
              <a:rPr lang="en-US" sz="2600" dirty="0"/>
              <a:t>expansion of </a:t>
            </a:r>
            <a:r>
              <a:rPr lang="en-US" sz="2600" i="1" dirty="0"/>
              <a:t>n</a:t>
            </a:r>
            <a:r>
              <a:rPr lang="en-US" sz="2600" dirty="0"/>
              <a:t>}</a:t>
            </a:r>
            <a:endParaRPr lang="en-US" sz="2600"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Conversion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Find the octal expansion of (</a:t>
            </a:r>
            <a:r>
              <a:rPr lang="en-US" dirty="0">
                <a:latin typeface="Cambria Math" pitchFamily="18" charset="0"/>
                <a:ea typeface="Cambria Math" pitchFamily="18" charset="0"/>
              </a:rPr>
              <a:t>12345</a:t>
            </a:r>
            <a:r>
              <a:rPr lang="en-US" dirty="0"/>
              <a:t>)</a:t>
            </a:r>
            <a:r>
              <a:rPr lang="en-US" baseline="-25000" dirty="0"/>
              <a:t>10</a:t>
            </a:r>
          </a:p>
          <a:p>
            <a:pPr>
              <a:buNone/>
            </a:pPr>
            <a:r>
              <a:rPr lang="en-US" baseline="-25000" dirty="0"/>
              <a:t>    </a:t>
            </a:r>
            <a:r>
              <a:rPr lang="en-US" b="1" dirty="0"/>
              <a:t>Solution</a:t>
            </a:r>
            <a:r>
              <a:rPr lang="en-US" dirty="0"/>
              <a:t>:  Successively dividing by 8 gives:</a:t>
            </a:r>
            <a:endParaRPr lang="en-US" baseline="-25000" dirty="0"/>
          </a:p>
          <a:p>
            <a:pPr lvl="1"/>
            <a:r>
              <a:rPr lang="en-US" dirty="0"/>
              <a:t> </a:t>
            </a:r>
            <a:r>
              <a:rPr lang="en-US" dirty="0">
                <a:latin typeface="Cambria Math" pitchFamily="18" charset="0"/>
                <a:ea typeface="Cambria Math" pitchFamily="18" charset="0"/>
              </a:rPr>
              <a:t>12345</a:t>
            </a:r>
            <a:r>
              <a:rPr lang="en-US" dirty="0"/>
              <a:t> = 8 ∙ </a:t>
            </a:r>
            <a:r>
              <a:rPr lang="en-US" dirty="0">
                <a:latin typeface="Cambria Math" pitchFamily="18" charset="0"/>
                <a:ea typeface="Cambria Math" pitchFamily="18" charset="0"/>
              </a:rPr>
              <a:t>1543</a:t>
            </a:r>
            <a:r>
              <a:rPr lang="en-US" dirty="0"/>
              <a:t> + </a:t>
            </a:r>
            <a:r>
              <a:rPr lang="en-US" dirty="0">
                <a:latin typeface="Cambria Math" pitchFamily="18" charset="0"/>
                <a:ea typeface="Cambria Math" pitchFamily="18" charset="0"/>
              </a:rPr>
              <a:t>1</a:t>
            </a:r>
          </a:p>
          <a:p>
            <a:pPr lvl="1"/>
            <a:r>
              <a:rPr lang="en-US" dirty="0"/>
              <a:t>  </a:t>
            </a:r>
            <a:r>
              <a:rPr lang="en-US" dirty="0">
                <a:latin typeface="Cambria Math" pitchFamily="18" charset="0"/>
                <a:ea typeface="Cambria Math" pitchFamily="18" charset="0"/>
              </a:rPr>
              <a:t>1543</a:t>
            </a:r>
            <a:r>
              <a:rPr lang="en-US" dirty="0"/>
              <a:t> = 8 ∙ </a:t>
            </a:r>
            <a:r>
              <a:rPr lang="en-US" dirty="0">
                <a:latin typeface="Cambria Math" pitchFamily="18" charset="0"/>
                <a:ea typeface="Cambria Math" pitchFamily="18" charset="0"/>
              </a:rPr>
              <a:t>192</a:t>
            </a:r>
            <a:r>
              <a:rPr lang="en-US" dirty="0"/>
              <a:t> + </a:t>
            </a:r>
            <a:r>
              <a:rPr lang="en-US" dirty="0">
                <a:latin typeface="Cambria Math" pitchFamily="18" charset="0"/>
                <a:ea typeface="Cambria Math" pitchFamily="18" charset="0"/>
              </a:rPr>
              <a:t>7</a:t>
            </a:r>
          </a:p>
          <a:p>
            <a:pPr lvl="1"/>
            <a:r>
              <a:rPr lang="en-US" dirty="0"/>
              <a:t>   </a:t>
            </a:r>
            <a:r>
              <a:rPr lang="en-US" dirty="0">
                <a:latin typeface="Cambria Math" pitchFamily="18" charset="0"/>
                <a:ea typeface="Cambria Math" pitchFamily="18" charset="0"/>
              </a:rPr>
              <a:t>192</a:t>
            </a:r>
            <a:r>
              <a:rPr lang="en-US" dirty="0"/>
              <a:t> = 8 ∙ </a:t>
            </a:r>
            <a:r>
              <a:rPr lang="en-US" dirty="0">
                <a:latin typeface="Cambria Math" pitchFamily="18" charset="0"/>
                <a:ea typeface="Cambria Math" pitchFamily="18" charset="0"/>
              </a:rPr>
              <a:t>24</a:t>
            </a:r>
            <a:r>
              <a:rPr lang="en-US" dirty="0"/>
              <a:t> + </a:t>
            </a:r>
            <a:r>
              <a:rPr lang="en-US" dirty="0">
                <a:latin typeface="Cambria Math" pitchFamily="18" charset="0"/>
                <a:ea typeface="Cambria Math" pitchFamily="18" charset="0"/>
              </a:rPr>
              <a:t>0</a:t>
            </a:r>
          </a:p>
          <a:p>
            <a:pPr lvl="1"/>
            <a:r>
              <a:rPr lang="en-US" dirty="0"/>
              <a:t>   </a:t>
            </a:r>
            <a:r>
              <a:rPr lang="en-US" dirty="0">
                <a:latin typeface="Cambria Math" pitchFamily="18" charset="0"/>
                <a:ea typeface="Cambria Math" pitchFamily="18" charset="0"/>
              </a:rPr>
              <a:t>24</a:t>
            </a:r>
            <a:r>
              <a:rPr lang="en-US" dirty="0"/>
              <a:t> = 8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0</a:t>
            </a:r>
          </a:p>
          <a:p>
            <a:pPr lvl="1"/>
            <a:r>
              <a:rPr lang="en-US" dirty="0">
                <a:latin typeface="Cambria Math" pitchFamily="18" charset="0"/>
                <a:ea typeface="Cambria Math" pitchFamily="18" charset="0"/>
              </a:rPr>
              <a:t>   3</a:t>
            </a:r>
            <a:r>
              <a:rPr lang="en-US" dirty="0"/>
              <a:t>  = 8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3</a:t>
            </a:r>
          </a:p>
          <a:p>
            <a:pPr>
              <a:buNone/>
            </a:pPr>
            <a:r>
              <a:rPr lang="en-US" dirty="0"/>
              <a:t>   The remainders are the digits from right to left   yielding  (</a:t>
            </a:r>
            <a:r>
              <a:rPr lang="en-US" dirty="0">
                <a:latin typeface="Cambria Math" pitchFamily="18" charset="0"/>
                <a:ea typeface="Cambria Math" pitchFamily="18" charset="0"/>
              </a:rPr>
              <a:t>30071</a:t>
            </a:r>
            <a:r>
              <a:rPr lang="en-US" dirty="0"/>
              <a:t>)</a:t>
            </a:r>
            <a:r>
              <a:rPr lang="en-US" baseline="-25000" dirty="0"/>
              <a:t>8</a:t>
            </a:r>
            <a:r>
              <a:rPr lang="en-US" dirty="0"/>
              <a:t>.</a:t>
            </a:r>
            <a:endParaRPr lang="en-US" baseline="-25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of Hexadecimal, Octal, and Binary Representations</a:t>
            </a:r>
          </a:p>
        </p:txBody>
      </p:sp>
      <p:pic>
        <p:nvPicPr>
          <p:cNvPr id="4" name="Content Placeholder 3" descr="table31.jpg"/>
          <p:cNvPicPr>
            <a:picLocks noGrp="1" noChangeAspect="1"/>
          </p:cNvPicPr>
          <p:nvPr>
            <p:ph idx="1"/>
          </p:nvPr>
        </p:nvPicPr>
        <p:blipFill>
          <a:blip r:embed="rId2" cstate="print"/>
          <a:stretch>
            <a:fillRect/>
          </a:stretch>
        </p:blipFill>
        <p:spPr>
          <a:xfrm>
            <a:off x="2590800" y="2209801"/>
            <a:ext cx="7239000" cy="2038165"/>
          </a:xfrm>
        </p:spPr>
      </p:pic>
      <p:sp>
        <p:nvSpPr>
          <p:cNvPr id="5" name="TextBox 4"/>
          <p:cNvSpPr txBox="1"/>
          <p:nvPr/>
        </p:nvSpPr>
        <p:spPr>
          <a:xfrm>
            <a:off x="2362200" y="4800600"/>
            <a:ext cx="7924800" cy="923330"/>
          </a:xfrm>
          <a:prstGeom prst="rect">
            <a:avLst/>
          </a:prstGeom>
          <a:noFill/>
        </p:spPr>
        <p:txBody>
          <a:bodyPr wrap="square" rtlCol="0">
            <a:spAutoFit/>
          </a:bodyPr>
          <a:lstStyle/>
          <a:p>
            <a:r>
              <a:rPr lang="en-US" dirty="0"/>
              <a:t>Each octal digit corresponds to a block of </a:t>
            </a:r>
            <a:r>
              <a:rPr lang="en-US" dirty="0">
                <a:latin typeface="Cambria Math" pitchFamily="18" charset="0"/>
                <a:ea typeface="Cambria Math" pitchFamily="18" charset="0"/>
              </a:rPr>
              <a:t>3</a:t>
            </a:r>
            <a:r>
              <a:rPr lang="en-US" dirty="0"/>
              <a:t> binary digits.</a:t>
            </a:r>
          </a:p>
          <a:p>
            <a:r>
              <a:rPr lang="en-US" dirty="0"/>
              <a:t>Each hexadecimal digit corresponds to a block of </a:t>
            </a:r>
            <a:r>
              <a:rPr lang="en-US" dirty="0">
                <a:latin typeface="Cambria Math" pitchFamily="18" charset="0"/>
                <a:ea typeface="Cambria Math" pitchFamily="18" charset="0"/>
              </a:rPr>
              <a:t>4</a:t>
            </a:r>
            <a:r>
              <a:rPr lang="en-US" dirty="0"/>
              <a:t> binary digits. </a:t>
            </a:r>
          </a:p>
          <a:p>
            <a:r>
              <a:rPr lang="en-US" dirty="0"/>
              <a:t>So, conversion between binary, octal, and hexadecimal is easy.</a:t>
            </a:r>
          </a:p>
        </p:txBody>
      </p:sp>
      <p:sp>
        <p:nvSpPr>
          <p:cNvPr id="6" name="TextBox 5"/>
          <p:cNvSpPr txBox="1"/>
          <p:nvPr/>
        </p:nvSpPr>
        <p:spPr>
          <a:xfrm>
            <a:off x="4267200" y="4267200"/>
            <a:ext cx="2971800" cy="369332"/>
          </a:xfrm>
          <a:prstGeom prst="rect">
            <a:avLst/>
          </a:prstGeom>
          <a:noFill/>
        </p:spPr>
        <p:txBody>
          <a:bodyPr wrap="square" rtlCol="0">
            <a:spAutoFit/>
          </a:bodyPr>
          <a:lstStyle/>
          <a:p>
            <a:r>
              <a:rPr lang="en-US" dirty="0"/>
              <a:t>Initial </a:t>
            </a:r>
            <a:r>
              <a:rPr lang="en-US" dirty="0">
                <a:latin typeface="Cambria Math" pitchFamily="18" charset="0"/>
                <a:ea typeface="Cambria Math" pitchFamily="18" charset="0"/>
              </a:rPr>
              <a:t>0</a:t>
            </a:r>
            <a:r>
              <a:rPr lang="en-US" dirty="0"/>
              <a:t>s are not shown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Divisibility and Modular Arithmetic</a:t>
            </a:r>
          </a:p>
          <a:p>
            <a:r>
              <a:rPr lang="en-US" dirty="0"/>
              <a:t>Integer Representations and Algorithms </a:t>
            </a:r>
          </a:p>
          <a:p>
            <a:r>
              <a:rPr lang="en-US" dirty="0"/>
              <a:t>Primes and Greatest Common Divisors</a:t>
            </a:r>
          </a:p>
          <a:p>
            <a:r>
              <a:rPr lang="en-US" dirty="0"/>
              <a:t>Solving </a:t>
            </a:r>
            <a:r>
              <a:rPr lang="en-US" dirty="0" err="1"/>
              <a:t>Congruences</a:t>
            </a:r>
            <a:r>
              <a:rPr lang="en-US" dirty="0"/>
              <a:t> </a:t>
            </a:r>
          </a:p>
          <a:p>
            <a:r>
              <a:rPr lang="en-US" dirty="0"/>
              <a:t>Applications of </a:t>
            </a:r>
            <a:r>
              <a:rPr lang="en-US" dirty="0" err="1"/>
              <a:t>Congruences</a:t>
            </a:r>
            <a:endParaRPr lang="en-US" dirty="0"/>
          </a:p>
          <a:p>
            <a:r>
              <a:rPr lang="en-US" dirty="0"/>
              <a:t>Cryptography</a:t>
            </a:r>
          </a:p>
          <a:p>
            <a:pPr>
              <a:buNone/>
            </a:pPr>
            <a:endParaRPr lang="en-US" dirty="0"/>
          </a:p>
          <a:p>
            <a:pPr lvl="1">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 Between Binary, Octal, and Hexadecimal Expansions</a:t>
            </a:r>
          </a:p>
        </p:txBody>
      </p:sp>
      <p:sp>
        <p:nvSpPr>
          <p:cNvPr id="3" name="Content Placeholder 2"/>
          <p:cNvSpPr>
            <a:spLocks noGrp="1"/>
          </p:cNvSpPr>
          <p:nvPr>
            <p:ph idx="1"/>
          </p:nvPr>
        </p:nvSpPr>
        <p:spPr/>
        <p:txBody>
          <a:bodyPr>
            <a:normAutofit/>
          </a:bodyPr>
          <a:lstStyle/>
          <a:p>
            <a:pPr>
              <a:buNone/>
            </a:pPr>
            <a:r>
              <a:rPr lang="en-US" b="1" dirty="0"/>
              <a:t>   Example</a:t>
            </a:r>
            <a:r>
              <a:rPr lang="en-US" dirty="0"/>
              <a:t>: Find the octal and hexadecimal expansions of (</a:t>
            </a:r>
            <a:r>
              <a:rPr lang="en-US" dirty="0">
                <a:latin typeface="Cambria Math" pitchFamily="18" charset="0"/>
                <a:ea typeface="Cambria Math" pitchFamily="18" charset="0"/>
              </a:rPr>
              <a:t>11 1110 1011 1100</a:t>
            </a:r>
            <a:r>
              <a:rPr lang="en-US" dirty="0"/>
              <a:t>)</a:t>
            </a:r>
            <a:r>
              <a:rPr lang="en-US" baseline="-25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a:t>
            </a:r>
          </a:p>
          <a:p>
            <a:pPr lvl="1"/>
            <a:r>
              <a:rPr lang="en-US" dirty="0"/>
              <a:t>To convert to octal, we group the digits into blocks of three (</a:t>
            </a:r>
            <a:r>
              <a:rPr lang="en-US" dirty="0">
                <a:latin typeface="Cambria Math" pitchFamily="18" charset="0"/>
                <a:ea typeface="Cambria Math" pitchFamily="18" charset="0"/>
              </a:rPr>
              <a:t>011 111 010 111 100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7</a:t>
            </a:r>
            <a:r>
              <a:rPr lang="en-US" dirty="0"/>
              <a:t>, and </a:t>
            </a:r>
            <a:r>
              <a:rPr lang="en-US" dirty="0">
                <a:latin typeface="Cambria Math" pitchFamily="18" charset="0"/>
                <a:ea typeface="Cambria Math" pitchFamily="18" charset="0"/>
              </a:rPr>
              <a:t>4</a:t>
            </a:r>
            <a:r>
              <a:rPr lang="en-US" dirty="0"/>
              <a:t>. Hence, the solution is (</a:t>
            </a:r>
            <a:r>
              <a:rPr lang="en-US" dirty="0">
                <a:latin typeface="Cambria Math" pitchFamily="18" charset="0"/>
                <a:ea typeface="Cambria Math" pitchFamily="18" charset="0"/>
              </a:rPr>
              <a:t>37274</a:t>
            </a:r>
            <a:r>
              <a:rPr lang="en-US" dirty="0"/>
              <a:t>)</a:t>
            </a:r>
            <a:r>
              <a:rPr lang="en-US" baseline="-25000" dirty="0">
                <a:latin typeface="Cambria Math" pitchFamily="18" charset="0"/>
                <a:ea typeface="Cambria Math" pitchFamily="18" charset="0"/>
              </a:rPr>
              <a:t>8</a:t>
            </a:r>
            <a:r>
              <a:rPr lang="en-US" dirty="0"/>
              <a:t>.</a:t>
            </a:r>
          </a:p>
          <a:p>
            <a:pPr lvl="1"/>
            <a:r>
              <a:rPr lang="en-US" dirty="0"/>
              <a:t>To convert to hexadecimal, we group the digits into blocks of four (</a:t>
            </a:r>
            <a:r>
              <a:rPr lang="en-US" dirty="0">
                <a:latin typeface="Cambria Math" pitchFamily="18" charset="0"/>
                <a:ea typeface="Cambria Math" pitchFamily="18" charset="0"/>
              </a:rPr>
              <a:t>0011 1110 1011 1100</a:t>
            </a:r>
            <a:r>
              <a:rPr lang="en-US" dirty="0"/>
              <a:t>)</a:t>
            </a:r>
            <a:r>
              <a:rPr lang="en-US" baseline="-25000" dirty="0">
                <a:latin typeface="Cambria Math" pitchFamily="18" charset="0"/>
                <a:ea typeface="Cambria Math" pitchFamily="18" charset="0"/>
              </a:rPr>
              <a:t>2</a:t>
            </a:r>
            <a:r>
              <a:rPr lang="en-US" dirty="0"/>
              <a:t>, adding initial </a:t>
            </a:r>
            <a:r>
              <a:rPr lang="en-US" dirty="0">
                <a:latin typeface="Cambria Math" pitchFamily="18" charset="0"/>
                <a:ea typeface="Cambria Math" pitchFamily="18" charset="0"/>
              </a:rPr>
              <a:t>0</a:t>
            </a:r>
            <a:r>
              <a:rPr lang="en-US" dirty="0"/>
              <a:t>s as needed. The blocks from left to right correspond to the digits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E</a:t>
            </a:r>
            <a:r>
              <a:rPr lang="en-US" dirty="0"/>
              <a:t>,</a:t>
            </a:r>
            <a:r>
              <a:rPr lang="en-US" dirty="0">
                <a:latin typeface="Cambria Math" pitchFamily="18" charset="0"/>
                <a:ea typeface="Cambria Math" pitchFamily="18" charset="0"/>
              </a:rPr>
              <a:t>B</a:t>
            </a:r>
            <a:r>
              <a:rPr lang="en-US" dirty="0"/>
              <a:t>,</a:t>
            </a:r>
            <a:r>
              <a:rPr lang="en-US" dirty="0">
                <a:latin typeface="Cambria Math" pitchFamily="18" charset="0"/>
                <a:ea typeface="Cambria Math" pitchFamily="18" charset="0"/>
              </a:rPr>
              <a:t> and </a:t>
            </a:r>
            <a:r>
              <a:rPr lang="en-US" dirty="0"/>
              <a:t> </a:t>
            </a:r>
            <a:r>
              <a:rPr lang="en-US" dirty="0">
                <a:latin typeface="Cambria Math" pitchFamily="18" charset="0"/>
                <a:ea typeface="Cambria Math" pitchFamily="18" charset="0"/>
              </a:rPr>
              <a:t>C</a:t>
            </a:r>
            <a:r>
              <a:rPr lang="en-US" dirty="0"/>
              <a:t>. Hence, the solution is (</a:t>
            </a:r>
            <a:r>
              <a:rPr lang="en-US" dirty="0">
                <a:latin typeface="Cambria Math" pitchFamily="18" charset="0"/>
                <a:ea typeface="Cambria Math" pitchFamily="18" charset="0"/>
              </a:rPr>
              <a:t>3EBC</a:t>
            </a:r>
            <a:r>
              <a:rPr lang="en-US" dirty="0"/>
              <a:t>)</a:t>
            </a:r>
            <a:r>
              <a:rPr lang="en-US" baseline="-25000" dirty="0">
                <a:latin typeface="Cambria Math" pitchFamily="18" charset="0"/>
                <a:ea typeface="Cambria Math" pitchFamily="18" charset="0"/>
              </a:rPr>
              <a:t>16</a:t>
            </a:r>
            <a:r>
              <a:rPr lang="en-US" dirty="0"/>
              <a:t>.</a:t>
            </a:r>
          </a:p>
          <a:p>
            <a:pPr lvl="1"/>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Addition of Integers</a:t>
            </a:r>
          </a:p>
        </p:txBody>
      </p:sp>
      <p:sp>
        <p:nvSpPr>
          <p:cNvPr id="3" name="Content Placeholder 2"/>
          <p:cNvSpPr>
            <a:spLocks noGrp="1"/>
          </p:cNvSpPr>
          <p:nvPr>
            <p:ph idx="1"/>
          </p:nvPr>
        </p:nvSpPr>
        <p:spPr>
          <a:xfrm>
            <a:off x="1981200" y="1935480"/>
            <a:ext cx="8229600" cy="4617720"/>
          </a:xfrm>
        </p:spPr>
        <p:txBody>
          <a:bodyPr>
            <a:normAutofit fontScale="92500" lnSpcReduction="20000"/>
          </a:bodyPr>
          <a:lstStyle/>
          <a:p>
            <a:r>
              <a:rPr lang="en-US" dirty="0"/>
              <a:t>Algorithms for performing operations with integers using their binary expansions are important as computer chips work with binary numbers. Each digit is called a </a:t>
            </a:r>
            <a:r>
              <a:rPr lang="en-US" i="1" dirty="0"/>
              <a:t>bit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number of additions of bits used by the algorithm to add two </a:t>
            </a:r>
            <a:r>
              <a:rPr lang="en-US" i="1" dirty="0"/>
              <a:t>n</a:t>
            </a:r>
            <a:r>
              <a:rPr lang="en-US" dirty="0"/>
              <a:t>-bit integers is </a:t>
            </a:r>
            <a:r>
              <a:rPr lang="en-US" i="1" dirty="0"/>
              <a:t>O</a:t>
            </a:r>
            <a:r>
              <a:rPr lang="en-US" dirty="0"/>
              <a:t>(</a:t>
            </a:r>
            <a:r>
              <a:rPr lang="en-US" i="1" dirty="0"/>
              <a:t>n</a:t>
            </a:r>
            <a:r>
              <a:rPr lang="en-US" dirty="0"/>
              <a:t>).</a:t>
            </a:r>
          </a:p>
        </p:txBody>
      </p:sp>
      <p:sp>
        <p:nvSpPr>
          <p:cNvPr id="4" name="Content Placeholder 2"/>
          <p:cNvSpPr txBox="1">
            <a:spLocks/>
          </p:cNvSpPr>
          <p:nvPr/>
        </p:nvSpPr>
        <p:spPr>
          <a:xfrm>
            <a:off x="1828800" y="2895600"/>
            <a:ext cx="8763000" cy="2819400"/>
          </a:xfrm>
          <a:prstGeom prst="rect">
            <a:avLst/>
          </a:prstGeom>
          <a:ln>
            <a:solidFill>
              <a:schemeClr val="accent1"/>
            </a:solidFill>
          </a:ln>
        </p:spPr>
        <p:txBody>
          <a:bodyPr vert="horz">
            <a:noAutofit/>
          </a:bodyPr>
          <a:lstStyle/>
          <a:p>
            <a:pPr marL="274320" indent="-274320">
              <a:spcBef>
                <a:spcPct val="20000"/>
              </a:spcBef>
              <a:buClr>
                <a:schemeClr val="accent3"/>
              </a:buClr>
              <a:buSzPct val="95000"/>
              <a:defRPr/>
            </a:pPr>
            <a:r>
              <a:rPr lang="en-US" b="1" dirty="0"/>
              <a:t>procedure</a:t>
            </a:r>
            <a:r>
              <a:rPr lang="en-US" dirty="0"/>
              <a:t> </a:t>
            </a:r>
            <a:r>
              <a:rPr lang="en-US" i="1" dirty="0"/>
              <a:t>add</a:t>
            </a:r>
            <a:r>
              <a:rPr lang="en-US" dirty="0"/>
              <a:t>(</a:t>
            </a:r>
            <a:r>
              <a:rPr lang="en-US" i="1" dirty="0"/>
              <a:t>a, b</a:t>
            </a:r>
            <a:r>
              <a:rPr lang="en-US" dirty="0"/>
              <a:t>: positive integers)</a:t>
            </a:r>
          </a:p>
          <a:p>
            <a:pPr marL="274320" indent="-274320">
              <a:spcBef>
                <a:spcPct val="20000"/>
              </a:spcBef>
              <a:buClr>
                <a:schemeClr val="accent3"/>
              </a:buClr>
              <a:buSzPct val="95000"/>
              <a:defRPr/>
            </a:pPr>
            <a:r>
              <a:rPr lang="en-US" dirty="0"/>
              <a:t>{the binary expansions of </a:t>
            </a:r>
            <a:r>
              <a:rPr lang="en-US" i="1" dirty="0"/>
              <a:t>a</a:t>
            </a:r>
            <a:r>
              <a:rPr lang="en-US" dirty="0"/>
              <a:t> and </a:t>
            </a:r>
            <a:r>
              <a:rPr lang="en-US" i="1" dirty="0"/>
              <a:t>b</a:t>
            </a:r>
            <a:r>
              <a:rPr lang="en-US" dirty="0"/>
              <a:t> are (</a:t>
            </a:r>
            <a:r>
              <a:rPr lang="en-US" i="1" dirty="0"/>
              <a:t>a</a:t>
            </a:r>
            <a:r>
              <a:rPr lang="en-US" i="1" baseline="-25000" dirty="0"/>
              <a:t>n-</a:t>
            </a:r>
            <a:r>
              <a:rPr lang="en-US" baseline="-25000" dirty="0">
                <a:latin typeface="Cambria Math" pitchFamily="18" charset="0"/>
                <a:ea typeface="Cambria Math" pitchFamily="18" charset="0"/>
              </a:rPr>
              <a:t>1</a:t>
            </a:r>
            <a:r>
              <a:rPr lang="en-US" i="1" dirty="0"/>
              <a:t>,a</a:t>
            </a:r>
            <a:r>
              <a:rPr lang="en-US" i="1" baseline="-25000" dirty="0"/>
              <a:t>n-</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  and (</a:t>
            </a:r>
            <a:r>
              <a:rPr lang="en-US" i="1" dirty="0"/>
              <a:t>b</a:t>
            </a:r>
            <a:r>
              <a:rPr lang="en-US" i="1" baseline="-25000" dirty="0"/>
              <a:t>n-</a:t>
            </a:r>
            <a:r>
              <a:rPr lang="en-US" baseline="-25000" dirty="0">
                <a:latin typeface="Cambria Math" pitchFamily="18" charset="0"/>
                <a:ea typeface="Cambria Math" pitchFamily="18" charset="0"/>
              </a:rPr>
              <a:t>1</a:t>
            </a:r>
            <a:r>
              <a:rPr lang="en-US" i="1" dirty="0"/>
              <a:t>,b</a:t>
            </a:r>
            <a:r>
              <a:rPr lang="en-US" i="1" baseline="-25000" dirty="0"/>
              <a:t>n-</a:t>
            </a:r>
            <a:r>
              <a:rPr lang="en-US" baseline="-25000" dirty="0">
                <a:latin typeface="Cambria Math" pitchFamily="18" charset="0"/>
                <a:ea typeface="Cambria Math" pitchFamily="18" charset="0"/>
              </a:rPr>
              <a:t>2</a:t>
            </a:r>
            <a:r>
              <a:rPr lang="en-US" i="1" dirty="0"/>
              <a:t>,…,b</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 respectively}</a:t>
            </a:r>
          </a:p>
          <a:p>
            <a:pPr marL="274320" indent="-274320">
              <a:spcBef>
                <a:spcPct val="20000"/>
              </a:spcBef>
              <a:buClr>
                <a:schemeClr val="accent3"/>
              </a:buClr>
              <a:buSzPct val="95000"/>
              <a:defRPr/>
            </a:pPr>
            <a:r>
              <a:rPr lang="en-US" i="1" dirty="0">
                <a:ea typeface="Cambria Math" pitchFamily="18" charset="0"/>
              </a:rPr>
              <a:t>c </a:t>
            </a:r>
            <a:r>
              <a:rPr lang="en-US" dirty="0">
                <a:ea typeface="Cambria Math" pitchFamily="18" charset="0"/>
              </a:rPr>
              <a:t>:= </a:t>
            </a:r>
            <a:r>
              <a:rPr lang="en-US" dirty="0">
                <a:latin typeface="Cambria Math" pitchFamily="18" charset="0"/>
                <a:ea typeface="Cambria Math" pitchFamily="18" charset="0"/>
              </a:rPr>
              <a:t>0</a:t>
            </a:r>
            <a:endParaRPr lang="en-US" i="1" dirty="0">
              <a:latin typeface="Cambria Math" pitchFamily="18" charset="0"/>
              <a:ea typeface="Cambria Math" pitchFamily="18" charset="0"/>
            </a:endParaRPr>
          </a:p>
          <a:p>
            <a:pPr marL="274320" indent="-274320">
              <a:spcBef>
                <a:spcPct val="20000"/>
              </a:spcBef>
              <a:buClr>
                <a:schemeClr val="accent3"/>
              </a:buClr>
              <a:buSzPct val="95000"/>
              <a:defRPr/>
            </a:pPr>
            <a:r>
              <a:rPr lang="en-US" b="1" dirty="0"/>
              <a:t>for  </a:t>
            </a:r>
            <a:r>
              <a:rPr lang="en-US" i="1" dirty="0"/>
              <a:t>j</a:t>
            </a:r>
            <a:r>
              <a:rPr lang="en-US" dirty="0"/>
              <a:t> </a:t>
            </a:r>
            <a:r>
              <a:rPr lang="en-US" dirty="0">
                <a:ea typeface="Cambria Math" pitchFamily="18" charset="0"/>
              </a:rPr>
              <a:t>:= </a:t>
            </a:r>
            <a:r>
              <a:rPr lang="en-US" dirty="0">
                <a:latin typeface="Cambria Math" pitchFamily="18" charset="0"/>
                <a:ea typeface="Cambria Math" pitchFamily="18" charset="0"/>
              </a:rPr>
              <a:t>0 </a:t>
            </a:r>
            <a:r>
              <a:rPr lang="en-US" dirty="0"/>
              <a:t>to </a:t>
            </a:r>
            <a:r>
              <a:rPr lang="en-US" i="1" dirty="0"/>
              <a:t>n</a:t>
            </a:r>
            <a:r>
              <a:rPr lang="en-US" dirty="0"/>
              <a:t> </a:t>
            </a:r>
            <a:r>
              <a:rPr lang="en-US" dirty="0">
                <a:latin typeface="Cambria Math"/>
                <a:ea typeface="Cambria Math"/>
              </a:rPr>
              <a:t>− 1</a:t>
            </a:r>
            <a:endParaRPr lang="en-US" dirty="0"/>
          </a:p>
          <a:p>
            <a:pPr>
              <a:buNone/>
            </a:pPr>
            <a:r>
              <a:rPr lang="en-US" dirty="0"/>
              <a:t>       </a:t>
            </a:r>
            <a:r>
              <a:rPr lang="en-US" i="1" dirty="0"/>
              <a:t>d</a:t>
            </a:r>
            <a:r>
              <a:rPr lang="en-US" dirty="0"/>
              <a:t> := </a:t>
            </a:r>
            <a:r>
              <a:rPr lang="en-US" dirty="0">
                <a:latin typeface="Cambria Math"/>
                <a:ea typeface="Cambria Math"/>
              </a:rPr>
              <a:t>⌊</a:t>
            </a:r>
            <a:r>
              <a:rPr lang="en-US" dirty="0"/>
              <a:t>(</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t>)/</a:t>
            </a:r>
            <a:r>
              <a:rPr lang="en-US" dirty="0">
                <a:latin typeface="Cambria Math" pitchFamily="18" charset="0"/>
                <a:ea typeface="Cambria Math" pitchFamily="18" charset="0"/>
              </a:rPr>
              <a:t>2</a:t>
            </a:r>
            <a:r>
              <a:rPr lang="en-US" dirty="0">
                <a:latin typeface="Cambria Math"/>
                <a:ea typeface="Cambria Math"/>
              </a:rPr>
              <a:t>⌋</a:t>
            </a:r>
            <a:endParaRPr lang="en-US" i="1" dirty="0"/>
          </a:p>
          <a:p>
            <a:pPr>
              <a:buNone/>
            </a:pPr>
            <a:r>
              <a:rPr lang="en-US" dirty="0"/>
              <a:t>       </a:t>
            </a:r>
            <a:r>
              <a:rPr lang="en-US" i="1" dirty="0" err="1"/>
              <a:t>s</a:t>
            </a:r>
            <a:r>
              <a:rPr lang="en-US" i="1" baseline="-25000" dirty="0" err="1"/>
              <a:t>j</a:t>
            </a:r>
            <a:r>
              <a:rPr lang="en-US" baseline="-25000" dirty="0">
                <a:latin typeface="Cambria Math" pitchFamily="18" charset="0"/>
                <a:ea typeface="Cambria Math" pitchFamily="18" charset="0"/>
              </a:rPr>
              <a:t> </a:t>
            </a:r>
            <a:r>
              <a:rPr lang="en-US" dirty="0"/>
              <a:t>:= </a:t>
            </a:r>
            <a:r>
              <a:rPr lang="en-US" i="1" dirty="0" err="1"/>
              <a:t>a</a:t>
            </a:r>
            <a:r>
              <a:rPr lang="en-US" i="1" baseline="-25000" dirty="0" err="1"/>
              <a:t>j</a:t>
            </a:r>
            <a:r>
              <a:rPr lang="en-US" i="1" baseline="-25000" dirty="0"/>
              <a:t> </a:t>
            </a:r>
            <a:r>
              <a:rPr lang="en-US" dirty="0"/>
              <a:t>+</a:t>
            </a:r>
            <a:r>
              <a:rPr lang="en-US" i="1" dirty="0"/>
              <a:t> </a:t>
            </a:r>
            <a:r>
              <a:rPr lang="en-US" i="1" dirty="0" err="1"/>
              <a:t>b</a:t>
            </a:r>
            <a:r>
              <a:rPr lang="en-US" i="1" baseline="-25000" dirty="0" err="1"/>
              <a:t>j</a:t>
            </a:r>
            <a:r>
              <a:rPr lang="en-US" i="1" baseline="-25000" dirty="0"/>
              <a:t> </a:t>
            </a:r>
            <a:r>
              <a:rPr lang="en-US" dirty="0"/>
              <a:t>+</a:t>
            </a:r>
            <a:r>
              <a:rPr lang="en-US" i="1" dirty="0"/>
              <a:t> c</a:t>
            </a:r>
            <a:r>
              <a:rPr lang="en-US" dirty="0">
                <a:latin typeface="Cambria Math"/>
                <a:ea typeface="Cambria Math"/>
              </a:rPr>
              <a:t> − </a:t>
            </a:r>
            <a:r>
              <a:rPr lang="en-US" dirty="0">
                <a:latin typeface="Cambria Math" pitchFamily="18" charset="0"/>
                <a:ea typeface="Cambria Math" pitchFamily="18" charset="0"/>
              </a:rPr>
              <a:t>2</a:t>
            </a:r>
            <a:r>
              <a:rPr lang="en-US" i="1" dirty="0"/>
              <a:t>d</a:t>
            </a:r>
          </a:p>
          <a:p>
            <a:pPr>
              <a:buNone/>
            </a:pPr>
            <a:r>
              <a:rPr lang="en-US" dirty="0"/>
              <a:t>       </a:t>
            </a:r>
            <a:r>
              <a:rPr lang="en-US" i="1" dirty="0"/>
              <a:t>c</a:t>
            </a:r>
            <a:r>
              <a:rPr lang="en-US" dirty="0"/>
              <a:t> := </a:t>
            </a:r>
            <a:r>
              <a:rPr lang="en-US" i="1" dirty="0"/>
              <a:t>d</a:t>
            </a:r>
          </a:p>
          <a:p>
            <a:pPr>
              <a:buNone/>
            </a:pPr>
            <a:r>
              <a:rPr lang="en-US" i="1" dirty="0" err="1"/>
              <a:t>s</a:t>
            </a:r>
            <a:r>
              <a:rPr lang="en-US" i="1" baseline="-25000" dirty="0" err="1"/>
              <a:t>n</a:t>
            </a:r>
            <a:r>
              <a:rPr lang="en-US" baseline="-25000" dirty="0">
                <a:latin typeface="Cambria Math" pitchFamily="18" charset="0"/>
                <a:ea typeface="Cambria Math" pitchFamily="18" charset="0"/>
              </a:rPr>
              <a:t> </a:t>
            </a:r>
            <a:r>
              <a:rPr lang="en-US" dirty="0"/>
              <a:t>:= </a:t>
            </a:r>
            <a:r>
              <a:rPr lang="en-US" i="1" dirty="0"/>
              <a:t> c</a:t>
            </a:r>
            <a:endParaRPr lang="en-US" dirty="0"/>
          </a:p>
          <a:p>
            <a:pPr marL="274320" indent="-274320">
              <a:spcBef>
                <a:spcPct val="20000"/>
              </a:spcBef>
              <a:buClr>
                <a:schemeClr val="accent3"/>
              </a:buClr>
              <a:buSzPct val="95000"/>
              <a:defRPr/>
            </a:pPr>
            <a:r>
              <a:rPr lang="en-US" b="1" dirty="0"/>
              <a:t>r</a:t>
            </a:r>
            <a:r>
              <a:rPr lang="en-US" b="1" dirty="0" err="1"/>
              <a:t>eturn</a:t>
            </a:r>
            <a:r>
              <a:rPr lang="en-US" dirty="0"/>
              <a:t>(</a:t>
            </a:r>
            <a:r>
              <a:rPr lang="en-US" i="1" dirty="0"/>
              <a:t>s</a:t>
            </a:r>
            <a:r>
              <a:rPr lang="en-US" baseline="-25000" dirty="0">
                <a:latin typeface="Cambria Math" pitchFamily="18" charset="0"/>
                <a:ea typeface="Cambria Math" pitchFamily="18" charset="0"/>
              </a:rPr>
              <a:t>0</a:t>
            </a:r>
            <a:r>
              <a:rPr lang="en-US" i="1" dirty="0"/>
              <a:t>,s</a:t>
            </a:r>
            <a:r>
              <a:rPr lang="en-US" baseline="-25000" dirty="0">
                <a:latin typeface="Cambria Math" pitchFamily="18" charset="0"/>
                <a:ea typeface="Cambria Math" pitchFamily="18" charset="0"/>
              </a:rPr>
              <a:t>1</a:t>
            </a:r>
            <a:r>
              <a:rPr lang="en-US" i="1" dirty="0"/>
              <a:t>,…, </a:t>
            </a:r>
            <a:r>
              <a:rPr lang="en-US" i="1" dirty="0" err="1"/>
              <a:t>s</a:t>
            </a:r>
            <a:r>
              <a:rPr lang="en-US" i="1" baseline="-25000" dirty="0" err="1"/>
              <a:t>n</a:t>
            </a:r>
            <a:r>
              <a:rPr lang="en-US" dirty="0"/>
              <a:t>){the binary expansion of the sum is (</a:t>
            </a:r>
            <a:r>
              <a:rPr lang="en-US" i="1" dirty="0"/>
              <a:t>s</a:t>
            </a:r>
            <a:r>
              <a:rPr lang="en-US" i="1" baseline="-25000" dirty="0"/>
              <a:t>n</a:t>
            </a:r>
            <a:r>
              <a:rPr lang="en-US" i="1" dirty="0"/>
              <a:t>,s</a:t>
            </a:r>
            <a:r>
              <a:rPr lang="en-US" i="1" baseline="-25000" dirty="0"/>
              <a:t>n-</a:t>
            </a:r>
            <a:r>
              <a:rPr lang="en-US" baseline="-25000" dirty="0">
                <a:latin typeface="Cambria Math" pitchFamily="18" charset="0"/>
                <a:ea typeface="Cambria Math" pitchFamily="18" charset="0"/>
              </a:rPr>
              <a:t>1</a:t>
            </a:r>
            <a:r>
              <a:rPr lang="en-US" i="1" dirty="0"/>
              <a:t>,…,s</a:t>
            </a:r>
            <a:r>
              <a:rPr lang="en-US" baseline="-25000"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2</a:t>
            </a:r>
            <a:r>
              <a:rPr lang="en-US" dirty="0"/>
              <a:t>}</a:t>
            </a:r>
            <a:endParaRPr lang="en-US"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Multiplication of Integers</a:t>
            </a:r>
          </a:p>
        </p:txBody>
      </p:sp>
      <p:sp>
        <p:nvSpPr>
          <p:cNvPr id="3" name="Content Placeholder 2"/>
          <p:cNvSpPr>
            <a:spLocks noGrp="1"/>
          </p:cNvSpPr>
          <p:nvPr>
            <p:ph idx="1"/>
          </p:nvPr>
        </p:nvSpPr>
        <p:spPr/>
        <p:txBody>
          <a:bodyPr>
            <a:normAutofit/>
          </a:bodyPr>
          <a:lstStyle/>
          <a:p>
            <a:r>
              <a:rPr lang="en-US" dirty="0"/>
              <a:t>Algorithm for computing the product of two </a:t>
            </a:r>
            <a:r>
              <a:rPr lang="en-US" i="1" dirty="0"/>
              <a:t>n</a:t>
            </a:r>
            <a:r>
              <a:rPr lang="en-US" dirty="0"/>
              <a:t> bit integers.</a:t>
            </a:r>
          </a:p>
          <a:p>
            <a:endParaRPr lang="en-US" dirty="0"/>
          </a:p>
          <a:p>
            <a:endParaRPr lang="en-US" dirty="0"/>
          </a:p>
          <a:p>
            <a:endParaRPr lang="en-US" dirty="0"/>
          </a:p>
          <a:p>
            <a:endParaRPr lang="en-US" dirty="0"/>
          </a:p>
          <a:p>
            <a:endParaRPr lang="en-US" dirty="0"/>
          </a:p>
          <a:p>
            <a:endParaRPr lang="en-US" dirty="0" smtClean="0"/>
          </a:p>
          <a:p>
            <a:r>
              <a:rPr lang="en-US" dirty="0" smtClean="0"/>
              <a:t>The </a:t>
            </a:r>
            <a:r>
              <a:rPr lang="en-US" dirty="0"/>
              <a:t>number of additions of bits used by the algorithm to multiply two </a:t>
            </a:r>
            <a:r>
              <a:rPr lang="en-US" i="1" dirty="0"/>
              <a:t>n</a:t>
            </a:r>
            <a:r>
              <a:rPr lang="en-US" dirty="0"/>
              <a:t>-bit integers is </a:t>
            </a:r>
            <a:r>
              <a:rPr lang="en-US" i="1" dirty="0"/>
              <a:t>O</a:t>
            </a:r>
            <a:r>
              <a:rPr lang="en-US" dirty="0"/>
              <a:t>(</a:t>
            </a:r>
            <a:r>
              <a:rPr lang="en-US" i="1" dirty="0"/>
              <a:t>n</a:t>
            </a:r>
            <a:r>
              <a:rPr lang="en-US" baseline="30000" dirty="0">
                <a:latin typeface="Cambria Math" pitchFamily="18" charset="0"/>
                <a:ea typeface="Cambria Math" pitchFamily="18" charset="0"/>
              </a:rPr>
              <a:t>2</a:t>
            </a:r>
            <a:r>
              <a:rPr lang="en-US" dirty="0"/>
              <a:t>).</a:t>
            </a:r>
          </a:p>
        </p:txBody>
      </p:sp>
      <p:sp>
        <p:nvSpPr>
          <p:cNvPr id="5" name="Content Placeholder 2"/>
          <p:cNvSpPr txBox="1">
            <a:spLocks/>
          </p:cNvSpPr>
          <p:nvPr/>
        </p:nvSpPr>
        <p:spPr>
          <a:xfrm>
            <a:off x="2438400" y="2743200"/>
            <a:ext cx="7848600" cy="2438400"/>
          </a:xfrm>
          <a:prstGeom prst="rect">
            <a:avLst/>
          </a:prstGeom>
          <a:ln>
            <a:solidFill>
              <a:schemeClr val="accent1"/>
            </a:solidFill>
          </a:ln>
        </p:spPr>
        <p:txBody>
          <a:bodyPr vert="horz">
            <a:normAutofit fontScale="625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multiply</a:t>
            </a:r>
            <a:r>
              <a:rPr lang="en-US" sz="2600" dirty="0"/>
              <a:t>(</a:t>
            </a:r>
            <a:r>
              <a:rPr lang="en-US" sz="2600" i="1" dirty="0"/>
              <a:t>a, b</a:t>
            </a:r>
            <a:r>
              <a:rPr lang="en-US" sz="2600" dirty="0"/>
              <a:t>: positive integers)</a:t>
            </a:r>
          </a:p>
          <a:p>
            <a:pPr marL="274320" indent="-274320">
              <a:spcBef>
                <a:spcPct val="20000"/>
              </a:spcBef>
              <a:buClr>
                <a:schemeClr val="accent3"/>
              </a:buClr>
              <a:buSzPct val="95000"/>
              <a:defRPr/>
            </a:pPr>
            <a:r>
              <a:rPr lang="en-US" sz="2600" dirty="0"/>
              <a:t>{the binary expansions of a and b are (</a:t>
            </a:r>
            <a:r>
              <a:rPr lang="en-US" sz="2600" i="1" dirty="0"/>
              <a:t>a</a:t>
            </a:r>
            <a:r>
              <a:rPr lang="en-US" sz="2600" i="1" baseline="-25000" dirty="0"/>
              <a:t>n-</a:t>
            </a:r>
            <a:r>
              <a:rPr lang="en-US" sz="2600" baseline="-25000" dirty="0">
                <a:latin typeface="Cambria Math" pitchFamily="18" charset="0"/>
                <a:ea typeface="Cambria Math" pitchFamily="18" charset="0"/>
              </a:rPr>
              <a:t>1</a:t>
            </a:r>
            <a:r>
              <a:rPr lang="en-US" sz="2600" i="1" dirty="0"/>
              <a:t>,a</a:t>
            </a:r>
            <a:r>
              <a:rPr lang="en-US" sz="2600" i="1" baseline="-25000" dirty="0"/>
              <a:t>n-</a:t>
            </a:r>
            <a:r>
              <a:rPr lang="en-US" sz="2600" baseline="-25000" dirty="0">
                <a:latin typeface="Cambria Math" pitchFamily="18" charset="0"/>
                <a:ea typeface="Cambria Math" pitchFamily="18" charset="0"/>
              </a:rPr>
              <a:t>2</a:t>
            </a:r>
            <a:r>
              <a:rPr lang="en-US" sz="2600" i="1" dirty="0"/>
              <a:t>,…,a</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and (</a:t>
            </a:r>
            <a:r>
              <a:rPr lang="en-US" sz="2600" i="1" dirty="0"/>
              <a:t>b</a:t>
            </a:r>
            <a:r>
              <a:rPr lang="en-US" sz="2600" i="1" baseline="-25000" dirty="0"/>
              <a:t>n-</a:t>
            </a:r>
            <a:r>
              <a:rPr lang="en-US" sz="2600" baseline="-25000" dirty="0">
                <a:latin typeface="Cambria Math" pitchFamily="18" charset="0"/>
                <a:ea typeface="Cambria Math" pitchFamily="18" charset="0"/>
              </a:rPr>
              <a:t>1</a:t>
            </a:r>
            <a:r>
              <a:rPr lang="en-US" sz="2600" i="1" dirty="0"/>
              <a:t>,b</a:t>
            </a:r>
            <a:r>
              <a:rPr lang="en-US" sz="2600" i="1" baseline="-25000" dirty="0"/>
              <a:t>n-</a:t>
            </a:r>
            <a:r>
              <a:rPr lang="en-US" sz="2600" baseline="-25000" dirty="0">
                <a:latin typeface="Cambria Math" pitchFamily="18" charset="0"/>
                <a:ea typeface="Cambria Math" pitchFamily="18" charset="0"/>
              </a:rPr>
              <a:t>2</a:t>
            </a:r>
            <a:r>
              <a:rPr lang="en-US" sz="2600" i="1" dirty="0"/>
              <a:t>,…,b</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respectively}</a:t>
            </a:r>
            <a:endParaRPr lang="en-US" sz="2600" i="1"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for  </a:t>
            </a:r>
            <a:r>
              <a:rPr lang="en-US" sz="2600" i="1" dirty="0"/>
              <a:t>j</a:t>
            </a:r>
            <a:r>
              <a:rPr lang="en-US" sz="2600" dirty="0"/>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n</a:t>
            </a:r>
            <a:r>
              <a:rPr lang="en-US" sz="2600" dirty="0"/>
              <a:t> </a:t>
            </a:r>
            <a:r>
              <a:rPr lang="en-US" sz="2600" dirty="0">
                <a:latin typeface="Cambria Math"/>
                <a:ea typeface="Cambria Math"/>
              </a:rPr>
              <a:t>− 1</a:t>
            </a:r>
          </a:p>
          <a:p>
            <a:pPr marL="274320" indent="-274320">
              <a:spcBef>
                <a:spcPct val="20000"/>
              </a:spcBef>
              <a:buClr>
                <a:schemeClr val="accent3"/>
              </a:buClr>
              <a:buSzPct val="95000"/>
              <a:defRPr/>
            </a:pPr>
            <a:r>
              <a:rPr lang="en-US" sz="2600" b="1" dirty="0">
                <a:ea typeface="Cambria Math"/>
              </a:rPr>
              <a:t>        if </a:t>
            </a:r>
            <a:r>
              <a:rPr lang="en-US" sz="2600" i="1" dirty="0" err="1"/>
              <a:t>b</a:t>
            </a:r>
            <a:r>
              <a:rPr lang="en-US" sz="2600" i="1" baseline="-25000" dirty="0" err="1"/>
              <a:t>j</a:t>
            </a:r>
            <a:r>
              <a:rPr lang="en-US" sz="2600" i="1" baseline="-25000" dirty="0"/>
              <a:t> </a:t>
            </a:r>
            <a:r>
              <a:rPr lang="en-US" sz="2600" dirty="0">
                <a:ea typeface="Cambria Math" pitchFamily="18" charset="0"/>
              </a:rPr>
              <a:t>= </a:t>
            </a:r>
            <a:r>
              <a:rPr lang="en-US" sz="2600" dirty="0">
                <a:latin typeface="Cambria Math" pitchFamily="18" charset="0"/>
                <a:ea typeface="Cambria Math" pitchFamily="18" charset="0"/>
              </a:rPr>
              <a:t>1 </a:t>
            </a:r>
            <a:r>
              <a:rPr lang="en-US" sz="2600" b="1" dirty="0">
                <a:ea typeface="Cambria Math" pitchFamily="18" charset="0"/>
              </a:rPr>
              <a:t>then </a:t>
            </a:r>
            <a:r>
              <a:rPr lang="en-US" sz="2600" i="1" dirty="0" err="1"/>
              <a:t>c</a:t>
            </a:r>
            <a:r>
              <a:rPr lang="en-US" sz="2600" i="1" baseline="-25000" dirty="0" err="1"/>
              <a:t>j</a:t>
            </a:r>
            <a:r>
              <a:rPr lang="en-US" sz="2600" i="1" baseline="-25000" dirty="0"/>
              <a:t> </a:t>
            </a:r>
            <a:r>
              <a:rPr lang="en-US" sz="2600" dirty="0">
                <a:ea typeface="Cambria Math" pitchFamily="18" charset="0"/>
              </a:rPr>
              <a:t>= </a:t>
            </a:r>
            <a:r>
              <a:rPr lang="en-US" sz="2600" i="1" dirty="0">
                <a:ea typeface="Cambria Math" pitchFamily="18" charset="0"/>
              </a:rPr>
              <a:t>a</a:t>
            </a:r>
            <a:r>
              <a:rPr lang="en-US" sz="2600" dirty="0">
                <a:ea typeface="Cambria Math" pitchFamily="18" charset="0"/>
              </a:rPr>
              <a:t>  shifted </a:t>
            </a:r>
            <a:r>
              <a:rPr lang="en-US" sz="2600" i="1" dirty="0">
                <a:ea typeface="Cambria Math" pitchFamily="18" charset="0"/>
              </a:rPr>
              <a:t>j</a:t>
            </a:r>
            <a:r>
              <a:rPr lang="en-US" sz="2600" dirty="0">
                <a:ea typeface="Cambria Math" pitchFamily="18" charset="0"/>
              </a:rPr>
              <a:t> places</a:t>
            </a:r>
          </a:p>
          <a:p>
            <a:pPr marL="274320" indent="-274320">
              <a:spcBef>
                <a:spcPct val="20000"/>
              </a:spcBef>
              <a:buClr>
                <a:schemeClr val="accent3"/>
              </a:buClr>
              <a:buSzPct val="95000"/>
              <a:defRPr/>
            </a:pPr>
            <a:r>
              <a:rPr lang="en-US" sz="2600" b="1" dirty="0">
                <a:ea typeface="Cambria Math" pitchFamily="18" charset="0"/>
              </a:rPr>
              <a:t>        else </a:t>
            </a:r>
            <a:r>
              <a:rPr lang="en-US" sz="2600" i="1" dirty="0"/>
              <a:t>c</a:t>
            </a:r>
            <a:r>
              <a:rPr lang="en-US" sz="2600" i="1" baseline="-25000" dirty="0"/>
              <a:t>j</a:t>
            </a:r>
            <a:r>
              <a:rPr lang="en-US" sz="2600" baseline="-25000" dirty="0">
                <a:latin typeface="Cambria Math" pitchFamily="18" charset="0"/>
                <a:ea typeface="Cambria Math" pitchFamily="18" charset="0"/>
              </a:rPr>
              <a:t> </a:t>
            </a:r>
            <a:r>
              <a:rPr lang="en-US" sz="2600" dirty="0"/>
              <a:t>:=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latin typeface="Cambria Math" pitchFamily="18" charset="0"/>
                <a:ea typeface="Cambria Math" pitchFamily="18" charset="0"/>
              </a:rPr>
              <a:t>{</a:t>
            </a:r>
            <a:r>
              <a:rPr lang="en-US" sz="2600" i="1" dirty="0"/>
              <a:t>c</a:t>
            </a:r>
            <a:r>
              <a:rPr lang="en-US" sz="2600" baseline="-25000" dirty="0">
                <a:latin typeface="Cambria Math" pitchFamily="18" charset="0"/>
                <a:ea typeface="Cambria Math" pitchFamily="18" charset="0"/>
              </a:rPr>
              <a:t>o</a:t>
            </a:r>
            <a:r>
              <a:rPr lang="en-US" sz="2600" i="1" dirty="0"/>
              <a:t>,c</a:t>
            </a:r>
            <a:r>
              <a:rPr lang="en-US" sz="2600" baseline="-25000" dirty="0">
                <a:latin typeface="Cambria Math" pitchFamily="18" charset="0"/>
                <a:ea typeface="Cambria Math" pitchFamily="18" charset="0"/>
              </a:rPr>
              <a:t>1</a:t>
            </a:r>
            <a:r>
              <a:rPr lang="en-US" sz="2600" i="1" dirty="0"/>
              <a:t>,…, c</a:t>
            </a:r>
            <a:r>
              <a:rPr lang="en-US" sz="2600" i="1" baseline="-25000" dirty="0"/>
              <a:t>n-</a:t>
            </a:r>
            <a:r>
              <a:rPr lang="en-US" sz="2600" baseline="-25000" dirty="0"/>
              <a:t>1 </a:t>
            </a:r>
            <a:r>
              <a:rPr lang="en-US" sz="2600" dirty="0">
                <a:ea typeface="Cambria Math" pitchFamily="18" charset="0"/>
              </a:rPr>
              <a:t>are the partial products}</a:t>
            </a:r>
          </a:p>
          <a:p>
            <a:pPr marL="274320" indent="-274320">
              <a:spcBef>
                <a:spcPct val="20000"/>
              </a:spcBef>
              <a:buClr>
                <a:schemeClr val="accent3"/>
              </a:buClr>
              <a:buSzPct val="95000"/>
              <a:defRPr/>
            </a:pPr>
            <a:r>
              <a:rPr lang="en-US" sz="2600" dirty="0"/>
              <a:t> </a:t>
            </a:r>
            <a:r>
              <a:rPr lang="en-US" sz="2600" i="1" dirty="0"/>
              <a:t>p</a:t>
            </a:r>
            <a:r>
              <a:rPr lang="en-US" sz="2600" dirty="0"/>
              <a:t> :=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t>for  </a:t>
            </a:r>
            <a:r>
              <a:rPr lang="en-US" sz="2600" i="1" dirty="0"/>
              <a:t>j</a:t>
            </a:r>
            <a:r>
              <a:rPr lang="en-US" sz="2600" dirty="0"/>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n</a:t>
            </a:r>
            <a:r>
              <a:rPr lang="en-US" sz="2600" dirty="0"/>
              <a:t> </a:t>
            </a:r>
            <a:r>
              <a:rPr lang="en-US" sz="2600" dirty="0">
                <a:latin typeface="Cambria Math"/>
                <a:ea typeface="Cambria Math"/>
              </a:rPr>
              <a:t>− 1</a:t>
            </a:r>
            <a:endParaRPr lang="en-US" sz="2600" b="1" dirty="0"/>
          </a:p>
          <a:p>
            <a:pPr>
              <a:buNone/>
            </a:pPr>
            <a:r>
              <a:rPr lang="en-US" sz="2600" i="1" dirty="0"/>
              <a:t>    p </a:t>
            </a:r>
            <a:r>
              <a:rPr lang="en-US" sz="2600" baseline="-25000" dirty="0">
                <a:latin typeface="Cambria Math" pitchFamily="18" charset="0"/>
                <a:ea typeface="Cambria Math" pitchFamily="18" charset="0"/>
              </a:rPr>
              <a:t> </a:t>
            </a:r>
            <a:r>
              <a:rPr lang="en-US" sz="2600" dirty="0"/>
              <a:t>:= </a:t>
            </a:r>
            <a:r>
              <a:rPr lang="en-US" sz="2600" i="1" dirty="0"/>
              <a:t>p</a:t>
            </a:r>
            <a:r>
              <a:rPr lang="en-US" sz="2600" i="1" baseline="-25000" dirty="0"/>
              <a:t> </a:t>
            </a:r>
            <a:r>
              <a:rPr lang="en-US" sz="2600" dirty="0"/>
              <a:t>+</a:t>
            </a:r>
            <a:r>
              <a:rPr lang="en-US" sz="2600" i="1" dirty="0"/>
              <a:t> </a:t>
            </a:r>
            <a:r>
              <a:rPr lang="en-US" sz="2600" i="1" dirty="0" err="1"/>
              <a:t>c</a:t>
            </a:r>
            <a:r>
              <a:rPr lang="en-US" sz="2600" i="1" baseline="-25000" dirty="0" err="1"/>
              <a:t>j</a:t>
            </a:r>
            <a:endParaRPr lang="en-US" sz="2600" i="1" dirty="0"/>
          </a:p>
          <a:p>
            <a:pPr marL="274320" indent="-274320">
              <a:spcBef>
                <a:spcPct val="20000"/>
              </a:spcBef>
              <a:buClr>
                <a:schemeClr val="accent3"/>
              </a:buClr>
              <a:buSzPct val="95000"/>
              <a:defRPr/>
            </a:pPr>
            <a:r>
              <a:rPr lang="en-US" sz="2600" b="1" dirty="0"/>
              <a:t>r</a:t>
            </a:r>
            <a:r>
              <a:rPr lang="en-US" sz="2600" b="1" dirty="0" err="1"/>
              <a:t>eturn</a:t>
            </a:r>
            <a:r>
              <a:rPr lang="en-US" sz="2600" dirty="0"/>
              <a:t> </a:t>
            </a:r>
            <a:r>
              <a:rPr lang="en-US" sz="2600" i="1" dirty="0"/>
              <a:t>p </a:t>
            </a:r>
            <a:r>
              <a:rPr lang="en-US" sz="2600" dirty="0"/>
              <a:t>{p is the value of </a:t>
            </a:r>
            <a:r>
              <a:rPr lang="en-US" sz="2600" i="1" dirty="0" err="1"/>
              <a:t>ab</a:t>
            </a:r>
            <a:r>
              <a:rPr lang="en-US" sz="2600" dirty="0"/>
              <a:t>}</a:t>
            </a:r>
            <a:endParaRPr lang="en-US" sz="2600"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a:t>
            </a:r>
          </a:p>
        </p:txBody>
      </p:sp>
      <p:sp>
        <p:nvSpPr>
          <p:cNvPr id="3" name="Content Placeholder 2"/>
          <p:cNvSpPr>
            <a:spLocks noGrp="1"/>
          </p:cNvSpPr>
          <p:nvPr>
            <p:ph idx="1"/>
          </p:nvPr>
        </p:nvSpPr>
        <p:spPr/>
        <p:txBody>
          <a:bodyPr>
            <a:normAutofit fontScale="92500" lnSpcReduction="20000"/>
          </a:bodyPr>
          <a:lstStyle/>
          <a:p>
            <a:r>
              <a:rPr lang="en-US" dirty="0"/>
              <a:t>In cryptography, it  is important to be able to find  </a:t>
            </a:r>
            <a:r>
              <a:rPr lang="en-US" i="1" dirty="0" err="1"/>
              <a:t>b</a:t>
            </a:r>
            <a:r>
              <a:rPr lang="en-US" i="1" baseline="30000" dirty="0" err="1"/>
              <a:t>n</a:t>
            </a:r>
            <a:r>
              <a:rPr lang="en-US" dirty="0"/>
              <a:t> </a:t>
            </a:r>
            <a:r>
              <a:rPr lang="en-US" b="1" dirty="0"/>
              <a:t>mod</a:t>
            </a:r>
            <a:r>
              <a:rPr lang="en-US" dirty="0"/>
              <a:t> </a:t>
            </a:r>
            <a:r>
              <a:rPr lang="en-US" i="1" dirty="0"/>
              <a:t>m</a:t>
            </a:r>
            <a:r>
              <a:rPr lang="en-US" dirty="0"/>
              <a:t> efficiently, where </a:t>
            </a:r>
            <a:r>
              <a:rPr lang="en-US" i="1" dirty="0"/>
              <a:t>b</a:t>
            </a:r>
            <a:r>
              <a:rPr lang="en-US" dirty="0"/>
              <a:t>, </a:t>
            </a:r>
            <a:r>
              <a:rPr lang="en-US" i="1" dirty="0"/>
              <a:t>n</a:t>
            </a:r>
            <a:r>
              <a:rPr lang="en-US" dirty="0"/>
              <a:t>, and </a:t>
            </a:r>
            <a:r>
              <a:rPr lang="en-US" i="1" dirty="0"/>
              <a:t>m</a:t>
            </a:r>
            <a:r>
              <a:rPr lang="en-US" dirty="0"/>
              <a:t>  are large integers.</a:t>
            </a:r>
          </a:p>
          <a:p>
            <a:r>
              <a:rPr lang="en-US" dirty="0"/>
              <a:t>Use the binary expansion of </a:t>
            </a:r>
            <a:r>
              <a:rPr lang="en-US" i="1" dirty="0"/>
              <a:t>n</a:t>
            </a:r>
            <a:r>
              <a:rPr lang="en-US" dirty="0"/>
              <a:t>, </a:t>
            </a:r>
            <a:r>
              <a:rPr lang="en-US" i="1" dirty="0"/>
              <a:t>n</a:t>
            </a:r>
            <a:r>
              <a:rPr lang="en-US" dirty="0"/>
              <a:t> = (</a:t>
            </a:r>
            <a:r>
              <a:rPr lang="en-US" i="1" dirty="0"/>
              <a:t>a</a:t>
            </a:r>
            <a:r>
              <a:rPr lang="en-US" i="1" baseline="-25000" dirty="0"/>
              <a:t>k-</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o</a:t>
            </a:r>
            <a:r>
              <a:rPr lang="en-US" dirty="0"/>
              <a:t>)</a:t>
            </a:r>
            <a:r>
              <a:rPr lang="en-US" baseline="-25000" dirty="0">
                <a:latin typeface="Cambria Math" pitchFamily="18" charset="0"/>
                <a:ea typeface="Cambria Math" pitchFamily="18" charset="0"/>
              </a:rPr>
              <a:t>2</a:t>
            </a:r>
            <a:r>
              <a:rPr lang="en-US" dirty="0"/>
              <a:t> , to compute </a:t>
            </a:r>
            <a:r>
              <a:rPr lang="en-US" i="1" dirty="0" err="1"/>
              <a:t>b</a:t>
            </a:r>
            <a:r>
              <a:rPr lang="en-US" i="1" baseline="30000" dirty="0" err="1"/>
              <a:t>n</a:t>
            </a:r>
            <a:r>
              <a:rPr lang="en-US" i="1" baseline="30000" dirty="0"/>
              <a:t> </a:t>
            </a:r>
            <a:r>
              <a:rPr lang="en-US" dirty="0"/>
              <a:t>.</a:t>
            </a:r>
          </a:p>
          <a:p>
            <a:pPr>
              <a:buNone/>
            </a:pPr>
            <a:r>
              <a:rPr lang="en-US" dirty="0"/>
              <a:t>     Note that:</a:t>
            </a:r>
          </a:p>
          <a:p>
            <a:pPr>
              <a:buNone/>
            </a:pPr>
            <a:r>
              <a:rPr lang="en-US" sz="4100" i="1" dirty="0"/>
              <a:t>                           </a:t>
            </a:r>
            <a:endParaRPr lang="en-US" sz="4100" dirty="0"/>
          </a:p>
          <a:p>
            <a:r>
              <a:rPr lang="en-US" dirty="0"/>
              <a:t>Therefore,  to compute  </a:t>
            </a:r>
            <a:r>
              <a:rPr lang="en-US" i="1" dirty="0" err="1"/>
              <a:t>b</a:t>
            </a:r>
            <a:r>
              <a:rPr lang="en-US" i="1" baseline="30000" dirty="0" err="1"/>
              <a:t>n</a:t>
            </a:r>
            <a:r>
              <a:rPr lang="en-US" i="1" dirty="0"/>
              <a:t>, </a:t>
            </a:r>
            <a:r>
              <a:rPr lang="en-US" dirty="0"/>
              <a:t>we need only compute the values of  </a:t>
            </a:r>
            <a:r>
              <a:rPr lang="en-US" i="1" dirty="0"/>
              <a:t>b</a:t>
            </a:r>
            <a:r>
              <a:rPr lang="en-US" dirty="0"/>
              <a:t>, </a:t>
            </a:r>
            <a:r>
              <a:rPr lang="en-US" i="1" dirty="0"/>
              <a:t>b</a:t>
            </a:r>
            <a:r>
              <a:rPr lang="en-US" baseline="30000" dirty="0">
                <a:latin typeface="Cambria Math" pitchFamily="18" charset="0"/>
                <a:ea typeface="Cambria Math" pitchFamily="18" charset="0"/>
              </a:rPr>
              <a:t>2</a:t>
            </a:r>
            <a:r>
              <a:rPr lang="en-US" dirty="0"/>
              <a:t>, (</a:t>
            </a:r>
            <a:r>
              <a:rPr lang="en-US" i="1" dirty="0"/>
              <a:t>b</a:t>
            </a:r>
            <a:r>
              <a:rPr lang="en-US" baseline="30000" dirty="0">
                <a:latin typeface="Cambria Math" pitchFamily="18" charset="0"/>
                <a:ea typeface="Cambria Math" pitchFamily="18" charset="0"/>
              </a:rPr>
              <a:t>2</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4</a:t>
            </a:r>
            <a:r>
              <a:rPr lang="en-US" dirty="0"/>
              <a:t>, (</a:t>
            </a:r>
            <a:r>
              <a:rPr lang="en-US" i="1" dirty="0"/>
              <a:t>b</a:t>
            </a:r>
            <a:r>
              <a:rPr lang="en-US" baseline="30000" dirty="0">
                <a:latin typeface="Cambria Math" pitchFamily="18" charset="0"/>
                <a:ea typeface="Cambria Math" pitchFamily="18" charset="0"/>
              </a:rPr>
              <a:t>4</a:t>
            </a:r>
            <a:r>
              <a:rPr lang="en-US" dirty="0"/>
              <a:t>)</a:t>
            </a:r>
            <a:r>
              <a:rPr lang="en-US" baseline="30000" dirty="0">
                <a:latin typeface="Cambria Math" pitchFamily="18" charset="0"/>
                <a:ea typeface="Cambria Math" pitchFamily="18" charset="0"/>
              </a:rPr>
              <a:t>2</a:t>
            </a:r>
            <a:r>
              <a:rPr lang="en-US" dirty="0"/>
              <a:t> =</a:t>
            </a:r>
            <a:r>
              <a:rPr lang="en-US" i="1" dirty="0"/>
              <a:t> b</a:t>
            </a:r>
            <a:r>
              <a:rPr lang="en-US" baseline="30000" dirty="0">
                <a:latin typeface="Cambria Math" pitchFamily="18" charset="0"/>
                <a:ea typeface="Cambria Math" pitchFamily="18" charset="0"/>
              </a:rPr>
              <a:t>8</a:t>
            </a:r>
            <a:r>
              <a:rPr lang="en-US" dirty="0"/>
              <a:t> , …,       and the multiply the terms           in this list, where </a:t>
            </a:r>
            <a:r>
              <a:rPr lang="en-US" i="1" dirty="0" err="1"/>
              <a:t>a</a:t>
            </a:r>
            <a:r>
              <a:rPr lang="en-US" i="1" baseline="-25000" dirty="0" err="1"/>
              <a:t>j</a:t>
            </a:r>
            <a:r>
              <a:rPr lang="en-US" i="1" dirty="0"/>
              <a:t> = </a:t>
            </a:r>
            <a:r>
              <a:rPr lang="en-US" dirty="0">
                <a:latin typeface="Cambria Math" pitchFamily="18" charset="0"/>
                <a:ea typeface="Cambria Math" pitchFamily="18" charset="0"/>
              </a:rPr>
              <a:t>1</a:t>
            </a:r>
            <a:r>
              <a:rPr lang="en-US" i="1" dirty="0"/>
              <a:t>.</a:t>
            </a:r>
          </a:p>
          <a:p>
            <a:pPr>
              <a:buNone/>
            </a:pPr>
            <a:endParaRPr lang="en-US" i="1" dirty="0"/>
          </a:p>
          <a:p>
            <a:pPr>
              <a:buNone/>
            </a:pPr>
            <a:r>
              <a:rPr lang="en-US" b="1" dirty="0"/>
              <a:t>    Example</a:t>
            </a:r>
            <a:r>
              <a:rPr lang="en-US" dirty="0"/>
              <a:t>: Compute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using this method</a:t>
            </a:r>
            <a:r>
              <a:rPr lang="en-US" i="1" dirty="0"/>
              <a:t>.</a:t>
            </a:r>
          </a:p>
          <a:p>
            <a:pPr>
              <a:buNone/>
            </a:pPr>
            <a:r>
              <a:rPr lang="en-US" i="1" baseline="30000" dirty="0">
                <a:latin typeface="Cambria Math" pitchFamily="18" charset="0"/>
                <a:ea typeface="Cambria Math" pitchFamily="18" charset="0"/>
              </a:rPr>
              <a:t>       </a:t>
            </a:r>
            <a:r>
              <a:rPr lang="en-US" b="1" dirty="0"/>
              <a:t>Solution</a:t>
            </a:r>
            <a:r>
              <a:rPr lang="en-US" dirty="0"/>
              <a:t>: Note that </a:t>
            </a:r>
            <a:r>
              <a:rPr lang="en-US" dirty="0">
                <a:latin typeface="Cambria Math" pitchFamily="18" charset="0"/>
                <a:ea typeface="Cambria Math" pitchFamily="18" charset="0"/>
              </a:rPr>
              <a:t>11 </a:t>
            </a:r>
            <a:r>
              <a:rPr lang="en-US" dirty="0"/>
              <a:t>= (</a:t>
            </a:r>
            <a:r>
              <a:rPr lang="en-US" dirty="0">
                <a:latin typeface="Cambria Math" pitchFamily="18" charset="0"/>
                <a:ea typeface="Cambria Math" pitchFamily="18" charset="0"/>
              </a:rPr>
              <a:t>1011</a:t>
            </a:r>
            <a:r>
              <a:rPr lang="en-US" dirty="0"/>
              <a:t>)</a:t>
            </a:r>
            <a:r>
              <a:rPr lang="en-US" baseline="-25000" dirty="0">
                <a:latin typeface="Cambria Math" pitchFamily="18" charset="0"/>
                <a:ea typeface="Cambria Math" pitchFamily="18" charset="0"/>
              </a:rPr>
              <a:t>2</a:t>
            </a:r>
            <a:r>
              <a:rPr lang="en-US" dirty="0"/>
              <a:t> so that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11</a:t>
            </a:r>
            <a:r>
              <a:rPr lang="en-US" i="1" dirty="0"/>
              <a:t> </a:t>
            </a:r>
            <a:r>
              <a:rPr lang="en-US" dirty="0"/>
              <a:t>=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a:t>
            </a:r>
            <a:r>
              <a:rPr lang="en-US" dirty="0">
                <a:latin typeface="Cambria Math" pitchFamily="18" charset="0"/>
                <a:ea typeface="Cambria Math" pitchFamily="18" charset="0"/>
              </a:rPr>
              <a:t>     </a:t>
            </a:r>
          </a:p>
          <a:p>
            <a:pPr>
              <a:buNone/>
            </a:pP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3</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 (9</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 (81)</a:t>
            </a:r>
            <a:r>
              <a:rPr lang="en-US" baseline="30000"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 =6561</a:t>
            </a:r>
            <a:r>
              <a:rPr lang="en-US" baseline="30000"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9 </a:t>
            </a:r>
            <a:r>
              <a:rPr lang="en-US" dirty="0">
                <a:latin typeface="Cambria Math"/>
                <a:ea typeface="Cambria Math"/>
              </a:rPr>
              <a:t>∙</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=117,147</a:t>
            </a:r>
            <a:r>
              <a:rPr lang="en-US" dirty="0"/>
              <a:t>. </a:t>
            </a:r>
            <a:endParaRPr lang="en-US" baseline="30000" dirty="0">
              <a:latin typeface="Cambria Math" pitchFamily="18" charset="0"/>
              <a:ea typeface="Cambria Math" pitchFamily="18" charset="0"/>
            </a:endParaRPr>
          </a:p>
          <a:p>
            <a:endParaRPr lang="en-US" dirty="0"/>
          </a:p>
          <a:p>
            <a:endParaRPr lang="en-US" dirty="0"/>
          </a:p>
          <a:p>
            <a:endParaRPr lang="en-US" dirty="0"/>
          </a:p>
          <a:p>
            <a:pPr>
              <a:buNone/>
            </a:pPr>
            <a:endParaRPr lang="en-US" dirty="0">
              <a:ea typeface="Cambria Math" pitchFamily="18" charset="0"/>
            </a:endParaRPr>
          </a:p>
          <a:p>
            <a:endParaRPr lang="en-US" dirty="0"/>
          </a:p>
          <a:p>
            <a:endParaRPr lang="en-US" dirty="0"/>
          </a:p>
          <a:p>
            <a:endParaRPr lang="en-US" baseline="-25000" dirty="0"/>
          </a:p>
          <a:p>
            <a:endParaRPr lang="en-US" dirty="0"/>
          </a:p>
        </p:txBody>
      </p:sp>
      <p:pic>
        <p:nvPicPr>
          <p:cNvPr id="15" name="Picture 14" descr="addin_tmp.png"/>
          <p:cNvPicPr>
            <a:picLocks noChangeAspect="1"/>
          </p:cNvPicPr>
          <p:nvPr>
            <p:custDataLst>
              <p:tags r:id="rId1"/>
            </p:custDataLst>
          </p:nvPr>
        </p:nvPicPr>
        <p:blipFill>
          <a:blip r:embed="rId5" cstate="print"/>
          <a:stretch>
            <a:fillRect/>
          </a:stretch>
        </p:blipFill>
        <p:spPr>
          <a:xfrm>
            <a:off x="2895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9601200" y="4038601"/>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5867401" y="4038600"/>
            <a:ext cx="283845" cy="259080"/>
          </a:xfrm>
          <a:prstGeom prst="rect">
            <a:avLst/>
          </a:prstGeom>
        </p:spPr>
      </p:pic>
      <p:sp>
        <p:nvSpPr>
          <p:cNvPr id="14" name="TextBox 13"/>
          <p:cNvSpPr txBox="1"/>
          <p:nvPr/>
        </p:nvSpPr>
        <p:spPr>
          <a:xfrm>
            <a:off x="7924800" y="6096000"/>
            <a:ext cx="25146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Binary Modular Exponentiation Algorithm</a:t>
            </a:r>
          </a:p>
        </p:txBody>
      </p:sp>
      <p:sp>
        <p:nvSpPr>
          <p:cNvPr id="3" name="Content Placeholder 2"/>
          <p:cNvSpPr>
            <a:spLocks noGrp="1"/>
          </p:cNvSpPr>
          <p:nvPr>
            <p:ph idx="1"/>
          </p:nvPr>
        </p:nvSpPr>
        <p:spPr/>
        <p:txBody>
          <a:bodyPr>
            <a:normAutofit lnSpcReduction="10000"/>
          </a:bodyPr>
          <a:lstStyle/>
          <a:p>
            <a:r>
              <a:rPr lang="en-US" dirty="0"/>
              <a:t>The algorithm successively finds </a:t>
            </a:r>
            <a:r>
              <a:rPr lang="en-US" i="1" dirty="0"/>
              <a:t>b</a:t>
            </a:r>
            <a:r>
              <a:rPr lang="en-US" dirty="0"/>
              <a:t> </a:t>
            </a:r>
            <a:r>
              <a:rPr lang="en-US" b="1" dirty="0"/>
              <a:t>mod</a:t>
            </a:r>
            <a:r>
              <a:rPr lang="en-US" dirty="0"/>
              <a:t> </a:t>
            </a:r>
            <a:r>
              <a:rPr lang="en-US" i="1" dirty="0"/>
              <a:t>m,</a:t>
            </a:r>
            <a:r>
              <a:rPr lang="en-US" dirty="0"/>
              <a:t> </a:t>
            </a:r>
            <a:r>
              <a:rPr lang="en-US" i="1" dirty="0"/>
              <a:t>b</a:t>
            </a:r>
            <a:r>
              <a:rPr lang="en-US" baseline="30000" dirty="0">
                <a:latin typeface="Cambria Math" pitchFamily="18" charset="0"/>
                <a:ea typeface="Cambria Math" pitchFamily="18" charset="0"/>
              </a:rPr>
              <a:t>2</a:t>
            </a:r>
            <a:r>
              <a:rPr lang="en-US" dirty="0"/>
              <a:t> </a:t>
            </a:r>
            <a:r>
              <a:rPr lang="en-US" b="1" dirty="0"/>
              <a:t>mod</a:t>
            </a:r>
            <a:r>
              <a:rPr lang="en-US" dirty="0"/>
              <a:t> </a:t>
            </a:r>
            <a:r>
              <a:rPr lang="en-US" i="1" dirty="0"/>
              <a:t>m,            b</a:t>
            </a:r>
            <a:r>
              <a:rPr lang="en-US" baseline="30000" dirty="0">
                <a:latin typeface="Cambria Math" pitchFamily="18" charset="0"/>
                <a:ea typeface="Cambria Math" pitchFamily="18" charset="0"/>
              </a:rPr>
              <a:t>4</a:t>
            </a:r>
            <a:r>
              <a:rPr lang="en-US" dirty="0"/>
              <a:t> </a:t>
            </a:r>
            <a:r>
              <a:rPr lang="en-US" b="1" dirty="0"/>
              <a:t>mod</a:t>
            </a:r>
            <a:r>
              <a:rPr lang="en-US" dirty="0"/>
              <a:t> </a:t>
            </a:r>
            <a:r>
              <a:rPr lang="en-US" i="1" dirty="0"/>
              <a:t>m, …,         </a:t>
            </a:r>
            <a:r>
              <a:rPr lang="en-US" dirty="0"/>
              <a:t> </a:t>
            </a:r>
            <a:r>
              <a:rPr lang="en-US" b="1" dirty="0"/>
              <a:t>mod</a:t>
            </a:r>
            <a:r>
              <a:rPr lang="en-US" dirty="0"/>
              <a:t> </a:t>
            </a:r>
            <a:r>
              <a:rPr lang="en-US" i="1" dirty="0"/>
              <a:t>m</a:t>
            </a:r>
            <a:r>
              <a:rPr lang="en-US" dirty="0"/>
              <a:t>, and multiplies together the terms        where </a:t>
            </a:r>
            <a:r>
              <a:rPr lang="en-US" i="1" dirty="0" err="1"/>
              <a:t>a</a:t>
            </a:r>
            <a:r>
              <a:rPr lang="en-US" i="1" baseline="-25000" dirty="0" err="1"/>
              <a:t>j</a:t>
            </a:r>
            <a:r>
              <a:rPr lang="en-US" dirty="0"/>
              <a:t> = </a:t>
            </a:r>
            <a:r>
              <a:rPr lang="en-US" dirty="0">
                <a:latin typeface="Cambria Math" pitchFamily="18" charset="0"/>
                <a:ea typeface="Cambria Math" pitchFamily="18" charset="0"/>
              </a:rPr>
              <a:t>1</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pPr lvl="1"/>
            <a:r>
              <a:rPr lang="en-US" i="1" dirty="0"/>
              <a:t>O</a:t>
            </a:r>
            <a:r>
              <a:rPr lang="en-US" dirty="0"/>
              <a:t>((log </a:t>
            </a:r>
            <a:r>
              <a:rPr lang="en-US" i="1" dirty="0"/>
              <a:t>m</a:t>
            </a:r>
            <a:r>
              <a:rPr lang="en-US" dirty="0"/>
              <a:t> )</a:t>
            </a:r>
            <a:r>
              <a:rPr lang="en-US" baseline="30000" dirty="0">
                <a:latin typeface="Cambria Math" pitchFamily="18" charset="0"/>
                <a:ea typeface="Cambria Math" pitchFamily="18" charset="0"/>
              </a:rPr>
              <a:t>2</a:t>
            </a:r>
            <a:r>
              <a:rPr lang="en-US" dirty="0"/>
              <a:t> log </a:t>
            </a:r>
            <a:r>
              <a:rPr lang="en-US" i="1" dirty="0"/>
              <a:t>n</a:t>
            </a:r>
            <a:r>
              <a:rPr lang="en-US" dirty="0"/>
              <a:t>) bit operations are used to find  </a:t>
            </a:r>
            <a:r>
              <a:rPr lang="en-US" i="1" dirty="0" err="1"/>
              <a:t>b</a:t>
            </a:r>
            <a:r>
              <a:rPr lang="en-US" i="1" baseline="30000" dirty="0" err="1"/>
              <a:t>n</a:t>
            </a:r>
            <a:r>
              <a:rPr lang="en-US" dirty="0"/>
              <a:t> </a:t>
            </a:r>
            <a:r>
              <a:rPr lang="en-US" b="1" dirty="0"/>
              <a:t>mod</a:t>
            </a:r>
            <a:r>
              <a:rPr lang="en-US" dirty="0"/>
              <a:t> </a:t>
            </a:r>
            <a:r>
              <a:rPr lang="en-US" i="1" dirty="0"/>
              <a:t>m</a:t>
            </a:r>
            <a:r>
              <a:rPr lang="en-US" dirty="0"/>
              <a:t>.</a:t>
            </a:r>
          </a:p>
        </p:txBody>
      </p:sp>
      <p:sp>
        <p:nvSpPr>
          <p:cNvPr id="5" name="Content Placeholder 2"/>
          <p:cNvSpPr txBox="1">
            <a:spLocks/>
          </p:cNvSpPr>
          <p:nvPr/>
        </p:nvSpPr>
        <p:spPr>
          <a:xfrm>
            <a:off x="2057400" y="3352800"/>
            <a:ext cx="8229600" cy="2362200"/>
          </a:xfrm>
          <a:prstGeom prst="rect">
            <a:avLst/>
          </a:prstGeom>
          <a:ln>
            <a:solidFill>
              <a:schemeClr val="accent1"/>
            </a:solidFill>
          </a:ln>
        </p:spPr>
        <p:txBody>
          <a:bodyPr vert="horz">
            <a:normAutofit fontScale="700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modular exponentiation</a:t>
            </a:r>
            <a:r>
              <a:rPr lang="en-US" sz="2600" dirty="0"/>
              <a:t>(</a:t>
            </a:r>
            <a:r>
              <a:rPr lang="en-US" sz="2600" i="1" dirty="0"/>
              <a:t>b</a:t>
            </a:r>
            <a:r>
              <a:rPr lang="en-US" sz="2600" dirty="0"/>
              <a:t>: integer, </a:t>
            </a:r>
            <a:r>
              <a:rPr lang="en-US" sz="2600" i="1" dirty="0"/>
              <a:t>n</a:t>
            </a:r>
            <a:r>
              <a:rPr lang="en-US" sz="2600" dirty="0"/>
              <a:t> = (</a:t>
            </a:r>
            <a:r>
              <a:rPr lang="en-US" sz="2600" i="1" dirty="0"/>
              <a:t>a</a:t>
            </a:r>
            <a:r>
              <a:rPr lang="en-US" sz="2600" i="1" baseline="-25000" dirty="0"/>
              <a:t>k-</a:t>
            </a:r>
            <a:r>
              <a:rPr lang="en-US" sz="2600" baseline="-25000" dirty="0">
                <a:latin typeface="Cambria Math" pitchFamily="18" charset="0"/>
                <a:ea typeface="Cambria Math" pitchFamily="18" charset="0"/>
              </a:rPr>
              <a:t>1</a:t>
            </a:r>
            <a:r>
              <a:rPr lang="en-US" sz="2600" i="1" dirty="0"/>
              <a:t>a</a:t>
            </a:r>
            <a:r>
              <a:rPr lang="en-US" sz="2600" i="1" baseline="-25000" dirty="0"/>
              <a:t>k-</a:t>
            </a:r>
            <a:r>
              <a:rPr lang="en-US" sz="2600" baseline="-25000" dirty="0">
                <a:latin typeface="Cambria Math" pitchFamily="18" charset="0"/>
                <a:ea typeface="Cambria Math" pitchFamily="18" charset="0"/>
              </a:rPr>
              <a:t>2</a:t>
            </a:r>
            <a:r>
              <a:rPr lang="en-US" sz="2600" i="1" dirty="0"/>
              <a:t>…a</a:t>
            </a:r>
            <a:r>
              <a:rPr lang="en-US" sz="2600" baseline="-25000" dirty="0">
                <a:latin typeface="Cambria Math" pitchFamily="18" charset="0"/>
                <a:ea typeface="Cambria Math" pitchFamily="18" charset="0"/>
              </a:rPr>
              <a:t>1</a:t>
            </a:r>
            <a:r>
              <a:rPr lang="en-US" sz="2600" i="1" dirty="0"/>
              <a:t>a</a:t>
            </a:r>
            <a:r>
              <a:rPr lang="en-US" sz="2600" baseline="-25000" dirty="0">
                <a:latin typeface="Cambria Math" pitchFamily="18" charset="0"/>
                <a:ea typeface="Cambria Math" pitchFamily="18" charset="0"/>
              </a:rPr>
              <a:t>0</a:t>
            </a:r>
            <a:r>
              <a:rPr lang="en-US" sz="2600" dirty="0"/>
              <a:t>)</a:t>
            </a:r>
            <a:r>
              <a:rPr lang="en-US" sz="2600" baseline="-25000" dirty="0">
                <a:latin typeface="Cambria Math" pitchFamily="18" charset="0"/>
                <a:ea typeface="Cambria Math" pitchFamily="18" charset="0"/>
              </a:rPr>
              <a:t>2</a:t>
            </a:r>
            <a:r>
              <a:rPr lang="en-US" sz="2600" dirty="0"/>
              <a:t> , </a:t>
            </a:r>
            <a:r>
              <a:rPr lang="en-US" sz="2600" i="1" dirty="0"/>
              <a:t>m</a:t>
            </a:r>
            <a:r>
              <a:rPr lang="en-US" sz="2600" dirty="0"/>
              <a:t>: positive integers)</a:t>
            </a:r>
          </a:p>
          <a:p>
            <a:pPr marL="274320" indent="-274320">
              <a:spcBef>
                <a:spcPct val="20000"/>
              </a:spcBef>
              <a:buClr>
                <a:schemeClr val="accent3"/>
              </a:buClr>
              <a:buSzPct val="95000"/>
              <a:defRPr/>
            </a:pPr>
            <a:r>
              <a:rPr lang="en-US" sz="2600" b="1" dirty="0"/>
              <a:t> </a:t>
            </a:r>
            <a:r>
              <a:rPr lang="en-US" sz="2600" i="1" dirty="0"/>
              <a:t>x</a:t>
            </a:r>
            <a:r>
              <a:rPr lang="en-US" sz="2600" dirty="0"/>
              <a:t> </a:t>
            </a:r>
            <a:r>
              <a:rPr lang="en-US" sz="2600" dirty="0">
                <a:ea typeface="Cambria Math" pitchFamily="18" charset="0"/>
              </a:rPr>
              <a:t>:= </a:t>
            </a:r>
            <a:r>
              <a:rPr lang="en-US" sz="2600" dirty="0">
                <a:latin typeface="Cambria Math" pitchFamily="18" charset="0"/>
                <a:ea typeface="Cambria Math" pitchFamily="18" charset="0"/>
              </a:rPr>
              <a:t>1</a:t>
            </a:r>
          </a:p>
          <a:p>
            <a:pPr marL="274320" indent="-274320">
              <a:spcBef>
                <a:spcPct val="20000"/>
              </a:spcBef>
              <a:buClr>
                <a:schemeClr val="accent3"/>
              </a:buClr>
              <a:buSzPct val="95000"/>
              <a:defRPr/>
            </a:pPr>
            <a:r>
              <a:rPr lang="en-US" sz="2600" i="1" dirty="0"/>
              <a:t>power</a:t>
            </a:r>
            <a:r>
              <a:rPr lang="en-US" sz="2600" dirty="0"/>
              <a:t> </a:t>
            </a:r>
            <a:r>
              <a:rPr lang="en-US" sz="2600" dirty="0">
                <a:ea typeface="Cambria Math" pitchFamily="18" charset="0"/>
              </a:rPr>
              <a:t>:= </a:t>
            </a:r>
            <a:r>
              <a:rPr lang="en-US" sz="2600" i="1" dirty="0">
                <a:ea typeface="Cambria Math" pitchFamily="18" charset="0"/>
              </a:rPr>
              <a:t>b</a:t>
            </a:r>
            <a:r>
              <a:rPr lang="en-US" sz="2600" dirty="0">
                <a:ea typeface="Cambria Math" pitchFamily="18" charset="0"/>
              </a:rPr>
              <a:t> </a:t>
            </a:r>
            <a:r>
              <a:rPr lang="en-US" sz="2600" b="1" dirty="0">
                <a:ea typeface="Cambria Math" pitchFamily="18" charset="0"/>
              </a:rPr>
              <a:t>mod</a:t>
            </a:r>
            <a:r>
              <a:rPr lang="en-US" sz="2600" dirty="0">
                <a:ea typeface="Cambria Math" pitchFamily="18" charset="0"/>
              </a:rPr>
              <a:t> </a:t>
            </a:r>
            <a:r>
              <a:rPr lang="en-US" sz="2600" i="1" dirty="0">
                <a:ea typeface="Cambria Math" pitchFamily="18" charset="0"/>
              </a:rPr>
              <a:t>m</a:t>
            </a:r>
          </a:p>
          <a:p>
            <a:pPr marL="274320" indent="-274320">
              <a:spcBef>
                <a:spcPct val="20000"/>
              </a:spcBef>
              <a:buClr>
                <a:schemeClr val="accent3"/>
              </a:buClr>
              <a:buSzPct val="95000"/>
              <a:defRPr/>
            </a:pPr>
            <a:r>
              <a:rPr lang="en-US" sz="2600" b="1" dirty="0"/>
              <a:t>for  </a:t>
            </a:r>
            <a:r>
              <a:rPr lang="en-US" sz="2600" i="1" dirty="0"/>
              <a:t>i</a:t>
            </a:r>
            <a:r>
              <a:rPr lang="en-US" sz="2600" dirty="0"/>
              <a:t> </a:t>
            </a:r>
            <a:r>
              <a:rPr lang="en-US" sz="2600" dirty="0">
                <a:ea typeface="Cambria Math" pitchFamily="18" charset="0"/>
              </a:rPr>
              <a:t>:= </a:t>
            </a:r>
            <a:r>
              <a:rPr lang="en-US" sz="2600" dirty="0">
                <a:latin typeface="Cambria Math" pitchFamily="18" charset="0"/>
                <a:ea typeface="Cambria Math" pitchFamily="18" charset="0"/>
              </a:rPr>
              <a:t>0 </a:t>
            </a:r>
            <a:r>
              <a:rPr lang="en-US" sz="2600" dirty="0"/>
              <a:t>to </a:t>
            </a:r>
            <a:r>
              <a:rPr lang="en-US" sz="2600" i="1" dirty="0"/>
              <a:t>k</a:t>
            </a:r>
            <a:r>
              <a:rPr lang="en-US" sz="2600" dirty="0"/>
              <a:t> </a:t>
            </a:r>
            <a:r>
              <a:rPr lang="en-US" sz="2600" dirty="0">
                <a:latin typeface="Cambria Math"/>
                <a:ea typeface="Cambria Math"/>
              </a:rPr>
              <a:t>− 1</a:t>
            </a:r>
          </a:p>
          <a:p>
            <a:pPr marL="274320" indent="-274320">
              <a:spcBef>
                <a:spcPct val="20000"/>
              </a:spcBef>
              <a:buClr>
                <a:schemeClr val="accent3"/>
              </a:buClr>
              <a:buSzPct val="95000"/>
              <a:defRPr/>
            </a:pPr>
            <a:r>
              <a:rPr lang="en-US" sz="2600" b="1" dirty="0">
                <a:ea typeface="Cambria Math"/>
              </a:rPr>
              <a:t>        if </a:t>
            </a:r>
            <a:r>
              <a:rPr lang="en-US" sz="2600" i="1" dirty="0"/>
              <a:t>a</a:t>
            </a:r>
            <a:r>
              <a:rPr lang="en-US" sz="2600" i="1" baseline="-25000" dirty="0" err="1"/>
              <a:t>i</a:t>
            </a:r>
            <a:r>
              <a:rPr lang="en-US" sz="2600" dirty="0">
                <a:ea typeface="Cambria Math" pitchFamily="18" charset="0"/>
              </a:rPr>
              <a:t>= </a:t>
            </a:r>
            <a:r>
              <a:rPr lang="en-US" sz="2600" dirty="0">
                <a:latin typeface="Cambria Math" pitchFamily="18" charset="0"/>
                <a:ea typeface="Cambria Math" pitchFamily="18" charset="0"/>
              </a:rPr>
              <a:t>1 </a:t>
            </a:r>
            <a:r>
              <a:rPr lang="en-US" sz="2600" b="1" dirty="0">
                <a:ea typeface="Cambria Math" pitchFamily="18" charset="0"/>
              </a:rPr>
              <a:t>then </a:t>
            </a:r>
            <a:r>
              <a:rPr lang="en-US" sz="2600" i="1" dirty="0"/>
              <a:t>x</a:t>
            </a:r>
            <a:r>
              <a:rPr lang="en-US" sz="2600" i="1" baseline="-25000" dirty="0"/>
              <a:t> </a:t>
            </a:r>
            <a:r>
              <a:rPr lang="en-US" sz="2600" dirty="0">
                <a:ea typeface="Cambria Math" pitchFamily="18" charset="0"/>
              </a:rPr>
              <a:t>:= (</a:t>
            </a:r>
            <a:r>
              <a:rPr lang="en-US" sz="2600" i="1" dirty="0">
                <a:ea typeface="Cambria Math" pitchFamily="18" charset="0"/>
              </a:rPr>
              <a:t>x</a:t>
            </a:r>
            <a:r>
              <a:rPr lang="en-US" sz="2600" i="1" dirty="0">
                <a:latin typeface="Cambria Math"/>
                <a:ea typeface="Cambria Math"/>
              </a:rPr>
              <a:t>∙ </a:t>
            </a:r>
            <a:r>
              <a:rPr lang="en-US" sz="2600" i="1" dirty="0">
                <a:ea typeface="Cambria Math"/>
              </a:rPr>
              <a:t>power</a:t>
            </a:r>
            <a:r>
              <a:rPr lang="en-US" sz="2600" dirty="0"/>
              <a:t> )</a:t>
            </a:r>
            <a:r>
              <a:rPr lang="en-US" sz="2600" b="1" dirty="0">
                <a:ea typeface="Cambria Math" pitchFamily="18" charset="0"/>
              </a:rPr>
              <a:t> mod</a:t>
            </a:r>
            <a:r>
              <a:rPr lang="en-US" sz="2600" dirty="0">
                <a:ea typeface="Cambria Math" pitchFamily="18" charset="0"/>
              </a:rPr>
              <a:t> </a:t>
            </a:r>
            <a:r>
              <a:rPr lang="en-US" sz="2600" i="1" dirty="0">
                <a:ea typeface="Cambria Math" pitchFamily="18" charset="0"/>
              </a:rPr>
              <a:t>m</a:t>
            </a:r>
            <a:endParaRPr lang="en-US" sz="2600" dirty="0">
              <a:ea typeface="Cambria Math" pitchFamily="18" charset="0"/>
            </a:endParaRPr>
          </a:p>
          <a:p>
            <a:pPr marL="274320" indent="-274320">
              <a:spcBef>
                <a:spcPct val="20000"/>
              </a:spcBef>
              <a:buClr>
                <a:schemeClr val="accent3"/>
              </a:buClr>
              <a:buSzPct val="95000"/>
              <a:defRPr/>
            </a:pPr>
            <a:r>
              <a:rPr lang="en-US" sz="2600" b="1" dirty="0">
                <a:ea typeface="Cambria Math" pitchFamily="18" charset="0"/>
              </a:rPr>
              <a:t>        </a:t>
            </a:r>
            <a:r>
              <a:rPr lang="en-US" sz="2600" i="1" dirty="0"/>
              <a:t>power</a:t>
            </a:r>
            <a:r>
              <a:rPr lang="en-US" sz="2600" dirty="0"/>
              <a:t> </a:t>
            </a:r>
            <a:r>
              <a:rPr lang="en-US" sz="2600" dirty="0">
                <a:ea typeface="Cambria Math" pitchFamily="18" charset="0"/>
              </a:rPr>
              <a:t>:= (</a:t>
            </a:r>
            <a:r>
              <a:rPr lang="en-US" sz="2600" i="1" dirty="0">
                <a:ea typeface="Cambria Math" pitchFamily="18" charset="0"/>
              </a:rPr>
              <a:t>power</a:t>
            </a:r>
            <a:r>
              <a:rPr lang="en-US" sz="2600" i="1" dirty="0">
                <a:latin typeface="Cambria Math"/>
                <a:ea typeface="Cambria Math"/>
              </a:rPr>
              <a:t>∙ </a:t>
            </a:r>
            <a:r>
              <a:rPr lang="en-US" sz="2600" i="1" dirty="0">
                <a:ea typeface="Cambria Math"/>
              </a:rPr>
              <a:t>power</a:t>
            </a:r>
            <a:r>
              <a:rPr lang="en-US" sz="2600" dirty="0"/>
              <a:t> )</a:t>
            </a:r>
            <a:r>
              <a:rPr lang="en-US" sz="2600" b="1" dirty="0">
                <a:ea typeface="Cambria Math" pitchFamily="18" charset="0"/>
              </a:rPr>
              <a:t> mod</a:t>
            </a:r>
            <a:r>
              <a:rPr lang="en-US" sz="2600" dirty="0">
                <a:ea typeface="Cambria Math" pitchFamily="18" charset="0"/>
              </a:rPr>
              <a:t> </a:t>
            </a:r>
            <a:r>
              <a:rPr lang="en-US" sz="2600" i="1" dirty="0">
                <a:ea typeface="Cambria Math" pitchFamily="18" charset="0"/>
              </a:rPr>
              <a:t>m</a:t>
            </a:r>
            <a:endParaRPr lang="en-US" sz="2600" i="1" dirty="0"/>
          </a:p>
          <a:p>
            <a:pPr marL="274320" indent="-274320">
              <a:spcBef>
                <a:spcPct val="20000"/>
              </a:spcBef>
              <a:buClr>
                <a:schemeClr val="accent3"/>
              </a:buClr>
              <a:buSzPct val="95000"/>
              <a:defRPr/>
            </a:pPr>
            <a:r>
              <a:rPr lang="en-US" sz="2600" b="1" dirty="0"/>
              <a:t>r</a:t>
            </a:r>
            <a:r>
              <a:rPr lang="en-US" sz="2600" b="1" dirty="0" err="1"/>
              <a:t>eturn</a:t>
            </a:r>
            <a:r>
              <a:rPr lang="en-US" sz="2600" dirty="0"/>
              <a:t> </a:t>
            </a:r>
            <a:r>
              <a:rPr lang="en-US" sz="2600" i="1" dirty="0"/>
              <a:t>x </a:t>
            </a:r>
            <a:r>
              <a:rPr lang="en-US" sz="2600" dirty="0"/>
              <a:t>{</a:t>
            </a:r>
            <a:r>
              <a:rPr lang="en-US" sz="2600" i="1" dirty="0"/>
              <a:t>x</a:t>
            </a:r>
            <a:r>
              <a:rPr lang="en-US" sz="2600" dirty="0"/>
              <a:t> equals </a:t>
            </a:r>
            <a:r>
              <a:rPr lang="en-US" sz="2600" i="1" dirty="0" err="1"/>
              <a:t>b</a:t>
            </a:r>
            <a:r>
              <a:rPr lang="en-US" sz="2600" i="1" baseline="30000" dirty="0" err="1"/>
              <a:t>n</a:t>
            </a:r>
            <a:r>
              <a:rPr lang="en-US" sz="2600" dirty="0"/>
              <a:t> </a:t>
            </a:r>
            <a:r>
              <a:rPr lang="en-US" sz="2600" b="1" dirty="0"/>
              <a:t>mod</a:t>
            </a:r>
            <a:r>
              <a:rPr lang="en-US" sz="2600" dirty="0"/>
              <a:t> </a:t>
            </a:r>
            <a:r>
              <a:rPr lang="en-US" sz="2600" i="1" dirty="0"/>
              <a:t>m</a:t>
            </a:r>
            <a:r>
              <a:rPr lang="en-US" sz="2600" dirty="0"/>
              <a:t> }</a:t>
            </a:r>
            <a:endParaRPr lang="en-US" sz="2600" i="1"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4191001" y="2286000"/>
            <a:ext cx="631031" cy="32385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3200401" y="2590800"/>
            <a:ext cx="328613" cy="31670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t>P255-256          25,31    7</a:t>
            </a:r>
            <a:r>
              <a:rPr lang="en-US" altLang="zh-CN" baseline="30000" dirty="0"/>
              <a:t>th</a:t>
            </a:r>
            <a:r>
              <a:rPr lang="en-US" altLang="zh-CN" dirty="0"/>
              <a:t> edition</a:t>
            </a:r>
          </a:p>
          <a:p>
            <a:r>
              <a:rPr lang="en-US" altLang="zh-CN" dirty="0"/>
              <a:t>P230                  19,30    6</a:t>
            </a:r>
            <a:r>
              <a:rPr lang="en-US" altLang="zh-CN" baseline="30000" dirty="0"/>
              <a:t>th</a:t>
            </a:r>
            <a:r>
              <a:rPr lang="en-US" altLang="zh-CN" dirty="0"/>
              <a:t> edition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Primes and Greatest Common Divisors</a:t>
            </a:r>
          </a:p>
        </p:txBody>
      </p:sp>
      <p:sp>
        <p:nvSpPr>
          <p:cNvPr id="3" name="Subtitle 2"/>
          <p:cNvSpPr>
            <a:spLocks noGrp="1"/>
          </p:cNvSpPr>
          <p:nvPr>
            <p:ph type="subTitle" idx="1"/>
          </p:nvPr>
        </p:nvSpPr>
        <p:spPr/>
        <p:txBody>
          <a:bodyPr/>
          <a:lstStyle/>
          <a:p>
            <a:r>
              <a:rPr lang="en-US" dirty="0"/>
              <a:t>Section 4.3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Prime Numbers and their Properties</a:t>
            </a:r>
          </a:p>
          <a:p>
            <a:r>
              <a:rPr lang="en-US" dirty="0"/>
              <a:t>Conjectures and Open Problems About Primes</a:t>
            </a:r>
          </a:p>
          <a:p>
            <a:r>
              <a:rPr lang="en-US" dirty="0"/>
              <a:t>Greatest Common Divisors and Least Common Multiples</a:t>
            </a:r>
          </a:p>
          <a:p>
            <a:r>
              <a:rPr lang="en-US" dirty="0"/>
              <a:t>The Euclidian Algorithm</a:t>
            </a:r>
          </a:p>
          <a:p>
            <a:r>
              <a:rPr lang="en-US" dirty="0" err="1"/>
              <a:t>gcds</a:t>
            </a:r>
            <a:r>
              <a:rPr lang="en-US" dirty="0"/>
              <a:t> as Linear Combinations</a:t>
            </a:r>
          </a:p>
          <a:p>
            <a:pPr>
              <a:buNone/>
            </a:pPr>
            <a:endParaRPr lang="en-US" dirty="0"/>
          </a:p>
          <a:p>
            <a:pPr lvl="1">
              <a:buNone/>
            </a:pP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Primes</a:t>
            </a:r>
          </a:p>
        </p:txBody>
      </p:sp>
      <p:sp>
        <p:nvSpPr>
          <p:cNvPr id="3" name="Content Placeholder 2"/>
          <p:cNvSpPr>
            <a:spLocks noGrp="1"/>
          </p:cNvSpPr>
          <p:nvPr>
            <p:ph idx="1"/>
          </p:nvPr>
        </p:nvSpPr>
        <p:spPr/>
        <p:txBody>
          <a:bodyPr/>
          <a:lstStyle/>
          <a:p>
            <a:pPr>
              <a:buNone/>
            </a:pPr>
            <a:r>
              <a:rPr lang="en-US" b="1" dirty="0"/>
              <a:t>   Definition</a:t>
            </a:r>
            <a:r>
              <a:rPr lang="en-US" dirty="0"/>
              <a:t>: A positive integer </a:t>
            </a:r>
            <a:r>
              <a:rPr lang="en-US" i="1" dirty="0"/>
              <a:t>p</a:t>
            </a:r>
            <a:r>
              <a:rPr lang="en-US" dirty="0"/>
              <a:t> greater than </a:t>
            </a:r>
            <a:r>
              <a:rPr lang="en-US" dirty="0">
                <a:latin typeface="Cambria Math" pitchFamily="18" charset="0"/>
                <a:ea typeface="Cambria Math" pitchFamily="18" charset="0"/>
              </a:rPr>
              <a:t>1</a:t>
            </a:r>
            <a:r>
              <a:rPr lang="en-US" dirty="0"/>
              <a:t> is called </a:t>
            </a:r>
            <a:r>
              <a:rPr lang="en-US" i="1" dirty="0"/>
              <a:t>prime</a:t>
            </a:r>
            <a:r>
              <a:rPr lang="en-US" dirty="0"/>
              <a:t> if the only positive factors of </a:t>
            </a:r>
            <a:r>
              <a:rPr lang="en-US" i="1" dirty="0"/>
              <a:t>p</a:t>
            </a:r>
            <a:r>
              <a:rPr lang="en-US" dirty="0"/>
              <a:t> are </a:t>
            </a:r>
            <a:r>
              <a:rPr lang="en-US" dirty="0">
                <a:latin typeface="Cambria Math" pitchFamily="18" charset="0"/>
                <a:ea typeface="Cambria Math" pitchFamily="18" charset="0"/>
              </a:rPr>
              <a:t>1</a:t>
            </a:r>
            <a:r>
              <a:rPr lang="en-US" dirty="0"/>
              <a:t> and </a:t>
            </a:r>
            <a:r>
              <a:rPr lang="en-US" i="1" dirty="0"/>
              <a:t>p</a:t>
            </a:r>
            <a:r>
              <a:rPr lang="en-US" dirty="0"/>
              <a:t>. A positive integer that is greater than </a:t>
            </a:r>
            <a:r>
              <a:rPr lang="en-US" dirty="0">
                <a:latin typeface="Cambria Math" pitchFamily="18" charset="0"/>
                <a:ea typeface="Cambria Math" pitchFamily="18" charset="0"/>
              </a:rPr>
              <a:t>1</a:t>
            </a:r>
            <a:r>
              <a:rPr lang="en-US" dirty="0"/>
              <a:t> and is not prime is called </a:t>
            </a:r>
            <a:r>
              <a:rPr lang="en-US" i="1" dirty="0"/>
              <a:t>composite</a:t>
            </a:r>
            <a:r>
              <a:rPr lang="en-US" dirty="0"/>
              <a:t>.</a:t>
            </a:r>
          </a:p>
          <a:p>
            <a:pPr>
              <a:buNone/>
            </a:pPr>
            <a:endParaRPr lang="en-US" dirty="0"/>
          </a:p>
          <a:p>
            <a:pPr>
              <a:buNone/>
            </a:pPr>
            <a:r>
              <a:rPr lang="en-US" dirty="0"/>
              <a:t>   </a:t>
            </a:r>
            <a:r>
              <a:rPr lang="en-US" b="1" dirty="0"/>
              <a:t>Example</a:t>
            </a:r>
            <a:r>
              <a:rPr lang="en-US" dirty="0"/>
              <a:t>:  The integer </a:t>
            </a:r>
            <a:r>
              <a:rPr lang="en-US" dirty="0">
                <a:latin typeface="Cambria Math" pitchFamily="18" charset="0"/>
                <a:ea typeface="Cambria Math" pitchFamily="18" charset="0"/>
              </a:rPr>
              <a:t>7</a:t>
            </a:r>
            <a:r>
              <a:rPr lang="en-US" dirty="0"/>
              <a:t> is prime because its only positive factors are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7</a:t>
            </a:r>
            <a:r>
              <a:rPr lang="en-US" dirty="0"/>
              <a:t>, but </a:t>
            </a:r>
            <a:r>
              <a:rPr lang="en-US" dirty="0">
                <a:latin typeface="Cambria Math" pitchFamily="18" charset="0"/>
                <a:ea typeface="Cambria Math" pitchFamily="18" charset="0"/>
              </a:rPr>
              <a:t>9</a:t>
            </a:r>
            <a:r>
              <a:rPr lang="en-US" dirty="0"/>
              <a:t> is composite because it is divisible by </a:t>
            </a:r>
            <a:r>
              <a:rPr lang="en-US" dirty="0">
                <a:latin typeface="Cambria Math" pitchFamily="18" charset="0"/>
                <a:ea typeface="Cambria Math" pitchFamily="18" charset="0"/>
              </a:rPr>
              <a:t>3</a:t>
            </a: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Fundamental Theorem of Arithmetic</a:t>
            </a:r>
          </a:p>
        </p:txBody>
      </p:sp>
      <p:sp>
        <p:nvSpPr>
          <p:cNvPr id="3" name="Content Placeholder 2"/>
          <p:cNvSpPr>
            <a:spLocks noGrp="1"/>
          </p:cNvSpPr>
          <p:nvPr>
            <p:ph idx="1"/>
          </p:nvPr>
        </p:nvSpPr>
        <p:spPr/>
        <p:txBody>
          <a:bodyPr/>
          <a:lstStyle/>
          <a:p>
            <a:pPr>
              <a:buNone/>
            </a:pPr>
            <a:r>
              <a:rPr lang="en-US" b="1" dirty="0"/>
              <a:t>   Theorem</a:t>
            </a:r>
            <a:r>
              <a:rPr lang="en-US" dirty="0"/>
              <a:t>: Every positive integer greater than </a:t>
            </a:r>
            <a:r>
              <a:rPr lang="en-US" dirty="0">
                <a:latin typeface="Cambria Math" pitchFamily="18" charset="0"/>
                <a:ea typeface="Cambria Math" pitchFamily="18" charset="0"/>
              </a:rPr>
              <a:t>1</a:t>
            </a:r>
            <a:r>
              <a:rPr lang="en-US" dirty="0"/>
              <a:t> can be written uniquely as a prime or as the product of two or more primes where the prime factors are written in order of </a:t>
            </a:r>
            <a:r>
              <a:rPr lang="en-US" dirty="0" err="1"/>
              <a:t>nondecreasing</a:t>
            </a:r>
            <a:r>
              <a:rPr lang="en-US" dirty="0"/>
              <a:t> size. </a:t>
            </a:r>
          </a:p>
          <a:p>
            <a:pPr>
              <a:buNone/>
            </a:pPr>
            <a:r>
              <a:rPr lang="en-US" dirty="0"/>
              <a:t>    </a:t>
            </a:r>
            <a:r>
              <a:rPr lang="en-US" b="1" dirty="0"/>
              <a:t>Examples</a:t>
            </a:r>
            <a:r>
              <a:rPr lang="en-US" dirty="0"/>
              <a:t>:</a:t>
            </a:r>
          </a:p>
          <a:p>
            <a:pPr lvl="1"/>
            <a:r>
              <a:rPr lang="en-US" dirty="0">
                <a:latin typeface="Cambria Math" pitchFamily="18" charset="0"/>
                <a:ea typeface="Cambria Math" pitchFamily="18" charset="0"/>
              </a:rPr>
              <a:t>100 = 2 </a:t>
            </a:r>
            <a:r>
              <a:rPr lang="en-US" dirty="0">
                <a:latin typeface="Cambria Math"/>
                <a:ea typeface="Cambria Math"/>
              </a:rPr>
              <a:t>∙ 2 ∙ 5 ∙ 5 = 2</a:t>
            </a:r>
            <a:r>
              <a:rPr lang="en-US" baseline="30000" dirty="0">
                <a:latin typeface="Cambria Math"/>
                <a:ea typeface="Cambria Math"/>
              </a:rPr>
              <a:t>2</a:t>
            </a:r>
            <a:r>
              <a:rPr lang="en-US" dirty="0">
                <a:latin typeface="Cambria Math"/>
                <a:ea typeface="Cambria Math"/>
              </a:rPr>
              <a:t> ∙ 5</a:t>
            </a:r>
            <a:r>
              <a:rPr lang="en-US" baseline="30000" dirty="0">
                <a:latin typeface="Cambria Math"/>
                <a:ea typeface="Cambria Math"/>
              </a:rPr>
              <a:t>2</a:t>
            </a:r>
            <a:r>
              <a:rPr lang="en-US" dirty="0">
                <a:latin typeface="Cambria Math"/>
                <a:ea typeface="Cambria Math"/>
              </a:rPr>
              <a:t> </a:t>
            </a:r>
          </a:p>
          <a:p>
            <a:pPr lvl="1"/>
            <a:r>
              <a:rPr lang="en-US" dirty="0">
                <a:latin typeface="Cambria Math"/>
                <a:ea typeface="Cambria Math"/>
              </a:rPr>
              <a:t>641 = 641</a:t>
            </a:r>
          </a:p>
          <a:p>
            <a:pPr lvl="1"/>
            <a:r>
              <a:rPr lang="en-US" dirty="0">
                <a:latin typeface="Cambria Math"/>
                <a:ea typeface="Cambria Math"/>
              </a:rPr>
              <a:t>999</a:t>
            </a:r>
            <a:r>
              <a:rPr lang="en-US" dirty="0">
                <a:latin typeface="Cambria Math" pitchFamily="18" charset="0"/>
                <a:ea typeface="Cambria Math" pitchFamily="18" charset="0"/>
              </a:rPr>
              <a:t> = 3 </a:t>
            </a:r>
            <a:r>
              <a:rPr lang="en-US" dirty="0">
                <a:latin typeface="Cambria Math"/>
                <a:ea typeface="Cambria Math"/>
              </a:rPr>
              <a:t>∙ 3 ∙ 3 ∙ 37 = 3</a:t>
            </a:r>
            <a:r>
              <a:rPr lang="en-US" baseline="30000" dirty="0">
                <a:latin typeface="Cambria Math"/>
                <a:ea typeface="Cambria Math"/>
              </a:rPr>
              <a:t>3</a:t>
            </a:r>
            <a:r>
              <a:rPr lang="en-US" dirty="0">
                <a:latin typeface="Cambria Math"/>
                <a:ea typeface="Cambria Math"/>
              </a:rPr>
              <a:t> ∙ 37 </a:t>
            </a:r>
          </a:p>
          <a:p>
            <a:pPr lvl="1"/>
            <a:r>
              <a:rPr lang="en-US" dirty="0">
                <a:latin typeface="Cambria Math"/>
                <a:ea typeface="Cambria Math"/>
              </a:rPr>
              <a:t>1024</a:t>
            </a:r>
            <a:r>
              <a:rPr lang="en-US" dirty="0">
                <a:latin typeface="Cambria Math" pitchFamily="18" charset="0"/>
                <a:ea typeface="Cambria Math" pitchFamily="18" charset="0"/>
              </a:rPr>
              <a:t> = 2 </a:t>
            </a:r>
            <a:r>
              <a:rPr lang="en-US" dirty="0">
                <a:latin typeface="Cambria Math"/>
                <a:ea typeface="Cambria Math"/>
              </a:rPr>
              <a:t>∙ 2 ∙ 2 ∙ 2 ∙ 2 ∙ 2 ∙ 2 ∙ 2 ∙ 2 ∙ 2 = 2</a:t>
            </a:r>
            <a:r>
              <a:rPr lang="en-US" baseline="30000" dirty="0">
                <a:latin typeface="Cambria Math"/>
                <a:ea typeface="Cambria Math"/>
              </a:rPr>
              <a:t>10</a:t>
            </a:r>
            <a:r>
              <a:rPr lang="en-US" dirty="0">
                <a:latin typeface="Cambria Math"/>
                <a:ea typeface="Cambria Math"/>
              </a:rPr>
              <a:t> </a:t>
            </a:r>
            <a:endParaRPr lang="en-US" dirty="0">
              <a:latin typeface="Cambria Math" pitchFamily="18" charset="0"/>
              <a:ea typeface="Cambria Math"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Divisibility and Modular Arithmetic</a:t>
            </a:r>
          </a:p>
        </p:txBody>
      </p:sp>
      <p:sp>
        <p:nvSpPr>
          <p:cNvPr id="3" name="Subtitle 2"/>
          <p:cNvSpPr>
            <a:spLocks noGrp="1"/>
          </p:cNvSpPr>
          <p:nvPr>
            <p:ph type="subTitle" idx="1"/>
          </p:nvPr>
        </p:nvSpPr>
        <p:spPr/>
        <p:txBody>
          <a:bodyPr/>
          <a:lstStyle/>
          <a:p>
            <a:r>
              <a:rPr lang="en-US" dirty="0"/>
              <a:t>Section 4.1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sp>
        <p:nvSpPr>
          <p:cNvPr id="5" name="TextBox 4"/>
          <p:cNvSpPr txBox="1"/>
          <p:nvPr/>
        </p:nvSpPr>
        <p:spPr>
          <a:xfrm>
            <a:off x="8534400" y="457201"/>
            <a:ext cx="1676400" cy="646331"/>
          </a:xfrm>
          <a:prstGeom prst="rect">
            <a:avLst/>
          </a:prstGeom>
          <a:noFill/>
        </p:spPr>
        <p:txBody>
          <a:bodyPr wrap="square" rtlCol="0">
            <a:spAutoFit/>
          </a:bodyPr>
          <a:lstStyle/>
          <a:p>
            <a:r>
              <a:rPr lang="en-US" dirty="0" err="1"/>
              <a:t>Erastothenes</a:t>
            </a:r>
            <a:endParaRPr lang="en-US" dirty="0"/>
          </a:p>
          <a:p>
            <a:r>
              <a:rPr lang="en-US" dirty="0"/>
              <a:t>(</a:t>
            </a:r>
            <a:r>
              <a:rPr lang="en-US" dirty="0">
                <a:latin typeface="Cambria Math" pitchFamily="18" charset="0"/>
                <a:ea typeface="Cambria Math" pitchFamily="18" charset="0"/>
              </a:rPr>
              <a:t>276-194</a:t>
            </a:r>
            <a:r>
              <a:rPr lang="en-US" dirty="0"/>
              <a:t> B.C.)</a:t>
            </a:r>
          </a:p>
        </p:txBody>
      </p:sp>
      <p:sp>
        <p:nvSpPr>
          <p:cNvPr id="6" name="Content Placeholder 5"/>
          <p:cNvSpPr>
            <a:spLocks noGrp="1"/>
          </p:cNvSpPr>
          <p:nvPr>
            <p:ph idx="1"/>
          </p:nvPr>
        </p:nvSpPr>
        <p:spPr/>
        <p:txBody>
          <a:bodyPr>
            <a:normAutofit/>
          </a:bodyPr>
          <a:lstStyle/>
          <a:p>
            <a:r>
              <a:rPr lang="en-US" dirty="0"/>
              <a:t>The </a:t>
            </a:r>
            <a:r>
              <a:rPr lang="en-US" i="1" dirty="0"/>
              <a:t>Sieve of </a:t>
            </a:r>
            <a:r>
              <a:rPr lang="en-US" i="1" dirty="0" err="1"/>
              <a:t>Erastosthenes</a:t>
            </a:r>
            <a:r>
              <a:rPr lang="en-US" i="1" dirty="0"/>
              <a:t> </a:t>
            </a:r>
            <a:r>
              <a:rPr lang="en-US" dirty="0"/>
              <a:t>can be used to find all primes not exceeding a specified positive integer. For example, begin with the list of integers between </a:t>
            </a:r>
            <a:r>
              <a:rPr lang="en-US" dirty="0">
                <a:latin typeface="Cambria Math" pitchFamily="18" charset="0"/>
                <a:ea typeface="Cambria Math" pitchFamily="18" charset="0"/>
              </a:rPr>
              <a:t>1</a:t>
            </a:r>
            <a:r>
              <a:rPr lang="en-US" dirty="0"/>
              <a:t> and </a:t>
            </a:r>
            <a:r>
              <a:rPr lang="en-US" dirty="0">
                <a:latin typeface="Cambria Math" pitchFamily="18" charset="0"/>
                <a:ea typeface="Cambria Math" pitchFamily="18" charset="0"/>
              </a:rPr>
              <a:t>100</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2</a:t>
            </a:r>
            <a:r>
              <a:rPr lang="en-US" dirty="0"/>
              <a:t>, divisible by </a:t>
            </a:r>
            <a:r>
              <a:rPr lang="en-US" dirty="0">
                <a:latin typeface="Cambria Math" pitchFamily="18" charset="0"/>
                <a:ea typeface="Cambria Math" pitchFamily="18" charset="0"/>
              </a:rPr>
              <a:t>2</a:t>
            </a:r>
            <a:r>
              <a:rPr lang="en-US" dirty="0"/>
              <a:t>.</a:t>
            </a:r>
          </a:p>
          <a:p>
            <a:pPr marL="850392" lvl="1" indent="-457200">
              <a:buFont typeface="+mj-lt"/>
              <a:buAutoNum type="alphaLcPeriod"/>
            </a:pPr>
            <a:r>
              <a:rPr lang="en-US" dirty="0"/>
              <a:t>Delete all the integers, other than </a:t>
            </a:r>
            <a:r>
              <a:rPr lang="en-US" dirty="0">
                <a:latin typeface="Cambria Math" pitchFamily="18" charset="0"/>
                <a:ea typeface="Cambria Math" pitchFamily="18" charset="0"/>
              </a:rPr>
              <a:t>3</a:t>
            </a:r>
            <a:r>
              <a:rPr lang="en-US" dirty="0"/>
              <a:t>, divisible by </a:t>
            </a:r>
            <a:r>
              <a:rPr lang="en-US" dirty="0">
                <a:latin typeface="Cambria Math" pitchFamily="18" charset="0"/>
                <a:ea typeface="Cambria Math" pitchFamily="18" charset="0"/>
              </a:rPr>
              <a:t>3</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5</a:t>
            </a:r>
            <a:r>
              <a:rPr lang="en-US" dirty="0"/>
              <a:t>, divisible by </a:t>
            </a:r>
            <a:r>
              <a:rPr lang="en-US" dirty="0">
                <a:latin typeface="Cambria Math" pitchFamily="18" charset="0"/>
                <a:ea typeface="Cambria Math" pitchFamily="18" charset="0"/>
              </a:rPr>
              <a:t>5</a:t>
            </a:r>
            <a:r>
              <a:rPr lang="en-US" dirty="0"/>
              <a:t>.</a:t>
            </a:r>
          </a:p>
          <a:p>
            <a:pPr marL="850392" lvl="1" indent="-457200">
              <a:buFont typeface="+mj-lt"/>
              <a:buAutoNum type="alphaLcPeriod"/>
            </a:pPr>
            <a:r>
              <a:rPr lang="en-US" dirty="0"/>
              <a:t>Next, delete all the integers, other than </a:t>
            </a:r>
            <a:r>
              <a:rPr lang="en-US" dirty="0">
                <a:latin typeface="Cambria Math" pitchFamily="18" charset="0"/>
                <a:ea typeface="Cambria Math" pitchFamily="18" charset="0"/>
              </a:rPr>
              <a:t>7</a:t>
            </a:r>
            <a:r>
              <a:rPr lang="en-US" dirty="0"/>
              <a:t>, divisible by </a:t>
            </a:r>
            <a:r>
              <a:rPr lang="en-US" dirty="0">
                <a:latin typeface="Cambria Math" pitchFamily="18" charset="0"/>
                <a:ea typeface="Cambria Math" pitchFamily="18" charset="0"/>
              </a:rPr>
              <a:t>7</a:t>
            </a:r>
            <a:r>
              <a:rPr lang="en-US" dirty="0"/>
              <a:t>.</a:t>
            </a:r>
          </a:p>
          <a:p>
            <a:pPr marL="850392" lvl="1" indent="-457200">
              <a:buFont typeface="+mj-lt"/>
              <a:buAutoNum type="alphaLcPeriod"/>
            </a:pPr>
            <a:r>
              <a:rPr lang="en-US" dirty="0"/>
              <a:t>Since all the remaining integers  are not divisible by any of the previous integers, other than </a:t>
            </a:r>
            <a:r>
              <a:rPr lang="en-US" dirty="0">
                <a:latin typeface="Cambria Math" pitchFamily="18" charset="0"/>
                <a:ea typeface="Cambria Math" pitchFamily="18" charset="0"/>
              </a:rPr>
              <a:t>1</a:t>
            </a:r>
            <a:r>
              <a:rPr lang="en-US" dirty="0"/>
              <a:t>, the primes are:</a:t>
            </a:r>
          </a:p>
          <a:p>
            <a:pPr>
              <a:buNone/>
            </a:pPr>
            <a:r>
              <a:rPr lang="en-US" dirty="0"/>
              <a:t>   </a:t>
            </a:r>
            <a:r>
              <a:rPr lang="en-US" sz="2200" dirty="0"/>
              <a:t>{</a:t>
            </a:r>
            <a:r>
              <a:rPr lang="en-US" sz="2200" dirty="0">
                <a:latin typeface="Cambria Math" pitchFamily="18" charset="0"/>
                <a:ea typeface="Cambria Math" pitchFamily="18" charset="0"/>
              </a:rPr>
              <a:t>2,3,7,11,19,23,29,31,37,41,43,47,53,59,61,67,71,73,79,83,89, 97</a:t>
            </a:r>
            <a:r>
              <a:rPr lang="en-US" sz="2200" dirty="0"/>
              <a:t>}</a:t>
            </a:r>
          </a:p>
          <a:p>
            <a:endParaRPr lang="en-US" dirty="0"/>
          </a:p>
        </p:txBody>
      </p:sp>
      <p:pic>
        <p:nvPicPr>
          <p:cNvPr id="7" name="Content Placeholder 3" descr="0711.jpg"/>
          <p:cNvPicPr>
            <a:picLocks noChangeAspect="1"/>
          </p:cNvPicPr>
          <p:nvPr/>
        </p:nvPicPr>
        <p:blipFill>
          <a:blip r:embed="rId2" cstate="print"/>
          <a:stretch>
            <a:fillRect/>
          </a:stretch>
        </p:blipFill>
        <p:spPr>
          <a:xfrm>
            <a:off x="6934200" y="152400"/>
            <a:ext cx="885444" cy="1021842"/>
          </a:xfrm>
          <a:prstGeom prst="rect">
            <a:avLst/>
          </a:prstGeom>
        </p:spPr>
      </p:pic>
      <p:sp>
        <p:nvSpPr>
          <p:cNvPr id="8" name="TextBox 7"/>
          <p:cNvSpPr txBox="1"/>
          <p:nvPr/>
        </p:nvSpPr>
        <p:spPr>
          <a:xfrm>
            <a:off x="7848600" y="62484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Sieve of </a:t>
            </a:r>
            <a:r>
              <a:rPr lang="en-US" dirty="0" err="1"/>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1981201" y="1905001"/>
            <a:ext cx="5033501" cy="4389437"/>
          </a:xfrm>
        </p:spPr>
      </p:pic>
      <p:sp>
        <p:nvSpPr>
          <p:cNvPr id="5" name="TextBox 4"/>
          <p:cNvSpPr txBox="1"/>
          <p:nvPr/>
        </p:nvSpPr>
        <p:spPr>
          <a:xfrm>
            <a:off x="7162800" y="1828801"/>
            <a:ext cx="2971800" cy="4247317"/>
          </a:xfrm>
          <a:prstGeom prst="rect">
            <a:avLst/>
          </a:prstGeom>
          <a:noFill/>
        </p:spPr>
        <p:txBody>
          <a:bodyPr wrap="square" rtlCol="0">
            <a:spAutoFit/>
          </a:bodyPr>
          <a:lstStyle/>
          <a:p>
            <a:r>
              <a:rPr lang="en-US" dirty="0"/>
              <a:t>If an integer </a:t>
            </a:r>
            <a:r>
              <a:rPr lang="en-US" i="1" dirty="0"/>
              <a:t>n</a:t>
            </a:r>
            <a:r>
              <a:rPr lang="en-US" dirty="0"/>
              <a:t> is a composite integer, then it has a prime divisor less than or equal to </a:t>
            </a:r>
            <a:r>
              <a:rPr lang="en-US" dirty="0">
                <a:latin typeface="Cambria Math"/>
                <a:ea typeface="Cambria Math"/>
              </a:rPr>
              <a:t>√</a:t>
            </a:r>
            <a:r>
              <a:rPr lang="en-US" i="1" dirty="0"/>
              <a:t>n</a:t>
            </a:r>
            <a:r>
              <a:rPr lang="en-US" dirty="0"/>
              <a:t>.</a:t>
            </a:r>
          </a:p>
          <a:p>
            <a:endParaRPr lang="en-US" dirty="0"/>
          </a:p>
          <a:p>
            <a:r>
              <a:rPr lang="en-US" dirty="0"/>
              <a:t>To see this, note that if </a:t>
            </a:r>
            <a:r>
              <a:rPr lang="en-US" i="1" dirty="0"/>
              <a:t>n</a:t>
            </a:r>
            <a:r>
              <a:rPr lang="en-US" dirty="0"/>
              <a:t> = </a:t>
            </a:r>
            <a:r>
              <a:rPr lang="en-US" i="1" dirty="0" err="1"/>
              <a:t>ab</a:t>
            </a:r>
            <a:r>
              <a:rPr lang="en-US" dirty="0"/>
              <a:t>, then  </a:t>
            </a:r>
            <a:r>
              <a:rPr lang="en-US" i="1" dirty="0"/>
              <a:t>a</a:t>
            </a:r>
            <a:r>
              <a:rPr lang="en-US" dirty="0"/>
              <a:t> </a:t>
            </a:r>
            <a:r>
              <a:rPr lang="en-US" dirty="0">
                <a:latin typeface="Cambria Math"/>
                <a:ea typeface="Cambria Math"/>
              </a:rPr>
              <a:t>≤ √</a:t>
            </a:r>
            <a:r>
              <a:rPr lang="en-US" i="1" dirty="0"/>
              <a:t>n </a:t>
            </a:r>
            <a:r>
              <a:rPr lang="en-US" dirty="0"/>
              <a:t> or </a:t>
            </a:r>
            <a:r>
              <a:rPr lang="en-US" i="1" dirty="0"/>
              <a:t>b </a:t>
            </a:r>
            <a:r>
              <a:rPr lang="en-US" dirty="0">
                <a:latin typeface="Cambria Math"/>
                <a:ea typeface="Cambria Math"/>
              </a:rPr>
              <a:t>≤√</a:t>
            </a:r>
            <a:r>
              <a:rPr lang="en-US" i="1" dirty="0"/>
              <a:t>n</a:t>
            </a:r>
            <a:r>
              <a:rPr lang="en-US" dirty="0"/>
              <a:t>.</a:t>
            </a:r>
          </a:p>
          <a:p>
            <a:endParaRPr lang="en-US" dirty="0"/>
          </a:p>
          <a:p>
            <a:endParaRPr lang="en-US" dirty="0"/>
          </a:p>
          <a:p>
            <a:r>
              <a:rPr lang="en-US" i="1" dirty="0"/>
              <a:t>Trial division</a:t>
            </a:r>
            <a:r>
              <a:rPr lang="en-US" dirty="0"/>
              <a:t>, a very inefficient method of determining if a number </a:t>
            </a:r>
            <a:r>
              <a:rPr lang="en-US" i="1" dirty="0"/>
              <a:t>n</a:t>
            </a:r>
            <a:r>
              <a:rPr lang="en-US" dirty="0"/>
              <a:t>  is prime, is to try every integer </a:t>
            </a:r>
            <a:r>
              <a:rPr lang="en-US" i="1" dirty="0" err="1"/>
              <a:t>i</a:t>
            </a:r>
            <a:r>
              <a:rPr lang="en-US" dirty="0">
                <a:latin typeface="Cambria Math"/>
                <a:ea typeface="Cambria Math"/>
              </a:rPr>
              <a:t> ≤√</a:t>
            </a:r>
            <a:r>
              <a:rPr lang="en-US" i="1" dirty="0"/>
              <a:t>n </a:t>
            </a:r>
            <a:r>
              <a:rPr lang="en-US" dirty="0"/>
              <a:t>and see if n is divisible by </a:t>
            </a:r>
            <a:r>
              <a:rPr lang="en-US" i="1" dirty="0" err="1"/>
              <a:t>i</a:t>
            </a:r>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Infinitude of Primes</a:t>
            </a:r>
          </a:p>
        </p:txBody>
      </p:sp>
      <p:sp>
        <p:nvSpPr>
          <p:cNvPr id="3" name="Content Placeholder 2"/>
          <p:cNvSpPr>
            <a:spLocks noGrp="1"/>
          </p:cNvSpPr>
          <p:nvPr>
            <p:ph idx="1"/>
          </p:nvPr>
        </p:nvSpPr>
        <p:spPr/>
        <p:txBody>
          <a:bodyPr>
            <a:normAutofit/>
          </a:bodyPr>
          <a:lstStyle/>
          <a:p>
            <a:pPr>
              <a:buNone/>
            </a:pPr>
            <a:r>
              <a:rPr lang="en-US" b="1" dirty="0"/>
              <a:t>   </a:t>
            </a:r>
            <a:r>
              <a:rPr lang="en-US" sz="1800" b="1" dirty="0"/>
              <a:t>Theorem</a:t>
            </a:r>
            <a:r>
              <a:rPr lang="en-US" sz="1800" dirty="0"/>
              <a:t>: There are infinitely many primes. (Euclid)</a:t>
            </a:r>
          </a:p>
          <a:p>
            <a:pPr>
              <a:buNone/>
            </a:pPr>
            <a:r>
              <a:rPr lang="en-US" sz="1800" dirty="0"/>
              <a:t>    </a:t>
            </a:r>
            <a:r>
              <a:rPr lang="en-US" sz="1800" b="1" dirty="0"/>
              <a:t>Proof</a:t>
            </a:r>
            <a:r>
              <a:rPr lang="en-US" sz="1800" dirty="0"/>
              <a:t>:  Assume finitely many primes: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endParaRPr lang="en-US" sz="1800" i="1" dirty="0"/>
          </a:p>
          <a:p>
            <a:pPr lvl="1"/>
            <a:r>
              <a:rPr lang="en-US" sz="1800" dirty="0"/>
              <a:t>Let </a:t>
            </a:r>
            <a:r>
              <a:rPr lang="en-US" sz="1800" i="1" dirty="0"/>
              <a:t>q = p</a:t>
            </a:r>
            <a:r>
              <a:rPr lang="en-US" sz="1800" baseline="-25000" dirty="0">
                <a:latin typeface="Cambria Math" pitchFamily="18" charset="0"/>
                <a:ea typeface="Cambria Math" pitchFamily="18" charset="0"/>
              </a:rPr>
              <a:t>1</a:t>
            </a:r>
            <a:r>
              <a:rPr lang="en-US" sz="1800" i="1" dirty="0"/>
              <a:t>p</a:t>
            </a:r>
            <a:r>
              <a:rPr lang="en-US" sz="1800" baseline="-25000" dirty="0">
                <a:latin typeface="Cambria Math" pitchFamily="18" charset="0"/>
                <a:ea typeface="Cambria Math" pitchFamily="18" charset="0"/>
              </a:rPr>
              <a:t>2</a:t>
            </a:r>
            <a:r>
              <a:rPr lang="en-US" sz="1800" i="1" dirty="0">
                <a:ea typeface="Cambria Math"/>
              </a:rPr>
              <a:t>∙∙∙</a:t>
            </a:r>
            <a:r>
              <a:rPr lang="en-US" sz="1800" i="1" dirty="0">
                <a:latin typeface="Cambria Math"/>
                <a:ea typeface="Cambria Math"/>
              </a:rPr>
              <a:t> </a:t>
            </a:r>
            <a:r>
              <a:rPr lang="en-US" sz="1800" i="1" dirty="0" err="1"/>
              <a:t>p</a:t>
            </a:r>
            <a:r>
              <a:rPr lang="en-US" sz="1800" i="1" baseline="-25000" dirty="0" err="1"/>
              <a:t>n</a:t>
            </a:r>
            <a:r>
              <a:rPr lang="en-US" sz="1800" i="1" dirty="0"/>
              <a:t> + </a:t>
            </a:r>
            <a:r>
              <a:rPr lang="en-US" sz="1800" dirty="0">
                <a:latin typeface="Cambria Math" pitchFamily="18" charset="0"/>
                <a:ea typeface="Cambria Math" pitchFamily="18" charset="0"/>
              </a:rPr>
              <a:t>1</a:t>
            </a:r>
          </a:p>
          <a:p>
            <a:pPr lvl="1"/>
            <a:r>
              <a:rPr lang="en-US" sz="1800" dirty="0"/>
              <a:t>Either </a:t>
            </a:r>
            <a:r>
              <a:rPr lang="en-US" sz="1800" i="1" dirty="0"/>
              <a:t>q</a:t>
            </a:r>
            <a:r>
              <a:rPr lang="en-US" sz="1800" dirty="0"/>
              <a:t> is prime or by the fundamental theorem of arithmetic it is a product of primes. </a:t>
            </a:r>
          </a:p>
          <a:p>
            <a:pPr lvl="2"/>
            <a:r>
              <a:rPr lang="en-US" sz="1800" dirty="0"/>
              <a:t>But none of the primes</a:t>
            </a:r>
            <a:r>
              <a:rPr lang="en-US" sz="1800" i="1" dirty="0"/>
              <a:t> </a:t>
            </a:r>
            <a:r>
              <a:rPr lang="en-US" sz="1800" i="1" dirty="0" err="1"/>
              <a:t>p</a:t>
            </a:r>
            <a:r>
              <a:rPr lang="en-US" sz="1800" baseline="-25000" dirty="0" err="1"/>
              <a:t>j</a:t>
            </a:r>
            <a:r>
              <a:rPr lang="en-US" sz="1800" baseline="-25000" dirty="0"/>
              <a:t> </a:t>
            </a:r>
            <a:r>
              <a:rPr lang="en-US" sz="1800" dirty="0"/>
              <a:t>divides </a:t>
            </a:r>
            <a:r>
              <a:rPr lang="en-US" sz="1800" i="1" dirty="0"/>
              <a:t>q</a:t>
            </a:r>
            <a:r>
              <a:rPr lang="en-US" sz="1800" dirty="0"/>
              <a:t> since if  </a:t>
            </a:r>
            <a:r>
              <a:rPr lang="en-US" sz="1800" i="1" dirty="0" err="1"/>
              <a:t>p</a:t>
            </a:r>
            <a:r>
              <a:rPr lang="en-US" sz="1800" baseline="-25000" dirty="0" err="1"/>
              <a:t>j</a:t>
            </a:r>
            <a:r>
              <a:rPr lang="en-US" sz="1800" baseline="-25000" dirty="0"/>
              <a:t> </a:t>
            </a:r>
            <a:r>
              <a:rPr lang="en-US" sz="1800" dirty="0"/>
              <a:t>| </a:t>
            </a:r>
            <a:r>
              <a:rPr lang="en-US" sz="1800" i="1" dirty="0"/>
              <a:t>q</a:t>
            </a:r>
            <a:r>
              <a:rPr lang="en-US" sz="1800" dirty="0"/>
              <a:t>, then </a:t>
            </a:r>
            <a:r>
              <a:rPr lang="en-US" sz="1800" i="1" dirty="0" err="1"/>
              <a:t>p</a:t>
            </a:r>
            <a:r>
              <a:rPr lang="en-US" sz="1800" baseline="-25000" dirty="0" err="1"/>
              <a:t>j</a:t>
            </a:r>
            <a:r>
              <a:rPr lang="en-US" sz="1800" baseline="-25000" dirty="0"/>
              <a:t> </a:t>
            </a:r>
            <a:r>
              <a:rPr lang="en-US" sz="1800" dirty="0"/>
              <a:t> divides                                              </a:t>
            </a:r>
            <a:r>
              <a:rPr lang="en-US" sz="1800" i="1" dirty="0"/>
              <a:t>q </a:t>
            </a:r>
            <a:r>
              <a:rPr lang="en-US" sz="1800" i="1" dirty="0">
                <a:latin typeface="Cambria Math"/>
                <a:ea typeface="Cambria Math"/>
              </a:rPr>
              <a:t>−</a:t>
            </a:r>
            <a:r>
              <a:rPr lang="en-US" sz="1800" i="1" dirty="0"/>
              <a:t> p</a:t>
            </a:r>
            <a:r>
              <a:rPr lang="en-US" sz="1800" baseline="-25000" dirty="0"/>
              <a:t>1</a:t>
            </a:r>
            <a:r>
              <a:rPr lang="en-US" sz="1800" i="1" dirty="0"/>
              <a:t>p</a:t>
            </a:r>
            <a:r>
              <a:rPr lang="en-US" sz="1800" baseline="-25000" dirty="0"/>
              <a:t>2</a:t>
            </a:r>
            <a:r>
              <a:rPr lang="en-US" sz="1800" i="1" dirty="0">
                <a:ea typeface="Cambria Math"/>
              </a:rPr>
              <a:t>∙∙∙</a:t>
            </a:r>
            <a:r>
              <a:rPr lang="en-US" sz="1800" i="1" dirty="0">
                <a:latin typeface="Cambria Math"/>
                <a:ea typeface="Cambria Math"/>
              </a:rPr>
              <a:t> </a:t>
            </a:r>
            <a:r>
              <a:rPr lang="en-US" sz="1800" i="1" dirty="0" err="1"/>
              <a:t>p</a:t>
            </a:r>
            <a:r>
              <a:rPr lang="en-US" sz="1800" i="1" baseline="-25000" dirty="0" err="1"/>
              <a:t>n</a:t>
            </a:r>
            <a:r>
              <a:rPr lang="en-US" sz="1800" i="1" dirty="0"/>
              <a:t> = </a:t>
            </a:r>
            <a:r>
              <a:rPr lang="en-US" sz="1800" dirty="0">
                <a:latin typeface="Cambria Math" pitchFamily="18" charset="0"/>
                <a:ea typeface="Cambria Math" pitchFamily="18" charset="0"/>
              </a:rPr>
              <a:t>1</a:t>
            </a:r>
            <a:r>
              <a:rPr lang="en-US" sz="1800" i="1" dirty="0"/>
              <a:t> .</a:t>
            </a:r>
          </a:p>
          <a:p>
            <a:pPr lvl="2"/>
            <a:r>
              <a:rPr lang="en-US" sz="1800" dirty="0"/>
              <a:t>Hence</a:t>
            </a:r>
            <a:r>
              <a:rPr lang="en-US" sz="1800" i="1" dirty="0"/>
              <a:t>, </a:t>
            </a:r>
            <a:r>
              <a:rPr lang="en-US" sz="1800" dirty="0"/>
              <a:t>there is a prime not on the list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a:t>
            </a:r>
            <a:r>
              <a:rPr lang="en-US" sz="1800" i="1" baseline="-25000" dirty="0"/>
              <a:t> </a:t>
            </a:r>
            <a:r>
              <a:rPr lang="en-US" sz="1800" dirty="0"/>
              <a:t>It is either </a:t>
            </a:r>
            <a:r>
              <a:rPr lang="en-US" sz="1800" i="1" dirty="0"/>
              <a:t>q</a:t>
            </a:r>
            <a:r>
              <a:rPr lang="en-US" sz="1800" dirty="0"/>
              <a:t>, or if </a:t>
            </a:r>
            <a:r>
              <a:rPr lang="en-US" sz="1800" i="1" dirty="0"/>
              <a:t>q</a:t>
            </a:r>
            <a:r>
              <a:rPr lang="en-US" sz="1800" dirty="0"/>
              <a:t> is composite, it is a prime factor of </a:t>
            </a:r>
            <a:r>
              <a:rPr lang="en-US" sz="1800" i="1" dirty="0"/>
              <a:t>q</a:t>
            </a:r>
            <a:r>
              <a:rPr lang="en-US" sz="1800" dirty="0"/>
              <a:t>. This contradicts the assumption that  </a:t>
            </a:r>
            <a:r>
              <a:rPr lang="en-US" sz="1800" i="1" dirty="0"/>
              <a:t>p</a:t>
            </a:r>
            <a:r>
              <a:rPr lang="en-US" sz="1800" baseline="-25000" dirty="0"/>
              <a:t>1</a:t>
            </a:r>
            <a:r>
              <a:rPr lang="en-US" sz="1800" i="1" dirty="0"/>
              <a:t>, p</a:t>
            </a:r>
            <a:r>
              <a:rPr lang="en-US" sz="1800" baseline="-25000" dirty="0"/>
              <a:t>2</a:t>
            </a:r>
            <a:r>
              <a:rPr lang="en-US" sz="1800" i="1" dirty="0"/>
              <a:t>, ….., </a:t>
            </a:r>
            <a:r>
              <a:rPr lang="en-US" sz="1800" i="1" dirty="0" err="1"/>
              <a:t>p</a:t>
            </a:r>
            <a:r>
              <a:rPr lang="en-US" sz="1800" i="1" baseline="-25000" dirty="0" err="1"/>
              <a:t>n</a:t>
            </a:r>
            <a:r>
              <a:rPr lang="en-US" sz="1800" dirty="0"/>
              <a:t>   are all the primes. </a:t>
            </a:r>
          </a:p>
          <a:p>
            <a:pPr lvl="1"/>
            <a:r>
              <a:rPr lang="en-US" sz="1800" dirty="0"/>
              <a:t>Consequently, there are infinitely many primes.</a:t>
            </a:r>
          </a:p>
          <a:p>
            <a:pPr lvl="1"/>
            <a:endParaRPr lang="en-US" dirty="0"/>
          </a:p>
          <a:p>
            <a:pPr lvl="1"/>
            <a:endParaRPr lang="en-US" dirty="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8686800" y="228600"/>
            <a:ext cx="894588" cy="1038606"/>
          </a:xfrm>
          <a:prstGeom prst="rect">
            <a:avLst/>
          </a:prstGeom>
        </p:spPr>
      </p:pic>
      <p:sp>
        <p:nvSpPr>
          <p:cNvPr id="5" name="TextBox 4"/>
          <p:cNvSpPr txBox="1"/>
          <p:nvPr/>
        </p:nvSpPr>
        <p:spPr>
          <a:xfrm>
            <a:off x="7315200" y="1295401"/>
            <a:ext cx="3124200" cy="646331"/>
          </a:xfrm>
          <a:prstGeom prst="rect">
            <a:avLst/>
          </a:prstGeom>
          <a:noFill/>
        </p:spPr>
        <p:txBody>
          <a:bodyPr wrap="square" rtlCol="0">
            <a:spAutoFit/>
          </a:bodyPr>
          <a:lstStyle/>
          <a:p>
            <a:pPr algn="ctr"/>
            <a:r>
              <a:rPr lang="en-US" dirty="0"/>
              <a:t>Euclid </a:t>
            </a:r>
          </a:p>
          <a:p>
            <a:pPr algn="ctr"/>
            <a:r>
              <a:rPr lang="en-US" dirty="0"/>
              <a:t>(</a:t>
            </a:r>
            <a:r>
              <a:rPr lang="en-US" dirty="0">
                <a:latin typeface="Cambria Math" pitchFamily="18" charset="0"/>
                <a:ea typeface="Cambria Math" pitchFamily="18" charset="0"/>
              </a:rPr>
              <a:t>325</a:t>
            </a:r>
            <a:r>
              <a:rPr lang="en-US" dirty="0"/>
              <a:t> </a:t>
            </a:r>
            <a:r>
              <a:rPr lang="en-US" sz="1200" dirty="0"/>
              <a:t>B.C.E.</a:t>
            </a:r>
            <a:r>
              <a:rPr lang="en-US" dirty="0"/>
              <a:t> – </a:t>
            </a:r>
            <a:r>
              <a:rPr lang="en-US" dirty="0">
                <a:latin typeface="Cambria Math" pitchFamily="18" charset="0"/>
                <a:ea typeface="Cambria Math" pitchFamily="18" charset="0"/>
              </a:rPr>
              <a:t>265</a:t>
            </a:r>
            <a:r>
              <a:rPr lang="en-US" dirty="0"/>
              <a:t> </a:t>
            </a:r>
            <a:r>
              <a:rPr lang="en-US" sz="1200" dirty="0"/>
              <a:t>B.C.E.</a:t>
            </a:r>
            <a:r>
              <a:rPr lang="en-US" dirty="0"/>
              <a:t>)</a:t>
            </a:r>
          </a:p>
        </p:txBody>
      </p:sp>
      <p:pic>
        <p:nvPicPr>
          <p:cNvPr id="6" name="Picture 5" descr="0853.jpg"/>
          <p:cNvPicPr>
            <a:picLocks noChangeAspect="1"/>
          </p:cNvPicPr>
          <p:nvPr/>
        </p:nvPicPr>
        <p:blipFill>
          <a:blip r:embed="rId3" cstate="print"/>
          <a:stretch>
            <a:fillRect/>
          </a:stretch>
        </p:blipFill>
        <p:spPr>
          <a:xfrm>
            <a:off x="9296400" y="5105400"/>
            <a:ext cx="762000" cy="888782"/>
          </a:xfrm>
          <a:prstGeom prst="rect">
            <a:avLst/>
          </a:prstGeom>
        </p:spPr>
      </p:pic>
      <p:sp>
        <p:nvSpPr>
          <p:cNvPr id="7" name="TextBox 6"/>
          <p:cNvSpPr txBox="1"/>
          <p:nvPr/>
        </p:nvSpPr>
        <p:spPr>
          <a:xfrm>
            <a:off x="2514600" y="5486401"/>
            <a:ext cx="6553200" cy="954107"/>
          </a:xfrm>
          <a:prstGeom prst="rect">
            <a:avLst/>
          </a:prstGeom>
          <a:noFill/>
          <a:ln>
            <a:solidFill>
              <a:schemeClr val="accent1"/>
            </a:solidFill>
          </a:ln>
        </p:spPr>
        <p:txBody>
          <a:bodyPr wrap="square" rtlCol="0">
            <a:spAutoFit/>
          </a:bodyPr>
          <a:lstStyle/>
          <a:p>
            <a:r>
              <a:rPr lang="en-US" sz="1400" dirty="0"/>
              <a:t>This proof was given by Euclid  </a:t>
            </a:r>
            <a:r>
              <a:rPr lang="en-US" sz="1400" i="1" dirty="0"/>
              <a:t>The Elements</a:t>
            </a:r>
            <a:r>
              <a:rPr lang="en-US" sz="1400" dirty="0"/>
              <a:t>. The proof is considered to be one of the most beautiful in all  mathematics.  It is  the first proof in </a:t>
            </a:r>
            <a:r>
              <a:rPr lang="en-US" sz="1400" i="1" dirty="0"/>
              <a:t>The Book, </a:t>
            </a:r>
            <a:r>
              <a:rPr lang="en-US" sz="1400" dirty="0"/>
              <a:t>inspired by the famous mathematician Paul </a:t>
            </a:r>
            <a:r>
              <a:rPr lang="en-US" sz="1400" dirty="0" err="1"/>
              <a:t>Erd</a:t>
            </a:r>
            <a:r>
              <a:rPr lang="hu-HU" sz="1400" dirty="0">
                <a:latin typeface="Cambria Math"/>
                <a:ea typeface="Cambria Math"/>
              </a:rPr>
              <a:t>ő</a:t>
            </a:r>
            <a:r>
              <a:rPr lang="en-US" sz="1400" dirty="0"/>
              <a:t>s’ imagined collection of perfect proofs maintained by God.</a:t>
            </a:r>
          </a:p>
        </p:txBody>
      </p:sp>
      <p:sp>
        <p:nvSpPr>
          <p:cNvPr id="8" name="TextBox 7"/>
          <p:cNvSpPr txBox="1"/>
          <p:nvPr/>
        </p:nvSpPr>
        <p:spPr>
          <a:xfrm>
            <a:off x="9144000" y="6019800"/>
            <a:ext cx="1295400" cy="523220"/>
          </a:xfrm>
          <a:prstGeom prst="rect">
            <a:avLst/>
          </a:prstGeom>
          <a:noFill/>
        </p:spPr>
        <p:txBody>
          <a:bodyPr wrap="square" rtlCol="0">
            <a:spAutoFit/>
          </a:bodyPr>
          <a:lstStyle/>
          <a:p>
            <a:r>
              <a:rPr lang="en-US" sz="1400" dirty="0"/>
              <a:t>Paul  </a:t>
            </a:r>
            <a:r>
              <a:rPr lang="en-US" sz="1400" dirty="0" err="1"/>
              <a:t>Erd</a:t>
            </a:r>
            <a:r>
              <a:rPr lang="hu-HU" sz="1400" dirty="0">
                <a:latin typeface="Cambria Math"/>
                <a:ea typeface="Cambria Math"/>
              </a:rPr>
              <a:t>ő</a:t>
            </a:r>
            <a:r>
              <a:rPr lang="en-US" sz="1400" dirty="0"/>
              <a:t>s</a:t>
            </a:r>
          </a:p>
          <a:p>
            <a:r>
              <a:rPr lang="en-US" sz="1400" dirty="0"/>
              <a:t>(1913-1996)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Mersenne</a:t>
            </a:r>
            <a:r>
              <a:rPr lang="en-US" dirty="0"/>
              <a:t> Primes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Prime numbers of the form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ea typeface="Cambria Math"/>
              </a:rPr>
              <a:t>where</a:t>
            </a:r>
            <a:r>
              <a:rPr lang="en-US" i="1" dirty="0">
                <a:latin typeface="Cambria Math"/>
                <a:ea typeface="Cambria Math"/>
              </a:rPr>
              <a:t> </a:t>
            </a:r>
            <a:r>
              <a:rPr lang="en-US" baseline="30000" dirty="0"/>
              <a:t> </a:t>
            </a:r>
            <a:r>
              <a:rPr lang="en-US" i="1" dirty="0"/>
              <a:t>p</a:t>
            </a:r>
            <a:r>
              <a:rPr lang="en-US" dirty="0"/>
              <a:t> is prime, are called </a:t>
            </a:r>
            <a:r>
              <a:rPr lang="en-US" i="1" dirty="0" err="1"/>
              <a:t>Mersenne</a:t>
            </a:r>
            <a:r>
              <a:rPr lang="en-US" i="1" dirty="0"/>
              <a:t> primes</a:t>
            </a:r>
            <a:r>
              <a:rPr lang="en-US" dirty="0"/>
              <a:t>.</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a:t>
            </a:r>
            <a:r>
              <a:rPr lang="en-US" i="1"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7,</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5</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37 , and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7</a:t>
            </a:r>
            <a:r>
              <a:rPr lang="en-US" i="1" baseline="30000" dirty="0"/>
              <a:t> </a:t>
            </a:r>
            <a:r>
              <a:rPr lang="en-US" i="1" dirty="0">
                <a:latin typeface="Cambria Math"/>
                <a:ea typeface="Cambria Math"/>
              </a:rPr>
              <a:t>− </a:t>
            </a:r>
            <a:r>
              <a:rPr lang="en-US" dirty="0">
                <a:latin typeface="Cambria Math"/>
                <a:ea typeface="Cambria Math"/>
              </a:rPr>
              <a:t>1 </a:t>
            </a:r>
            <a:r>
              <a:rPr lang="en-US" i="1" dirty="0">
                <a:latin typeface="Cambria Math"/>
                <a:ea typeface="Cambria Math"/>
              </a:rPr>
              <a:t> = </a:t>
            </a:r>
            <a:r>
              <a:rPr lang="en-US" dirty="0">
                <a:latin typeface="Cambria Math"/>
                <a:ea typeface="Cambria Math"/>
              </a:rPr>
              <a:t>127  are </a:t>
            </a:r>
            <a:r>
              <a:rPr lang="en-US" dirty="0" err="1">
                <a:latin typeface="Cambria Math"/>
                <a:ea typeface="Cambria Math"/>
              </a:rPr>
              <a:t>Mersenne</a:t>
            </a:r>
            <a:r>
              <a:rPr lang="en-US" dirty="0">
                <a:latin typeface="Cambria Math"/>
                <a:ea typeface="Cambria Math"/>
              </a:rPr>
              <a:t> primes.</a:t>
            </a:r>
          </a:p>
          <a:p>
            <a:pPr lvl="1"/>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11</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 </a:t>
            </a:r>
            <a:r>
              <a:rPr lang="en-US" dirty="0">
                <a:latin typeface="Cambria Math"/>
                <a:ea typeface="Cambria Math"/>
              </a:rPr>
              <a:t>2047 </a:t>
            </a:r>
            <a:r>
              <a:rPr lang="en-US" i="1" dirty="0">
                <a:latin typeface="Cambria Math"/>
                <a:ea typeface="Cambria Math"/>
              </a:rPr>
              <a:t>  </a:t>
            </a:r>
            <a:r>
              <a:rPr lang="en-US" dirty="0">
                <a:ea typeface="Cambria Math"/>
              </a:rPr>
              <a:t>is not a </a:t>
            </a:r>
            <a:r>
              <a:rPr lang="en-US" dirty="0" err="1">
                <a:ea typeface="Cambria Math"/>
              </a:rPr>
              <a:t>Mersenne</a:t>
            </a:r>
            <a:r>
              <a:rPr lang="en-US" dirty="0">
                <a:ea typeface="Cambria Math"/>
              </a:rPr>
              <a:t> prime</a:t>
            </a:r>
            <a:r>
              <a:rPr lang="en-US" dirty="0">
                <a:latin typeface="Cambria Math"/>
                <a:ea typeface="Cambria Math"/>
              </a:rPr>
              <a:t> since 2047 = 23∙89.</a:t>
            </a:r>
          </a:p>
          <a:p>
            <a:pPr lvl="1"/>
            <a:r>
              <a:rPr lang="en-US" dirty="0">
                <a:latin typeface="Cambria Math"/>
                <a:ea typeface="Cambria Math"/>
              </a:rPr>
              <a:t>There is an efficient test for determining if </a:t>
            </a:r>
            <a:r>
              <a:rPr lang="en-US" dirty="0"/>
              <a:t>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p</a:t>
            </a:r>
            <a:r>
              <a:rPr lang="en-US" i="1" baseline="30000" dirty="0"/>
              <a:t> </a:t>
            </a:r>
            <a:r>
              <a:rPr lang="en-US" i="1" dirty="0">
                <a:latin typeface="Cambria Math"/>
                <a:ea typeface="Cambria Math"/>
              </a:rPr>
              <a:t>− </a:t>
            </a:r>
            <a:r>
              <a:rPr lang="en-US" dirty="0">
                <a:latin typeface="Cambria Math"/>
                <a:ea typeface="Cambria Math"/>
              </a:rPr>
              <a:t>1</a:t>
            </a:r>
            <a:r>
              <a:rPr lang="en-US" i="1" dirty="0">
                <a:latin typeface="Cambria Math"/>
                <a:ea typeface="Cambria Math"/>
              </a:rPr>
              <a:t> </a:t>
            </a:r>
            <a:r>
              <a:rPr lang="en-US" dirty="0">
                <a:latin typeface="Cambria Math"/>
                <a:ea typeface="Cambria Math"/>
              </a:rPr>
              <a:t> is prime.</a:t>
            </a:r>
          </a:p>
          <a:p>
            <a:pPr lvl="1"/>
            <a:r>
              <a:rPr lang="en-US" dirty="0">
                <a:latin typeface="Cambria Math"/>
                <a:ea typeface="Cambria Math"/>
              </a:rPr>
              <a:t>The largest known prime numbers are </a:t>
            </a:r>
            <a:r>
              <a:rPr lang="en-US" dirty="0" err="1">
                <a:latin typeface="Cambria Math"/>
                <a:ea typeface="Cambria Math"/>
              </a:rPr>
              <a:t>Mersenne</a:t>
            </a:r>
            <a:r>
              <a:rPr lang="en-US" dirty="0">
                <a:latin typeface="Cambria Math"/>
                <a:ea typeface="Cambria Math"/>
              </a:rPr>
              <a:t> primes.</a:t>
            </a:r>
          </a:p>
          <a:p>
            <a:pPr lvl="1"/>
            <a:r>
              <a:rPr lang="en-US" dirty="0">
                <a:latin typeface="Cambria Math"/>
                <a:ea typeface="Cambria Math"/>
              </a:rPr>
              <a:t>As of mid 2011, 47 </a:t>
            </a:r>
            <a:r>
              <a:rPr lang="en-US" dirty="0" err="1">
                <a:latin typeface="Cambria Math"/>
                <a:ea typeface="Cambria Math"/>
              </a:rPr>
              <a:t>Mersenne</a:t>
            </a:r>
            <a:r>
              <a:rPr lang="en-US" dirty="0">
                <a:latin typeface="Cambria Math"/>
                <a:ea typeface="Cambria Math"/>
              </a:rPr>
              <a:t> primes were known, the largest  is 2</a:t>
            </a:r>
            <a:r>
              <a:rPr lang="en-US" baseline="30000" dirty="0">
                <a:latin typeface="Cambria Math"/>
                <a:ea typeface="Cambria Math"/>
              </a:rPr>
              <a:t>43,112,609</a:t>
            </a:r>
            <a:r>
              <a:rPr lang="en-US" dirty="0">
                <a:latin typeface="Cambria Math"/>
                <a:ea typeface="Cambria Math"/>
              </a:rPr>
              <a:t> </a:t>
            </a:r>
            <a:r>
              <a:rPr lang="en-US" i="1" dirty="0">
                <a:latin typeface="Cambria Math"/>
                <a:ea typeface="Cambria Math"/>
              </a:rPr>
              <a:t>− </a:t>
            </a:r>
            <a:r>
              <a:rPr lang="en-US" dirty="0">
                <a:latin typeface="Cambria Math"/>
                <a:ea typeface="Cambria Math"/>
              </a:rPr>
              <a:t>1, which has nearly 13 million decimal digits.</a:t>
            </a:r>
          </a:p>
          <a:p>
            <a:pPr lvl="1"/>
            <a:r>
              <a:rPr lang="en-US" dirty="0">
                <a:latin typeface="Cambria Math"/>
                <a:ea typeface="Cambria Math"/>
              </a:rPr>
              <a:t>The </a:t>
            </a:r>
            <a:r>
              <a:rPr lang="en-US" i="1" dirty="0">
                <a:ea typeface="Cambria Math"/>
              </a:rPr>
              <a:t>Great Internet </a:t>
            </a:r>
            <a:r>
              <a:rPr lang="en-US" i="1" dirty="0" err="1">
                <a:ea typeface="Cambria Math"/>
              </a:rPr>
              <a:t>Mersenne</a:t>
            </a:r>
            <a:r>
              <a:rPr lang="en-US" i="1" dirty="0">
                <a:ea typeface="Cambria Math"/>
              </a:rPr>
              <a:t> Prime Search </a:t>
            </a:r>
            <a:r>
              <a:rPr lang="en-US" dirty="0">
                <a:latin typeface="Cambria Math"/>
                <a:ea typeface="Cambria Math"/>
              </a:rPr>
              <a:t>(</a:t>
            </a:r>
            <a:r>
              <a:rPr lang="en-US" i="1" dirty="0">
                <a:ea typeface="Cambria Math"/>
              </a:rPr>
              <a:t>GIMPS</a:t>
            </a:r>
            <a:r>
              <a:rPr lang="en-US" dirty="0">
                <a:latin typeface="Cambria Math"/>
                <a:ea typeface="Cambria Math"/>
              </a:rPr>
              <a:t>) is a distributed computing project to search  for new </a:t>
            </a:r>
            <a:r>
              <a:rPr lang="en-US" dirty="0" err="1">
                <a:latin typeface="Cambria Math"/>
                <a:ea typeface="Cambria Math"/>
              </a:rPr>
              <a:t>Mersenne</a:t>
            </a:r>
            <a:r>
              <a:rPr lang="en-US" dirty="0">
                <a:latin typeface="Cambria Math"/>
                <a:ea typeface="Cambria Math"/>
              </a:rPr>
              <a:t> Primes.</a:t>
            </a:r>
          </a:p>
          <a:p>
            <a:pPr lvl="1">
              <a:buNone/>
            </a:pPr>
            <a:r>
              <a:rPr lang="en-US" dirty="0">
                <a:latin typeface="Cambria Math"/>
                <a:ea typeface="Cambria Math"/>
              </a:rPr>
              <a:t>                   </a:t>
            </a:r>
            <a:r>
              <a:rPr lang="en-US" dirty="0">
                <a:latin typeface="Cambria Math"/>
                <a:ea typeface="Cambria Math"/>
                <a:hlinkClick r:id="rId2"/>
              </a:rPr>
              <a:t>http://www.mersenne.org/</a:t>
            </a:r>
            <a:endParaRPr lang="en-US" dirty="0">
              <a:latin typeface="Cambria Math"/>
              <a:ea typeface="Cambria Math"/>
            </a:endParaRPr>
          </a:p>
          <a:p>
            <a:pPr lvl="1">
              <a:buNone/>
            </a:pPr>
            <a:endParaRPr lang="en-US" dirty="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6553200" y="381000"/>
            <a:ext cx="895350" cy="1040130"/>
          </a:xfrm>
          <a:prstGeom prst="rect">
            <a:avLst/>
          </a:prstGeom>
        </p:spPr>
      </p:pic>
      <p:sp>
        <p:nvSpPr>
          <p:cNvPr id="5" name="TextBox 4"/>
          <p:cNvSpPr txBox="1"/>
          <p:nvPr/>
        </p:nvSpPr>
        <p:spPr>
          <a:xfrm>
            <a:off x="7543800" y="685801"/>
            <a:ext cx="1981200" cy="646331"/>
          </a:xfrm>
          <a:prstGeom prst="rect">
            <a:avLst/>
          </a:prstGeom>
          <a:noFill/>
        </p:spPr>
        <p:txBody>
          <a:bodyPr wrap="square" rtlCol="0">
            <a:spAutoFit/>
          </a:bodyPr>
          <a:lstStyle/>
          <a:p>
            <a:r>
              <a:rPr lang="en-US" dirty="0"/>
              <a:t>Marin </a:t>
            </a:r>
            <a:r>
              <a:rPr lang="en-US" dirty="0" err="1"/>
              <a:t>Mersenne</a:t>
            </a:r>
            <a:endParaRPr lang="en-US" dirty="0"/>
          </a:p>
          <a:p>
            <a:r>
              <a:rPr lang="en-US" dirty="0"/>
              <a:t>(1588-1648)</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Primes</a:t>
            </a:r>
          </a:p>
        </p:txBody>
      </p:sp>
      <p:sp>
        <p:nvSpPr>
          <p:cNvPr id="3" name="Content Placeholder 2"/>
          <p:cNvSpPr>
            <a:spLocks noGrp="1"/>
          </p:cNvSpPr>
          <p:nvPr>
            <p:ph idx="1"/>
          </p:nvPr>
        </p:nvSpPr>
        <p:spPr/>
        <p:txBody>
          <a:bodyPr>
            <a:normAutofit lnSpcReduction="10000"/>
          </a:bodyPr>
          <a:lstStyle/>
          <a:p>
            <a:r>
              <a:rPr lang="en-US" dirty="0"/>
              <a:t>Mathematicians have been interested in the distribution of prime numbers among the positive integers. In the nineteenth century, the </a:t>
            </a:r>
            <a:r>
              <a:rPr lang="en-US" i="1" dirty="0"/>
              <a:t>prime number theorem </a:t>
            </a:r>
            <a:r>
              <a:rPr lang="en-US" dirty="0"/>
              <a:t>was proved which</a:t>
            </a:r>
            <a:r>
              <a:rPr lang="en-US" i="1" dirty="0"/>
              <a:t> </a:t>
            </a:r>
            <a:r>
              <a:rPr lang="en-US" dirty="0"/>
              <a:t>gives an asymptotic estimate for the number of primes not exceeding </a:t>
            </a:r>
            <a:r>
              <a:rPr lang="en-US" i="1" dirty="0"/>
              <a:t>x</a:t>
            </a:r>
            <a:r>
              <a:rPr lang="en-US" dirty="0"/>
              <a:t>. </a:t>
            </a:r>
          </a:p>
          <a:p>
            <a:pPr>
              <a:buNone/>
            </a:pPr>
            <a:r>
              <a:rPr lang="en-US" dirty="0"/>
              <a:t>    </a:t>
            </a:r>
            <a:r>
              <a:rPr lang="en-US" b="1" dirty="0"/>
              <a:t>Prime Number Theorem</a:t>
            </a:r>
            <a:r>
              <a:rPr lang="en-US" dirty="0"/>
              <a:t>: The ratio of the number of primes not exceeding </a:t>
            </a:r>
            <a:r>
              <a:rPr lang="en-US" i="1" dirty="0"/>
              <a:t>x</a:t>
            </a:r>
            <a:r>
              <a:rPr lang="en-US" dirty="0"/>
              <a:t> and </a:t>
            </a:r>
            <a:r>
              <a:rPr lang="en-US" i="1" dirty="0"/>
              <a:t>x</a:t>
            </a:r>
            <a:r>
              <a:rPr lang="en-US" dirty="0"/>
              <a:t>/</a:t>
            </a:r>
            <a:r>
              <a:rPr lang="en-US" dirty="0" err="1"/>
              <a:t>ln</a:t>
            </a:r>
            <a:r>
              <a:rPr lang="en-US" dirty="0"/>
              <a:t> </a:t>
            </a:r>
            <a:r>
              <a:rPr lang="en-US" i="1" dirty="0"/>
              <a:t>x </a:t>
            </a:r>
            <a:r>
              <a:rPr lang="en-US" dirty="0"/>
              <a:t>approaches </a:t>
            </a:r>
            <a:r>
              <a:rPr lang="en-US" dirty="0">
                <a:latin typeface="Cambria Math" pitchFamily="18" charset="0"/>
                <a:ea typeface="Cambria Math" pitchFamily="18" charset="0"/>
              </a:rPr>
              <a:t>1</a:t>
            </a:r>
            <a:r>
              <a:rPr lang="en-US" dirty="0"/>
              <a:t> as </a:t>
            </a:r>
            <a:r>
              <a:rPr lang="en-US" i="1" dirty="0"/>
              <a:t>x</a:t>
            </a:r>
            <a:r>
              <a:rPr lang="en-US" dirty="0"/>
              <a:t> grows without bound. (</a:t>
            </a:r>
            <a:r>
              <a:rPr lang="en-US" dirty="0" err="1"/>
              <a:t>ln</a:t>
            </a:r>
            <a:r>
              <a:rPr lang="en-US" dirty="0"/>
              <a:t> </a:t>
            </a:r>
            <a:r>
              <a:rPr lang="en-US" i="1" dirty="0"/>
              <a:t>x</a:t>
            </a:r>
            <a:r>
              <a:rPr lang="en-US" dirty="0"/>
              <a:t> is the natural logarithm of </a:t>
            </a:r>
            <a:r>
              <a:rPr lang="en-US" i="1" dirty="0"/>
              <a:t>x</a:t>
            </a:r>
            <a:r>
              <a:rPr lang="en-US" dirty="0"/>
              <a:t>)</a:t>
            </a:r>
          </a:p>
          <a:p>
            <a:pPr lvl="1"/>
            <a:r>
              <a:rPr lang="en-US" dirty="0"/>
              <a:t>The theorem tells us that the number of primes not exceeding </a:t>
            </a:r>
            <a:r>
              <a:rPr lang="en-US" i="1" dirty="0"/>
              <a:t>x</a:t>
            </a:r>
            <a:r>
              <a:rPr lang="en-US" dirty="0"/>
              <a:t>, can be approximated by </a:t>
            </a:r>
            <a:r>
              <a:rPr lang="en-US" i="1" dirty="0"/>
              <a:t>x</a:t>
            </a:r>
            <a:r>
              <a:rPr lang="en-US" dirty="0"/>
              <a:t>/</a:t>
            </a:r>
            <a:r>
              <a:rPr lang="en-US" dirty="0" err="1"/>
              <a:t>ln</a:t>
            </a:r>
            <a:r>
              <a:rPr lang="en-US" dirty="0"/>
              <a:t> </a:t>
            </a:r>
            <a:r>
              <a:rPr lang="en-US" i="1" dirty="0"/>
              <a:t>x</a:t>
            </a:r>
            <a:r>
              <a:rPr lang="en-US" dirty="0"/>
              <a:t>.</a:t>
            </a:r>
          </a:p>
          <a:p>
            <a:pPr lvl="1"/>
            <a:r>
              <a:rPr lang="en-US" dirty="0"/>
              <a:t>The odds that a randomly selected positive integer less than </a:t>
            </a:r>
            <a:r>
              <a:rPr lang="en-US" i="1" dirty="0"/>
              <a:t>n</a:t>
            </a:r>
            <a:r>
              <a:rPr lang="en-US" dirty="0"/>
              <a:t> is prime are approximately (</a:t>
            </a:r>
            <a:r>
              <a:rPr lang="en-US" i="1" dirty="0"/>
              <a:t>n</a:t>
            </a:r>
            <a:r>
              <a:rPr lang="en-US" dirty="0"/>
              <a:t>/</a:t>
            </a:r>
            <a:r>
              <a:rPr lang="en-US" dirty="0" err="1"/>
              <a:t>ln</a:t>
            </a:r>
            <a:r>
              <a:rPr lang="en-US" dirty="0"/>
              <a:t> </a:t>
            </a:r>
            <a:r>
              <a:rPr lang="en-US" i="1" dirty="0"/>
              <a:t>n</a:t>
            </a:r>
            <a:r>
              <a:rPr lang="en-US" dirty="0"/>
              <a:t>)/</a:t>
            </a:r>
            <a:r>
              <a:rPr lang="en-US" i="1" dirty="0"/>
              <a:t>n</a:t>
            </a:r>
            <a:r>
              <a:rPr lang="en-US" dirty="0"/>
              <a:t> = </a:t>
            </a:r>
            <a:r>
              <a:rPr lang="en-US" dirty="0">
                <a:latin typeface="Cambria Math" pitchFamily="18" charset="0"/>
                <a:ea typeface="Cambria Math" pitchFamily="18" charset="0"/>
              </a:rPr>
              <a:t>1</a:t>
            </a:r>
            <a:r>
              <a:rPr lang="en-US" dirty="0"/>
              <a:t>/</a:t>
            </a:r>
            <a:r>
              <a:rPr lang="en-US" dirty="0" err="1"/>
              <a:t>ln</a:t>
            </a:r>
            <a:r>
              <a:rPr lang="en-US" dirty="0"/>
              <a:t> </a:t>
            </a:r>
            <a:r>
              <a:rPr lang="en-US" i="1" dirty="0"/>
              <a:t>n</a:t>
            </a:r>
            <a:r>
              <a:rPr lang="en-US"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Primes and Arithmetic Progressions (</a:t>
            </a:r>
            <a:r>
              <a:rPr lang="en-US" sz="4000" i="1" dirty="0"/>
              <a:t>optional</a:t>
            </a:r>
            <a:r>
              <a:rPr lang="en-US" sz="4000" dirty="0"/>
              <a:t>)</a:t>
            </a:r>
          </a:p>
        </p:txBody>
      </p:sp>
      <p:sp>
        <p:nvSpPr>
          <p:cNvPr id="3" name="Content Placeholder 2"/>
          <p:cNvSpPr>
            <a:spLocks noGrp="1"/>
          </p:cNvSpPr>
          <p:nvPr>
            <p:ph idx="1"/>
          </p:nvPr>
        </p:nvSpPr>
        <p:spPr/>
        <p:txBody>
          <a:bodyPr>
            <a:normAutofit fontScale="85000" lnSpcReduction="10000"/>
          </a:bodyPr>
          <a:lstStyle/>
          <a:p>
            <a:r>
              <a:rPr lang="en-US" dirty="0"/>
              <a:t>Euclid’s proof that there are infinitely many primes can be easily adapted to show that there are infinitely many primes in the following </a:t>
            </a:r>
            <a:r>
              <a:rPr lang="en-US" dirty="0">
                <a:latin typeface="Cambria Math" pitchFamily="18" charset="0"/>
                <a:ea typeface="Cambria Math" pitchFamily="18" charset="0"/>
              </a:rPr>
              <a:t>4</a:t>
            </a:r>
            <a:r>
              <a:rPr lang="en-US" i="1" dirty="0"/>
              <a:t>k</a:t>
            </a:r>
            <a:r>
              <a:rPr lang="en-US" dirty="0"/>
              <a:t> + </a:t>
            </a:r>
            <a:r>
              <a:rPr lang="en-US" dirty="0">
                <a:latin typeface="Cambria Math" pitchFamily="18" charset="0"/>
                <a:ea typeface="Cambria Math" pitchFamily="18" charset="0"/>
              </a:rPr>
              <a:t>3</a:t>
            </a:r>
            <a:r>
              <a:rPr lang="en-US" dirty="0"/>
              <a:t>, </a:t>
            </a:r>
            <a:r>
              <a:rPr lang="en-US" i="1" dirty="0"/>
              <a:t>k</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(See Exercise </a:t>
            </a:r>
            <a:r>
              <a:rPr lang="en-US" dirty="0">
                <a:latin typeface="Cambria Math" pitchFamily="18" charset="0"/>
                <a:ea typeface="Cambria Math" pitchFamily="18" charset="0"/>
              </a:rPr>
              <a:t>55</a:t>
            </a:r>
            <a:r>
              <a:rPr lang="en-US" dirty="0"/>
              <a:t>)</a:t>
            </a:r>
          </a:p>
          <a:p>
            <a:r>
              <a:rPr lang="en-US" dirty="0"/>
              <a:t>In the 19</a:t>
            </a:r>
            <a:r>
              <a:rPr lang="en-US" baseline="30000" dirty="0"/>
              <a:t>th</a:t>
            </a:r>
            <a:r>
              <a:rPr lang="en-US" dirty="0"/>
              <a:t> century G. </a:t>
            </a:r>
            <a:r>
              <a:rPr lang="en-US" dirty="0" err="1"/>
              <a:t>Lejuenne</a:t>
            </a:r>
            <a:r>
              <a:rPr lang="en-US" dirty="0"/>
              <a:t> </a:t>
            </a:r>
            <a:r>
              <a:rPr lang="en-US" dirty="0" err="1"/>
              <a:t>Dirchlet</a:t>
            </a:r>
            <a:r>
              <a:rPr lang="en-US" dirty="0"/>
              <a:t> showed that every arithmetic progression </a:t>
            </a:r>
            <a:r>
              <a:rPr lang="en-US" i="1" dirty="0"/>
              <a:t>ka</a:t>
            </a:r>
            <a:r>
              <a:rPr lang="en-US" dirty="0"/>
              <a:t> + </a:t>
            </a:r>
            <a:r>
              <a:rPr lang="en-US" i="1" dirty="0"/>
              <a:t>b</a:t>
            </a:r>
            <a:r>
              <a:rPr lang="en-US" dirty="0"/>
              <a:t>, </a:t>
            </a:r>
            <a:r>
              <a:rPr lang="en-US" i="1" dirty="0"/>
              <a:t>k</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where  </a:t>
            </a:r>
            <a:r>
              <a:rPr lang="en-US" i="1" dirty="0">
                <a:ea typeface="Cambria Math" pitchFamily="18" charset="0"/>
              </a:rPr>
              <a:t>a</a:t>
            </a:r>
            <a:r>
              <a:rPr lang="en-US" dirty="0"/>
              <a:t> and </a:t>
            </a:r>
            <a:r>
              <a:rPr lang="en-US" i="1" dirty="0">
                <a:ea typeface="Cambria Math" pitchFamily="18" charset="0"/>
              </a:rPr>
              <a:t>b</a:t>
            </a:r>
            <a:r>
              <a:rPr lang="en-US" dirty="0"/>
              <a:t> have no common factor greater than </a:t>
            </a:r>
            <a:r>
              <a:rPr lang="en-US" dirty="0">
                <a:latin typeface="Cambria Math" pitchFamily="18" charset="0"/>
                <a:ea typeface="Cambria Math" pitchFamily="18" charset="0"/>
              </a:rPr>
              <a:t>1</a:t>
            </a:r>
            <a:r>
              <a:rPr lang="en-US" dirty="0"/>
              <a:t> contains infinitely many primes. (The proof is beyond the scope of the text.)</a:t>
            </a:r>
          </a:p>
          <a:p>
            <a:r>
              <a:rPr lang="en-US" dirty="0"/>
              <a:t>Are there long arithmetic progressions made up entirely of primes?</a:t>
            </a:r>
          </a:p>
          <a:p>
            <a:pPr lvl="1"/>
            <a:r>
              <a:rPr lang="en-US" dirty="0">
                <a:latin typeface="Cambria Math" pitchFamily="18" charset="0"/>
                <a:ea typeface="Cambria Math" pitchFamily="18" charset="0"/>
              </a:rPr>
              <a:t>5,11, 17, 23, 29  </a:t>
            </a:r>
            <a:r>
              <a:rPr lang="en-US" dirty="0">
                <a:ea typeface="Cambria Math" pitchFamily="18" charset="0"/>
              </a:rPr>
              <a:t>is an arithmetic progression of five primes.</a:t>
            </a:r>
            <a:endParaRPr lang="en-US" dirty="0">
              <a:latin typeface="Cambria Math" pitchFamily="18" charset="0"/>
              <a:ea typeface="Cambria Math" pitchFamily="18" charset="0"/>
            </a:endParaRPr>
          </a:p>
          <a:p>
            <a:pPr lvl="1"/>
            <a:r>
              <a:rPr lang="en-US" dirty="0">
                <a:latin typeface="Cambria Math" pitchFamily="18" charset="0"/>
                <a:ea typeface="Cambria Math" pitchFamily="18" charset="0"/>
              </a:rPr>
              <a:t>199, 409, 619, 829, 1039,1249,1459,1669,1879,2089 </a:t>
            </a:r>
            <a:r>
              <a:rPr lang="en-US" dirty="0">
                <a:ea typeface="Cambria Math" pitchFamily="18" charset="0"/>
              </a:rPr>
              <a:t>is an arithmetic progression of ten primes.</a:t>
            </a:r>
          </a:p>
          <a:p>
            <a:r>
              <a:rPr lang="en-US" dirty="0">
                <a:ea typeface="Cambria Math" pitchFamily="18" charset="0"/>
              </a:rPr>
              <a:t>In the </a:t>
            </a:r>
            <a:r>
              <a:rPr lang="en-US" dirty="0">
                <a:latin typeface="Cambria Math" pitchFamily="18" charset="0"/>
                <a:ea typeface="Cambria Math" pitchFamily="18" charset="0"/>
              </a:rPr>
              <a:t>1930</a:t>
            </a:r>
            <a:r>
              <a:rPr lang="en-US" dirty="0">
                <a:ea typeface="Cambria Math" pitchFamily="18" charset="0"/>
              </a:rPr>
              <a:t>s, Paul </a:t>
            </a:r>
            <a:r>
              <a:rPr lang="en-US" dirty="0" err="1">
                <a:ea typeface="Cambria Math" pitchFamily="18" charset="0"/>
              </a:rPr>
              <a:t>Erd</a:t>
            </a:r>
            <a:r>
              <a:rPr lang="hu-HU" dirty="0">
                <a:latin typeface="Cambria Math"/>
                <a:ea typeface="Cambria Math"/>
              </a:rPr>
              <a:t>ő</a:t>
            </a:r>
            <a:r>
              <a:rPr lang="en-US" dirty="0">
                <a:ea typeface="Cambria Math" pitchFamily="18" charset="0"/>
              </a:rPr>
              <a:t>s  conjectured that for every positive integer </a:t>
            </a:r>
            <a:r>
              <a:rPr lang="en-US" i="1" dirty="0">
                <a:ea typeface="Cambria Math" pitchFamily="18" charset="0"/>
              </a:rPr>
              <a:t>n</a:t>
            </a:r>
            <a:r>
              <a:rPr lang="en-US" dirty="0">
                <a:ea typeface="Cambria Math" pitchFamily="18" charset="0"/>
              </a:rPr>
              <a:t> greater than </a:t>
            </a:r>
            <a:r>
              <a:rPr lang="en-US" dirty="0">
                <a:latin typeface="Cambria Math" pitchFamily="18" charset="0"/>
                <a:ea typeface="Cambria Math" pitchFamily="18" charset="0"/>
              </a:rPr>
              <a:t>1</a:t>
            </a:r>
            <a:r>
              <a:rPr lang="en-US" dirty="0">
                <a:ea typeface="Cambria Math" pitchFamily="18" charset="0"/>
              </a:rPr>
              <a:t>, there is an arithmetic progression of length </a:t>
            </a:r>
            <a:r>
              <a:rPr lang="en-US" i="1" dirty="0">
                <a:ea typeface="Cambria Math" pitchFamily="18" charset="0"/>
              </a:rPr>
              <a:t>n</a:t>
            </a:r>
            <a:r>
              <a:rPr lang="en-US" dirty="0">
                <a:ea typeface="Cambria Math" pitchFamily="18" charset="0"/>
              </a:rPr>
              <a:t> made up  entirely of primes. This was proven in </a:t>
            </a:r>
            <a:r>
              <a:rPr lang="en-US" dirty="0">
                <a:latin typeface="Cambria Math" pitchFamily="18" charset="0"/>
                <a:ea typeface="Cambria Math" pitchFamily="18" charset="0"/>
              </a:rPr>
              <a:t>2006</a:t>
            </a:r>
            <a:r>
              <a:rPr lang="en-US" dirty="0">
                <a:ea typeface="Cambria Math" pitchFamily="18" charset="0"/>
              </a:rPr>
              <a:t>, by Ben Green and Terrence Tau. </a:t>
            </a:r>
            <a:endParaRPr lang="en-US" dirty="0"/>
          </a:p>
          <a:p>
            <a:pPr lvl="1"/>
            <a:endParaRPr lang="en-US" dirty="0"/>
          </a:p>
        </p:txBody>
      </p:sp>
      <p:pic>
        <p:nvPicPr>
          <p:cNvPr id="4" name="Picture 3" descr="tao.jpg"/>
          <p:cNvPicPr>
            <a:picLocks noChangeAspect="1"/>
          </p:cNvPicPr>
          <p:nvPr/>
        </p:nvPicPr>
        <p:blipFill>
          <a:blip r:embed="rId2" cstate="print"/>
          <a:stretch>
            <a:fillRect/>
          </a:stretch>
        </p:blipFill>
        <p:spPr>
          <a:xfrm>
            <a:off x="7010400" y="5715000"/>
            <a:ext cx="1135380" cy="874052"/>
          </a:xfrm>
          <a:prstGeom prst="rect">
            <a:avLst/>
          </a:prstGeom>
        </p:spPr>
      </p:pic>
      <p:sp>
        <p:nvSpPr>
          <p:cNvPr id="5" name="TextBox 4"/>
          <p:cNvSpPr txBox="1"/>
          <p:nvPr/>
        </p:nvSpPr>
        <p:spPr>
          <a:xfrm>
            <a:off x="8153400" y="5791201"/>
            <a:ext cx="2057400" cy="646331"/>
          </a:xfrm>
          <a:prstGeom prst="rect">
            <a:avLst/>
          </a:prstGeom>
          <a:noFill/>
        </p:spPr>
        <p:txBody>
          <a:bodyPr wrap="square" rtlCol="0">
            <a:spAutoFit/>
          </a:bodyPr>
          <a:lstStyle/>
          <a:p>
            <a:r>
              <a:rPr lang="en-US" dirty="0"/>
              <a:t>Terence Tao</a:t>
            </a:r>
          </a:p>
          <a:p>
            <a:r>
              <a:rPr lang="en-US" dirty="0"/>
              <a:t>(Born 1975</a:t>
            </a:r>
            <a:r>
              <a:rPr lang="zh-CN" altLang="en-US" dirty="0"/>
              <a:t>陶哲轩</a:t>
            </a:r>
            <a:r>
              <a:rPr lang="en-US"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DDAF10-230B-461C-A66A-1C4082174727}"/>
              </a:ext>
            </a:extLst>
          </p:cNvPr>
          <p:cNvSpPr>
            <a:spLocks noGrp="1"/>
          </p:cNvSpPr>
          <p:nvPr>
            <p:ph type="title"/>
          </p:nvPr>
        </p:nvSpPr>
        <p:spPr/>
        <p:txBody>
          <a:bodyPr/>
          <a:lstStyle/>
          <a:p>
            <a:r>
              <a:rPr lang="zh-CN" altLang="en-US" dirty="0"/>
              <a:t>陶哲轩</a:t>
            </a:r>
            <a:r>
              <a:rPr lang="en-US" altLang="zh-CN" dirty="0"/>
              <a:t>,</a:t>
            </a:r>
            <a:r>
              <a:rPr lang="zh-CN" altLang="en-US" dirty="0"/>
              <a:t>天才的足迹</a:t>
            </a:r>
          </a:p>
        </p:txBody>
      </p:sp>
      <p:sp>
        <p:nvSpPr>
          <p:cNvPr id="3" name="内容占位符 2">
            <a:extLst>
              <a:ext uri="{FF2B5EF4-FFF2-40B4-BE49-F238E27FC236}">
                <a16:creationId xmlns="" xmlns:a16="http://schemas.microsoft.com/office/drawing/2014/main" id="{CA10F84B-ECDF-47C3-ABAF-45ACCC6F1C27}"/>
              </a:ext>
            </a:extLst>
          </p:cNvPr>
          <p:cNvSpPr>
            <a:spLocks noGrp="1"/>
          </p:cNvSpPr>
          <p:nvPr>
            <p:ph idx="1"/>
          </p:nvPr>
        </p:nvSpPr>
        <p:spPr/>
        <p:txBody>
          <a:bodyPr/>
          <a:lstStyle/>
          <a:p>
            <a:r>
              <a:rPr lang="zh-CN" altLang="en-US" dirty="0"/>
              <a:t>陶哲轩在</a:t>
            </a:r>
            <a:r>
              <a:rPr lang="en-US" altLang="zh-CN" dirty="0"/>
              <a:t>7</a:t>
            </a:r>
            <a:r>
              <a:rPr lang="zh-CN" altLang="en-US" dirty="0"/>
              <a:t>岁进入高中就读，</a:t>
            </a:r>
            <a:r>
              <a:rPr lang="en-US" altLang="zh-CN" dirty="0"/>
              <a:t>9</a:t>
            </a:r>
            <a:r>
              <a:rPr lang="zh-CN" altLang="en-US" dirty="0"/>
              <a:t>岁进入大学，</a:t>
            </a:r>
            <a:r>
              <a:rPr lang="en-US" altLang="zh-CN" dirty="0"/>
              <a:t>10</a:t>
            </a:r>
            <a:r>
              <a:rPr lang="zh-CN" altLang="en-US" dirty="0"/>
              <a:t>岁、</a:t>
            </a:r>
            <a:r>
              <a:rPr lang="en-US" altLang="zh-CN" dirty="0"/>
              <a:t>11</a:t>
            </a:r>
            <a:r>
              <a:rPr lang="zh-CN" altLang="en-US" dirty="0"/>
              <a:t>岁、</a:t>
            </a:r>
            <a:r>
              <a:rPr lang="en-US" altLang="zh-CN" dirty="0"/>
              <a:t>12</a:t>
            </a:r>
            <a:r>
              <a:rPr lang="zh-CN" altLang="en-US" dirty="0"/>
              <a:t>岁参加国际数学奥林匹克竞赛，分获铜牌、银牌、金牌。他还未</a:t>
            </a:r>
            <a:r>
              <a:rPr lang="en-US" altLang="zh-CN" dirty="0"/>
              <a:t>13</a:t>
            </a:r>
            <a:r>
              <a:rPr lang="zh-CN" altLang="en-US" dirty="0"/>
              <a:t>岁时已赢得国际数学奥林匹克竞赛金牌，这项纪录至今也是由他保持。他在</a:t>
            </a:r>
            <a:r>
              <a:rPr lang="en-US" altLang="zh-CN" dirty="0"/>
              <a:t>16</a:t>
            </a:r>
            <a:r>
              <a:rPr lang="zh-CN" altLang="en-US" dirty="0"/>
              <a:t>岁获得学士学位，</a:t>
            </a:r>
            <a:r>
              <a:rPr lang="en-US" altLang="zh-CN" dirty="0"/>
              <a:t>17</a:t>
            </a:r>
            <a:r>
              <a:rPr lang="zh-CN" altLang="en-US" dirty="0"/>
              <a:t>岁获得硕士学位，</a:t>
            </a:r>
            <a:r>
              <a:rPr lang="en-US" altLang="zh-CN" dirty="0"/>
              <a:t>21</a:t>
            </a:r>
            <a:r>
              <a:rPr lang="zh-CN" altLang="en-US" dirty="0"/>
              <a:t>岁获得普林斯顿大学博士学位。他从</a:t>
            </a:r>
            <a:r>
              <a:rPr lang="en-US" altLang="zh-CN" dirty="0"/>
              <a:t>24</a:t>
            </a:r>
            <a:r>
              <a:rPr lang="zh-CN" altLang="en-US" dirty="0"/>
              <a:t>岁起在加利福尼亚大学洛杉矶分校担任教授，成为加利福尼亚大学洛杉矶分校有史以来最年轻的正教授。</a:t>
            </a:r>
            <a:r>
              <a:rPr lang="en-US" altLang="zh-CN" dirty="0"/>
              <a:t>2006</a:t>
            </a:r>
            <a:r>
              <a:rPr lang="zh-CN" altLang="en-US" dirty="0"/>
              <a:t>年，</a:t>
            </a:r>
            <a:r>
              <a:rPr lang="en-US" altLang="zh-CN" dirty="0"/>
              <a:t>31</a:t>
            </a:r>
            <a:r>
              <a:rPr lang="zh-CN" altLang="en-US" dirty="0"/>
              <a:t>岁时获得数学界的诺贝尔奖“菲尔兹”奖。</a:t>
            </a:r>
            <a:endParaRPr lang="en-US" altLang="zh-CN" dirty="0"/>
          </a:p>
          <a:p>
            <a:r>
              <a:rPr lang="en-US" altLang="zh-CN" dirty="0"/>
              <a:t>2014</a:t>
            </a:r>
            <a:r>
              <a:rPr lang="zh-CN" altLang="en-US" dirty="0"/>
              <a:t>年</a:t>
            </a:r>
            <a:r>
              <a:rPr lang="en-US" altLang="zh-CN" dirty="0"/>
              <a:t>6</a:t>
            </a:r>
            <a:r>
              <a:rPr lang="zh-CN" altLang="en-US" dirty="0"/>
              <a:t>月荣获被喻为“豪华版诺贝尔奖”的“科学突破奖”的数学奖，奖金高达</a:t>
            </a:r>
            <a:r>
              <a:rPr lang="en-US" altLang="zh-CN" dirty="0"/>
              <a:t>300</a:t>
            </a:r>
            <a:r>
              <a:rPr lang="zh-CN" altLang="en-US" dirty="0"/>
              <a:t>万美元。</a:t>
            </a:r>
          </a:p>
        </p:txBody>
      </p:sp>
    </p:spTree>
    <p:extLst>
      <p:ext uri="{BB962C8B-B14F-4D97-AF65-F5344CB8AC3E}">
        <p14:creationId xmlns:p14="http://schemas.microsoft.com/office/powerpoint/2010/main" val="76294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Generating Primes</a:t>
            </a:r>
          </a:p>
        </p:txBody>
      </p:sp>
      <p:sp>
        <p:nvSpPr>
          <p:cNvPr id="3" name="Content Placeholder 2"/>
          <p:cNvSpPr>
            <a:spLocks noGrp="1"/>
          </p:cNvSpPr>
          <p:nvPr>
            <p:ph idx="1"/>
          </p:nvPr>
        </p:nvSpPr>
        <p:spPr>
          <a:solidFill>
            <a:schemeClr val="bg1"/>
          </a:solidFill>
        </p:spPr>
        <p:txBody>
          <a:bodyPr>
            <a:normAutofit fontScale="85000" lnSpcReduction="10000"/>
          </a:bodyPr>
          <a:lstStyle/>
          <a:p>
            <a:r>
              <a:rPr lang="en-US" dirty="0"/>
              <a:t>The problem of generating large  primes is of both theoretical and practical interest.</a:t>
            </a:r>
          </a:p>
          <a:p>
            <a:r>
              <a:rPr lang="en-US" dirty="0"/>
              <a:t>We will see (in Section 4.6) that finding large primes with hundreds of digits is important in cryptography.</a:t>
            </a:r>
          </a:p>
          <a:p>
            <a:r>
              <a:rPr lang="en-US" dirty="0"/>
              <a:t>So far, no useful closed formula that always produces primes  has been found. There is no simple  function </a:t>
            </a:r>
            <a:r>
              <a:rPr lang="en-US" i="1" dirty="0"/>
              <a:t>f</a:t>
            </a:r>
            <a:r>
              <a:rPr lang="en-US" dirty="0"/>
              <a:t>(</a:t>
            </a:r>
            <a:r>
              <a:rPr lang="en-US" i="1" dirty="0"/>
              <a:t>n</a:t>
            </a:r>
            <a:r>
              <a:rPr lang="en-US" dirty="0"/>
              <a:t>) such that </a:t>
            </a:r>
            <a:r>
              <a:rPr lang="en-US" i="1" dirty="0"/>
              <a:t>f</a:t>
            </a:r>
            <a:r>
              <a:rPr lang="en-US" dirty="0"/>
              <a:t>(</a:t>
            </a:r>
            <a:r>
              <a:rPr lang="en-US" i="1" dirty="0"/>
              <a:t>n</a:t>
            </a:r>
            <a:r>
              <a:rPr lang="en-US" dirty="0"/>
              <a:t>) is prime for all positive integers </a:t>
            </a:r>
            <a:r>
              <a:rPr lang="en-US" i="1" dirty="0"/>
              <a:t>n</a:t>
            </a:r>
            <a:r>
              <a:rPr lang="en-US" dirty="0"/>
              <a:t>. </a:t>
            </a:r>
          </a:p>
          <a:p>
            <a:r>
              <a:rPr lang="en-US" dirty="0"/>
              <a:t>But  </a:t>
            </a:r>
            <a:r>
              <a:rPr lang="en-US" i="1" dirty="0"/>
              <a:t>f</a:t>
            </a:r>
            <a:r>
              <a:rPr lang="en-US" dirty="0"/>
              <a:t>(</a:t>
            </a:r>
            <a:r>
              <a:rPr lang="en-US" i="1" dirty="0"/>
              <a:t>n</a:t>
            </a:r>
            <a:r>
              <a:rPr lang="en-US" dirty="0"/>
              <a:t>) = </a:t>
            </a:r>
            <a:r>
              <a:rPr lang="en-US" i="1" dirty="0"/>
              <a:t>n</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n</a:t>
            </a:r>
            <a:r>
              <a:rPr lang="en-US" dirty="0"/>
              <a:t> + </a:t>
            </a:r>
            <a:r>
              <a:rPr lang="en-US" dirty="0">
                <a:latin typeface="Cambria Math" pitchFamily="18" charset="0"/>
                <a:ea typeface="Cambria Math" pitchFamily="18" charset="0"/>
              </a:rPr>
              <a:t>41</a:t>
            </a:r>
            <a:r>
              <a:rPr lang="en-US" dirty="0"/>
              <a:t>  is prime for all integers </a:t>
            </a:r>
            <a:r>
              <a:rPr lang="en-US" dirty="0">
                <a:latin typeface="Cambria Math" pitchFamily="18" charset="0"/>
                <a:ea typeface="Cambria Math" pitchFamily="18" charset="0"/>
              </a:rPr>
              <a:t>1,2,…, 40</a:t>
            </a:r>
            <a:r>
              <a:rPr lang="en-US" dirty="0"/>
              <a:t>. Because of this, we might conjecture that </a:t>
            </a:r>
            <a:r>
              <a:rPr lang="en-US" i="1" dirty="0"/>
              <a:t>f</a:t>
            </a:r>
            <a:r>
              <a:rPr lang="en-US" dirty="0"/>
              <a:t>(</a:t>
            </a:r>
            <a:r>
              <a:rPr lang="en-US" i="1" dirty="0"/>
              <a:t>n</a:t>
            </a:r>
            <a:r>
              <a:rPr lang="en-US" dirty="0"/>
              <a:t>) is prime for all positive integers </a:t>
            </a:r>
            <a:r>
              <a:rPr lang="en-US" i="1" dirty="0"/>
              <a:t>n</a:t>
            </a:r>
            <a:r>
              <a:rPr lang="en-US" dirty="0"/>
              <a:t>. </a:t>
            </a:r>
            <a:r>
              <a:rPr lang="en-US" dirty="0">
                <a:latin typeface="Cambria Math" pitchFamily="18" charset="0"/>
                <a:ea typeface="Cambria Math" pitchFamily="18" charset="0"/>
              </a:rPr>
              <a:t>But </a:t>
            </a:r>
            <a:r>
              <a:rPr lang="en-US" i="1" dirty="0"/>
              <a:t>f</a:t>
            </a:r>
            <a:r>
              <a:rPr lang="en-US" dirty="0"/>
              <a:t>(</a:t>
            </a:r>
            <a:r>
              <a:rPr lang="en-US" dirty="0">
                <a:latin typeface="Cambria Math" pitchFamily="18" charset="0"/>
                <a:ea typeface="Cambria Math" pitchFamily="18" charset="0"/>
              </a:rPr>
              <a:t>41</a:t>
            </a:r>
            <a:r>
              <a:rPr lang="en-US" dirty="0"/>
              <a:t>) = </a:t>
            </a:r>
            <a:r>
              <a:rPr lang="en-US" dirty="0">
                <a:latin typeface="Cambria Math" pitchFamily="18" charset="0"/>
                <a:ea typeface="Cambria Math" pitchFamily="18" charset="0"/>
              </a:rPr>
              <a:t>41</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is not prime. </a:t>
            </a:r>
          </a:p>
          <a:p>
            <a:r>
              <a:rPr lang="en-US" dirty="0"/>
              <a:t>More generally, there is  no polynomial with integer coefficients such that  </a:t>
            </a:r>
            <a:r>
              <a:rPr lang="en-US" i="1" dirty="0"/>
              <a:t>f</a:t>
            </a:r>
            <a:r>
              <a:rPr lang="en-US" dirty="0"/>
              <a:t>(</a:t>
            </a:r>
            <a:r>
              <a:rPr lang="en-US" i="1" dirty="0"/>
              <a:t>n</a:t>
            </a:r>
            <a:r>
              <a:rPr lang="en-US" dirty="0"/>
              <a:t>) is prime for all positive integers </a:t>
            </a:r>
            <a:r>
              <a:rPr lang="en-US" i="1" dirty="0"/>
              <a:t>n. </a:t>
            </a:r>
            <a:r>
              <a:rPr lang="en-US" dirty="0"/>
              <a:t>(See supplementary Exercise </a:t>
            </a:r>
            <a:r>
              <a:rPr lang="en-US" dirty="0">
                <a:latin typeface="Cambria Math" pitchFamily="18" charset="0"/>
                <a:ea typeface="Cambria Math" pitchFamily="18" charset="0"/>
              </a:rPr>
              <a:t>23</a:t>
            </a:r>
            <a:r>
              <a:rPr lang="en-US" dirty="0"/>
              <a:t>.)</a:t>
            </a:r>
          </a:p>
          <a:p>
            <a:r>
              <a:rPr lang="en-US" dirty="0"/>
              <a:t>Fortunately, we can generate large integers which are almost certainly primes. See Chapter</a:t>
            </a:r>
            <a:r>
              <a:rPr lang="en-US" i="1" dirty="0"/>
              <a:t> </a:t>
            </a:r>
            <a:r>
              <a:rPr lang="en-US" dirty="0">
                <a:latin typeface="Cambria Math" pitchFamily="18" charset="0"/>
                <a:ea typeface="Cambria Math" pitchFamily="18" charset="0"/>
              </a:rPr>
              <a:t>7</a:t>
            </a:r>
            <a:r>
              <a:rPr lang="en-US" dirty="0"/>
              <a:t>.</a:t>
            </a:r>
          </a:p>
          <a:p>
            <a:endParaRPr lang="en-US" dirty="0">
              <a:latin typeface="Cambria Math" pitchFamily="18" charset="0"/>
              <a:ea typeface="Cambria Math" pitchFamily="18" charset="0"/>
            </a:endParaRPr>
          </a:p>
          <a:p>
            <a:pPr lvl="1"/>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Conjectures about Primes</a:t>
            </a:r>
          </a:p>
        </p:txBody>
      </p:sp>
      <p:sp>
        <p:nvSpPr>
          <p:cNvPr id="3" name="Content Placeholder 2"/>
          <p:cNvSpPr>
            <a:spLocks noGrp="1"/>
          </p:cNvSpPr>
          <p:nvPr>
            <p:ph idx="1"/>
          </p:nvPr>
        </p:nvSpPr>
        <p:spPr>
          <a:xfrm>
            <a:off x="381000" y="1935480"/>
            <a:ext cx="11582400" cy="4389120"/>
          </a:xfrm>
        </p:spPr>
        <p:txBody>
          <a:bodyPr>
            <a:noAutofit/>
          </a:bodyPr>
          <a:lstStyle/>
          <a:p>
            <a:r>
              <a:rPr lang="en-US" sz="2400" dirty="0"/>
              <a:t>Even though primes have been studied extensively for centuries, many conjectures about them are unresolved, including:</a:t>
            </a:r>
          </a:p>
          <a:p>
            <a:r>
              <a:rPr lang="en-US" sz="2400" i="1" dirty="0" err="1">
                <a:latin typeface="Cambria Math" pitchFamily="18" charset="0"/>
                <a:ea typeface="Cambria Math" pitchFamily="18" charset="0"/>
              </a:rPr>
              <a:t>Goldbach’s</a:t>
            </a:r>
            <a:r>
              <a:rPr lang="en-US" sz="2400" i="1" dirty="0">
                <a:latin typeface="Cambria Math" pitchFamily="18" charset="0"/>
                <a:ea typeface="Cambria Math" pitchFamily="18" charset="0"/>
              </a:rPr>
              <a:t> Conjecture</a:t>
            </a:r>
            <a:r>
              <a:rPr lang="en-US" sz="2400" dirty="0">
                <a:latin typeface="Cambria Math" pitchFamily="18" charset="0"/>
                <a:ea typeface="Cambria Math" pitchFamily="18" charset="0"/>
              </a:rPr>
              <a:t>: Every even integer </a:t>
            </a:r>
            <a:r>
              <a:rPr lang="en-US" sz="2400" i="1" dirty="0">
                <a:latin typeface="Cambria Math" pitchFamily="18" charset="0"/>
                <a:ea typeface="Cambria Math" pitchFamily="18" charset="0"/>
              </a:rPr>
              <a:t>n</a:t>
            </a:r>
            <a:r>
              <a:rPr lang="en-US" sz="2400" dirty="0">
                <a:latin typeface="Cambria Math" pitchFamily="18" charset="0"/>
                <a:ea typeface="Cambria Math" pitchFamily="18" charset="0"/>
              </a:rPr>
              <a:t>, </a:t>
            </a:r>
            <a:r>
              <a:rPr lang="en-US" sz="2400" i="1" dirty="0">
                <a:latin typeface="Cambria Math" pitchFamily="18" charset="0"/>
                <a:ea typeface="Cambria Math" pitchFamily="18" charset="0"/>
              </a:rPr>
              <a:t>n</a:t>
            </a:r>
            <a:r>
              <a:rPr lang="en-US" sz="2400" dirty="0">
                <a:latin typeface="Cambria Math" pitchFamily="18" charset="0"/>
                <a:ea typeface="Cambria Math" pitchFamily="18" charset="0"/>
              </a:rPr>
              <a:t> &gt; 2, is the sum of two primes. It has been verified  by computer for all positive even integers up to  1.6 </a:t>
            </a:r>
            <a:r>
              <a:rPr lang="en-US" sz="2400" dirty="0">
                <a:latin typeface="Cambria Math"/>
                <a:ea typeface="Cambria Math"/>
              </a:rPr>
              <a:t>∙</a:t>
            </a:r>
            <a:r>
              <a:rPr lang="en-US" sz="2400" dirty="0">
                <a:latin typeface="Cambria Math" pitchFamily="18" charset="0"/>
                <a:ea typeface="Cambria Math" pitchFamily="18" charset="0"/>
              </a:rPr>
              <a:t>10</a:t>
            </a:r>
            <a:r>
              <a:rPr lang="en-US" sz="2400" baseline="30000" dirty="0">
                <a:latin typeface="Cambria Math" pitchFamily="18" charset="0"/>
                <a:ea typeface="Cambria Math" pitchFamily="18" charset="0"/>
              </a:rPr>
              <a:t>18</a:t>
            </a:r>
            <a:r>
              <a:rPr lang="en-US" sz="2400" dirty="0">
                <a:latin typeface="Cambria Math" pitchFamily="18" charset="0"/>
                <a:ea typeface="Cambria Math" pitchFamily="18" charset="0"/>
              </a:rPr>
              <a:t>.  The conjecture is believed to be true by most mathematicians.</a:t>
            </a:r>
          </a:p>
          <a:p>
            <a:r>
              <a:rPr lang="en-US" altLang="zh-CN" sz="2400" dirty="0"/>
              <a:t>Among these are the result that every even integer greater than 2 is the sum of at most six primes  (proved in 1995 by O. </a:t>
            </a:r>
            <a:r>
              <a:rPr lang="en-US" altLang="zh-CN" sz="2400" dirty="0" err="1"/>
              <a:t>Ramar´e</a:t>
            </a:r>
            <a:r>
              <a:rPr lang="en-US" altLang="zh-CN" sz="2400" dirty="0"/>
              <a:t>) and that every sufficiently large positive integer is the sum of a prime and a number that is either prime or the product of two primes (proved in 1966 by J. R. Chen). Perhaps Goldbach’s conjecture will be settled in the not too distant future.</a:t>
            </a:r>
            <a:endParaRPr lang="en-US" sz="2400" dirty="0">
              <a:latin typeface="Cambria Math" pitchFamily="18" charset="0"/>
              <a:ea typeface="Cambria Math"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0B954FB-95CB-46A8-9DDA-7CF9BDF780CE}"/>
              </a:ext>
            </a:extLst>
          </p:cNvPr>
          <p:cNvSpPr>
            <a:spLocks noGrp="1"/>
          </p:cNvSpPr>
          <p:nvPr>
            <p:ph type="title"/>
          </p:nvPr>
        </p:nvSpPr>
        <p:spPr/>
        <p:txBody>
          <a:bodyPr/>
          <a:lstStyle/>
          <a:p>
            <a:r>
              <a:rPr lang="en-US" altLang="zh-CN" dirty="0"/>
              <a:t>Conjectures about Primes</a:t>
            </a:r>
            <a:endParaRPr lang="zh-CN" altLang="en-US" dirty="0"/>
          </a:p>
        </p:txBody>
      </p:sp>
      <p:sp>
        <p:nvSpPr>
          <p:cNvPr id="3" name="内容占位符 2">
            <a:extLst>
              <a:ext uri="{FF2B5EF4-FFF2-40B4-BE49-F238E27FC236}">
                <a16:creationId xmlns="" xmlns:a16="http://schemas.microsoft.com/office/drawing/2014/main" id="{17F6CE40-3997-499A-B7EF-F6664877381C}"/>
              </a:ext>
            </a:extLst>
          </p:cNvPr>
          <p:cNvSpPr>
            <a:spLocks noGrp="1"/>
          </p:cNvSpPr>
          <p:nvPr>
            <p:ph idx="1"/>
          </p:nvPr>
        </p:nvSpPr>
        <p:spPr/>
        <p:txBody>
          <a:bodyPr>
            <a:normAutofit/>
          </a:bodyPr>
          <a:lstStyle/>
          <a:p>
            <a:r>
              <a:rPr lang="en-US" altLang="zh-CN" dirty="0">
                <a:latin typeface="Cambria Math" pitchFamily="18" charset="0"/>
                <a:ea typeface="Cambria Math" pitchFamily="18" charset="0"/>
              </a:rPr>
              <a:t>There are infinitely many primes of the form </a:t>
            </a:r>
            <a:r>
              <a:rPr lang="en-US" altLang="zh-CN" i="1" dirty="0">
                <a:latin typeface="Cambria Math" pitchFamily="18" charset="0"/>
                <a:ea typeface="Cambria Math" pitchFamily="18" charset="0"/>
              </a:rPr>
              <a:t>n</a:t>
            </a:r>
            <a:r>
              <a:rPr lang="en-US" altLang="zh-CN" baseline="30000" dirty="0">
                <a:latin typeface="Cambria Math" pitchFamily="18" charset="0"/>
                <a:ea typeface="Cambria Math" pitchFamily="18" charset="0"/>
              </a:rPr>
              <a:t>2</a:t>
            </a:r>
            <a:r>
              <a:rPr lang="en-US" altLang="zh-CN" dirty="0">
                <a:latin typeface="Cambria Math" pitchFamily="18" charset="0"/>
                <a:ea typeface="Cambria Math" pitchFamily="18" charset="0"/>
              </a:rPr>
              <a:t> + 1, where </a:t>
            </a:r>
            <a:r>
              <a:rPr lang="en-US" altLang="zh-CN" i="1" dirty="0">
                <a:latin typeface="Cambria Math" pitchFamily="18" charset="0"/>
                <a:ea typeface="Cambria Math" pitchFamily="18" charset="0"/>
              </a:rPr>
              <a:t>n</a:t>
            </a:r>
            <a:r>
              <a:rPr lang="en-US" altLang="zh-CN" dirty="0">
                <a:latin typeface="Cambria Math" pitchFamily="18" charset="0"/>
                <a:ea typeface="Cambria Math" pitchFamily="18" charset="0"/>
              </a:rPr>
              <a:t> is a positive integer. But it has been shown that there are infinitely many primes  of the form </a:t>
            </a:r>
            <a:r>
              <a:rPr lang="en-US" altLang="zh-CN" i="1" dirty="0">
                <a:latin typeface="Cambria Math" pitchFamily="18" charset="0"/>
                <a:ea typeface="Cambria Math" pitchFamily="18" charset="0"/>
              </a:rPr>
              <a:t>n</a:t>
            </a:r>
            <a:r>
              <a:rPr lang="en-US" altLang="zh-CN" baseline="30000" dirty="0">
                <a:latin typeface="Cambria Math" pitchFamily="18" charset="0"/>
                <a:ea typeface="Cambria Math" pitchFamily="18" charset="0"/>
              </a:rPr>
              <a:t>2</a:t>
            </a:r>
            <a:r>
              <a:rPr lang="en-US" altLang="zh-CN" dirty="0">
                <a:latin typeface="Cambria Math" pitchFamily="18" charset="0"/>
                <a:ea typeface="Cambria Math" pitchFamily="18" charset="0"/>
              </a:rPr>
              <a:t> + 1, or  the product of at most two primes. where </a:t>
            </a:r>
            <a:r>
              <a:rPr lang="en-US" altLang="zh-CN" i="1" dirty="0">
                <a:latin typeface="Cambria Math" pitchFamily="18" charset="0"/>
                <a:ea typeface="Cambria Math" pitchFamily="18" charset="0"/>
              </a:rPr>
              <a:t>n</a:t>
            </a:r>
            <a:r>
              <a:rPr lang="en-US" altLang="zh-CN" dirty="0">
                <a:latin typeface="Cambria Math" pitchFamily="18" charset="0"/>
                <a:ea typeface="Cambria Math" pitchFamily="18" charset="0"/>
              </a:rPr>
              <a:t> is a positive  integer.</a:t>
            </a:r>
          </a:p>
          <a:p>
            <a:r>
              <a:rPr lang="en-US" altLang="zh-CN" i="1" dirty="0">
                <a:ea typeface="Cambria Math" pitchFamily="18" charset="0"/>
              </a:rPr>
              <a:t>The Twin Prime Conjecture</a:t>
            </a:r>
            <a:r>
              <a:rPr lang="en-US" altLang="zh-CN" dirty="0">
                <a:latin typeface="Cambria Math" pitchFamily="18" charset="0"/>
                <a:ea typeface="Cambria Math" pitchFamily="18" charset="0"/>
              </a:rPr>
              <a:t>: The twin prime conjecture is that there are infinitely many pairs of twin primes. Twin primes are pairs of primes that differ by 2. Examples are 3 and 5, 5 and 7, 11 and 13, </a:t>
            </a:r>
            <a:r>
              <a:rPr lang="en-US" altLang="zh-CN" dirty="0"/>
              <a:t>4967 and 4969,</a:t>
            </a:r>
            <a:r>
              <a:rPr lang="en-US" altLang="zh-CN" dirty="0">
                <a:latin typeface="Cambria Math" pitchFamily="18" charset="0"/>
                <a:ea typeface="Cambria Math" pitchFamily="18" charset="0"/>
              </a:rPr>
              <a:t>etc. The current  </a:t>
            </a:r>
            <a:r>
              <a:rPr lang="en-US" altLang="zh-CN" dirty="0"/>
              <a:t>world’s record for twin primes, as of early 2018, consists of the numbers, 2</a:t>
            </a:r>
            <a:r>
              <a:rPr lang="en-US" altLang="zh-CN" i="1" dirty="0"/>
              <a:t>,</a:t>
            </a:r>
            <a:r>
              <a:rPr lang="en-US" altLang="zh-CN" dirty="0"/>
              <a:t>996</a:t>
            </a:r>
            <a:r>
              <a:rPr lang="en-US" altLang="zh-CN" i="1" dirty="0"/>
              <a:t>,</a:t>
            </a:r>
            <a:r>
              <a:rPr lang="en-US" altLang="zh-CN" dirty="0"/>
              <a:t>863</a:t>
            </a:r>
            <a:r>
              <a:rPr lang="en-US" altLang="zh-CN" i="1" dirty="0"/>
              <a:t>,</a:t>
            </a:r>
            <a:r>
              <a:rPr lang="en-US" altLang="zh-CN" dirty="0"/>
              <a:t>034</a:t>
            </a:r>
            <a:r>
              <a:rPr lang="en-US" altLang="zh-CN" i="1" dirty="0"/>
              <a:t>,</a:t>
            </a:r>
            <a:r>
              <a:rPr lang="en-US" altLang="zh-CN" dirty="0"/>
              <a:t>895 ⋅ </a:t>
            </a:r>
            <a:r>
              <a:rPr lang="en-US" altLang="zh-CN" b="1" dirty="0"/>
              <a:t>2</a:t>
            </a:r>
            <a:r>
              <a:rPr lang="en-US" altLang="zh-CN" baseline="30000" dirty="0"/>
              <a:t>1</a:t>
            </a:r>
            <a:r>
              <a:rPr lang="en-US" altLang="zh-CN" i="1" baseline="30000" dirty="0"/>
              <a:t>,</a:t>
            </a:r>
            <a:r>
              <a:rPr lang="en-US" altLang="zh-CN" baseline="30000" dirty="0"/>
              <a:t>290</a:t>
            </a:r>
            <a:r>
              <a:rPr lang="en-US" altLang="zh-CN" i="1" baseline="30000" dirty="0"/>
              <a:t>,</a:t>
            </a:r>
            <a:r>
              <a:rPr lang="en-US" altLang="zh-CN" baseline="30000" dirty="0"/>
              <a:t>000</a:t>
            </a:r>
            <a:r>
              <a:rPr lang="en-US" altLang="zh-CN" dirty="0"/>
              <a:t> ± 1, which have 388</a:t>
            </a:r>
            <a:r>
              <a:rPr lang="en-US" altLang="zh-CN" i="1" dirty="0"/>
              <a:t>,</a:t>
            </a:r>
            <a:r>
              <a:rPr lang="en-US" altLang="zh-CN" dirty="0"/>
              <a:t>342 decimal digits.</a:t>
            </a:r>
            <a:endParaRPr lang="en-US" altLang="zh-CN" dirty="0">
              <a:latin typeface="Cambria Math" pitchFamily="18" charset="0"/>
              <a:ea typeface="Cambria Math" pitchFamily="18" charset="0"/>
            </a:endParaRPr>
          </a:p>
          <a:p>
            <a:pPr lvl="1"/>
            <a:endParaRPr lang="en-US" altLang="zh-CN" dirty="0">
              <a:latin typeface="Cambria Math" pitchFamily="18" charset="0"/>
              <a:ea typeface="Cambria Math" pitchFamily="18" charset="0"/>
            </a:endParaRPr>
          </a:p>
          <a:p>
            <a:endParaRPr lang="zh-CN" altLang="en-US" dirty="0"/>
          </a:p>
        </p:txBody>
      </p:sp>
    </p:spTree>
    <p:extLst>
      <p:ext uri="{BB962C8B-B14F-4D97-AF65-F5344CB8AC3E}">
        <p14:creationId xmlns:p14="http://schemas.microsoft.com/office/powerpoint/2010/main" val="148290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Division </a:t>
            </a:r>
          </a:p>
          <a:p>
            <a:r>
              <a:rPr lang="en-US" dirty="0"/>
              <a:t>Division Algorithm </a:t>
            </a:r>
          </a:p>
          <a:p>
            <a:r>
              <a:rPr lang="en-US" dirty="0"/>
              <a:t>Modular Arithmetic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7FD98C3-57E0-45CA-A076-2E19B2161A32}"/>
              </a:ext>
            </a:extLst>
          </p:cNvPr>
          <p:cNvSpPr>
            <a:spLocks noGrp="1"/>
          </p:cNvSpPr>
          <p:nvPr>
            <p:ph type="title"/>
          </p:nvPr>
        </p:nvSpPr>
        <p:spPr/>
        <p:txBody>
          <a:bodyPr/>
          <a:lstStyle/>
          <a:p>
            <a:r>
              <a:rPr lang="en-US" altLang="zh-CN" dirty="0"/>
              <a:t>Conjectures about Primes</a:t>
            </a:r>
            <a:endParaRPr lang="zh-CN" altLang="en-US" dirty="0"/>
          </a:p>
        </p:txBody>
      </p:sp>
      <p:sp>
        <p:nvSpPr>
          <p:cNvPr id="3" name="内容占位符 2">
            <a:extLst>
              <a:ext uri="{FF2B5EF4-FFF2-40B4-BE49-F238E27FC236}">
                <a16:creationId xmlns="" xmlns:a16="http://schemas.microsoft.com/office/drawing/2014/main" id="{FDFAC4FB-4954-4F88-828A-85287CD2C02E}"/>
              </a:ext>
            </a:extLst>
          </p:cNvPr>
          <p:cNvSpPr>
            <a:spLocks noGrp="1"/>
          </p:cNvSpPr>
          <p:nvPr>
            <p:ph idx="1"/>
          </p:nvPr>
        </p:nvSpPr>
        <p:spPr/>
        <p:txBody>
          <a:bodyPr>
            <a:normAutofit/>
          </a:bodyPr>
          <a:lstStyle/>
          <a:p>
            <a:r>
              <a:rPr lang="en-US" altLang="zh-CN" dirty="0"/>
              <a:t>there are infinitely many twin primes. The strongest result proved concerning twin primes is that</a:t>
            </a:r>
            <a:r>
              <a:rPr lang="en-US" altLang="zh-CN" b="1" dirty="0"/>
              <a:t> </a:t>
            </a:r>
            <a:r>
              <a:rPr lang="en-US" altLang="zh-CN" dirty="0"/>
              <a:t>there are infinitely many pairs </a:t>
            </a:r>
            <a:r>
              <a:rPr lang="en-US" altLang="zh-CN" i="1" dirty="0"/>
              <a:t>p </a:t>
            </a:r>
            <a:r>
              <a:rPr lang="en-US" altLang="zh-CN" dirty="0"/>
              <a:t>and </a:t>
            </a:r>
            <a:r>
              <a:rPr lang="en-US" altLang="zh-CN" i="1" dirty="0"/>
              <a:t>p </a:t>
            </a:r>
            <a:r>
              <a:rPr lang="en-US" altLang="zh-CN" dirty="0"/>
              <a:t>+ 2, where </a:t>
            </a:r>
            <a:r>
              <a:rPr lang="en-US" altLang="zh-CN" i="1" dirty="0"/>
              <a:t>p </a:t>
            </a:r>
            <a:r>
              <a:rPr lang="en-US" altLang="zh-CN" dirty="0"/>
              <a:t>is prime and </a:t>
            </a:r>
            <a:r>
              <a:rPr lang="en-US" altLang="zh-CN" i="1" dirty="0"/>
              <a:t>p </a:t>
            </a:r>
            <a:r>
              <a:rPr lang="en-US" altLang="zh-CN" dirty="0"/>
              <a:t>+ 2 is prime or the product of two primes (proved by  J. R. Chen in 1966)</a:t>
            </a:r>
          </a:p>
          <a:p>
            <a:r>
              <a:rPr lang="en-US" altLang="zh-CN" dirty="0"/>
              <a:t>Let </a:t>
            </a:r>
            <a:r>
              <a:rPr lang="en-US" altLang="zh-CN" i="1" dirty="0"/>
              <a:t>P</a:t>
            </a:r>
            <a:r>
              <a:rPr lang="en-US" altLang="zh-CN" dirty="0"/>
              <a:t>(</a:t>
            </a:r>
            <a:r>
              <a:rPr lang="en-US" altLang="zh-CN" i="1" dirty="0"/>
              <a:t>n</a:t>
            </a:r>
            <a:r>
              <a:rPr lang="en-US" altLang="zh-CN" dirty="0"/>
              <a:t>) be the statement that there are infinitely many pairs of primes that differ by exactly </a:t>
            </a:r>
            <a:r>
              <a:rPr lang="en-US" altLang="zh-CN" i="1" dirty="0"/>
              <a:t>n</a:t>
            </a:r>
            <a:r>
              <a:rPr lang="en-US" altLang="zh-CN" dirty="0"/>
              <a:t>.  </a:t>
            </a:r>
          </a:p>
          <a:p>
            <a:r>
              <a:rPr lang="en-US" altLang="zh-CN" dirty="0" err="1"/>
              <a:t>Yitang</a:t>
            </a:r>
            <a:r>
              <a:rPr lang="en-US" altLang="zh-CN" dirty="0"/>
              <a:t> Zhang, a 50-year-old professor at the University of New Hampshire,</a:t>
            </a:r>
          </a:p>
          <a:p>
            <a:pPr marL="0" indent="0">
              <a:buNone/>
            </a:pPr>
            <a:r>
              <a:rPr lang="en-US" altLang="zh-CN" dirty="0"/>
              <a:t>who had not published a paper since 2001, proved the this (named bounded gap) conjecture in 2013. In  particular, he showed that there is an integer </a:t>
            </a:r>
            <a:r>
              <a:rPr lang="en-US" altLang="zh-CN" i="1" dirty="0"/>
              <a:t>N &lt; </a:t>
            </a:r>
            <a:r>
              <a:rPr lang="en-US" altLang="zh-CN" dirty="0"/>
              <a:t>70</a:t>
            </a:r>
            <a:r>
              <a:rPr lang="en-US" altLang="zh-CN" i="1" dirty="0"/>
              <a:t>,</a:t>
            </a:r>
            <a:r>
              <a:rPr lang="en-US" altLang="zh-CN" dirty="0"/>
              <a:t>000</a:t>
            </a:r>
            <a:r>
              <a:rPr lang="en-US" altLang="zh-CN" i="1" dirty="0"/>
              <a:t>,</a:t>
            </a:r>
            <a:r>
              <a:rPr lang="en-US" altLang="zh-CN" dirty="0"/>
              <a:t>000 such that </a:t>
            </a:r>
            <a:r>
              <a:rPr lang="en-US" altLang="zh-CN" i="1" dirty="0"/>
              <a:t>P</a:t>
            </a:r>
            <a:r>
              <a:rPr lang="en-US" altLang="zh-CN" dirty="0"/>
              <a:t>(</a:t>
            </a:r>
            <a:r>
              <a:rPr lang="en-US" altLang="zh-CN" i="1" dirty="0"/>
              <a:t>N</a:t>
            </a:r>
            <a:r>
              <a:rPr lang="en-US" altLang="zh-CN" dirty="0"/>
              <a:t>) is true.</a:t>
            </a:r>
            <a:endParaRPr lang="zh-CN" altLang="en-US" dirty="0"/>
          </a:p>
        </p:txBody>
      </p:sp>
    </p:spTree>
    <p:extLst>
      <p:ext uri="{BB962C8B-B14F-4D97-AF65-F5344CB8AC3E}">
        <p14:creationId xmlns:p14="http://schemas.microsoft.com/office/powerpoint/2010/main" val="3719125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E9FFDAD-9076-43D3-96AD-F6969CA983D6}"/>
              </a:ext>
            </a:extLst>
          </p:cNvPr>
          <p:cNvSpPr>
            <a:spLocks noGrp="1"/>
          </p:cNvSpPr>
          <p:nvPr>
            <p:ph type="title"/>
          </p:nvPr>
        </p:nvSpPr>
        <p:spPr/>
        <p:txBody>
          <a:bodyPr/>
          <a:lstStyle/>
          <a:p>
            <a:r>
              <a:rPr lang="en-US" altLang="zh-CN" dirty="0" err="1"/>
              <a:t>Yitang</a:t>
            </a:r>
            <a:r>
              <a:rPr lang="en-US" altLang="zh-CN" dirty="0"/>
              <a:t> Zhang</a:t>
            </a:r>
            <a:endParaRPr lang="zh-CN" altLang="en-US" dirty="0"/>
          </a:p>
        </p:txBody>
      </p:sp>
      <p:sp>
        <p:nvSpPr>
          <p:cNvPr id="3" name="内容占位符 2">
            <a:extLst>
              <a:ext uri="{FF2B5EF4-FFF2-40B4-BE49-F238E27FC236}">
                <a16:creationId xmlns="" xmlns:a16="http://schemas.microsoft.com/office/drawing/2014/main" id="{25220829-71E1-4A79-9DF3-B0F1B4D8B89A}"/>
              </a:ext>
            </a:extLst>
          </p:cNvPr>
          <p:cNvSpPr>
            <a:spLocks noGrp="1"/>
          </p:cNvSpPr>
          <p:nvPr>
            <p:ph idx="1"/>
          </p:nvPr>
        </p:nvSpPr>
        <p:spPr/>
        <p:txBody>
          <a:bodyPr>
            <a:normAutofit fontScale="85000" lnSpcReduction="20000"/>
          </a:bodyPr>
          <a:lstStyle/>
          <a:p>
            <a:r>
              <a:rPr lang="en-US" altLang="zh-CN" dirty="0"/>
              <a:t>was born in Shanghai, China, in 1955. receiving his bachelor’s and master’s degree  in 1982 and 1984, respectively in Peking University,. He moved to the United States, attending Purdue University and completing the work for his Ph.D. in 1991.</a:t>
            </a:r>
          </a:p>
          <a:p>
            <a:r>
              <a:rPr lang="en-US" altLang="zh-CN" dirty="0"/>
              <a:t>After receiving his Ph.D., Zhang could not find an academic position because of the poor job market and</a:t>
            </a:r>
          </a:p>
          <a:p>
            <a:pPr marL="0" indent="0">
              <a:buNone/>
            </a:pPr>
            <a:r>
              <a:rPr lang="en-US" altLang="zh-CN" dirty="0"/>
              <a:t>    disagreements with his thesis advisor. He delivered food for a Queens,    New York restaurant; he later worked in Kentucky at Subway restaurants owned by a friend. He even lived in his car while looking for work, but was finally able to obtain an academic job as a lecturer at the University of New Hampshire. He held this position from 1999 until early 2014. From 2009 to 2013, he worked on the bounded gap conjecture seven days a week, about ten hours a day, until he made his key discovery. His success led the University of New Hampshire to promote him to full professorship. In 2015, however, he accepted the offer of a full professorship at the University of California, Santa Barbara. Zhang was a awarded a MacArthur Fellowship, also known as a Genius Award, in 2014.</a:t>
            </a:r>
            <a:endParaRPr lang="zh-CN" altLang="en-US" dirty="0"/>
          </a:p>
        </p:txBody>
      </p:sp>
    </p:spTree>
    <p:extLst>
      <p:ext uri="{BB962C8B-B14F-4D97-AF65-F5344CB8AC3E}">
        <p14:creationId xmlns:p14="http://schemas.microsoft.com/office/powerpoint/2010/main" val="515310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Let </a:t>
            </a:r>
            <a:r>
              <a:rPr lang="en-US" i="1" dirty="0"/>
              <a:t>a</a:t>
            </a:r>
            <a:r>
              <a:rPr lang="en-US" dirty="0"/>
              <a:t> and </a:t>
            </a:r>
            <a:r>
              <a:rPr lang="en-US" i="1" dirty="0"/>
              <a:t>b </a:t>
            </a:r>
            <a:r>
              <a:rPr lang="en-US" dirty="0"/>
              <a:t>be integers, not both zero. The largest integer </a:t>
            </a:r>
            <a:r>
              <a:rPr lang="en-US" i="1" dirty="0"/>
              <a:t>d</a:t>
            </a:r>
            <a:r>
              <a:rPr lang="en-US" dirty="0"/>
              <a:t> such that </a:t>
            </a:r>
            <a:r>
              <a:rPr lang="en-US" i="1" dirty="0"/>
              <a:t>d </a:t>
            </a:r>
            <a:r>
              <a:rPr lang="en-US" dirty="0"/>
              <a:t>|</a:t>
            </a:r>
            <a:r>
              <a:rPr lang="en-US" i="1" dirty="0"/>
              <a:t> a </a:t>
            </a:r>
            <a:r>
              <a:rPr lang="en-US" dirty="0"/>
              <a:t>and also </a:t>
            </a:r>
            <a:r>
              <a:rPr lang="en-US" i="1" dirty="0"/>
              <a:t>d </a:t>
            </a:r>
            <a:r>
              <a:rPr lang="en-US" dirty="0"/>
              <a:t>| </a:t>
            </a:r>
            <a:r>
              <a:rPr lang="en-US" i="1" dirty="0"/>
              <a:t>b </a:t>
            </a:r>
            <a:r>
              <a:rPr lang="en-US" dirty="0"/>
              <a:t>is called the greatest common divisor of </a:t>
            </a:r>
            <a:r>
              <a:rPr lang="en-US" i="1" dirty="0"/>
              <a:t>a</a:t>
            </a:r>
            <a:r>
              <a:rPr lang="en-US" dirty="0"/>
              <a:t> and </a:t>
            </a:r>
            <a:r>
              <a:rPr lang="en-US" i="1" dirty="0"/>
              <a:t>b</a:t>
            </a:r>
            <a:r>
              <a:rPr lang="en-US" dirty="0"/>
              <a:t>. The  greatest common divisor of </a:t>
            </a:r>
            <a:r>
              <a:rPr lang="en-US" i="1" dirty="0"/>
              <a:t>a </a:t>
            </a:r>
            <a:r>
              <a:rPr lang="en-US" dirty="0"/>
              <a:t>and </a:t>
            </a:r>
            <a:r>
              <a:rPr lang="en-US" i="1" dirty="0"/>
              <a:t>b</a:t>
            </a:r>
            <a:r>
              <a:rPr lang="en-US" dirty="0"/>
              <a:t> is denoted by </a:t>
            </a:r>
            <a:r>
              <a:rPr lang="en-US" dirty="0" err="1"/>
              <a:t>gcd</a:t>
            </a:r>
            <a:r>
              <a:rPr lang="en-US" dirty="0"/>
              <a:t>(</a:t>
            </a:r>
            <a:r>
              <a:rPr lang="en-US" i="1" dirty="0" err="1"/>
              <a:t>a,b</a:t>
            </a:r>
            <a:r>
              <a:rPr lang="en-US" dirty="0"/>
              <a:t>).</a:t>
            </a:r>
          </a:p>
          <a:p>
            <a:pPr>
              <a:buNone/>
            </a:pPr>
            <a:r>
              <a:rPr lang="en-US" dirty="0"/>
              <a:t>    </a:t>
            </a:r>
          </a:p>
          <a:p>
            <a:pPr>
              <a:buNone/>
            </a:pPr>
            <a:r>
              <a:rPr lang="en-US" dirty="0"/>
              <a:t>    One can find greatest common divisors of small numbers by inspection.</a:t>
            </a:r>
          </a:p>
          <a:p>
            <a:pPr>
              <a:buNone/>
            </a:pPr>
            <a:r>
              <a:rPr lang="en-US"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36</a:t>
            </a:r>
            <a:r>
              <a:rPr lang="en-US" dirty="0"/>
              <a:t>? </a:t>
            </a:r>
          </a:p>
          <a:p>
            <a:pPr>
              <a:buNone/>
            </a:pPr>
            <a:r>
              <a:rPr lang="en-US" dirty="0"/>
              <a:t>    </a:t>
            </a:r>
            <a:r>
              <a:rPr lang="en-US" b="1" dirty="0"/>
              <a:t>Solution</a:t>
            </a:r>
            <a:r>
              <a:rPr lang="en-US" dirty="0"/>
              <a:t>: </a:t>
            </a:r>
            <a:r>
              <a:rPr lang="en-US" dirty="0" err="1"/>
              <a:t>gcd</a:t>
            </a:r>
            <a:r>
              <a:rPr lang="en-US" dirty="0"/>
              <a:t>(</a:t>
            </a:r>
            <a:r>
              <a:rPr lang="en-US" dirty="0">
                <a:latin typeface="Cambria Math" pitchFamily="18" charset="0"/>
                <a:ea typeface="Cambria Math" pitchFamily="18" charset="0"/>
              </a:rPr>
              <a:t>24,26</a:t>
            </a:r>
            <a:r>
              <a:rPr lang="en-US" dirty="0"/>
              <a:t>) = </a:t>
            </a:r>
            <a:r>
              <a:rPr lang="en-US" dirty="0">
                <a:latin typeface="Cambria Math" pitchFamily="18" charset="0"/>
                <a:ea typeface="Cambria Math" pitchFamily="18" charset="0"/>
              </a:rPr>
              <a:t>12</a:t>
            </a:r>
          </a:p>
          <a:p>
            <a:pPr>
              <a:buNone/>
            </a:pPr>
            <a:r>
              <a:rPr lang="en-US" b="1" dirty="0"/>
              <a:t>    </a:t>
            </a:r>
            <a:r>
              <a:rPr lang="en-US" b="1" dirty="0" err="1"/>
              <a:t>Example</a:t>
            </a:r>
            <a:r>
              <a:rPr lang="en-US" dirty="0" err="1"/>
              <a:t>:What</a:t>
            </a:r>
            <a:r>
              <a:rPr lang="en-US" dirty="0"/>
              <a:t> is the greatest common divisor of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r>
              <a:rPr lang="en-US" dirty="0"/>
              <a:t>?</a:t>
            </a:r>
          </a:p>
          <a:p>
            <a:pPr>
              <a:buNone/>
            </a:pPr>
            <a:r>
              <a:rPr lang="en-US" dirty="0"/>
              <a:t>    </a:t>
            </a:r>
            <a:r>
              <a:rPr lang="en-US" b="1" dirty="0"/>
              <a:t>Solution</a:t>
            </a:r>
            <a:r>
              <a:rPr lang="en-US" dirty="0"/>
              <a:t>: </a:t>
            </a:r>
            <a:r>
              <a:rPr lang="en-US" dirty="0" err="1"/>
              <a:t>gcd</a:t>
            </a:r>
            <a:r>
              <a:rPr lang="en-US" dirty="0"/>
              <a:t>(</a:t>
            </a:r>
            <a:r>
              <a:rPr lang="en-US" dirty="0">
                <a:latin typeface="Cambria Math" pitchFamily="18" charset="0"/>
                <a:ea typeface="Cambria Math" pitchFamily="18" charset="0"/>
              </a:rPr>
              <a:t>17,22</a:t>
            </a:r>
            <a:r>
              <a:rPr lang="en-US" dirty="0"/>
              <a:t>) = </a:t>
            </a:r>
            <a:r>
              <a:rPr lang="en-US" dirty="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itchFamily="18" charset="0"/>
                <a:ea typeface="Cambria Math" pitchFamily="18" charset="0"/>
              </a:rPr>
              <a:t>1</a:t>
            </a:r>
            <a:r>
              <a:rPr lang="en-US" dirty="0"/>
              <a:t>. </a:t>
            </a:r>
            <a:endParaRPr lang="en-US" dirty="0">
              <a:latin typeface="Cambria Math" pitchFamily="18" charset="0"/>
              <a:ea typeface="Cambria Math" pitchFamily="18" charset="0"/>
            </a:endParaRPr>
          </a:p>
          <a:p>
            <a:pPr>
              <a:buNone/>
            </a:pPr>
            <a:r>
              <a:rPr lang="en-US" b="1" dirty="0"/>
              <a:t>   Example</a:t>
            </a:r>
            <a:r>
              <a:rPr lang="en-US" dirty="0"/>
              <a:t>: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itchFamily="18" charset="0"/>
                <a:ea typeface="Cambria Math" pitchFamily="18" charset="0"/>
              </a:rPr>
              <a:t>1</a:t>
            </a:r>
            <a:r>
              <a:rPr lang="en-US" dirty="0"/>
              <a:t> whenever </a:t>
            </a:r>
            <a:r>
              <a:rPr lang="en-US" dirty="0">
                <a:latin typeface="Cambria Math" pitchFamily="18" charset="0"/>
                <a:ea typeface="Cambria Math" pitchFamily="18" charset="0"/>
              </a:rPr>
              <a:t>1 </a:t>
            </a:r>
            <a:r>
              <a:rPr lang="en-US" dirty="0">
                <a:latin typeface="Cambria Math"/>
                <a:ea typeface="Cambria Math"/>
              </a:rPr>
              <a:t>≤ </a:t>
            </a:r>
            <a:r>
              <a:rPr lang="en-US" i="1" dirty="0" err="1">
                <a:ea typeface="Cambria Math"/>
              </a:rPr>
              <a:t>i</a:t>
            </a:r>
            <a:r>
              <a:rPr lang="en-US" dirty="0">
                <a:latin typeface="Cambria Math"/>
                <a:ea typeface="Cambria Math"/>
              </a:rPr>
              <a:t>&lt;</a:t>
            </a:r>
            <a:r>
              <a:rPr lang="en-US" i="1" dirty="0">
                <a:ea typeface="Cambria Math"/>
              </a:rPr>
              <a:t>j</a:t>
            </a:r>
            <a:r>
              <a:rPr lang="en-US" dirty="0">
                <a:latin typeface="Cambria Math"/>
                <a:ea typeface="Cambria Math"/>
              </a:rPr>
              <a:t> ≤</a:t>
            </a:r>
            <a:r>
              <a:rPr lang="en-US" i="1" dirty="0">
                <a:ea typeface="Cambria Math"/>
              </a:rPr>
              <a:t>n</a:t>
            </a:r>
            <a:r>
              <a:rPr lang="en-US" dirty="0"/>
              <a:t>.</a:t>
            </a:r>
          </a:p>
          <a:p>
            <a:pPr>
              <a:buNone/>
            </a:pPr>
            <a:r>
              <a:rPr lang="en-US" b="1" dirty="0"/>
              <a:t>   Example</a:t>
            </a:r>
            <a:r>
              <a:rPr lang="en-US" dirty="0"/>
              <a:t>: Determine whether the integers </a:t>
            </a:r>
            <a:r>
              <a:rPr lang="en-US" dirty="0">
                <a:latin typeface="Cambria Math" pitchFamily="18" charset="0"/>
                <a:ea typeface="Cambria Math" pitchFamily="18" charset="0"/>
              </a:rPr>
              <a:t>10, 17</a:t>
            </a:r>
            <a:r>
              <a:rPr lang="en-US" dirty="0"/>
              <a:t> and </a:t>
            </a:r>
            <a:r>
              <a:rPr lang="en-US" dirty="0">
                <a:latin typeface="Cambria Math" pitchFamily="18" charset="0"/>
                <a:ea typeface="Cambria Math" pitchFamily="18" charset="0"/>
              </a:rPr>
              <a:t>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endParaRPr lang="en-US" i="1" dirty="0">
              <a:ea typeface="Cambria Math" pitchFamily="18" charset="0"/>
            </a:endParaRPr>
          </a:p>
          <a:p>
            <a:pPr>
              <a:buNone/>
            </a:pPr>
            <a:r>
              <a:rPr lang="en-US" dirty="0">
                <a:latin typeface="Cambria Math" pitchFamily="18" charset="0"/>
                <a:ea typeface="Cambria Math" pitchFamily="18" charset="0"/>
              </a:rPr>
              <a:t>    </a:t>
            </a:r>
            <a:r>
              <a:rPr lang="en-US" b="1" dirty="0"/>
              <a:t>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(10,17) = 1,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(10,21) = 1, and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(17,21) = 1, 10, 17, and 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p>
          <a:p>
            <a:pPr>
              <a:buNone/>
            </a:pPr>
            <a:r>
              <a:rPr lang="en-US" b="1" dirty="0"/>
              <a:t>   Example</a:t>
            </a:r>
            <a:r>
              <a:rPr lang="en-US" dirty="0"/>
              <a:t>: Determine whether the </a:t>
            </a:r>
            <a:r>
              <a:rPr lang="en-US" dirty="0">
                <a:latin typeface="Cambria Math" pitchFamily="18" charset="0"/>
                <a:ea typeface="Cambria Math" pitchFamily="18" charset="0"/>
              </a:rPr>
              <a:t>integers 10, 19, and 24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p>
          <a:p>
            <a:pPr>
              <a:buNone/>
            </a:pPr>
            <a:r>
              <a:rPr lang="en-US" b="1" dirty="0">
                <a:latin typeface="Cambria Math" pitchFamily="18" charset="0"/>
                <a:ea typeface="Cambria Math" pitchFamily="18" charset="0"/>
              </a:rPr>
              <a:t>  </a:t>
            </a:r>
            <a:r>
              <a:rPr lang="en-US" b="1" dirty="0"/>
              <a:t> 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(10,24) = 2, 10, 19, and 24 are  not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Common Divisor</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The integers </a:t>
            </a:r>
            <a:r>
              <a:rPr lang="en-US" i="1" dirty="0"/>
              <a:t>a</a:t>
            </a:r>
            <a:r>
              <a:rPr lang="en-US" dirty="0"/>
              <a:t> and </a:t>
            </a:r>
            <a:r>
              <a:rPr lang="en-US" i="1" dirty="0"/>
              <a:t>b </a:t>
            </a:r>
            <a:r>
              <a:rPr lang="en-US" dirty="0"/>
              <a:t>are </a:t>
            </a:r>
            <a:r>
              <a:rPr lang="en-US" i="1" dirty="0"/>
              <a:t>relatively prime </a:t>
            </a:r>
            <a:r>
              <a:rPr lang="en-US" dirty="0"/>
              <a:t>if their greatest common divisor is </a:t>
            </a:r>
            <a:r>
              <a:rPr lang="en-US" dirty="0">
                <a:latin typeface="Cambria Math" pitchFamily="18" charset="0"/>
                <a:ea typeface="Cambria Math" pitchFamily="18" charset="0"/>
              </a:rPr>
              <a:t>1</a:t>
            </a:r>
            <a:r>
              <a:rPr lang="en-US" dirty="0"/>
              <a:t>. </a:t>
            </a:r>
            <a:endParaRPr lang="en-US" dirty="0">
              <a:latin typeface="Cambria Math" pitchFamily="18" charset="0"/>
              <a:ea typeface="Cambria Math" pitchFamily="18" charset="0"/>
            </a:endParaRPr>
          </a:p>
          <a:p>
            <a:pPr>
              <a:buNone/>
            </a:pPr>
            <a:r>
              <a:rPr lang="en-US" b="1" dirty="0"/>
              <a:t>   Example</a:t>
            </a:r>
            <a:r>
              <a:rPr lang="en-US" dirty="0"/>
              <a:t>: </a:t>
            </a:r>
            <a:r>
              <a:rPr lang="en-US" dirty="0">
                <a:latin typeface="Cambria Math" pitchFamily="18" charset="0"/>
                <a:ea typeface="Cambria Math" pitchFamily="18" charset="0"/>
              </a:rPr>
              <a:t>17</a:t>
            </a:r>
            <a:r>
              <a:rPr lang="en-US" dirty="0"/>
              <a:t> and </a:t>
            </a:r>
            <a:r>
              <a:rPr lang="en-US" dirty="0">
                <a:latin typeface="Cambria Math" pitchFamily="18" charset="0"/>
                <a:ea typeface="Cambria Math" pitchFamily="18" charset="0"/>
              </a:rPr>
              <a:t>22</a:t>
            </a:r>
            <a:endParaRPr lang="en-US" dirty="0"/>
          </a:p>
          <a:p>
            <a:pPr>
              <a:buNone/>
            </a:pPr>
            <a:r>
              <a:rPr lang="en-US" dirty="0"/>
              <a:t>   </a:t>
            </a:r>
            <a:r>
              <a:rPr lang="en-US" b="1" dirty="0"/>
              <a:t>Definition</a:t>
            </a:r>
            <a:r>
              <a:rPr lang="en-US" dirty="0"/>
              <a:t>: The integers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n</a:t>
            </a:r>
            <a:r>
              <a:rPr lang="en-US" dirty="0"/>
              <a:t> are </a:t>
            </a:r>
            <a:r>
              <a:rPr lang="en-US" i="1" dirty="0" err="1"/>
              <a:t>pairwise</a:t>
            </a:r>
            <a:r>
              <a:rPr lang="en-US" dirty="0"/>
              <a:t> </a:t>
            </a:r>
            <a:r>
              <a:rPr lang="en-US" i="1" dirty="0"/>
              <a:t>relatively prime </a:t>
            </a:r>
            <a:r>
              <a:rPr lang="en-US" dirty="0"/>
              <a:t>if </a:t>
            </a:r>
            <a:r>
              <a:rPr lang="en-US" dirty="0" err="1"/>
              <a:t>gcd</a:t>
            </a:r>
            <a:r>
              <a:rPr lang="en-US" dirty="0"/>
              <a:t>(</a:t>
            </a:r>
            <a:r>
              <a:rPr lang="en-US" i="1" dirty="0" err="1"/>
              <a:t>a</a:t>
            </a:r>
            <a:r>
              <a:rPr lang="en-US" i="1" baseline="-25000" dirty="0" err="1"/>
              <a:t>i</a:t>
            </a:r>
            <a:r>
              <a:rPr lang="en-US" dirty="0"/>
              <a:t>, </a:t>
            </a:r>
            <a:r>
              <a:rPr lang="en-US" i="1" dirty="0" err="1"/>
              <a:t>a</a:t>
            </a:r>
            <a:r>
              <a:rPr lang="en-US" i="1" baseline="-25000" dirty="0" err="1"/>
              <a:t>j</a:t>
            </a:r>
            <a:r>
              <a:rPr lang="en-US" dirty="0"/>
              <a:t>)= </a:t>
            </a:r>
            <a:r>
              <a:rPr lang="en-US" dirty="0">
                <a:latin typeface="Cambria Math" pitchFamily="18" charset="0"/>
                <a:ea typeface="Cambria Math" pitchFamily="18" charset="0"/>
              </a:rPr>
              <a:t>1</a:t>
            </a:r>
            <a:r>
              <a:rPr lang="en-US" dirty="0"/>
              <a:t> whenever </a:t>
            </a:r>
            <a:r>
              <a:rPr lang="en-US" dirty="0">
                <a:latin typeface="Cambria Math" pitchFamily="18" charset="0"/>
                <a:ea typeface="Cambria Math" pitchFamily="18" charset="0"/>
              </a:rPr>
              <a:t>1 </a:t>
            </a:r>
            <a:r>
              <a:rPr lang="en-US" dirty="0">
                <a:latin typeface="Cambria Math"/>
                <a:ea typeface="Cambria Math"/>
              </a:rPr>
              <a:t>≤ </a:t>
            </a:r>
            <a:r>
              <a:rPr lang="en-US" i="1" dirty="0" err="1">
                <a:ea typeface="Cambria Math"/>
              </a:rPr>
              <a:t>i</a:t>
            </a:r>
            <a:r>
              <a:rPr lang="en-US" dirty="0">
                <a:latin typeface="Cambria Math"/>
                <a:ea typeface="Cambria Math"/>
              </a:rPr>
              <a:t>&lt;</a:t>
            </a:r>
            <a:r>
              <a:rPr lang="en-US" i="1" dirty="0">
                <a:ea typeface="Cambria Math"/>
              </a:rPr>
              <a:t>j</a:t>
            </a:r>
            <a:r>
              <a:rPr lang="en-US" dirty="0">
                <a:latin typeface="Cambria Math"/>
                <a:ea typeface="Cambria Math"/>
              </a:rPr>
              <a:t> ≤</a:t>
            </a:r>
            <a:r>
              <a:rPr lang="en-US" i="1" dirty="0">
                <a:ea typeface="Cambria Math"/>
              </a:rPr>
              <a:t>n</a:t>
            </a:r>
            <a:r>
              <a:rPr lang="en-US" dirty="0"/>
              <a:t>.</a:t>
            </a:r>
          </a:p>
          <a:p>
            <a:pPr>
              <a:buNone/>
            </a:pPr>
            <a:r>
              <a:rPr lang="en-US" b="1" dirty="0"/>
              <a:t>   Example</a:t>
            </a:r>
            <a:r>
              <a:rPr lang="en-US" dirty="0"/>
              <a:t>: Determine whether the integers </a:t>
            </a:r>
            <a:r>
              <a:rPr lang="en-US" dirty="0">
                <a:latin typeface="Cambria Math" pitchFamily="18" charset="0"/>
                <a:ea typeface="Cambria Math" pitchFamily="18" charset="0"/>
              </a:rPr>
              <a:t>10, 17</a:t>
            </a:r>
            <a:r>
              <a:rPr lang="en-US" dirty="0"/>
              <a:t> and </a:t>
            </a:r>
            <a:r>
              <a:rPr lang="en-US" dirty="0">
                <a:latin typeface="Cambria Math" pitchFamily="18" charset="0"/>
                <a:ea typeface="Cambria Math" pitchFamily="18" charset="0"/>
              </a:rPr>
              <a:t>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endParaRPr lang="en-US" i="1" dirty="0">
              <a:ea typeface="Cambria Math" pitchFamily="18" charset="0"/>
            </a:endParaRPr>
          </a:p>
          <a:p>
            <a:pPr>
              <a:buNone/>
            </a:pPr>
            <a:r>
              <a:rPr lang="en-US" dirty="0">
                <a:latin typeface="Cambria Math" pitchFamily="18" charset="0"/>
                <a:ea typeface="Cambria Math" pitchFamily="18" charset="0"/>
              </a:rPr>
              <a:t>    </a:t>
            </a:r>
            <a:r>
              <a:rPr lang="en-US" b="1" dirty="0"/>
              <a:t>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(10,17) = 1,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(10,21) = 1, and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(17,21) = 1, 10, 17, and 21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p>
          <a:p>
            <a:pPr>
              <a:buNone/>
            </a:pPr>
            <a:r>
              <a:rPr lang="en-US" b="1" dirty="0"/>
              <a:t>   Example</a:t>
            </a:r>
            <a:r>
              <a:rPr lang="en-US" dirty="0"/>
              <a:t>: Determine whether the </a:t>
            </a:r>
            <a:r>
              <a:rPr lang="en-US" dirty="0">
                <a:latin typeface="Cambria Math" pitchFamily="18" charset="0"/>
                <a:ea typeface="Cambria Math" pitchFamily="18" charset="0"/>
              </a:rPr>
              <a:t>integers 10, 19, and 24 are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p>
          <a:p>
            <a:pPr>
              <a:buNone/>
            </a:pPr>
            <a:r>
              <a:rPr lang="en-US" b="1" dirty="0">
                <a:latin typeface="Cambria Math" pitchFamily="18" charset="0"/>
                <a:ea typeface="Cambria Math" pitchFamily="18" charset="0"/>
              </a:rPr>
              <a:t>  </a:t>
            </a:r>
            <a:r>
              <a:rPr lang="en-US" b="1" dirty="0"/>
              <a:t> Solution</a:t>
            </a:r>
            <a:r>
              <a:rPr lang="en-US" dirty="0"/>
              <a:t>: </a:t>
            </a:r>
            <a:r>
              <a:rPr lang="en-US" dirty="0">
                <a:latin typeface="Cambria Math" pitchFamily="18" charset="0"/>
                <a:ea typeface="Cambria Math" pitchFamily="18" charset="0"/>
              </a:rPr>
              <a:t>Because </a:t>
            </a:r>
            <a:r>
              <a:rPr lang="en-US" dirty="0" err="1">
                <a:latin typeface="Cambria Math" pitchFamily="18" charset="0"/>
                <a:ea typeface="Cambria Math" pitchFamily="18" charset="0"/>
              </a:rPr>
              <a:t>gcd</a:t>
            </a:r>
            <a:r>
              <a:rPr lang="en-US" dirty="0">
                <a:latin typeface="Cambria Math" pitchFamily="18" charset="0"/>
                <a:ea typeface="Cambria Math" pitchFamily="18" charset="0"/>
              </a:rPr>
              <a:t>(10,24) = 2, 10, 19, and 24 are  not </a:t>
            </a:r>
            <a:r>
              <a:rPr lang="en-US" dirty="0" err="1">
                <a:latin typeface="Cambria Math" pitchFamily="18" charset="0"/>
                <a:ea typeface="Cambria Math" pitchFamily="18" charset="0"/>
              </a:rPr>
              <a:t>pairwise</a:t>
            </a:r>
            <a:r>
              <a:rPr lang="en-US" dirty="0">
                <a:latin typeface="Cambria Math" pitchFamily="18" charset="0"/>
                <a:ea typeface="Cambria Math" pitchFamily="18" charset="0"/>
              </a:rPr>
              <a:t> relatively prime.</a:t>
            </a:r>
            <a:r>
              <a:rPr lang="en-US" b="1" dirty="0"/>
              <a:t> </a:t>
            </a: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Finding the Greatest Common Divisor Using Prime Factorizations</a:t>
            </a:r>
          </a:p>
        </p:txBody>
      </p:sp>
      <p:sp>
        <p:nvSpPr>
          <p:cNvPr id="3" name="Content Placeholder 2"/>
          <p:cNvSpPr>
            <a:spLocks noGrp="1"/>
          </p:cNvSpPr>
          <p:nvPr>
            <p:ph idx="1"/>
          </p:nvPr>
        </p:nvSpPr>
        <p:spPr/>
        <p:txBody>
          <a:bodyPr>
            <a:normAutofit fontScale="77500" lnSpcReduction="20000"/>
          </a:bodyPr>
          <a:lstStyle/>
          <a:p>
            <a:r>
              <a:rPr lang="en-US" dirty="0"/>
              <a:t>Suppose  the prime factorizations of </a:t>
            </a:r>
            <a:r>
              <a:rPr lang="en-US" i="1" dirty="0"/>
              <a:t>a</a:t>
            </a:r>
            <a:r>
              <a:rPr lang="en-US" dirty="0"/>
              <a:t> and </a:t>
            </a:r>
            <a:r>
              <a:rPr lang="en-US" i="1" dirty="0"/>
              <a:t>b</a:t>
            </a:r>
            <a:r>
              <a:rPr lang="en-US" dirty="0"/>
              <a:t> are:</a:t>
            </a:r>
          </a:p>
          <a:p>
            <a:endParaRPr lang="en-US" dirty="0"/>
          </a:p>
          <a:p>
            <a:endParaRPr lang="en-US" dirty="0"/>
          </a:p>
          <a:p>
            <a:pPr>
              <a:buNone/>
            </a:pPr>
            <a:r>
              <a:rPr lang="en-US" dirty="0"/>
              <a:t>    where each exponent is a nonnegative integer, and where all primes occurring in either prime factorization are included in both. Then:</a:t>
            </a:r>
          </a:p>
          <a:p>
            <a:pPr>
              <a:buNone/>
            </a:pPr>
            <a:endParaRPr lang="en-US" dirty="0"/>
          </a:p>
          <a:p>
            <a:pPr>
              <a:buNone/>
            </a:pPr>
            <a:r>
              <a:rPr lang="en-US" dirty="0"/>
              <a:t>    </a:t>
            </a:r>
          </a:p>
          <a:p>
            <a:r>
              <a:rPr lang="en-US" dirty="0"/>
              <a:t> This formula is valid since the integer  on the right (of the equals sign) divides both </a:t>
            </a:r>
            <a:r>
              <a:rPr lang="en-US" i="1" dirty="0"/>
              <a:t>a</a:t>
            </a:r>
            <a:r>
              <a:rPr lang="en-US" dirty="0"/>
              <a:t> and </a:t>
            </a:r>
            <a:r>
              <a:rPr lang="en-US" i="1" dirty="0"/>
              <a:t>b</a:t>
            </a:r>
            <a:r>
              <a:rPr lang="en-US" dirty="0"/>
              <a:t>. No larger integer can divide both </a:t>
            </a:r>
            <a:r>
              <a:rPr lang="en-US" i="1" dirty="0"/>
              <a:t>a</a:t>
            </a:r>
            <a:r>
              <a:rPr lang="en-US" dirty="0"/>
              <a:t> and </a:t>
            </a:r>
            <a:r>
              <a:rPr lang="en-US" i="1" dirty="0"/>
              <a:t>b</a:t>
            </a:r>
            <a:r>
              <a:rPr lang="en-US" dirty="0"/>
              <a:t>. </a:t>
            </a:r>
          </a:p>
          <a:p>
            <a:pPr>
              <a:buNone/>
            </a:pPr>
            <a:r>
              <a:rPr lang="en-US" b="1" dirty="0"/>
              <a:t>     Example</a:t>
            </a:r>
            <a:r>
              <a:rPr lang="en-US" dirty="0"/>
              <a:t>:    </a:t>
            </a:r>
            <a:r>
              <a:rPr lang="en-US" dirty="0">
                <a:latin typeface="Cambria Math" pitchFamily="18" charset="0"/>
                <a:ea typeface="Cambria Math" pitchFamily="18" charset="0"/>
              </a:rPr>
              <a:t>120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latin typeface="Cambria Math"/>
                <a:ea typeface="Cambria Math"/>
              </a:rPr>
              <a:t>∙3 ∙5      </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 ∙5</a:t>
            </a:r>
            <a:r>
              <a:rPr lang="en-US" baseline="30000" dirty="0">
                <a:latin typeface="Cambria Math"/>
                <a:ea typeface="Cambria Math"/>
              </a:rPr>
              <a:t>3</a:t>
            </a:r>
            <a:r>
              <a:rPr lang="en-US" dirty="0">
                <a:latin typeface="Cambria Math"/>
                <a:ea typeface="Cambria Math"/>
              </a:rPr>
              <a:t> </a:t>
            </a:r>
            <a:endParaRPr lang="en-US" dirty="0">
              <a:latin typeface="Cambria Math" pitchFamily="18" charset="0"/>
              <a:ea typeface="Cambria Math" pitchFamily="18" charset="0"/>
            </a:endParaRPr>
          </a:p>
          <a:p>
            <a:pPr>
              <a:buNone/>
            </a:pPr>
            <a:r>
              <a:rPr lang="en-US" dirty="0"/>
              <a:t>        </a:t>
            </a:r>
            <a:r>
              <a:rPr lang="en-US" dirty="0" err="1"/>
              <a:t>gcd</a:t>
            </a:r>
            <a:r>
              <a:rPr lang="en-US" dirty="0"/>
              <a:t>(</a:t>
            </a:r>
            <a:r>
              <a:rPr lang="en-US" dirty="0">
                <a:latin typeface="Cambria Math" pitchFamily="18" charset="0"/>
                <a:ea typeface="Cambria Math" pitchFamily="18" charset="0"/>
              </a:rPr>
              <a:t>120</a:t>
            </a:r>
            <a:r>
              <a:rPr lang="en-US" dirty="0"/>
              <a:t>,</a:t>
            </a:r>
            <a:r>
              <a:rPr lang="en-US" dirty="0">
                <a:latin typeface="Cambria Math" pitchFamily="18" charset="0"/>
                <a:ea typeface="Cambria Math" pitchFamily="18" charset="0"/>
              </a:rPr>
              <a:t>500</a:t>
            </a:r>
            <a:r>
              <a:rPr lang="en-US" dirty="0"/>
              <a:t>) =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min(3,2)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pitchFamily="18" charset="0"/>
                <a:ea typeface="Cambria Math" pitchFamily="18" charset="0"/>
              </a:rPr>
              <a:t>min(1,0)</a:t>
            </a:r>
            <a:r>
              <a:rPr lang="en-US" dirty="0">
                <a:latin typeface="Cambria Math"/>
                <a:ea typeface="Cambria Math"/>
              </a:rPr>
              <a:t> ∙5</a:t>
            </a:r>
            <a:r>
              <a:rPr lang="en-US" baseline="30000" dirty="0">
                <a:latin typeface="Cambria Math" pitchFamily="18" charset="0"/>
                <a:ea typeface="Cambria Math" pitchFamily="18" charset="0"/>
              </a:rPr>
              <a:t>min(1,3)</a:t>
            </a:r>
            <a:r>
              <a:rPr lang="en-US" dirty="0">
                <a:latin typeface="Cambria Math"/>
                <a:ea typeface="Cambria Math"/>
              </a:rPr>
              <a:t> =</a:t>
            </a:r>
            <a:r>
              <a:rPr lang="en-US" dirty="0">
                <a:latin typeface="Cambria Math" pitchFamily="18" charset="0"/>
                <a:ea typeface="Cambria Math" pitchFamily="18" charset="0"/>
              </a:rPr>
              <a:t> 2</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∙3</a:t>
            </a:r>
            <a:r>
              <a:rPr lang="en-US" baseline="30000" dirty="0">
                <a:latin typeface="Cambria Math"/>
                <a:ea typeface="Cambria Math"/>
              </a:rPr>
              <a:t>0</a:t>
            </a:r>
            <a:r>
              <a:rPr lang="en-US" dirty="0">
                <a:latin typeface="Cambria Math"/>
                <a:ea typeface="Cambria Math"/>
              </a:rPr>
              <a:t> ∙5</a:t>
            </a:r>
            <a:r>
              <a:rPr lang="en-US" baseline="30000" dirty="0">
                <a:latin typeface="Cambria Math"/>
                <a:ea typeface="Cambria Math"/>
              </a:rPr>
              <a:t>1</a:t>
            </a:r>
            <a:r>
              <a:rPr lang="en-US" dirty="0">
                <a:latin typeface="Cambria Math"/>
                <a:ea typeface="Cambria Math"/>
              </a:rPr>
              <a:t> = 20</a:t>
            </a:r>
          </a:p>
          <a:p>
            <a:r>
              <a:rPr lang="en-US" dirty="0"/>
              <a:t>Finding the </a:t>
            </a:r>
            <a:r>
              <a:rPr lang="en-US" dirty="0" err="1"/>
              <a:t>gcd</a:t>
            </a:r>
            <a:r>
              <a:rPr lang="en-US" dirty="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3429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6477001"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3581401" y="3429000"/>
            <a:ext cx="5343525" cy="36957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Multiple</a:t>
            </a:r>
          </a:p>
        </p:txBody>
      </p:sp>
      <p:sp>
        <p:nvSpPr>
          <p:cNvPr id="3" name="Content Placeholder 2"/>
          <p:cNvSpPr>
            <a:spLocks noGrp="1"/>
          </p:cNvSpPr>
          <p:nvPr>
            <p:ph idx="1"/>
          </p:nvPr>
        </p:nvSpPr>
        <p:spPr/>
        <p:txBody>
          <a:bodyPr>
            <a:normAutofit fontScale="25000" lnSpcReduction="20000"/>
          </a:bodyPr>
          <a:lstStyle/>
          <a:p>
            <a:pPr>
              <a:buNone/>
            </a:pPr>
            <a:r>
              <a:rPr lang="en-US" b="1" dirty="0"/>
              <a:t>           </a:t>
            </a:r>
            <a:r>
              <a:rPr lang="en-US" sz="8000" b="1" dirty="0"/>
              <a:t>Definition</a:t>
            </a:r>
            <a:r>
              <a:rPr lang="en-US" sz="8000" dirty="0"/>
              <a:t>: The least common multiple of the positive integers </a:t>
            </a:r>
            <a:r>
              <a:rPr lang="en-US" sz="8000" i="1" dirty="0"/>
              <a:t>a</a:t>
            </a:r>
            <a:r>
              <a:rPr lang="en-US" sz="8000" dirty="0"/>
              <a:t> and </a:t>
            </a:r>
            <a:r>
              <a:rPr lang="en-US" sz="8000" i="1" dirty="0"/>
              <a:t>b </a:t>
            </a:r>
            <a:r>
              <a:rPr lang="en-US" sz="8000" dirty="0"/>
              <a:t>is the smallest  positive integer that is divisible by both </a:t>
            </a:r>
            <a:r>
              <a:rPr lang="en-US" sz="8000" i="1" dirty="0"/>
              <a:t>a</a:t>
            </a:r>
            <a:r>
              <a:rPr lang="en-US" sz="8000" dirty="0"/>
              <a:t> and </a:t>
            </a:r>
            <a:r>
              <a:rPr lang="en-US" sz="8000" i="1" dirty="0"/>
              <a:t>b</a:t>
            </a:r>
            <a:r>
              <a:rPr lang="en-US" sz="8000" dirty="0"/>
              <a:t>. It is denoted by lcm(</a:t>
            </a:r>
            <a:r>
              <a:rPr lang="en-US" sz="8000" i="1" dirty="0" err="1"/>
              <a:t>a</a:t>
            </a:r>
            <a:r>
              <a:rPr lang="en-US" sz="8000" dirty="0" err="1"/>
              <a:t>,</a:t>
            </a:r>
            <a:r>
              <a:rPr lang="en-US" sz="8000" i="1" dirty="0" err="1"/>
              <a:t>b</a:t>
            </a:r>
            <a:r>
              <a:rPr lang="en-US" sz="8000" dirty="0"/>
              <a:t>).</a:t>
            </a:r>
            <a:endParaRPr lang="en-US" sz="8000" dirty="0">
              <a:latin typeface="Cambria Math" pitchFamily="18" charset="0"/>
              <a:ea typeface="Cambria Math" pitchFamily="18" charset="0"/>
            </a:endParaRPr>
          </a:p>
          <a:p>
            <a:r>
              <a:rPr lang="en-US" sz="8200" dirty="0"/>
              <a:t>The least common multiple can also be computed from the prime factorizations. </a:t>
            </a:r>
            <a:r>
              <a:rPr lang="en-US" sz="8200" b="1" dirty="0"/>
              <a:t> </a:t>
            </a:r>
          </a:p>
          <a:p>
            <a:endParaRPr lang="en-US" sz="8000" b="1" dirty="0"/>
          </a:p>
          <a:p>
            <a:pPr>
              <a:buNone/>
            </a:pPr>
            <a:endParaRPr lang="en-US" sz="8000" b="1" dirty="0"/>
          </a:p>
          <a:p>
            <a:pPr>
              <a:buNone/>
            </a:pPr>
            <a:r>
              <a:rPr lang="en-US" sz="8000" b="1" dirty="0"/>
              <a:t>    </a:t>
            </a:r>
            <a:r>
              <a:rPr lang="en-US" sz="8000" dirty="0"/>
              <a:t>This number is divided by both </a:t>
            </a:r>
            <a:r>
              <a:rPr lang="en-US" sz="8000" i="1" dirty="0"/>
              <a:t>a</a:t>
            </a:r>
            <a:r>
              <a:rPr lang="en-US" sz="8000" dirty="0"/>
              <a:t> and </a:t>
            </a:r>
            <a:r>
              <a:rPr lang="en-US" sz="8000" i="1" dirty="0"/>
              <a:t>b</a:t>
            </a:r>
            <a:r>
              <a:rPr lang="en-US" sz="8000" dirty="0"/>
              <a:t> and no smaller number  is divided by </a:t>
            </a:r>
            <a:r>
              <a:rPr lang="en-US" sz="8000" i="1" dirty="0"/>
              <a:t>a</a:t>
            </a:r>
            <a:r>
              <a:rPr lang="en-US" sz="8000" dirty="0"/>
              <a:t> and </a:t>
            </a:r>
            <a:r>
              <a:rPr lang="en-US" sz="8000" i="1" dirty="0"/>
              <a:t>b</a:t>
            </a:r>
            <a:r>
              <a:rPr lang="en-US" sz="8000" dirty="0"/>
              <a:t>.</a:t>
            </a:r>
            <a:endParaRPr lang="en-US" sz="8000" b="1" dirty="0"/>
          </a:p>
          <a:p>
            <a:pPr>
              <a:buNone/>
            </a:pPr>
            <a:r>
              <a:rPr lang="en-US" sz="8000" b="1" dirty="0"/>
              <a:t>    Example:  </a:t>
            </a:r>
            <a:r>
              <a:rPr lang="en-US" sz="8000" dirty="0"/>
              <a:t>lcm(</a:t>
            </a:r>
            <a:r>
              <a:rPr lang="en-US" sz="8000" dirty="0">
                <a:latin typeface="Cambria Math" pitchFamily="18" charset="0"/>
                <a:ea typeface="Cambria Math" pitchFamily="18" charset="0"/>
              </a:rPr>
              <a:t>2</a:t>
            </a:r>
            <a:r>
              <a:rPr lang="en-US" sz="8000" baseline="30000" dirty="0">
                <a:latin typeface="Cambria Math" pitchFamily="18" charset="0"/>
                <a:ea typeface="Cambria Math" pitchFamily="18" charset="0"/>
              </a:rPr>
              <a:t>3</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5</a:t>
            </a:r>
            <a:r>
              <a:rPr lang="en-US" sz="8000" dirty="0">
                <a:latin typeface="Cambria Math" pitchFamily="18" charset="0"/>
                <a:ea typeface="Cambria Math" pitchFamily="18" charset="0"/>
              </a:rPr>
              <a:t>7</a:t>
            </a:r>
            <a:r>
              <a:rPr lang="en-US" sz="8000" baseline="30000" dirty="0">
                <a:latin typeface="Cambria Math" pitchFamily="18" charset="0"/>
                <a:ea typeface="Cambria Math" pitchFamily="18" charset="0"/>
              </a:rPr>
              <a:t>2</a:t>
            </a:r>
            <a:r>
              <a:rPr lang="en-US" sz="8000" dirty="0"/>
              <a:t>,</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3</a:t>
            </a:r>
            <a:r>
              <a:rPr lang="en-US" sz="8000" baseline="30000" dirty="0">
                <a:latin typeface="Cambria Math" pitchFamily="18" charset="0"/>
                <a:ea typeface="Cambria Math" pitchFamily="18" charset="0"/>
              </a:rPr>
              <a:t>3</a:t>
            </a:r>
            <a:r>
              <a:rPr lang="en-US" sz="8000" dirty="0"/>
              <a:t>) =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max(3,4)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pitchFamily="18" charset="0"/>
                <a:ea typeface="Cambria Math" pitchFamily="18" charset="0"/>
              </a:rPr>
              <a:t>max(5,3)</a:t>
            </a:r>
            <a:r>
              <a:rPr lang="en-US" sz="8000" dirty="0">
                <a:latin typeface="Cambria Math"/>
                <a:ea typeface="Cambria Math"/>
              </a:rPr>
              <a:t> 7</a:t>
            </a:r>
            <a:r>
              <a:rPr lang="en-US" sz="8000" baseline="30000" dirty="0">
                <a:latin typeface="Cambria Math" pitchFamily="18" charset="0"/>
                <a:ea typeface="Cambria Math" pitchFamily="18" charset="0"/>
              </a:rPr>
              <a:t>max(2,0)</a:t>
            </a:r>
            <a:r>
              <a:rPr lang="en-US" sz="8000" dirty="0">
                <a:latin typeface="Cambria Math"/>
                <a:ea typeface="Cambria Math"/>
              </a:rPr>
              <a:t> =</a:t>
            </a:r>
            <a:r>
              <a:rPr lang="en-US" sz="8000" dirty="0">
                <a:latin typeface="Cambria Math" pitchFamily="18" charset="0"/>
                <a:ea typeface="Cambria Math" pitchFamily="18" charset="0"/>
              </a:rPr>
              <a:t> 2</a:t>
            </a:r>
            <a:r>
              <a:rPr lang="en-US" sz="8000" baseline="30000" dirty="0">
                <a:latin typeface="Cambria Math" pitchFamily="18" charset="0"/>
                <a:ea typeface="Cambria Math" pitchFamily="18" charset="0"/>
              </a:rPr>
              <a:t>4</a:t>
            </a:r>
            <a:r>
              <a:rPr lang="en-US" sz="8000" dirty="0">
                <a:latin typeface="Cambria Math" pitchFamily="18" charset="0"/>
                <a:ea typeface="Cambria Math" pitchFamily="18" charset="0"/>
              </a:rPr>
              <a:t> </a:t>
            </a:r>
            <a:r>
              <a:rPr lang="en-US" sz="8000" dirty="0">
                <a:latin typeface="Cambria Math"/>
                <a:ea typeface="Cambria Math"/>
              </a:rPr>
              <a:t>3</a:t>
            </a:r>
            <a:r>
              <a:rPr lang="en-US" sz="8000" baseline="30000" dirty="0">
                <a:latin typeface="Cambria Math"/>
                <a:ea typeface="Cambria Math"/>
              </a:rPr>
              <a:t>5</a:t>
            </a:r>
            <a:r>
              <a:rPr lang="en-US" sz="8000" dirty="0">
                <a:latin typeface="Cambria Math"/>
                <a:ea typeface="Cambria Math"/>
              </a:rPr>
              <a:t> 7</a:t>
            </a:r>
            <a:r>
              <a:rPr lang="en-US" sz="8000" baseline="30000" dirty="0">
                <a:latin typeface="Cambria Math"/>
                <a:ea typeface="Cambria Math"/>
              </a:rPr>
              <a:t>2</a:t>
            </a:r>
            <a:endParaRPr lang="en-US" sz="8000" b="1" dirty="0"/>
          </a:p>
          <a:p>
            <a:r>
              <a:rPr lang="en-US" sz="8000" dirty="0"/>
              <a:t>The greatest common divisor and the least common multiple of two integers are related by:</a:t>
            </a:r>
          </a:p>
          <a:p>
            <a:pPr>
              <a:buNone/>
            </a:pPr>
            <a:r>
              <a:rPr lang="en-US" sz="8000" b="1" dirty="0"/>
              <a:t>     Theorem </a:t>
            </a:r>
            <a:r>
              <a:rPr lang="en-US" sz="8000" b="1" dirty="0">
                <a:latin typeface="Cambria Math" pitchFamily="18" charset="0"/>
                <a:ea typeface="Cambria Math" pitchFamily="18" charset="0"/>
              </a:rPr>
              <a:t>5</a:t>
            </a:r>
            <a:r>
              <a:rPr lang="en-US" sz="8000" b="1" dirty="0"/>
              <a:t>: </a:t>
            </a:r>
            <a:r>
              <a:rPr lang="en-US" sz="8000" dirty="0"/>
              <a:t>Let a and b be positive integers. Then</a:t>
            </a:r>
          </a:p>
          <a:p>
            <a:pPr>
              <a:buNone/>
            </a:pPr>
            <a:r>
              <a:rPr lang="en-US" sz="8000" b="1" dirty="0"/>
              <a:t>                </a:t>
            </a:r>
            <a:r>
              <a:rPr lang="en-US" sz="8000" i="1" dirty="0" err="1"/>
              <a:t>ab</a:t>
            </a:r>
            <a:r>
              <a:rPr lang="en-US" sz="8000" dirty="0"/>
              <a:t> = </a:t>
            </a:r>
            <a:r>
              <a:rPr lang="en-US" sz="8000" dirty="0" err="1"/>
              <a:t>gcd</a:t>
            </a:r>
            <a:r>
              <a:rPr lang="en-US" sz="8000" dirty="0"/>
              <a:t>(</a:t>
            </a:r>
            <a:r>
              <a:rPr lang="en-US" sz="8000" i="1" dirty="0" err="1"/>
              <a:t>a</a:t>
            </a:r>
            <a:r>
              <a:rPr lang="en-US" sz="8000" dirty="0" err="1"/>
              <a:t>,</a:t>
            </a:r>
            <a:r>
              <a:rPr lang="en-US" sz="8000" i="1" dirty="0" err="1"/>
              <a:t>b</a:t>
            </a:r>
            <a:r>
              <a:rPr lang="en-US" sz="8000" dirty="0"/>
              <a:t>)</a:t>
            </a:r>
            <a:r>
              <a:rPr lang="en-US" sz="8000" dirty="0">
                <a:latin typeface="Cambria Math"/>
                <a:ea typeface="Cambria Math"/>
              </a:rPr>
              <a:t> ∙lcm(</a:t>
            </a:r>
            <a:r>
              <a:rPr lang="en-US" sz="8000" i="1" dirty="0" err="1">
                <a:ea typeface="Cambria Math"/>
              </a:rPr>
              <a:t>a,b</a:t>
            </a:r>
            <a:r>
              <a:rPr lang="en-US" sz="8000" dirty="0">
                <a:latin typeface="Cambria Math"/>
                <a:ea typeface="Cambria Math"/>
              </a:rPr>
              <a:t>)</a:t>
            </a:r>
          </a:p>
          <a:p>
            <a:pPr>
              <a:buNone/>
            </a:pPr>
            <a:r>
              <a:rPr lang="en-US" sz="8000" dirty="0">
                <a:latin typeface="Cambria Math"/>
                <a:ea typeface="Cambria Math"/>
              </a:rPr>
              <a:t>         (</a:t>
            </a:r>
            <a:r>
              <a:rPr lang="en-US" sz="8000" i="1" dirty="0">
                <a:latin typeface="Cambria Math"/>
                <a:ea typeface="Cambria Math"/>
              </a:rPr>
              <a:t>proof  is Exercise </a:t>
            </a:r>
            <a:r>
              <a:rPr lang="en-US" sz="8000" dirty="0">
                <a:latin typeface="Cambria Math"/>
                <a:ea typeface="Cambria Math"/>
              </a:rPr>
              <a:t>31)</a:t>
            </a:r>
          </a:p>
          <a:p>
            <a:pPr>
              <a:buNone/>
            </a:pPr>
            <a:endParaRPr lang="en-US" sz="9800" b="1" dirty="0">
              <a:latin typeface="Cambria Math"/>
              <a:ea typeface="Cambria Math"/>
            </a:endParaRPr>
          </a:p>
          <a:p>
            <a:pPr>
              <a:buNone/>
            </a:pPr>
            <a:endParaRPr lang="en-US" sz="9800" b="1" dirty="0"/>
          </a:p>
          <a:p>
            <a:endParaRPr lang="en-US" sz="9800" dirty="0"/>
          </a:p>
          <a:p>
            <a:pPr>
              <a:buNone/>
            </a:pPr>
            <a:r>
              <a:rPr lang="en-US" sz="9800" dirty="0"/>
              <a:t>   </a:t>
            </a:r>
            <a:endParaRPr lang="en-US" sz="9800"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3048000" y="2971800"/>
            <a:ext cx="5351145" cy="3352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p>
        </p:txBody>
      </p:sp>
      <p:sp>
        <p:nvSpPr>
          <p:cNvPr id="3" name="Content Placeholder 2"/>
          <p:cNvSpPr>
            <a:spLocks noGrp="1"/>
          </p:cNvSpPr>
          <p:nvPr>
            <p:ph idx="1"/>
          </p:nvPr>
        </p:nvSpPr>
        <p:spPr/>
        <p:txBody>
          <a:bodyPr>
            <a:normAutofit/>
          </a:bodyPr>
          <a:lstStyle/>
          <a:p>
            <a:r>
              <a:rPr lang="en-US" sz="2400" dirty="0"/>
              <a:t>The Euclidian algorithm is an efficient method for  computing the greatest common divisor of two integers. It is based on the idea that </a:t>
            </a:r>
            <a:r>
              <a:rPr lang="en-US" sz="2400" dirty="0" err="1"/>
              <a:t>gcd</a:t>
            </a:r>
            <a:r>
              <a:rPr lang="en-US" sz="2400" dirty="0"/>
              <a:t>(</a:t>
            </a:r>
            <a:r>
              <a:rPr lang="en-US" sz="2400" i="1" dirty="0" err="1"/>
              <a:t>a</a:t>
            </a:r>
            <a:r>
              <a:rPr lang="en-US" sz="2400" dirty="0" err="1"/>
              <a:t>,</a:t>
            </a:r>
            <a:r>
              <a:rPr lang="en-US" sz="2400" i="1" dirty="0" err="1"/>
              <a:t>b</a:t>
            </a:r>
            <a:r>
              <a:rPr lang="en-US" sz="2400" dirty="0"/>
              <a:t>) is equal to </a:t>
            </a:r>
            <a:r>
              <a:rPr lang="en-US" sz="2400" dirty="0" err="1"/>
              <a:t>gcd</a:t>
            </a:r>
            <a:r>
              <a:rPr lang="en-US" sz="2400" dirty="0"/>
              <a:t>(</a:t>
            </a:r>
            <a:r>
              <a:rPr lang="en-US" sz="2400" i="1" dirty="0" err="1"/>
              <a:t>a</a:t>
            </a:r>
            <a:r>
              <a:rPr lang="en-US" sz="2400" dirty="0" err="1"/>
              <a:t>,</a:t>
            </a:r>
            <a:r>
              <a:rPr lang="en-US" sz="2400" i="1" dirty="0" err="1"/>
              <a:t>c</a:t>
            </a:r>
            <a:r>
              <a:rPr lang="en-US" sz="2400" dirty="0"/>
              <a:t>) when </a:t>
            </a:r>
            <a:r>
              <a:rPr lang="en-US" sz="2400" i="1" dirty="0"/>
              <a:t>a</a:t>
            </a:r>
            <a:r>
              <a:rPr lang="en-US" sz="2400" dirty="0"/>
              <a:t> </a:t>
            </a:r>
            <a:r>
              <a:rPr lang="en-US" sz="2400" dirty="0">
                <a:latin typeface="Cambria Math"/>
                <a:ea typeface="Cambria Math"/>
              </a:rPr>
              <a:t>&gt;</a:t>
            </a:r>
            <a:r>
              <a:rPr lang="en-US" sz="2400" dirty="0"/>
              <a:t> </a:t>
            </a:r>
            <a:r>
              <a:rPr lang="en-US" sz="2400" i="1" dirty="0"/>
              <a:t>b</a:t>
            </a:r>
            <a:r>
              <a:rPr lang="en-US" sz="2400" dirty="0"/>
              <a:t> and </a:t>
            </a:r>
            <a:r>
              <a:rPr lang="en-US" sz="2400" i="1" dirty="0"/>
              <a:t>c</a:t>
            </a:r>
            <a:r>
              <a:rPr lang="en-US" sz="2400" dirty="0"/>
              <a:t> is the remainder when a is divided by </a:t>
            </a:r>
            <a:r>
              <a:rPr lang="en-US" sz="2400" i="1" dirty="0"/>
              <a:t>b</a:t>
            </a:r>
            <a:r>
              <a:rPr lang="en-US" sz="2400" dirty="0"/>
              <a:t>.</a:t>
            </a:r>
          </a:p>
          <a:p>
            <a:pPr>
              <a:buNone/>
            </a:pPr>
            <a:r>
              <a:rPr lang="en-US" dirty="0"/>
              <a:t>   </a:t>
            </a:r>
            <a:r>
              <a:rPr lang="en-US" b="1" dirty="0"/>
              <a:t>Example</a:t>
            </a:r>
            <a:r>
              <a:rPr lang="en-US" dirty="0"/>
              <a:t>: Find  </a:t>
            </a:r>
            <a:r>
              <a:rPr lang="en-US" dirty="0" err="1"/>
              <a:t>gcd</a:t>
            </a:r>
            <a:r>
              <a:rPr lang="en-US" dirty="0"/>
              <a:t>(</a:t>
            </a:r>
            <a:r>
              <a:rPr lang="en-US" dirty="0">
                <a:latin typeface="Cambria Math" pitchFamily="18" charset="0"/>
                <a:ea typeface="Cambria Math" pitchFamily="18" charset="0"/>
              </a:rPr>
              <a:t>91</a:t>
            </a:r>
            <a:r>
              <a:rPr lang="en-US" dirty="0"/>
              <a:t>, </a:t>
            </a:r>
            <a:r>
              <a:rPr lang="en-US" dirty="0">
                <a:latin typeface="Cambria Math" pitchFamily="18" charset="0"/>
                <a:ea typeface="Cambria Math" pitchFamily="18" charset="0"/>
              </a:rPr>
              <a:t>287</a:t>
            </a:r>
            <a:r>
              <a:rPr lang="en-US" dirty="0"/>
              <a:t>):</a:t>
            </a:r>
          </a:p>
          <a:p>
            <a:pPr lvl="2"/>
            <a:r>
              <a:rPr lang="en-US" dirty="0">
                <a:latin typeface="Cambria Math" pitchFamily="18" charset="0"/>
                <a:ea typeface="Cambria Math" pitchFamily="18" charset="0"/>
              </a:rPr>
              <a:t>287 = 91 ∙ 3 + 14</a:t>
            </a:r>
          </a:p>
          <a:p>
            <a:pPr lvl="2"/>
            <a:r>
              <a:rPr lang="en-US" dirty="0"/>
              <a:t> </a:t>
            </a:r>
            <a:r>
              <a:rPr lang="en-US" dirty="0">
                <a:latin typeface="Cambria Math" pitchFamily="18" charset="0"/>
                <a:ea typeface="Cambria Math" pitchFamily="18" charset="0"/>
              </a:rPr>
              <a:t>91 = 14 ∙ 6 + 7</a:t>
            </a:r>
          </a:p>
          <a:p>
            <a:pPr lvl="2"/>
            <a:r>
              <a:rPr lang="en-US" dirty="0"/>
              <a:t> </a:t>
            </a:r>
            <a:r>
              <a:rPr lang="en-US" dirty="0">
                <a:latin typeface="Cambria Math" pitchFamily="18" charset="0"/>
                <a:ea typeface="Cambria Math" pitchFamily="18" charset="0"/>
              </a:rPr>
              <a:t>14 =  7 ∙ 2 + 0</a:t>
            </a:r>
          </a:p>
          <a:p>
            <a:pPr lvl="1">
              <a:buNone/>
            </a:pPr>
            <a:endParaRPr lang="en-US" dirty="0">
              <a:latin typeface="Cambria Math" pitchFamily="18" charset="0"/>
              <a:ea typeface="Cambria Math" pitchFamily="18" charset="0"/>
            </a:endParaRPr>
          </a:p>
          <a:p>
            <a:pPr lvl="1">
              <a:buNone/>
            </a:pPr>
            <a:r>
              <a:rPr lang="en-US" dirty="0" err="1"/>
              <a:t>gcd</a:t>
            </a:r>
            <a:r>
              <a:rPr lang="en-US" dirty="0"/>
              <a:t>(</a:t>
            </a:r>
            <a:r>
              <a:rPr lang="en-US" dirty="0">
                <a:latin typeface="Cambria Math" pitchFamily="18" charset="0"/>
                <a:ea typeface="Cambria Math" pitchFamily="18" charset="0"/>
              </a:rPr>
              <a:t>287</a:t>
            </a:r>
            <a:r>
              <a:rPr lang="en-US" dirty="0"/>
              <a:t>, </a:t>
            </a:r>
            <a:r>
              <a:rPr lang="en-US" dirty="0">
                <a:latin typeface="Cambria Math" pitchFamily="18" charset="0"/>
                <a:ea typeface="Cambria Math" pitchFamily="18" charset="0"/>
              </a:rPr>
              <a:t>91</a:t>
            </a:r>
            <a:r>
              <a:rPr lang="en-US" dirty="0"/>
              <a:t>) = </a:t>
            </a:r>
            <a:r>
              <a:rPr lang="en-US" dirty="0" err="1"/>
              <a:t>gcd</a:t>
            </a:r>
            <a:r>
              <a:rPr lang="en-US" dirty="0"/>
              <a:t>(</a:t>
            </a:r>
            <a:r>
              <a:rPr lang="en-US" dirty="0">
                <a:latin typeface="Cambria Math" pitchFamily="18" charset="0"/>
                <a:ea typeface="Cambria Math" pitchFamily="18" charset="0"/>
              </a:rPr>
              <a:t>91</a:t>
            </a:r>
            <a:r>
              <a:rPr lang="en-US" dirty="0"/>
              <a:t>, </a:t>
            </a:r>
            <a:r>
              <a:rPr lang="en-US" dirty="0">
                <a:latin typeface="Cambria Math" pitchFamily="18" charset="0"/>
                <a:ea typeface="Cambria Math" pitchFamily="18" charset="0"/>
              </a:rPr>
              <a:t>14</a:t>
            </a:r>
            <a:r>
              <a:rPr lang="en-US" dirty="0"/>
              <a:t>) =  </a:t>
            </a:r>
            <a:r>
              <a:rPr lang="en-US" dirty="0" err="1"/>
              <a:t>gcd</a:t>
            </a:r>
            <a:r>
              <a:rPr lang="en-US" dirty="0"/>
              <a:t>(</a:t>
            </a:r>
            <a:r>
              <a:rPr lang="en-US" dirty="0">
                <a:latin typeface="Cambria Math" pitchFamily="18" charset="0"/>
                <a:ea typeface="Cambria Math" pitchFamily="18" charset="0"/>
              </a:rPr>
              <a:t>14</a:t>
            </a: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8686800" y="228600"/>
            <a:ext cx="894588" cy="1038606"/>
          </a:xfrm>
          <a:prstGeom prst="rect">
            <a:avLst/>
          </a:prstGeom>
        </p:spPr>
      </p:pic>
      <p:sp>
        <p:nvSpPr>
          <p:cNvPr id="5" name="TextBox 4"/>
          <p:cNvSpPr txBox="1"/>
          <p:nvPr/>
        </p:nvSpPr>
        <p:spPr>
          <a:xfrm>
            <a:off x="7315200" y="1295401"/>
            <a:ext cx="3124200" cy="646331"/>
          </a:xfrm>
          <a:prstGeom prst="rect">
            <a:avLst/>
          </a:prstGeom>
          <a:noFill/>
        </p:spPr>
        <p:txBody>
          <a:bodyPr wrap="square" rtlCol="0">
            <a:spAutoFit/>
          </a:bodyPr>
          <a:lstStyle/>
          <a:p>
            <a:pPr algn="ctr"/>
            <a:r>
              <a:rPr lang="en-US" dirty="0"/>
              <a:t>Euclid </a:t>
            </a:r>
          </a:p>
          <a:p>
            <a:pPr algn="ctr"/>
            <a:r>
              <a:rPr lang="en-US" dirty="0"/>
              <a:t>(</a:t>
            </a:r>
            <a:r>
              <a:rPr lang="en-US" dirty="0">
                <a:latin typeface="Cambria Math" pitchFamily="18" charset="0"/>
                <a:ea typeface="Cambria Math" pitchFamily="18" charset="0"/>
              </a:rPr>
              <a:t>325</a:t>
            </a:r>
            <a:r>
              <a:rPr lang="en-US" dirty="0"/>
              <a:t> </a:t>
            </a:r>
            <a:r>
              <a:rPr lang="en-US" sz="1200" dirty="0"/>
              <a:t>B.C.E.</a:t>
            </a:r>
            <a:r>
              <a:rPr lang="en-US" dirty="0"/>
              <a:t> – </a:t>
            </a:r>
            <a:r>
              <a:rPr lang="en-US" dirty="0">
                <a:latin typeface="Cambria Math" pitchFamily="18" charset="0"/>
                <a:ea typeface="Cambria Math" pitchFamily="18" charset="0"/>
              </a:rPr>
              <a:t>265</a:t>
            </a:r>
            <a:r>
              <a:rPr lang="en-US" dirty="0"/>
              <a:t> </a:t>
            </a:r>
            <a:r>
              <a:rPr lang="en-US" sz="1200" dirty="0"/>
              <a:t>B.C.E.</a:t>
            </a:r>
            <a:r>
              <a:rPr lang="en-US" dirty="0"/>
              <a:t>)</a:t>
            </a:r>
          </a:p>
        </p:txBody>
      </p:sp>
      <p:cxnSp>
        <p:nvCxnSpPr>
          <p:cNvPr id="7" name="Straight Arrow Connector 6"/>
          <p:cNvCxnSpPr/>
          <p:nvPr/>
        </p:nvCxnSpPr>
        <p:spPr>
          <a:xfrm rot="10800000" flipV="1">
            <a:off x="2057399" y="4268689"/>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620389" y="3897489"/>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2057400" y="3897489"/>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552700" y="4235489"/>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29487" y="4480636"/>
            <a:ext cx="1524000" cy="523220"/>
          </a:xfrm>
          <a:prstGeom prst="rect">
            <a:avLst/>
          </a:prstGeom>
          <a:noFill/>
        </p:spPr>
        <p:txBody>
          <a:bodyPr wrap="square" rtlCol="0">
            <a:spAutoFit/>
          </a:bodyPr>
          <a:lstStyle/>
          <a:p>
            <a:r>
              <a:rPr lang="en-US" sz="1400" dirty="0">
                <a:solidFill>
                  <a:srgbClr val="C00000"/>
                </a:solidFill>
              </a:rPr>
              <a:t>Stopping condition</a:t>
            </a:r>
          </a:p>
        </p:txBody>
      </p:sp>
      <p:sp>
        <p:nvSpPr>
          <p:cNvPr id="20" name="TextBox 19"/>
          <p:cNvSpPr txBox="1"/>
          <p:nvPr/>
        </p:nvSpPr>
        <p:spPr>
          <a:xfrm>
            <a:off x="5295900" y="3710301"/>
            <a:ext cx="29718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287</a:t>
            </a:r>
            <a:r>
              <a:rPr lang="en-US" sz="1400" dirty="0">
                <a:solidFill>
                  <a:srgbClr val="C00000"/>
                </a:solidFill>
              </a:rPr>
              <a:t> by </a:t>
            </a:r>
            <a:r>
              <a:rPr lang="en-US" sz="1400" dirty="0">
                <a:solidFill>
                  <a:srgbClr val="C00000"/>
                </a:solidFill>
                <a:latin typeface="Cambria Math" pitchFamily="18" charset="0"/>
                <a:ea typeface="Cambria Math" pitchFamily="18" charset="0"/>
              </a:rPr>
              <a:t>91</a:t>
            </a:r>
          </a:p>
        </p:txBody>
      </p:sp>
      <p:sp>
        <p:nvSpPr>
          <p:cNvPr id="23" name="TextBox 22"/>
          <p:cNvSpPr txBox="1"/>
          <p:nvPr/>
        </p:nvSpPr>
        <p:spPr>
          <a:xfrm>
            <a:off x="5295900" y="4081600"/>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91</a:t>
            </a:r>
            <a:r>
              <a:rPr lang="en-US" sz="1400" dirty="0">
                <a:solidFill>
                  <a:srgbClr val="C00000"/>
                </a:solidFill>
              </a:rPr>
              <a:t> by </a:t>
            </a:r>
            <a:r>
              <a:rPr lang="en-US" sz="1400" dirty="0">
                <a:solidFill>
                  <a:srgbClr val="C00000"/>
                </a:solidFill>
                <a:latin typeface="Cambria Math" pitchFamily="18" charset="0"/>
                <a:ea typeface="Cambria Math" pitchFamily="18" charset="0"/>
              </a:rPr>
              <a:t>14</a:t>
            </a:r>
          </a:p>
        </p:txBody>
      </p:sp>
      <p:sp>
        <p:nvSpPr>
          <p:cNvPr id="24" name="TextBox 23"/>
          <p:cNvSpPr txBox="1"/>
          <p:nvPr/>
        </p:nvSpPr>
        <p:spPr>
          <a:xfrm>
            <a:off x="5308477" y="4406727"/>
            <a:ext cx="3048000" cy="307777"/>
          </a:xfrm>
          <a:prstGeom prst="rect">
            <a:avLst/>
          </a:prstGeom>
          <a:noFill/>
        </p:spPr>
        <p:txBody>
          <a:bodyPr wrap="square" rtlCol="0">
            <a:spAutoFit/>
          </a:bodyPr>
          <a:lstStyle/>
          <a:p>
            <a:r>
              <a:rPr lang="en-US" sz="1400" dirty="0">
                <a:solidFill>
                  <a:srgbClr val="C00000"/>
                </a:solidFill>
              </a:rPr>
              <a:t>Divide </a:t>
            </a:r>
            <a:r>
              <a:rPr lang="en-US" sz="1400" dirty="0">
                <a:solidFill>
                  <a:srgbClr val="C00000"/>
                </a:solidFill>
                <a:latin typeface="Cambria Math" pitchFamily="18" charset="0"/>
                <a:ea typeface="Cambria Math" pitchFamily="18" charset="0"/>
              </a:rPr>
              <a:t>14</a:t>
            </a:r>
            <a:r>
              <a:rPr lang="en-US" sz="1400" dirty="0">
                <a:solidFill>
                  <a:srgbClr val="C00000"/>
                </a:solidFill>
              </a:rPr>
              <a:t> by </a:t>
            </a:r>
            <a:r>
              <a:rPr lang="en-US" sz="1400" dirty="0">
                <a:solidFill>
                  <a:srgbClr val="C00000"/>
                </a:solidFill>
                <a:latin typeface="Cambria Math" pitchFamily="18" charset="0"/>
                <a:ea typeface="Cambria Math" pitchFamily="18" charset="0"/>
              </a:rPr>
              <a:t>7</a:t>
            </a:r>
          </a:p>
        </p:txBody>
      </p:sp>
      <p:cxnSp>
        <p:nvCxnSpPr>
          <p:cNvPr id="26" name="Straight Arrow Connector 25"/>
          <p:cNvCxnSpPr/>
          <p:nvPr/>
        </p:nvCxnSpPr>
        <p:spPr>
          <a:xfrm rot="10800000">
            <a:off x="3276600" y="4681122"/>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96200" y="61722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Euclidean Algorithm</a:t>
            </a:r>
          </a:p>
        </p:txBody>
      </p:sp>
      <p:sp>
        <p:nvSpPr>
          <p:cNvPr id="3" name="Content Placeholder 2"/>
          <p:cNvSpPr>
            <a:spLocks noGrp="1"/>
          </p:cNvSpPr>
          <p:nvPr>
            <p:ph idx="1"/>
          </p:nvPr>
        </p:nvSpPr>
        <p:spPr/>
        <p:txBody>
          <a:bodyPr>
            <a:normAutofit/>
          </a:bodyPr>
          <a:lstStyle/>
          <a:p>
            <a:r>
              <a:rPr lang="en-US" dirty="0"/>
              <a:t>The Euclidean algorithm expressed in </a:t>
            </a:r>
            <a:r>
              <a:rPr lang="en-US" dirty="0" err="1"/>
              <a:t>pseudocode</a:t>
            </a:r>
            <a:r>
              <a:rPr lang="en-US" dirty="0"/>
              <a:t> is:</a:t>
            </a:r>
          </a:p>
          <a:p>
            <a:endParaRPr lang="en-US" dirty="0"/>
          </a:p>
          <a:p>
            <a:endParaRPr lang="en-US" dirty="0"/>
          </a:p>
          <a:p>
            <a:endParaRPr lang="en-US" dirty="0"/>
          </a:p>
          <a:p>
            <a:endParaRPr lang="en-US" dirty="0"/>
          </a:p>
          <a:p>
            <a:endParaRPr lang="en-US" dirty="0"/>
          </a:p>
          <a:p>
            <a:endParaRPr lang="en-US" dirty="0"/>
          </a:p>
          <a:p>
            <a:r>
              <a:rPr lang="en-US" dirty="0"/>
              <a:t>In Section 5.3, we’ll see that the time complexity of the algorithm is </a:t>
            </a:r>
            <a:r>
              <a:rPr lang="en-US" i="1" dirty="0"/>
              <a:t>O</a:t>
            </a:r>
            <a:r>
              <a:rPr lang="en-US" dirty="0"/>
              <a:t>(log </a:t>
            </a:r>
            <a:r>
              <a:rPr lang="en-US" i="1" dirty="0"/>
              <a:t>b</a:t>
            </a:r>
            <a:r>
              <a:rPr lang="en-US" dirty="0"/>
              <a:t>), where </a:t>
            </a:r>
            <a:r>
              <a:rPr lang="en-US" i="1" dirty="0"/>
              <a:t>a</a:t>
            </a:r>
            <a:r>
              <a:rPr lang="en-US" dirty="0"/>
              <a:t> &gt; b. </a:t>
            </a:r>
          </a:p>
        </p:txBody>
      </p:sp>
      <p:sp>
        <p:nvSpPr>
          <p:cNvPr id="5" name="Content Placeholder 2"/>
          <p:cNvSpPr txBox="1">
            <a:spLocks/>
          </p:cNvSpPr>
          <p:nvPr/>
        </p:nvSpPr>
        <p:spPr>
          <a:xfrm>
            <a:off x="2438400" y="2514600"/>
            <a:ext cx="7848600" cy="2362200"/>
          </a:xfrm>
          <a:prstGeom prst="rect">
            <a:avLst/>
          </a:prstGeom>
          <a:ln>
            <a:solidFill>
              <a:schemeClr val="accent1"/>
            </a:solidFill>
          </a:ln>
        </p:spPr>
        <p:txBody>
          <a:bodyPr vert="horz">
            <a:normAutofit fontScale="775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err="1"/>
              <a:t>gcd</a:t>
            </a:r>
            <a:r>
              <a:rPr lang="en-US" sz="2600" dirty="0"/>
              <a:t>(</a:t>
            </a:r>
            <a:r>
              <a:rPr lang="en-US" sz="2600" i="1" dirty="0"/>
              <a:t>a, b</a:t>
            </a:r>
            <a:r>
              <a:rPr lang="en-US" sz="2600" dirty="0"/>
              <a:t>: positive integers)</a:t>
            </a:r>
          </a:p>
          <a:p>
            <a:pPr marL="274320" indent="-274320">
              <a:spcBef>
                <a:spcPct val="20000"/>
              </a:spcBef>
              <a:buClr>
                <a:schemeClr val="accent3"/>
              </a:buClr>
              <a:buSzPct val="95000"/>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a</a:t>
            </a:r>
          </a:p>
          <a:p>
            <a:pPr marL="274320" indent="-274320">
              <a:spcBef>
                <a:spcPct val="20000"/>
              </a:spcBef>
              <a:buClr>
                <a:schemeClr val="accent3"/>
              </a:buClr>
              <a:buSzPct val="95000"/>
              <a:defRPr/>
            </a:pPr>
            <a:r>
              <a:rPr lang="en-US" sz="2600" i="1" dirty="0">
                <a:ea typeface="Cambria Math" pitchFamily="18" charset="0"/>
              </a:rPr>
              <a:t>x </a:t>
            </a:r>
            <a:r>
              <a:rPr lang="en-US" sz="2600" dirty="0">
                <a:ea typeface="Cambria Math" pitchFamily="18" charset="0"/>
              </a:rPr>
              <a:t>:= </a:t>
            </a:r>
            <a:r>
              <a:rPr lang="en-US" sz="2600" i="1" dirty="0">
                <a:ea typeface="Cambria Math" pitchFamily="18" charset="0"/>
              </a:rPr>
              <a:t>b</a:t>
            </a:r>
            <a:endParaRPr lang="en-US" sz="2600" i="1"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while   </a:t>
            </a:r>
            <a:r>
              <a:rPr lang="en-US" sz="2600" i="1" dirty="0"/>
              <a:t>y </a:t>
            </a:r>
            <a:r>
              <a:rPr lang="en-US" sz="2600" i="1" dirty="0">
                <a:latin typeface="Cambria Math"/>
                <a:ea typeface="Cambria Math"/>
              </a:rPr>
              <a:t>≠ </a:t>
            </a:r>
            <a:r>
              <a:rPr lang="en-US" sz="2600" dirty="0">
                <a:latin typeface="Cambria Math"/>
                <a:ea typeface="Cambria Math"/>
              </a:rPr>
              <a:t>0</a:t>
            </a:r>
            <a:endParaRPr lang="en-US" sz="2600" dirty="0"/>
          </a:p>
          <a:p>
            <a:pPr>
              <a:buNone/>
            </a:pPr>
            <a:r>
              <a:rPr lang="en-US" sz="2600" dirty="0"/>
              <a:t>       </a:t>
            </a:r>
            <a:r>
              <a:rPr lang="en-US" sz="2600" i="1" dirty="0"/>
              <a:t>r</a:t>
            </a:r>
            <a:r>
              <a:rPr lang="en-US" sz="2600" dirty="0"/>
              <a:t> := </a:t>
            </a:r>
            <a:r>
              <a:rPr lang="en-US" sz="2600" i="1" dirty="0"/>
              <a:t>x</a:t>
            </a:r>
            <a:r>
              <a:rPr lang="en-US" sz="2600" dirty="0"/>
              <a:t> </a:t>
            </a:r>
            <a:r>
              <a:rPr lang="en-US" sz="2600" b="1" dirty="0"/>
              <a:t>mod</a:t>
            </a:r>
            <a:r>
              <a:rPr lang="en-US" sz="2600" dirty="0"/>
              <a:t> </a:t>
            </a:r>
            <a:r>
              <a:rPr lang="en-US" sz="2600" i="1" dirty="0"/>
              <a:t>y</a:t>
            </a:r>
          </a:p>
          <a:p>
            <a:pPr>
              <a:buNone/>
            </a:pPr>
            <a:r>
              <a:rPr lang="en-US" sz="2600" dirty="0"/>
              <a:t>       </a:t>
            </a:r>
            <a:r>
              <a:rPr lang="en-US" sz="2600" i="1" dirty="0"/>
              <a:t>x </a:t>
            </a:r>
            <a:r>
              <a:rPr lang="en-US" sz="2600" dirty="0"/>
              <a:t>:= </a:t>
            </a:r>
            <a:r>
              <a:rPr lang="en-US" sz="2600" i="1" dirty="0"/>
              <a:t>y</a:t>
            </a:r>
          </a:p>
          <a:p>
            <a:pPr>
              <a:buNone/>
            </a:pPr>
            <a:r>
              <a:rPr lang="en-US" sz="2600" dirty="0"/>
              <a:t>       </a:t>
            </a:r>
            <a:r>
              <a:rPr lang="en-US" sz="2600" i="1" dirty="0"/>
              <a:t>y</a:t>
            </a:r>
            <a:r>
              <a:rPr lang="en-US" sz="2600" dirty="0"/>
              <a:t> := </a:t>
            </a:r>
            <a:r>
              <a:rPr lang="en-US" sz="2600" i="1" dirty="0"/>
              <a:t>r</a:t>
            </a:r>
          </a:p>
          <a:p>
            <a:pPr marL="274320" indent="-274320">
              <a:spcBef>
                <a:spcPct val="20000"/>
              </a:spcBef>
              <a:buClr>
                <a:schemeClr val="accent3"/>
              </a:buClr>
              <a:buSzPct val="95000"/>
              <a:defRPr/>
            </a:pPr>
            <a:r>
              <a:rPr lang="en-US" sz="2600" b="1" dirty="0"/>
              <a:t>return</a:t>
            </a:r>
            <a:r>
              <a:rPr lang="en-US" sz="2600" dirty="0"/>
              <a:t> </a:t>
            </a:r>
            <a:r>
              <a:rPr lang="en-US" sz="2600" i="1" dirty="0"/>
              <a:t>x</a:t>
            </a:r>
            <a:r>
              <a:rPr lang="en-US" sz="2600" dirty="0"/>
              <a:t> {</a:t>
            </a:r>
            <a:r>
              <a:rPr lang="en-US" sz="2600" dirty="0" err="1"/>
              <a:t>gcd</a:t>
            </a:r>
            <a:r>
              <a:rPr lang="en-US" sz="2600" dirty="0"/>
              <a:t>(</a:t>
            </a:r>
            <a:r>
              <a:rPr lang="en-US" sz="2600" i="1" dirty="0" err="1"/>
              <a:t>a</a:t>
            </a:r>
            <a:r>
              <a:rPr lang="en-US" sz="2600" dirty="0" err="1"/>
              <a:t>,</a:t>
            </a:r>
            <a:r>
              <a:rPr lang="en-US" sz="2600" i="1" dirty="0" err="1"/>
              <a:t>b</a:t>
            </a:r>
            <a:r>
              <a:rPr lang="en-US" sz="2600" dirty="0"/>
              <a:t>) is </a:t>
            </a:r>
            <a:r>
              <a:rPr lang="en-US" sz="2600" i="1" dirty="0"/>
              <a:t>x</a:t>
            </a:r>
            <a:r>
              <a:rPr lang="en-US" sz="2600" dirty="0"/>
              <a:t>}</a:t>
            </a:r>
            <a:endParaRPr lang="en-US" sz="2600" i="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Correctness of Euclidean Algorithm </a:t>
            </a:r>
          </a:p>
        </p:txBody>
      </p:sp>
      <p:sp>
        <p:nvSpPr>
          <p:cNvPr id="3" name="Content Placeholder 2"/>
          <p:cNvSpPr>
            <a:spLocks noGrp="1"/>
          </p:cNvSpPr>
          <p:nvPr>
            <p:ph idx="1"/>
          </p:nvPr>
        </p:nvSpPr>
        <p:spPr/>
        <p:txBody>
          <a:bodyPr>
            <a:normAutofit/>
          </a:bodyPr>
          <a:lstStyle/>
          <a:p>
            <a:pPr>
              <a:buNone/>
            </a:pPr>
            <a:r>
              <a:rPr lang="en-US" dirty="0"/>
              <a:t>   </a:t>
            </a:r>
            <a:r>
              <a:rPr lang="en-US" b="1" dirty="0"/>
              <a:t>Lemma </a:t>
            </a:r>
            <a:r>
              <a:rPr lang="en-US" b="1" dirty="0">
                <a:latin typeface="Cambria Math" pitchFamily="18" charset="0"/>
                <a:ea typeface="Cambria Math" pitchFamily="18" charset="0"/>
              </a:rPr>
              <a:t>1</a:t>
            </a:r>
            <a:r>
              <a:rPr lang="en-US" dirty="0"/>
              <a:t>: Let </a:t>
            </a:r>
            <a:r>
              <a:rPr lang="en-US" i="1" dirty="0"/>
              <a:t>a</a:t>
            </a:r>
            <a:r>
              <a:rPr lang="en-US" dirty="0"/>
              <a:t> = </a:t>
            </a:r>
            <a:r>
              <a:rPr lang="en-US" i="1" dirty="0" err="1"/>
              <a:t>bq</a:t>
            </a:r>
            <a:r>
              <a:rPr lang="en-US" dirty="0"/>
              <a:t> + </a:t>
            </a:r>
            <a:r>
              <a:rPr lang="en-US" i="1" dirty="0"/>
              <a:t>r</a:t>
            </a:r>
            <a:r>
              <a:rPr lang="en-US" dirty="0"/>
              <a:t>, where </a:t>
            </a:r>
            <a:r>
              <a:rPr lang="en-US" i="1" dirty="0"/>
              <a:t>a</a:t>
            </a:r>
            <a:r>
              <a:rPr lang="en-US" dirty="0"/>
              <a:t>, </a:t>
            </a:r>
            <a:r>
              <a:rPr lang="en-US" i="1" dirty="0"/>
              <a:t>b</a:t>
            </a:r>
            <a:r>
              <a:rPr lang="en-US" dirty="0"/>
              <a:t>, </a:t>
            </a:r>
            <a:r>
              <a:rPr lang="en-US" i="1" dirty="0"/>
              <a:t>q</a:t>
            </a:r>
            <a:r>
              <a:rPr lang="en-US" dirty="0"/>
              <a:t>, and </a:t>
            </a:r>
            <a:r>
              <a:rPr lang="en-US" i="1" dirty="0"/>
              <a:t>r</a:t>
            </a:r>
            <a:r>
              <a:rPr lang="en-US" dirty="0"/>
              <a:t> are integers. Then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a:p>
            <a:pPr>
              <a:buNone/>
            </a:pPr>
            <a:r>
              <a:rPr lang="en-US" dirty="0"/>
              <a:t>   </a:t>
            </a:r>
            <a:r>
              <a:rPr lang="en-US" b="1" dirty="0"/>
              <a:t>Proof</a:t>
            </a:r>
            <a:r>
              <a:rPr lang="en-US" dirty="0"/>
              <a:t>:</a:t>
            </a:r>
          </a:p>
          <a:p>
            <a:pPr lvl="1"/>
            <a:r>
              <a:rPr lang="en-US" dirty="0"/>
              <a:t>Suppose that </a:t>
            </a:r>
            <a:r>
              <a:rPr lang="en-US" i="1" dirty="0"/>
              <a:t>d</a:t>
            </a:r>
            <a:r>
              <a:rPr lang="en-US" dirty="0"/>
              <a:t> divides both </a:t>
            </a:r>
            <a:r>
              <a:rPr lang="en-US" i="1" dirty="0"/>
              <a:t>a</a:t>
            </a:r>
            <a:r>
              <a:rPr lang="en-US" dirty="0"/>
              <a:t> and </a:t>
            </a:r>
            <a:r>
              <a:rPr lang="en-US" i="1" dirty="0"/>
              <a:t>b</a:t>
            </a:r>
            <a:r>
              <a:rPr lang="en-US" dirty="0"/>
              <a:t>. Then </a:t>
            </a:r>
            <a:r>
              <a:rPr lang="en-US" i="1" dirty="0"/>
              <a:t>d</a:t>
            </a:r>
            <a:r>
              <a:rPr lang="en-US" dirty="0"/>
              <a:t> also divides </a:t>
            </a:r>
            <a:r>
              <a:rPr lang="en-US" i="1" dirty="0"/>
              <a:t>a</a:t>
            </a:r>
            <a:r>
              <a:rPr lang="en-US" dirty="0"/>
              <a:t> </a:t>
            </a:r>
            <a:r>
              <a:rPr lang="en-US" dirty="0">
                <a:latin typeface="Cambria Math"/>
                <a:ea typeface="Cambria Math"/>
              </a:rPr>
              <a:t>−</a:t>
            </a:r>
            <a:r>
              <a:rPr lang="en-US" dirty="0"/>
              <a:t> </a:t>
            </a:r>
            <a:r>
              <a:rPr lang="en-US" i="1" dirty="0" err="1"/>
              <a:t>bq</a:t>
            </a:r>
            <a:r>
              <a:rPr lang="en-US" dirty="0"/>
              <a:t> = </a:t>
            </a:r>
            <a:r>
              <a:rPr lang="en-US" i="1" dirty="0"/>
              <a:t>r</a:t>
            </a:r>
            <a:r>
              <a:rPr lang="en-US" dirty="0"/>
              <a:t> (by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Hence, any common divisor of </a:t>
            </a:r>
            <a:r>
              <a:rPr lang="en-US" i="1" dirty="0"/>
              <a:t>a</a:t>
            </a:r>
            <a:r>
              <a:rPr lang="en-US" dirty="0"/>
              <a:t> and </a:t>
            </a:r>
            <a:r>
              <a:rPr lang="en-US" i="1" dirty="0"/>
              <a:t>b</a:t>
            </a:r>
            <a:r>
              <a:rPr lang="en-US" dirty="0"/>
              <a:t> must also be any  common divisor of </a:t>
            </a:r>
            <a:r>
              <a:rPr lang="en-US" i="1" dirty="0"/>
              <a:t>b</a:t>
            </a:r>
            <a:r>
              <a:rPr lang="en-US" dirty="0"/>
              <a:t> and </a:t>
            </a:r>
            <a:r>
              <a:rPr lang="en-US" i="1" dirty="0"/>
              <a:t>r</a:t>
            </a:r>
            <a:r>
              <a:rPr lang="en-US" dirty="0"/>
              <a:t>.</a:t>
            </a:r>
          </a:p>
          <a:p>
            <a:pPr lvl="1"/>
            <a:r>
              <a:rPr lang="en-US" dirty="0"/>
              <a:t>Suppose that </a:t>
            </a:r>
            <a:r>
              <a:rPr lang="en-US" i="1" dirty="0"/>
              <a:t>d</a:t>
            </a:r>
            <a:r>
              <a:rPr lang="en-US" dirty="0"/>
              <a:t> divides both </a:t>
            </a:r>
            <a:r>
              <a:rPr lang="en-US" i="1" dirty="0"/>
              <a:t>b</a:t>
            </a:r>
            <a:r>
              <a:rPr lang="en-US" dirty="0"/>
              <a:t> and </a:t>
            </a:r>
            <a:r>
              <a:rPr lang="en-US" i="1" dirty="0"/>
              <a:t>r</a:t>
            </a:r>
            <a:r>
              <a:rPr lang="en-US" dirty="0"/>
              <a:t>. Then </a:t>
            </a:r>
            <a:r>
              <a:rPr lang="en-US" i="1" dirty="0"/>
              <a:t>d</a:t>
            </a:r>
            <a:r>
              <a:rPr lang="en-US" dirty="0"/>
              <a:t> also divides </a:t>
            </a:r>
            <a:r>
              <a:rPr lang="en-US" i="1" dirty="0" err="1"/>
              <a:t>bq</a:t>
            </a:r>
            <a:r>
              <a:rPr lang="en-US" dirty="0"/>
              <a:t> + </a:t>
            </a:r>
            <a:r>
              <a:rPr lang="en-US" i="1" dirty="0"/>
              <a:t>r</a:t>
            </a:r>
            <a:r>
              <a:rPr lang="en-US" dirty="0"/>
              <a:t> = </a:t>
            </a:r>
            <a:r>
              <a:rPr lang="en-US" i="1" dirty="0"/>
              <a:t>a</a:t>
            </a:r>
            <a:r>
              <a:rPr lang="en-US" dirty="0"/>
              <a:t>. Hence, any common divisor of </a:t>
            </a:r>
            <a:r>
              <a:rPr lang="en-US" i="1" dirty="0"/>
              <a:t>a</a:t>
            </a:r>
            <a:r>
              <a:rPr lang="en-US" dirty="0"/>
              <a:t> and </a:t>
            </a:r>
            <a:r>
              <a:rPr lang="en-US" i="1" dirty="0"/>
              <a:t>b</a:t>
            </a:r>
            <a:r>
              <a:rPr lang="en-US" dirty="0"/>
              <a:t> must also be a common divisor of </a:t>
            </a:r>
            <a:r>
              <a:rPr lang="en-US" i="1" dirty="0"/>
              <a:t>b</a:t>
            </a:r>
            <a:r>
              <a:rPr lang="en-US" dirty="0"/>
              <a:t> and </a:t>
            </a:r>
            <a:r>
              <a:rPr lang="en-US" i="1" dirty="0"/>
              <a:t>r</a:t>
            </a:r>
            <a:r>
              <a:rPr lang="en-US" dirty="0"/>
              <a:t>.</a:t>
            </a:r>
          </a:p>
          <a:p>
            <a:pPr lvl="1"/>
            <a:r>
              <a:rPr lang="en-US" dirty="0"/>
              <a:t>Therefore, </a:t>
            </a:r>
            <a:r>
              <a:rPr lang="en-US" dirty="0" err="1"/>
              <a:t>gcd</a:t>
            </a:r>
            <a:r>
              <a:rPr lang="en-US" dirty="0"/>
              <a:t>(</a:t>
            </a:r>
            <a:r>
              <a:rPr lang="en-US" i="1" dirty="0" err="1"/>
              <a:t>a,b</a:t>
            </a:r>
            <a:r>
              <a:rPr lang="en-US" dirty="0"/>
              <a:t>) = </a:t>
            </a:r>
            <a:r>
              <a:rPr lang="en-US" dirty="0" err="1"/>
              <a:t>gcd</a:t>
            </a:r>
            <a:r>
              <a:rPr lang="en-US" dirty="0"/>
              <a:t>(</a:t>
            </a:r>
            <a:r>
              <a:rPr lang="en-US" i="1" dirty="0" err="1"/>
              <a:t>b,r</a:t>
            </a:r>
            <a:r>
              <a:rPr lang="en-US" dirty="0"/>
              <a:t>).</a:t>
            </a:r>
          </a:p>
        </p:txBody>
      </p:sp>
      <p:sp>
        <p:nvSpPr>
          <p:cNvPr id="4" name="Isosceles Triangle 3"/>
          <p:cNvSpPr/>
          <p:nvPr/>
        </p:nvSpPr>
        <p:spPr>
          <a:xfrm rot="5400000" flipV="1">
            <a:off x="9982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a:t>
            </a:r>
          </a:p>
        </p:txBody>
      </p:sp>
      <p:sp>
        <p:nvSpPr>
          <p:cNvPr id="3" name="Content Placeholder 2"/>
          <p:cNvSpPr>
            <a:spLocks noGrp="1"/>
          </p:cNvSpPr>
          <p:nvPr>
            <p:ph idx="1"/>
          </p:nvPr>
        </p:nvSpPr>
        <p:spPr/>
        <p:txBody>
          <a:bodyPr/>
          <a:lstStyle/>
          <a:p>
            <a:pPr>
              <a:buNone/>
            </a:pPr>
            <a:r>
              <a:rPr lang="en-US" b="1" dirty="0"/>
              <a:t>   Definition</a:t>
            </a:r>
            <a:r>
              <a:rPr lang="en-US" dirty="0"/>
              <a:t>: If </a:t>
            </a:r>
            <a:r>
              <a:rPr lang="en-US" i="1" dirty="0"/>
              <a:t>a</a:t>
            </a:r>
            <a:r>
              <a:rPr lang="en-US" dirty="0"/>
              <a:t> and </a:t>
            </a:r>
            <a:r>
              <a:rPr lang="en-US" i="1" dirty="0"/>
              <a:t>b</a:t>
            </a:r>
            <a:r>
              <a:rPr lang="en-US" dirty="0"/>
              <a:t> are integers with </a:t>
            </a:r>
            <a:r>
              <a:rPr lang="en-US" i="1" dirty="0"/>
              <a:t>a ≠ </a:t>
            </a:r>
            <a:r>
              <a:rPr lang="en-US" dirty="0">
                <a:latin typeface="Cambria Math" pitchFamily="18" charset="0"/>
                <a:ea typeface="Cambria Math" pitchFamily="18" charset="0"/>
              </a:rPr>
              <a:t>0</a:t>
            </a:r>
            <a:r>
              <a:rPr lang="en-US" dirty="0"/>
              <a:t>, then       </a:t>
            </a:r>
            <a:r>
              <a:rPr lang="en-US" i="1" dirty="0"/>
              <a:t>a</a:t>
            </a:r>
            <a:r>
              <a:rPr lang="en-US" dirty="0"/>
              <a:t> </a:t>
            </a:r>
            <a:r>
              <a:rPr lang="en-US" i="1" dirty="0"/>
              <a:t>divides</a:t>
            </a:r>
            <a:r>
              <a:rPr lang="en-US" dirty="0"/>
              <a:t> </a:t>
            </a:r>
            <a:r>
              <a:rPr lang="en-US" i="1" dirty="0"/>
              <a:t>b</a:t>
            </a:r>
            <a:r>
              <a:rPr lang="en-US" dirty="0"/>
              <a:t> if there exists an integer </a:t>
            </a:r>
            <a:r>
              <a:rPr lang="en-US" i="1" dirty="0"/>
              <a:t>c</a:t>
            </a:r>
            <a:r>
              <a:rPr lang="en-US" dirty="0"/>
              <a:t> such that  </a:t>
            </a:r>
            <a:r>
              <a:rPr lang="en-US" i="1" dirty="0"/>
              <a:t>b = ac</a:t>
            </a:r>
            <a:r>
              <a:rPr lang="en-US" dirty="0"/>
              <a:t>.</a:t>
            </a:r>
          </a:p>
          <a:p>
            <a:pPr lvl="1"/>
            <a:r>
              <a:rPr lang="en-US" dirty="0"/>
              <a:t>When </a:t>
            </a:r>
            <a:r>
              <a:rPr lang="en-US" i="1" dirty="0"/>
              <a:t>a</a:t>
            </a:r>
            <a:r>
              <a:rPr lang="en-US" dirty="0"/>
              <a:t> divides </a:t>
            </a:r>
            <a:r>
              <a:rPr lang="en-US" i="1" dirty="0"/>
              <a:t>b</a:t>
            </a:r>
            <a:r>
              <a:rPr lang="en-US" dirty="0"/>
              <a:t> we say that </a:t>
            </a:r>
            <a:r>
              <a:rPr lang="en-US" i="1" dirty="0"/>
              <a:t>a</a:t>
            </a:r>
            <a:r>
              <a:rPr lang="en-US" dirty="0"/>
              <a:t> is a </a:t>
            </a:r>
            <a:r>
              <a:rPr lang="en-US" i="1" dirty="0"/>
              <a:t>factor</a:t>
            </a:r>
            <a:r>
              <a:rPr lang="en-US" dirty="0"/>
              <a:t> or </a:t>
            </a:r>
            <a:r>
              <a:rPr lang="en-US" i="1" dirty="0"/>
              <a:t>divisor</a:t>
            </a:r>
            <a:r>
              <a:rPr lang="en-US" dirty="0"/>
              <a:t> of </a:t>
            </a:r>
            <a:r>
              <a:rPr lang="en-US" i="1" dirty="0"/>
              <a:t>b</a:t>
            </a:r>
            <a:r>
              <a:rPr lang="en-US" dirty="0"/>
              <a:t> and that </a:t>
            </a:r>
            <a:r>
              <a:rPr lang="en-US" i="1" dirty="0"/>
              <a:t>b</a:t>
            </a:r>
            <a:r>
              <a:rPr lang="en-US" dirty="0"/>
              <a:t> is a multiple of </a:t>
            </a:r>
            <a:r>
              <a:rPr lang="en-US" i="1" dirty="0"/>
              <a:t>a</a:t>
            </a:r>
            <a:r>
              <a:rPr lang="en-US" dirty="0"/>
              <a:t>.</a:t>
            </a:r>
          </a:p>
          <a:p>
            <a:pPr lvl="1"/>
            <a:r>
              <a:rPr lang="en-US" dirty="0"/>
              <a:t>The notation </a:t>
            </a:r>
            <a:r>
              <a:rPr lang="en-US" i="1" dirty="0"/>
              <a:t>a </a:t>
            </a:r>
            <a:r>
              <a:rPr lang="en-US" dirty="0"/>
              <a:t>| </a:t>
            </a:r>
            <a:r>
              <a:rPr lang="en-US" i="1" dirty="0"/>
              <a:t>b</a:t>
            </a:r>
            <a:r>
              <a:rPr lang="en-US" dirty="0"/>
              <a:t> denotes that </a:t>
            </a:r>
            <a:r>
              <a:rPr lang="en-US" i="1" dirty="0"/>
              <a:t>a</a:t>
            </a:r>
            <a:r>
              <a:rPr lang="en-US" dirty="0"/>
              <a:t> divides </a:t>
            </a:r>
            <a:r>
              <a:rPr lang="en-US" i="1" dirty="0"/>
              <a:t>b</a:t>
            </a:r>
            <a:r>
              <a:rPr lang="en-US" dirty="0"/>
              <a:t>.</a:t>
            </a:r>
          </a:p>
          <a:p>
            <a:pPr lvl="1"/>
            <a:r>
              <a:rPr lang="en-US" dirty="0"/>
              <a:t>If </a:t>
            </a:r>
            <a:r>
              <a:rPr lang="en-US" i="1" dirty="0"/>
              <a:t>a</a:t>
            </a:r>
            <a:r>
              <a:rPr lang="en-US" dirty="0"/>
              <a:t> | </a:t>
            </a:r>
            <a:r>
              <a:rPr lang="en-US" i="1" dirty="0"/>
              <a:t>b</a:t>
            </a:r>
            <a:r>
              <a:rPr lang="en-US" dirty="0"/>
              <a:t>, then </a:t>
            </a:r>
            <a:r>
              <a:rPr lang="en-US" i="1" dirty="0"/>
              <a:t>b</a:t>
            </a:r>
            <a:r>
              <a:rPr lang="en-US" dirty="0"/>
              <a:t>/</a:t>
            </a:r>
            <a:r>
              <a:rPr lang="en-US" i="1" dirty="0"/>
              <a:t>a</a:t>
            </a:r>
            <a:r>
              <a:rPr lang="en-US" dirty="0"/>
              <a:t> is an integer.</a:t>
            </a:r>
          </a:p>
          <a:p>
            <a:pPr lvl="1"/>
            <a:r>
              <a:rPr lang="en-US" dirty="0"/>
              <a:t>If </a:t>
            </a:r>
            <a:r>
              <a:rPr lang="en-US" i="1" dirty="0"/>
              <a:t>a </a:t>
            </a:r>
            <a:r>
              <a:rPr lang="en-US" dirty="0"/>
              <a:t>does not divide </a:t>
            </a:r>
            <a:r>
              <a:rPr lang="en-US" i="1" dirty="0"/>
              <a:t>b</a:t>
            </a:r>
            <a:r>
              <a:rPr lang="en-US" dirty="0"/>
              <a:t>, we write </a:t>
            </a:r>
            <a:r>
              <a:rPr lang="en-US" i="1" dirty="0"/>
              <a:t>a</a:t>
            </a:r>
            <a:r>
              <a:rPr lang="en-US" dirty="0">
                <a:latin typeface="Cambria Math"/>
                <a:ea typeface="Cambria Math"/>
              </a:rPr>
              <a:t> ∤ </a:t>
            </a:r>
            <a:r>
              <a:rPr lang="en-US" i="1" dirty="0"/>
              <a:t>b</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7</a:t>
            </a:r>
            <a:r>
              <a:rPr lang="en-US" dirty="0"/>
              <a:t> and  whether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12</a:t>
            </a:r>
            <a:r>
              <a:rPr lang="en-US" dirty="0"/>
              <a:t>.</a:t>
            </a:r>
          </a:p>
          <a:p>
            <a:pPr lvl="1">
              <a:buNone/>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Correctness of Euclidean Algorithm </a:t>
            </a:r>
          </a:p>
        </p:txBody>
      </p:sp>
      <p:sp>
        <p:nvSpPr>
          <p:cNvPr id="3" name="Content Placeholder 2"/>
          <p:cNvSpPr>
            <a:spLocks noGrp="1"/>
          </p:cNvSpPr>
          <p:nvPr>
            <p:ph idx="1"/>
          </p:nvPr>
        </p:nvSpPr>
        <p:spPr/>
        <p:txBody>
          <a:bodyPr>
            <a:normAutofit fontScale="32500" lnSpcReduction="20000"/>
          </a:bodyPr>
          <a:lstStyle/>
          <a:p>
            <a:r>
              <a:rPr lang="en-US" sz="5000" dirty="0"/>
              <a:t>Suppose that a and b are positive </a:t>
            </a:r>
          </a:p>
          <a:p>
            <a:pPr>
              <a:buNone/>
            </a:pPr>
            <a:r>
              <a:rPr lang="en-US" sz="5000" dirty="0"/>
              <a:t>      integers  with </a:t>
            </a:r>
            <a:r>
              <a:rPr lang="en-US" sz="5000" i="1" dirty="0"/>
              <a:t>a </a:t>
            </a:r>
            <a:r>
              <a:rPr lang="en-US" sz="5000" dirty="0">
                <a:latin typeface="Cambria Math"/>
                <a:ea typeface="Cambria Math"/>
              </a:rPr>
              <a:t>≥ </a:t>
            </a:r>
            <a:r>
              <a:rPr lang="en-US" sz="5000" i="1" dirty="0">
                <a:latin typeface="Cambria Math"/>
                <a:ea typeface="Cambria Math"/>
              </a:rPr>
              <a:t>b. </a:t>
            </a:r>
          </a:p>
          <a:p>
            <a:pPr>
              <a:buNone/>
            </a:pPr>
            <a:r>
              <a:rPr lang="en-US" sz="5000" i="1" dirty="0">
                <a:latin typeface="Cambria Math"/>
                <a:ea typeface="Cambria Math"/>
              </a:rPr>
              <a:t>       </a:t>
            </a:r>
            <a:r>
              <a:rPr lang="en-US" sz="5000" dirty="0">
                <a:ea typeface="Cambria Math"/>
              </a:rPr>
              <a:t>Let </a:t>
            </a:r>
            <a:r>
              <a:rPr lang="en-US" sz="5000" i="1" dirty="0">
                <a:ea typeface="Cambria Math"/>
              </a:rPr>
              <a:t>r</a:t>
            </a:r>
            <a:r>
              <a:rPr lang="en-US" sz="5000" baseline="-25000" dirty="0">
                <a:latin typeface="Cambria Math" pitchFamily="18" charset="0"/>
                <a:ea typeface="Cambria Math" pitchFamily="18" charset="0"/>
              </a:rPr>
              <a:t>0</a:t>
            </a:r>
            <a:r>
              <a:rPr lang="en-US" sz="5000" dirty="0">
                <a:ea typeface="Cambria Math"/>
              </a:rPr>
              <a:t> = </a:t>
            </a:r>
            <a:r>
              <a:rPr lang="en-US" sz="5000" i="1" dirty="0">
                <a:ea typeface="Cambria Math"/>
              </a:rPr>
              <a:t>a</a:t>
            </a:r>
            <a:r>
              <a:rPr lang="en-US" sz="5000" dirty="0">
                <a:ea typeface="Cambria Math"/>
              </a:rPr>
              <a:t> and </a:t>
            </a:r>
            <a:r>
              <a:rPr lang="en-US" sz="5000" i="1" dirty="0">
                <a:ea typeface="Cambria Math"/>
              </a:rPr>
              <a:t>r</a:t>
            </a:r>
            <a:r>
              <a:rPr lang="en-US" sz="5000" baseline="-25000" dirty="0">
                <a:latin typeface="Cambria Math" pitchFamily="18" charset="0"/>
                <a:ea typeface="Cambria Math" pitchFamily="18" charset="0"/>
              </a:rPr>
              <a:t>1</a:t>
            </a:r>
            <a:r>
              <a:rPr lang="en-US" sz="5000" dirty="0">
                <a:ea typeface="Cambria Math"/>
              </a:rPr>
              <a:t> = </a:t>
            </a:r>
            <a:r>
              <a:rPr lang="en-US" sz="5000" i="1" dirty="0">
                <a:ea typeface="Cambria Math"/>
              </a:rPr>
              <a:t>b</a:t>
            </a:r>
            <a:r>
              <a:rPr lang="en-US" sz="5000" dirty="0">
                <a:ea typeface="Cambria Math"/>
              </a:rPr>
              <a:t>. </a:t>
            </a:r>
          </a:p>
          <a:p>
            <a:pPr>
              <a:buNone/>
            </a:pPr>
            <a:r>
              <a:rPr lang="en-US" sz="5000" dirty="0">
                <a:ea typeface="Cambria Math"/>
              </a:rPr>
              <a:t>      Successive applications of the division </a:t>
            </a:r>
          </a:p>
          <a:p>
            <a:pPr>
              <a:buNone/>
            </a:pPr>
            <a:r>
              <a:rPr lang="en-US" sz="5000" dirty="0">
                <a:ea typeface="Cambria Math"/>
              </a:rPr>
              <a:t>      algorithm   yields:</a:t>
            </a: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endParaRPr lang="en-US" dirty="0">
              <a:ea typeface="Cambria Math"/>
            </a:endParaRPr>
          </a:p>
          <a:p>
            <a:r>
              <a:rPr lang="en-US" sz="4900" dirty="0">
                <a:ea typeface="Cambria Math"/>
              </a:rPr>
              <a:t>Eventually, a remainder of zero occurs in the sequence of terms:  </a:t>
            </a:r>
            <a:r>
              <a:rPr lang="en-US" sz="4900" i="1" dirty="0">
                <a:ea typeface="Cambria Math"/>
              </a:rPr>
              <a:t>a</a:t>
            </a:r>
            <a:r>
              <a:rPr lang="en-US" sz="4900" dirty="0">
                <a:ea typeface="Cambria Math"/>
              </a:rPr>
              <a:t> = </a:t>
            </a:r>
            <a:r>
              <a:rPr lang="en-US" sz="4900" i="1" dirty="0">
                <a:ea typeface="Cambria Math"/>
              </a:rPr>
              <a:t>r</a:t>
            </a:r>
            <a:r>
              <a:rPr lang="en-US" sz="4900" baseline="-25000" dirty="0">
                <a:latin typeface="Cambria Math" pitchFamily="18" charset="0"/>
                <a:ea typeface="Cambria Math" pitchFamily="18" charset="0"/>
              </a:rPr>
              <a:t>0 </a:t>
            </a:r>
            <a:r>
              <a:rPr lang="en-US" sz="4900" dirty="0">
                <a:ea typeface="Cambria Math"/>
              </a:rPr>
              <a:t>&gt; </a:t>
            </a:r>
            <a:r>
              <a:rPr lang="en-US" sz="4900" i="1" dirty="0">
                <a:ea typeface="Cambria Math"/>
              </a:rPr>
              <a:t>r</a:t>
            </a:r>
            <a:r>
              <a:rPr lang="en-US" sz="4900" baseline="-25000" dirty="0">
                <a:latin typeface="Cambria Math" pitchFamily="18" charset="0"/>
                <a:ea typeface="Cambria Math" pitchFamily="18" charset="0"/>
              </a:rPr>
              <a:t>1</a:t>
            </a:r>
            <a:r>
              <a:rPr lang="en-US" sz="4900" dirty="0">
                <a:ea typeface="Cambria Math"/>
              </a:rPr>
              <a:t> &gt; </a:t>
            </a:r>
            <a:r>
              <a:rPr lang="en-US" sz="4900" i="1" dirty="0">
                <a:ea typeface="Cambria Math"/>
              </a:rPr>
              <a:t>r</a:t>
            </a:r>
            <a:r>
              <a:rPr lang="en-US" sz="4900" baseline="-25000" dirty="0">
                <a:latin typeface="Cambria Math" pitchFamily="18" charset="0"/>
                <a:ea typeface="Cambria Math" pitchFamily="18" charset="0"/>
              </a:rPr>
              <a:t>2</a:t>
            </a:r>
            <a:r>
              <a:rPr lang="en-US" sz="4900" dirty="0">
                <a:latin typeface="Cambria Math" pitchFamily="18" charset="0"/>
                <a:ea typeface="Cambria Math" pitchFamily="18" charset="0"/>
              </a:rPr>
              <a:t> &gt; </a:t>
            </a:r>
            <a:r>
              <a:rPr lang="en-US" sz="4900" dirty="0">
                <a:latin typeface="Cambria Math"/>
                <a:ea typeface="Cambria Math"/>
              </a:rPr>
              <a:t>∙ ∙ ∙  ≥ 0. The sequence can’t contain more than </a:t>
            </a:r>
            <a:r>
              <a:rPr lang="en-US" sz="4900" i="1" dirty="0">
                <a:ea typeface="Cambria Math"/>
              </a:rPr>
              <a:t>a</a:t>
            </a:r>
            <a:r>
              <a:rPr lang="en-US" sz="4900" dirty="0">
                <a:latin typeface="Cambria Math"/>
                <a:ea typeface="Cambria Math"/>
              </a:rPr>
              <a:t> terms.</a:t>
            </a:r>
          </a:p>
          <a:p>
            <a:r>
              <a:rPr lang="en-US" sz="4900" dirty="0">
                <a:latin typeface="Cambria Math"/>
                <a:ea typeface="Cambria Math"/>
              </a:rPr>
              <a:t>By Lemma 1 </a:t>
            </a:r>
            <a:endParaRPr lang="en-US" sz="4900" dirty="0">
              <a:ea typeface="Cambria Math"/>
            </a:endParaRPr>
          </a:p>
          <a:p>
            <a:pPr>
              <a:buNone/>
            </a:pPr>
            <a:r>
              <a:rPr lang="en-US" sz="4900" dirty="0">
                <a:ea typeface="Cambria Math"/>
              </a:rPr>
              <a:t>      </a:t>
            </a:r>
            <a:r>
              <a:rPr lang="en-US" sz="4900" dirty="0" err="1">
                <a:ea typeface="Cambria Math"/>
              </a:rPr>
              <a:t>gcd</a:t>
            </a:r>
            <a:r>
              <a:rPr lang="en-US" sz="4900" dirty="0">
                <a:ea typeface="Cambria Math"/>
              </a:rPr>
              <a:t>(</a:t>
            </a:r>
            <a:r>
              <a:rPr lang="en-US" sz="4900" i="1" dirty="0" err="1">
                <a:ea typeface="Cambria Math"/>
              </a:rPr>
              <a:t>a</a:t>
            </a:r>
            <a:r>
              <a:rPr lang="en-US" sz="4900" dirty="0" err="1">
                <a:ea typeface="Cambria Math"/>
              </a:rPr>
              <a:t>,</a:t>
            </a:r>
            <a:r>
              <a:rPr lang="en-US" sz="4900" i="1" dirty="0" err="1">
                <a:ea typeface="Cambria Math"/>
              </a:rPr>
              <a:t>b</a:t>
            </a:r>
            <a:r>
              <a:rPr lang="en-US" sz="4900" dirty="0">
                <a:ea typeface="Cambria Math"/>
              </a:rPr>
              <a:t>) = </a:t>
            </a:r>
            <a:r>
              <a:rPr lang="en-US" sz="4900" dirty="0" err="1">
                <a:ea typeface="Cambria Math"/>
              </a:rPr>
              <a:t>gcd</a:t>
            </a:r>
            <a:r>
              <a:rPr lang="en-US" sz="4900" dirty="0">
                <a:ea typeface="Cambria Math"/>
              </a:rPr>
              <a:t>(</a:t>
            </a:r>
            <a:r>
              <a:rPr lang="en-US" sz="4900" i="1" dirty="0">
                <a:ea typeface="Cambria Math"/>
              </a:rPr>
              <a:t>r</a:t>
            </a:r>
            <a:r>
              <a:rPr lang="en-US" sz="4900" baseline="-25000" dirty="0">
                <a:latin typeface="Cambria Math" pitchFamily="18" charset="0"/>
                <a:ea typeface="Cambria Math" pitchFamily="18" charset="0"/>
              </a:rPr>
              <a:t>0</a:t>
            </a:r>
            <a:r>
              <a:rPr lang="en-US" sz="4900" dirty="0">
                <a:ea typeface="Cambria Math"/>
              </a:rPr>
              <a:t>,</a:t>
            </a:r>
            <a:r>
              <a:rPr lang="en-US" sz="4900" i="1" dirty="0">
                <a:ea typeface="Cambria Math"/>
              </a:rPr>
              <a:t>r</a:t>
            </a:r>
            <a:r>
              <a:rPr lang="en-US" sz="4900" baseline="-25000" dirty="0">
                <a:latin typeface="Cambria Math" pitchFamily="18" charset="0"/>
                <a:ea typeface="Cambria Math" pitchFamily="18" charset="0"/>
              </a:rPr>
              <a:t>1</a:t>
            </a:r>
            <a:r>
              <a:rPr lang="en-US" sz="4900" dirty="0">
                <a:ea typeface="Cambria Math"/>
              </a:rPr>
              <a:t>) = </a:t>
            </a:r>
            <a:r>
              <a:rPr lang="en-US" sz="4900" dirty="0">
                <a:latin typeface="Cambria Math"/>
                <a:ea typeface="Cambria Math"/>
              </a:rPr>
              <a:t>∙ ∙ ∙ = </a:t>
            </a:r>
            <a:r>
              <a:rPr lang="en-US" sz="4900" dirty="0" err="1">
                <a:latin typeface="Cambria Math"/>
                <a:ea typeface="Cambria Math"/>
              </a:rPr>
              <a:t>gcd</a:t>
            </a:r>
            <a:r>
              <a:rPr lang="en-US" sz="4900" dirty="0">
                <a:latin typeface="Cambria Math"/>
                <a:ea typeface="Cambria Math"/>
              </a:rPr>
              <a:t>(</a:t>
            </a:r>
            <a:r>
              <a:rPr lang="en-US" sz="4900" i="1" dirty="0">
                <a:latin typeface="Cambria Math"/>
                <a:ea typeface="Cambria Math"/>
              </a:rPr>
              <a:t>r</a:t>
            </a:r>
            <a:r>
              <a:rPr lang="en-US" sz="4900" i="1" baseline="-25000" dirty="0">
                <a:latin typeface="Cambria Math"/>
                <a:ea typeface="Cambria Math"/>
              </a:rPr>
              <a:t>n</a:t>
            </a:r>
            <a:r>
              <a:rPr lang="en-US" sz="4900" baseline="-25000" dirty="0">
                <a:latin typeface="Cambria Math"/>
                <a:ea typeface="Cambria Math"/>
              </a:rPr>
              <a:t>-1</a:t>
            </a:r>
            <a:r>
              <a:rPr lang="en-US" sz="4900" dirty="0">
                <a:latin typeface="Cambria Math"/>
                <a:ea typeface="Cambria Math"/>
              </a:rPr>
              <a:t>,</a:t>
            </a:r>
            <a:r>
              <a:rPr lang="en-US" sz="4900" i="1" dirty="0">
                <a:latin typeface="Cambria Math"/>
                <a:ea typeface="Cambria Math"/>
              </a:rPr>
              <a:t>r</a:t>
            </a:r>
            <a:r>
              <a:rPr lang="en-US" sz="4900" i="1" baseline="-25000" dirty="0">
                <a:latin typeface="Cambria Math"/>
                <a:ea typeface="Cambria Math"/>
              </a:rPr>
              <a:t>n</a:t>
            </a:r>
            <a:r>
              <a:rPr lang="en-US" sz="4900" dirty="0">
                <a:latin typeface="Cambria Math"/>
                <a:ea typeface="Cambria Math"/>
              </a:rPr>
              <a:t>) = </a:t>
            </a:r>
            <a:r>
              <a:rPr lang="en-US" sz="4900" dirty="0" err="1">
                <a:latin typeface="Cambria Math"/>
                <a:ea typeface="Cambria Math"/>
              </a:rPr>
              <a:t>gcd</a:t>
            </a:r>
            <a:r>
              <a:rPr lang="en-US" sz="4900" dirty="0">
                <a:latin typeface="Cambria Math"/>
                <a:ea typeface="Cambria Math"/>
              </a:rPr>
              <a:t>(</a:t>
            </a:r>
            <a:r>
              <a:rPr lang="en-US" sz="4900" dirty="0" err="1">
                <a:latin typeface="Cambria Math"/>
                <a:ea typeface="Cambria Math"/>
              </a:rPr>
              <a:t>r</a:t>
            </a:r>
            <a:r>
              <a:rPr lang="en-US" sz="4900" i="1" baseline="-25000" dirty="0" err="1">
                <a:latin typeface="Cambria Math"/>
                <a:ea typeface="Cambria Math"/>
              </a:rPr>
              <a:t>n</a:t>
            </a:r>
            <a:r>
              <a:rPr lang="en-US" sz="4900" i="1" baseline="-25000" dirty="0">
                <a:latin typeface="Cambria Math"/>
                <a:ea typeface="Cambria Math"/>
              </a:rPr>
              <a:t> </a:t>
            </a:r>
            <a:r>
              <a:rPr lang="en-US" sz="4900" dirty="0">
                <a:latin typeface="Cambria Math"/>
                <a:ea typeface="Cambria Math"/>
              </a:rPr>
              <a:t>, 0) = </a:t>
            </a:r>
            <a:r>
              <a:rPr lang="en-US" sz="4900" i="1" dirty="0" err="1">
                <a:latin typeface="Cambria Math"/>
                <a:ea typeface="Cambria Math"/>
              </a:rPr>
              <a:t>r</a:t>
            </a:r>
            <a:r>
              <a:rPr lang="en-US" sz="4900" i="1" baseline="-25000" dirty="0" err="1">
                <a:ea typeface="Cambria Math"/>
              </a:rPr>
              <a:t>n</a:t>
            </a:r>
            <a:r>
              <a:rPr lang="en-US" sz="4900" dirty="0">
                <a:latin typeface="Cambria Math"/>
                <a:ea typeface="Cambria Math"/>
              </a:rPr>
              <a:t>.</a:t>
            </a:r>
          </a:p>
          <a:p>
            <a:r>
              <a:rPr lang="en-US" sz="4900" dirty="0">
                <a:latin typeface="Cambria Math"/>
                <a:ea typeface="Cambria Math"/>
              </a:rPr>
              <a:t>Hence the greatest common divisor is the last nonzero remainder in the sequence of divisions.</a:t>
            </a:r>
            <a:endParaRPr lang="en-US" sz="4900" dirty="0">
              <a:ea typeface="Cambria Math"/>
            </a:endParaRPr>
          </a:p>
          <a:p>
            <a:pPr>
              <a:buNone/>
            </a:pPr>
            <a:r>
              <a:rPr lang="en-US" sz="4900" dirty="0">
                <a:ea typeface="Cambria Math"/>
              </a:rPr>
              <a:t>            </a:t>
            </a:r>
            <a:endParaRPr lang="en-US" sz="4900" dirty="0"/>
          </a:p>
        </p:txBody>
      </p:sp>
      <p:sp>
        <p:nvSpPr>
          <p:cNvPr id="4" name="TextBox 3"/>
          <p:cNvSpPr txBox="1"/>
          <p:nvPr/>
        </p:nvSpPr>
        <p:spPr>
          <a:xfrm>
            <a:off x="6400800" y="1905001"/>
            <a:ext cx="4038600" cy="2031325"/>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p>
          <a:p>
            <a:r>
              <a:rPr lang="en-US" dirty="0">
                <a:ea typeface="Cambria Math"/>
              </a:rPr>
              <a:t>       </a:t>
            </a:r>
            <a:r>
              <a:rPr lang="en-US" dirty="0">
                <a:latin typeface="Cambria Math"/>
                <a:ea typeface="Cambria Math"/>
              </a:rPr>
              <a:t>∙</a:t>
            </a:r>
          </a:p>
          <a:p>
            <a:r>
              <a:rPr lang="en-US" dirty="0">
                <a:latin typeface="Cambria Math"/>
                <a:ea typeface="Cambria Math"/>
              </a:rPr>
              <a:t>        ∙</a:t>
            </a: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 .</a:t>
            </a:r>
          </a:p>
        </p:txBody>
      </p:sp>
      <p:sp>
        <p:nvSpPr>
          <p:cNvPr id="5" name="Isosceles Triangle 4"/>
          <p:cNvSpPr/>
          <p:nvPr/>
        </p:nvSpPr>
        <p:spPr>
          <a:xfrm rot="5400000" flipV="1">
            <a:off x="9982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gcds</a:t>
            </a:r>
            <a:r>
              <a:rPr lang="en-US" dirty="0"/>
              <a:t> as Linear 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a:t>
            </a:r>
            <a:r>
              <a:rPr lang="en-US" b="1" dirty="0" err="1"/>
              <a:t>B</a:t>
            </a:r>
            <a:r>
              <a:rPr lang="en-US" b="1" dirty="0" err="1">
                <a:latin typeface="Cambria Math"/>
                <a:ea typeface="Cambria Math"/>
              </a:rPr>
              <a:t>é</a:t>
            </a:r>
            <a:r>
              <a:rPr lang="en-US" b="1" dirty="0" err="1"/>
              <a:t>zout’s</a:t>
            </a:r>
            <a:r>
              <a:rPr lang="en-US" b="1" dirty="0"/>
              <a:t> Theorem</a:t>
            </a:r>
            <a:r>
              <a:rPr lang="en-US" dirty="0"/>
              <a:t>: If </a:t>
            </a:r>
            <a:r>
              <a:rPr lang="en-US" i="1" dirty="0"/>
              <a:t>a</a:t>
            </a:r>
            <a:r>
              <a:rPr lang="en-US" dirty="0"/>
              <a:t> and </a:t>
            </a:r>
            <a:r>
              <a:rPr lang="en-US" i="1" dirty="0"/>
              <a:t>b</a:t>
            </a:r>
            <a:r>
              <a:rPr lang="en-US" dirty="0"/>
              <a:t> are positive integers, then there exist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t>
            </a:r>
          </a:p>
          <a:p>
            <a:pPr>
              <a:buNone/>
            </a:pPr>
            <a:r>
              <a:rPr lang="en-US" dirty="0"/>
              <a:t>    (</a:t>
            </a:r>
            <a:r>
              <a:rPr lang="en-US" i="1" dirty="0"/>
              <a:t>proof  in exercises of Section </a:t>
            </a:r>
            <a:r>
              <a:rPr lang="en-US" dirty="0">
                <a:latin typeface="Cambria Math" pitchFamily="18" charset="0"/>
                <a:ea typeface="Cambria Math" pitchFamily="18" charset="0"/>
              </a:rPr>
              <a:t>5.2</a:t>
            </a:r>
            <a:r>
              <a:rPr lang="en-US" dirty="0"/>
              <a:t>)</a:t>
            </a:r>
          </a:p>
          <a:p>
            <a:pPr>
              <a:buNone/>
            </a:pPr>
            <a:r>
              <a:rPr lang="en-US" dirty="0"/>
              <a:t>    </a:t>
            </a:r>
            <a:r>
              <a:rPr lang="en-US" b="1" dirty="0"/>
              <a:t>Definition</a:t>
            </a:r>
            <a:r>
              <a:rPr lang="en-US" dirty="0"/>
              <a:t>: If </a:t>
            </a:r>
            <a:r>
              <a:rPr lang="en-US" i="1" dirty="0"/>
              <a:t>a</a:t>
            </a:r>
            <a:r>
              <a:rPr lang="en-US" dirty="0"/>
              <a:t> and </a:t>
            </a:r>
            <a:r>
              <a:rPr lang="en-US" i="1" dirty="0"/>
              <a:t>b</a:t>
            </a:r>
            <a:r>
              <a:rPr lang="en-US" dirty="0"/>
              <a:t> are positive integers, then integers </a:t>
            </a:r>
            <a:r>
              <a:rPr lang="en-US" i="1" dirty="0"/>
              <a:t>s</a:t>
            </a:r>
            <a:r>
              <a:rPr lang="en-US" dirty="0"/>
              <a:t> and </a:t>
            </a:r>
            <a:r>
              <a:rPr lang="en-US" i="1" dirty="0"/>
              <a:t>t</a:t>
            </a:r>
            <a:r>
              <a:rPr lang="en-US" dirty="0"/>
              <a:t> such that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are called </a:t>
            </a:r>
            <a:r>
              <a:rPr lang="en-US" i="1" dirty="0" err="1"/>
              <a:t>B</a:t>
            </a:r>
            <a:r>
              <a:rPr lang="en-US" i="1" dirty="0" err="1">
                <a:latin typeface="Cambria Math"/>
                <a:ea typeface="Cambria Math"/>
              </a:rPr>
              <a:t>é</a:t>
            </a:r>
            <a:r>
              <a:rPr lang="en-US" i="1" dirty="0" err="1"/>
              <a:t>zout</a:t>
            </a:r>
            <a:r>
              <a:rPr lang="en-US" i="1" dirty="0"/>
              <a:t> coefficients </a:t>
            </a:r>
            <a:r>
              <a:rPr lang="en-US" dirty="0"/>
              <a:t>of </a:t>
            </a:r>
            <a:r>
              <a:rPr lang="en-US" i="1" dirty="0"/>
              <a:t>a</a:t>
            </a:r>
            <a:r>
              <a:rPr lang="en-US" dirty="0"/>
              <a:t> and </a:t>
            </a:r>
            <a:r>
              <a:rPr lang="en-US" i="1" dirty="0"/>
              <a:t>b. </a:t>
            </a:r>
            <a:r>
              <a:rPr lang="en-US" dirty="0"/>
              <a:t>The equation  </a:t>
            </a:r>
            <a:r>
              <a:rPr lang="en-US" dirty="0" err="1"/>
              <a:t>gcd</a:t>
            </a:r>
            <a:r>
              <a:rPr lang="en-US" dirty="0"/>
              <a:t>(</a:t>
            </a:r>
            <a:r>
              <a:rPr lang="en-US" i="1" dirty="0" err="1"/>
              <a:t>a</a:t>
            </a:r>
            <a:r>
              <a:rPr lang="en-US" dirty="0" err="1"/>
              <a:t>,</a:t>
            </a:r>
            <a:r>
              <a:rPr lang="en-US" i="1" dirty="0" err="1"/>
              <a:t>b</a:t>
            </a:r>
            <a:r>
              <a:rPr lang="en-US" dirty="0"/>
              <a:t>) = </a:t>
            </a:r>
            <a:r>
              <a:rPr lang="en-US" i="1" dirty="0" err="1"/>
              <a:t>sa</a:t>
            </a:r>
            <a:r>
              <a:rPr lang="en-US" dirty="0"/>
              <a:t> + </a:t>
            </a:r>
            <a:r>
              <a:rPr lang="en-US" i="1" dirty="0" err="1"/>
              <a:t>tb</a:t>
            </a:r>
            <a:r>
              <a:rPr lang="en-US" dirty="0"/>
              <a:t>  is called</a:t>
            </a:r>
            <a:r>
              <a:rPr lang="en-US" i="1" dirty="0"/>
              <a:t> </a:t>
            </a:r>
            <a:r>
              <a:rPr lang="en-US" i="1" dirty="0" err="1"/>
              <a:t>B</a:t>
            </a:r>
            <a:r>
              <a:rPr lang="en-US" i="1" dirty="0" err="1">
                <a:latin typeface="Cambria Math"/>
                <a:ea typeface="Cambria Math"/>
              </a:rPr>
              <a:t>é</a:t>
            </a:r>
            <a:r>
              <a:rPr lang="en-US" i="1" dirty="0" err="1"/>
              <a:t>zout’s</a:t>
            </a:r>
            <a:r>
              <a:rPr lang="en-US" i="1" dirty="0"/>
              <a:t> identity. </a:t>
            </a:r>
          </a:p>
          <a:p>
            <a:r>
              <a:rPr lang="en-US" dirty="0"/>
              <a:t>By </a:t>
            </a:r>
            <a:r>
              <a:rPr lang="en-US" dirty="0" err="1"/>
              <a:t>B</a:t>
            </a:r>
            <a:r>
              <a:rPr lang="en-US" dirty="0" err="1">
                <a:latin typeface="Cambria Math"/>
                <a:ea typeface="Cambria Math"/>
              </a:rPr>
              <a:t>é</a:t>
            </a:r>
            <a:r>
              <a:rPr lang="en-US" dirty="0" err="1"/>
              <a:t>zout’s</a:t>
            </a:r>
            <a:r>
              <a:rPr lang="en-US" dirty="0"/>
              <a:t> Theorem,  the </a:t>
            </a:r>
            <a:r>
              <a:rPr lang="en-US" dirty="0" err="1"/>
              <a:t>gcd</a:t>
            </a:r>
            <a:r>
              <a:rPr lang="en-US" dirty="0"/>
              <a:t> of integers </a:t>
            </a:r>
            <a:r>
              <a:rPr lang="en-US" i="1" dirty="0"/>
              <a:t>a</a:t>
            </a:r>
            <a:r>
              <a:rPr lang="en-US" dirty="0"/>
              <a:t> and </a:t>
            </a:r>
            <a:r>
              <a:rPr lang="en-US" i="1" dirty="0"/>
              <a:t>b</a:t>
            </a:r>
            <a:r>
              <a:rPr lang="en-US" dirty="0"/>
              <a:t> can be expressed in the form  </a:t>
            </a:r>
            <a:r>
              <a:rPr lang="en-US" i="1" dirty="0" err="1"/>
              <a:t>sa</a:t>
            </a:r>
            <a:r>
              <a:rPr lang="en-US" dirty="0"/>
              <a:t> + </a:t>
            </a:r>
            <a:r>
              <a:rPr lang="en-US" i="1" dirty="0" err="1"/>
              <a:t>tb</a:t>
            </a:r>
            <a:r>
              <a:rPr lang="en-US" i="1" dirty="0"/>
              <a:t> </a:t>
            </a:r>
            <a:r>
              <a:rPr lang="en-US" dirty="0"/>
              <a:t>where </a:t>
            </a:r>
            <a:r>
              <a:rPr lang="en-US" i="1" dirty="0"/>
              <a:t>s</a:t>
            </a:r>
            <a:r>
              <a:rPr lang="en-US" dirty="0"/>
              <a:t> and </a:t>
            </a:r>
            <a:r>
              <a:rPr lang="en-US" i="1" dirty="0"/>
              <a:t>t</a:t>
            </a:r>
            <a:r>
              <a:rPr lang="en-US" dirty="0"/>
              <a:t> are integers. This is a </a:t>
            </a:r>
            <a:r>
              <a:rPr lang="en-US" i="1" dirty="0"/>
              <a:t>linear combination </a:t>
            </a:r>
            <a:r>
              <a:rPr lang="en-US" dirty="0"/>
              <a:t>with integer coefficients of </a:t>
            </a:r>
            <a:r>
              <a:rPr lang="en-US" i="1" dirty="0"/>
              <a:t>a</a:t>
            </a:r>
            <a:r>
              <a:rPr lang="en-US" dirty="0"/>
              <a:t> and </a:t>
            </a:r>
            <a:r>
              <a:rPr lang="en-US" i="1" dirty="0"/>
              <a:t>b</a:t>
            </a:r>
            <a:r>
              <a:rPr lang="en-US" dirty="0"/>
              <a:t>.</a:t>
            </a:r>
          </a:p>
          <a:p>
            <a:pPr lvl="1"/>
            <a:r>
              <a:rPr lang="en-US" dirty="0" err="1"/>
              <a:t>gcd</a:t>
            </a:r>
            <a:r>
              <a:rPr lang="en-US" dirty="0"/>
              <a:t>(</a:t>
            </a:r>
            <a:r>
              <a:rPr lang="en-US" dirty="0">
                <a:latin typeface="Cambria Math" pitchFamily="18" charset="0"/>
                <a:ea typeface="Cambria Math" pitchFamily="18" charset="0"/>
              </a:rPr>
              <a:t>6,14</a:t>
            </a:r>
            <a:r>
              <a:rPr lang="en-US" dirty="0"/>
              <a:t>) = (</a:t>
            </a:r>
            <a:r>
              <a:rPr lang="en-US" dirty="0">
                <a:latin typeface="Cambria Math"/>
                <a:ea typeface="Cambria Math"/>
              </a:rPr>
              <a:t>−2)∙6 + 1∙14</a:t>
            </a:r>
          </a:p>
          <a:p>
            <a:pPr>
              <a:buNone/>
            </a:pPr>
            <a:r>
              <a:rPr lang="en-US" dirty="0">
                <a:latin typeface="Cambria Math"/>
                <a:ea typeface="Cambria Math"/>
              </a:rPr>
              <a:t>     </a:t>
            </a:r>
            <a:endParaRPr lang="en-US" dirty="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9372600" y="381000"/>
            <a:ext cx="906780" cy="1242822"/>
          </a:xfrm>
          <a:prstGeom prst="rect">
            <a:avLst/>
          </a:prstGeom>
        </p:spPr>
      </p:pic>
      <p:sp>
        <p:nvSpPr>
          <p:cNvPr id="5" name="TextBox 4"/>
          <p:cNvSpPr txBox="1"/>
          <p:nvPr/>
        </p:nvSpPr>
        <p:spPr>
          <a:xfrm>
            <a:off x="7315200" y="304801"/>
            <a:ext cx="1905000" cy="646331"/>
          </a:xfrm>
          <a:prstGeom prst="rect">
            <a:avLst/>
          </a:prstGeom>
          <a:noFill/>
        </p:spPr>
        <p:txBody>
          <a:bodyPr wrap="square" rtlCol="0">
            <a:spAutoFit/>
          </a:bodyPr>
          <a:lstStyle/>
          <a:p>
            <a:r>
              <a:rPr lang="en-US" dirty="0" err="1">
                <a:latin typeface="Cambria Math"/>
                <a:ea typeface="Cambria Math"/>
              </a:rPr>
              <a:t>É</a:t>
            </a:r>
            <a:r>
              <a:rPr lang="en-US" dirty="0" err="1"/>
              <a:t>tienne</a:t>
            </a:r>
            <a:r>
              <a:rPr lang="en-US" dirty="0"/>
              <a:t> </a:t>
            </a:r>
            <a:r>
              <a:rPr lang="en-US" dirty="0" err="1"/>
              <a:t>B</a:t>
            </a:r>
            <a:r>
              <a:rPr lang="en-US" dirty="0" err="1">
                <a:latin typeface="Cambria Math"/>
                <a:ea typeface="Cambria Math"/>
              </a:rPr>
              <a:t>é</a:t>
            </a:r>
            <a:r>
              <a:rPr lang="en-US" dirty="0" err="1"/>
              <a:t>zout</a:t>
            </a:r>
            <a:endParaRPr lang="en-US" dirty="0"/>
          </a:p>
          <a:p>
            <a:r>
              <a:rPr lang="en-US" dirty="0"/>
              <a:t>(</a:t>
            </a:r>
            <a:r>
              <a:rPr lang="en-US" dirty="0">
                <a:latin typeface="Cambria Math" pitchFamily="18" charset="0"/>
                <a:ea typeface="Cambria Math" pitchFamily="18" charset="0"/>
              </a:rPr>
              <a:t>1730-1783</a:t>
            </a:r>
            <a:r>
              <a:rPr lang="en-US"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Finding </a:t>
            </a:r>
            <a:r>
              <a:rPr lang="en-US" sz="4000" dirty="0" err="1"/>
              <a:t>gcds</a:t>
            </a:r>
            <a:r>
              <a:rPr lang="en-US" sz="4000" dirty="0"/>
              <a:t> as Linear Combinations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b="1" dirty="0"/>
              <a:t>Example</a:t>
            </a:r>
            <a:r>
              <a:rPr lang="en-US" dirty="0"/>
              <a:t>: Express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 as a linear combination of 252 and 198.</a:t>
            </a:r>
          </a:p>
          <a:p>
            <a:pPr>
              <a:buNone/>
            </a:pPr>
            <a:r>
              <a:rPr lang="en-US" dirty="0">
                <a:latin typeface="Cambria Math" pitchFamily="18" charset="0"/>
                <a:ea typeface="Cambria Math" pitchFamily="18" charset="0"/>
              </a:rPr>
              <a:t>    </a:t>
            </a:r>
            <a:r>
              <a:rPr lang="en-US" b="1" dirty="0"/>
              <a:t>Solution</a:t>
            </a:r>
            <a:r>
              <a:rPr lang="en-US" dirty="0"/>
              <a:t>: First use the Euclidean algorithm to show </a:t>
            </a:r>
            <a:r>
              <a:rPr lang="en-US" dirty="0" err="1"/>
              <a:t>gcd</a:t>
            </a:r>
            <a:r>
              <a:rPr lang="en-US" dirty="0"/>
              <a:t>(</a:t>
            </a:r>
            <a:r>
              <a:rPr lang="en-US" dirty="0">
                <a:latin typeface="Cambria Math" pitchFamily="18" charset="0"/>
                <a:ea typeface="Cambria Math" pitchFamily="18" charset="0"/>
              </a:rPr>
              <a:t>252</a:t>
            </a:r>
            <a:r>
              <a:rPr lang="en-US" dirty="0"/>
              <a:t>,</a:t>
            </a:r>
            <a:r>
              <a:rPr lang="en-US" dirty="0">
                <a:latin typeface="Cambria Math" pitchFamily="18" charset="0"/>
                <a:ea typeface="Cambria Math" pitchFamily="18" charset="0"/>
              </a:rPr>
              <a:t>198</a:t>
            </a:r>
            <a:r>
              <a:rPr lang="en-US" dirty="0"/>
              <a:t>) = </a:t>
            </a:r>
            <a:r>
              <a:rPr lang="en-US" dirty="0">
                <a:latin typeface="Cambria Math" pitchFamily="18" charset="0"/>
                <a:ea typeface="Cambria Math" pitchFamily="18" charset="0"/>
              </a:rPr>
              <a:t>18</a:t>
            </a:r>
          </a:p>
          <a:p>
            <a:pPr marL="1181862" lvl="2" indent="-514350">
              <a:buFont typeface="+mj-lt"/>
              <a:buAutoNum type="romanLcPeriod"/>
            </a:pPr>
            <a:r>
              <a:rPr lang="en-US" dirty="0">
                <a:latin typeface="Cambria Math" pitchFamily="18" charset="0"/>
                <a:ea typeface="Cambria Math" pitchFamily="18" charset="0"/>
              </a:rPr>
              <a:t>252 = 1</a:t>
            </a:r>
            <a:r>
              <a:rPr lang="en-US" dirty="0">
                <a:latin typeface="Cambria Math"/>
                <a:ea typeface="Cambria Math"/>
              </a:rPr>
              <a:t>∙198 + 54</a:t>
            </a:r>
          </a:p>
          <a:p>
            <a:pPr marL="1181862" lvl="2" indent="-514350">
              <a:buFont typeface="+mj-lt"/>
              <a:buAutoNum type="romanLcPeriod"/>
            </a:pP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+ 36</a:t>
            </a:r>
          </a:p>
          <a:p>
            <a:pPr marL="1181862" lvl="2" indent="-514350">
              <a:buFont typeface="+mj-lt"/>
              <a:buAutoNum type="romanLcPeriod"/>
            </a:pP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∙36 + 18</a:t>
            </a:r>
          </a:p>
          <a:p>
            <a:pPr marL="1181862" lvl="2" indent="-514350">
              <a:buFont typeface="+mj-lt"/>
              <a:buAutoNum type="romanLcPeriod"/>
            </a:pPr>
            <a:r>
              <a:rPr lang="en-US" dirty="0">
                <a:latin typeface="Cambria Math"/>
                <a:ea typeface="Cambria Math"/>
              </a:rPr>
              <a:t>36 = 2</a:t>
            </a:r>
            <a:r>
              <a:rPr lang="en-US" dirty="0">
                <a:latin typeface="Cambria Math" pitchFamily="18" charset="0"/>
                <a:ea typeface="Cambria Math" pitchFamily="18" charset="0"/>
              </a:rPr>
              <a:t> </a:t>
            </a:r>
            <a:r>
              <a:rPr lang="en-US" dirty="0">
                <a:latin typeface="Cambria Math"/>
                <a:ea typeface="Cambria Math"/>
              </a:rPr>
              <a:t>∙18 </a:t>
            </a:r>
          </a:p>
          <a:p>
            <a:pPr lvl="1"/>
            <a:r>
              <a:rPr lang="en-US" dirty="0">
                <a:latin typeface="Cambria Math"/>
                <a:ea typeface="Cambria Math"/>
              </a:rPr>
              <a:t>Now working backwards, from  </a:t>
            </a:r>
            <a:r>
              <a:rPr lang="en-US" dirty="0">
                <a:solidFill>
                  <a:schemeClr val="accent1">
                    <a:lumMod val="60000"/>
                    <a:lumOff val="40000"/>
                  </a:schemeClr>
                </a:solidFill>
                <a:latin typeface="Cambria Math"/>
                <a:ea typeface="Cambria Math"/>
              </a:rPr>
              <a:t>iii</a:t>
            </a:r>
            <a:r>
              <a:rPr lang="en-US" dirty="0">
                <a:latin typeface="Cambria Math"/>
                <a:ea typeface="Cambria Math"/>
              </a:rPr>
              <a:t> and </a:t>
            </a:r>
            <a:r>
              <a:rPr lang="en-US" dirty="0" err="1">
                <a:solidFill>
                  <a:schemeClr val="accent1">
                    <a:lumMod val="60000"/>
                    <a:lumOff val="40000"/>
                  </a:schemeClr>
                </a:solidFill>
                <a:latin typeface="Cambria Math"/>
                <a:ea typeface="Cambria Math"/>
              </a:rPr>
              <a:t>i</a:t>
            </a:r>
            <a:r>
              <a:rPr lang="en-US" dirty="0">
                <a:solidFill>
                  <a:schemeClr val="accent1">
                    <a:lumMod val="60000"/>
                    <a:lumOff val="40000"/>
                  </a:schemeClr>
                </a:solidFill>
                <a:latin typeface="Cambria Math"/>
                <a:ea typeface="Cambria Math"/>
              </a:rPr>
              <a:t> </a:t>
            </a:r>
            <a:r>
              <a:rPr lang="en-US" dirty="0">
                <a:latin typeface="Cambria Math"/>
                <a:ea typeface="Cambria Math"/>
              </a:rPr>
              <a:t>above </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∙36 </a:t>
            </a:r>
          </a:p>
          <a:p>
            <a:pPr lvl="2"/>
            <a:r>
              <a:rPr lang="en-US" dirty="0">
                <a:latin typeface="Cambria Math"/>
                <a:ea typeface="Cambria Math"/>
              </a:rPr>
              <a:t>36 = 198 −  3</a:t>
            </a:r>
            <a:r>
              <a:rPr lang="en-US" dirty="0">
                <a:latin typeface="Cambria Math" pitchFamily="18" charset="0"/>
                <a:ea typeface="Cambria Math" pitchFamily="18" charset="0"/>
              </a:rPr>
              <a:t> </a:t>
            </a:r>
            <a:r>
              <a:rPr lang="en-US" dirty="0">
                <a:latin typeface="Cambria Math"/>
                <a:ea typeface="Cambria Math"/>
              </a:rPr>
              <a:t>∙54 </a:t>
            </a:r>
          </a:p>
          <a:p>
            <a:pPr lvl="1"/>
            <a:r>
              <a:rPr lang="en-US" dirty="0">
                <a:latin typeface="Cambria Math"/>
                <a:ea typeface="Cambria Math"/>
              </a:rPr>
              <a:t>Substituting the 2</a:t>
            </a:r>
            <a:r>
              <a:rPr lang="en-US" baseline="30000" dirty="0">
                <a:latin typeface="Cambria Math"/>
                <a:ea typeface="Cambria Math"/>
              </a:rPr>
              <a:t>nd</a:t>
            </a:r>
            <a:r>
              <a:rPr lang="en-US" dirty="0">
                <a:latin typeface="Cambria Math"/>
                <a:ea typeface="Cambria Math"/>
              </a:rPr>
              <a:t> equation into the 1</a:t>
            </a:r>
            <a:r>
              <a:rPr lang="en-US" baseline="30000" dirty="0">
                <a:latin typeface="Cambria Math"/>
                <a:ea typeface="Cambria Math"/>
              </a:rPr>
              <a:t>st</a:t>
            </a:r>
            <a:r>
              <a:rPr lang="en-US" dirty="0">
                <a:latin typeface="Cambria Math"/>
                <a:ea typeface="Cambria Math"/>
              </a:rPr>
              <a:t> yields:</a:t>
            </a:r>
          </a:p>
          <a:p>
            <a:pPr lvl="2"/>
            <a:r>
              <a:rPr lang="en-US" dirty="0">
                <a:latin typeface="Cambria Math"/>
                <a:ea typeface="Cambria Math"/>
              </a:rPr>
              <a:t>18 = 54 −  1</a:t>
            </a:r>
            <a:r>
              <a:rPr lang="en-US" dirty="0">
                <a:latin typeface="Cambria Math" pitchFamily="18" charset="0"/>
                <a:ea typeface="Cambria Math" pitchFamily="18" charset="0"/>
              </a:rPr>
              <a:t> </a:t>
            </a:r>
            <a:r>
              <a:rPr lang="en-US" dirty="0">
                <a:latin typeface="Cambria Math"/>
                <a:ea typeface="Cambria Math"/>
              </a:rPr>
              <a:t>∙(198 −  3</a:t>
            </a:r>
            <a:r>
              <a:rPr lang="en-US" dirty="0">
                <a:latin typeface="Cambria Math" pitchFamily="18" charset="0"/>
                <a:ea typeface="Cambria Math" pitchFamily="18" charset="0"/>
              </a:rPr>
              <a:t> </a:t>
            </a:r>
            <a:r>
              <a:rPr lang="en-US" dirty="0">
                <a:latin typeface="Cambria Math"/>
                <a:ea typeface="Cambria Math"/>
              </a:rPr>
              <a:t>∙54 )= 4</a:t>
            </a:r>
            <a:r>
              <a:rPr lang="en-US" dirty="0">
                <a:latin typeface="Cambria Math" pitchFamily="18" charset="0"/>
                <a:ea typeface="Cambria Math" pitchFamily="18" charset="0"/>
              </a:rPr>
              <a:t> </a:t>
            </a:r>
            <a:r>
              <a:rPr lang="en-US" dirty="0">
                <a:latin typeface="Cambria Math"/>
                <a:ea typeface="Cambria Math"/>
              </a:rPr>
              <a:t>∙54 −  1</a:t>
            </a:r>
            <a:r>
              <a:rPr lang="en-US" dirty="0">
                <a:latin typeface="Cambria Math" pitchFamily="18" charset="0"/>
                <a:ea typeface="Cambria Math" pitchFamily="18" charset="0"/>
              </a:rPr>
              <a:t> </a:t>
            </a:r>
            <a:r>
              <a:rPr lang="en-US" dirty="0">
                <a:latin typeface="Cambria Math"/>
                <a:ea typeface="Cambria Math"/>
              </a:rPr>
              <a:t>∙198 </a:t>
            </a:r>
          </a:p>
          <a:p>
            <a:pPr lvl="1"/>
            <a:r>
              <a:rPr lang="en-US" dirty="0">
                <a:latin typeface="Cambria Math"/>
                <a:ea typeface="Cambria Math"/>
              </a:rPr>
              <a:t>Substituting 54 = 252 −  1</a:t>
            </a:r>
            <a:r>
              <a:rPr lang="en-US" dirty="0">
                <a:latin typeface="Cambria Math" pitchFamily="18" charset="0"/>
                <a:ea typeface="Cambria Math" pitchFamily="18" charset="0"/>
              </a:rPr>
              <a:t> </a:t>
            </a:r>
            <a:r>
              <a:rPr lang="en-US" dirty="0">
                <a:latin typeface="Cambria Math"/>
                <a:ea typeface="Cambria Math"/>
              </a:rPr>
              <a:t>∙198 (from </a:t>
            </a:r>
            <a:r>
              <a:rPr lang="en-US" dirty="0">
                <a:solidFill>
                  <a:schemeClr val="accent1">
                    <a:lumMod val="60000"/>
                    <a:lumOff val="40000"/>
                  </a:schemeClr>
                </a:solidFill>
                <a:latin typeface="Cambria Math"/>
                <a:ea typeface="Cambria Math"/>
              </a:rPr>
              <a:t>i</a:t>
            </a:r>
            <a:r>
              <a:rPr lang="en-US" dirty="0">
                <a:latin typeface="Cambria Math"/>
                <a:ea typeface="Cambria Math"/>
              </a:rPr>
              <a:t>)) yields:</a:t>
            </a:r>
          </a:p>
          <a:p>
            <a:pPr lvl="2"/>
            <a:r>
              <a:rPr lang="en-US" dirty="0">
                <a:latin typeface="Cambria Math"/>
                <a:ea typeface="Cambria Math"/>
              </a:rPr>
              <a:t> 18 = 4</a:t>
            </a:r>
            <a:r>
              <a:rPr lang="en-US" dirty="0">
                <a:latin typeface="Cambria Math" pitchFamily="18" charset="0"/>
                <a:ea typeface="Cambria Math" pitchFamily="18" charset="0"/>
              </a:rPr>
              <a:t> </a:t>
            </a:r>
            <a:r>
              <a:rPr lang="en-US" dirty="0">
                <a:latin typeface="Cambria Math"/>
                <a:ea typeface="Cambria Math"/>
              </a:rPr>
              <a:t>∙(252 −  1</a:t>
            </a:r>
            <a:r>
              <a:rPr lang="en-US" dirty="0">
                <a:latin typeface="Cambria Math" pitchFamily="18" charset="0"/>
                <a:ea typeface="Cambria Math" pitchFamily="18" charset="0"/>
              </a:rPr>
              <a:t> </a:t>
            </a:r>
            <a:r>
              <a:rPr lang="en-US" dirty="0">
                <a:latin typeface="Cambria Math"/>
                <a:ea typeface="Cambria Math"/>
              </a:rPr>
              <a:t>∙198) −  1</a:t>
            </a:r>
            <a:r>
              <a:rPr lang="en-US" dirty="0">
                <a:latin typeface="Cambria Math" pitchFamily="18" charset="0"/>
                <a:ea typeface="Cambria Math" pitchFamily="18" charset="0"/>
              </a:rPr>
              <a:t> </a:t>
            </a:r>
            <a:r>
              <a:rPr lang="en-US" dirty="0">
                <a:latin typeface="Cambria Math"/>
                <a:ea typeface="Cambria Math"/>
              </a:rPr>
              <a:t>∙198 = </a:t>
            </a:r>
            <a:r>
              <a:rPr lang="en-US" dirty="0">
                <a:solidFill>
                  <a:srgbClr val="C00000"/>
                </a:solidFill>
                <a:latin typeface="Cambria Math"/>
                <a:ea typeface="Cambria Math"/>
              </a:rPr>
              <a:t>4</a:t>
            </a:r>
            <a:r>
              <a:rPr lang="en-US" dirty="0">
                <a:latin typeface="Cambria Math" pitchFamily="18" charset="0"/>
                <a:ea typeface="Cambria Math" pitchFamily="18" charset="0"/>
              </a:rPr>
              <a:t> </a:t>
            </a:r>
            <a:r>
              <a:rPr lang="en-US" dirty="0">
                <a:latin typeface="Cambria Math"/>
                <a:ea typeface="Cambria Math"/>
              </a:rPr>
              <a:t>∙252 −  </a:t>
            </a:r>
            <a:r>
              <a:rPr lang="en-US" dirty="0">
                <a:solidFill>
                  <a:srgbClr val="C00000"/>
                </a:solidFill>
                <a:latin typeface="Cambria Math"/>
                <a:ea typeface="Cambria Math"/>
              </a:rPr>
              <a:t>5</a:t>
            </a:r>
            <a:r>
              <a:rPr lang="en-US" dirty="0">
                <a:latin typeface="Cambria Math" pitchFamily="18" charset="0"/>
                <a:ea typeface="Cambria Math" pitchFamily="18" charset="0"/>
              </a:rPr>
              <a:t> </a:t>
            </a:r>
            <a:r>
              <a:rPr lang="en-US" dirty="0">
                <a:latin typeface="Cambria Math"/>
                <a:ea typeface="Cambria Math"/>
              </a:rPr>
              <a:t>∙198 </a:t>
            </a:r>
          </a:p>
          <a:p>
            <a:r>
              <a:rPr lang="en-US" dirty="0">
                <a:ea typeface="Cambria Math"/>
              </a:rPr>
              <a:t>This method illustrated above is a two pass method. It first uses the Euclidian algorithm to find the </a:t>
            </a:r>
            <a:r>
              <a:rPr lang="en-US" dirty="0" err="1">
                <a:ea typeface="Cambria Math"/>
              </a:rPr>
              <a:t>gcd</a:t>
            </a:r>
            <a:r>
              <a:rPr lang="en-US" dirty="0">
                <a:ea typeface="Cambria Math"/>
              </a:rPr>
              <a:t> and then works backwards to express the </a:t>
            </a:r>
            <a:r>
              <a:rPr lang="en-US" dirty="0" err="1">
                <a:ea typeface="Cambria Math"/>
              </a:rPr>
              <a:t>gcd</a:t>
            </a:r>
            <a:r>
              <a:rPr lang="en-US" dirty="0">
                <a:ea typeface="Cambria Math"/>
              </a:rPr>
              <a:t> as a linear combination of the original two integers. A one pass method, called the </a:t>
            </a:r>
            <a:r>
              <a:rPr lang="en-US" i="1" dirty="0">
                <a:ea typeface="Cambria Math"/>
              </a:rPr>
              <a:t>extended Euclidean algorithm</a:t>
            </a:r>
            <a:r>
              <a:rPr lang="en-US" dirty="0">
                <a:ea typeface="Cambria Math"/>
              </a:rPr>
              <a:t>, is developed in the exercises</a:t>
            </a:r>
            <a:r>
              <a:rPr lang="en-US" dirty="0">
                <a:latin typeface="Cambria Math"/>
                <a:ea typeface="Cambria Math"/>
              </a:rPr>
              <a:t>.</a:t>
            </a:r>
          </a:p>
          <a:p>
            <a:pPr lvl="2"/>
            <a:endParaRPr lang="en-US" dirty="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Consequences of </a:t>
            </a:r>
            <a:r>
              <a:rPr lang="en-US" sz="4400" dirty="0" err="1"/>
              <a:t>B</a:t>
            </a:r>
            <a:r>
              <a:rPr lang="en-US" sz="4400" dirty="0" err="1">
                <a:ea typeface="Cambria Math"/>
              </a:rPr>
              <a:t>é</a:t>
            </a:r>
            <a:r>
              <a:rPr lang="en-US" sz="4400" dirty="0" err="1"/>
              <a:t>zout’s</a:t>
            </a:r>
            <a:r>
              <a:rPr lang="en-US" sz="4400" dirty="0"/>
              <a:t> Theorem</a:t>
            </a:r>
          </a:p>
        </p:txBody>
      </p:sp>
      <p:sp>
        <p:nvSpPr>
          <p:cNvPr id="3" name="Content Placeholder 2"/>
          <p:cNvSpPr>
            <a:spLocks noGrp="1"/>
          </p:cNvSpPr>
          <p:nvPr>
            <p:ph idx="1"/>
          </p:nvPr>
        </p:nvSpPr>
        <p:spPr/>
        <p:txBody>
          <a:bodyPr>
            <a:normAutofit fontScale="85000" lnSpcReduction="20000"/>
          </a:bodyPr>
          <a:lstStyle/>
          <a:p>
            <a:pPr>
              <a:buNone/>
            </a:pPr>
            <a:r>
              <a:rPr lang="en-US" b="1" dirty="0"/>
              <a:t>   Lemma </a:t>
            </a:r>
            <a:r>
              <a:rPr lang="en-US" b="1" dirty="0">
                <a:latin typeface="Cambria Math" pitchFamily="18" charset="0"/>
                <a:ea typeface="Cambria Math" pitchFamily="18" charset="0"/>
              </a:rPr>
              <a:t>2</a:t>
            </a:r>
            <a:r>
              <a:rPr lang="en-US" dirty="0"/>
              <a:t>: If </a:t>
            </a:r>
            <a:r>
              <a:rPr lang="en-US" i="1" dirty="0"/>
              <a:t>a</a:t>
            </a:r>
            <a:r>
              <a:rPr lang="en-US" dirty="0"/>
              <a:t>, </a:t>
            </a:r>
            <a:r>
              <a:rPr lang="en-US" i="1" dirty="0"/>
              <a:t>b</a:t>
            </a:r>
            <a:r>
              <a:rPr lang="en-US" dirty="0"/>
              <a:t>, and </a:t>
            </a:r>
            <a:r>
              <a:rPr lang="en-US" i="1" dirty="0"/>
              <a:t>c</a:t>
            </a:r>
            <a:r>
              <a:rPr lang="en-US" dirty="0"/>
              <a:t> are positive integers such that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and </a:t>
            </a:r>
            <a:r>
              <a:rPr lang="en-US" i="1" dirty="0"/>
              <a:t>a</a:t>
            </a:r>
            <a:r>
              <a:rPr lang="en-US" dirty="0"/>
              <a:t> | </a:t>
            </a:r>
            <a:r>
              <a:rPr lang="en-US" i="1" dirty="0" err="1"/>
              <a:t>bc</a:t>
            </a:r>
            <a:r>
              <a:rPr lang="en-US" dirty="0"/>
              <a:t>, then </a:t>
            </a:r>
            <a:r>
              <a:rPr lang="en-US" i="1" dirty="0"/>
              <a:t>a</a:t>
            </a:r>
            <a:r>
              <a:rPr lang="en-US" dirty="0"/>
              <a:t> | </a:t>
            </a:r>
            <a:r>
              <a:rPr lang="en-US" i="1" dirty="0"/>
              <a:t>c</a:t>
            </a:r>
            <a:r>
              <a:rPr lang="en-US" dirty="0"/>
              <a:t>.</a:t>
            </a:r>
          </a:p>
          <a:p>
            <a:pPr>
              <a:buNone/>
            </a:pPr>
            <a:r>
              <a:rPr lang="en-US" dirty="0"/>
              <a:t>   </a:t>
            </a:r>
            <a:r>
              <a:rPr lang="en-US" b="1" dirty="0"/>
              <a:t>Proof</a:t>
            </a:r>
            <a:r>
              <a:rPr lang="en-US" dirty="0"/>
              <a:t>:  Assume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and </a:t>
            </a:r>
            <a:r>
              <a:rPr lang="en-US" i="1" dirty="0"/>
              <a:t>a</a:t>
            </a:r>
            <a:r>
              <a:rPr lang="en-US" dirty="0"/>
              <a:t> | </a:t>
            </a:r>
            <a:r>
              <a:rPr lang="en-US" i="1" dirty="0" err="1"/>
              <a:t>bc</a:t>
            </a:r>
            <a:endParaRPr lang="en-US" dirty="0"/>
          </a:p>
          <a:p>
            <a:pPr lvl="1"/>
            <a:r>
              <a:rPr lang="en-US" dirty="0"/>
              <a:t>Since </a:t>
            </a:r>
            <a:r>
              <a:rPr lang="en-US" dirty="0" err="1"/>
              <a:t>gcd</a:t>
            </a:r>
            <a:r>
              <a:rPr lang="en-US" dirty="0"/>
              <a:t>(</a:t>
            </a:r>
            <a:r>
              <a:rPr lang="en-US" i="1" dirty="0"/>
              <a:t>a</a:t>
            </a:r>
            <a:r>
              <a:rPr lang="en-US" dirty="0"/>
              <a:t>, </a:t>
            </a:r>
            <a:r>
              <a:rPr lang="en-US" i="1" dirty="0"/>
              <a:t>b</a:t>
            </a:r>
            <a:r>
              <a:rPr lang="en-US" dirty="0"/>
              <a:t>) = </a:t>
            </a:r>
            <a:r>
              <a:rPr lang="en-US" dirty="0">
                <a:latin typeface="Cambria Math" pitchFamily="18" charset="0"/>
                <a:ea typeface="Cambria Math" pitchFamily="18" charset="0"/>
              </a:rPr>
              <a:t>1</a:t>
            </a:r>
            <a:r>
              <a:rPr lang="en-US" dirty="0"/>
              <a:t>, by </a:t>
            </a:r>
            <a:r>
              <a:rPr lang="en-US" dirty="0" err="1"/>
              <a:t>B</a:t>
            </a:r>
            <a:r>
              <a:rPr lang="en-US" dirty="0" err="1">
                <a:latin typeface="Cambria Math"/>
                <a:ea typeface="Cambria Math"/>
              </a:rPr>
              <a:t>é</a:t>
            </a:r>
            <a:r>
              <a:rPr lang="en-US" dirty="0" err="1"/>
              <a:t>zout’s</a:t>
            </a:r>
            <a:r>
              <a:rPr lang="en-US" dirty="0"/>
              <a:t> Theorem  there are integers </a:t>
            </a:r>
            <a:r>
              <a:rPr lang="en-US" i="1" dirty="0"/>
              <a:t>s</a:t>
            </a:r>
            <a:r>
              <a:rPr lang="en-US" dirty="0"/>
              <a:t> and </a:t>
            </a:r>
            <a:r>
              <a:rPr lang="en-US" i="1" dirty="0"/>
              <a:t>t</a:t>
            </a:r>
            <a:r>
              <a:rPr lang="en-US" dirty="0"/>
              <a:t> such that    </a:t>
            </a:r>
          </a:p>
          <a:p>
            <a:pPr lvl="1">
              <a:buNone/>
            </a:pPr>
            <a:r>
              <a:rPr lang="en-US" i="1" dirty="0"/>
              <a:t>                           </a:t>
            </a:r>
            <a:r>
              <a:rPr lang="en-US" i="1" dirty="0" err="1"/>
              <a:t>sa</a:t>
            </a:r>
            <a:r>
              <a:rPr lang="en-US" dirty="0"/>
              <a:t> + </a:t>
            </a:r>
            <a:r>
              <a:rPr lang="en-US" i="1" dirty="0" err="1"/>
              <a:t>tb</a:t>
            </a:r>
            <a:r>
              <a:rPr lang="en-US" i="1" dirty="0"/>
              <a:t> </a:t>
            </a:r>
            <a:r>
              <a:rPr lang="en-US" dirty="0"/>
              <a:t>= </a:t>
            </a:r>
            <a:r>
              <a:rPr lang="en-US" dirty="0">
                <a:latin typeface="Cambria Math" pitchFamily="18" charset="0"/>
                <a:ea typeface="Cambria Math" pitchFamily="18" charset="0"/>
              </a:rPr>
              <a:t>1</a:t>
            </a:r>
            <a:r>
              <a:rPr lang="en-US" dirty="0"/>
              <a:t>.</a:t>
            </a:r>
          </a:p>
          <a:p>
            <a:pPr lvl="1"/>
            <a:r>
              <a:rPr lang="en-US" dirty="0"/>
              <a:t>Multiplying both sides of the equation by </a:t>
            </a:r>
            <a:r>
              <a:rPr lang="en-US" i="1" dirty="0"/>
              <a:t>c</a:t>
            </a:r>
            <a:r>
              <a:rPr lang="en-US" dirty="0"/>
              <a:t>, yields </a:t>
            </a:r>
            <a:r>
              <a:rPr lang="en-US" i="1" dirty="0"/>
              <a:t>sac + </a:t>
            </a:r>
            <a:r>
              <a:rPr lang="en-US" i="1" dirty="0" err="1"/>
              <a:t>tbc</a:t>
            </a:r>
            <a:r>
              <a:rPr lang="en-US" i="1" dirty="0"/>
              <a:t> = c.</a:t>
            </a:r>
          </a:p>
          <a:p>
            <a:pPr lvl="1"/>
            <a:r>
              <a:rPr lang="en-US" dirty="0"/>
              <a:t>From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a:t>
            </a:r>
          </a:p>
          <a:p>
            <a:pPr lvl="2">
              <a:buNone/>
            </a:pPr>
            <a:r>
              <a:rPr lang="en-US" i="1" dirty="0"/>
              <a:t>  a | </a:t>
            </a:r>
            <a:r>
              <a:rPr lang="en-US" i="1" dirty="0" err="1"/>
              <a:t>tbc</a:t>
            </a:r>
            <a:r>
              <a:rPr lang="en-US" i="1" dirty="0"/>
              <a:t>   </a:t>
            </a:r>
            <a:r>
              <a:rPr lang="en-US" dirty="0">
                <a:latin typeface="Cambria Math" pitchFamily="18" charset="0"/>
                <a:ea typeface="Cambria Math" pitchFamily="18" charset="0"/>
              </a:rPr>
              <a:t>(</a:t>
            </a:r>
            <a:r>
              <a:rPr lang="en-US" dirty="0"/>
              <a:t>part ii) and </a:t>
            </a:r>
            <a:r>
              <a:rPr lang="en-US" i="1" dirty="0"/>
              <a:t> a </a:t>
            </a:r>
            <a:r>
              <a:rPr lang="en-US" dirty="0"/>
              <a:t>divides</a:t>
            </a:r>
            <a:r>
              <a:rPr lang="en-US" i="1" dirty="0"/>
              <a:t> sac + </a:t>
            </a:r>
            <a:r>
              <a:rPr lang="en-US" i="1" dirty="0" err="1"/>
              <a:t>tbc</a:t>
            </a:r>
            <a:r>
              <a:rPr lang="en-US" i="1" dirty="0"/>
              <a:t> </a:t>
            </a:r>
            <a:r>
              <a:rPr lang="en-US" dirty="0"/>
              <a:t>since</a:t>
            </a:r>
            <a:r>
              <a:rPr lang="en-US" i="1" dirty="0"/>
              <a:t> a | sac </a:t>
            </a:r>
            <a:r>
              <a:rPr lang="en-US" dirty="0"/>
              <a:t>and</a:t>
            </a:r>
            <a:r>
              <a:rPr lang="en-US" i="1" dirty="0"/>
              <a:t> </a:t>
            </a:r>
            <a:r>
              <a:rPr lang="en-US" i="1" dirty="0" err="1"/>
              <a:t>a|tbc</a:t>
            </a:r>
            <a:r>
              <a:rPr lang="en-US" i="1" dirty="0"/>
              <a:t> </a:t>
            </a:r>
            <a:r>
              <a:rPr lang="en-US" dirty="0"/>
              <a:t>(part </a:t>
            </a:r>
            <a:r>
              <a:rPr lang="en-US" dirty="0" err="1"/>
              <a:t>i</a:t>
            </a:r>
            <a:r>
              <a:rPr lang="en-US" dirty="0"/>
              <a:t>)</a:t>
            </a:r>
          </a:p>
          <a:p>
            <a:pPr lvl="1"/>
            <a:r>
              <a:rPr lang="en-US" dirty="0"/>
              <a:t>We conclude </a:t>
            </a:r>
            <a:r>
              <a:rPr lang="en-US" i="1" dirty="0"/>
              <a:t>a | c, </a:t>
            </a:r>
            <a:r>
              <a:rPr lang="en-US" dirty="0"/>
              <a:t>since</a:t>
            </a:r>
            <a:r>
              <a:rPr lang="en-US" i="1" dirty="0"/>
              <a:t>  sac + </a:t>
            </a:r>
            <a:r>
              <a:rPr lang="en-US" i="1" dirty="0" err="1"/>
              <a:t>tbc</a:t>
            </a:r>
            <a:r>
              <a:rPr lang="en-US" i="1" dirty="0"/>
              <a:t> = c.</a:t>
            </a:r>
          </a:p>
          <a:p>
            <a:pPr lvl="1">
              <a:buNone/>
            </a:pPr>
            <a:endParaRPr lang="en-US" i="1" dirty="0"/>
          </a:p>
          <a:p>
            <a:pPr>
              <a:buNone/>
            </a:pPr>
            <a:r>
              <a:rPr lang="en-US" b="1" i="1" dirty="0"/>
              <a:t>    </a:t>
            </a:r>
            <a:r>
              <a:rPr lang="en-US" b="1" dirty="0"/>
              <a:t>Lemma </a:t>
            </a:r>
            <a:r>
              <a:rPr lang="en-US" b="1" dirty="0">
                <a:latin typeface="Cambria Math" pitchFamily="18" charset="0"/>
                <a:ea typeface="Cambria Math" pitchFamily="18" charset="0"/>
              </a:rPr>
              <a:t>3</a:t>
            </a:r>
            <a:r>
              <a:rPr lang="en-US" dirty="0"/>
              <a:t>: If </a:t>
            </a:r>
            <a:r>
              <a:rPr lang="en-US" i="1" dirty="0"/>
              <a:t>p</a:t>
            </a:r>
            <a:r>
              <a:rPr lang="en-US" dirty="0"/>
              <a:t> is prime and  </a:t>
            </a:r>
            <a:r>
              <a:rPr lang="en-US" i="1" dirty="0"/>
              <a:t>p</a:t>
            </a:r>
            <a:r>
              <a:rPr lang="en-US" dirty="0"/>
              <a:t> | </a:t>
            </a:r>
            <a:r>
              <a:rPr lang="en-US" i="1" dirty="0"/>
              <a:t>a</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2</a:t>
            </a:r>
            <a:r>
              <a:rPr lang="en-US" dirty="0">
                <a:latin typeface="Cambria Math"/>
                <a:ea typeface="Cambria Math"/>
              </a:rPr>
              <a:t>∙∙∙</a:t>
            </a:r>
            <a:r>
              <a:rPr lang="en-US" i="1" dirty="0"/>
              <a:t>a</a:t>
            </a:r>
            <a:r>
              <a:rPr lang="en-US" i="1" baseline="-25000" dirty="0"/>
              <a:t>n</a:t>
            </a:r>
            <a:r>
              <a:rPr lang="en-US" dirty="0"/>
              <a:t>, then </a:t>
            </a:r>
            <a:r>
              <a:rPr lang="en-US" i="1" dirty="0"/>
              <a:t>p</a:t>
            </a:r>
            <a:r>
              <a:rPr lang="en-US" dirty="0"/>
              <a:t> | </a:t>
            </a:r>
            <a:r>
              <a:rPr lang="en-US" i="1" dirty="0" err="1"/>
              <a:t>a</a:t>
            </a:r>
            <a:r>
              <a:rPr lang="en-US" i="1" baseline="-25000" dirty="0" err="1"/>
              <a:t>i</a:t>
            </a:r>
            <a:r>
              <a:rPr lang="en-US" i="1" baseline="-25000" dirty="0"/>
              <a:t> </a:t>
            </a:r>
            <a:r>
              <a:rPr lang="en-US" i="1" dirty="0"/>
              <a:t> </a:t>
            </a:r>
            <a:r>
              <a:rPr lang="en-US" dirty="0"/>
              <a:t>for some </a:t>
            </a:r>
            <a:r>
              <a:rPr lang="en-US" i="1" dirty="0" err="1"/>
              <a:t>i</a:t>
            </a:r>
            <a:r>
              <a:rPr lang="en-US" dirty="0"/>
              <a:t>.</a:t>
            </a:r>
          </a:p>
          <a:p>
            <a:pPr>
              <a:buNone/>
            </a:pPr>
            <a:r>
              <a:rPr lang="en-US" i="1" dirty="0"/>
              <a:t>   </a:t>
            </a:r>
            <a:r>
              <a:rPr lang="en-US" dirty="0"/>
              <a:t>(</a:t>
            </a:r>
            <a:r>
              <a:rPr lang="en-US" i="1" dirty="0"/>
              <a:t>proof uses mathematical induction; see Exercise </a:t>
            </a:r>
            <a:r>
              <a:rPr lang="en-US" dirty="0">
                <a:latin typeface="Cambria Math" pitchFamily="18" charset="0"/>
                <a:ea typeface="Cambria Math" pitchFamily="18" charset="0"/>
              </a:rPr>
              <a:t>64</a:t>
            </a:r>
            <a:r>
              <a:rPr lang="en-US" i="1" dirty="0">
                <a:latin typeface="Cambria Math" pitchFamily="18" charset="0"/>
                <a:ea typeface="Cambria Math" pitchFamily="18" charset="0"/>
              </a:rPr>
              <a:t> </a:t>
            </a:r>
            <a:r>
              <a:rPr lang="en-US" i="1" dirty="0"/>
              <a:t>of Section </a:t>
            </a:r>
            <a:r>
              <a:rPr lang="en-US" dirty="0">
                <a:latin typeface="Cambria Math" pitchFamily="18" charset="0"/>
                <a:ea typeface="Cambria Math" pitchFamily="18" charset="0"/>
              </a:rPr>
              <a:t>5.1</a:t>
            </a:r>
            <a:r>
              <a:rPr lang="en-US" dirty="0"/>
              <a:t>)</a:t>
            </a:r>
          </a:p>
          <a:p>
            <a:pPr>
              <a:buNone/>
            </a:pPr>
            <a:endParaRPr lang="en-US" i="1" dirty="0"/>
          </a:p>
          <a:p>
            <a:r>
              <a:rPr lang="en-US" dirty="0"/>
              <a:t>Lemma </a:t>
            </a:r>
            <a:r>
              <a:rPr lang="en-US" dirty="0">
                <a:latin typeface="Cambria Math" pitchFamily="18" charset="0"/>
                <a:ea typeface="Cambria Math" pitchFamily="18" charset="0"/>
              </a:rPr>
              <a:t>3</a:t>
            </a:r>
            <a:r>
              <a:rPr lang="en-US" dirty="0"/>
              <a:t> is crucial in the proof of the uniqueness of prime factorizations.</a:t>
            </a:r>
          </a:p>
        </p:txBody>
      </p:sp>
      <p:sp>
        <p:nvSpPr>
          <p:cNvPr id="4" name="Isosceles Triangle 3"/>
          <p:cNvSpPr/>
          <p:nvPr/>
        </p:nvSpPr>
        <p:spPr>
          <a:xfrm rot="5400000" flipV="1">
            <a:off x="9906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Uniqueness of Prime Factorization</a:t>
            </a:r>
          </a:p>
        </p:txBody>
      </p:sp>
      <p:sp>
        <p:nvSpPr>
          <p:cNvPr id="3" name="Content Placeholder 2"/>
          <p:cNvSpPr>
            <a:spLocks noGrp="1"/>
          </p:cNvSpPr>
          <p:nvPr>
            <p:ph idx="1"/>
          </p:nvPr>
        </p:nvSpPr>
        <p:spPr/>
        <p:txBody>
          <a:bodyPr>
            <a:normAutofit fontScale="77500" lnSpcReduction="20000"/>
          </a:bodyPr>
          <a:lstStyle/>
          <a:p>
            <a:r>
              <a:rPr lang="en-US" dirty="0"/>
              <a:t>We will prove that a prime factorization of a positive integer  where the primes are in </a:t>
            </a:r>
            <a:r>
              <a:rPr lang="en-US" dirty="0" err="1"/>
              <a:t>nondecreasing</a:t>
            </a:r>
            <a:r>
              <a:rPr lang="en-US" dirty="0"/>
              <a:t> order is unique. (This part of the fundamental theorem of arithmetic. The other part, which asserts that every positive integer has a prime factorization into primes, will be proved in Section </a:t>
            </a:r>
            <a:r>
              <a:rPr lang="en-US" dirty="0">
                <a:latin typeface="Cambria Math" pitchFamily="18" charset="0"/>
                <a:ea typeface="Cambria Math" pitchFamily="18" charset="0"/>
              </a:rPr>
              <a:t>5.2</a:t>
            </a:r>
            <a:r>
              <a:rPr lang="en-US" dirty="0"/>
              <a:t>.)</a:t>
            </a:r>
          </a:p>
          <a:p>
            <a:pPr>
              <a:buNone/>
            </a:pPr>
            <a:r>
              <a:rPr lang="en-US" b="1" dirty="0"/>
              <a:t>     Proof</a:t>
            </a:r>
            <a:r>
              <a:rPr lang="en-US" dirty="0"/>
              <a:t>: (</a:t>
            </a:r>
            <a:r>
              <a:rPr lang="en-US" i="1" dirty="0"/>
              <a:t>by contradiction</a:t>
            </a:r>
            <a:r>
              <a:rPr lang="en-US" dirty="0"/>
              <a:t>) Suppose that the positive integer </a:t>
            </a:r>
            <a:r>
              <a:rPr lang="en-US" i="1" dirty="0"/>
              <a:t>n</a:t>
            </a:r>
            <a:r>
              <a:rPr lang="en-US" dirty="0"/>
              <a:t> can be written as a product of primes in two distinct ways:</a:t>
            </a:r>
          </a:p>
          <a:p>
            <a:pPr>
              <a:buNone/>
            </a:pPr>
            <a:r>
              <a:rPr lang="en-US" dirty="0"/>
              <a:t>                       </a:t>
            </a:r>
            <a:r>
              <a:rPr lang="en-US" i="1" dirty="0"/>
              <a:t>n</a:t>
            </a:r>
            <a:r>
              <a:rPr lang="en-US" dirty="0"/>
              <a:t> = </a:t>
            </a:r>
            <a:r>
              <a:rPr lang="en-US" i="1" dirty="0"/>
              <a:t>p</a:t>
            </a:r>
            <a:r>
              <a:rPr lang="en-US" baseline="-25000" dirty="0">
                <a:latin typeface="Cambria Math" pitchFamily="18" charset="0"/>
                <a:ea typeface="Cambria Math" pitchFamily="18" charset="0"/>
              </a:rPr>
              <a:t>1</a:t>
            </a:r>
            <a:r>
              <a:rPr lang="en-US" i="1" dirty="0"/>
              <a:t>p</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err="1"/>
              <a:t>p</a:t>
            </a:r>
            <a:r>
              <a:rPr lang="en-US" i="1" baseline="-25000" dirty="0" err="1"/>
              <a:t>s</a:t>
            </a:r>
            <a:r>
              <a:rPr lang="en-US" i="1" dirty="0"/>
              <a:t>  </a:t>
            </a:r>
            <a:r>
              <a:rPr lang="en-US" dirty="0"/>
              <a:t>and</a:t>
            </a:r>
            <a:r>
              <a:rPr lang="en-US" i="1" dirty="0"/>
              <a:t> n</a:t>
            </a:r>
            <a:r>
              <a:rPr lang="en-US" dirty="0"/>
              <a:t> = </a:t>
            </a:r>
            <a:r>
              <a:rPr lang="en-US" i="1" dirty="0"/>
              <a:t>q</a:t>
            </a:r>
            <a:r>
              <a:rPr lang="en-US" baseline="-25000" dirty="0">
                <a:latin typeface="Cambria Math" pitchFamily="18" charset="0"/>
                <a:ea typeface="Cambria Math" pitchFamily="18" charset="0"/>
              </a:rPr>
              <a:t>1</a:t>
            </a:r>
            <a:r>
              <a:rPr lang="en-US" i="1" dirty="0"/>
              <a:t>q</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p</a:t>
            </a:r>
            <a:r>
              <a:rPr lang="en-US" i="1" baseline="-25000" dirty="0"/>
              <a:t>t</a:t>
            </a:r>
            <a:r>
              <a:rPr lang="en-US" i="1" dirty="0"/>
              <a:t>.</a:t>
            </a:r>
          </a:p>
          <a:p>
            <a:pPr lvl="1"/>
            <a:r>
              <a:rPr lang="en-US" dirty="0"/>
              <a:t>Remove all common primes from the factorizations to get</a:t>
            </a:r>
          </a:p>
          <a:p>
            <a:pPr lvl="1">
              <a:buNone/>
            </a:pPr>
            <a:endParaRPr lang="en-US" dirty="0"/>
          </a:p>
          <a:p>
            <a:pPr lvl="1">
              <a:buNone/>
            </a:pPr>
            <a:endParaRPr lang="en-US" dirty="0"/>
          </a:p>
          <a:p>
            <a:pPr lvl="1"/>
            <a:r>
              <a:rPr lang="en-US" dirty="0"/>
              <a:t>By Lemma </a:t>
            </a:r>
            <a:r>
              <a:rPr lang="en-US" dirty="0">
                <a:latin typeface="Cambria Math" pitchFamily="18" charset="0"/>
                <a:ea typeface="Cambria Math" pitchFamily="18" charset="0"/>
              </a:rPr>
              <a:t>3</a:t>
            </a:r>
            <a:r>
              <a:rPr lang="en-US" dirty="0"/>
              <a:t>, it follows that         divides          , for some </a:t>
            </a:r>
            <a:r>
              <a:rPr lang="en-US" i="1" dirty="0"/>
              <a:t>k,</a:t>
            </a:r>
            <a:r>
              <a:rPr lang="en-US" dirty="0"/>
              <a:t> contradicting the assumption that                          </a:t>
            </a:r>
          </a:p>
          <a:p>
            <a:pPr lvl="1"/>
            <a:r>
              <a:rPr lang="en-US" dirty="0"/>
              <a:t>       and           are distinct primes.</a:t>
            </a:r>
          </a:p>
          <a:p>
            <a:pPr lvl="1"/>
            <a:endParaRPr lang="en-US" dirty="0"/>
          </a:p>
          <a:p>
            <a:pPr lvl="1">
              <a:buNone/>
            </a:pPr>
            <a:endParaRPr lang="en-US" dirty="0"/>
          </a:p>
          <a:p>
            <a:pPr lvl="1"/>
            <a:r>
              <a:rPr lang="en-US" dirty="0"/>
              <a:t>Hence, there can be at most one factorization of </a:t>
            </a:r>
            <a:r>
              <a:rPr lang="en-US" i="1" dirty="0"/>
              <a:t>n</a:t>
            </a:r>
            <a:r>
              <a:rPr lang="en-US" dirty="0"/>
              <a:t> into primes in </a:t>
            </a:r>
            <a:r>
              <a:rPr lang="en-US" dirty="0" err="1"/>
              <a:t>nondecreasing</a:t>
            </a:r>
            <a:r>
              <a:rPr lang="en-US" dirty="0"/>
              <a:t> order.</a:t>
            </a:r>
          </a:p>
          <a:p>
            <a:pPr>
              <a:buNone/>
            </a:pPr>
            <a:endParaRPr lang="en-US" dirty="0"/>
          </a:p>
        </p:txBody>
      </p:sp>
      <p:sp>
        <p:nvSpPr>
          <p:cNvPr id="4" name="Isosceles Triangle 3"/>
          <p:cNvSpPr/>
          <p:nvPr/>
        </p:nvSpPr>
        <p:spPr>
          <a:xfrm rot="5400000" flipV="1">
            <a:off x="10210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3962400" y="4267200"/>
            <a:ext cx="3042285" cy="186690"/>
          </a:xfrm>
          <a:prstGeom prst="rect">
            <a:avLst/>
          </a:prstGeom>
        </p:spPr>
      </p:pic>
      <p:pic>
        <p:nvPicPr>
          <p:cNvPr id="8" name="Picture 7" descr="addin_tmp.png"/>
          <p:cNvPicPr>
            <a:picLocks noChangeAspect="1"/>
          </p:cNvPicPr>
          <p:nvPr>
            <p:custDataLst>
              <p:tags r:id="rId2"/>
            </p:custDataLst>
          </p:nvPr>
        </p:nvPicPr>
        <p:blipFill>
          <a:blip r:embed="rId8" cstate="print"/>
          <a:stretch>
            <a:fillRect/>
          </a:stretch>
        </p:blipFill>
        <p:spPr>
          <a:xfrm>
            <a:off x="4267200" y="4714685"/>
            <a:ext cx="356235" cy="225373"/>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5637736" y="4758130"/>
            <a:ext cx="272415" cy="186690"/>
          </a:xfrm>
          <a:prstGeom prst="rect">
            <a:avLst/>
          </a:prstGeom>
        </p:spPr>
      </p:pic>
      <p:pic>
        <p:nvPicPr>
          <p:cNvPr id="13" name="Picture 7" descr="addin_tmp.png">
            <a:extLst>
              <a:ext uri="{FF2B5EF4-FFF2-40B4-BE49-F238E27FC236}">
                <a16:creationId xmlns="" xmlns:a16="http://schemas.microsoft.com/office/drawing/2014/main" id="{31D7BF66-06E5-4D34-9409-226F0419A9EA}"/>
              </a:ext>
            </a:extLst>
          </p:cNvPr>
          <p:cNvPicPr>
            <a:picLocks noChangeAspect="1"/>
          </p:cNvPicPr>
          <p:nvPr>
            <p:custDataLst>
              <p:tags r:id="rId4"/>
            </p:custDataLst>
          </p:nvPr>
        </p:nvPicPr>
        <p:blipFill>
          <a:blip r:embed="rId8" cstate="print"/>
          <a:stretch>
            <a:fillRect/>
          </a:stretch>
        </p:blipFill>
        <p:spPr>
          <a:xfrm>
            <a:off x="1219200" y="5012212"/>
            <a:ext cx="356235" cy="225373"/>
          </a:xfrm>
          <a:prstGeom prst="rect">
            <a:avLst/>
          </a:prstGeom>
        </p:spPr>
      </p:pic>
      <p:pic>
        <p:nvPicPr>
          <p:cNvPr id="14" name="Picture 10" descr="addin_tmp.png">
            <a:extLst>
              <a:ext uri="{FF2B5EF4-FFF2-40B4-BE49-F238E27FC236}">
                <a16:creationId xmlns="" xmlns:a16="http://schemas.microsoft.com/office/drawing/2014/main" id="{3B3286BB-46BA-4B59-ADED-76E645285C3D}"/>
              </a:ext>
            </a:extLst>
          </p:cNvPr>
          <p:cNvPicPr>
            <a:picLocks noChangeAspect="1"/>
          </p:cNvPicPr>
          <p:nvPr>
            <p:custDataLst>
              <p:tags r:id="rId5"/>
            </p:custDataLst>
          </p:nvPr>
        </p:nvPicPr>
        <p:blipFill>
          <a:blip r:embed="rId9" cstate="print"/>
          <a:stretch>
            <a:fillRect/>
          </a:stretch>
        </p:blipFill>
        <p:spPr>
          <a:xfrm>
            <a:off x="2185035" y="5050895"/>
            <a:ext cx="272415" cy="18669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Dividing </a:t>
            </a:r>
            <a:r>
              <a:rPr lang="en-US" dirty="0" err="1"/>
              <a:t>Congruences</a:t>
            </a:r>
            <a:r>
              <a:rPr lang="en-US" dirty="0"/>
              <a:t> by an Integer</a:t>
            </a:r>
          </a:p>
        </p:txBody>
      </p:sp>
      <p:sp>
        <p:nvSpPr>
          <p:cNvPr id="3" name="Content Placeholder 2"/>
          <p:cNvSpPr>
            <a:spLocks noGrp="1"/>
          </p:cNvSpPr>
          <p:nvPr>
            <p:ph idx="1"/>
          </p:nvPr>
        </p:nvSpPr>
        <p:spPr/>
        <p:txBody>
          <a:bodyPr>
            <a:normAutofit/>
          </a:bodyPr>
          <a:lstStyle/>
          <a:p>
            <a:r>
              <a:rPr lang="en-US" dirty="0"/>
              <a:t>Dividing both sides of a valid congruence by an integer does not always produce a valid congruence (see Section </a:t>
            </a:r>
            <a:r>
              <a:rPr lang="en-US" dirty="0">
                <a:latin typeface="Cambria Math" pitchFamily="18" charset="0"/>
                <a:ea typeface="Cambria Math" pitchFamily="18" charset="0"/>
              </a:rPr>
              <a:t>4.1</a:t>
            </a:r>
            <a:r>
              <a:rPr lang="en-US" dirty="0"/>
              <a:t>).</a:t>
            </a:r>
          </a:p>
          <a:p>
            <a:r>
              <a:rPr lang="en-US" dirty="0"/>
              <a:t>But </a:t>
            </a:r>
            <a:r>
              <a:rPr lang="en-US" dirty="0">
                <a:latin typeface="Cambria Math" pitchFamily="18" charset="0"/>
                <a:ea typeface="Cambria Math" pitchFamily="18" charset="0"/>
              </a:rPr>
              <a:t>dividing by an integer relatively prime to the modulus does produce a valid congruence: </a:t>
            </a:r>
          </a:p>
          <a:p>
            <a:pPr>
              <a:buNone/>
            </a:pPr>
            <a:r>
              <a:rPr lang="en-US" dirty="0">
                <a:latin typeface="Cambria Math" pitchFamily="18" charset="0"/>
                <a:ea typeface="Cambria Math" pitchFamily="18" charset="0"/>
              </a:rPr>
              <a:t>    </a:t>
            </a:r>
            <a:r>
              <a:rPr lang="en-US" b="1" dirty="0">
                <a:ea typeface="Cambria Math" pitchFamily="18" charset="0"/>
              </a:rPr>
              <a:t>Theorem 7</a:t>
            </a:r>
            <a:r>
              <a:rPr lang="en-US" dirty="0">
                <a:latin typeface="Cambria Math" pitchFamily="18" charset="0"/>
                <a:ea typeface="Cambria Math" pitchFamily="18" charset="0"/>
              </a:rPr>
              <a:t>: Let m be a positive integer and let </a:t>
            </a:r>
            <a:r>
              <a:rPr lang="en-US" i="1" dirty="0">
                <a:ea typeface="Cambria Math" pitchFamily="18" charset="0"/>
              </a:rPr>
              <a:t>a</a:t>
            </a:r>
            <a:r>
              <a:rPr lang="en-US" dirty="0">
                <a:latin typeface="Cambria Math" pitchFamily="18" charset="0"/>
                <a:ea typeface="Cambria Math" pitchFamily="18" charset="0"/>
              </a:rPr>
              <a:t>, </a:t>
            </a:r>
            <a:r>
              <a:rPr lang="en-US" i="1" dirty="0">
                <a:ea typeface="Cambria Math" pitchFamily="18" charset="0"/>
              </a:rPr>
              <a:t>b</a:t>
            </a:r>
            <a:r>
              <a:rPr lang="en-US" dirty="0">
                <a:latin typeface="Cambria Math" pitchFamily="18" charset="0"/>
                <a:ea typeface="Cambria Math" pitchFamily="18" charset="0"/>
              </a:rPr>
              <a:t>, and </a:t>
            </a:r>
            <a:r>
              <a:rPr lang="en-US" i="1" dirty="0">
                <a:ea typeface="Cambria Math" pitchFamily="18" charset="0"/>
              </a:rPr>
              <a:t>c</a:t>
            </a:r>
            <a:r>
              <a:rPr lang="en-US" dirty="0">
                <a:latin typeface="Cambria Math" pitchFamily="18" charset="0"/>
                <a:ea typeface="Cambria Math" pitchFamily="18" charset="0"/>
              </a:rPr>
              <a:t> be integers. If </a:t>
            </a:r>
            <a:r>
              <a:rPr lang="en-US" i="1" dirty="0">
                <a:ea typeface="Cambria Math" pitchFamily="18" charset="0"/>
              </a:rPr>
              <a:t>ac </a:t>
            </a:r>
            <a:r>
              <a:rPr lang="en-US" dirty="0">
                <a:latin typeface="Cambria Math"/>
                <a:ea typeface="Cambria Math"/>
              </a:rPr>
              <a:t>≡</a:t>
            </a:r>
            <a:r>
              <a:rPr lang="en-US" i="1" dirty="0">
                <a:ea typeface="Cambria Math" pitchFamily="18" charset="0"/>
              </a:rPr>
              <a:t> </a:t>
            </a:r>
            <a:r>
              <a:rPr lang="en-US" i="1" dirty="0" err="1">
                <a:ea typeface="Cambria Math" pitchFamily="18" charset="0"/>
              </a:rPr>
              <a:t>bc</a:t>
            </a:r>
            <a:r>
              <a:rPr lang="en-US" i="1" dirty="0">
                <a:ea typeface="Cambria Math" pitchFamily="18" charset="0"/>
              </a:rPr>
              <a:t> </a:t>
            </a:r>
            <a:r>
              <a:rPr lang="en-US" dirty="0">
                <a:ea typeface="Cambria Math" pitchFamily="18" charset="0"/>
              </a:rPr>
              <a:t>(mod</a:t>
            </a:r>
            <a:r>
              <a:rPr lang="en-US" i="1" dirty="0">
                <a:ea typeface="Cambria Math" pitchFamily="18" charset="0"/>
              </a:rPr>
              <a:t> m</a:t>
            </a:r>
            <a:r>
              <a:rPr lang="en-US" dirty="0">
                <a:ea typeface="Cambria Math" pitchFamily="18" charset="0"/>
              </a:rPr>
              <a:t>) and </a:t>
            </a:r>
            <a:r>
              <a:rPr lang="en-US" dirty="0" err="1">
                <a:ea typeface="Cambria Math" pitchFamily="18" charset="0"/>
              </a:rPr>
              <a:t>gcd</a:t>
            </a:r>
            <a:r>
              <a:rPr lang="en-US" dirty="0">
                <a:ea typeface="Cambria Math" pitchFamily="18" charset="0"/>
              </a:rPr>
              <a:t>(</a:t>
            </a:r>
            <a:r>
              <a:rPr lang="en-US" i="1" dirty="0" err="1">
                <a:ea typeface="Cambria Math" pitchFamily="18" charset="0"/>
              </a:rPr>
              <a:t>c,m</a:t>
            </a:r>
            <a:r>
              <a:rPr lang="en-US" dirty="0">
                <a:ea typeface="Cambria Math" pitchFamily="18" charset="0"/>
              </a:rPr>
              <a:t>) = </a:t>
            </a:r>
            <a:r>
              <a:rPr lang="en-US" dirty="0">
                <a:latin typeface="Cambria Math" pitchFamily="18" charset="0"/>
                <a:ea typeface="Cambria Math" pitchFamily="18" charset="0"/>
              </a:rPr>
              <a:t>1, then </a:t>
            </a:r>
            <a:r>
              <a:rPr lang="en-US" i="1" dirty="0">
                <a:latin typeface="Cambria Math" pitchFamily="18" charset="0"/>
                <a:ea typeface="Cambria Math" pitchFamily="18" charset="0"/>
              </a:rPr>
              <a:t>a </a:t>
            </a:r>
            <a:r>
              <a:rPr lang="en-US" dirty="0">
                <a:latin typeface="Cambria Math"/>
                <a:ea typeface="Cambria Math"/>
              </a:rPr>
              <a:t>≡</a:t>
            </a:r>
            <a:r>
              <a:rPr lang="en-US" i="1" dirty="0">
                <a:latin typeface="Cambria Math" pitchFamily="18" charset="0"/>
                <a:ea typeface="Cambria Math" pitchFamily="18" charset="0"/>
              </a:rPr>
              <a:t> b </a:t>
            </a:r>
            <a:r>
              <a:rPr lang="en-US" dirty="0">
                <a:latin typeface="Cambria Math" pitchFamily="18" charset="0"/>
                <a:ea typeface="Cambria Math" pitchFamily="18" charset="0"/>
              </a:rPr>
              <a:t>(mod </a:t>
            </a:r>
            <a:r>
              <a:rPr lang="en-US" i="1" dirty="0">
                <a:latin typeface="Cambria Math" pitchFamily="18" charset="0"/>
                <a:ea typeface="Cambria Math" pitchFamily="18" charset="0"/>
              </a:rPr>
              <a:t>m</a:t>
            </a:r>
            <a:r>
              <a:rPr lang="en-US" dirty="0">
                <a:latin typeface="Cambria Math" pitchFamily="18" charset="0"/>
                <a:ea typeface="Cambria Math" pitchFamily="18" charset="0"/>
              </a:rPr>
              <a:t>).</a:t>
            </a:r>
          </a:p>
          <a:p>
            <a:pPr>
              <a:buNone/>
            </a:pPr>
            <a:r>
              <a:rPr lang="en-US" b="1" dirty="0">
                <a:latin typeface="Cambria Math" pitchFamily="18" charset="0"/>
                <a:ea typeface="Cambria Math" pitchFamily="18" charset="0"/>
              </a:rPr>
              <a:t>     </a:t>
            </a:r>
            <a:r>
              <a:rPr lang="en-US" b="1" dirty="0">
                <a:ea typeface="Cambria Math" pitchFamily="18" charset="0"/>
              </a:rPr>
              <a:t>Proof</a:t>
            </a:r>
            <a:r>
              <a:rPr lang="en-US" dirty="0">
                <a:ea typeface="Cambria Math" pitchFamily="18" charset="0"/>
              </a:rPr>
              <a:t>: Since </a:t>
            </a:r>
            <a:r>
              <a:rPr lang="en-US" i="1" dirty="0">
                <a:ea typeface="Cambria Math" pitchFamily="18" charset="0"/>
              </a:rPr>
              <a:t>ac </a:t>
            </a:r>
            <a:r>
              <a:rPr lang="en-US" dirty="0">
                <a:latin typeface="Cambria Math"/>
                <a:ea typeface="Cambria Math"/>
              </a:rPr>
              <a:t>≡</a:t>
            </a:r>
            <a:r>
              <a:rPr lang="en-US" i="1" dirty="0">
                <a:ea typeface="Cambria Math" pitchFamily="18" charset="0"/>
              </a:rPr>
              <a:t> </a:t>
            </a:r>
            <a:r>
              <a:rPr lang="en-US" i="1" dirty="0" err="1">
                <a:ea typeface="Cambria Math" pitchFamily="18" charset="0"/>
              </a:rPr>
              <a:t>bc</a:t>
            </a:r>
            <a:r>
              <a:rPr lang="en-US" i="1" dirty="0">
                <a:ea typeface="Cambria Math" pitchFamily="18" charset="0"/>
              </a:rPr>
              <a:t> </a:t>
            </a:r>
            <a:r>
              <a:rPr lang="en-US" dirty="0">
                <a:ea typeface="Cambria Math" pitchFamily="18" charset="0"/>
              </a:rPr>
              <a:t>(mod</a:t>
            </a:r>
            <a:r>
              <a:rPr lang="en-US" i="1" dirty="0">
                <a:ea typeface="Cambria Math" pitchFamily="18" charset="0"/>
              </a:rPr>
              <a:t> m</a:t>
            </a:r>
            <a:r>
              <a:rPr lang="en-US" dirty="0">
                <a:ea typeface="Cambria Math" pitchFamily="18" charset="0"/>
              </a:rPr>
              <a:t>), </a:t>
            </a:r>
            <a:r>
              <a:rPr lang="en-US" i="1" dirty="0">
                <a:ea typeface="Cambria Math" pitchFamily="18" charset="0"/>
              </a:rPr>
              <a:t>m</a:t>
            </a:r>
            <a:r>
              <a:rPr lang="en-US" dirty="0">
                <a:ea typeface="Cambria Math" pitchFamily="18" charset="0"/>
              </a:rPr>
              <a:t> | </a:t>
            </a:r>
            <a:r>
              <a:rPr lang="en-US" i="1" dirty="0">
                <a:ea typeface="Cambria Math" pitchFamily="18" charset="0"/>
              </a:rPr>
              <a:t>ac</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i="1" dirty="0" err="1">
                <a:ea typeface="Cambria Math" pitchFamily="18" charset="0"/>
              </a:rPr>
              <a:t>bc</a:t>
            </a:r>
            <a:r>
              <a:rPr lang="en-US" dirty="0">
                <a:ea typeface="Cambria Math" pitchFamily="18" charset="0"/>
              </a:rPr>
              <a:t> = </a:t>
            </a:r>
            <a:r>
              <a:rPr lang="en-US" i="1" dirty="0">
                <a:ea typeface="Cambria Math" pitchFamily="18" charset="0"/>
              </a:rPr>
              <a:t>c</a:t>
            </a:r>
            <a:r>
              <a:rPr lang="en-US" dirty="0">
                <a:ea typeface="Cambria Math" pitchFamily="18" charset="0"/>
              </a:rPr>
              <a:t>(</a:t>
            </a:r>
            <a:r>
              <a:rPr lang="en-US" i="1" dirty="0">
                <a:ea typeface="Cambria Math" pitchFamily="18" charset="0"/>
              </a:rPr>
              <a:t>a</a:t>
            </a:r>
            <a:r>
              <a:rPr lang="en-US" dirty="0">
                <a:latin typeface="Cambria Math"/>
                <a:ea typeface="Cambria Math"/>
              </a:rPr>
              <a:t> −</a:t>
            </a:r>
            <a:r>
              <a:rPr lang="en-US" dirty="0">
                <a:ea typeface="Cambria Math" pitchFamily="18" charset="0"/>
              </a:rPr>
              <a:t> </a:t>
            </a:r>
            <a:r>
              <a:rPr lang="en-US" i="1" dirty="0">
                <a:ea typeface="Cambria Math" pitchFamily="18" charset="0"/>
              </a:rPr>
              <a:t>b</a:t>
            </a:r>
            <a:r>
              <a:rPr lang="en-US" dirty="0">
                <a:ea typeface="Cambria Math" pitchFamily="18" charset="0"/>
              </a:rPr>
              <a:t>)   by Lemma </a:t>
            </a:r>
            <a:r>
              <a:rPr lang="en-US" dirty="0">
                <a:latin typeface="Cambria Math" pitchFamily="18" charset="0"/>
                <a:ea typeface="Cambria Math" pitchFamily="18" charset="0"/>
              </a:rPr>
              <a:t>2</a:t>
            </a:r>
            <a:r>
              <a:rPr lang="en-US" dirty="0">
                <a:ea typeface="Cambria Math" pitchFamily="18" charset="0"/>
              </a:rPr>
              <a:t>  and the fact that </a:t>
            </a:r>
            <a:r>
              <a:rPr lang="en-US" dirty="0" err="1">
                <a:ea typeface="Cambria Math" pitchFamily="18" charset="0"/>
              </a:rPr>
              <a:t>gcd</a:t>
            </a:r>
            <a:r>
              <a:rPr lang="en-US" dirty="0">
                <a:ea typeface="Cambria Math" pitchFamily="18" charset="0"/>
              </a:rPr>
              <a:t>(</a:t>
            </a:r>
            <a:r>
              <a:rPr lang="en-US" i="1" dirty="0" err="1">
                <a:ea typeface="Cambria Math" pitchFamily="18" charset="0"/>
              </a:rPr>
              <a:t>c</a:t>
            </a:r>
            <a:r>
              <a:rPr lang="en-US" dirty="0" err="1">
                <a:ea typeface="Cambria Math" pitchFamily="18" charset="0"/>
              </a:rPr>
              <a:t>,</a:t>
            </a:r>
            <a:r>
              <a:rPr lang="en-US" i="1" dirty="0" err="1">
                <a:ea typeface="Cambria Math" pitchFamily="18" charset="0"/>
              </a:rPr>
              <a:t>m</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it follows that   </a:t>
            </a:r>
            <a:r>
              <a:rPr lang="en-US" i="1" dirty="0">
                <a:ea typeface="Cambria Math" pitchFamily="18" charset="0"/>
              </a:rPr>
              <a:t>m</a:t>
            </a:r>
            <a:r>
              <a:rPr lang="en-US" dirty="0">
                <a:ea typeface="Cambria Math" pitchFamily="18" charset="0"/>
              </a:rPr>
              <a:t> | </a:t>
            </a:r>
            <a:r>
              <a:rPr lang="en-US" i="1" dirty="0">
                <a:ea typeface="Cambria Math" pitchFamily="18" charset="0"/>
              </a:rPr>
              <a:t>a</a:t>
            </a:r>
            <a:r>
              <a:rPr lang="en-US" dirty="0">
                <a:latin typeface="Cambria Math"/>
                <a:ea typeface="Cambria Math"/>
              </a:rPr>
              <a:t> −</a:t>
            </a:r>
            <a:r>
              <a:rPr lang="en-US" dirty="0">
                <a:ea typeface="Cambria Math" pitchFamily="18" charset="0"/>
              </a:rPr>
              <a:t> </a:t>
            </a:r>
            <a:r>
              <a:rPr lang="en-US" i="1" dirty="0">
                <a:ea typeface="Cambria Math" pitchFamily="18" charset="0"/>
              </a:rPr>
              <a:t>b.</a:t>
            </a:r>
            <a:r>
              <a:rPr lang="en-US" dirty="0">
                <a:ea typeface="Cambria Math" pitchFamily="18" charset="0"/>
              </a:rPr>
              <a:t>  Hence,</a:t>
            </a:r>
            <a:r>
              <a:rPr lang="en-US" i="1" dirty="0">
                <a:latin typeface="Cambria Math" pitchFamily="18" charset="0"/>
                <a:ea typeface="Cambria Math" pitchFamily="18" charset="0"/>
              </a:rPr>
              <a:t> </a:t>
            </a:r>
            <a:r>
              <a:rPr lang="en-US" i="1" dirty="0">
                <a:ea typeface="Cambria Math" pitchFamily="18" charset="0"/>
              </a:rPr>
              <a:t>a</a:t>
            </a:r>
            <a:r>
              <a:rPr lang="en-US" i="1" dirty="0">
                <a:latin typeface="Cambria Math" pitchFamily="18"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a:t>
            </a:r>
            <a:r>
              <a:rPr lang="en-US" i="1" dirty="0">
                <a:ea typeface="Cambria Math" pitchFamily="18" charset="0"/>
              </a:rPr>
              <a:t>b</a:t>
            </a:r>
            <a:r>
              <a:rPr lang="en-US" i="1" dirty="0">
                <a:latin typeface="Cambria Math" pitchFamily="18" charset="0"/>
                <a:ea typeface="Cambria Math" pitchFamily="18" charset="0"/>
              </a:rPr>
              <a:t> </a:t>
            </a:r>
            <a:r>
              <a:rPr lang="en-US" dirty="0">
                <a:latin typeface="Cambria Math" pitchFamily="18" charset="0"/>
                <a:ea typeface="Cambria Math" pitchFamily="18" charset="0"/>
              </a:rPr>
              <a:t>(mod </a:t>
            </a:r>
            <a:r>
              <a:rPr lang="en-US" i="1" dirty="0">
                <a:ea typeface="Cambria Math" pitchFamily="18" charset="0"/>
              </a:rPr>
              <a:t>m</a:t>
            </a:r>
            <a:r>
              <a:rPr lang="en-US" dirty="0">
                <a:latin typeface="Cambria Math" pitchFamily="18" charset="0"/>
                <a:ea typeface="Cambria Math" pitchFamily="18" charset="0"/>
              </a:rPr>
              <a:t>).</a:t>
            </a:r>
            <a:r>
              <a:rPr lang="en-US" dirty="0">
                <a:ea typeface="Cambria Math" pitchFamily="18" charset="0"/>
              </a:rPr>
              <a:t> </a:t>
            </a:r>
          </a:p>
        </p:txBody>
      </p:sp>
      <p:sp>
        <p:nvSpPr>
          <p:cNvPr id="4" name="Isosceles Triangle 3"/>
          <p:cNvSpPr/>
          <p:nvPr/>
        </p:nvSpPr>
        <p:spPr>
          <a:xfrm rot="5400000" flipV="1">
            <a:off x="9906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endParaRPr lang="en-US" altLang="zh-CN" dirty="0">
              <a:ea typeface="宋体" pitchFamily="2" charset="-122"/>
            </a:endParaRPr>
          </a:p>
          <a:p>
            <a:r>
              <a:rPr lang="en-US" altLang="zh-CN" dirty="0">
                <a:ea typeface="宋体" pitchFamily="2" charset="-122"/>
              </a:rPr>
              <a:t>Pages 272           13, 21     7</a:t>
            </a:r>
            <a:r>
              <a:rPr lang="en-US" altLang="zh-CN" baseline="30000" dirty="0">
                <a:ea typeface="宋体" pitchFamily="2" charset="-122"/>
              </a:rPr>
              <a:t>th</a:t>
            </a:r>
            <a:r>
              <a:rPr lang="en-US" altLang="zh-CN" dirty="0">
                <a:ea typeface="宋体" pitchFamily="2" charset="-122"/>
              </a:rPr>
              <a:t> edition</a:t>
            </a:r>
          </a:p>
          <a:p>
            <a:endParaRPr lang="en-US" altLang="zh-CN" dirty="0">
              <a:ea typeface="宋体" pitchFamily="2" charset="-122"/>
            </a:endParaRPr>
          </a:p>
          <a:p>
            <a:r>
              <a:rPr lang="en-US" altLang="zh-CN" dirty="0">
                <a:ea typeface="宋体" pitchFamily="2" charset="-122"/>
              </a:rPr>
              <a:t>Pages 217-218     9, 17      6</a:t>
            </a:r>
            <a:r>
              <a:rPr lang="en-US" altLang="zh-CN" baseline="30000" dirty="0">
                <a:ea typeface="宋体" pitchFamily="2" charset="-122"/>
              </a:rPr>
              <a:t>th</a:t>
            </a:r>
            <a:r>
              <a:rPr lang="en-US" altLang="zh-CN" dirty="0">
                <a:ea typeface="宋体" pitchFamily="2" charset="-122"/>
              </a:rPr>
              <a:t> edition</a:t>
            </a:r>
          </a:p>
          <a:p>
            <a:endParaRPr lang="zh-CN" altLang="en-US" dirty="0">
              <a:ea typeface="宋体" pitchFamily="2" charset="-122"/>
            </a:endParaRPr>
          </a:p>
          <a:p>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Solving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4.4</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Linear </a:t>
            </a:r>
            <a:r>
              <a:rPr lang="en-US" dirty="0" err="1"/>
              <a:t>Congruences</a:t>
            </a:r>
            <a:endParaRPr lang="en-US" dirty="0"/>
          </a:p>
          <a:p>
            <a:r>
              <a:rPr lang="en-US" dirty="0"/>
              <a:t>The Chinese Remainder Theorem</a:t>
            </a:r>
          </a:p>
          <a:p>
            <a:r>
              <a:rPr lang="en-US" dirty="0"/>
              <a:t>Computer Arithmetic with Large Integers (</a:t>
            </a:r>
            <a:r>
              <a:rPr lang="en-US" i="1" dirty="0"/>
              <a:t>not currently included in slides, see text</a:t>
            </a:r>
            <a:r>
              <a:rPr lang="en-US" dirty="0"/>
              <a:t>)</a:t>
            </a:r>
          </a:p>
          <a:p>
            <a:r>
              <a:rPr lang="en-US" dirty="0"/>
              <a:t>Fermat’s Little Theorem</a:t>
            </a:r>
          </a:p>
          <a:p>
            <a:r>
              <a:rPr lang="en-US" dirty="0" err="1"/>
              <a:t>Pseudoprimes</a:t>
            </a:r>
            <a:endParaRPr lang="en-US" dirty="0"/>
          </a:p>
          <a:p>
            <a:r>
              <a:rPr lang="en-US" dirty="0"/>
              <a:t>Primitive Roots and Discrete Logarithms</a:t>
            </a:r>
          </a:p>
          <a:p>
            <a:pPr>
              <a:buNone/>
            </a:pPr>
            <a:endParaRPr lang="en-US" dirty="0"/>
          </a:p>
          <a:p>
            <a:pPr lvl="1">
              <a:buNone/>
            </a:pPr>
            <a:endParaRPr lang="en-US" dirty="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err="1"/>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Definition</a:t>
            </a:r>
            <a:r>
              <a:rPr lang="en-US" dirty="0"/>
              <a:t>: A congruence of the form                          </a:t>
            </a:r>
          </a:p>
          <a:p>
            <a:pPr>
              <a:buNone/>
            </a:pPr>
            <a:r>
              <a:rPr lang="en-US" dirty="0"/>
              <a:t>                        </a:t>
            </a:r>
            <a:r>
              <a:rPr lang="en-US" i="1" dirty="0"/>
              <a:t>ax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dirty="0"/>
              <a:t>    where </a:t>
            </a:r>
            <a:r>
              <a:rPr lang="en-US" i="1" dirty="0"/>
              <a:t>m</a:t>
            </a:r>
            <a:r>
              <a:rPr lang="en-US" dirty="0"/>
              <a:t> is a positive integer, </a:t>
            </a:r>
            <a:r>
              <a:rPr lang="en-US" i="1" dirty="0"/>
              <a:t>a</a:t>
            </a:r>
            <a:r>
              <a:rPr lang="en-US" dirty="0"/>
              <a:t> and </a:t>
            </a:r>
            <a:r>
              <a:rPr lang="en-US" i="1" dirty="0"/>
              <a:t>b</a:t>
            </a:r>
            <a:r>
              <a:rPr lang="en-US" dirty="0"/>
              <a:t> are integers, and </a:t>
            </a:r>
            <a:r>
              <a:rPr lang="en-US" i="1" dirty="0"/>
              <a:t>x</a:t>
            </a:r>
            <a:r>
              <a:rPr lang="en-US" dirty="0"/>
              <a:t> is a variable, is called a </a:t>
            </a:r>
            <a:r>
              <a:rPr lang="en-US" i="1" dirty="0"/>
              <a:t>linear congruence</a:t>
            </a:r>
            <a:r>
              <a:rPr lang="en-US" dirty="0"/>
              <a:t>.</a:t>
            </a:r>
          </a:p>
          <a:p>
            <a:pPr>
              <a:buNone/>
            </a:pPr>
            <a:endParaRPr lang="en-US" dirty="0"/>
          </a:p>
          <a:p>
            <a:r>
              <a:rPr lang="en-US" dirty="0"/>
              <a:t>The solutions to a linear congruence </a:t>
            </a:r>
            <a:r>
              <a:rPr lang="en-US" i="1" dirty="0"/>
              <a:t>ax</a:t>
            </a:r>
            <a:r>
              <a:rPr lang="en-US" dirty="0">
                <a:latin typeface="Cambria Math"/>
                <a:ea typeface="Cambria Math"/>
              </a:rPr>
              <a:t>≡</a:t>
            </a:r>
            <a:r>
              <a:rPr lang="en-US" dirty="0"/>
              <a:t> </a:t>
            </a:r>
            <a:r>
              <a:rPr lang="en-US" i="1" dirty="0"/>
              <a:t>b</a:t>
            </a:r>
            <a:r>
              <a:rPr lang="en-US" dirty="0"/>
              <a:t>( mod </a:t>
            </a:r>
            <a:r>
              <a:rPr lang="en-US" i="1" dirty="0"/>
              <a:t>m</a:t>
            </a:r>
            <a:r>
              <a:rPr lang="en-US" dirty="0"/>
              <a:t>) are  all integers </a:t>
            </a:r>
            <a:r>
              <a:rPr lang="en-US" i="1" dirty="0"/>
              <a:t>x</a:t>
            </a:r>
            <a:r>
              <a:rPr lang="en-US" dirty="0"/>
              <a:t> that satisfy the congruence.</a:t>
            </a:r>
          </a:p>
          <a:p>
            <a:endParaRPr lang="en-US" dirty="0"/>
          </a:p>
          <a:p>
            <a:pPr>
              <a:buNone/>
            </a:pPr>
            <a:r>
              <a:rPr lang="en-US" b="1" dirty="0"/>
              <a:t>   Definition</a:t>
            </a:r>
            <a:r>
              <a:rPr lang="en-US" dirty="0"/>
              <a:t>: An integer </a:t>
            </a:r>
            <a:r>
              <a:rPr lang="en-US" i="1" dirty="0">
                <a:latin typeface="Constantia"/>
              </a:rPr>
              <a:t>ā </a:t>
            </a:r>
            <a:r>
              <a:rPr lang="en-US" dirty="0">
                <a:latin typeface="Constantia"/>
              </a:rPr>
              <a:t>such that </a:t>
            </a:r>
            <a:r>
              <a:rPr lang="en-US" i="1" dirty="0" err="1"/>
              <a:t>āa</a:t>
            </a:r>
            <a:r>
              <a:rPr lang="en-US" i="1"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i="1" dirty="0"/>
              <a:t>m</a:t>
            </a:r>
            <a:r>
              <a:rPr lang="en-US" dirty="0"/>
              <a:t>) is said to be an </a:t>
            </a:r>
            <a:r>
              <a:rPr lang="en-US" i="1" dirty="0"/>
              <a:t>inverse</a:t>
            </a:r>
            <a:r>
              <a:rPr lang="en-US" dirty="0"/>
              <a:t> of </a:t>
            </a:r>
            <a:r>
              <a:rPr lang="en-US" i="1" dirty="0"/>
              <a:t>a</a:t>
            </a:r>
            <a:r>
              <a:rPr lang="en-US" dirty="0"/>
              <a:t> modulo </a:t>
            </a:r>
            <a:r>
              <a:rPr lang="en-US" i="1" dirty="0"/>
              <a:t>m</a:t>
            </a:r>
            <a:r>
              <a:rPr lang="en-US" dirty="0"/>
              <a:t>.</a:t>
            </a:r>
          </a:p>
          <a:p>
            <a:pPr>
              <a:buNone/>
            </a:pPr>
            <a:r>
              <a:rPr lang="en-US" dirty="0"/>
              <a:t>   </a:t>
            </a:r>
            <a:r>
              <a:rPr lang="en-US" b="1" dirty="0"/>
              <a:t>Example</a:t>
            </a:r>
            <a:r>
              <a:rPr lang="en-US" dirty="0"/>
              <a:t>:  </a:t>
            </a:r>
            <a:r>
              <a:rPr lang="en-US" dirty="0">
                <a:latin typeface="Cambria Math" pitchFamily="18" charset="0"/>
                <a:ea typeface="Cambria Math" pitchFamily="18" charset="0"/>
              </a:rPr>
              <a:t>5</a:t>
            </a:r>
            <a:r>
              <a:rPr lang="en-US" dirty="0"/>
              <a:t> is an inverse of </a:t>
            </a:r>
            <a:r>
              <a:rPr lang="en-US" dirty="0">
                <a:latin typeface="Cambria Math" pitchFamily="18" charset="0"/>
                <a:ea typeface="Cambria Math" pitchFamily="18" charset="0"/>
              </a:rPr>
              <a:t>3</a:t>
            </a:r>
            <a:r>
              <a:rPr lang="en-US" dirty="0"/>
              <a:t> modulo </a:t>
            </a:r>
            <a:r>
              <a:rPr lang="en-US" dirty="0">
                <a:latin typeface="Cambria Math" pitchFamily="18" charset="0"/>
                <a:ea typeface="Cambria Math" pitchFamily="18" charset="0"/>
              </a:rPr>
              <a:t>7</a:t>
            </a:r>
            <a:r>
              <a:rPr lang="en-US" dirty="0"/>
              <a:t> since </a:t>
            </a:r>
            <a:r>
              <a:rPr lang="en-US" dirty="0">
                <a:latin typeface="Cambria Math" pitchFamily="18" charset="0"/>
                <a:ea typeface="Cambria Math" pitchFamily="18" charset="0"/>
              </a:rPr>
              <a:t>5</a:t>
            </a:r>
            <a:r>
              <a:rPr lang="en-US" dirty="0">
                <a:latin typeface="Cambria Math"/>
                <a:ea typeface="Cambria Math"/>
              </a:rPr>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15</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(mod </a:t>
            </a:r>
            <a:r>
              <a:rPr lang="en-US" dirty="0">
                <a:latin typeface="Cambria Math" pitchFamily="18" charset="0"/>
                <a:ea typeface="Cambria Math" pitchFamily="18" charset="0"/>
              </a:rPr>
              <a:t>7</a:t>
            </a:r>
            <a:r>
              <a:rPr lang="en-US" dirty="0"/>
              <a:t>) </a:t>
            </a:r>
          </a:p>
          <a:p>
            <a:pPr>
              <a:buNone/>
            </a:pPr>
            <a:endParaRPr lang="en-US" dirty="0"/>
          </a:p>
          <a:p>
            <a:r>
              <a:rPr lang="en-US" dirty="0"/>
              <a:t>One method of solving linear </a:t>
            </a:r>
            <a:r>
              <a:rPr lang="en-US" dirty="0" err="1"/>
              <a:t>congruences</a:t>
            </a:r>
            <a:r>
              <a:rPr lang="en-US" dirty="0"/>
              <a:t> makes use of  an inverse </a:t>
            </a:r>
            <a:r>
              <a:rPr lang="en-US" i="1" dirty="0"/>
              <a:t>ā</a:t>
            </a:r>
            <a:r>
              <a:rPr lang="en-US" dirty="0"/>
              <a:t>, if it exists. Although we can not divide both sides of the congruence by </a:t>
            </a:r>
            <a:r>
              <a:rPr lang="en-US" i="1" dirty="0"/>
              <a:t>a</a:t>
            </a:r>
            <a:r>
              <a:rPr lang="en-US" dirty="0"/>
              <a:t>, we can multiply by </a:t>
            </a:r>
            <a:r>
              <a:rPr lang="en-US" i="1" dirty="0"/>
              <a:t>ā </a:t>
            </a:r>
            <a:r>
              <a:rPr lang="en-US" dirty="0"/>
              <a:t>to solve for </a:t>
            </a:r>
            <a:r>
              <a:rPr lang="en-US" i="1" dirty="0"/>
              <a:t>x.</a:t>
            </a:r>
            <a:r>
              <a:rPr lang="en-US" dirty="0"/>
              <a:t> </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Divisibility</a:t>
            </a:r>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b="1" dirty="0"/>
              <a:t>Theorem </a:t>
            </a:r>
            <a:r>
              <a:rPr lang="en-US" b="1" dirty="0">
                <a:latin typeface="Cambria Math" pitchFamily="18" charset="0"/>
                <a:ea typeface="Cambria Math" pitchFamily="18" charset="0"/>
              </a:rPr>
              <a:t>1</a:t>
            </a:r>
            <a:r>
              <a:rPr lang="en-US" dirty="0"/>
              <a:t>: Let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a:t>
            </a:r>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a:t>
            </a:r>
            <a:r>
              <a:rPr lang="en-US" i="1" dirty="0"/>
              <a:t> a</a:t>
            </a:r>
            <a:r>
              <a:rPr lang="en-US" dirty="0"/>
              <a:t> | (</a:t>
            </a:r>
            <a:r>
              <a:rPr lang="en-US" i="1" dirty="0"/>
              <a:t>b + c</a:t>
            </a:r>
            <a:r>
              <a:rPr lang="en-US" dirty="0"/>
              <a:t>);</a:t>
            </a:r>
          </a:p>
          <a:p>
            <a:pPr marL="1028700" lvl="1" indent="-571500">
              <a:buFont typeface="+mj-lt"/>
              <a:buAutoNum type="romanLcPeriod"/>
            </a:pPr>
            <a:r>
              <a:rPr lang="en-US" dirty="0"/>
              <a:t>If </a:t>
            </a:r>
            <a:r>
              <a:rPr lang="en-US" i="1" dirty="0"/>
              <a:t>a</a:t>
            </a:r>
            <a:r>
              <a:rPr lang="en-US" dirty="0"/>
              <a:t> | </a:t>
            </a:r>
            <a:r>
              <a:rPr lang="en-US" i="1" dirty="0"/>
              <a:t>b,</a:t>
            </a:r>
            <a:r>
              <a:rPr lang="en-US" dirty="0"/>
              <a:t> then </a:t>
            </a:r>
            <a:r>
              <a:rPr lang="en-US" i="1" dirty="0"/>
              <a:t>a</a:t>
            </a:r>
            <a:r>
              <a:rPr lang="en-US" dirty="0"/>
              <a:t> | </a:t>
            </a:r>
            <a:r>
              <a:rPr lang="en-US" dirty="0" err="1"/>
              <a:t>b</a:t>
            </a:r>
            <a:r>
              <a:rPr lang="en-US" i="1" dirty="0" err="1"/>
              <a:t>c</a:t>
            </a:r>
            <a:r>
              <a:rPr lang="en-US" dirty="0"/>
              <a:t> for all integers </a:t>
            </a:r>
            <a:r>
              <a:rPr lang="en-US" i="1" dirty="0"/>
              <a:t>c</a:t>
            </a:r>
            <a:r>
              <a:rPr lang="en-US" dirty="0"/>
              <a:t>;</a:t>
            </a:r>
            <a:endParaRPr lang="en-US" i="1" dirty="0"/>
          </a:p>
          <a:p>
            <a:pPr marL="1028700" lvl="1" indent="-571500">
              <a:buFont typeface="+mj-lt"/>
              <a:buAutoNum type="romanLcPeriod"/>
            </a:pPr>
            <a:r>
              <a:rPr lang="en-US" dirty="0"/>
              <a:t>If </a:t>
            </a:r>
            <a:r>
              <a:rPr lang="en-US" i="1" dirty="0"/>
              <a:t>a</a:t>
            </a:r>
            <a:r>
              <a:rPr lang="en-US" dirty="0"/>
              <a:t> | </a:t>
            </a:r>
            <a:r>
              <a:rPr lang="en-US" i="1" dirty="0"/>
              <a:t>b</a:t>
            </a:r>
            <a:r>
              <a:rPr lang="en-US" dirty="0"/>
              <a:t> and </a:t>
            </a:r>
            <a:r>
              <a:rPr lang="en-US" i="1" dirty="0"/>
              <a:t>b</a:t>
            </a:r>
            <a:r>
              <a:rPr lang="en-US" dirty="0"/>
              <a:t> | </a:t>
            </a:r>
            <a:r>
              <a:rPr lang="en-US" i="1" dirty="0"/>
              <a:t>c</a:t>
            </a:r>
            <a:r>
              <a:rPr lang="en-US" dirty="0"/>
              <a:t>, then </a:t>
            </a:r>
            <a:r>
              <a:rPr lang="en-US" i="1" dirty="0"/>
              <a:t>a</a:t>
            </a:r>
            <a:r>
              <a:rPr lang="en-US" dirty="0"/>
              <a:t> | </a:t>
            </a:r>
            <a:r>
              <a:rPr lang="en-US" i="1" dirty="0"/>
              <a:t>c</a:t>
            </a:r>
            <a:r>
              <a:rPr lang="en-US" dirty="0"/>
              <a:t>.</a:t>
            </a:r>
          </a:p>
          <a:p>
            <a:pPr marL="628650" lvl="1" indent="-571500">
              <a:buNone/>
            </a:pPr>
            <a:r>
              <a:rPr lang="en-US" dirty="0"/>
              <a:t>   </a:t>
            </a:r>
            <a:r>
              <a:rPr lang="en-US" b="1" dirty="0"/>
              <a:t>Proof</a:t>
            </a:r>
            <a:r>
              <a:rPr lang="en-US" dirty="0"/>
              <a:t>: (</a:t>
            </a:r>
            <a:r>
              <a:rPr lang="en-US" dirty="0" err="1"/>
              <a:t>i</a:t>
            </a:r>
            <a:r>
              <a:rPr lang="en-US" dirty="0"/>
              <a:t>)  Suppose </a:t>
            </a:r>
            <a:r>
              <a:rPr lang="en-US" i="1" dirty="0"/>
              <a:t>a</a:t>
            </a:r>
            <a:r>
              <a:rPr lang="en-US" dirty="0"/>
              <a:t> | </a:t>
            </a:r>
            <a:r>
              <a:rPr lang="en-US" i="1" dirty="0"/>
              <a:t>b</a:t>
            </a:r>
            <a:r>
              <a:rPr lang="en-US" dirty="0"/>
              <a:t> and </a:t>
            </a:r>
            <a:r>
              <a:rPr lang="en-US" i="1" dirty="0"/>
              <a:t>a</a:t>
            </a:r>
            <a:r>
              <a:rPr lang="en-US" dirty="0"/>
              <a:t> | </a:t>
            </a:r>
            <a:r>
              <a:rPr lang="en-US" i="1" dirty="0"/>
              <a:t>c</a:t>
            </a:r>
            <a:r>
              <a:rPr lang="en-US" dirty="0"/>
              <a:t>, then it follows that there are integers </a:t>
            </a:r>
            <a:r>
              <a:rPr lang="en-US" i="1" dirty="0"/>
              <a:t>s</a:t>
            </a:r>
            <a:r>
              <a:rPr lang="en-US" dirty="0"/>
              <a:t> and </a:t>
            </a:r>
            <a:r>
              <a:rPr lang="en-US" i="1" dirty="0"/>
              <a:t>t</a:t>
            </a:r>
            <a:r>
              <a:rPr lang="en-US" dirty="0"/>
              <a:t> with </a:t>
            </a:r>
            <a:r>
              <a:rPr lang="en-US" i="1" dirty="0"/>
              <a:t>b</a:t>
            </a:r>
            <a:r>
              <a:rPr lang="en-US" dirty="0"/>
              <a:t> = </a:t>
            </a:r>
            <a:r>
              <a:rPr lang="en-US" i="1" dirty="0"/>
              <a:t>as</a:t>
            </a:r>
            <a:r>
              <a:rPr lang="en-US" dirty="0"/>
              <a:t> and </a:t>
            </a:r>
            <a:r>
              <a:rPr lang="en-US" i="1" dirty="0"/>
              <a:t>c</a:t>
            </a:r>
            <a:r>
              <a:rPr lang="en-US" dirty="0"/>
              <a:t> = </a:t>
            </a:r>
            <a:r>
              <a:rPr lang="en-US" i="1" dirty="0"/>
              <a:t>at</a:t>
            </a:r>
            <a:r>
              <a:rPr lang="en-US" dirty="0"/>
              <a:t>. Hence,</a:t>
            </a:r>
          </a:p>
          <a:p>
            <a:pPr marL="628650" lvl="1" indent="-571500">
              <a:buNone/>
            </a:pPr>
            <a:r>
              <a:rPr lang="en-US" dirty="0"/>
              <a:t>            </a:t>
            </a:r>
            <a:r>
              <a:rPr lang="en-US" i="1" dirty="0"/>
              <a:t>b</a:t>
            </a:r>
            <a:r>
              <a:rPr lang="en-US" dirty="0"/>
              <a:t> + </a:t>
            </a:r>
            <a:r>
              <a:rPr lang="en-US" i="1" dirty="0"/>
              <a:t>c</a:t>
            </a:r>
            <a:r>
              <a:rPr lang="en-US" dirty="0"/>
              <a:t> = </a:t>
            </a:r>
            <a:r>
              <a:rPr lang="en-US" i="1" dirty="0"/>
              <a:t>as</a:t>
            </a:r>
            <a:r>
              <a:rPr lang="en-US" dirty="0"/>
              <a:t> + </a:t>
            </a:r>
            <a:r>
              <a:rPr lang="en-US" i="1" dirty="0"/>
              <a:t>at</a:t>
            </a:r>
            <a:r>
              <a:rPr lang="en-US" dirty="0"/>
              <a:t> = </a:t>
            </a:r>
            <a:r>
              <a:rPr lang="en-US" i="1" dirty="0"/>
              <a:t>a</a:t>
            </a:r>
            <a:r>
              <a:rPr lang="en-US" dirty="0"/>
              <a:t>(</a:t>
            </a:r>
            <a:r>
              <a:rPr lang="en-US" i="1" dirty="0"/>
              <a:t>s</a:t>
            </a:r>
            <a:r>
              <a:rPr lang="en-US" dirty="0"/>
              <a:t> + </a:t>
            </a:r>
            <a:r>
              <a:rPr lang="en-US" i="1" dirty="0"/>
              <a:t>t</a:t>
            </a:r>
            <a:r>
              <a:rPr lang="en-US" dirty="0"/>
              <a:t>).    </a:t>
            </a:r>
            <a:r>
              <a:rPr lang="en-US" dirty="0">
                <a:latin typeface="Cambria Math"/>
                <a:ea typeface="Cambria Math"/>
              </a:rPr>
              <a:t>Hence,  </a:t>
            </a:r>
            <a:r>
              <a:rPr lang="en-US" i="1" dirty="0"/>
              <a:t>a</a:t>
            </a:r>
            <a:r>
              <a:rPr lang="en-US" dirty="0"/>
              <a:t> | (</a:t>
            </a:r>
            <a:r>
              <a:rPr lang="en-US" i="1" dirty="0"/>
              <a:t>b + c</a:t>
            </a:r>
            <a:r>
              <a:rPr lang="en-US" dirty="0"/>
              <a:t>)</a:t>
            </a:r>
          </a:p>
          <a:p>
            <a:pPr marL="262890" indent="-571500">
              <a:buNone/>
            </a:pPr>
            <a:r>
              <a:rPr lang="en-US" dirty="0"/>
              <a:t>     (Exercises 3 and 4 ask for proofs of parts (ii) and  (iii).)                                                 </a:t>
            </a:r>
            <a:r>
              <a:rPr lang="en-US" b="1" dirty="0"/>
              <a:t>Corollary</a:t>
            </a:r>
            <a:r>
              <a:rPr lang="en-US" dirty="0"/>
              <a:t>: If </a:t>
            </a:r>
            <a:r>
              <a:rPr lang="en-US" i="1" dirty="0"/>
              <a:t>a</a:t>
            </a:r>
            <a:r>
              <a:rPr lang="en-US" dirty="0"/>
              <a:t>, </a:t>
            </a:r>
            <a:r>
              <a:rPr lang="en-US" i="1" dirty="0"/>
              <a:t>b</a:t>
            </a:r>
            <a:r>
              <a:rPr lang="en-US" dirty="0"/>
              <a:t>, and </a:t>
            </a:r>
            <a:r>
              <a:rPr lang="en-US" i="1" dirty="0"/>
              <a:t>c</a:t>
            </a:r>
            <a:r>
              <a:rPr lang="en-US" dirty="0"/>
              <a:t> be integers, where </a:t>
            </a:r>
            <a:r>
              <a:rPr lang="en-US" i="1" dirty="0"/>
              <a:t>a</a:t>
            </a:r>
            <a:r>
              <a:rPr lang="en-US" dirty="0"/>
              <a:t> </a:t>
            </a:r>
            <a:r>
              <a:rPr lang="en-US" dirty="0">
                <a:latin typeface="Cambria Math"/>
                <a:ea typeface="Cambria Math"/>
              </a:rPr>
              <a:t>≠0</a:t>
            </a:r>
            <a:r>
              <a:rPr lang="en-US" dirty="0"/>
              <a:t>, such that </a:t>
            </a:r>
            <a:r>
              <a:rPr lang="en-US" i="1" dirty="0"/>
              <a:t>a</a:t>
            </a:r>
            <a:r>
              <a:rPr lang="en-US" dirty="0"/>
              <a:t> | </a:t>
            </a:r>
            <a:r>
              <a:rPr lang="en-US" i="1" dirty="0"/>
              <a:t>b</a:t>
            </a:r>
            <a:r>
              <a:rPr lang="en-US" dirty="0"/>
              <a:t> and </a:t>
            </a:r>
            <a:r>
              <a:rPr lang="en-US" i="1" dirty="0"/>
              <a:t>a</a:t>
            </a:r>
            <a:r>
              <a:rPr lang="en-US" dirty="0"/>
              <a:t> | </a:t>
            </a:r>
            <a:r>
              <a:rPr lang="en-US" i="1" dirty="0"/>
              <a:t>c, </a:t>
            </a:r>
            <a:r>
              <a:rPr lang="en-US" dirty="0"/>
              <a:t>then </a:t>
            </a:r>
            <a:r>
              <a:rPr lang="en-US" i="1" dirty="0"/>
              <a:t>a</a:t>
            </a:r>
            <a:r>
              <a:rPr lang="en-US" dirty="0"/>
              <a:t> | </a:t>
            </a:r>
            <a:r>
              <a:rPr lang="en-US" i="1" dirty="0" err="1"/>
              <a:t>mb</a:t>
            </a:r>
            <a:r>
              <a:rPr lang="en-US" dirty="0"/>
              <a:t> + </a:t>
            </a:r>
            <a:r>
              <a:rPr lang="en-US" i="1" dirty="0" err="1"/>
              <a:t>nc</a:t>
            </a:r>
            <a:r>
              <a:rPr lang="en-US" dirty="0"/>
              <a:t> whenever </a:t>
            </a:r>
            <a:r>
              <a:rPr lang="en-US" i="1" dirty="0"/>
              <a:t>m</a:t>
            </a:r>
            <a:r>
              <a:rPr lang="en-US" dirty="0"/>
              <a:t> and </a:t>
            </a:r>
            <a:r>
              <a:rPr lang="en-US" i="1" dirty="0"/>
              <a:t>n</a:t>
            </a:r>
            <a:r>
              <a:rPr lang="en-US" dirty="0"/>
              <a:t> are integers. </a:t>
            </a:r>
          </a:p>
          <a:p>
            <a:pPr marL="262890" indent="-571500">
              <a:buNone/>
            </a:pPr>
            <a:r>
              <a:rPr lang="en-US" dirty="0"/>
              <a:t>   Can you show how it follows easily from (ii) and (</a:t>
            </a:r>
            <a:r>
              <a:rPr lang="en-US" dirty="0" err="1"/>
              <a:t>i</a:t>
            </a:r>
            <a:r>
              <a:rPr lang="en-US" dirty="0"/>
              <a:t>) of Theorem </a:t>
            </a:r>
            <a:r>
              <a:rPr lang="en-US" dirty="0">
                <a:latin typeface="Cambria Math" pitchFamily="18" charset="0"/>
                <a:ea typeface="Cambria Math" pitchFamily="18" charset="0"/>
              </a:rPr>
              <a:t>1</a:t>
            </a:r>
            <a:r>
              <a:rPr lang="en-US" dirty="0"/>
              <a:t>?</a:t>
            </a:r>
          </a:p>
          <a:p>
            <a:pPr marL="1028700" lvl="1" indent="-571500">
              <a:buFont typeface="+mj-lt"/>
              <a:buAutoNum type="romanLcPeriod"/>
            </a:pPr>
            <a:endParaRPr lang="en-US" dirty="0"/>
          </a:p>
        </p:txBody>
      </p:sp>
      <p:sp>
        <p:nvSpPr>
          <p:cNvPr id="4" name="Isosceles Triangle 3"/>
          <p:cNvSpPr/>
          <p:nvPr/>
        </p:nvSpPr>
        <p:spPr>
          <a:xfrm rot="5400000" flipV="1">
            <a:off x="9829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a:t>
            </a:r>
            <a:r>
              <a:rPr lang="en-US" i="1" dirty="0"/>
              <a:t>a</a:t>
            </a:r>
            <a:r>
              <a:rPr lang="en-US" dirty="0"/>
              <a:t> modulo </a:t>
            </a:r>
            <a:r>
              <a:rPr lang="en-US" i="1" dirty="0"/>
              <a:t>m</a:t>
            </a:r>
          </a:p>
        </p:txBody>
      </p:sp>
      <p:sp>
        <p:nvSpPr>
          <p:cNvPr id="3" name="Content Placeholder 2"/>
          <p:cNvSpPr>
            <a:spLocks noGrp="1"/>
          </p:cNvSpPr>
          <p:nvPr>
            <p:ph idx="1"/>
          </p:nvPr>
        </p:nvSpPr>
        <p:spPr/>
        <p:txBody>
          <a:bodyPr>
            <a:normAutofit fontScale="85000" lnSpcReduction="10000"/>
          </a:bodyPr>
          <a:lstStyle/>
          <a:p>
            <a:r>
              <a:rPr lang="en-US" dirty="0"/>
              <a:t>The following theorem guarantees that an inverse of </a:t>
            </a:r>
            <a:r>
              <a:rPr lang="en-US" i="1" dirty="0"/>
              <a:t>a</a:t>
            </a:r>
            <a:r>
              <a:rPr lang="en-US" dirty="0"/>
              <a:t> modulo </a:t>
            </a:r>
            <a:r>
              <a:rPr lang="en-US" i="1" dirty="0"/>
              <a:t>m</a:t>
            </a:r>
            <a:r>
              <a:rPr lang="en-US" dirty="0"/>
              <a:t> exists whenever </a:t>
            </a:r>
            <a:r>
              <a:rPr lang="en-US" i="1" dirty="0"/>
              <a:t>a</a:t>
            </a:r>
            <a:r>
              <a:rPr lang="en-US" dirty="0"/>
              <a:t> and </a:t>
            </a:r>
            <a:r>
              <a:rPr lang="en-US" i="1" dirty="0"/>
              <a:t>m</a:t>
            </a:r>
            <a:r>
              <a:rPr lang="en-US" dirty="0"/>
              <a:t> are relatively prime.  Two integers </a:t>
            </a:r>
            <a:r>
              <a:rPr lang="en-US" i="1" dirty="0"/>
              <a:t>a</a:t>
            </a:r>
            <a:r>
              <a:rPr lang="en-US" dirty="0"/>
              <a:t> and </a:t>
            </a:r>
            <a:r>
              <a:rPr lang="en-US" i="1" dirty="0"/>
              <a:t>b</a:t>
            </a:r>
            <a:r>
              <a:rPr lang="en-US" dirty="0"/>
              <a:t> are relatively prime when </a:t>
            </a:r>
            <a:r>
              <a:rPr lang="en-US" dirty="0" err="1"/>
              <a:t>gcd</a:t>
            </a:r>
            <a:r>
              <a:rPr lang="en-US" dirty="0"/>
              <a:t>(</a:t>
            </a:r>
            <a:r>
              <a:rPr lang="en-US" i="1" dirty="0" err="1"/>
              <a:t>a</a:t>
            </a:r>
            <a:r>
              <a:rPr lang="en-US" dirty="0" err="1"/>
              <a:t>,</a:t>
            </a:r>
            <a:r>
              <a:rPr lang="en-US" i="1" dirty="0" err="1"/>
              <a:t>b</a:t>
            </a:r>
            <a:r>
              <a:rPr lang="en-US" dirty="0"/>
              <a:t>) = </a:t>
            </a:r>
            <a:r>
              <a:rPr lang="en-US" dirty="0">
                <a:latin typeface="Cambria Math" pitchFamily="18" charset="0"/>
                <a:ea typeface="Cambria Math" pitchFamily="18" charset="0"/>
              </a:rPr>
              <a:t>1</a:t>
            </a:r>
            <a:r>
              <a:rPr lang="en-US" dirty="0"/>
              <a:t>.</a:t>
            </a:r>
          </a:p>
          <a:p>
            <a:pPr>
              <a:buNone/>
            </a:pPr>
            <a:r>
              <a:rPr lang="en-US" b="1" dirty="0"/>
              <a:t>   Theorem </a:t>
            </a:r>
            <a:r>
              <a:rPr lang="en-US" b="1" dirty="0">
                <a:latin typeface="Cambria Math" pitchFamily="18" charset="0"/>
                <a:ea typeface="Cambria Math" pitchFamily="18" charset="0"/>
              </a:rPr>
              <a:t>1</a:t>
            </a:r>
            <a:r>
              <a:rPr lang="en-US" dirty="0"/>
              <a:t>: If </a:t>
            </a:r>
            <a:r>
              <a:rPr lang="en-US" i="1" dirty="0"/>
              <a:t>a</a:t>
            </a:r>
            <a:r>
              <a:rPr lang="en-US" dirty="0"/>
              <a:t> and </a:t>
            </a:r>
            <a:r>
              <a:rPr lang="en-US" i="1" dirty="0"/>
              <a:t>m</a:t>
            </a:r>
            <a:r>
              <a:rPr lang="en-US" dirty="0"/>
              <a:t> are relatively prime integers and </a:t>
            </a:r>
            <a:r>
              <a:rPr lang="en-US" i="1" dirty="0"/>
              <a:t>m</a:t>
            </a:r>
            <a:r>
              <a:rPr lang="en-US" dirty="0"/>
              <a:t> &gt; </a:t>
            </a:r>
            <a:r>
              <a:rPr lang="en-US" dirty="0">
                <a:latin typeface="Cambria Math" pitchFamily="18" charset="0"/>
                <a:ea typeface="Cambria Math" pitchFamily="18" charset="0"/>
              </a:rPr>
              <a:t>1</a:t>
            </a:r>
            <a:r>
              <a:rPr lang="en-US" dirty="0">
                <a:ea typeface="Cambria Math" pitchFamily="18" charset="0"/>
              </a:rPr>
              <a:t>, then an inverse of </a:t>
            </a:r>
            <a:r>
              <a:rPr lang="en-US" i="1" dirty="0">
                <a:ea typeface="Cambria Math" pitchFamily="18" charset="0"/>
              </a:rPr>
              <a:t>a</a:t>
            </a:r>
            <a:r>
              <a:rPr lang="en-US" dirty="0">
                <a:ea typeface="Cambria Math" pitchFamily="18" charset="0"/>
              </a:rPr>
              <a:t> modulo </a:t>
            </a:r>
            <a:r>
              <a:rPr lang="en-US" i="1" dirty="0">
                <a:ea typeface="Cambria Math" pitchFamily="18" charset="0"/>
              </a:rPr>
              <a:t>m</a:t>
            </a:r>
            <a:r>
              <a:rPr lang="en-US" dirty="0">
                <a:ea typeface="Cambria Math" pitchFamily="18" charset="0"/>
              </a:rPr>
              <a:t> exists.</a:t>
            </a:r>
            <a:r>
              <a:rPr lang="en-US" dirty="0"/>
              <a:t> Furthermore, this inverse is unique modulo </a:t>
            </a:r>
            <a:r>
              <a:rPr lang="en-US" i="1" dirty="0"/>
              <a:t>m</a:t>
            </a:r>
            <a:r>
              <a:rPr lang="en-US" dirty="0"/>
              <a:t>. (This means that there is a unique positive integer </a:t>
            </a:r>
            <a:r>
              <a:rPr lang="en-US" i="1" dirty="0"/>
              <a:t>ā </a:t>
            </a:r>
            <a:r>
              <a:rPr lang="en-US" dirty="0"/>
              <a:t>less than </a:t>
            </a:r>
            <a:r>
              <a:rPr lang="en-US" i="1" dirty="0"/>
              <a:t>m</a:t>
            </a:r>
            <a:r>
              <a:rPr lang="en-US" dirty="0"/>
              <a:t> that is an inverse of </a:t>
            </a:r>
            <a:r>
              <a:rPr lang="en-US" i="1" dirty="0"/>
              <a:t>a </a:t>
            </a:r>
            <a:r>
              <a:rPr lang="en-US" dirty="0"/>
              <a:t>modulo </a:t>
            </a:r>
            <a:r>
              <a:rPr lang="en-US" i="1" dirty="0"/>
              <a:t>m</a:t>
            </a:r>
            <a:r>
              <a:rPr lang="en-US" dirty="0"/>
              <a:t> and every other inverse of </a:t>
            </a:r>
            <a:r>
              <a:rPr lang="en-US" i="1" dirty="0"/>
              <a:t>a</a:t>
            </a:r>
            <a:r>
              <a:rPr lang="en-US" dirty="0"/>
              <a:t> modulo </a:t>
            </a:r>
            <a:r>
              <a:rPr lang="en-US" i="1" dirty="0"/>
              <a:t>m</a:t>
            </a:r>
            <a:r>
              <a:rPr lang="en-US" dirty="0"/>
              <a:t> is congruent to </a:t>
            </a:r>
            <a:r>
              <a:rPr lang="en-US" i="1" dirty="0"/>
              <a:t>ā</a:t>
            </a:r>
            <a:r>
              <a:rPr lang="en-US" dirty="0"/>
              <a:t> modulo </a:t>
            </a:r>
            <a:r>
              <a:rPr lang="en-US" i="1" dirty="0"/>
              <a:t>m</a:t>
            </a:r>
            <a:r>
              <a:rPr lang="en-US" dirty="0"/>
              <a:t>.)   </a:t>
            </a:r>
          </a:p>
          <a:p>
            <a:pPr>
              <a:buNone/>
            </a:pPr>
            <a:r>
              <a:rPr lang="en-US" dirty="0"/>
              <a:t>    </a:t>
            </a:r>
            <a:r>
              <a:rPr lang="en-US" b="1" dirty="0"/>
              <a:t>Proof</a:t>
            </a:r>
            <a:r>
              <a:rPr lang="en-US" dirty="0"/>
              <a:t>:  Since </a:t>
            </a:r>
            <a:r>
              <a:rPr lang="en-US" dirty="0" err="1"/>
              <a:t>gcd</a:t>
            </a:r>
            <a:r>
              <a:rPr lang="en-US" dirty="0"/>
              <a:t>(</a:t>
            </a:r>
            <a:r>
              <a:rPr lang="en-US" i="1" dirty="0" err="1"/>
              <a:t>a</a:t>
            </a:r>
            <a:r>
              <a:rPr lang="en-US" dirty="0" err="1"/>
              <a:t>,</a:t>
            </a:r>
            <a:r>
              <a:rPr lang="en-US" i="1" dirty="0" err="1"/>
              <a:t>m</a:t>
            </a:r>
            <a:r>
              <a:rPr lang="en-US" dirty="0"/>
              <a:t>) = </a:t>
            </a:r>
            <a:r>
              <a:rPr lang="en-US" dirty="0">
                <a:latin typeface="Cambria Math" pitchFamily="18" charset="0"/>
                <a:ea typeface="Cambria Math" pitchFamily="18" charset="0"/>
              </a:rPr>
              <a:t>1</a:t>
            </a:r>
            <a:r>
              <a:rPr lang="en-US" dirty="0"/>
              <a:t>, by Theorem 6 of Section </a:t>
            </a:r>
            <a:r>
              <a:rPr lang="en-US" dirty="0">
                <a:latin typeface="Cambria Math" pitchFamily="18" charset="0"/>
                <a:ea typeface="Cambria Math" pitchFamily="18" charset="0"/>
              </a:rPr>
              <a:t>4.3</a:t>
            </a:r>
            <a:r>
              <a:rPr lang="en-US" dirty="0"/>
              <a:t>, there are integers  </a:t>
            </a:r>
            <a:r>
              <a:rPr lang="en-US" i="1" dirty="0"/>
              <a:t>s</a:t>
            </a:r>
            <a:r>
              <a:rPr lang="en-US" dirty="0"/>
              <a:t> and </a:t>
            </a:r>
            <a:r>
              <a:rPr lang="en-US" i="1" dirty="0"/>
              <a:t>t</a:t>
            </a:r>
            <a:r>
              <a:rPr lang="en-US" dirty="0"/>
              <a:t> such that   </a:t>
            </a:r>
            <a:r>
              <a:rPr lang="en-US" i="1" dirty="0" err="1"/>
              <a:t>sa</a:t>
            </a:r>
            <a:r>
              <a:rPr lang="en-US" dirty="0"/>
              <a:t> + </a:t>
            </a:r>
            <a:r>
              <a:rPr lang="en-US" i="1" dirty="0"/>
              <a:t>tm</a:t>
            </a:r>
            <a:r>
              <a:rPr lang="en-US" dirty="0"/>
              <a:t> = </a:t>
            </a:r>
            <a:r>
              <a:rPr lang="en-US" dirty="0">
                <a:latin typeface="Cambria Math" pitchFamily="18" charset="0"/>
                <a:ea typeface="Cambria Math" pitchFamily="18" charset="0"/>
              </a:rPr>
              <a:t>1</a:t>
            </a:r>
            <a:r>
              <a:rPr lang="en-US" dirty="0"/>
              <a:t>. </a:t>
            </a:r>
          </a:p>
          <a:p>
            <a:pPr lvl="1"/>
            <a:r>
              <a:rPr lang="en-US" dirty="0"/>
              <a:t>Hence, </a:t>
            </a:r>
            <a:r>
              <a:rPr lang="en-US" i="1" dirty="0" err="1"/>
              <a:t>sa</a:t>
            </a:r>
            <a:r>
              <a:rPr lang="en-US" i="1" dirty="0"/>
              <a:t> + tm </a:t>
            </a:r>
            <a:r>
              <a:rPr lang="en-US" dirty="0">
                <a:latin typeface="Cambria Math"/>
                <a:ea typeface="Cambria Math"/>
              </a:rPr>
              <a:t>≡</a:t>
            </a:r>
            <a:r>
              <a:rPr lang="en-US" dirty="0">
                <a:latin typeface="Cambria Math" pitchFamily="18" charset="0"/>
                <a:ea typeface="Cambria Math" pitchFamily="18" charset="0"/>
              </a:rPr>
              <a:t> 1</a:t>
            </a:r>
            <a:r>
              <a:rPr lang="en-US" dirty="0"/>
              <a:t> ( mod </a:t>
            </a:r>
            <a:r>
              <a:rPr lang="en-US" i="1" dirty="0"/>
              <a:t>m</a:t>
            </a:r>
            <a:r>
              <a:rPr lang="en-US" dirty="0"/>
              <a:t>).</a:t>
            </a:r>
          </a:p>
          <a:p>
            <a:pPr lvl="1"/>
            <a:r>
              <a:rPr lang="en-US" dirty="0"/>
              <a:t>Since </a:t>
            </a:r>
            <a:r>
              <a:rPr lang="en-US" i="1" dirty="0"/>
              <a:t>tm </a:t>
            </a:r>
            <a:r>
              <a:rPr lang="en-US" dirty="0">
                <a:latin typeface="Cambria Math"/>
                <a:ea typeface="Cambria Math"/>
              </a:rPr>
              <a:t>≡</a:t>
            </a:r>
            <a:r>
              <a:rPr lang="en-US" dirty="0">
                <a:latin typeface="Cambria Math" pitchFamily="18" charset="0"/>
                <a:ea typeface="Cambria Math" pitchFamily="18" charset="0"/>
              </a:rPr>
              <a:t> 0</a:t>
            </a:r>
            <a:r>
              <a:rPr lang="en-US" dirty="0"/>
              <a:t> ( mod </a:t>
            </a:r>
            <a:r>
              <a:rPr lang="en-US" i="1" dirty="0"/>
              <a:t>m</a:t>
            </a:r>
            <a:r>
              <a:rPr lang="en-US" dirty="0"/>
              <a:t>), it follows that </a:t>
            </a:r>
            <a:r>
              <a:rPr lang="en-US" i="1" dirty="0" err="1"/>
              <a:t>sa</a:t>
            </a:r>
            <a:r>
              <a:rPr lang="en-US" i="1" dirty="0"/>
              <a:t> </a:t>
            </a:r>
            <a:r>
              <a:rPr lang="en-US" dirty="0">
                <a:latin typeface="Cambria Math"/>
                <a:ea typeface="Cambria Math"/>
              </a:rPr>
              <a:t>≡</a:t>
            </a:r>
            <a:r>
              <a:rPr lang="en-US" dirty="0">
                <a:latin typeface="Cambria Math" pitchFamily="18" charset="0"/>
                <a:ea typeface="Cambria Math" pitchFamily="18" charset="0"/>
              </a:rPr>
              <a:t> 1</a:t>
            </a:r>
            <a:r>
              <a:rPr lang="en-US" dirty="0"/>
              <a:t> ( mod </a:t>
            </a:r>
            <a:r>
              <a:rPr lang="en-US" i="1" dirty="0"/>
              <a:t>m</a:t>
            </a:r>
            <a:r>
              <a:rPr lang="en-US" dirty="0"/>
              <a:t>)</a:t>
            </a:r>
          </a:p>
          <a:p>
            <a:pPr lvl="1"/>
            <a:r>
              <a:rPr lang="en-US" dirty="0"/>
              <a:t>Consequently, </a:t>
            </a:r>
            <a:r>
              <a:rPr lang="en-US" i="1" dirty="0"/>
              <a:t>s</a:t>
            </a:r>
            <a:r>
              <a:rPr lang="en-US" dirty="0"/>
              <a:t> is an inverse of </a:t>
            </a:r>
            <a:r>
              <a:rPr lang="en-US" i="1" dirty="0"/>
              <a:t>a</a:t>
            </a:r>
            <a:r>
              <a:rPr lang="en-US" dirty="0"/>
              <a:t> modulo </a:t>
            </a:r>
            <a:r>
              <a:rPr lang="en-US" i="1" dirty="0"/>
              <a:t>m</a:t>
            </a:r>
            <a:r>
              <a:rPr lang="en-US" dirty="0"/>
              <a:t>.</a:t>
            </a:r>
          </a:p>
          <a:p>
            <a:pPr lvl="1"/>
            <a:r>
              <a:rPr lang="en-US" dirty="0"/>
              <a:t>The uniqueness of the inverse is Exercise </a:t>
            </a:r>
            <a:r>
              <a:rPr lang="en-US" dirty="0">
                <a:latin typeface="Cambria Math" pitchFamily="18" charset="0"/>
                <a:ea typeface="Cambria Math" pitchFamily="18" charset="0"/>
              </a:rPr>
              <a:t>7</a:t>
            </a:r>
            <a:r>
              <a:rPr lang="en-US" dirty="0"/>
              <a:t>.</a:t>
            </a:r>
          </a:p>
          <a:p>
            <a:pPr>
              <a:buNone/>
            </a:pPr>
            <a:r>
              <a:rPr lang="en-US" dirty="0"/>
              <a:t>                        </a:t>
            </a:r>
          </a:p>
        </p:txBody>
      </p:sp>
      <p:sp>
        <p:nvSpPr>
          <p:cNvPr id="4" name="Isosceles Triangle 3"/>
          <p:cNvSpPr/>
          <p:nvPr/>
        </p:nvSpPr>
        <p:spPr>
          <a:xfrm rot="5400000" flipV="1">
            <a:off x="9906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r>
              <a:rPr lang="en-US" sz="2400" dirty="0"/>
              <a:t>The Euclidean algorithm and </a:t>
            </a:r>
            <a:r>
              <a:rPr lang="en-US" sz="2400" dirty="0" err="1"/>
              <a:t>B</a:t>
            </a:r>
            <a:r>
              <a:rPr lang="en-US" sz="2400" dirty="0" err="1">
                <a:ea typeface="Cambria Math"/>
              </a:rPr>
              <a:t>é</a:t>
            </a:r>
            <a:r>
              <a:rPr lang="en-US" sz="2400" dirty="0" err="1"/>
              <a:t>zout</a:t>
            </a:r>
            <a:r>
              <a:rPr lang="en-US" sz="2400" dirty="0"/>
              <a:t> coefficients gives us a systematic approaches to finding inverses. </a:t>
            </a:r>
          </a:p>
          <a:p>
            <a:pPr>
              <a:buNone/>
            </a:pPr>
            <a:r>
              <a:rPr lang="en-US" sz="2400" b="1" dirty="0"/>
              <a:t>    Example</a:t>
            </a:r>
            <a:r>
              <a:rPr lang="en-US" sz="2400" dirty="0"/>
              <a:t>: Find an inverse of </a:t>
            </a:r>
            <a:r>
              <a:rPr lang="en-US" sz="2400" dirty="0">
                <a:latin typeface="Cambria Math" pitchFamily="18" charset="0"/>
                <a:ea typeface="Cambria Math" pitchFamily="18" charset="0"/>
              </a:rPr>
              <a:t>3</a:t>
            </a:r>
            <a:r>
              <a:rPr lang="en-US" sz="2400" dirty="0"/>
              <a:t> modulo </a:t>
            </a:r>
            <a:r>
              <a:rPr lang="en-US" sz="2400" dirty="0">
                <a:latin typeface="Cambria Math" pitchFamily="18" charset="0"/>
                <a:ea typeface="Cambria Math" pitchFamily="18" charset="0"/>
              </a:rPr>
              <a:t>7.</a:t>
            </a:r>
            <a:r>
              <a:rPr lang="en-US" sz="2400" dirty="0"/>
              <a:t> </a:t>
            </a:r>
          </a:p>
          <a:p>
            <a:pPr>
              <a:buNone/>
            </a:pPr>
            <a:r>
              <a:rPr lang="en-US" sz="2400" b="1" dirty="0"/>
              <a:t>    Solution</a:t>
            </a:r>
            <a:r>
              <a:rPr lang="en-US" sz="2400" dirty="0"/>
              <a:t>: Because </a:t>
            </a:r>
            <a:r>
              <a:rPr lang="en-US" sz="2400" dirty="0" err="1"/>
              <a:t>gcd</a:t>
            </a:r>
            <a:r>
              <a:rPr lang="en-US" sz="2400" dirty="0"/>
              <a:t>(</a:t>
            </a:r>
            <a:r>
              <a:rPr lang="en-US" sz="2400" dirty="0">
                <a:latin typeface="Cambria Math" pitchFamily="18" charset="0"/>
                <a:ea typeface="Cambria Math" pitchFamily="18" charset="0"/>
              </a:rPr>
              <a:t>3,7</a:t>
            </a:r>
            <a:r>
              <a:rPr lang="en-US" sz="2400" dirty="0"/>
              <a:t>) = </a:t>
            </a:r>
            <a:r>
              <a:rPr lang="en-US" sz="2400" dirty="0">
                <a:latin typeface="Cambria Math" pitchFamily="18" charset="0"/>
                <a:ea typeface="Cambria Math" pitchFamily="18" charset="0"/>
              </a:rPr>
              <a:t>1</a:t>
            </a:r>
            <a:r>
              <a:rPr lang="en-US" sz="2400" dirty="0"/>
              <a:t>, by Theorem </a:t>
            </a:r>
            <a:r>
              <a:rPr lang="en-US" sz="2400" dirty="0">
                <a:latin typeface="Cambria Math" pitchFamily="18" charset="0"/>
                <a:ea typeface="Cambria Math" pitchFamily="18" charset="0"/>
              </a:rPr>
              <a:t>1, </a:t>
            </a:r>
            <a:r>
              <a:rPr lang="en-US" sz="2400" dirty="0">
                <a:ea typeface="Cambria Math" pitchFamily="18" charset="0"/>
              </a:rPr>
              <a:t>an inverse of </a:t>
            </a:r>
            <a:r>
              <a:rPr lang="en-US" sz="2400" dirty="0">
                <a:latin typeface="Cambria Math" pitchFamily="18" charset="0"/>
                <a:ea typeface="Cambria Math" pitchFamily="18" charset="0"/>
              </a:rPr>
              <a:t>3</a:t>
            </a:r>
            <a:r>
              <a:rPr lang="en-US" sz="2400" dirty="0">
                <a:ea typeface="Cambria Math" pitchFamily="18" charset="0"/>
              </a:rPr>
              <a:t> modulo </a:t>
            </a:r>
            <a:r>
              <a:rPr lang="en-US" sz="2400" dirty="0">
                <a:latin typeface="Cambria Math" pitchFamily="18" charset="0"/>
                <a:ea typeface="Cambria Math" pitchFamily="18" charset="0"/>
              </a:rPr>
              <a:t>7</a:t>
            </a:r>
            <a:r>
              <a:rPr lang="en-US" sz="2400" dirty="0">
                <a:ea typeface="Cambria Math" pitchFamily="18" charset="0"/>
              </a:rPr>
              <a:t> exists. </a:t>
            </a:r>
          </a:p>
          <a:p>
            <a:pPr lvl="1"/>
            <a:r>
              <a:rPr lang="en-US" sz="2200" dirty="0">
                <a:ea typeface="Cambria Math" pitchFamily="18" charset="0"/>
              </a:rPr>
              <a:t>Using the Euclidian algorithm:  </a:t>
            </a:r>
            <a:r>
              <a:rPr lang="en-US" sz="2200" dirty="0">
                <a:latin typeface="Cambria Math" pitchFamily="18" charset="0"/>
                <a:ea typeface="Cambria Math" pitchFamily="18" charset="0"/>
              </a:rPr>
              <a:t>7</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 </a:t>
            </a:r>
            <a:r>
              <a:rPr lang="en-US" sz="2200" dirty="0">
                <a:ea typeface="Cambria Math" pitchFamily="18" charset="0"/>
              </a:rPr>
              <a:t>From this equation, we get  </a:t>
            </a:r>
            <a:r>
              <a:rPr lang="en-US" sz="2200" dirty="0">
                <a:latin typeface="Cambria Math"/>
                <a:ea typeface="Cambria Math"/>
              </a:rPr>
              <a:t>−</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 </a:t>
            </a:r>
            <a:r>
              <a:rPr lang="en-US" sz="2200" dirty="0">
                <a:ea typeface="Cambria Math" pitchFamily="18" charset="0"/>
              </a:rPr>
              <a:t>= </a:t>
            </a:r>
            <a:r>
              <a:rPr lang="en-US" sz="2200" dirty="0">
                <a:latin typeface="Cambria Math" pitchFamily="18" charset="0"/>
                <a:ea typeface="Cambria Math" pitchFamily="18" charset="0"/>
              </a:rPr>
              <a:t>1, and see that </a:t>
            </a:r>
            <a:r>
              <a:rPr lang="en-US" sz="2200" dirty="0">
                <a:latin typeface="Cambria Math"/>
                <a:ea typeface="Cambria Math"/>
              </a:rPr>
              <a:t>−</a:t>
            </a:r>
            <a:r>
              <a:rPr lang="en-US" sz="2200" dirty="0">
                <a:latin typeface="Cambria Math" pitchFamily="18" charset="0"/>
                <a:ea typeface="Cambria Math" pitchFamily="18" charset="0"/>
              </a:rPr>
              <a:t>2  and 1 are </a:t>
            </a:r>
            <a:r>
              <a:rPr lang="en-US" sz="2200" dirty="0" err="1"/>
              <a:t>B</a:t>
            </a:r>
            <a:r>
              <a:rPr lang="en-US" sz="2200" dirty="0" err="1">
                <a:latin typeface="Cambria Math"/>
                <a:ea typeface="Cambria Math"/>
              </a:rPr>
              <a:t>é</a:t>
            </a:r>
            <a:r>
              <a:rPr lang="en-US" sz="2200" dirty="0" err="1"/>
              <a:t>zout</a:t>
            </a:r>
            <a:r>
              <a:rPr lang="en-US" sz="2200" dirty="0"/>
              <a:t> coefficients of </a:t>
            </a:r>
            <a:r>
              <a:rPr lang="en-US" sz="2200" dirty="0">
                <a:latin typeface="Cambria Math" pitchFamily="18" charset="0"/>
                <a:ea typeface="Cambria Math" pitchFamily="18" charset="0"/>
              </a:rPr>
              <a:t>3</a:t>
            </a:r>
            <a:r>
              <a:rPr lang="en-US" sz="2200" dirty="0">
                <a:ea typeface="Cambria Math" pitchFamily="18" charset="0"/>
              </a:rPr>
              <a:t> and </a:t>
            </a:r>
            <a:r>
              <a:rPr lang="en-US" sz="2200" dirty="0">
                <a:latin typeface="Cambria Math" pitchFamily="18" charset="0"/>
                <a:ea typeface="Cambria Math" pitchFamily="18" charset="0"/>
              </a:rPr>
              <a:t>7.</a:t>
            </a:r>
          </a:p>
          <a:p>
            <a:pPr lvl="1"/>
            <a:r>
              <a:rPr lang="en-US" sz="2200" dirty="0">
                <a:latin typeface="Cambria Math" pitchFamily="18" charset="0"/>
                <a:ea typeface="Cambria Math" pitchFamily="18" charset="0"/>
              </a:rPr>
              <a:t> Hence,  </a:t>
            </a:r>
            <a:r>
              <a:rPr lang="en-US" sz="2200" dirty="0">
                <a:latin typeface="Cambria Math"/>
                <a:ea typeface="Cambria Math"/>
              </a:rPr>
              <a:t>−</a:t>
            </a:r>
            <a:r>
              <a:rPr lang="en-US" sz="2200" dirty="0">
                <a:latin typeface="Cambria Math" pitchFamily="18" charset="0"/>
                <a:ea typeface="Cambria Math" pitchFamily="18" charset="0"/>
              </a:rPr>
              <a:t>2 is an inverse of 3 modulo 7. </a:t>
            </a:r>
          </a:p>
          <a:p>
            <a:pPr lvl="1"/>
            <a:r>
              <a:rPr lang="en-US" sz="2200" dirty="0">
                <a:latin typeface="Cambria Math" pitchFamily="18" charset="0"/>
                <a:ea typeface="Cambria Math" pitchFamily="18" charset="0"/>
              </a:rPr>
              <a:t>Also every integer congruent to </a:t>
            </a:r>
            <a:r>
              <a:rPr lang="en-US" sz="2200" dirty="0">
                <a:latin typeface="Cambria Math"/>
                <a:ea typeface="Cambria Math"/>
              </a:rPr>
              <a:t>−</a:t>
            </a:r>
            <a:r>
              <a:rPr lang="en-US" sz="2200" dirty="0">
                <a:latin typeface="Cambria Math" pitchFamily="18" charset="0"/>
                <a:ea typeface="Cambria Math" pitchFamily="18" charset="0"/>
              </a:rPr>
              <a:t>2 modulo 7 is an inverse of 3 modulo 7, i.e., 5, </a:t>
            </a:r>
            <a:r>
              <a:rPr lang="en-US" sz="2200" dirty="0">
                <a:latin typeface="Cambria Math"/>
                <a:ea typeface="Cambria Math"/>
              </a:rPr>
              <a:t>−</a:t>
            </a:r>
            <a:r>
              <a:rPr lang="en-US" sz="2200" dirty="0">
                <a:latin typeface="Cambria Math" pitchFamily="18" charset="0"/>
                <a:ea typeface="Cambria Math" pitchFamily="18" charset="0"/>
              </a:rPr>
              <a:t>9, 12, etc.</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Inverses</a:t>
            </a:r>
          </a:p>
        </p:txBody>
      </p:sp>
      <p:sp>
        <p:nvSpPr>
          <p:cNvPr id="3" name="Content Placeholder 2"/>
          <p:cNvSpPr>
            <a:spLocks noGrp="1"/>
          </p:cNvSpPr>
          <p:nvPr>
            <p:ph idx="1"/>
          </p:nvPr>
        </p:nvSpPr>
        <p:spPr/>
        <p:txBody>
          <a:bodyPr>
            <a:noAutofit/>
          </a:bodyPr>
          <a:lstStyle/>
          <a:p>
            <a:pPr>
              <a:buNone/>
            </a:pPr>
            <a:r>
              <a:rPr lang="en-US" sz="2400" dirty="0"/>
              <a:t>   </a:t>
            </a:r>
            <a:r>
              <a:rPr lang="en-US" sz="2400" b="1" dirty="0"/>
              <a:t>Example</a:t>
            </a:r>
            <a:r>
              <a:rPr lang="en-US" sz="2400" dirty="0"/>
              <a:t>: Find an inverse of </a:t>
            </a:r>
            <a:r>
              <a:rPr lang="en-US" sz="2400" dirty="0">
                <a:latin typeface="Cambria Math" pitchFamily="18" charset="0"/>
                <a:ea typeface="Cambria Math" pitchFamily="18" charset="0"/>
              </a:rPr>
              <a:t>101</a:t>
            </a:r>
            <a:r>
              <a:rPr lang="en-US" sz="2400" dirty="0"/>
              <a:t> modulo </a:t>
            </a:r>
            <a:r>
              <a:rPr lang="en-US" sz="2400" dirty="0">
                <a:latin typeface="Cambria Math" pitchFamily="18" charset="0"/>
                <a:ea typeface="Cambria Math" pitchFamily="18" charset="0"/>
              </a:rPr>
              <a:t>4620</a:t>
            </a:r>
            <a:r>
              <a:rPr lang="en-US" sz="2400" dirty="0"/>
              <a:t>.</a:t>
            </a:r>
          </a:p>
          <a:p>
            <a:pPr>
              <a:buNone/>
            </a:pPr>
            <a:r>
              <a:rPr lang="en-US" sz="2400" b="1" dirty="0"/>
              <a:t>    Solution</a:t>
            </a:r>
            <a:r>
              <a:rPr lang="en-US" sz="2400" dirty="0"/>
              <a:t>: First use the Euclidian algorithm to show that  </a:t>
            </a:r>
            <a:r>
              <a:rPr lang="en-US" sz="2400" dirty="0" err="1"/>
              <a:t>gcd</a:t>
            </a:r>
            <a:r>
              <a:rPr lang="en-US" sz="2400" dirty="0"/>
              <a:t>(</a:t>
            </a:r>
            <a:r>
              <a:rPr lang="en-US" sz="2400" dirty="0">
                <a:latin typeface="Cambria Math" pitchFamily="18" charset="0"/>
                <a:ea typeface="Cambria Math" pitchFamily="18" charset="0"/>
              </a:rPr>
              <a:t>101,4620</a:t>
            </a:r>
            <a:r>
              <a:rPr lang="en-US" sz="2400" dirty="0"/>
              <a:t>) = </a:t>
            </a:r>
            <a:r>
              <a:rPr lang="en-US" sz="2400" dirty="0">
                <a:latin typeface="Cambria Math" pitchFamily="18" charset="0"/>
                <a:ea typeface="Cambria Math" pitchFamily="18" charset="0"/>
              </a:rPr>
              <a:t>1</a:t>
            </a:r>
            <a:r>
              <a:rPr lang="en-US" sz="2400" dirty="0"/>
              <a:t>. </a:t>
            </a:r>
            <a:endParaRPr lang="en-US" sz="2400" dirty="0">
              <a:ea typeface="Cambria Math" pitchFamily="18" charset="0"/>
            </a:endParaRPr>
          </a:p>
          <a:p>
            <a:pPr lvl="1"/>
            <a:endParaRPr lang="en-US" sz="2200" dirty="0">
              <a:latin typeface="Cambria Math" pitchFamily="18" charset="0"/>
              <a:ea typeface="Cambria Math" pitchFamily="18" charset="0"/>
            </a:endParaRPr>
          </a:p>
          <a:p>
            <a:pPr lvl="1">
              <a:buNone/>
            </a:pPr>
            <a:endParaRPr lang="en-US" sz="2200" dirty="0">
              <a:latin typeface="Cambria Math" pitchFamily="18" charset="0"/>
              <a:ea typeface="Cambria Math" pitchFamily="18" charset="0"/>
            </a:endParaRPr>
          </a:p>
        </p:txBody>
      </p:sp>
      <p:sp>
        <p:nvSpPr>
          <p:cNvPr id="4" name="TextBox 3"/>
          <p:cNvSpPr txBox="1"/>
          <p:nvPr/>
        </p:nvSpPr>
        <p:spPr>
          <a:xfrm>
            <a:off x="1676400" y="3276601"/>
            <a:ext cx="3276600" cy="2462213"/>
          </a:xfrm>
          <a:prstGeom prst="rect">
            <a:avLst/>
          </a:prstGeom>
          <a:noFill/>
        </p:spPr>
        <p:txBody>
          <a:bodyPr wrap="square" rtlCol="0">
            <a:spAutoFit/>
          </a:bodyPr>
          <a:lstStyle/>
          <a:p>
            <a:pPr lvl="1"/>
            <a:r>
              <a:rPr lang="en-US" sz="2200" dirty="0">
                <a:latin typeface="Cambria Math" pitchFamily="18" charset="0"/>
                <a:ea typeface="Cambria Math" pitchFamily="18" charset="0"/>
              </a:rPr>
              <a:t>42620</a:t>
            </a:r>
            <a:r>
              <a:rPr lang="en-US" sz="2200" dirty="0">
                <a:ea typeface="Cambria Math" pitchFamily="18" charset="0"/>
              </a:rPr>
              <a:t> =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75</a:t>
            </a:r>
          </a:p>
          <a:p>
            <a:pPr lvl="1"/>
            <a:r>
              <a:rPr lang="en-US" sz="2200" dirty="0">
                <a:latin typeface="Cambria Math" pitchFamily="18" charset="0"/>
                <a:ea typeface="Cambria Math" pitchFamily="18" charset="0"/>
              </a:rPr>
              <a:t>101</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26</a:t>
            </a:r>
          </a:p>
          <a:p>
            <a:pPr lvl="1"/>
            <a:r>
              <a:rPr lang="en-US" sz="2200" dirty="0">
                <a:latin typeface="Cambria Math" pitchFamily="18" charset="0"/>
                <a:ea typeface="Cambria Math" pitchFamily="18" charset="0"/>
              </a:rPr>
              <a:t>75</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23</a:t>
            </a:r>
          </a:p>
          <a:p>
            <a:pPr lvl="1"/>
            <a:r>
              <a:rPr lang="en-US" sz="2200" dirty="0">
                <a:latin typeface="Cambria Math" pitchFamily="18" charset="0"/>
                <a:ea typeface="Cambria Math" pitchFamily="18" charset="0"/>
              </a:rPr>
              <a:t>26</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3</a:t>
            </a:r>
          </a:p>
          <a:p>
            <a:pPr lvl="1"/>
            <a:r>
              <a:rPr lang="en-US" sz="2200" dirty="0">
                <a:latin typeface="Cambria Math" pitchFamily="18" charset="0"/>
                <a:ea typeface="Cambria Math" pitchFamily="18" charset="0"/>
              </a:rPr>
              <a:t>23</a:t>
            </a:r>
            <a:r>
              <a:rPr lang="en-US" sz="2200" dirty="0">
                <a:ea typeface="Cambria Math" pitchFamily="18" charset="0"/>
              </a:rPr>
              <a:t> =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2</a:t>
            </a:r>
          </a:p>
          <a:p>
            <a:pPr lvl="1"/>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2 = 2</a:t>
            </a:r>
            <a:r>
              <a:rPr lang="en-US" sz="2200" dirty="0">
                <a:latin typeface="Cambria Math"/>
                <a:ea typeface="Cambria Math"/>
              </a:rPr>
              <a:t>∙</a:t>
            </a:r>
            <a:r>
              <a:rPr lang="en-US" sz="2200" dirty="0">
                <a:latin typeface="Cambria Math" pitchFamily="18" charset="0"/>
                <a:ea typeface="Cambria Math" pitchFamily="18" charset="0"/>
              </a:rPr>
              <a:t>1</a:t>
            </a:r>
          </a:p>
        </p:txBody>
      </p:sp>
      <p:sp>
        <p:nvSpPr>
          <p:cNvPr id="5" name="TextBox 4"/>
          <p:cNvSpPr txBox="1"/>
          <p:nvPr/>
        </p:nvSpPr>
        <p:spPr>
          <a:xfrm>
            <a:off x="1905000" y="5715000"/>
            <a:ext cx="2971800" cy="923330"/>
          </a:xfrm>
          <a:prstGeom prst="rect">
            <a:avLst/>
          </a:prstGeom>
          <a:noFill/>
        </p:spPr>
        <p:txBody>
          <a:bodyPr wrap="square" rtlCol="0">
            <a:spAutoFit/>
          </a:bodyPr>
          <a:lstStyle/>
          <a:p>
            <a:r>
              <a:rPr lang="en-US" dirty="0"/>
              <a:t>Since the last nonzero </a:t>
            </a:r>
          </a:p>
          <a:p>
            <a:r>
              <a:rPr lang="en-US" dirty="0"/>
              <a:t>remainder is </a:t>
            </a:r>
            <a:r>
              <a:rPr lang="en-US" dirty="0">
                <a:latin typeface="Cambria Math" pitchFamily="18" charset="0"/>
                <a:ea typeface="Cambria Math" pitchFamily="18" charset="0"/>
              </a:rPr>
              <a:t>1</a:t>
            </a:r>
            <a:r>
              <a:rPr lang="en-US" dirty="0"/>
              <a:t>, </a:t>
            </a:r>
          </a:p>
          <a:p>
            <a:r>
              <a:rPr lang="en-US" dirty="0" err="1"/>
              <a:t>gcd</a:t>
            </a:r>
            <a:r>
              <a:rPr lang="en-US" dirty="0"/>
              <a:t>(</a:t>
            </a:r>
            <a:r>
              <a:rPr lang="en-US" dirty="0">
                <a:latin typeface="Cambria Math" pitchFamily="18" charset="0"/>
                <a:ea typeface="Cambria Math" pitchFamily="18" charset="0"/>
              </a:rPr>
              <a:t>101,4260</a:t>
            </a:r>
            <a:r>
              <a:rPr lang="en-US" dirty="0"/>
              <a:t>) = </a:t>
            </a:r>
            <a:r>
              <a:rPr lang="en-US" dirty="0">
                <a:latin typeface="Cambria Math" pitchFamily="18" charset="0"/>
                <a:ea typeface="Cambria Math" pitchFamily="18" charset="0"/>
              </a:rPr>
              <a:t>1</a:t>
            </a:r>
          </a:p>
        </p:txBody>
      </p:sp>
      <p:sp>
        <p:nvSpPr>
          <p:cNvPr id="6" name="TextBox 5"/>
          <p:cNvSpPr txBox="1"/>
          <p:nvPr/>
        </p:nvSpPr>
        <p:spPr>
          <a:xfrm>
            <a:off x="5105400" y="3200401"/>
            <a:ext cx="5410200" cy="2800767"/>
          </a:xfrm>
          <a:prstGeom prst="rect">
            <a:avLst/>
          </a:prstGeom>
          <a:noFill/>
        </p:spPr>
        <p:txBody>
          <a:bodyPr wrap="square" rtlCol="0">
            <a:spAutoFit/>
          </a:bodyPr>
          <a:lstStyle/>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a:t>
            </a:r>
          </a:p>
          <a:p>
            <a:pPr marL="0" lvl="1"/>
            <a:r>
              <a:rPr lang="en-US" sz="2200" dirty="0">
                <a:latin typeface="Cambria Math" pitchFamily="18" charset="0"/>
                <a:ea typeface="Cambria Math" pitchFamily="18" charset="0"/>
              </a:rPr>
              <a:t>1</a:t>
            </a:r>
            <a:r>
              <a:rPr lang="en-US" sz="2200" dirty="0">
                <a:ea typeface="Cambria Math" pitchFamily="18" charset="0"/>
              </a:rPr>
              <a:t> = </a:t>
            </a:r>
            <a:r>
              <a:rPr lang="en-US" sz="2200" dirty="0">
                <a:latin typeface="Cambria Math" pitchFamily="18" charset="0"/>
                <a:ea typeface="Cambria Math" pitchFamily="18" charset="0"/>
              </a:rPr>
              <a:t>3 </a:t>
            </a:r>
            <a:r>
              <a:rPr lang="en-US" sz="2200" dirty="0">
                <a:latin typeface="Cambria Math"/>
                <a:ea typeface="Cambria Math"/>
              </a:rPr>
              <a:t>−</a:t>
            </a:r>
            <a:r>
              <a:rPr lang="en-US" sz="2200" dirty="0">
                <a:latin typeface="Cambria Math" pitchFamily="18" charset="0"/>
                <a:ea typeface="Cambria Math" pitchFamily="18" charset="0"/>
              </a:rPr>
              <a:t> 1</a:t>
            </a:r>
            <a:r>
              <a:rPr lang="en-US" sz="2200" dirty="0">
                <a:latin typeface="Cambria Math"/>
                <a:ea typeface="Cambria Math"/>
              </a:rPr>
              <a:t>∙</a:t>
            </a:r>
            <a:r>
              <a:rPr lang="en-US" sz="2200" dirty="0">
                <a:latin typeface="Cambria Math" pitchFamily="18" charset="0"/>
                <a:ea typeface="Cambria Math" pitchFamily="18" charset="0"/>
              </a:rPr>
              <a:t>(23</a:t>
            </a:r>
            <a:r>
              <a:rPr lang="en-US" sz="2200" dirty="0">
                <a:latin typeface="Cambria Math"/>
                <a:ea typeface="Cambria Math"/>
              </a:rPr>
              <a:t> −</a:t>
            </a:r>
            <a:r>
              <a:rPr lang="en-US" sz="2200" dirty="0">
                <a:ea typeface="Cambria Math" pitchFamily="18" charset="0"/>
              </a:rPr>
              <a:t>  </a:t>
            </a:r>
            <a:r>
              <a:rPr lang="en-US" sz="2200" dirty="0">
                <a:latin typeface="Cambria Math" pitchFamily="18" charset="0"/>
                <a:ea typeface="Cambria Math" pitchFamily="18" charset="0"/>
              </a:rPr>
              <a:t>7</a:t>
            </a:r>
            <a:r>
              <a:rPr lang="en-US" sz="2200" dirty="0">
                <a:latin typeface="Cambria Math"/>
                <a:ea typeface="Cambria Math"/>
              </a:rPr>
              <a:t>∙</a:t>
            </a:r>
            <a:r>
              <a:rPr lang="en-US" sz="2200" dirty="0">
                <a:latin typeface="Cambria Math" pitchFamily="18" charset="0"/>
                <a:ea typeface="Cambria Math" pitchFamily="18" charset="0"/>
              </a:rPr>
              <a:t>3) =</a:t>
            </a:r>
            <a:r>
              <a:rPr lang="en-US" sz="2200" dirty="0">
                <a:latin typeface="Cambria Math"/>
                <a:ea typeface="Cambria Math"/>
              </a:rPr>
              <a:t> −</a:t>
            </a:r>
            <a:r>
              <a:rPr lang="en-US" sz="2200" dirty="0">
                <a:latin typeface="Cambria Math" pitchFamily="18" charset="0"/>
                <a:ea typeface="Cambria Math" pitchFamily="18" charset="0"/>
              </a:rPr>
              <a:t> 1</a:t>
            </a:r>
            <a:r>
              <a:rPr lang="en-US" sz="2200" dirty="0">
                <a:latin typeface="Cambria Math"/>
                <a:ea typeface="Cambria Math"/>
              </a:rPr>
              <a:t> ∙</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3</a:t>
            </a:r>
          </a:p>
          <a:p>
            <a:pPr marL="0" lvl="1"/>
            <a:r>
              <a:rPr lang="en-US" sz="2200" dirty="0">
                <a:latin typeface="Cambria Math" pitchFamily="18" charset="0"/>
                <a:ea typeface="Cambria Math" pitchFamily="18" charset="0"/>
              </a:rPr>
              <a:t>1 =</a:t>
            </a:r>
            <a:r>
              <a:rPr lang="en-US" sz="2200" dirty="0">
                <a:latin typeface="Cambria Math"/>
                <a:ea typeface="Cambria Math"/>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23)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23</a:t>
            </a:r>
          </a:p>
          <a:p>
            <a:pPr marL="0" lvl="1"/>
            <a:r>
              <a:rPr lang="en-US" sz="2200" dirty="0">
                <a:latin typeface="Cambria Math" pitchFamily="18" charset="0"/>
                <a:ea typeface="Cambria Math" pitchFamily="18" charset="0"/>
              </a:rPr>
              <a:t>1 = 8</a:t>
            </a:r>
            <a:r>
              <a:rPr lang="en-US" sz="2200" dirty="0">
                <a:latin typeface="Cambria Math"/>
                <a:ea typeface="Cambria Math"/>
              </a:rPr>
              <a:t>∙</a:t>
            </a:r>
            <a:r>
              <a:rPr lang="en-US" sz="2200" dirty="0">
                <a:latin typeface="Cambria Math" pitchFamily="18" charset="0"/>
                <a:ea typeface="Cambria Math" pitchFamily="18" charset="0"/>
              </a:rPr>
              <a:t>26 </a:t>
            </a:r>
            <a:r>
              <a:rPr lang="en-US" sz="2200" dirty="0">
                <a:latin typeface="Cambria Math"/>
                <a:ea typeface="Cambria Math"/>
              </a:rPr>
              <a:t>−</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ea typeface="Cambria Math" pitchFamily="18" charset="0"/>
              </a:rPr>
              <a:t> </a:t>
            </a:r>
            <a:r>
              <a:rPr lang="en-US" sz="2200" dirty="0">
                <a:latin typeface="Cambria Math" pitchFamily="18" charset="0"/>
                <a:ea typeface="Cambria Math" pitchFamily="18" charset="0"/>
              </a:rPr>
              <a:t>)= 26</a:t>
            </a:r>
            <a:r>
              <a:rPr lang="en-US" sz="2200" dirty="0">
                <a:latin typeface="Cambria Math"/>
                <a:ea typeface="Cambria Math"/>
              </a:rPr>
              <a:t>∙</a:t>
            </a:r>
            <a:r>
              <a:rPr lang="en-US" sz="2200" dirty="0">
                <a:latin typeface="Cambria Math" pitchFamily="18" charset="0"/>
                <a:ea typeface="Cambria Math" pitchFamily="18" charset="0"/>
              </a:rPr>
              <a:t>26</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75)</a:t>
            </a:r>
            <a:r>
              <a:rPr lang="en-US" sz="2200" dirty="0">
                <a:latin typeface="Cambria Math"/>
                <a:ea typeface="Cambria Math"/>
              </a:rPr>
              <a:t> −</a:t>
            </a:r>
            <a:r>
              <a:rPr lang="en-US" sz="2200" dirty="0">
                <a:latin typeface="Cambria Math" pitchFamily="18" charset="0"/>
                <a:ea typeface="Cambria Math" pitchFamily="18" charset="0"/>
              </a:rPr>
              <a:t> 9</a:t>
            </a:r>
            <a:r>
              <a:rPr lang="en-US" sz="2200" dirty="0">
                <a:latin typeface="Cambria Math"/>
                <a:ea typeface="Cambria Math"/>
              </a:rPr>
              <a:t> ∙</a:t>
            </a:r>
            <a:r>
              <a:rPr lang="en-US" sz="2200" dirty="0">
                <a:latin typeface="Cambria Math" pitchFamily="18" charset="0"/>
                <a:ea typeface="Cambria Math" pitchFamily="18" charset="0"/>
              </a:rPr>
              <a:t>75 </a:t>
            </a:r>
          </a:p>
          <a:p>
            <a:pPr marL="0" lvl="1"/>
            <a:r>
              <a:rPr lang="en-US" sz="2200" dirty="0">
                <a:latin typeface="Cambria Math" pitchFamily="18" charset="0"/>
                <a:ea typeface="Cambria Math" pitchFamily="18" charset="0"/>
              </a:rPr>
              <a:t>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75</a:t>
            </a:r>
          </a:p>
          <a:p>
            <a:pPr marL="0" lvl="1"/>
            <a:r>
              <a:rPr lang="en-US" sz="2200" dirty="0">
                <a:latin typeface="Cambria Math" pitchFamily="18" charset="0"/>
                <a:ea typeface="Cambria Math" pitchFamily="18" charset="0"/>
              </a:rPr>
              <a:t>1 = 26</a:t>
            </a:r>
            <a:r>
              <a:rPr lang="en-US" sz="2200" dirty="0">
                <a:latin typeface="Cambria Math"/>
                <a:ea typeface="Cambria Math"/>
              </a:rPr>
              <a:t>∙</a:t>
            </a:r>
            <a:r>
              <a:rPr lang="en-US" sz="2200" dirty="0">
                <a:latin typeface="Cambria Math" pitchFamily="18" charset="0"/>
                <a:ea typeface="Cambria Math" pitchFamily="18" charset="0"/>
              </a:rPr>
              <a:t>101</a:t>
            </a:r>
            <a:r>
              <a:rPr lang="en-US" sz="2200" dirty="0">
                <a:latin typeface="Cambria Math"/>
                <a:ea typeface="Cambria Math"/>
              </a:rPr>
              <a:t> −</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45</a:t>
            </a:r>
            <a:r>
              <a:rPr lang="en-US" sz="2200" dirty="0">
                <a:latin typeface="Cambria Math"/>
                <a:ea typeface="Cambria Math"/>
              </a:rPr>
              <a:t>∙</a:t>
            </a:r>
            <a:r>
              <a:rPr lang="en-US" sz="2200" dirty="0">
                <a:latin typeface="Cambria Math" pitchFamily="18" charset="0"/>
                <a:ea typeface="Cambria Math" pitchFamily="18" charset="0"/>
              </a:rPr>
              <a:t>101) </a:t>
            </a:r>
          </a:p>
          <a:p>
            <a:pPr marL="0" lvl="1"/>
            <a:r>
              <a:rPr lang="en-US" sz="2200" dirty="0">
                <a:latin typeface="Cambria Math" pitchFamily="18" charset="0"/>
                <a:ea typeface="Cambria Math" pitchFamily="18" charset="0"/>
              </a:rPr>
              <a:t>       = </a:t>
            </a:r>
            <a:r>
              <a:rPr lang="en-US" sz="2200" dirty="0">
                <a:latin typeface="Cambria Math"/>
                <a:ea typeface="Cambria Math"/>
              </a:rPr>
              <a:t>−</a:t>
            </a:r>
            <a:r>
              <a:rPr lang="en-US" sz="2200" dirty="0">
                <a:latin typeface="Cambria Math" pitchFamily="18" charset="0"/>
                <a:ea typeface="Cambria Math" pitchFamily="18" charset="0"/>
              </a:rPr>
              <a:t> 35</a:t>
            </a:r>
            <a:r>
              <a:rPr lang="en-US" sz="2200" dirty="0">
                <a:latin typeface="Cambria Math"/>
                <a:ea typeface="Cambria Math"/>
              </a:rPr>
              <a:t> ∙</a:t>
            </a:r>
            <a:r>
              <a:rPr lang="en-US" sz="2200" dirty="0">
                <a:latin typeface="Cambria Math" pitchFamily="18" charset="0"/>
                <a:ea typeface="Cambria Math" pitchFamily="18" charset="0"/>
              </a:rPr>
              <a:t>42620</a:t>
            </a:r>
            <a:r>
              <a:rPr lang="en-US" sz="2200" dirty="0">
                <a:ea typeface="Cambria Math" pitchFamily="18" charset="0"/>
              </a:rPr>
              <a:t> </a:t>
            </a:r>
            <a:r>
              <a:rPr lang="en-US" sz="2200" dirty="0">
                <a:latin typeface="Cambria Math"/>
                <a:ea typeface="Cambria Math"/>
              </a:rPr>
              <a:t>+</a:t>
            </a:r>
            <a:r>
              <a:rPr lang="en-US" sz="2200" dirty="0">
                <a:ea typeface="Cambria Math" pitchFamily="18" charset="0"/>
              </a:rPr>
              <a:t> </a:t>
            </a:r>
            <a:r>
              <a:rPr lang="en-US" sz="2200" dirty="0">
                <a:latin typeface="Cambria Math" pitchFamily="18" charset="0"/>
                <a:ea typeface="Cambria Math" pitchFamily="18" charset="0"/>
              </a:rPr>
              <a:t>1601</a:t>
            </a:r>
            <a:r>
              <a:rPr lang="en-US" sz="2200" dirty="0">
                <a:latin typeface="Cambria Math"/>
                <a:ea typeface="Cambria Math"/>
              </a:rPr>
              <a:t>∙</a:t>
            </a:r>
            <a:r>
              <a:rPr lang="en-US" sz="2200" dirty="0">
                <a:latin typeface="Cambria Math" pitchFamily="18" charset="0"/>
                <a:ea typeface="Cambria Math" pitchFamily="18" charset="0"/>
              </a:rPr>
              <a:t>101</a:t>
            </a:r>
          </a:p>
        </p:txBody>
      </p:sp>
      <p:sp>
        <p:nvSpPr>
          <p:cNvPr id="7" name="TextBox 6"/>
          <p:cNvSpPr txBox="1"/>
          <p:nvPr/>
        </p:nvSpPr>
        <p:spPr>
          <a:xfrm>
            <a:off x="5867400" y="2895600"/>
            <a:ext cx="3886200" cy="369332"/>
          </a:xfrm>
          <a:prstGeom prst="rect">
            <a:avLst/>
          </a:prstGeom>
          <a:noFill/>
        </p:spPr>
        <p:txBody>
          <a:bodyPr wrap="square" rtlCol="0">
            <a:spAutoFit/>
          </a:bodyPr>
          <a:lstStyle/>
          <a:p>
            <a:r>
              <a:rPr lang="en-US" dirty="0"/>
              <a:t>Working Backwards:</a:t>
            </a:r>
          </a:p>
        </p:txBody>
      </p:sp>
      <p:sp>
        <p:nvSpPr>
          <p:cNvPr id="8" name="TextBox 7"/>
          <p:cNvSpPr txBox="1"/>
          <p:nvPr/>
        </p:nvSpPr>
        <p:spPr>
          <a:xfrm>
            <a:off x="4267200" y="6019800"/>
            <a:ext cx="3886200" cy="369332"/>
          </a:xfrm>
          <a:prstGeom prst="rect">
            <a:avLst/>
          </a:prstGeom>
          <a:noFill/>
          <a:ln>
            <a:solidFill>
              <a:schemeClr val="accent1"/>
            </a:solidFill>
          </a:ln>
        </p:spPr>
        <p:txBody>
          <a:bodyPr wrap="square" rtlCol="0">
            <a:spAutoFit/>
          </a:bodyPr>
          <a:lstStyle/>
          <a:p>
            <a:r>
              <a:rPr lang="en-US" dirty="0" err="1"/>
              <a:t>B</a:t>
            </a:r>
            <a:r>
              <a:rPr lang="en-US" dirty="0" err="1">
                <a:latin typeface="Cambria Math"/>
                <a:ea typeface="Cambria Math"/>
              </a:rPr>
              <a:t>é</a:t>
            </a:r>
            <a:r>
              <a:rPr lang="en-US" dirty="0" err="1"/>
              <a:t>zout</a:t>
            </a:r>
            <a:r>
              <a:rPr lang="en-US" dirty="0"/>
              <a:t> coefficients :</a:t>
            </a:r>
            <a:r>
              <a:rPr lang="en-US" dirty="0">
                <a:latin typeface="Cambria Math"/>
                <a:ea typeface="Cambria Math"/>
              </a:rPr>
              <a:t> −</a:t>
            </a:r>
            <a:r>
              <a:rPr lang="en-US" dirty="0">
                <a:latin typeface="Cambria Math" pitchFamily="18" charset="0"/>
                <a:ea typeface="Cambria Math" pitchFamily="18" charset="0"/>
              </a:rPr>
              <a:t> 35</a:t>
            </a:r>
            <a:r>
              <a:rPr lang="en-US" dirty="0">
                <a:latin typeface="Cambria Math"/>
                <a:ea typeface="Cambria Math"/>
              </a:rPr>
              <a:t> </a:t>
            </a:r>
            <a:r>
              <a:rPr lang="en-US" dirty="0"/>
              <a:t>and</a:t>
            </a:r>
            <a:r>
              <a:rPr lang="en-US" dirty="0">
                <a:latin typeface="Cambria Math"/>
                <a:ea typeface="Cambria Math"/>
              </a:rPr>
              <a:t> </a:t>
            </a:r>
            <a:r>
              <a:rPr lang="en-US" dirty="0">
                <a:ea typeface="Cambria Math" pitchFamily="18" charset="0"/>
              </a:rPr>
              <a:t> </a:t>
            </a:r>
            <a:r>
              <a:rPr lang="en-US" dirty="0">
                <a:latin typeface="Cambria Math" pitchFamily="18" charset="0"/>
                <a:ea typeface="Cambria Math" pitchFamily="18" charset="0"/>
              </a:rPr>
              <a:t>1601</a:t>
            </a:r>
            <a:r>
              <a:rPr lang="en-US" dirty="0"/>
              <a:t>  </a:t>
            </a:r>
          </a:p>
        </p:txBody>
      </p:sp>
      <p:sp>
        <p:nvSpPr>
          <p:cNvPr id="9" name="TextBox 8"/>
          <p:cNvSpPr txBox="1"/>
          <p:nvPr/>
        </p:nvSpPr>
        <p:spPr>
          <a:xfrm>
            <a:off x="8229600" y="5943601"/>
            <a:ext cx="2286000" cy="646331"/>
          </a:xfrm>
          <a:prstGeom prst="rect">
            <a:avLst/>
          </a:prstGeom>
          <a:noFill/>
          <a:ln>
            <a:solidFill>
              <a:schemeClr val="accent1"/>
            </a:solidFill>
          </a:ln>
        </p:spPr>
        <p:txBody>
          <a:bodyPr wrap="square" rtlCol="0">
            <a:spAutoFit/>
          </a:bodyPr>
          <a:lstStyle/>
          <a:p>
            <a:r>
              <a:rPr lang="en-US" dirty="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3543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143000"/>
          </a:xfrm>
        </p:spPr>
        <p:txBody>
          <a:bodyPr>
            <a:normAutofit/>
          </a:bodyPr>
          <a:lstStyle/>
          <a:p>
            <a:r>
              <a:rPr lang="en-US" sz="4000" dirty="0"/>
              <a:t>Using Inverses to Solve </a:t>
            </a:r>
            <a:r>
              <a:rPr lang="en-US" sz="4000" dirty="0" err="1"/>
              <a:t>Congruences</a:t>
            </a:r>
            <a:endParaRPr lang="en-US" sz="4000" dirty="0"/>
          </a:p>
        </p:txBody>
      </p:sp>
      <p:sp>
        <p:nvSpPr>
          <p:cNvPr id="3" name="Content Placeholder 2"/>
          <p:cNvSpPr>
            <a:spLocks noGrp="1"/>
          </p:cNvSpPr>
          <p:nvPr>
            <p:ph idx="1"/>
          </p:nvPr>
        </p:nvSpPr>
        <p:spPr>
          <a:xfrm>
            <a:off x="1981200" y="1752600"/>
            <a:ext cx="8229600" cy="4389120"/>
          </a:xfrm>
        </p:spPr>
        <p:txBody>
          <a:bodyPr>
            <a:noAutofit/>
          </a:bodyPr>
          <a:lstStyle/>
          <a:p>
            <a:r>
              <a:rPr lang="en-US" sz="2000" dirty="0"/>
              <a:t>We can solve the congruence   </a:t>
            </a:r>
            <a:r>
              <a:rPr lang="en-US" sz="2000" i="1" dirty="0"/>
              <a:t>ax</a:t>
            </a:r>
            <a:r>
              <a:rPr lang="en-US" sz="2000" dirty="0">
                <a:latin typeface="Cambria Math"/>
                <a:ea typeface="Cambria Math"/>
              </a:rPr>
              <a:t>≡</a:t>
            </a:r>
            <a:r>
              <a:rPr lang="en-US" sz="2000" dirty="0"/>
              <a:t> </a:t>
            </a:r>
            <a:r>
              <a:rPr lang="en-US" sz="2000" i="1" dirty="0"/>
              <a:t>b</a:t>
            </a:r>
            <a:r>
              <a:rPr lang="en-US" sz="2000" dirty="0"/>
              <a:t>( mod </a:t>
            </a:r>
            <a:r>
              <a:rPr lang="en-US" sz="2000" i="1" dirty="0"/>
              <a:t>m</a:t>
            </a:r>
            <a:r>
              <a:rPr lang="en-US" sz="2000" dirty="0"/>
              <a:t>) by multiplying both sides by </a:t>
            </a:r>
            <a:r>
              <a:rPr lang="en-US" sz="2000" i="1" dirty="0"/>
              <a:t>ā.</a:t>
            </a:r>
          </a:p>
          <a:p>
            <a:pPr>
              <a:buNone/>
            </a:pPr>
            <a:r>
              <a:rPr lang="en-US" sz="2000" b="1" dirty="0"/>
              <a:t>     Example</a:t>
            </a:r>
            <a:r>
              <a:rPr lang="en-US" sz="2000" dirty="0"/>
              <a:t>:  What are the solutions of the  congruence </a:t>
            </a:r>
            <a:r>
              <a:rPr lang="en-US" sz="2000" dirty="0">
                <a:latin typeface="Cambria Math" pitchFamily="18" charset="0"/>
                <a:ea typeface="Cambria Math" pitchFamily="18" charset="0"/>
              </a:rPr>
              <a:t>3</a:t>
            </a:r>
            <a:r>
              <a:rPr lang="en-US" sz="2000" i="1" dirty="0"/>
              <a:t>x</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a:t>
            </a:r>
          </a:p>
          <a:p>
            <a:pPr>
              <a:buNone/>
            </a:pPr>
            <a:r>
              <a:rPr lang="en-US" sz="2000" dirty="0"/>
              <a:t>     </a:t>
            </a:r>
            <a:r>
              <a:rPr lang="en-US" sz="2000" b="1" dirty="0"/>
              <a:t>Solution</a:t>
            </a:r>
            <a:r>
              <a:rPr lang="en-US" sz="2000" dirty="0"/>
              <a:t>:  We found that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is an inverse of </a:t>
            </a:r>
            <a:r>
              <a:rPr lang="en-US" sz="2000" dirty="0">
                <a:latin typeface="Cambria Math" pitchFamily="18" charset="0"/>
                <a:ea typeface="Cambria Math" pitchFamily="18" charset="0"/>
              </a:rPr>
              <a:t>3 </a:t>
            </a:r>
            <a:r>
              <a:rPr lang="en-US" sz="2000" dirty="0">
                <a:ea typeface="Cambria Math" pitchFamily="18" charset="0"/>
              </a:rPr>
              <a:t>modulo </a:t>
            </a:r>
            <a:r>
              <a:rPr lang="en-US" sz="2000" dirty="0">
                <a:latin typeface="Cambria Math" pitchFamily="18" charset="0"/>
                <a:ea typeface="Cambria Math" pitchFamily="18" charset="0"/>
              </a:rPr>
              <a:t>7 </a:t>
            </a:r>
            <a:r>
              <a:rPr lang="en-US" sz="2000" dirty="0">
                <a:ea typeface="Cambria Math" pitchFamily="18" charset="0"/>
              </a:rPr>
              <a:t>(two slides back). We multiply both sides of the congruence by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ea typeface="Cambria Math" pitchFamily="18" charset="0"/>
              </a:rPr>
              <a:t>giving</a:t>
            </a:r>
            <a:r>
              <a:rPr lang="en-US" sz="2000" dirty="0">
                <a:latin typeface="Cambria Math" pitchFamily="18" charset="0"/>
                <a:ea typeface="Cambria Math" pitchFamily="18" charset="0"/>
              </a:rPr>
              <a:t> </a:t>
            </a:r>
          </a:p>
          <a:p>
            <a:pPr>
              <a:buNone/>
            </a:pP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Because  </a:t>
            </a:r>
            <a:r>
              <a:rPr lang="en-US" sz="2000" dirty="0">
                <a:latin typeface="Cambria Math"/>
                <a:ea typeface="Cambria Math"/>
              </a:rPr>
              <a:t>−</a:t>
            </a:r>
            <a:r>
              <a:rPr lang="en-US" sz="2000" dirty="0">
                <a:latin typeface="Cambria Math" pitchFamily="18" charset="0"/>
                <a:ea typeface="Cambria Math" pitchFamily="18" charset="0"/>
              </a:rPr>
              <a:t>6 </a:t>
            </a:r>
            <a:r>
              <a:rPr lang="en-US" sz="2000" dirty="0">
                <a:latin typeface="Cambria Math"/>
                <a:ea typeface="Cambria Math"/>
              </a:rPr>
              <a:t>≡</a:t>
            </a:r>
            <a:r>
              <a:rPr lang="en-US" sz="2000" dirty="0"/>
              <a:t> </a:t>
            </a:r>
            <a:r>
              <a:rPr lang="en-US" sz="2000" dirty="0">
                <a:latin typeface="Cambria Math"/>
                <a:ea typeface="Cambria Math"/>
              </a:rPr>
              <a:t>1 </a:t>
            </a:r>
            <a:r>
              <a:rPr lang="en-US" sz="2000" dirty="0"/>
              <a:t>(mod </a:t>
            </a:r>
            <a:r>
              <a:rPr lang="en-US" sz="2000" dirty="0">
                <a:latin typeface="Cambria Math" pitchFamily="18" charset="0"/>
                <a:ea typeface="Cambria Math" pitchFamily="18" charset="0"/>
              </a:rPr>
              <a:t>7</a:t>
            </a:r>
            <a:r>
              <a:rPr lang="en-US" sz="2000" dirty="0"/>
              <a:t>)  and </a:t>
            </a:r>
            <a:r>
              <a:rPr lang="en-US" sz="2000" dirty="0">
                <a:latin typeface="Cambria Math"/>
                <a:ea typeface="Cambria Math"/>
              </a:rPr>
              <a:t>−</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it follows that if </a:t>
            </a:r>
            <a:r>
              <a:rPr lang="en-US" sz="2000" i="1" dirty="0"/>
              <a:t>x</a:t>
            </a:r>
            <a:r>
              <a:rPr lang="en-US" sz="2000" dirty="0"/>
              <a:t> is a solution, then </a:t>
            </a:r>
            <a:r>
              <a:rPr lang="en-US" sz="2000" i="1" dirty="0"/>
              <a:t>x</a:t>
            </a:r>
            <a:r>
              <a:rPr lang="en-US" sz="2000" dirty="0">
                <a:latin typeface="Cambria Math"/>
                <a:ea typeface="Cambria Math"/>
              </a:rPr>
              <a:t> ≡</a:t>
            </a:r>
            <a:r>
              <a:rPr lang="en-US" sz="2000" dirty="0"/>
              <a:t> </a:t>
            </a:r>
            <a:r>
              <a:rPr lang="en-US" sz="2000" dirty="0">
                <a:latin typeface="Cambria Math"/>
                <a:ea typeface="Cambria Math"/>
              </a:rPr>
              <a:t> −</a:t>
            </a:r>
            <a:r>
              <a:rPr lang="en-US" sz="2000" dirty="0">
                <a:latin typeface="Cambria Math" pitchFamily="18" charset="0"/>
                <a:ea typeface="Cambria Math" pitchFamily="18" charset="0"/>
              </a:rPr>
              <a:t>8</a:t>
            </a:r>
            <a:r>
              <a:rPr lang="en-US" sz="2000" dirty="0">
                <a:latin typeface="Cambria Math"/>
                <a:ea typeface="Cambria Math"/>
              </a:rPr>
              <a:t> </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a:t>
            </a:r>
          </a:p>
          <a:p>
            <a:pPr>
              <a:buNone/>
            </a:pPr>
            <a:r>
              <a:rPr lang="en-US" sz="2000" dirty="0"/>
              <a:t>     We need to determine if every </a:t>
            </a:r>
            <a:r>
              <a:rPr lang="en-US" sz="2000" i="1" dirty="0"/>
              <a:t>x</a:t>
            </a:r>
            <a:r>
              <a:rPr lang="en-US" sz="2000" dirty="0"/>
              <a:t> with</a:t>
            </a:r>
            <a:r>
              <a:rPr lang="en-US" sz="2000" i="1" dirty="0"/>
              <a:t> 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is a solution. Assume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By Theorem </a:t>
            </a:r>
            <a:r>
              <a:rPr lang="en-US" sz="2000" dirty="0">
                <a:latin typeface="Cambria Math" pitchFamily="18" charset="0"/>
                <a:ea typeface="Cambria Math" pitchFamily="18" charset="0"/>
              </a:rPr>
              <a:t>5</a:t>
            </a:r>
            <a:r>
              <a:rPr lang="en-US" sz="2000" dirty="0"/>
              <a:t> of Section </a:t>
            </a:r>
            <a:r>
              <a:rPr lang="en-US" sz="2000" dirty="0">
                <a:latin typeface="Cambria Math" pitchFamily="18" charset="0"/>
                <a:ea typeface="Cambria Math" pitchFamily="18" charset="0"/>
              </a:rPr>
              <a:t>4.1</a:t>
            </a:r>
            <a:r>
              <a:rPr lang="en-US" sz="2000" dirty="0"/>
              <a:t>, it follows that</a:t>
            </a:r>
            <a:r>
              <a:rPr lang="en-US" sz="2000" dirty="0">
                <a:latin typeface="Cambria Math" pitchFamily="18" charset="0"/>
                <a:ea typeface="Cambria Math" pitchFamily="18" charset="0"/>
              </a:rPr>
              <a:t> 3</a:t>
            </a:r>
            <a:r>
              <a:rPr lang="en-US" sz="2000" i="1" dirty="0"/>
              <a:t>x </a:t>
            </a:r>
            <a:r>
              <a:rPr lang="en-US" sz="2000" dirty="0">
                <a:latin typeface="Cambria Math"/>
                <a:ea typeface="Cambria Math"/>
              </a:rPr>
              <a:t>≡</a:t>
            </a:r>
            <a:r>
              <a:rPr lang="en-US" sz="2000" dirty="0"/>
              <a:t> </a:t>
            </a:r>
            <a:r>
              <a:rPr lang="en-US" sz="2000" dirty="0">
                <a:latin typeface="Cambria Math" pitchFamily="18" charset="0"/>
                <a:ea typeface="Cambria Math" pitchFamily="18" charset="0"/>
              </a:rPr>
              <a:t>3 </a:t>
            </a:r>
            <a:r>
              <a:rPr lang="en-US" sz="2000" dirty="0">
                <a:latin typeface="Cambria Math"/>
                <a:ea typeface="Cambria Math"/>
              </a:rPr>
              <a:t>∙</a:t>
            </a:r>
            <a:r>
              <a:rPr lang="en-US" sz="2000" dirty="0">
                <a:latin typeface="Cambria Math" pitchFamily="18" charset="0"/>
                <a:ea typeface="Cambria Math" pitchFamily="18" charset="0"/>
              </a:rPr>
              <a:t> 6</a:t>
            </a:r>
            <a:r>
              <a:rPr lang="en-US" sz="2000" i="1" dirty="0"/>
              <a:t> = </a:t>
            </a:r>
            <a:r>
              <a:rPr lang="en-US" sz="2000" dirty="0">
                <a:latin typeface="Cambria Math" pitchFamily="18" charset="0"/>
                <a:ea typeface="Cambria Math" pitchFamily="18" charset="0"/>
              </a:rPr>
              <a:t>18</a:t>
            </a:r>
            <a:r>
              <a:rPr lang="en-US" sz="2000" i="1" dirty="0"/>
              <a:t> </a:t>
            </a:r>
            <a:r>
              <a:rPr lang="en-US" sz="2000" dirty="0">
                <a:latin typeface="Cambria Math"/>
                <a:ea typeface="Cambria Math"/>
              </a:rPr>
              <a:t>≡ </a:t>
            </a:r>
            <a:r>
              <a:rPr lang="en-US" sz="2000" dirty="0">
                <a:latin typeface="Cambria Math" pitchFamily="18" charset="0"/>
                <a:ea typeface="Cambria Math" pitchFamily="18" charset="0"/>
              </a:rPr>
              <a:t>4</a:t>
            </a:r>
            <a:r>
              <a:rPr lang="en-US" sz="2000" dirty="0"/>
              <a:t>( mod </a:t>
            </a:r>
            <a:r>
              <a:rPr lang="en-US" sz="2000" dirty="0">
                <a:latin typeface="Cambria Math" pitchFamily="18" charset="0"/>
                <a:ea typeface="Cambria Math" pitchFamily="18" charset="0"/>
              </a:rPr>
              <a:t>7</a:t>
            </a:r>
            <a:r>
              <a:rPr lang="en-US" sz="2000" dirty="0"/>
              <a:t>) which shows that all such </a:t>
            </a:r>
            <a:r>
              <a:rPr lang="en-US" sz="2000" i="1" dirty="0"/>
              <a:t>x</a:t>
            </a:r>
            <a:r>
              <a:rPr lang="en-US" sz="2000" dirty="0"/>
              <a:t> satisfy the congruence. </a:t>
            </a:r>
          </a:p>
          <a:p>
            <a:pPr>
              <a:buNone/>
            </a:pPr>
            <a:r>
              <a:rPr lang="en-US" sz="2000" dirty="0"/>
              <a:t>     The solutions are the integers </a:t>
            </a:r>
            <a:r>
              <a:rPr lang="en-US" sz="2000" i="1" dirty="0"/>
              <a:t>x</a:t>
            </a:r>
            <a:r>
              <a:rPr lang="en-US" sz="2000" dirty="0"/>
              <a:t> such that </a:t>
            </a:r>
            <a:r>
              <a:rPr lang="en-US" sz="2000" i="1" dirty="0"/>
              <a:t>x</a:t>
            </a:r>
            <a:r>
              <a:rPr lang="en-US" sz="2000" dirty="0"/>
              <a:t>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t> </a:t>
            </a:r>
            <a:r>
              <a:rPr lang="en-US" sz="2000" dirty="0">
                <a:latin typeface="Cambria Math"/>
                <a:ea typeface="Cambria Math"/>
              </a:rPr>
              <a:t>6 </a:t>
            </a:r>
            <a:r>
              <a:rPr lang="en-US" sz="2000" dirty="0"/>
              <a:t>(mod </a:t>
            </a:r>
            <a:r>
              <a:rPr lang="en-US" sz="2000" dirty="0">
                <a:latin typeface="Cambria Math" pitchFamily="18" charset="0"/>
                <a:ea typeface="Cambria Math" pitchFamily="18" charset="0"/>
              </a:rPr>
              <a:t>7</a:t>
            </a:r>
            <a:r>
              <a:rPr lang="en-US" sz="2000" dirty="0"/>
              <a:t>), namely,  </a:t>
            </a:r>
            <a:r>
              <a:rPr lang="en-US" sz="2000" dirty="0">
                <a:latin typeface="Cambria Math" pitchFamily="18" charset="0"/>
                <a:ea typeface="Cambria Math" pitchFamily="18" charset="0"/>
              </a:rPr>
              <a:t>6,13,20 …</a:t>
            </a:r>
            <a:r>
              <a:rPr lang="en-US" sz="2000" dirty="0"/>
              <a:t> and  </a:t>
            </a:r>
            <a:r>
              <a:rPr lang="en-US" sz="2000" dirty="0">
                <a:latin typeface="Cambria Math" pitchFamily="18" charset="0"/>
                <a:ea typeface="Cambria Math" pitchFamily="18" charset="0"/>
              </a:rPr>
              <a:t> </a:t>
            </a:r>
            <a:r>
              <a:rPr lang="en-US" sz="2000" dirty="0">
                <a:latin typeface="Cambria Math"/>
                <a:ea typeface="Cambria Math"/>
              </a:rPr>
              <a:t>−</a:t>
            </a:r>
            <a:r>
              <a:rPr lang="en-US" sz="2000" dirty="0">
                <a:latin typeface="Cambria Math" pitchFamily="18" charset="0"/>
                <a:ea typeface="Cambria Math" pitchFamily="18" charset="0"/>
              </a:rPr>
              <a:t>1,</a:t>
            </a:r>
            <a:r>
              <a:rPr lang="en-US" sz="2000" dirty="0">
                <a:latin typeface="Cambria Math"/>
                <a:ea typeface="Cambria Math"/>
              </a:rPr>
              <a:t> − </a:t>
            </a:r>
            <a:r>
              <a:rPr lang="en-US" sz="2000" dirty="0">
                <a:latin typeface="Cambria Math" pitchFamily="18" charset="0"/>
                <a:ea typeface="Cambria Math" pitchFamily="18" charset="0"/>
              </a:rPr>
              <a:t>8,</a:t>
            </a:r>
            <a:r>
              <a:rPr lang="en-US" sz="2000" dirty="0">
                <a:latin typeface="Cambria Math"/>
                <a:ea typeface="Cambria Math"/>
              </a:rPr>
              <a:t> − </a:t>
            </a:r>
            <a:r>
              <a:rPr lang="en-US" sz="2000" dirty="0">
                <a:latin typeface="Cambria Math" pitchFamily="18" charset="0"/>
                <a:ea typeface="Cambria Math" pitchFamily="18" charset="0"/>
              </a:rPr>
              <a:t>15,…</a:t>
            </a:r>
            <a:endParaRPr lang="en-US" sz="2000" i="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lnSpcReduction="10000"/>
          </a:bodyPr>
          <a:lstStyle/>
          <a:p>
            <a:r>
              <a:rPr lang="en-US" dirty="0"/>
              <a:t>In the first century, the Chinese mathematician Sun-</a:t>
            </a:r>
            <a:r>
              <a:rPr lang="en-US" dirty="0" err="1"/>
              <a:t>Tsu</a:t>
            </a:r>
            <a:r>
              <a:rPr lang="en-US" dirty="0"/>
              <a:t> asked:</a:t>
            </a:r>
          </a:p>
          <a:p>
            <a:pPr lvl="1">
              <a:buNone/>
            </a:pPr>
            <a:r>
              <a:rPr lang="en-US" dirty="0"/>
              <a:t>   There are certain things whose number is unknown. When divided by </a:t>
            </a:r>
            <a:r>
              <a:rPr lang="en-US" dirty="0">
                <a:latin typeface="Cambria Math" pitchFamily="18" charset="0"/>
                <a:ea typeface="Cambria Math" pitchFamily="18" charset="0"/>
              </a:rPr>
              <a:t>3</a:t>
            </a:r>
            <a:r>
              <a:rPr lang="en-US" dirty="0"/>
              <a:t>, the remainder is </a:t>
            </a:r>
            <a:r>
              <a:rPr lang="en-US" dirty="0">
                <a:latin typeface="Cambria Math" pitchFamily="18" charset="0"/>
                <a:ea typeface="Cambria Math" pitchFamily="18" charset="0"/>
              </a:rPr>
              <a:t>2</a:t>
            </a:r>
            <a:r>
              <a:rPr lang="en-US" dirty="0"/>
              <a:t>; when divided by </a:t>
            </a:r>
            <a:r>
              <a:rPr lang="en-US" dirty="0">
                <a:latin typeface="Cambria Math" pitchFamily="18" charset="0"/>
                <a:ea typeface="Cambria Math" pitchFamily="18" charset="0"/>
              </a:rPr>
              <a:t>5</a:t>
            </a:r>
            <a:r>
              <a:rPr lang="en-US" dirty="0"/>
              <a:t>, the remainder is </a:t>
            </a:r>
            <a:r>
              <a:rPr lang="en-US" dirty="0">
                <a:latin typeface="Cambria Math" pitchFamily="18" charset="0"/>
                <a:ea typeface="Cambria Math" pitchFamily="18" charset="0"/>
              </a:rPr>
              <a:t>3</a:t>
            </a:r>
            <a:r>
              <a:rPr lang="en-US" dirty="0"/>
              <a:t>; when divided by </a:t>
            </a:r>
            <a:r>
              <a:rPr lang="en-US" dirty="0">
                <a:latin typeface="Cambria Math" pitchFamily="18" charset="0"/>
                <a:ea typeface="Cambria Math" pitchFamily="18" charset="0"/>
              </a:rPr>
              <a:t>7</a:t>
            </a:r>
            <a:r>
              <a:rPr lang="en-US" dirty="0"/>
              <a:t>, the remainder is </a:t>
            </a:r>
            <a:r>
              <a:rPr lang="en-US" dirty="0">
                <a:latin typeface="Cambria Math" pitchFamily="18" charset="0"/>
                <a:ea typeface="Cambria Math" pitchFamily="18" charset="0"/>
              </a:rPr>
              <a:t>2</a:t>
            </a:r>
            <a:r>
              <a:rPr lang="en-US" dirty="0"/>
              <a:t>. What will be the number of things?</a:t>
            </a:r>
          </a:p>
          <a:p>
            <a:r>
              <a:rPr lang="en-US" dirty="0"/>
              <a:t>This puzzle can be translated into the  solution of the system of </a:t>
            </a:r>
            <a:r>
              <a:rPr lang="en-US" dirty="0" err="1"/>
              <a:t>congruences</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a:t>
            </a:r>
          </a:p>
          <a:p>
            <a:pPr lvl="1">
              <a:buNone/>
            </a:pP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r>
              <a:rPr lang="en-US" dirty="0"/>
              <a:t>We’ll see how the theorem that is known as the </a:t>
            </a:r>
            <a:r>
              <a:rPr lang="en-US" i="1" dirty="0"/>
              <a:t>Chinese Remainder Theorem </a:t>
            </a:r>
            <a:r>
              <a:rPr lang="en-US" dirty="0"/>
              <a:t>can be used to solve Sun-</a:t>
            </a:r>
            <a:r>
              <a:rPr lang="en-US" dirty="0" err="1"/>
              <a:t>Tsu’s</a:t>
            </a:r>
            <a:r>
              <a:rPr lang="en-US" dirty="0"/>
              <a:t> problem.</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fontScale="77500" lnSpcReduction="20000"/>
          </a:bodyPr>
          <a:lstStyle/>
          <a:p>
            <a:pPr>
              <a:buNone/>
            </a:pPr>
            <a:r>
              <a:rPr lang="en-US" b="1" dirty="0"/>
              <a:t>    Theorem </a:t>
            </a:r>
            <a:r>
              <a:rPr lang="en-US" b="1" dirty="0">
                <a:latin typeface="Cambria Math" pitchFamily="18" charset="0"/>
                <a:ea typeface="Cambria Math" pitchFamily="18" charset="0"/>
              </a:rPr>
              <a:t>2</a:t>
            </a:r>
            <a:r>
              <a:rPr lang="en-US" dirty="0"/>
              <a:t>: (</a:t>
            </a:r>
            <a:r>
              <a:rPr lang="en-US" i="1" dirty="0"/>
              <a:t>The Chinese Remainder Theorem</a:t>
            </a:r>
            <a:r>
              <a:rPr lang="en-US" dirty="0"/>
              <a:t>) Let </a:t>
            </a:r>
            <a:r>
              <a:rPr lang="en-US" i="1" dirty="0"/>
              <a:t>m</a:t>
            </a:r>
            <a:r>
              <a:rPr lang="en-US" baseline="-25000" dirty="0">
                <a:latin typeface="Cambria Math" pitchFamily="18" charset="0"/>
                <a:ea typeface="Cambria Math" pitchFamily="18" charset="0"/>
              </a:rPr>
              <a:t>1</a:t>
            </a:r>
            <a:r>
              <a:rPr lang="en-US" dirty="0"/>
              <a:t>,</a:t>
            </a:r>
            <a:r>
              <a:rPr lang="en-US" i="1" dirty="0"/>
              <a:t>m</a:t>
            </a:r>
            <a:r>
              <a:rPr lang="en-US" baseline="-25000" dirty="0">
                <a:latin typeface="Cambria Math" pitchFamily="18" charset="0"/>
                <a:ea typeface="Cambria Math" pitchFamily="18" charset="0"/>
              </a:rPr>
              <a:t>2</a:t>
            </a:r>
            <a:r>
              <a:rPr lang="en-US" dirty="0"/>
              <a:t>,…,</a:t>
            </a:r>
            <a:r>
              <a:rPr lang="en-US" i="1" dirty="0" err="1"/>
              <a:t>m</a:t>
            </a:r>
            <a:r>
              <a:rPr lang="en-US" i="1" baseline="-25000" dirty="0" err="1">
                <a:ea typeface="Cambria Math" pitchFamily="18" charset="0"/>
              </a:rPr>
              <a:t>n</a:t>
            </a:r>
            <a:r>
              <a:rPr lang="en-US" dirty="0"/>
              <a:t> be </a:t>
            </a:r>
            <a:r>
              <a:rPr lang="en-US" dirty="0" err="1"/>
              <a:t>pairwise</a:t>
            </a:r>
            <a:r>
              <a:rPr lang="en-US" dirty="0"/>
              <a:t> relatively prime positive integers greater than one and </a:t>
            </a:r>
            <a:r>
              <a:rPr lang="en-US" i="1" dirty="0"/>
              <a:t>a</a:t>
            </a:r>
            <a:r>
              <a:rPr lang="en-US" baseline="-25000" dirty="0">
                <a:latin typeface="Cambria Math" pitchFamily="18" charset="0"/>
                <a:ea typeface="Cambria Math" pitchFamily="18" charset="0"/>
              </a:rPr>
              <a:t>1</a:t>
            </a:r>
            <a:r>
              <a:rPr lang="en-US" dirty="0"/>
              <a:t>,</a:t>
            </a:r>
            <a:r>
              <a:rPr lang="en-US" i="1" dirty="0"/>
              <a:t>a</a:t>
            </a:r>
            <a:r>
              <a:rPr lang="en-US" baseline="-25000" dirty="0">
                <a:latin typeface="Cambria Math" pitchFamily="18" charset="0"/>
                <a:ea typeface="Cambria Math" pitchFamily="18" charset="0"/>
              </a:rPr>
              <a:t>2</a:t>
            </a:r>
            <a:r>
              <a:rPr lang="en-US" dirty="0"/>
              <a:t>,…,</a:t>
            </a:r>
            <a:r>
              <a:rPr lang="en-US" i="1" dirty="0"/>
              <a:t>a</a:t>
            </a:r>
            <a:r>
              <a:rPr lang="en-US" i="1" baseline="-25000" dirty="0">
                <a:ea typeface="Cambria Math" pitchFamily="18" charset="0"/>
              </a:rPr>
              <a:t>n</a:t>
            </a:r>
            <a:r>
              <a:rPr lang="en-US" dirty="0"/>
              <a:t> arbitrary integers. Then the system</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a:buNone/>
            </a:pPr>
            <a:r>
              <a:rPr lang="en-US" dirty="0"/>
              <a:t>    has a unique solution  modulo </a:t>
            </a:r>
            <a:r>
              <a:rPr lang="en-US" i="1" dirty="0"/>
              <a:t>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 </a:t>
            </a:r>
          </a:p>
          <a:p>
            <a:pPr>
              <a:buNone/>
            </a:pPr>
            <a:r>
              <a:rPr lang="en-US" dirty="0"/>
              <a:t>   (That is, there is a solution x with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latin typeface="Cambria Math"/>
                <a:ea typeface="Cambria Math"/>
              </a:rPr>
              <a:t>x </a:t>
            </a:r>
            <a:r>
              <a:rPr lang="en-US" dirty="0">
                <a:latin typeface="Cambria Math"/>
                <a:ea typeface="Cambria Math"/>
              </a:rPr>
              <a:t>&lt;</a:t>
            </a:r>
            <a:r>
              <a:rPr lang="en-US" i="1" dirty="0">
                <a:latin typeface="Cambria Math"/>
                <a:ea typeface="Cambria Math"/>
              </a:rPr>
              <a:t>m</a:t>
            </a:r>
            <a:r>
              <a:rPr lang="en-US" dirty="0">
                <a:latin typeface="Cambria Math"/>
                <a:ea typeface="Cambria Math"/>
              </a:rPr>
              <a:t> and all other solutions are congruent modulo </a:t>
            </a:r>
            <a:r>
              <a:rPr lang="en-US" i="1" dirty="0">
                <a:latin typeface="Cambria Math"/>
                <a:ea typeface="Cambria Math"/>
              </a:rPr>
              <a:t>m</a:t>
            </a:r>
            <a:r>
              <a:rPr lang="en-US" dirty="0">
                <a:latin typeface="Cambria Math"/>
                <a:ea typeface="Cambria Math"/>
              </a:rPr>
              <a:t> to this solution.)</a:t>
            </a:r>
            <a:endParaRPr lang="en-US" dirty="0"/>
          </a:p>
          <a:p>
            <a:pPr lvl="1">
              <a:buNone/>
            </a:pPr>
            <a:r>
              <a:rPr lang="en-US" dirty="0"/>
              <a:t>   </a:t>
            </a:r>
          </a:p>
          <a:p>
            <a:r>
              <a:rPr lang="en-US" b="1" dirty="0"/>
              <a:t>Proof</a:t>
            </a:r>
            <a:r>
              <a:rPr lang="en-US" dirty="0"/>
              <a:t>: We’ll  show that a solution exists by describing a way to construct the solution. Showing that the solution is unique modulo </a:t>
            </a:r>
            <a:r>
              <a:rPr lang="en-US" i="1" dirty="0"/>
              <a:t>m</a:t>
            </a:r>
            <a:r>
              <a:rPr lang="en-US" dirty="0"/>
              <a:t> is Exercise </a:t>
            </a:r>
            <a:r>
              <a:rPr lang="en-US" dirty="0">
                <a:latin typeface="Cambria Math" pitchFamily="18" charset="0"/>
                <a:ea typeface="Cambria Math" pitchFamily="18" charset="0"/>
              </a:rPr>
              <a:t>30</a:t>
            </a:r>
            <a:r>
              <a:rPr lang="en-US" dirty="0"/>
              <a:t>.</a:t>
            </a:r>
          </a:p>
          <a:p>
            <a:endParaRPr lang="en-US" dirty="0"/>
          </a:p>
        </p:txBody>
      </p:sp>
      <p:sp>
        <p:nvSpPr>
          <p:cNvPr id="4" name="TextBox 3"/>
          <p:cNvSpPr txBox="1"/>
          <p:nvPr/>
        </p:nvSpPr>
        <p:spPr>
          <a:xfrm>
            <a:off x="7924800" y="6096000"/>
            <a:ext cx="25146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fontScale="62500" lnSpcReduction="20000"/>
          </a:bodyPr>
          <a:lstStyle/>
          <a:p>
            <a:pPr>
              <a:buNone/>
            </a:pPr>
            <a:r>
              <a:rPr lang="en-US" b="1" dirty="0"/>
              <a:t>   </a:t>
            </a:r>
            <a:r>
              <a:rPr lang="en-US" dirty="0"/>
              <a:t> To construct a solution first let </a:t>
            </a:r>
            <a:r>
              <a:rPr lang="en-US" i="1" dirty="0"/>
              <a:t>M</a:t>
            </a:r>
            <a:r>
              <a:rPr lang="en-US" i="1" baseline="-25000" dirty="0">
                <a:ea typeface="Cambria Math" pitchFamily="18" charset="0"/>
              </a:rPr>
              <a:t>k</a:t>
            </a:r>
            <a:r>
              <a:rPr lang="en-US" i="1" dirty="0"/>
              <a:t>=m/</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t>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 and </a:t>
            </a:r>
            <a:r>
              <a:rPr lang="en-US" i="1" dirty="0"/>
              <a:t> m</a:t>
            </a:r>
            <a:r>
              <a:rPr lang="en-US" dirty="0"/>
              <a:t> = </a:t>
            </a:r>
            <a:r>
              <a:rPr lang="en-US" i="1" dirty="0"/>
              <a:t>m</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2</a:t>
            </a:r>
            <a:r>
              <a:rPr lang="en-US" dirty="0">
                <a:latin typeface="Cambria Math"/>
                <a:ea typeface="Cambria Math"/>
              </a:rPr>
              <a:t> ∙ ∙ ∙ </a:t>
            </a:r>
            <a:r>
              <a:rPr lang="en-US" i="1" dirty="0" err="1"/>
              <a:t>m</a:t>
            </a:r>
            <a:r>
              <a:rPr lang="en-US" i="1" baseline="-25000" dirty="0" err="1">
                <a:ea typeface="Cambria Math" pitchFamily="18" charset="0"/>
              </a:rPr>
              <a:t>n</a:t>
            </a:r>
            <a:r>
              <a:rPr lang="en-US" dirty="0"/>
              <a:t>.</a:t>
            </a:r>
          </a:p>
          <a:p>
            <a:pPr>
              <a:buNone/>
            </a:pPr>
            <a:endParaRPr lang="en-US" dirty="0"/>
          </a:p>
          <a:p>
            <a:pPr>
              <a:buNone/>
            </a:pPr>
            <a:r>
              <a:rPr lang="en-US" dirty="0"/>
              <a:t>     Since  </a:t>
            </a:r>
            <a:r>
              <a:rPr lang="en-US" dirty="0" err="1"/>
              <a:t>gcd</a:t>
            </a:r>
            <a:r>
              <a:rPr lang="en-US" dirty="0"/>
              <a:t>(</a:t>
            </a:r>
            <a:r>
              <a:rPr lang="en-US" i="1" dirty="0" err="1"/>
              <a:t>m</a:t>
            </a:r>
            <a:r>
              <a:rPr lang="en-US" i="1" baseline="-25000" dirty="0" err="1">
                <a:ea typeface="Cambria Math" pitchFamily="18" charset="0"/>
              </a:rPr>
              <a:t>k</a:t>
            </a:r>
            <a:r>
              <a:rPr lang="en-US" i="1" baseline="-25000" dirty="0">
                <a:ea typeface="Cambria Math" pitchFamily="18" charset="0"/>
              </a:rPr>
              <a:t> </a:t>
            </a:r>
            <a:r>
              <a:rPr lang="en-US" dirty="0">
                <a:ea typeface="Cambria Math" pitchFamily="18" charset="0"/>
              </a:rPr>
              <a:t>,</a:t>
            </a:r>
            <a:r>
              <a:rPr lang="en-US" i="1" dirty="0"/>
              <a:t>M</a:t>
            </a:r>
            <a:r>
              <a:rPr lang="en-US" i="1" baseline="-25000" dirty="0">
                <a:ea typeface="Cambria Math" pitchFamily="18" charset="0"/>
              </a:rPr>
              <a:t>k </a:t>
            </a:r>
            <a:r>
              <a:rPr lang="en-US" dirty="0">
                <a:ea typeface="Cambria Math" pitchFamily="18" charset="0"/>
              </a:rPr>
              <a:t>) = </a:t>
            </a:r>
            <a:r>
              <a:rPr lang="en-US" dirty="0">
                <a:latin typeface="Cambria Math" pitchFamily="18" charset="0"/>
                <a:ea typeface="Cambria Math" pitchFamily="18" charset="0"/>
              </a:rPr>
              <a:t>1, by Theorem 1,  </a:t>
            </a:r>
            <a:r>
              <a:rPr lang="en-US" dirty="0"/>
              <a:t>there is an integer  </a:t>
            </a:r>
            <a:r>
              <a:rPr lang="en-US" i="1" dirty="0" err="1"/>
              <a:t>y</a:t>
            </a:r>
            <a:r>
              <a:rPr lang="en-US" i="1" baseline="-25000" dirty="0" err="1">
                <a:ea typeface="Cambria Math" pitchFamily="18" charset="0"/>
              </a:rPr>
              <a:t>k</a:t>
            </a:r>
            <a:r>
              <a:rPr lang="en-US" i="1" baseline="-25000" dirty="0">
                <a:ea typeface="Cambria Math" pitchFamily="18" charset="0"/>
              </a:rPr>
              <a:t> </a:t>
            </a:r>
            <a:r>
              <a:rPr lang="en-US" dirty="0"/>
              <a:t>, an inverse of </a:t>
            </a:r>
            <a:r>
              <a:rPr lang="en-US" i="1" dirty="0"/>
              <a:t>M</a:t>
            </a:r>
            <a:r>
              <a:rPr lang="en-US" i="1" baseline="-25000" dirty="0">
                <a:ea typeface="Cambria Math" pitchFamily="18" charset="0"/>
              </a:rPr>
              <a:t>k</a:t>
            </a:r>
            <a:r>
              <a:rPr lang="en-US" dirty="0"/>
              <a:t>  modulo </a:t>
            </a:r>
            <a:r>
              <a:rPr lang="en-US" i="1" dirty="0" err="1"/>
              <a:t>m</a:t>
            </a:r>
            <a:r>
              <a:rPr lang="en-US" i="1" baseline="-25000" dirty="0" err="1">
                <a:ea typeface="Cambria Math" pitchFamily="18" charset="0"/>
              </a:rPr>
              <a:t>k</a:t>
            </a:r>
            <a:r>
              <a:rPr lang="en-US" dirty="0"/>
              <a:t>,</a:t>
            </a:r>
            <a:r>
              <a:rPr lang="en-US" i="1" dirty="0"/>
              <a:t> </a:t>
            </a:r>
            <a:r>
              <a:rPr lang="en-US" dirty="0"/>
              <a:t>such that</a:t>
            </a:r>
          </a:p>
          <a:p>
            <a:pPr marL="274320" lvl="1" indent="-274320">
              <a:buClr>
                <a:schemeClr val="accent3"/>
              </a:buClr>
              <a:buSzPct val="95000"/>
              <a:buNone/>
            </a:pPr>
            <a:r>
              <a:rPr lang="en-US" dirty="0"/>
              <a:t>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t>      Form the sum</a:t>
            </a:r>
          </a:p>
          <a:p>
            <a:pPr marL="274320" lvl="1" indent="-274320">
              <a:buClr>
                <a:schemeClr val="accent3"/>
              </a:buClr>
              <a:buSzPct val="95000"/>
              <a:buNone/>
            </a:pPr>
            <a:r>
              <a:rPr lang="en-US" dirty="0"/>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1</a:t>
            </a:r>
            <a:r>
              <a:rPr lang="en-US" i="1" dirty="0"/>
              <a:t> 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t>a</a:t>
            </a:r>
            <a:r>
              <a:rPr lang="en-US" baseline="-25000" dirty="0">
                <a:latin typeface="Cambria Math" pitchFamily="18" charset="0"/>
                <a:ea typeface="Cambria Math" pitchFamily="18" charset="0"/>
              </a:rPr>
              <a:t>2</a:t>
            </a:r>
            <a:r>
              <a:rPr lang="en-US" dirty="0"/>
              <a:t> </a:t>
            </a:r>
            <a:r>
              <a:rPr lang="en-US" i="1" dirty="0"/>
              <a:t>M</a:t>
            </a:r>
            <a:r>
              <a:rPr lang="en-US" baseline="-25000" dirty="0">
                <a:latin typeface="Cambria Math" pitchFamily="18" charset="0"/>
                <a:ea typeface="Cambria Math" pitchFamily="18" charset="0"/>
              </a:rPr>
              <a:t>2</a:t>
            </a:r>
            <a:r>
              <a:rPr lang="en-US" i="1" dirty="0"/>
              <a:t> 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a:ea typeface="Cambria Math"/>
              </a:rPr>
              <a:t>∙ ∙ ∙ </a:t>
            </a:r>
            <a:r>
              <a:rPr lang="en-US" dirty="0">
                <a:latin typeface="Cambria Math" pitchFamily="18" charset="0"/>
                <a:ea typeface="Cambria Math" pitchFamily="18" charset="0"/>
              </a:rPr>
              <a:t>+ </a:t>
            </a:r>
            <a:r>
              <a:rPr lang="en-US" i="1" dirty="0"/>
              <a:t>a</a:t>
            </a:r>
            <a:r>
              <a:rPr lang="en-US" i="1" baseline="-25000" dirty="0">
                <a:ea typeface="Cambria Math" pitchFamily="18" charset="0"/>
              </a:rPr>
              <a:t>n</a:t>
            </a:r>
            <a:r>
              <a:rPr lang="en-US" dirty="0"/>
              <a:t> </a:t>
            </a:r>
            <a:r>
              <a:rPr lang="en-US" i="1" dirty="0" err="1"/>
              <a:t>M</a:t>
            </a:r>
            <a:r>
              <a:rPr lang="en-US" i="1" baseline="-25000" dirty="0" err="1">
                <a:ea typeface="Cambria Math" pitchFamily="18" charset="0"/>
              </a:rPr>
              <a:t>n</a:t>
            </a:r>
            <a:r>
              <a:rPr lang="en-US" i="1" dirty="0"/>
              <a:t> </a:t>
            </a:r>
            <a:r>
              <a:rPr lang="en-US" i="1" dirty="0" err="1"/>
              <a:t>y</a:t>
            </a:r>
            <a:r>
              <a:rPr lang="en-US" i="1" baseline="-25000" dirty="0" err="1">
                <a:ea typeface="Cambria Math" pitchFamily="18" charset="0"/>
              </a:rPr>
              <a:t>n</a:t>
            </a:r>
            <a:r>
              <a:rPr lang="en-US" dirty="0">
                <a:latin typeface="Cambria Math" pitchFamily="18" charset="0"/>
                <a:ea typeface="Cambria Math" pitchFamily="18" charset="0"/>
              </a:rPr>
              <a:t> .</a:t>
            </a:r>
          </a:p>
          <a:p>
            <a:pPr marL="274320" lvl="1" indent="-274320">
              <a:buClr>
                <a:schemeClr val="accent3"/>
              </a:buClr>
              <a:buSzPct val="95000"/>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latin typeface="Cambria Math" pitchFamily="18" charset="0"/>
                <a:ea typeface="Cambria Math" pitchFamily="18" charset="0"/>
              </a:rPr>
              <a:t>       Note that because </a:t>
            </a:r>
            <a:r>
              <a:rPr lang="en-US" dirty="0" err="1"/>
              <a:t>M</a:t>
            </a:r>
            <a:r>
              <a:rPr lang="en-US" i="1" baseline="-25000" dirty="0" err="1">
                <a:ea typeface="Cambria Math" pitchFamily="18" charset="0"/>
              </a:rPr>
              <a:t>j</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 </a:t>
            </a:r>
            <a:r>
              <a:rPr lang="en-US" dirty="0"/>
              <a:t>( mod </a:t>
            </a:r>
            <a:r>
              <a:rPr lang="en-US" i="1" dirty="0" err="1"/>
              <a:t>m</a:t>
            </a:r>
            <a:r>
              <a:rPr lang="en-US" baseline="-25000" dirty="0" err="1">
                <a:latin typeface="Cambria Math" pitchFamily="18" charset="0"/>
                <a:ea typeface="Cambria Math" pitchFamily="18" charset="0"/>
              </a:rPr>
              <a:t>k</a:t>
            </a:r>
            <a:r>
              <a:rPr lang="en-US" dirty="0"/>
              <a:t>)   whenever </a:t>
            </a:r>
            <a:r>
              <a:rPr lang="en-US" i="1" dirty="0"/>
              <a:t>j</a:t>
            </a:r>
            <a:r>
              <a:rPr lang="en-US" dirty="0"/>
              <a:t>  </a:t>
            </a:r>
            <a:r>
              <a:rPr lang="en-US" dirty="0">
                <a:latin typeface="Cambria Math"/>
                <a:ea typeface="Cambria Math"/>
              </a:rPr>
              <a:t>≠</a:t>
            </a:r>
            <a:r>
              <a:rPr lang="en-US" i="1" dirty="0"/>
              <a:t>k </a:t>
            </a:r>
            <a:r>
              <a:rPr lang="en-US" dirty="0"/>
              <a:t>, all terms except the </a:t>
            </a:r>
            <a:r>
              <a:rPr lang="en-US" i="1" dirty="0" err="1"/>
              <a:t>k</a:t>
            </a:r>
            <a:r>
              <a:rPr lang="en-US" dirty="0" err="1"/>
              <a:t>th</a:t>
            </a:r>
            <a:r>
              <a:rPr lang="en-US" dirty="0"/>
              <a:t> term in this sum are congruent to </a:t>
            </a:r>
            <a:r>
              <a:rPr lang="en-US" dirty="0">
                <a:latin typeface="Cambria Math" pitchFamily="18" charset="0"/>
                <a:ea typeface="Cambria Math" pitchFamily="18" charset="0"/>
              </a:rPr>
              <a:t>0</a:t>
            </a:r>
            <a:r>
              <a:rPr lang="en-US" dirty="0"/>
              <a:t> modulo </a:t>
            </a:r>
            <a:r>
              <a:rPr lang="en-US" i="1" dirty="0" err="1"/>
              <a:t>m</a:t>
            </a:r>
            <a:r>
              <a:rPr lang="en-US" i="1" baseline="-25000" dirty="0" err="1">
                <a:ea typeface="Cambria Math" pitchFamily="18" charset="0"/>
              </a:rPr>
              <a:t>k</a:t>
            </a:r>
            <a:r>
              <a:rPr lang="en-US" dirty="0"/>
              <a:t> .</a:t>
            </a:r>
          </a:p>
          <a:p>
            <a:pPr marL="274320" lvl="1" indent="-274320">
              <a:buClr>
                <a:schemeClr val="accent3"/>
              </a:buClr>
              <a:buSzPct val="95000"/>
              <a:buNone/>
            </a:pPr>
            <a:r>
              <a:rPr lang="en-US" dirty="0">
                <a:ea typeface="Cambria Math" pitchFamily="18" charset="0"/>
              </a:rPr>
              <a:t>      Because  </a:t>
            </a:r>
            <a:r>
              <a:rPr lang="en-US" i="1" dirty="0"/>
              <a:t>M</a:t>
            </a:r>
            <a:r>
              <a:rPr lang="en-US" i="1" baseline="-25000" dirty="0">
                <a:ea typeface="Cambria Math" pitchFamily="18" charset="0"/>
              </a:rPr>
              <a:t>k</a:t>
            </a:r>
            <a:r>
              <a:rPr lang="en-US" dirty="0"/>
              <a:t> </a:t>
            </a:r>
            <a:r>
              <a:rPr lang="en-US" i="1" dirty="0" err="1"/>
              <a:t>y</a:t>
            </a:r>
            <a:r>
              <a:rPr lang="en-US" i="1" baseline="-25000" dirty="0" err="1">
                <a:ea typeface="Cambria Math" pitchFamily="18" charset="0"/>
              </a:rPr>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i="1"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k</a:t>
            </a:r>
            <a:r>
              <a:rPr lang="en-US" dirty="0"/>
              <a:t> ), we see that    </a:t>
            </a:r>
            <a:r>
              <a:rPr lang="en-US" i="1" dirty="0"/>
              <a:t>x </a:t>
            </a:r>
            <a:r>
              <a:rPr lang="en-US" dirty="0">
                <a:latin typeface="Cambria Math"/>
                <a:ea typeface="Cambria Math"/>
              </a:rPr>
              <a:t>≡</a:t>
            </a:r>
            <a:r>
              <a:rPr lang="en-US" dirty="0"/>
              <a:t> </a:t>
            </a:r>
            <a:r>
              <a:rPr lang="en-US" i="1" dirty="0" err="1"/>
              <a:t>a</a:t>
            </a:r>
            <a:r>
              <a:rPr lang="en-US" i="1" baseline="-25000" dirty="0" err="1">
                <a:ea typeface="Cambria Math" pitchFamily="18" charset="0"/>
              </a:rPr>
              <a:t>k</a:t>
            </a:r>
            <a:r>
              <a:rPr lang="en-US" dirty="0"/>
              <a:t> </a:t>
            </a:r>
            <a:r>
              <a:rPr lang="en-US" i="1" dirty="0"/>
              <a:t>M</a:t>
            </a:r>
            <a:r>
              <a:rPr lang="en-US" i="1" baseline="-25000" dirty="0">
                <a:ea typeface="Cambria Math" pitchFamily="18" charset="0"/>
              </a:rPr>
              <a:t>k</a:t>
            </a:r>
            <a:r>
              <a:rPr lang="en-US" i="1" dirty="0"/>
              <a:t> </a:t>
            </a:r>
            <a:r>
              <a:rPr lang="en-US" i="1" dirty="0" err="1"/>
              <a:t>y</a:t>
            </a:r>
            <a:r>
              <a:rPr lang="en-US" i="1" baseline="-25000" dirty="0" err="1">
                <a:ea typeface="Cambria Math" pitchFamily="18" charset="0"/>
              </a:rPr>
              <a:t>k</a:t>
            </a:r>
            <a:r>
              <a:rPr lang="en-US" dirty="0">
                <a:latin typeface="Cambria Math" pitchFamily="18" charset="0"/>
                <a:ea typeface="Cambria Math" pitchFamily="18" charset="0"/>
              </a:rPr>
              <a:t> </a:t>
            </a:r>
            <a:r>
              <a:rPr lang="en-US" dirty="0">
                <a:latin typeface="Cambria Math"/>
                <a:ea typeface="Cambria Math"/>
              </a:rPr>
              <a:t>≡</a:t>
            </a:r>
            <a:r>
              <a:rPr lang="en-US" i="1" dirty="0"/>
              <a:t> </a:t>
            </a:r>
            <a:r>
              <a:rPr lang="en-US" i="1" dirty="0" err="1"/>
              <a:t>a</a:t>
            </a:r>
            <a:r>
              <a:rPr lang="en-US" i="1" baseline="-25000" dirty="0" err="1">
                <a:ea typeface="Cambria Math" pitchFamily="18" charset="0"/>
              </a:rPr>
              <a:t>k</a:t>
            </a:r>
            <a:r>
              <a:rPr lang="en-US" dirty="0"/>
              <a:t>( mod </a:t>
            </a:r>
            <a:r>
              <a:rPr lang="en-US" i="1" dirty="0" err="1"/>
              <a:t>m</a:t>
            </a:r>
            <a:r>
              <a:rPr lang="en-US" i="1" baseline="-25000" dirty="0" err="1">
                <a:latin typeface="Cambria Math" pitchFamily="18" charset="0"/>
                <a:ea typeface="Cambria Math" pitchFamily="18" charset="0"/>
              </a:rPr>
              <a:t>k</a:t>
            </a:r>
            <a:r>
              <a:rPr lang="en-US" dirty="0"/>
              <a:t>), for </a:t>
            </a:r>
            <a:r>
              <a:rPr lang="en-US" i="1" dirty="0"/>
              <a:t>k</a:t>
            </a:r>
            <a:r>
              <a:rPr lang="en-US" dirty="0"/>
              <a:t> = </a:t>
            </a:r>
            <a:r>
              <a:rPr lang="en-US" dirty="0">
                <a:latin typeface="Cambria Math" pitchFamily="18" charset="0"/>
                <a:ea typeface="Cambria Math" pitchFamily="18" charset="0"/>
              </a:rPr>
              <a:t>1,2,…,</a:t>
            </a:r>
            <a:r>
              <a:rPr lang="en-US" i="1" dirty="0"/>
              <a:t>n</a:t>
            </a:r>
            <a:r>
              <a:rPr lang="en-US" dirty="0"/>
              <a:t>.</a:t>
            </a:r>
          </a:p>
          <a:p>
            <a:pPr marL="274320" lvl="1" indent="-274320">
              <a:buClr>
                <a:schemeClr val="accent3"/>
              </a:buClr>
              <a:buSzPct val="95000"/>
              <a:buNone/>
            </a:pPr>
            <a:r>
              <a:rPr lang="en-US" dirty="0"/>
              <a:t>      Hence, </a:t>
            </a:r>
            <a:r>
              <a:rPr lang="en-US" i="1" dirty="0"/>
              <a:t>x</a:t>
            </a:r>
            <a:r>
              <a:rPr lang="en-US" dirty="0"/>
              <a:t> is a simultaneous solution to the </a:t>
            </a:r>
            <a:r>
              <a:rPr lang="en-US" i="1" dirty="0"/>
              <a:t>n</a:t>
            </a:r>
            <a:r>
              <a:rPr lang="en-US" dirty="0"/>
              <a:t> </a:t>
            </a:r>
            <a:r>
              <a:rPr lang="en-US" dirty="0" err="1"/>
              <a:t>congruences</a:t>
            </a:r>
            <a:r>
              <a:rPr lang="en-US" dirty="0"/>
              <a:t>.</a:t>
            </a:r>
          </a:p>
          <a:p>
            <a:pPr lvl="1">
              <a:buNone/>
            </a:pPr>
            <a:r>
              <a:rPr lang="en-US" dirty="0"/>
              <a:t>     </a:t>
            </a:r>
            <a:r>
              <a:rPr lang="en-US" i="1" dirty="0"/>
              <a:t>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1</a:t>
            </a:r>
            <a:r>
              <a:rPr lang="en-US" dirty="0"/>
              <a:t>)</a:t>
            </a:r>
          </a:p>
          <a:p>
            <a:pPr lvl="1">
              <a:buNone/>
            </a:pPr>
            <a:r>
              <a:rPr lang="en-US" i="1" dirty="0"/>
              <a:t>     x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 mod </a:t>
            </a:r>
            <a:r>
              <a:rPr lang="en-US" i="1" dirty="0"/>
              <a:t>m</a:t>
            </a:r>
            <a:r>
              <a:rPr lang="en-US" baseline="-25000" dirty="0">
                <a:latin typeface="Cambria Math" pitchFamily="18" charset="0"/>
                <a:ea typeface="Cambria Math" pitchFamily="18" charset="0"/>
              </a:rPr>
              <a:t>2</a:t>
            </a:r>
            <a:r>
              <a:rPr lang="en-US" dirty="0"/>
              <a:t>)</a:t>
            </a:r>
          </a:p>
          <a:p>
            <a:pPr lvl="1">
              <a:buNone/>
            </a:pPr>
            <a:r>
              <a:rPr lang="en-US" dirty="0"/>
              <a:t>       </a:t>
            </a:r>
            <a:r>
              <a:rPr lang="en-US" dirty="0">
                <a:latin typeface="Cambria Math"/>
                <a:ea typeface="Cambria Math"/>
              </a:rPr>
              <a:t>∙</a:t>
            </a:r>
          </a:p>
          <a:p>
            <a:pPr lvl="1">
              <a:buNone/>
            </a:pPr>
            <a:r>
              <a:rPr lang="en-US" dirty="0">
                <a:latin typeface="Cambria Math"/>
                <a:ea typeface="Cambria Math"/>
              </a:rPr>
              <a:t>        ∙</a:t>
            </a:r>
          </a:p>
          <a:p>
            <a:pPr lvl="1">
              <a:buNone/>
            </a:pPr>
            <a:r>
              <a:rPr lang="en-US" dirty="0">
                <a:latin typeface="Cambria Math"/>
                <a:ea typeface="Cambria Math"/>
              </a:rPr>
              <a:t>        ∙</a:t>
            </a:r>
            <a:endParaRPr lang="en-US" dirty="0"/>
          </a:p>
          <a:p>
            <a:pPr lvl="1">
              <a:buNone/>
            </a:pPr>
            <a:r>
              <a:rPr lang="en-US" i="1" dirty="0"/>
              <a:t>    x </a:t>
            </a:r>
            <a:r>
              <a:rPr lang="en-US" dirty="0">
                <a:latin typeface="Cambria Math"/>
                <a:ea typeface="Cambria Math"/>
              </a:rPr>
              <a:t>≡</a:t>
            </a:r>
            <a:r>
              <a:rPr lang="en-US" dirty="0"/>
              <a:t> </a:t>
            </a:r>
            <a:r>
              <a:rPr lang="en-US" i="1" dirty="0"/>
              <a:t>a</a:t>
            </a:r>
            <a:r>
              <a:rPr lang="en-US" i="1" baseline="-25000" dirty="0">
                <a:ea typeface="Cambria Math" pitchFamily="18" charset="0"/>
              </a:rPr>
              <a:t>n</a:t>
            </a:r>
            <a:r>
              <a:rPr lang="en-US" dirty="0">
                <a:latin typeface="Cambria Math" pitchFamily="18" charset="0"/>
                <a:ea typeface="Cambria Math" pitchFamily="18" charset="0"/>
              </a:rPr>
              <a:t> </a:t>
            </a:r>
            <a:r>
              <a:rPr lang="en-US" dirty="0"/>
              <a:t>( mod </a:t>
            </a:r>
            <a:r>
              <a:rPr lang="en-US" i="1" dirty="0" err="1"/>
              <a:t>m</a:t>
            </a:r>
            <a:r>
              <a:rPr lang="en-US" i="1" baseline="-25000" dirty="0" err="1">
                <a:ea typeface="Cambria Math" pitchFamily="18" charset="0"/>
              </a:rPr>
              <a:t>n</a:t>
            </a:r>
            <a:r>
              <a:rPr lang="en-US" dirty="0"/>
              <a:t>)</a:t>
            </a:r>
          </a:p>
          <a:p>
            <a:pPr lvl="1">
              <a:buNone/>
            </a:pPr>
            <a:endParaRPr lang="en-US" dirty="0"/>
          </a:p>
          <a:p>
            <a:endParaRPr lang="en-US" dirty="0"/>
          </a:p>
        </p:txBody>
      </p:sp>
      <p:sp>
        <p:nvSpPr>
          <p:cNvPr id="4" name="Isosceles Triangle 3"/>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Chinese Remainder Theorem</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Consider the </a:t>
            </a:r>
            <a:r>
              <a:rPr lang="en-US" dirty="0">
                <a:latin typeface="Cambria Math" pitchFamily="18" charset="0"/>
                <a:ea typeface="Cambria Math" pitchFamily="18" charset="0"/>
              </a:rPr>
              <a:t>3</a:t>
            </a:r>
            <a:r>
              <a:rPr lang="en-US" dirty="0"/>
              <a:t> </a:t>
            </a:r>
            <a:r>
              <a:rPr lang="en-US" dirty="0" err="1"/>
              <a:t>congruences</a:t>
            </a:r>
            <a:r>
              <a:rPr lang="en-US" dirty="0"/>
              <a:t> from Sun-</a:t>
            </a:r>
            <a:r>
              <a:rPr lang="en-US" dirty="0" err="1"/>
              <a:t>Tsu’s</a:t>
            </a:r>
            <a:r>
              <a:rPr lang="en-US" dirty="0"/>
              <a:t> problem: </a:t>
            </a:r>
          </a:p>
          <a:p>
            <a:pPr>
              <a:buNone/>
            </a:pPr>
            <a:r>
              <a:rPr lang="en-US" i="1" dirty="0"/>
              <a:t>      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pPr lvl="1"/>
            <a:r>
              <a:rPr lang="en-US" dirty="0"/>
              <a:t>Let </a:t>
            </a:r>
            <a:r>
              <a:rPr lang="en-US" i="1" dirty="0"/>
              <a:t>m</a:t>
            </a:r>
            <a:r>
              <a:rPr lang="en-US" dirty="0"/>
              <a:t> = </a:t>
            </a:r>
            <a:r>
              <a:rPr lang="en-US" dirty="0">
                <a:latin typeface="Cambria Math" pitchFamily="18" charset="0"/>
                <a:ea typeface="Cambria Math" pitchFamily="18" charset="0"/>
              </a:rPr>
              <a:t>3</a:t>
            </a:r>
            <a:r>
              <a:rPr lang="en-US" dirty="0">
                <a:latin typeface="Cambria Math"/>
                <a:ea typeface="Cambria Math"/>
              </a:rPr>
              <a:t>∙</a:t>
            </a:r>
            <a:r>
              <a:rPr lang="en-US" dirty="0">
                <a:latin typeface="Cambria Math" pitchFamily="18" charset="0"/>
                <a:ea typeface="Cambria Math" pitchFamily="18" charset="0"/>
              </a:rPr>
              <a:t> 5</a:t>
            </a:r>
            <a:r>
              <a:rPr lang="en-US" dirty="0">
                <a:latin typeface="Cambria Math"/>
                <a:ea typeface="Cambria Math"/>
              </a:rPr>
              <a:t> ∙</a:t>
            </a:r>
            <a:r>
              <a:rPr lang="en-US" dirty="0">
                <a:latin typeface="Cambria Math" pitchFamily="18" charset="0"/>
                <a:ea typeface="Cambria Math" pitchFamily="18" charset="0"/>
              </a:rPr>
              <a:t> 7  </a:t>
            </a:r>
            <a:r>
              <a:rPr lang="en-US" dirty="0"/>
              <a:t>= </a:t>
            </a:r>
            <a:r>
              <a:rPr lang="en-US" dirty="0">
                <a:latin typeface="Cambria Math" pitchFamily="18" charset="0"/>
                <a:ea typeface="Cambria Math" pitchFamily="18" charset="0"/>
              </a:rPr>
              <a:t>105</a:t>
            </a:r>
            <a:r>
              <a:rPr lang="en-US" dirty="0"/>
              <a:t>,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/3 = 35,</a:t>
            </a:r>
            <a:r>
              <a:rPr lang="en-US" dirty="0"/>
              <a:t>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/5 = 21,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/7 = 15.</a:t>
            </a:r>
          </a:p>
          <a:p>
            <a:pPr lvl="1"/>
            <a:r>
              <a:rPr lang="en-US" dirty="0">
                <a:latin typeface="Cambria Math" pitchFamily="18" charset="0"/>
                <a:ea typeface="Cambria Math" pitchFamily="18" charset="0"/>
              </a:rPr>
              <a:t>We see that</a:t>
            </a:r>
          </a:p>
          <a:p>
            <a:pPr lvl="2"/>
            <a:r>
              <a:rPr lang="en-US" dirty="0">
                <a:latin typeface="Cambria Math" pitchFamily="18" charset="0"/>
                <a:ea typeface="Cambria Math" pitchFamily="18" charset="0"/>
              </a:rPr>
              <a:t>2 is an inverse of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35 modulo 3 since 35</a:t>
            </a:r>
            <a:r>
              <a:rPr lang="en-US" dirty="0">
                <a:latin typeface="Cambria Math"/>
                <a:ea typeface="Cambria Math"/>
              </a:rPr>
              <a:t> ∙</a:t>
            </a:r>
            <a:r>
              <a:rPr lang="en-US" dirty="0">
                <a:latin typeface="Cambria Math" pitchFamily="18" charset="0"/>
                <a:ea typeface="Cambria Math" pitchFamily="18" charset="0"/>
              </a:rPr>
              <a:t> 2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latin typeface="Cambria Math" pitchFamily="18" charset="0"/>
                <a:ea typeface="Cambria Math" pitchFamily="18" charset="0"/>
              </a:rPr>
              <a:t> 2</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3</a:t>
            </a:r>
            <a:r>
              <a:rPr lang="en-US" dirty="0"/>
              <a:t>)</a:t>
            </a: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21 modulo 5 since 21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5</a:t>
            </a:r>
            <a:r>
              <a:rPr lang="en-US" dirty="0"/>
              <a:t>)</a:t>
            </a:r>
            <a:endParaRPr lang="en-US" dirty="0">
              <a:latin typeface="Cambria Math" pitchFamily="18" charset="0"/>
              <a:ea typeface="Cambria Math" pitchFamily="18" charset="0"/>
            </a:endParaRP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15 modulo 7 since 15</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7</a:t>
            </a:r>
            <a:r>
              <a:rPr lang="en-US" dirty="0"/>
              <a:t>)</a:t>
            </a:r>
          </a:p>
          <a:p>
            <a:pPr lvl="1"/>
            <a:r>
              <a:rPr lang="en-US" dirty="0">
                <a:latin typeface="Cambria Math" pitchFamily="18" charset="0"/>
                <a:ea typeface="Cambria Math" pitchFamily="18" charset="0"/>
              </a:rPr>
              <a:t>Hence, </a:t>
            </a:r>
          </a:p>
          <a:p>
            <a:pPr lvl="1">
              <a:buNone/>
            </a:pPr>
            <a:r>
              <a:rPr lang="en-US" i="1" dirty="0">
                <a:latin typeface="Cambria Math" pitchFamily="18" charset="0"/>
                <a:ea typeface="Cambria Math" pitchFamily="18" charset="0"/>
              </a:rPr>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1</a:t>
            </a:r>
            <a:r>
              <a:rPr lang="en-US" i="1" dirty="0"/>
              <a:t>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2</a:t>
            </a:r>
            <a:r>
              <a:rPr lang="en-US" i="1" dirty="0"/>
              <a:t>M</a:t>
            </a:r>
            <a:r>
              <a:rPr lang="en-US" baseline="-25000" dirty="0">
                <a:latin typeface="Cambria Math" pitchFamily="18" charset="0"/>
                <a:ea typeface="Cambria Math" pitchFamily="18" charset="0"/>
              </a:rPr>
              <a:t>2</a:t>
            </a:r>
            <a:r>
              <a:rPr lang="en-US" i="1" dirty="0"/>
              <a:t>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a</a:t>
            </a:r>
            <a:r>
              <a:rPr lang="en-US" baseline="-25000" dirty="0">
                <a:latin typeface="Cambria Math" pitchFamily="18" charset="0"/>
                <a:ea typeface="Cambria Math" pitchFamily="18" charset="0"/>
              </a:rPr>
              <a:t>3</a:t>
            </a:r>
            <a:r>
              <a:rPr lang="en-US" i="1" dirty="0"/>
              <a:t>M</a:t>
            </a:r>
            <a:r>
              <a:rPr lang="en-US" baseline="-25000" dirty="0">
                <a:latin typeface="Cambria Math" pitchFamily="18" charset="0"/>
                <a:ea typeface="Cambria Math" pitchFamily="18" charset="0"/>
              </a:rPr>
              <a:t>3</a:t>
            </a:r>
            <a:r>
              <a:rPr lang="en-US" i="1" dirty="0"/>
              <a:t>y</a:t>
            </a:r>
            <a:r>
              <a:rPr lang="en-US" baseline="-25000" dirty="0">
                <a:latin typeface="Cambria Math" pitchFamily="18" charset="0"/>
                <a:ea typeface="Cambria Math" pitchFamily="18" charset="0"/>
              </a:rPr>
              <a:t>3 </a:t>
            </a: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35</a:t>
            </a:r>
            <a:r>
              <a:rPr lang="en-US" dirty="0">
                <a:latin typeface="Cambria Math"/>
                <a:ea typeface="Cambria Math"/>
              </a:rPr>
              <a:t> ∙</a:t>
            </a:r>
            <a:r>
              <a:rPr lang="en-US" dirty="0">
                <a:latin typeface="Cambria Math" pitchFamily="18" charset="0"/>
                <a:ea typeface="Cambria Math" pitchFamily="18" charset="0"/>
              </a:rPr>
              <a:t> 2 + 3 </a:t>
            </a:r>
            <a:r>
              <a:rPr lang="en-US" dirty="0">
                <a:latin typeface="Cambria Math"/>
                <a:ea typeface="Cambria Math"/>
              </a:rPr>
              <a:t>∙ </a:t>
            </a:r>
            <a:r>
              <a:rPr lang="en-US" dirty="0">
                <a:latin typeface="Cambria Math" pitchFamily="18" charset="0"/>
                <a:ea typeface="Cambria Math" pitchFamily="18" charset="0"/>
              </a:rPr>
              <a:t>21</a:t>
            </a:r>
            <a:r>
              <a:rPr lang="en-US" dirty="0">
                <a:latin typeface="Cambria Math"/>
                <a:ea typeface="Cambria Math"/>
              </a:rPr>
              <a:t> ∙</a:t>
            </a:r>
            <a:r>
              <a:rPr lang="en-US" dirty="0">
                <a:latin typeface="Cambria Math" pitchFamily="18" charset="0"/>
                <a:ea typeface="Cambria Math" pitchFamily="18" charset="0"/>
              </a:rPr>
              <a:t> 1  + 2 </a:t>
            </a:r>
            <a:r>
              <a:rPr lang="en-US" dirty="0">
                <a:latin typeface="Cambria Math"/>
                <a:ea typeface="Cambria Math"/>
              </a:rPr>
              <a:t>∙ </a:t>
            </a:r>
            <a:r>
              <a:rPr lang="en-US" dirty="0">
                <a:latin typeface="Cambria Math" pitchFamily="18" charset="0"/>
                <a:ea typeface="Cambria Math" pitchFamily="18" charset="0"/>
              </a:rPr>
              <a:t>15</a:t>
            </a:r>
            <a:r>
              <a:rPr lang="en-US" dirty="0">
                <a:latin typeface="Cambria Math"/>
                <a:ea typeface="Cambria Math"/>
              </a:rPr>
              <a:t> ∙</a:t>
            </a:r>
            <a:r>
              <a:rPr lang="en-US" dirty="0">
                <a:latin typeface="Cambria Math" pitchFamily="18" charset="0"/>
                <a:ea typeface="Cambria Math" pitchFamily="18" charset="0"/>
              </a:rPr>
              <a:t> 1  = 233</a:t>
            </a:r>
            <a:r>
              <a:rPr lang="en-US" dirty="0">
                <a:latin typeface="Cambria Math"/>
                <a:ea typeface="Cambria Math"/>
              </a:rPr>
              <a:t> ≡ 23 (mod 105)</a:t>
            </a:r>
          </a:p>
          <a:p>
            <a:pPr lvl="1">
              <a:buNone/>
            </a:pPr>
            <a:endParaRPr lang="en-US" dirty="0">
              <a:ea typeface="Cambria Math" pitchFamily="18" charset="0"/>
            </a:endParaRPr>
          </a:p>
          <a:p>
            <a:pPr lvl="1"/>
            <a:r>
              <a:rPr lang="en-US" dirty="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Substitution</a:t>
            </a:r>
          </a:p>
        </p:txBody>
      </p:sp>
      <p:sp>
        <p:nvSpPr>
          <p:cNvPr id="3" name="Content Placeholder 2"/>
          <p:cNvSpPr>
            <a:spLocks noGrp="1"/>
          </p:cNvSpPr>
          <p:nvPr>
            <p:ph idx="1"/>
          </p:nvPr>
        </p:nvSpPr>
        <p:spPr/>
        <p:txBody>
          <a:bodyPr>
            <a:normAutofit/>
          </a:bodyPr>
          <a:lstStyle/>
          <a:p>
            <a:r>
              <a:rPr lang="en-US" dirty="0"/>
              <a:t>We can also solve systems of linear </a:t>
            </a:r>
            <a:r>
              <a:rPr lang="en-US" dirty="0" err="1"/>
              <a:t>congruences</a:t>
            </a:r>
            <a:r>
              <a:rPr lang="en-US" dirty="0"/>
              <a:t> with </a:t>
            </a:r>
            <a:r>
              <a:rPr lang="en-US" dirty="0" err="1"/>
              <a:t>pairwise</a:t>
            </a:r>
            <a:r>
              <a:rPr lang="en-US" dirty="0"/>
              <a:t> relatively prime </a:t>
            </a:r>
            <a:r>
              <a:rPr lang="en-US" dirty="0" err="1"/>
              <a:t>moduli</a:t>
            </a:r>
            <a:r>
              <a:rPr lang="en-US" dirty="0"/>
              <a:t> by rewriting a  </a:t>
            </a:r>
            <a:r>
              <a:rPr lang="en-US" dirty="0" err="1"/>
              <a:t>congruences</a:t>
            </a:r>
            <a:r>
              <a:rPr lang="en-US" dirty="0"/>
              <a:t> as  an equality using Theorem 4 in Section 4.1, substituting the value for the variable into another congruence, and continuing the process until we have worked through all the </a:t>
            </a:r>
            <a:r>
              <a:rPr lang="en-US" dirty="0" err="1"/>
              <a:t>congruences</a:t>
            </a:r>
            <a:r>
              <a:rPr lang="en-US" dirty="0"/>
              <a:t>. This method is known as </a:t>
            </a:r>
            <a:r>
              <a:rPr lang="en-US" i="1" dirty="0"/>
              <a:t>back substitution</a:t>
            </a:r>
            <a:r>
              <a:rPr lang="en-US" dirty="0"/>
              <a:t>.</a:t>
            </a:r>
          </a:p>
          <a:p>
            <a:pPr>
              <a:buNone/>
            </a:pPr>
            <a:r>
              <a:rPr lang="en-US" b="1" dirty="0"/>
              <a:t>      Example</a:t>
            </a:r>
            <a:r>
              <a:rPr lang="en-US" dirty="0"/>
              <a:t>: Use the method of back substitution to find all integers </a:t>
            </a:r>
            <a:r>
              <a:rPr lang="en-US" i="1" dirty="0"/>
              <a:t>x</a:t>
            </a:r>
            <a:r>
              <a:rPr lang="en-US" dirty="0"/>
              <a:t> such that </a:t>
            </a:r>
            <a:r>
              <a:rPr lang="en-US" i="1" dirty="0"/>
              <a:t>x </a:t>
            </a:r>
            <a:r>
              <a:rPr lang="en-US" dirty="0">
                <a:latin typeface="Cambria Math"/>
                <a:ea typeface="Cambria Math"/>
              </a:rPr>
              <a:t>≡ 1 (mod </a:t>
            </a:r>
            <a:r>
              <a:rPr lang="en-US" dirty="0">
                <a:latin typeface="Cambria Math" pitchFamily="18" charset="0"/>
                <a:ea typeface="Cambria Math" pitchFamily="18" charset="0"/>
              </a:rPr>
              <a:t>5</a:t>
            </a:r>
            <a:r>
              <a:rPr lang="en-US" dirty="0">
                <a:latin typeface="Cambria Math"/>
                <a:ea typeface="Cambria Math"/>
              </a:rPr>
              <a:t>),</a:t>
            </a:r>
            <a:r>
              <a:rPr lang="en-US" i="1" dirty="0"/>
              <a:t> x </a:t>
            </a:r>
            <a:r>
              <a:rPr lang="en-US" dirty="0">
                <a:latin typeface="Cambria Math"/>
                <a:ea typeface="Cambria Math"/>
              </a:rPr>
              <a:t>≡ 2 (mod </a:t>
            </a:r>
            <a:r>
              <a:rPr lang="en-US" dirty="0">
                <a:ea typeface="Cambria Math"/>
              </a:rPr>
              <a:t>6</a:t>
            </a:r>
            <a:r>
              <a:rPr lang="en-US" dirty="0">
                <a:latin typeface="Cambria Math"/>
                <a:ea typeface="Cambria Math"/>
              </a:rPr>
              <a:t>), and </a:t>
            </a:r>
            <a:r>
              <a:rPr lang="en-US" i="1" dirty="0"/>
              <a:t>x </a:t>
            </a:r>
            <a:r>
              <a:rPr lang="en-US" dirty="0">
                <a:latin typeface="Cambria Math"/>
                <a:ea typeface="Cambria Math"/>
              </a:rPr>
              <a:t>≡ 3 (mod </a:t>
            </a:r>
            <a:r>
              <a:rPr lang="en-US" dirty="0">
                <a:latin typeface="Cambria Math" pitchFamily="18" charset="0"/>
                <a:ea typeface="Cambria Math" pitchFamily="18" charset="0"/>
              </a:rPr>
              <a:t>7</a:t>
            </a:r>
            <a:r>
              <a:rPr lang="en-US" dirty="0">
                <a:latin typeface="Cambria Math"/>
                <a:ea typeface="Cambria Math"/>
              </a:rPr>
              <a:t>).</a:t>
            </a:r>
          </a:p>
          <a:p>
            <a:pPr>
              <a:buNone/>
            </a:pPr>
            <a:r>
              <a:rPr lang="en-US" b="1" dirty="0">
                <a:latin typeface="Cambria Math"/>
                <a:ea typeface="Cambria Math"/>
              </a:rPr>
              <a:t>      Solution</a:t>
            </a:r>
            <a:r>
              <a:rPr lang="en-US" dirty="0">
                <a:latin typeface="Cambria Math"/>
                <a:ea typeface="Cambria Math"/>
              </a:rPr>
              <a:t>: By Theorem 4 in Section 4.1, the first congruence can be rewritten as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i="1" dirty="0">
                <a:ea typeface="Cambria Math"/>
              </a:rPr>
              <a:t>t</a:t>
            </a:r>
            <a:r>
              <a:rPr lang="en-US" altLang="zh-CN" dirty="0">
                <a:latin typeface="Cambria Math"/>
                <a:ea typeface="Cambria Math"/>
              </a:rPr>
              <a:t> +1</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65CDFAB-0E46-4875-B4AC-E2D234A33314}"/>
              </a:ext>
            </a:extLst>
          </p:cNvPr>
          <p:cNvSpPr>
            <a:spLocks noGrp="1"/>
          </p:cNvSpPr>
          <p:nvPr>
            <p:ph type="title"/>
          </p:nvPr>
        </p:nvSpPr>
        <p:spPr/>
        <p:txBody>
          <a:bodyPr/>
          <a:lstStyle/>
          <a:p>
            <a:r>
              <a:rPr lang="en-US" altLang="zh-CN" dirty="0"/>
              <a:t>Back Substitution</a:t>
            </a:r>
            <a:endParaRPr lang="zh-CN" altLang="en-US" dirty="0"/>
          </a:p>
        </p:txBody>
      </p:sp>
      <p:sp>
        <p:nvSpPr>
          <p:cNvPr id="3" name="内容占位符 2">
            <a:extLst>
              <a:ext uri="{FF2B5EF4-FFF2-40B4-BE49-F238E27FC236}">
                <a16:creationId xmlns="" xmlns:a16="http://schemas.microsoft.com/office/drawing/2014/main" id="{32B30CB1-662F-4622-8A07-F77240C408F5}"/>
              </a:ext>
            </a:extLst>
          </p:cNvPr>
          <p:cNvSpPr>
            <a:spLocks noGrp="1"/>
          </p:cNvSpPr>
          <p:nvPr>
            <p:ph idx="1"/>
          </p:nvPr>
        </p:nvSpPr>
        <p:spPr/>
        <p:txBody>
          <a:bodyPr>
            <a:normAutofit fontScale="92500" lnSpcReduction="10000"/>
          </a:bodyPr>
          <a:lstStyle/>
          <a:p>
            <a:pPr>
              <a:buNone/>
            </a:pP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i="1" dirty="0">
                <a:ea typeface="Cambria Math"/>
              </a:rPr>
              <a:t>t</a:t>
            </a:r>
            <a:r>
              <a:rPr lang="en-US" altLang="zh-CN" dirty="0">
                <a:latin typeface="Cambria Math"/>
                <a:ea typeface="Cambria Math"/>
              </a:rPr>
              <a:t> +1, where </a:t>
            </a:r>
            <a:r>
              <a:rPr lang="en-US" altLang="zh-CN" i="1" dirty="0">
                <a:ea typeface="Cambria Math"/>
              </a:rPr>
              <a:t>t</a:t>
            </a:r>
            <a:r>
              <a:rPr lang="en-US" altLang="zh-CN" dirty="0">
                <a:latin typeface="Cambria Math"/>
                <a:ea typeface="Cambria Math"/>
              </a:rPr>
              <a:t> is an integer. </a:t>
            </a:r>
          </a:p>
          <a:p>
            <a:pPr lvl="1"/>
            <a:r>
              <a:rPr lang="en-US" altLang="zh-CN" dirty="0">
                <a:latin typeface="Cambria Math"/>
                <a:ea typeface="Cambria Math"/>
              </a:rPr>
              <a:t>Substituting into the second congruence yields  5</a:t>
            </a:r>
            <a:r>
              <a:rPr lang="en-US" altLang="zh-CN" i="1" dirty="0">
                <a:ea typeface="Cambria Math"/>
              </a:rPr>
              <a:t>t</a:t>
            </a:r>
            <a:r>
              <a:rPr lang="en-US" altLang="zh-CN" dirty="0">
                <a:latin typeface="Cambria Math"/>
                <a:ea typeface="Cambria Math"/>
              </a:rPr>
              <a:t> +1 ≡ 2 (mod </a:t>
            </a:r>
            <a:r>
              <a:rPr lang="en-US" altLang="zh-CN" dirty="0">
                <a:ea typeface="Cambria Math"/>
              </a:rPr>
              <a:t>6</a:t>
            </a:r>
            <a:r>
              <a:rPr lang="en-US" altLang="zh-CN" dirty="0">
                <a:latin typeface="Cambria Math"/>
                <a:ea typeface="Cambria Math"/>
              </a:rPr>
              <a:t>). </a:t>
            </a:r>
          </a:p>
          <a:p>
            <a:pPr lvl="1"/>
            <a:r>
              <a:rPr lang="en-US" altLang="zh-CN" dirty="0">
                <a:latin typeface="Cambria Math"/>
                <a:ea typeface="Cambria Math"/>
              </a:rPr>
              <a:t>5</a:t>
            </a:r>
            <a:r>
              <a:rPr lang="en-US" altLang="zh-CN" i="1" dirty="0">
                <a:ea typeface="Cambria Math"/>
              </a:rPr>
              <a:t>t</a:t>
            </a:r>
            <a:r>
              <a:rPr lang="en-US" altLang="zh-CN" dirty="0">
                <a:latin typeface="Cambria Math"/>
                <a:ea typeface="Cambria Math"/>
              </a:rPr>
              <a:t> +1+4 ≡ 2+4 (mod </a:t>
            </a:r>
            <a:r>
              <a:rPr lang="en-US" altLang="zh-CN" dirty="0">
                <a:ea typeface="Cambria Math"/>
              </a:rPr>
              <a:t>6</a:t>
            </a:r>
            <a:r>
              <a:rPr lang="en-US" altLang="zh-CN" dirty="0">
                <a:latin typeface="Cambria Math"/>
                <a:ea typeface="Cambria Math"/>
              </a:rPr>
              <a:t>).   5(t+1)</a:t>
            </a:r>
            <a:r>
              <a:rPr lang="zh-CN" altLang="en-US" dirty="0">
                <a:latin typeface="Cambria Math"/>
                <a:ea typeface="Cambria Math"/>
              </a:rPr>
              <a:t> </a:t>
            </a:r>
            <a:r>
              <a:rPr lang="en-US" altLang="zh-CN" dirty="0">
                <a:latin typeface="Cambria Math"/>
                <a:ea typeface="Cambria Math"/>
              </a:rPr>
              <a:t>≡ 0 (mod </a:t>
            </a:r>
            <a:r>
              <a:rPr lang="en-US" altLang="zh-CN" dirty="0">
                <a:ea typeface="Cambria Math"/>
              </a:rPr>
              <a:t>6</a:t>
            </a:r>
            <a:r>
              <a:rPr lang="en-US" altLang="zh-CN" dirty="0">
                <a:latin typeface="Cambria Math"/>
                <a:ea typeface="Cambria Math"/>
              </a:rPr>
              <a:t>).  So that  </a:t>
            </a:r>
            <a:r>
              <a:rPr lang="en-US" altLang="zh-CN" i="1" dirty="0">
                <a:ea typeface="Cambria Math"/>
              </a:rPr>
              <a:t>t </a:t>
            </a:r>
            <a:r>
              <a:rPr lang="en-US" altLang="zh-CN" dirty="0">
                <a:latin typeface="Cambria Math"/>
                <a:ea typeface="Cambria Math"/>
              </a:rPr>
              <a:t>≡ 5 (mod </a:t>
            </a:r>
            <a:r>
              <a:rPr lang="en-US" altLang="zh-CN" dirty="0">
                <a:ea typeface="Cambria Math"/>
              </a:rPr>
              <a:t>6</a:t>
            </a:r>
            <a:r>
              <a:rPr lang="en-US" altLang="zh-CN" dirty="0">
                <a:latin typeface="Cambria Math"/>
                <a:ea typeface="Cambria Math"/>
              </a:rPr>
              <a:t>). </a:t>
            </a:r>
          </a:p>
          <a:p>
            <a:pPr lvl="1"/>
            <a:r>
              <a:rPr lang="en-US" altLang="zh-CN" dirty="0">
                <a:latin typeface="Cambria Math"/>
                <a:ea typeface="Cambria Math"/>
              </a:rPr>
              <a:t>Using Theorem 4 again gives </a:t>
            </a:r>
            <a:r>
              <a:rPr lang="en-US" altLang="zh-CN" i="1" dirty="0">
                <a:ea typeface="Cambria Math"/>
              </a:rPr>
              <a:t>t</a:t>
            </a:r>
            <a:r>
              <a:rPr lang="en-US" altLang="zh-CN" dirty="0">
                <a:latin typeface="Cambria Math"/>
                <a:ea typeface="Cambria Math"/>
              </a:rPr>
              <a:t> = 6</a:t>
            </a:r>
            <a:r>
              <a:rPr lang="en-US" altLang="zh-CN" i="1" dirty="0">
                <a:ea typeface="Cambria Math"/>
              </a:rPr>
              <a:t>u</a:t>
            </a:r>
            <a:r>
              <a:rPr lang="en-US" altLang="zh-CN" dirty="0">
                <a:latin typeface="Cambria Math"/>
                <a:ea typeface="Cambria Math"/>
              </a:rPr>
              <a:t> + 5 where </a:t>
            </a:r>
            <a:r>
              <a:rPr lang="en-US" altLang="zh-CN" i="1" dirty="0">
                <a:ea typeface="Cambria Math"/>
              </a:rPr>
              <a:t>u</a:t>
            </a:r>
            <a:r>
              <a:rPr lang="en-US" altLang="zh-CN" dirty="0">
                <a:latin typeface="Cambria Math"/>
                <a:ea typeface="Cambria Math"/>
              </a:rPr>
              <a:t> is an integer. </a:t>
            </a:r>
          </a:p>
          <a:p>
            <a:pPr lvl="1"/>
            <a:r>
              <a:rPr lang="en-US" altLang="zh-CN" dirty="0">
                <a:latin typeface="Cambria Math"/>
                <a:ea typeface="Cambria Math"/>
              </a:rPr>
              <a:t>Substituting this back into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i="1" dirty="0">
                <a:ea typeface="Cambria Math"/>
              </a:rPr>
              <a:t>t</a:t>
            </a:r>
            <a:r>
              <a:rPr lang="en-US" altLang="zh-CN" dirty="0">
                <a:latin typeface="Cambria Math"/>
                <a:ea typeface="Cambria Math"/>
              </a:rPr>
              <a:t> +1,  gives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5</a:t>
            </a:r>
            <a:r>
              <a:rPr lang="en-US" altLang="zh-CN" dirty="0">
                <a:ea typeface="Cambria Math"/>
              </a:rPr>
              <a:t>(</a:t>
            </a:r>
            <a:r>
              <a:rPr lang="en-US" altLang="zh-CN" dirty="0">
                <a:latin typeface="Cambria Math"/>
                <a:ea typeface="Cambria Math"/>
              </a:rPr>
              <a:t>6</a:t>
            </a:r>
            <a:r>
              <a:rPr lang="en-US" altLang="zh-CN" i="1" dirty="0">
                <a:ea typeface="Cambria Math"/>
              </a:rPr>
              <a:t>u</a:t>
            </a:r>
            <a:r>
              <a:rPr lang="en-US" altLang="zh-CN" dirty="0">
                <a:latin typeface="Cambria Math"/>
                <a:ea typeface="Cambria Math"/>
              </a:rPr>
              <a:t> + 5</a:t>
            </a:r>
            <a:r>
              <a:rPr lang="en-US" altLang="zh-CN" dirty="0">
                <a:ea typeface="Cambria Math"/>
              </a:rPr>
              <a:t>)</a:t>
            </a:r>
            <a:r>
              <a:rPr lang="en-US" altLang="zh-CN" dirty="0">
                <a:latin typeface="Cambria Math"/>
                <a:ea typeface="Cambria Math"/>
              </a:rPr>
              <a:t> +1 = 30</a:t>
            </a:r>
            <a:r>
              <a:rPr lang="en-US" altLang="zh-CN" i="1" dirty="0">
                <a:ea typeface="Cambria Math"/>
              </a:rPr>
              <a:t>u</a:t>
            </a:r>
            <a:r>
              <a:rPr lang="en-US" altLang="zh-CN" dirty="0">
                <a:latin typeface="Cambria Math"/>
                <a:ea typeface="Cambria Math"/>
              </a:rPr>
              <a:t> + 26.</a:t>
            </a:r>
          </a:p>
          <a:p>
            <a:pPr lvl="1"/>
            <a:r>
              <a:rPr lang="en-US" altLang="zh-CN" dirty="0">
                <a:latin typeface="Cambria Math"/>
                <a:ea typeface="Cambria Math"/>
              </a:rPr>
              <a:t>Inserting this into the third equation gives 30</a:t>
            </a:r>
            <a:r>
              <a:rPr lang="en-US" altLang="zh-CN" i="1" dirty="0">
                <a:ea typeface="Cambria Math"/>
              </a:rPr>
              <a:t>u</a:t>
            </a:r>
            <a:r>
              <a:rPr lang="en-US" altLang="zh-CN" dirty="0">
                <a:latin typeface="Cambria Math"/>
                <a:ea typeface="Cambria Math"/>
              </a:rPr>
              <a:t> + 26 ≡ 3 (mod </a:t>
            </a:r>
            <a:r>
              <a:rPr lang="en-US" altLang="zh-CN" dirty="0">
                <a:latin typeface="Cambria Math" pitchFamily="18" charset="0"/>
                <a:ea typeface="Cambria Math" pitchFamily="18" charset="0"/>
              </a:rPr>
              <a:t>7</a:t>
            </a:r>
            <a:r>
              <a:rPr lang="en-US" altLang="zh-CN" dirty="0">
                <a:latin typeface="Cambria Math"/>
                <a:ea typeface="Cambria Math"/>
              </a:rPr>
              <a:t>).</a:t>
            </a:r>
          </a:p>
          <a:p>
            <a:pPr lvl="1"/>
            <a:r>
              <a:rPr lang="en-US" altLang="zh-CN" dirty="0">
                <a:latin typeface="Cambria Math"/>
                <a:ea typeface="Cambria Math"/>
              </a:rPr>
              <a:t>30</a:t>
            </a:r>
            <a:r>
              <a:rPr lang="en-US" altLang="zh-CN" i="1" dirty="0">
                <a:ea typeface="Cambria Math"/>
              </a:rPr>
              <a:t>u</a:t>
            </a:r>
            <a:r>
              <a:rPr lang="en-US" altLang="zh-CN" dirty="0">
                <a:latin typeface="Cambria Math"/>
                <a:ea typeface="Cambria Math"/>
              </a:rPr>
              <a:t> + 26+4 ≡ 3 +4(mod </a:t>
            </a:r>
            <a:r>
              <a:rPr lang="en-US" altLang="zh-CN" dirty="0">
                <a:latin typeface="Cambria Math" pitchFamily="18" charset="0"/>
                <a:ea typeface="Cambria Math" pitchFamily="18" charset="0"/>
              </a:rPr>
              <a:t>7</a:t>
            </a:r>
            <a:r>
              <a:rPr lang="en-US" altLang="zh-CN" dirty="0">
                <a:latin typeface="Cambria Math"/>
                <a:ea typeface="Cambria Math"/>
              </a:rPr>
              <a:t>). 30(u+1)</a:t>
            </a:r>
            <a:r>
              <a:rPr lang="zh-CN" altLang="en-US" dirty="0">
                <a:latin typeface="Cambria Math"/>
                <a:ea typeface="Cambria Math"/>
              </a:rPr>
              <a:t> </a:t>
            </a:r>
            <a:r>
              <a:rPr lang="en-US" altLang="zh-CN" dirty="0">
                <a:latin typeface="Cambria Math"/>
                <a:ea typeface="Cambria Math"/>
              </a:rPr>
              <a:t>≡ 0 (mod </a:t>
            </a:r>
            <a:r>
              <a:rPr lang="en-US" altLang="zh-CN" dirty="0">
                <a:ea typeface="Cambria Math"/>
              </a:rPr>
              <a:t>7</a:t>
            </a:r>
            <a:r>
              <a:rPr lang="en-US" altLang="zh-CN" dirty="0">
                <a:latin typeface="Cambria Math"/>
                <a:ea typeface="Cambria Math"/>
              </a:rPr>
              <a:t>). So that </a:t>
            </a:r>
            <a:r>
              <a:rPr lang="en-US" altLang="zh-CN" i="1" dirty="0">
                <a:ea typeface="Cambria Math"/>
              </a:rPr>
              <a:t>u</a:t>
            </a:r>
            <a:r>
              <a:rPr lang="en-US" altLang="zh-CN" dirty="0">
                <a:latin typeface="Cambria Math"/>
                <a:ea typeface="Cambria Math"/>
              </a:rPr>
              <a:t> ≡ 6 (mod </a:t>
            </a:r>
            <a:r>
              <a:rPr lang="en-US" altLang="zh-CN" dirty="0">
                <a:latin typeface="Cambria Math" pitchFamily="18" charset="0"/>
                <a:ea typeface="Cambria Math" pitchFamily="18" charset="0"/>
              </a:rPr>
              <a:t>7</a:t>
            </a:r>
            <a:r>
              <a:rPr lang="en-US" altLang="zh-CN" dirty="0">
                <a:latin typeface="Cambria Math"/>
                <a:ea typeface="Cambria Math"/>
              </a:rPr>
              <a:t>).</a:t>
            </a:r>
          </a:p>
          <a:p>
            <a:pPr lvl="1"/>
            <a:r>
              <a:rPr lang="en-US" altLang="zh-CN" dirty="0">
                <a:latin typeface="Cambria Math"/>
                <a:ea typeface="Cambria Math"/>
              </a:rPr>
              <a:t>By Theorem 4, </a:t>
            </a:r>
            <a:r>
              <a:rPr lang="en-US" altLang="zh-CN" i="1" dirty="0">
                <a:ea typeface="Cambria Math"/>
              </a:rPr>
              <a:t>u</a:t>
            </a:r>
            <a:r>
              <a:rPr lang="en-US" altLang="zh-CN" dirty="0">
                <a:latin typeface="Cambria Math"/>
                <a:ea typeface="Cambria Math"/>
              </a:rPr>
              <a:t> = 7</a:t>
            </a:r>
            <a:r>
              <a:rPr lang="en-US" altLang="zh-CN" i="1" dirty="0">
                <a:ea typeface="Cambria Math"/>
              </a:rPr>
              <a:t>v</a:t>
            </a:r>
            <a:r>
              <a:rPr lang="en-US" altLang="zh-CN" dirty="0">
                <a:latin typeface="Cambria Math"/>
                <a:ea typeface="Cambria Math"/>
              </a:rPr>
              <a:t> + 6, where </a:t>
            </a:r>
            <a:r>
              <a:rPr lang="en-US" altLang="zh-CN" i="1" dirty="0">
                <a:ea typeface="Cambria Math"/>
              </a:rPr>
              <a:t>v</a:t>
            </a:r>
            <a:r>
              <a:rPr lang="en-US" altLang="zh-CN" dirty="0">
                <a:latin typeface="Cambria Math"/>
                <a:ea typeface="Cambria Math"/>
              </a:rPr>
              <a:t> is an integer.</a:t>
            </a:r>
          </a:p>
          <a:p>
            <a:pPr lvl="1"/>
            <a:r>
              <a:rPr lang="en-US" altLang="zh-CN" dirty="0">
                <a:latin typeface="Cambria Math"/>
                <a:ea typeface="Cambria Math"/>
              </a:rPr>
              <a:t>Substituting this expression for </a:t>
            </a:r>
            <a:r>
              <a:rPr lang="en-US" altLang="zh-CN" i="1" dirty="0">
                <a:ea typeface="Cambria Math"/>
              </a:rPr>
              <a:t>u</a:t>
            </a:r>
            <a:r>
              <a:rPr lang="en-US" altLang="zh-CN" dirty="0">
                <a:latin typeface="Cambria Math"/>
                <a:ea typeface="Cambria Math"/>
              </a:rPr>
              <a:t> into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30</a:t>
            </a:r>
            <a:r>
              <a:rPr lang="en-US" altLang="zh-CN" i="1" dirty="0">
                <a:ea typeface="Cambria Math"/>
              </a:rPr>
              <a:t>u</a:t>
            </a:r>
            <a:r>
              <a:rPr lang="en-US" altLang="zh-CN" dirty="0">
                <a:latin typeface="Cambria Math"/>
                <a:ea typeface="Cambria Math"/>
              </a:rPr>
              <a:t> + 26, tells us that </a:t>
            </a:r>
            <a:r>
              <a:rPr lang="en-US" altLang="zh-CN" i="1" dirty="0">
                <a:ea typeface="Cambria Math"/>
              </a:rPr>
              <a:t>x</a:t>
            </a:r>
            <a:r>
              <a:rPr lang="en-US" altLang="zh-CN" i="1" dirty="0">
                <a:latin typeface="Cambria Math"/>
                <a:ea typeface="Cambria Math"/>
              </a:rPr>
              <a:t>  </a:t>
            </a:r>
            <a:r>
              <a:rPr lang="en-US" altLang="zh-CN" dirty="0">
                <a:latin typeface="Cambria Math"/>
                <a:ea typeface="Cambria Math"/>
              </a:rPr>
              <a:t>=  30</a:t>
            </a:r>
            <a:r>
              <a:rPr lang="en-US" altLang="zh-CN" dirty="0">
                <a:ea typeface="Cambria Math"/>
              </a:rPr>
              <a:t>(</a:t>
            </a:r>
            <a:r>
              <a:rPr lang="en-US" altLang="zh-CN" dirty="0">
                <a:latin typeface="Cambria Math"/>
                <a:ea typeface="Cambria Math"/>
              </a:rPr>
              <a:t>7</a:t>
            </a:r>
            <a:r>
              <a:rPr lang="en-US" altLang="zh-CN" i="1" dirty="0">
                <a:ea typeface="Cambria Math"/>
              </a:rPr>
              <a:t>v</a:t>
            </a:r>
            <a:r>
              <a:rPr lang="en-US" altLang="zh-CN" dirty="0">
                <a:latin typeface="Cambria Math"/>
                <a:ea typeface="Cambria Math"/>
              </a:rPr>
              <a:t> + 6</a:t>
            </a:r>
            <a:r>
              <a:rPr lang="en-US" altLang="zh-CN" dirty="0">
                <a:ea typeface="Cambria Math"/>
              </a:rPr>
              <a:t>)</a:t>
            </a:r>
            <a:r>
              <a:rPr lang="en-US" altLang="zh-CN" dirty="0">
                <a:latin typeface="Cambria Math"/>
                <a:ea typeface="Cambria Math"/>
              </a:rPr>
              <a:t> + 26 = 210</a:t>
            </a:r>
            <a:r>
              <a:rPr lang="en-US" altLang="zh-CN" i="1" dirty="0">
                <a:latin typeface="Cambria Math"/>
                <a:ea typeface="Cambria Math"/>
              </a:rPr>
              <a:t>u</a:t>
            </a:r>
            <a:r>
              <a:rPr lang="en-US" altLang="zh-CN" dirty="0">
                <a:latin typeface="Cambria Math"/>
                <a:ea typeface="Cambria Math"/>
              </a:rPr>
              <a:t> + 206.</a:t>
            </a:r>
          </a:p>
          <a:p>
            <a:pPr>
              <a:buNone/>
            </a:pPr>
            <a:r>
              <a:rPr lang="en-US" altLang="zh-CN" dirty="0">
                <a:latin typeface="Cambria Math"/>
                <a:ea typeface="Cambria Math"/>
              </a:rPr>
              <a:t>      Translating this back into a congruence we find the solution </a:t>
            </a:r>
            <a:r>
              <a:rPr lang="en-US" altLang="zh-CN" i="1" dirty="0"/>
              <a:t>x </a:t>
            </a:r>
            <a:r>
              <a:rPr lang="en-US" altLang="zh-CN" dirty="0">
                <a:latin typeface="Cambria Math"/>
                <a:ea typeface="Cambria Math"/>
              </a:rPr>
              <a:t>≡ 206 (mod </a:t>
            </a:r>
            <a:r>
              <a:rPr lang="en-US" altLang="zh-CN" dirty="0">
                <a:latin typeface="Cambria Math" pitchFamily="18" charset="0"/>
                <a:ea typeface="Cambria Math" pitchFamily="18" charset="0"/>
              </a:rPr>
              <a:t>210</a:t>
            </a:r>
            <a:r>
              <a:rPr lang="en-US" altLang="zh-CN" dirty="0">
                <a:latin typeface="Cambria Math"/>
                <a:ea typeface="Cambria Math"/>
              </a:rPr>
              <a:t>). </a:t>
            </a:r>
            <a:endParaRPr lang="en-US" altLang="zh-CN" dirty="0"/>
          </a:p>
          <a:p>
            <a:endParaRPr lang="zh-CN" altLang="en-US" dirty="0"/>
          </a:p>
        </p:txBody>
      </p:sp>
    </p:spTree>
    <p:extLst>
      <p:ext uri="{BB962C8B-B14F-4D97-AF65-F5344CB8AC3E}">
        <p14:creationId xmlns:p14="http://schemas.microsoft.com/office/powerpoint/2010/main" val="156560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Algorithm</a:t>
            </a:r>
          </a:p>
        </p:txBody>
      </p:sp>
      <p:sp>
        <p:nvSpPr>
          <p:cNvPr id="3" name="Content Placeholder 2"/>
          <p:cNvSpPr>
            <a:spLocks noGrp="1"/>
          </p:cNvSpPr>
          <p:nvPr>
            <p:ph idx="1"/>
          </p:nvPr>
        </p:nvSpPr>
        <p:spPr/>
        <p:txBody>
          <a:bodyPr>
            <a:normAutofit fontScale="85000" lnSpcReduction="20000"/>
          </a:bodyPr>
          <a:lstStyle/>
          <a:p>
            <a:r>
              <a:rPr lang="en-US" dirty="0"/>
              <a:t>When an integer is divided by a positive integer, there is a quotient and a remainder. This is traditionally called the “Division Algorithm,” but is really a theorem.</a:t>
            </a:r>
          </a:p>
          <a:p>
            <a:pPr>
              <a:buNone/>
            </a:pPr>
            <a:r>
              <a:rPr lang="en-US" b="1" dirty="0"/>
              <a:t>   Division Algorithm</a:t>
            </a:r>
            <a:r>
              <a:rPr lang="en-US" dirty="0"/>
              <a:t>: If </a:t>
            </a:r>
            <a:r>
              <a:rPr lang="en-US" i="1" dirty="0"/>
              <a:t>a</a:t>
            </a:r>
            <a:r>
              <a:rPr lang="en-US" dirty="0"/>
              <a:t> is an integer and </a:t>
            </a:r>
            <a:r>
              <a:rPr lang="en-US" i="1" dirty="0"/>
              <a:t>d</a:t>
            </a:r>
            <a:r>
              <a:rPr lang="en-US" dirty="0"/>
              <a:t>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a:t>
            </a:r>
            <a:r>
              <a:rPr lang="en-US" dirty="0"/>
              <a:t>r</a:t>
            </a:r>
            <a:r>
              <a:rPr lang="en-US" i="1" dirty="0"/>
              <a:t> &lt; </a:t>
            </a:r>
            <a:r>
              <a:rPr lang="en-US" i="1" dirty="0">
                <a:latin typeface="Cambria Math" pitchFamily="18" charset="0"/>
                <a:ea typeface="Cambria Math" pitchFamily="18" charset="0"/>
              </a:rPr>
              <a:t>d</a:t>
            </a:r>
            <a:r>
              <a:rPr lang="en-US" dirty="0"/>
              <a:t>, such that  </a:t>
            </a:r>
            <a:r>
              <a:rPr lang="en-US" i="1" dirty="0"/>
              <a:t>a = </a:t>
            </a:r>
            <a:r>
              <a:rPr lang="en-US" i="1" dirty="0" err="1"/>
              <a:t>dq</a:t>
            </a:r>
            <a:r>
              <a:rPr lang="en-US" i="1" dirty="0"/>
              <a:t> + r</a:t>
            </a:r>
            <a:r>
              <a:rPr lang="en-US" dirty="0"/>
              <a:t> (</a:t>
            </a:r>
            <a:r>
              <a:rPr lang="en-US" i="1" dirty="0"/>
              <a:t>proved in Section</a:t>
            </a:r>
            <a:r>
              <a:rPr lang="en-US" dirty="0"/>
              <a:t> </a:t>
            </a:r>
            <a:r>
              <a:rPr lang="en-US" dirty="0">
                <a:latin typeface="Cambria Math" pitchFamily="18" charset="0"/>
                <a:ea typeface="Cambria Math" pitchFamily="18" charset="0"/>
              </a:rPr>
              <a:t>5.2</a:t>
            </a:r>
            <a:r>
              <a:rPr lang="en-US" dirty="0"/>
              <a:t>).</a:t>
            </a:r>
          </a:p>
          <a:p>
            <a:pPr lvl="2"/>
            <a:r>
              <a:rPr lang="en-US" i="1" dirty="0"/>
              <a:t>d</a:t>
            </a:r>
            <a:r>
              <a:rPr lang="en-US" dirty="0"/>
              <a:t> is called the </a:t>
            </a:r>
            <a:r>
              <a:rPr lang="en-US" i="1" dirty="0"/>
              <a:t>divisor</a:t>
            </a:r>
            <a:r>
              <a:rPr lang="en-US" dirty="0"/>
              <a:t>.</a:t>
            </a:r>
          </a:p>
          <a:p>
            <a:pPr lvl="2"/>
            <a:r>
              <a:rPr lang="en-US" i="1" dirty="0"/>
              <a:t>a</a:t>
            </a:r>
            <a:r>
              <a:rPr lang="en-US" dirty="0"/>
              <a:t> is called the </a:t>
            </a:r>
            <a:r>
              <a:rPr lang="en-US" i="1" dirty="0"/>
              <a:t>dividend</a:t>
            </a:r>
            <a:r>
              <a:rPr lang="en-US" dirty="0"/>
              <a:t>.</a:t>
            </a:r>
          </a:p>
          <a:p>
            <a:pPr lvl="2"/>
            <a:r>
              <a:rPr lang="en-US" i="1" dirty="0"/>
              <a:t>q</a:t>
            </a:r>
            <a:r>
              <a:rPr lang="en-US" dirty="0"/>
              <a:t> is called the </a:t>
            </a:r>
            <a:r>
              <a:rPr lang="en-US" i="1" dirty="0"/>
              <a:t>quotient</a:t>
            </a:r>
            <a:r>
              <a:rPr lang="en-US" dirty="0"/>
              <a:t>.      </a:t>
            </a:r>
          </a:p>
          <a:p>
            <a:pPr lvl="2"/>
            <a:r>
              <a:rPr lang="en-US" i="1" dirty="0"/>
              <a:t>r</a:t>
            </a:r>
            <a:r>
              <a:rPr lang="en-US" dirty="0"/>
              <a:t> is called the </a:t>
            </a:r>
            <a:r>
              <a:rPr lang="en-US" i="1" dirty="0"/>
              <a:t>remainder</a:t>
            </a:r>
            <a:r>
              <a:rPr lang="en-US" dirty="0"/>
              <a:t>.</a:t>
            </a:r>
          </a:p>
          <a:p>
            <a:pPr>
              <a:buNone/>
            </a:pPr>
            <a:r>
              <a:rPr lang="en-US" b="1" dirty="0"/>
              <a:t>   Examples</a:t>
            </a:r>
            <a:r>
              <a:rPr lang="en-US" dirty="0"/>
              <a:t>:  </a:t>
            </a:r>
          </a:p>
          <a:p>
            <a:pPr lvl="2"/>
            <a:r>
              <a:rPr lang="en-US" dirty="0"/>
              <a:t>What are the quotient and remainder when </a:t>
            </a:r>
            <a:r>
              <a:rPr lang="en-US" dirty="0">
                <a:latin typeface="Cambria Math" pitchFamily="18" charset="0"/>
                <a:ea typeface="Cambria Math" pitchFamily="18" charset="0"/>
              </a:rPr>
              <a:t>101 </a:t>
            </a:r>
            <a:r>
              <a:rPr lang="en-US" dirty="0"/>
              <a:t>is divided by </a:t>
            </a:r>
            <a:r>
              <a:rPr lang="en-US" dirty="0">
                <a:latin typeface="Cambria Math" pitchFamily="18" charset="0"/>
                <a:ea typeface="Cambria Math" pitchFamily="18" charset="0"/>
              </a:rPr>
              <a:t>11</a:t>
            </a:r>
            <a:r>
              <a:rPr lang="en-US" dirty="0"/>
              <a:t>?</a:t>
            </a:r>
          </a:p>
          <a:p>
            <a:pPr lvl="2">
              <a:buNone/>
            </a:pPr>
            <a:r>
              <a:rPr lang="en-US" dirty="0"/>
              <a:t>     </a:t>
            </a:r>
            <a:r>
              <a:rPr lang="en-US" b="1" dirty="0"/>
              <a:t>Solution</a:t>
            </a:r>
            <a:r>
              <a:rPr lang="en-US" dirty="0"/>
              <a:t>: The quotient when </a:t>
            </a:r>
            <a:r>
              <a:rPr lang="en-US" dirty="0">
                <a:latin typeface="Cambria Math" pitchFamily="18" charset="0"/>
                <a:ea typeface="Cambria Math" pitchFamily="18" charset="0"/>
              </a:rPr>
              <a:t>101</a:t>
            </a:r>
            <a:r>
              <a:rPr lang="en-US" dirty="0"/>
              <a:t> is divided by </a:t>
            </a:r>
            <a:r>
              <a:rPr lang="en-US" dirty="0">
                <a:latin typeface="Cambria Math" pitchFamily="18" charset="0"/>
                <a:ea typeface="Cambria Math" pitchFamily="18" charset="0"/>
              </a:rPr>
              <a:t>11</a:t>
            </a:r>
            <a:r>
              <a:rPr lang="en-US" dirty="0"/>
              <a:t> is </a:t>
            </a:r>
            <a:r>
              <a:rPr lang="en-US" dirty="0">
                <a:latin typeface="Cambria Math" pitchFamily="18" charset="0"/>
                <a:ea typeface="Cambria Math" pitchFamily="18" charset="0"/>
              </a:rPr>
              <a:t>9</a:t>
            </a:r>
            <a:r>
              <a:rPr lang="en-US" dirty="0"/>
              <a:t> = </a:t>
            </a:r>
            <a:r>
              <a:rPr lang="en-US" dirty="0">
                <a:latin typeface="Cambria Math" pitchFamily="18" charset="0"/>
                <a:ea typeface="Cambria Math" pitchFamily="18" charset="0"/>
              </a:rPr>
              <a:t>101 </a:t>
            </a:r>
            <a:r>
              <a:rPr lang="en-US" b="1" dirty="0"/>
              <a:t>div</a:t>
            </a:r>
            <a:r>
              <a:rPr lang="en-US" dirty="0"/>
              <a:t> </a:t>
            </a:r>
            <a:r>
              <a:rPr lang="en-US" dirty="0">
                <a:latin typeface="Cambria Math" pitchFamily="18" charset="0"/>
                <a:ea typeface="Cambria Math" pitchFamily="18" charset="0"/>
              </a:rPr>
              <a:t>11</a:t>
            </a:r>
            <a:r>
              <a:rPr lang="en-US" dirty="0"/>
              <a:t>,   and the remainder is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101</a:t>
            </a:r>
            <a:r>
              <a:rPr lang="en-US" dirty="0"/>
              <a:t> </a:t>
            </a:r>
            <a:r>
              <a:rPr lang="en-US" b="1" dirty="0"/>
              <a:t>mod</a:t>
            </a:r>
            <a:r>
              <a:rPr lang="en-US" dirty="0"/>
              <a:t> </a:t>
            </a:r>
            <a:r>
              <a:rPr lang="en-US" dirty="0">
                <a:latin typeface="Cambria Math" pitchFamily="18" charset="0"/>
                <a:ea typeface="Cambria Math" pitchFamily="18" charset="0"/>
              </a:rPr>
              <a:t>11</a:t>
            </a:r>
            <a:r>
              <a:rPr lang="en-US" dirty="0"/>
              <a:t>. </a:t>
            </a:r>
          </a:p>
          <a:p>
            <a:pPr lvl="2"/>
            <a:r>
              <a:rPr lang="en-US" dirty="0"/>
              <a:t>What are the quotient and remainder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a:t>
            </a:r>
          </a:p>
          <a:p>
            <a:pPr lvl="2">
              <a:buNone/>
            </a:pPr>
            <a:r>
              <a:rPr lang="en-US" b="1" dirty="0"/>
              <a:t>     Solution</a:t>
            </a:r>
            <a:r>
              <a:rPr lang="en-US" dirty="0"/>
              <a:t>: The quotient when </a:t>
            </a:r>
            <a:r>
              <a:rPr lang="en-US" dirty="0">
                <a:latin typeface="Cambria Math"/>
                <a:ea typeface="Cambria Math"/>
              </a:rPr>
              <a:t>−</a:t>
            </a:r>
            <a:r>
              <a:rPr lang="en-US" dirty="0">
                <a:latin typeface="Cambria Math" pitchFamily="18" charset="0"/>
                <a:ea typeface="Cambria Math" pitchFamily="18" charset="0"/>
              </a:rPr>
              <a:t>11</a:t>
            </a:r>
            <a:r>
              <a:rPr lang="en-US" dirty="0"/>
              <a:t> is divided by </a:t>
            </a:r>
            <a:r>
              <a:rPr lang="en-US" dirty="0">
                <a:latin typeface="Cambria Math" pitchFamily="18" charset="0"/>
                <a:ea typeface="Cambria Math" pitchFamily="18" charset="0"/>
              </a:rPr>
              <a:t>3</a:t>
            </a:r>
            <a:r>
              <a:rPr lang="en-US" dirty="0"/>
              <a:t> is </a:t>
            </a:r>
            <a:r>
              <a:rPr lang="en-US" dirty="0">
                <a:latin typeface="Cambria Math"/>
                <a:ea typeface="Cambria Math"/>
              </a:rPr>
              <a:t>−</a:t>
            </a:r>
            <a:r>
              <a:rPr lang="en-US" dirty="0">
                <a:latin typeface="Cambria Math" pitchFamily="18" charset="0"/>
                <a:ea typeface="Cambria Math" pitchFamily="18" charset="0"/>
              </a:rPr>
              <a:t>4</a:t>
            </a:r>
            <a:r>
              <a:rPr lang="en-US" dirty="0"/>
              <a:t> = </a:t>
            </a:r>
            <a:r>
              <a:rPr lang="en-US" dirty="0">
                <a:latin typeface="Cambria Math"/>
                <a:ea typeface="Cambria Math"/>
              </a:rPr>
              <a:t>−</a:t>
            </a:r>
            <a:r>
              <a:rPr lang="en-US" dirty="0">
                <a:latin typeface="Cambria Math" pitchFamily="18" charset="0"/>
                <a:ea typeface="Cambria Math" pitchFamily="18" charset="0"/>
              </a:rPr>
              <a:t>11 </a:t>
            </a:r>
            <a:r>
              <a:rPr lang="en-US" b="1" dirty="0"/>
              <a:t>div</a:t>
            </a:r>
            <a:r>
              <a:rPr lang="en-US" dirty="0"/>
              <a:t> </a:t>
            </a:r>
            <a:r>
              <a:rPr lang="en-US" dirty="0">
                <a:latin typeface="Cambria Math" pitchFamily="18" charset="0"/>
                <a:ea typeface="Cambria Math" pitchFamily="18" charset="0"/>
              </a:rPr>
              <a:t>3</a:t>
            </a:r>
            <a:r>
              <a:rPr lang="en-US" dirty="0"/>
              <a:t>,    and the remainder is </a:t>
            </a:r>
            <a:r>
              <a:rPr lang="en-US" dirty="0">
                <a:latin typeface="Cambria Math" pitchFamily="18" charset="0"/>
                <a:ea typeface="Cambria Math" pitchFamily="18" charset="0"/>
              </a:rPr>
              <a:t>1</a:t>
            </a:r>
            <a:r>
              <a:rPr lang="en-US" dirty="0"/>
              <a:t> = </a:t>
            </a:r>
            <a:r>
              <a:rPr lang="en-US" dirty="0">
                <a:latin typeface="Cambria Math"/>
                <a:ea typeface="Cambria Math"/>
              </a:rPr>
              <a:t>−</a:t>
            </a:r>
            <a:r>
              <a:rPr lang="en-US" dirty="0">
                <a:latin typeface="Cambria Math" pitchFamily="18" charset="0"/>
                <a:ea typeface="Cambria Math" pitchFamily="18" charset="0"/>
              </a:rPr>
              <a:t>11</a:t>
            </a:r>
            <a:r>
              <a:rPr lang="en-US" dirty="0"/>
              <a:t> </a:t>
            </a:r>
            <a:r>
              <a:rPr lang="en-US" b="1" dirty="0"/>
              <a:t>mod</a:t>
            </a:r>
            <a:r>
              <a:rPr lang="en-US" dirty="0"/>
              <a:t> </a:t>
            </a:r>
            <a:r>
              <a:rPr lang="en-US" dirty="0">
                <a:latin typeface="Cambria Math" pitchFamily="18" charset="0"/>
                <a:ea typeface="Cambria Math" pitchFamily="18" charset="0"/>
              </a:rPr>
              <a:t>3</a:t>
            </a:r>
            <a:r>
              <a:rPr lang="en-US" dirty="0"/>
              <a:t>.</a:t>
            </a:r>
          </a:p>
          <a:p>
            <a:endParaRPr lang="en-US" dirty="0"/>
          </a:p>
        </p:txBody>
      </p:sp>
      <p:sp>
        <p:nvSpPr>
          <p:cNvPr id="6" name="TextBox 5"/>
          <p:cNvSpPr txBox="1"/>
          <p:nvPr/>
        </p:nvSpPr>
        <p:spPr>
          <a:xfrm>
            <a:off x="7315200" y="3276600"/>
            <a:ext cx="2743200" cy="1477328"/>
          </a:xfrm>
          <a:prstGeom prst="rect">
            <a:avLst/>
          </a:prstGeom>
          <a:noFill/>
          <a:ln>
            <a:solidFill>
              <a:schemeClr val="accent1"/>
            </a:solidFill>
          </a:ln>
        </p:spPr>
        <p:txBody>
          <a:bodyPr wrap="square" rtlCol="0">
            <a:spAutoFit/>
          </a:bodyPr>
          <a:lstStyle/>
          <a:p>
            <a:pPr algn="ctr"/>
            <a:r>
              <a:rPr lang="en-US" dirty="0"/>
              <a:t>Definitions of Functions  </a:t>
            </a:r>
            <a:r>
              <a:rPr lang="en-US" b="1" dirty="0"/>
              <a:t>div</a:t>
            </a:r>
            <a:r>
              <a:rPr lang="en-US" dirty="0"/>
              <a:t> and </a:t>
            </a:r>
            <a:r>
              <a:rPr lang="en-US" b="1" dirty="0"/>
              <a:t>mod</a:t>
            </a:r>
          </a:p>
          <a:p>
            <a:pPr algn="ctr"/>
            <a:endParaRPr lang="en-US" b="1" dirty="0"/>
          </a:p>
          <a:p>
            <a:pPr lvl="1"/>
            <a:r>
              <a:rPr lang="en-US" i="1" dirty="0"/>
              <a:t>     q = a </a:t>
            </a:r>
            <a:r>
              <a:rPr lang="en-US" b="1" dirty="0"/>
              <a:t>div</a:t>
            </a:r>
            <a:r>
              <a:rPr lang="en-US" i="1" dirty="0"/>
              <a:t> d</a:t>
            </a:r>
          </a:p>
          <a:p>
            <a:pPr lvl="1"/>
            <a:r>
              <a:rPr lang="en-US" i="1" dirty="0"/>
              <a:t>     r = a </a:t>
            </a:r>
            <a:r>
              <a:rPr lang="en-US" b="1" dirty="0"/>
              <a:t>mod</a:t>
            </a:r>
            <a:r>
              <a:rPr lang="en-US" i="1" dirty="0"/>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Fermat’s Little Theorem</a:t>
            </a:r>
          </a:p>
        </p:txBody>
      </p:sp>
      <p:pic>
        <p:nvPicPr>
          <p:cNvPr id="4" name="Content Placeholder 3" descr="0315.jpg"/>
          <p:cNvPicPr>
            <a:picLocks noGrp="1" noChangeAspect="1"/>
          </p:cNvPicPr>
          <p:nvPr>
            <p:ph idx="1"/>
          </p:nvPr>
        </p:nvPicPr>
        <p:blipFill>
          <a:blip r:embed="rId2" cstate="print"/>
          <a:stretch>
            <a:fillRect/>
          </a:stretch>
        </p:blipFill>
        <p:spPr>
          <a:xfrm>
            <a:off x="8534400" y="152400"/>
            <a:ext cx="904494" cy="1040892"/>
          </a:xfrm>
        </p:spPr>
      </p:pic>
      <p:sp>
        <p:nvSpPr>
          <p:cNvPr id="6" name="Content Placeholder 2"/>
          <p:cNvSpPr txBox="1">
            <a:spLocks/>
          </p:cNvSpPr>
          <p:nvPr/>
        </p:nvSpPr>
        <p:spPr>
          <a:xfrm>
            <a:off x="1981200" y="1935480"/>
            <a:ext cx="8229600" cy="4389120"/>
          </a:xfrm>
          <a:prstGeom prst="rect">
            <a:avLst/>
          </a:prstGeom>
        </p:spPr>
        <p:txBody>
          <a:bodyPr vert="horz">
            <a:normAutofit fontScale="70000" lnSpcReduction="20000"/>
          </a:bodyPr>
          <a:lstStyle/>
          <a:p>
            <a:pPr marL="274320" indent="-274320">
              <a:spcBef>
                <a:spcPct val="20000"/>
              </a:spcBef>
              <a:buClr>
                <a:schemeClr val="accent3"/>
              </a:buClr>
              <a:buSzPct val="95000"/>
              <a:defRPr/>
            </a:pPr>
            <a:r>
              <a:rPr lang="en-US" sz="2600" b="1" dirty="0"/>
              <a:t>     Theorem </a:t>
            </a:r>
            <a:r>
              <a:rPr lang="en-US" sz="2600" b="1" dirty="0">
                <a:latin typeface="Cambria Math" pitchFamily="18" charset="0"/>
                <a:ea typeface="Cambria Math" pitchFamily="18" charset="0"/>
              </a:rPr>
              <a:t>3</a:t>
            </a:r>
            <a:r>
              <a:rPr lang="en-US" sz="2600" dirty="0"/>
              <a:t>: (</a:t>
            </a:r>
            <a:r>
              <a:rPr lang="en-US" sz="2600" i="1" dirty="0"/>
              <a:t>Fermat’s Little The</a:t>
            </a:r>
            <a:r>
              <a:rPr lang="en-US" sz="2600" dirty="0"/>
              <a:t>orem) If </a:t>
            </a:r>
            <a:r>
              <a:rPr lang="en-US" sz="2600" i="1" dirty="0"/>
              <a:t>p</a:t>
            </a:r>
            <a:r>
              <a:rPr lang="en-US" sz="2600" dirty="0"/>
              <a:t> is prime and </a:t>
            </a:r>
            <a:r>
              <a:rPr lang="en-US" sz="2600" i="1" dirty="0"/>
              <a:t>a</a:t>
            </a:r>
            <a:r>
              <a:rPr lang="en-US" sz="2600" dirty="0"/>
              <a:t> is an integer not divisible by </a:t>
            </a:r>
            <a:r>
              <a:rPr lang="en-US" sz="2600" i="1" dirty="0"/>
              <a:t>p</a:t>
            </a:r>
            <a:r>
              <a:rPr lang="en-US" sz="2600" dirty="0"/>
              <a:t>, then </a:t>
            </a:r>
            <a:r>
              <a:rPr lang="en-US" sz="2600" i="1" dirty="0"/>
              <a:t>a</a:t>
            </a:r>
            <a:r>
              <a:rPr lang="en-US" sz="2600" i="1" baseline="30000" dirty="0"/>
              <a:t>p-</a:t>
            </a:r>
            <a:r>
              <a:rPr lang="en-US" sz="2600" baseline="30000" dirty="0">
                <a:latin typeface="Cambria Math" pitchFamily="18" charset="0"/>
                <a:ea typeface="Cambria Math" pitchFamily="18" charset="0"/>
              </a:rPr>
              <a:t>1</a:t>
            </a:r>
            <a:r>
              <a:rPr lang="en-US" sz="2600" dirty="0">
                <a:latin typeface="Cambria Math" pitchFamily="18" charset="0"/>
                <a:ea typeface="Cambria Math" pitchFamily="18" charset="0"/>
              </a:rPr>
              <a:t> </a:t>
            </a:r>
            <a:r>
              <a:rPr lang="en-US" sz="2600" dirty="0">
                <a:latin typeface="Cambria Math"/>
                <a:ea typeface="Cambria Math"/>
              </a:rPr>
              <a:t>≡ 1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Furthermore, for every integer </a:t>
            </a:r>
            <a:r>
              <a:rPr lang="en-US" sz="2600" i="1" dirty="0">
                <a:ea typeface="Cambria Math"/>
              </a:rPr>
              <a:t>a</a:t>
            </a:r>
            <a:r>
              <a:rPr lang="en-US" sz="2600" dirty="0">
                <a:ea typeface="Cambria Math"/>
              </a:rPr>
              <a:t> we have  </a:t>
            </a:r>
            <a:r>
              <a:rPr lang="en-US" sz="2600" i="1" dirty="0" err="1"/>
              <a:t>a</a:t>
            </a:r>
            <a:r>
              <a:rPr lang="en-US" sz="2600" i="1" baseline="30000" dirty="0" err="1"/>
              <a:t>p</a:t>
            </a:r>
            <a:r>
              <a:rPr lang="en-US" sz="2600" dirty="0">
                <a:latin typeface="Cambria Math" pitchFamily="18" charset="0"/>
                <a:ea typeface="Cambria Math" pitchFamily="18" charset="0"/>
              </a:rPr>
              <a:t> </a:t>
            </a:r>
            <a:r>
              <a:rPr lang="en-US" sz="2600" dirty="0">
                <a:latin typeface="Cambria Math"/>
                <a:ea typeface="Cambria Math"/>
              </a:rPr>
              <a:t>≡ </a:t>
            </a:r>
            <a:r>
              <a:rPr lang="en-US" sz="2600" i="1" dirty="0">
                <a:ea typeface="Cambria Math"/>
              </a:rPr>
              <a:t>a</a:t>
            </a:r>
            <a:r>
              <a:rPr lang="en-US" sz="2600" dirty="0">
                <a:latin typeface="Cambria Math"/>
                <a:ea typeface="Cambria Math"/>
              </a:rPr>
              <a:t>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a:t>
            </a:r>
            <a:r>
              <a:rPr lang="en-US" sz="2600" i="1" dirty="0">
                <a:ea typeface="Cambria Math"/>
              </a:rPr>
              <a:t>proof  outlined in Exercise </a:t>
            </a:r>
            <a:r>
              <a:rPr lang="en-US" sz="2600" i="1" dirty="0">
                <a:latin typeface="Cambria Math"/>
                <a:ea typeface="Cambria Math"/>
              </a:rPr>
              <a:t>19</a:t>
            </a:r>
            <a:r>
              <a:rPr lang="en-US" sz="2600" dirty="0">
                <a:ea typeface="Cambria Math"/>
              </a:rPr>
              <a:t>)</a:t>
            </a:r>
          </a:p>
          <a:p>
            <a:pPr marL="274320" indent="-274320">
              <a:spcBef>
                <a:spcPct val="20000"/>
              </a:spcBef>
              <a:buClr>
                <a:schemeClr val="accent3"/>
              </a:buClr>
              <a:buSzPct val="95000"/>
              <a:defRPr/>
            </a:pPr>
            <a:endParaRPr lang="en-US" sz="2600" i="1" dirty="0">
              <a:ea typeface="Cambria Math"/>
            </a:endParaRPr>
          </a:p>
          <a:p>
            <a:pPr marL="274320" indent="-274320">
              <a:spcBef>
                <a:spcPct val="20000"/>
              </a:spcBef>
              <a:buClr>
                <a:schemeClr val="accent3"/>
              </a:buClr>
              <a:buSzPct val="95000"/>
              <a:defRPr/>
            </a:pPr>
            <a:r>
              <a:rPr lang="en-US" sz="2600" i="1" dirty="0">
                <a:ea typeface="Cambria Math"/>
              </a:rPr>
              <a:t>     </a:t>
            </a:r>
            <a:r>
              <a:rPr lang="en-US" sz="2600" dirty="0">
                <a:ea typeface="Cambria Math"/>
              </a:rPr>
              <a:t>Fermat’s little theorem is useful in computing the remainders modulo </a:t>
            </a:r>
            <a:r>
              <a:rPr lang="en-US" sz="2600" i="1" dirty="0">
                <a:ea typeface="Cambria Math"/>
              </a:rPr>
              <a:t>p</a:t>
            </a:r>
            <a:r>
              <a:rPr lang="en-US" sz="2600" dirty="0">
                <a:ea typeface="Cambria Math"/>
              </a:rPr>
              <a:t> of large powers of integers.</a:t>
            </a:r>
          </a:p>
          <a:p>
            <a:pPr marL="274320" indent="-274320">
              <a:spcBef>
                <a:spcPct val="20000"/>
              </a:spcBef>
              <a:buClr>
                <a:schemeClr val="accent3"/>
              </a:buClr>
              <a:buSzPct val="95000"/>
              <a:defRPr/>
            </a:pPr>
            <a:r>
              <a:rPr lang="en-US" sz="2600" i="1" dirty="0">
                <a:ea typeface="Cambria Math"/>
              </a:rPr>
              <a:t>     </a:t>
            </a:r>
            <a:r>
              <a:rPr lang="en-US" sz="2600" b="1" dirty="0">
                <a:ea typeface="Cambria Math"/>
              </a:rPr>
              <a:t>Example</a:t>
            </a:r>
            <a:r>
              <a:rPr lang="en-US" sz="2600" dirty="0">
                <a:ea typeface="Cambria Math"/>
              </a:rPr>
              <a:t>:</a:t>
            </a:r>
            <a:r>
              <a:rPr lang="en-US" sz="2600" i="1" dirty="0">
                <a:ea typeface="Cambria Math"/>
              </a:rPr>
              <a:t> </a:t>
            </a:r>
            <a:r>
              <a:rPr lang="en-US" sz="2600" dirty="0">
                <a:ea typeface="Cambria Math"/>
              </a:rPr>
              <a:t>Find</a:t>
            </a:r>
            <a:r>
              <a:rPr lang="en-US" sz="2600" i="1" dirty="0">
                <a:ea typeface="Cambria Math"/>
              </a:rPr>
              <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a:t>
            </a:r>
          </a:p>
          <a:p>
            <a:pPr marL="274320" indent="-274320">
              <a:spcBef>
                <a:spcPct val="20000"/>
              </a:spcBef>
              <a:buClr>
                <a:schemeClr val="accent3"/>
              </a:buClr>
              <a:buSzPct val="95000"/>
              <a:defRPr/>
            </a:pPr>
            <a:r>
              <a:rPr lang="en-US" sz="2600" b="1" baseline="30000" dirty="0">
                <a:latin typeface="Cambria Math"/>
                <a:ea typeface="Cambria Math"/>
              </a:rPr>
              <a:t>    </a:t>
            </a:r>
            <a:r>
              <a:rPr lang="en-US" sz="2600" dirty="0">
                <a:latin typeface="Cambria Math"/>
                <a:ea typeface="Cambria Math"/>
              </a:rPr>
              <a:t>  By Fermat’s little theorem, we know that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 1 (mod 11), and so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a:t>
            </a:r>
            <a:r>
              <a:rPr lang="en-US" sz="2600" i="1" baseline="30000" dirty="0">
                <a:latin typeface="Cambria Math"/>
                <a:ea typeface="Cambria Math"/>
              </a:rPr>
              <a:t>k </a:t>
            </a:r>
            <a:r>
              <a:rPr lang="en-US" sz="2600" dirty="0">
                <a:latin typeface="Cambria Math"/>
                <a:ea typeface="Cambria Math"/>
              </a:rPr>
              <a:t>≡ 1 (mod 11), for every positive integer </a:t>
            </a:r>
            <a:r>
              <a:rPr lang="en-US" sz="2600" i="1" dirty="0">
                <a:latin typeface="Cambria Math"/>
                <a:ea typeface="Cambria Math"/>
              </a:rPr>
              <a:t>k</a:t>
            </a:r>
            <a:r>
              <a:rPr lang="en-US" sz="2600" dirty="0">
                <a:latin typeface="Cambria Math"/>
                <a:ea typeface="Cambria Math"/>
              </a:rPr>
              <a:t>. Therefore,</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222 </a:t>
            </a:r>
            <a:r>
              <a:rPr lang="en-US" sz="2600" dirty="0">
                <a:ea typeface="Cambria Math"/>
              </a:rPr>
              <a:t>=</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a:t>
            </a:r>
            <a:r>
              <a:rPr lang="en-US" sz="2600" baseline="30000" dirty="0">
                <a:latin typeface="Cambria Math"/>
                <a:ea typeface="Cambria Math"/>
              </a:rPr>
              <a:t>∙10 + 2</a:t>
            </a:r>
            <a:r>
              <a:rPr lang="en-US" sz="2600" dirty="0">
                <a:ea typeface="Cambria Math"/>
              </a:rPr>
              <a:t> =</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10</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7</a:t>
            </a:r>
            <a:r>
              <a:rPr lang="en-US" sz="2600" baseline="30000" dirty="0">
                <a:latin typeface="Cambria Math"/>
                <a:ea typeface="Cambria Math"/>
              </a:rPr>
              <a:t>2</a:t>
            </a:r>
            <a:r>
              <a:rPr lang="en-US" sz="2600" dirty="0">
                <a:latin typeface="Cambria Math"/>
                <a:ea typeface="Cambria Math"/>
              </a:rPr>
              <a:t> ≡ </a:t>
            </a:r>
            <a:r>
              <a:rPr lang="en-US" sz="2600" dirty="0">
                <a:latin typeface="Cambria Math" pitchFamily="18" charset="0"/>
                <a:ea typeface="Cambria Math" pitchFamily="18" charset="0"/>
              </a:rPr>
              <a:t> (1</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 ∙49 ≡ 5 (mod 11).</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a:ea typeface="Cambria Math"/>
              </a:rPr>
              <a:t>     Hence,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 = 5.</a:t>
            </a:r>
          </a:p>
          <a:p>
            <a:pPr marL="274320" indent="-274320">
              <a:spcBef>
                <a:spcPct val="20000"/>
              </a:spcBef>
              <a:buClr>
                <a:schemeClr val="accent3"/>
              </a:buClr>
              <a:buSzPct val="95000"/>
              <a:defRPr/>
            </a:pPr>
            <a:r>
              <a:rPr lang="en-US" sz="2600" dirty="0">
                <a:latin typeface="Cambria Math"/>
                <a:ea typeface="Cambria Math"/>
              </a:rPr>
              <a:t>      </a:t>
            </a:r>
            <a:endParaRPr lang="en-US" sz="2600" dirty="0">
              <a:ea typeface="Cambria Math"/>
            </a:endParaRPr>
          </a:p>
          <a:p>
            <a:pPr marL="274320" indent="-274320">
              <a:spcBef>
                <a:spcPct val="20000"/>
              </a:spcBef>
              <a:buClr>
                <a:schemeClr val="accent3"/>
              </a:buClr>
              <a:buSzPct val="95000"/>
              <a:defRPr/>
            </a:pPr>
            <a:r>
              <a:rPr lang="en-US" sz="2600" dirty="0">
                <a:ea typeface="Cambria Math"/>
              </a:rPr>
              <a:t>               </a:t>
            </a:r>
            <a:endParaRPr lang="en-US" sz="2600" dirty="0">
              <a:ea typeface="Cambria Math" pitchFamily="18" charset="0"/>
            </a:endParaRPr>
          </a:p>
        </p:txBody>
      </p:sp>
      <p:sp>
        <p:nvSpPr>
          <p:cNvPr id="5" name="TextBox 4"/>
          <p:cNvSpPr txBox="1"/>
          <p:nvPr/>
        </p:nvSpPr>
        <p:spPr>
          <a:xfrm>
            <a:off x="8305800" y="1295401"/>
            <a:ext cx="1981200" cy="646331"/>
          </a:xfrm>
          <a:prstGeom prst="rect">
            <a:avLst/>
          </a:prstGeom>
          <a:noFill/>
        </p:spPr>
        <p:txBody>
          <a:bodyPr wrap="square" rtlCol="0">
            <a:spAutoFit/>
          </a:bodyPr>
          <a:lstStyle/>
          <a:p>
            <a:r>
              <a:rPr lang="en-US" dirty="0"/>
              <a:t>Pierre de Fermat</a:t>
            </a:r>
          </a:p>
          <a:p>
            <a:r>
              <a:rPr lang="en-US" dirty="0"/>
              <a:t>(</a:t>
            </a:r>
            <a:r>
              <a:rPr lang="en-US" dirty="0">
                <a:latin typeface="Cambria Math" pitchFamily="18" charset="0"/>
                <a:ea typeface="Cambria Math" pitchFamily="18" charset="0"/>
              </a:rPr>
              <a:t>1601-1665</a:t>
            </a:r>
            <a:r>
              <a:rPr lang="en-US"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lnSpcReduction="10000"/>
          </a:bodyPr>
          <a:lstStyle/>
          <a:p>
            <a:r>
              <a:rPr lang="en-US" dirty="0"/>
              <a:t>By Fermat’s little theorem </a:t>
            </a:r>
            <a:r>
              <a:rPr lang="en-US" i="1" dirty="0"/>
              <a:t>n</a:t>
            </a:r>
            <a:r>
              <a:rPr lang="en-US" dirty="0"/>
              <a:t> &gt; </a:t>
            </a:r>
            <a:r>
              <a:rPr lang="en-US" dirty="0">
                <a:latin typeface="Cambria Math" pitchFamily="18" charset="0"/>
                <a:ea typeface="Cambria Math" pitchFamily="18" charset="0"/>
              </a:rPr>
              <a:t>2</a:t>
            </a:r>
            <a:r>
              <a:rPr lang="en-US" dirty="0"/>
              <a:t> is prime, where</a:t>
            </a:r>
          </a:p>
          <a:p>
            <a:pPr>
              <a:buNone/>
            </a:pPr>
            <a:r>
              <a:rPr lang="en-US" i="1" dirty="0"/>
              <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endParaRPr lang="en-US" dirty="0"/>
          </a:p>
          <a:p>
            <a:r>
              <a:rPr lang="en-US" dirty="0"/>
              <a:t>But if this congruence holds, </a:t>
            </a:r>
            <a:r>
              <a:rPr lang="en-US" i="1" dirty="0"/>
              <a:t>n</a:t>
            </a:r>
            <a:r>
              <a:rPr lang="en-US" dirty="0"/>
              <a:t> may not be prime. Composite integers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are called </a:t>
            </a:r>
            <a:r>
              <a:rPr lang="en-US" i="1"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a:buNone/>
            </a:pPr>
            <a:r>
              <a:rPr lang="en-US" dirty="0">
                <a:ea typeface="Cambria Math" pitchFamily="18" charset="0"/>
              </a:rPr>
              <a:t>    </a:t>
            </a:r>
            <a:r>
              <a:rPr lang="en-US" b="1" dirty="0">
                <a:ea typeface="Cambria Math" pitchFamily="18" charset="0"/>
              </a:rPr>
              <a:t>Example</a:t>
            </a:r>
            <a:r>
              <a:rPr lang="en-US" dirty="0">
                <a:ea typeface="Cambria Math" pitchFamily="18" charset="0"/>
              </a:rPr>
              <a:t>: The integer </a:t>
            </a:r>
            <a:r>
              <a:rPr lang="en-US" dirty="0">
                <a:latin typeface="Cambria Math" pitchFamily="18" charset="0"/>
                <a:ea typeface="Cambria Math" pitchFamily="18" charset="0"/>
              </a:rPr>
              <a:t>341</a:t>
            </a:r>
            <a:r>
              <a:rPr lang="en-US" dirty="0">
                <a:ea typeface="Cambria Math" pitchFamily="18" charset="0"/>
              </a:rPr>
              <a:t> is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pPr lvl="1">
              <a:buNone/>
            </a:pPr>
            <a:r>
              <a:rPr lang="en-US" dirty="0">
                <a:latin typeface="Cambria Math" pitchFamily="18" charset="0"/>
                <a:ea typeface="Cambria Math" pitchFamily="18" charset="0"/>
              </a:rPr>
              <a:t>341</a:t>
            </a:r>
            <a:r>
              <a:rPr lang="en-US" dirty="0">
                <a:ea typeface="Cambria Math" pitchFamily="18" charset="0"/>
              </a:rPr>
              <a:t> = </a:t>
            </a:r>
            <a:r>
              <a:rPr lang="en-US" dirty="0">
                <a:latin typeface="Cambria Math" pitchFamily="18" charset="0"/>
                <a:ea typeface="Cambria Math" pitchFamily="18" charset="0"/>
              </a:rPr>
              <a:t>11</a:t>
            </a:r>
            <a:r>
              <a:rPr lang="en-US" dirty="0">
                <a:ea typeface="Cambria Math" pitchFamily="18" charset="0"/>
              </a:rPr>
              <a:t> </a:t>
            </a:r>
            <a:r>
              <a:rPr lang="en-US" dirty="0">
                <a:latin typeface="Cambria Math"/>
                <a:ea typeface="Cambria Math"/>
              </a:rPr>
              <a:t>∙ 31</a:t>
            </a:r>
          </a:p>
          <a:p>
            <a:pPr lvl="1">
              <a:buNone/>
            </a:pP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340</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dirty="0">
                <a:latin typeface="Cambria Math" pitchFamily="18" charset="0"/>
                <a:ea typeface="Cambria Math" pitchFamily="18" charset="0"/>
              </a:rPr>
              <a:t>341</a:t>
            </a:r>
            <a:r>
              <a:rPr lang="en-US" dirty="0">
                <a:ea typeface="Cambria Math" pitchFamily="18" charset="0"/>
              </a:rPr>
              <a:t>) (</a:t>
            </a:r>
            <a:r>
              <a:rPr lang="en-US" i="1" dirty="0">
                <a:ea typeface="Cambria Math" pitchFamily="18" charset="0"/>
              </a:rPr>
              <a:t>see in Exercise </a:t>
            </a:r>
            <a:r>
              <a:rPr lang="en-US" dirty="0">
                <a:latin typeface="Cambria Math" pitchFamily="18" charset="0"/>
                <a:ea typeface="Cambria Math" pitchFamily="18" charset="0"/>
              </a:rPr>
              <a:t>37</a:t>
            </a:r>
            <a:r>
              <a:rPr lang="en-US" dirty="0">
                <a:ea typeface="Cambria Math" pitchFamily="18" charset="0"/>
              </a:rPr>
              <a:t>)</a:t>
            </a:r>
          </a:p>
          <a:p>
            <a:r>
              <a:rPr lang="en-US" dirty="0"/>
              <a:t>We can replace </a:t>
            </a:r>
            <a:r>
              <a:rPr lang="en-US" dirty="0">
                <a:latin typeface="Cambria Math" pitchFamily="18" charset="0"/>
                <a:ea typeface="Cambria Math" pitchFamily="18" charset="0"/>
              </a:rPr>
              <a:t>2</a:t>
            </a:r>
            <a:r>
              <a:rPr lang="en-US" dirty="0"/>
              <a:t> by any integer </a:t>
            </a:r>
            <a:r>
              <a:rPr lang="en-US" i="1" dirty="0"/>
              <a:t>b</a:t>
            </a:r>
            <a:r>
              <a:rPr lang="en-US" dirty="0"/>
              <a:t> </a:t>
            </a:r>
            <a:r>
              <a:rPr lang="en-US" dirty="0">
                <a:latin typeface="Cambria Math"/>
                <a:ea typeface="Cambria Math"/>
              </a:rPr>
              <a:t>≥ 2</a:t>
            </a:r>
            <a:r>
              <a:rPr lang="en-US" dirty="0"/>
              <a:t>.</a:t>
            </a:r>
          </a:p>
          <a:p>
            <a:pPr>
              <a:buNone/>
            </a:pPr>
            <a:r>
              <a:rPr lang="en-US" b="1" dirty="0"/>
              <a:t>    Definition</a:t>
            </a:r>
            <a:r>
              <a:rPr lang="en-US" dirty="0"/>
              <a:t>: Let </a:t>
            </a:r>
            <a:r>
              <a:rPr lang="en-US" i="1" dirty="0"/>
              <a:t>b</a:t>
            </a:r>
            <a:r>
              <a:rPr lang="en-US" dirty="0"/>
              <a:t> be a positive integer. If </a:t>
            </a:r>
            <a:r>
              <a:rPr lang="en-US" i="1" dirty="0"/>
              <a:t>n</a:t>
            </a:r>
            <a:r>
              <a:rPr lang="en-US" dirty="0"/>
              <a:t> is a composite integer, and </a:t>
            </a:r>
            <a:r>
              <a:rPr lang="en-US" i="1" dirty="0"/>
              <a:t>b</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then </a:t>
            </a:r>
            <a:r>
              <a:rPr lang="en-US" i="1" dirty="0">
                <a:ea typeface="Cambria Math" pitchFamily="18" charset="0"/>
              </a:rPr>
              <a:t>n </a:t>
            </a:r>
            <a:r>
              <a:rPr lang="en-US" dirty="0">
                <a:ea typeface="Cambria Math" pitchFamily="18" charset="0"/>
              </a:rPr>
              <a:t>is called a </a:t>
            </a:r>
            <a:r>
              <a:rPr lang="en-US" i="1" dirty="0" err="1">
                <a:ea typeface="Cambria Math" pitchFamily="18" charset="0"/>
              </a:rPr>
              <a:t>pseudoprime</a:t>
            </a:r>
            <a:r>
              <a:rPr lang="en-US" i="1" dirty="0">
                <a:ea typeface="Cambria Math" pitchFamily="18" charset="0"/>
              </a:rPr>
              <a:t> to the base b</a:t>
            </a:r>
            <a:r>
              <a:rPr lang="en-US" dirty="0">
                <a:ea typeface="Cambria Math" pitchFamily="18" charset="0"/>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Pseudoprimes</a:t>
            </a:r>
            <a:endParaRPr lang="en-US" dirty="0"/>
          </a:p>
        </p:txBody>
      </p:sp>
      <p:sp>
        <p:nvSpPr>
          <p:cNvPr id="3" name="Content Placeholder 2"/>
          <p:cNvSpPr>
            <a:spLocks noGrp="1"/>
          </p:cNvSpPr>
          <p:nvPr>
            <p:ph idx="1"/>
          </p:nvPr>
        </p:nvSpPr>
        <p:spPr/>
        <p:txBody>
          <a:bodyPr>
            <a:normAutofit/>
          </a:bodyPr>
          <a:lstStyle/>
          <a:p>
            <a:r>
              <a:rPr lang="en-US" dirty="0"/>
              <a:t>Given a positive integer </a:t>
            </a:r>
            <a:r>
              <a:rPr lang="en-US" i="1" dirty="0"/>
              <a:t>n</a:t>
            </a:r>
            <a:r>
              <a:rPr lang="en-US" dirty="0"/>
              <a:t>, such that  </a:t>
            </a:r>
            <a:r>
              <a:rPr lang="en-US" dirty="0">
                <a:latin typeface="Cambria Math" pitchFamily="18" charset="0"/>
                <a:ea typeface="Cambria Math" pitchFamily="18" charset="0"/>
              </a:rPr>
              <a:t>2</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not satisfy the congruence, it is composite.</a:t>
            </a:r>
          </a:p>
          <a:p>
            <a:pPr lvl="1"/>
            <a:r>
              <a:rPr lang="en-US" dirty="0">
                <a:ea typeface="Cambria Math" pitchFamily="18" charset="0"/>
              </a:rPr>
              <a:t>If </a:t>
            </a:r>
            <a:r>
              <a:rPr lang="en-US" i="1" dirty="0">
                <a:ea typeface="Cambria Math" pitchFamily="18" charset="0"/>
              </a:rPr>
              <a:t>n</a:t>
            </a:r>
            <a:r>
              <a:rPr lang="en-US" dirty="0">
                <a:ea typeface="Cambria Math" pitchFamily="18" charset="0"/>
              </a:rPr>
              <a:t> does satisfy the congruence, it is either prime or a </a:t>
            </a:r>
            <a:r>
              <a:rPr lang="en-US" dirty="0" err="1">
                <a:ea typeface="Cambria Math" pitchFamily="18" charset="0"/>
              </a:rPr>
              <a:t>pseudoprime</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a:t>
            </a:r>
          </a:p>
          <a:p>
            <a:r>
              <a:rPr lang="en-US" dirty="0">
                <a:ea typeface="Cambria Math" pitchFamily="18" charset="0"/>
              </a:rPr>
              <a:t>Doing similar tests with additional bases </a:t>
            </a:r>
            <a:r>
              <a:rPr lang="en-US" i="1" dirty="0">
                <a:ea typeface="Cambria Math" pitchFamily="18" charset="0"/>
              </a:rPr>
              <a:t>b</a:t>
            </a:r>
            <a:r>
              <a:rPr lang="en-US" dirty="0">
                <a:ea typeface="Cambria Math" pitchFamily="18" charset="0"/>
              </a:rPr>
              <a:t>, provides more evidence as to whether </a:t>
            </a:r>
            <a:r>
              <a:rPr lang="en-US" i="1" dirty="0">
                <a:ea typeface="Cambria Math" pitchFamily="18" charset="0"/>
              </a:rPr>
              <a:t>n</a:t>
            </a:r>
            <a:r>
              <a:rPr lang="en-US" dirty="0">
                <a:ea typeface="Cambria Math" pitchFamily="18" charset="0"/>
              </a:rPr>
              <a:t> is prime.</a:t>
            </a:r>
          </a:p>
          <a:p>
            <a:r>
              <a:rPr lang="en-US" dirty="0">
                <a:ea typeface="Cambria Math" pitchFamily="18" charset="0"/>
              </a:rPr>
              <a:t>Among the positive integers not exceeding a positive real number </a:t>
            </a:r>
            <a:r>
              <a:rPr lang="en-US" i="1" dirty="0">
                <a:ea typeface="Cambria Math" pitchFamily="18" charset="0"/>
              </a:rPr>
              <a:t>x</a:t>
            </a:r>
            <a:r>
              <a:rPr lang="en-US" dirty="0">
                <a:ea typeface="Cambria Math" pitchFamily="18" charset="0"/>
              </a:rPr>
              <a:t>, compared to primes, there are relatively few </a:t>
            </a:r>
            <a:r>
              <a:rPr lang="en-US" dirty="0" err="1">
                <a:ea typeface="Cambria Math" pitchFamily="18" charset="0"/>
              </a:rPr>
              <a:t>pseudoprimes</a:t>
            </a:r>
            <a:r>
              <a:rPr lang="en-US" dirty="0">
                <a:ea typeface="Cambria Math" pitchFamily="18" charset="0"/>
              </a:rPr>
              <a:t> to the base </a:t>
            </a:r>
            <a:r>
              <a:rPr lang="en-US" i="1" dirty="0">
                <a:ea typeface="Cambria Math" pitchFamily="18" charset="0"/>
              </a:rPr>
              <a:t>b</a:t>
            </a:r>
            <a:r>
              <a:rPr lang="en-US" dirty="0">
                <a:ea typeface="Cambria Math" pitchFamily="18" charset="0"/>
              </a:rPr>
              <a:t>.</a:t>
            </a:r>
          </a:p>
          <a:p>
            <a:pPr lvl="1"/>
            <a:r>
              <a:rPr lang="en-US" dirty="0">
                <a:ea typeface="Cambria Math" pitchFamily="18" charset="0"/>
              </a:rPr>
              <a:t>For example, among the positive integers less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ea typeface="Cambria Math" pitchFamily="18" charset="0"/>
              </a:rPr>
              <a:t> there are </a:t>
            </a:r>
            <a:r>
              <a:rPr lang="en-US" dirty="0">
                <a:latin typeface="Cambria Math" pitchFamily="18" charset="0"/>
                <a:ea typeface="Cambria Math" pitchFamily="18" charset="0"/>
              </a:rPr>
              <a:t>455,052,512</a:t>
            </a:r>
            <a:r>
              <a:rPr lang="en-US" dirty="0">
                <a:ea typeface="Cambria Math" pitchFamily="18" charset="0"/>
              </a:rPr>
              <a:t> primes, but only </a:t>
            </a:r>
            <a:r>
              <a:rPr lang="en-US" dirty="0">
                <a:latin typeface="Cambria Math" pitchFamily="18" charset="0"/>
                <a:ea typeface="Cambria Math" pitchFamily="18" charset="0"/>
              </a:rPr>
              <a:t>14,884</a:t>
            </a:r>
            <a:r>
              <a:rPr lang="en-US" dirty="0">
                <a:ea typeface="Cambria Math" pitchFamily="18" charset="0"/>
              </a:rPr>
              <a:t> </a:t>
            </a:r>
            <a:r>
              <a:rPr lang="en-US" dirty="0" err="1">
                <a:ea typeface="Cambria Math" pitchFamily="18" charset="0"/>
              </a:rPr>
              <a:t>pseudoprimes</a:t>
            </a:r>
            <a:r>
              <a:rPr lang="en-US" dirty="0">
                <a:ea typeface="Cambria Math" pitchFamily="18" charset="0"/>
              </a:rPr>
              <a:t> to the base </a:t>
            </a:r>
            <a:r>
              <a:rPr lang="en-US" dirty="0">
                <a:latin typeface="Cambria Math" pitchFamily="18" charset="0"/>
                <a:ea typeface="Cambria Math" pitchFamily="18" charset="0"/>
              </a:rPr>
              <a:t>2</a:t>
            </a:r>
            <a:r>
              <a:rPr lang="en-US" dirty="0">
                <a:ea typeface="Cambria Math" pitchFamily="18" charset="0"/>
              </a:rPr>
              <a:t>. </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Carmichael Numbers</a:t>
            </a:r>
            <a:br>
              <a:rPr lang="en-US" dirty="0"/>
            </a:br>
            <a:r>
              <a:rPr lang="en-US" dirty="0"/>
              <a:t>(</a:t>
            </a:r>
            <a:r>
              <a:rPr lang="en-US" i="1" dirty="0"/>
              <a:t>optional</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ea typeface="Cambria Math" pitchFamily="18" charset="0"/>
              </a:rPr>
              <a:t>There are composite integers </a:t>
            </a:r>
            <a:r>
              <a:rPr lang="en-US" i="1" dirty="0">
                <a:ea typeface="Cambria Math" pitchFamily="18" charset="0"/>
              </a:rPr>
              <a:t>n</a:t>
            </a:r>
            <a:r>
              <a:rPr lang="en-US" dirty="0">
                <a:ea typeface="Cambria Math" pitchFamily="18" charset="0"/>
              </a:rPr>
              <a:t> that pass all tests with bases </a:t>
            </a:r>
            <a:r>
              <a:rPr lang="en-US" i="1" dirty="0">
                <a:ea typeface="Cambria Math" pitchFamily="18" charset="0"/>
              </a:rPr>
              <a:t>b</a:t>
            </a:r>
            <a:r>
              <a:rPr lang="en-US" dirty="0">
                <a:ea typeface="Cambria Math" pitchFamily="18" charset="0"/>
              </a:rPr>
              <a:t> such that </a:t>
            </a:r>
            <a:r>
              <a:rPr lang="en-US" dirty="0" err="1">
                <a:ea typeface="Cambria Math" pitchFamily="18" charset="0"/>
              </a:rPr>
              <a:t>gcd</a:t>
            </a:r>
            <a:r>
              <a:rPr lang="en-US" dirty="0">
                <a:ea typeface="Cambria Math" pitchFamily="18" charset="0"/>
              </a:rPr>
              <a:t>(</a:t>
            </a:r>
            <a:r>
              <a:rPr lang="en-US" i="1" dirty="0" err="1">
                <a:ea typeface="Cambria Math" pitchFamily="18" charset="0"/>
              </a:rPr>
              <a:t>b,n</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a:t>
            </a:r>
            <a:endParaRPr lang="en-US" dirty="0"/>
          </a:p>
          <a:p>
            <a:pPr>
              <a:buNone/>
            </a:pPr>
            <a:r>
              <a:rPr lang="en-US" b="1" dirty="0"/>
              <a:t>      Definition</a:t>
            </a:r>
            <a:r>
              <a:rPr lang="en-US" dirty="0"/>
              <a:t>: A composite integer n that satisfies the congruence </a:t>
            </a:r>
            <a:r>
              <a:rPr lang="en-US" i="1" dirty="0"/>
              <a:t>b</a:t>
            </a:r>
            <a:r>
              <a:rPr lang="en-US" i="1" baseline="30000" dirty="0"/>
              <a:t>n</a:t>
            </a:r>
            <a:r>
              <a:rPr lang="en-US" baseline="30000" dirty="0"/>
              <a:t>-</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 </a:t>
            </a:r>
            <a:r>
              <a:rPr lang="en-US" dirty="0">
                <a:ea typeface="Cambria Math" pitchFamily="18" charset="0"/>
              </a:rPr>
              <a:t>(mod </a:t>
            </a:r>
            <a:r>
              <a:rPr lang="en-US" i="1" dirty="0">
                <a:ea typeface="Cambria Math" pitchFamily="18" charset="0"/>
              </a:rPr>
              <a:t>n</a:t>
            </a:r>
            <a:r>
              <a:rPr lang="en-US" dirty="0">
                <a:ea typeface="Cambria Math" pitchFamily="18" charset="0"/>
              </a:rPr>
              <a:t>) for all positive integers </a:t>
            </a:r>
            <a:r>
              <a:rPr lang="en-US" i="1" dirty="0">
                <a:ea typeface="Cambria Math" pitchFamily="18" charset="0"/>
              </a:rPr>
              <a:t>b</a:t>
            </a:r>
            <a:r>
              <a:rPr lang="en-US" dirty="0">
                <a:ea typeface="Cambria Math" pitchFamily="18" charset="0"/>
              </a:rPr>
              <a:t> with </a:t>
            </a:r>
            <a:r>
              <a:rPr lang="en-US" dirty="0" err="1">
                <a:ea typeface="Cambria Math" pitchFamily="18" charset="0"/>
              </a:rPr>
              <a:t>gcd</a:t>
            </a:r>
            <a:r>
              <a:rPr lang="en-US" dirty="0">
                <a:ea typeface="Cambria Math" pitchFamily="18" charset="0"/>
              </a:rPr>
              <a:t>(</a:t>
            </a:r>
            <a:r>
              <a:rPr lang="en-US" i="1" dirty="0" err="1">
                <a:ea typeface="Cambria Math" pitchFamily="18" charset="0"/>
              </a:rPr>
              <a:t>b</a:t>
            </a:r>
            <a:r>
              <a:rPr lang="en-US" dirty="0" err="1">
                <a:ea typeface="Cambria Math" pitchFamily="18" charset="0"/>
              </a:rPr>
              <a:t>,</a:t>
            </a:r>
            <a:r>
              <a:rPr lang="en-US" i="1" dirty="0" err="1">
                <a:ea typeface="Cambria Math" pitchFamily="18" charset="0"/>
              </a:rPr>
              <a:t>n</a:t>
            </a:r>
            <a:r>
              <a:rPr lang="en-US" dirty="0">
                <a:ea typeface="Cambria Math" pitchFamily="18" charset="0"/>
              </a:rPr>
              <a:t>) = </a:t>
            </a:r>
            <a:r>
              <a:rPr lang="en-US" dirty="0">
                <a:latin typeface="Cambria Math" pitchFamily="18" charset="0"/>
                <a:ea typeface="Cambria Math" pitchFamily="18" charset="0"/>
              </a:rPr>
              <a:t>1 </a:t>
            </a:r>
            <a:r>
              <a:rPr lang="en-US" dirty="0">
                <a:ea typeface="Cambria Math" pitchFamily="18" charset="0"/>
              </a:rPr>
              <a:t>is called a </a:t>
            </a:r>
            <a:r>
              <a:rPr lang="en-US" i="1" dirty="0">
                <a:ea typeface="Cambria Math" pitchFamily="18" charset="0"/>
              </a:rPr>
              <a:t>Carmichael</a:t>
            </a:r>
            <a:r>
              <a:rPr lang="en-US" dirty="0">
                <a:ea typeface="Cambria Math" pitchFamily="18" charset="0"/>
              </a:rPr>
              <a:t> number.</a:t>
            </a:r>
          </a:p>
          <a:p>
            <a:pPr>
              <a:buNone/>
            </a:pPr>
            <a:r>
              <a:rPr lang="en-US" dirty="0">
                <a:ea typeface="Cambria Math" pitchFamily="18" charset="0"/>
              </a:rPr>
              <a:t>     </a:t>
            </a:r>
            <a:r>
              <a:rPr lang="en-US" b="1" dirty="0">
                <a:ea typeface="Cambria Math" pitchFamily="18" charset="0"/>
              </a:rPr>
              <a:t>Example</a:t>
            </a:r>
            <a:r>
              <a:rPr lang="en-US" dirty="0">
                <a:ea typeface="Cambria Math" pitchFamily="18" charset="0"/>
              </a:rPr>
              <a:t>: The integer </a:t>
            </a:r>
            <a:r>
              <a:rPr lang="en-US" dirty="0">
                <a:latin typeface="Cambria Math" pitchFamily="18" charset="0"/>
                <a:ea typeface="Cambria Math" pitchFamily="18" charset="0"/>
              </a:rPr>
              <a:t>561</a:t>
            </a:r>
            <a:r>
              <a:rPr lang="en-US" dirty="0">
                <a:ea typeface="Cambria Math" pitchFamily="18" charset="0"/>
              </a:rPr>
              <a:t> is a Carmichael number. To see this:</a:t>
            </a:r>
          </a:p>
          <a:p>
            <a:pPr lvl="1"/>
            <a:r>
              <a:rPr lang="en-US" dirty="0">
                <a:latin typeface="Cambria Math" pitchFamily="18" charset="0"/>
                <a:ea typeface="Cambria Math" pitchFamily="18" charset="0"/>
              </a:rPr>
              <a:t>561</a:t>
            </a:r>
            <a:r>
              <a:rPr lang="en-US" dirty="0">
                <a:ea typeface="Cambria Math" pitchFamily="18" charset="0"/>
              </a:rPr>
              <a:t> is composite, since </a:t>
            </a:r>
            <a:r>
              <a:rPr lang="en-US" dirty="0">
                <a:latin typeface="Cambria Math" pitchFamily="18" charset="0"/>
                <a:ea typeface="Cambria Math" pitchFamily="18" charset="0"/>
              </a:rPr>
              <a:t>561</a:t>
            </a:r>
            <a:r>
              <a:rPr lang="en-US" dirty="0">
                <a:ea typeface="Cambria Math" pitchFamily="18" charset="0"/>
              </a:rPr>
              <a:t> = </a:t>
            </a:r>
            <a:r>
              <a:rPr lang="en-US" dirty="0">
                <a:latin typeface="Cambria Math" pitchFamily="18" charset="0"/>
                <a:ea typeface="Cambria Math" pitchFamily="18" charset="0"/>
              </a:rPr>
              <a:t>3</a:t>
            </a:r>
            <a:r>
              <a:rPr lang="en-US" dirty="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11</a:t>
            </a:r>
            <a:r>
              <a:rPr lang="en-US" dirty="0">
                <a:ea typeface="Cambria Math" pitchFamily="18" charset="0"/>
              </a:rPr>
              <a:t> </a:t>
            </a:r>
            <a:r>
              <a:rPr lang="en-US" dirty="0">
                <a:latin typeface="Cambria Math"/>
                <a:ea typeface="Cambria Math"/>
              </a:rPr>
              <a:t>∙ 13.</a:t>
            </a:r>
          </a:p>
          <a:p>
            <a:pPr lvl="1"/>
            <a:r>
              <a:rPr lang="en-US" dirty="0">
                <a:latin typeface="Cambria Math"/>
                <a:ea typeface="Cambria Math"/>
              </a:rPr>
              <a:t>If </a:t>
            </a:r>
            <a:r>
              <a:rPr lang="en-US" dirty="0" err="1">
                <a:latin typeface="Cambria Math"/>
                <a:ea typeface="Cambria Math"/>
              </a:rPr>
              <a:t>gcd</a:t>
            </a:r>
            <a:r>
              <a:rPr lang="en-US" dirty="0">
                <a:latin typeface="Cambria Math"/>
                <a:ea typeface="Cambria Math"/>
              </a:rPr>
              <a:t>(</a:t>
            </a:r>
            <a:r>
              <a:rPr lang="en-US" i="1" dirty="0">
                <a:latin typeface="Cambria Math"/>
                <a:ea typeface="Cambria Math"/>
              </a:rPr>
              <a:t>b</a:t>
            </a:r>
            <a:r>
              <a:rPr lang="en-US" dirty="0">
                <a:latin typeface="Cambria Math"/>
                <a:ea typeface="Cambria Math"/>
              </a:rPr>
              <a:t>, 561) = 1, then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3) = 1, then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11) = </a:t>
            </a:r>
            <a:r>
              <a:rPr lang="en-US" dirty="0" err="1">
                <a:latin typeface="Cambria Math"/>
                <a:ea typeface="Cambria Math"/>
              </a:rPr>
              <a:t>gcd</a:t>
            </a:r>
            <a:r>
              <a:rPr lang="en-US" dirty="0">
                <a:latin typeface="Cambria Math"/>
                <a:ea typeface="Cambria Math"/>
              </a:rPr>
              <a:t>(</a:t>
            </a:r>
            <a:r>
              <a:rPr lang="en-US" i="1" dirty="0">
                <a:ea typeface="Cambria Math"/>
              </a:rPr>
              <a:t>b</a:t>
            </a:r>
            <a:r>
              <a:rPr lang="en-US" dirty="0">
                <a:latin typeface="Cambria Math"/>
                <a:ea typeface="Cambria Math"/>
              </a:rPr>
              <a:t>, 17) =1.</a:t>
            </a:r>
          </a:p>
          <a:p>
            <a:pPr lvl="1"/>
            <a:r>
              <a:rPr lang="en-US" dirty="0">
                <a:latin typeface="Cambria Math"/>
                <a:ea typeface="Cambria Math"/>
              </a:rPr>
              <a:t>Using Fermat’s Little Theorem: </a:t>
            </a:r>
            <a:r>
              <a:rPr lang="en-US" i="1" dirty="0">
                <a:ea typeface="Cambria Math" pitchFamily="18" charset="0"/>
              </a:rPr>
              <a:t>b</a:t>
            </a:r>
            <a:r>
              <a:rPr lang="en-US" baseline="30000" dirty="0">
                <a:latin typeface="Cambria Math" pitchFamily="18" charset="0"/>
                <a:ea typeface="Cambria Math" pitchFamily="18" charset="0"/>
              </a:rPr>
              <a:t>2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3</a:t>
            </a:r>
            <a:r>
              <a:rPr lang="en-US" dirty="0">
                <a:ea typeface="Cambria Math"/>
              </a:rPr>
              <a:t>)</a:t>
            </a:r>
            <a:r>
              <a:rPr lang="en-US" dirty="0">
                <a:latin typeface="Cambria Math"/>
                <a:ea typeface="Cambria Math"/>
              </a:rPr>
              <a:t>,</a:t>
            </a:r>
            <a:r>
              <a:rPr lang="en-US" i="1" dirty="0">
                <a:ea typeface="Cambria Math" pitchFamily="18" charset="0"/>
              </a:rPr>
              <a:t>  b</a:t>
            </a:r>
            <a:r>
              <a:rPr lang="en-US" baseline="30000" dirty="0">
                <a:latin typeface="Cambria Math" pitchFamily="18" charset="0"/>
                <a:ea typeface="Cambria Math" pitchFamily="18" charset="0"/>
              </a:rPr>
              <a:t>10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11</a:t>
            </a:r>
            <a:r>
              <a:rPr lang="en-US" dirty="0">
                <a:ea typeface="Cambria Math"/>
              </a:rPr>
              <a:t>)</a:t>
            </a:r>
            <a:r>
              <a:rPr lang="en-US" dirty="0">
                <a:latin typeface="Cambria Math"/>
                <a:ea typeface="Cambria Math"/>
              </a:rPr>
              <a:t>,</a:t>
            </a:r>
            <a:r>
              <a:rPr lang="en-US" i="1" dirty="0">
                <a:ea typeface="Cambria Math" pitchFamily="18" charset="0"/>
              </a:rPr>
              <a:t>  b</a:t>
            </a:r>
            <a:r>
              <a:rPr lang="en-US" baseline="30000" dirty="0">
                <a:latin typeface="Cambria Math" pitchFamily="18" charset="0"/>
                <a:ea typeface="Cambria Math" pitchFamily="18" charset="0"/>
              </a:rPr>
              <a:t>16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17</a:t>
            </a:r>
            <a:r>
              <a:rPr lang="en-US" dirty="0">
                <a:ea typeface="Cambria Math"/>
              </a:rPr>
              <a:t>)</a:t>
            </a:r>
            <a:r>
              <a:rPr lang="en-US" dirty="0">
                <a:latin typeface="Cambria Math"/>
                <a:ea typeface="Cambria Math"/>
              </a:rPr>
              <a:t>.</a:t>
            </a:r>
          </a:p>
          <a:p>
            <a:pPr lvl="1"/>
            <a:r>
              <a:rPr lang="en-US" dirty="0">
                <a:latin typeface="Cambria Math"/>
                <a:ea typeface="Cambria Math"/>
              </a:rPr>
              <a:t>Then</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2</a:t>
            </a:r>
            <a:r>
              <a:rPr lang="en-US" dirty="0">
                <a:ea typeface="Cambria Math"/>
              </a:rPr>
              <a:t>)</a:t>
            </a:r>
            <a:r>
              <a:rPr lang="en-US" baseline="30000" dirty="0">
                <a:latin typeface="Cambria Math" pitchFamily="18" charset="0"/>
                <a:ea typeface="Cambria Math" pitchFamily="18" charset="0"/>
              </a:rPr>
              <a:t> 280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3</a:t>
            </a:r>
            <a:r>
              <a:rPr lang="en-US" dirty="0">
                <a:ea typeface="Cambria Math"/>
              </a:rPr>
              <a:t>)</a:t>
            </a:r>
            <a:r>
              <a:rPr lang="en-US" dirty="0">
                <a:latin typeface="Cambria Math"/>
                <a:ea typeface="Cambria Math"/>
              </a:rPr>
              <a:t>,</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10</a:t>
            </a:r>
            <a:r>
              <a:rPr lang="en-US" dirty="0">
                <a:ea typeface="Cambria Math"/>
              </a:rPr>
              <a:t>)</a:t>
            </a:r>
            <a:r>
              <a:rPr lang="en-US" baseline="30000" dirty="0">
                <a:latin typeface="Cambria Math" pitchFamily="18" charset="0"/>
                <a:ea typeface="Cambria Math" pitchFamily="18" charset="0"/>
              </a:rPr>
              <a:t> 56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11</a:t>
            </a:r>
            <a:r>
              <a:rPr lang="en-US" dirty="0">
                <a:ea typeface="Cambria Math"/>
              </a:rPr>
              <a:t>)</a:t>
            </a:r>
            <a:r>
              <a:rPr lang="en-US" dirty="0">
                <a:latin typeface="Cambria Math"/>
                <a:ea typeface="Cambria Math"/>
              </a:rPr>
              <a:t>,</a:t>
            </a:r>
            <a:r>
              <a:rPr lang="en-US" i="1" dirty="0">
                <a:ea typeface="Cambria Math" pitchFamily="18" charset="0"/>
              </a:rPr>
              <a:t> </a:t>
            </a:r>
          </a:p>
          <a:p>
            <a:pPr lvl="2">
              <a:buNone/>
            </a:pP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a:t>
            </a:r>
            <a:r>
              <a:rPr lang="en-US" i="1" dirty="0">
                <a:ea typeface="Cambria Math" pitchFamily="18" charset="0"/>
              </a:rPr>
              <a:t> (b</a:t>
            </a:r>
            <a:r>
              <a:rPr lang="en-US" baseline="30000" dirty="0">
                <a:latin typeface="Cambria Math" pitchFamily="18" charset="0"/>
                <a:ea typeface="Cambria Math" pitchFamily="18" charset="0"/>
              </a:rPr>
              <a:t>16</a:t>
            </a:r>
            <a:r>
              <a:rPr lang="en-US" dirty="0">
                <a:ea typeface="Cambria Math"/>
              </a:rPr>
              <a:t>)</a:t>
            </a:r>
            <a:r>
              <a:rPr lang="en-US" baseline="30000" dirty="0">
                <a:latin typeface="Cambria Math" pitchFamily="18" charset="0"/>
                <a:ea typeface="Cambria Math" pitchFamily="18" charset="0"/>
              </a:rPr>
              <a:t> 35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17</a:t>
            </a:r>
            <a:r>
              <a:rPr lang="en-US" dirty="0">
                <a:ea typeface="Cambria Math"/>
              </a:rPr>
              <a:t>).</a:t>
            </a:r>
          </a:p>
          <a:p>
            <a:pPr lvl="1"/>
            <a:r>
              <a:rPr lang="en-US" dirty="0">
                <a:ea typeface="Cambria Math"/>
              </a:rPr>
              <a:t>It follows (</a:t>
            </a:r>
            <a:r>
              <a:rPr lang="en-US" i="1" dirty="0">
                <a:ea typeface="Cambria Math"/>
              </a:rPr>
              <a:t>see Exercise </a:t>
            </a:r>
            <a:r>
              <a:rPr lang="en-US" dirty="0">
                <a:latin typeface="Cambria Math" pitchFamily="18" charset="0"/>
                <a:ea typeface="Cambria Math" pitchFamily="18" charset="0"/>
              </a:rPr>
              <a:t>29</a:t>
            </a:r>
            <a:r>
              <a:rPr lang="en-US" dirty="0">
                <a:ea typeface="Cambria Math"/>
              </a:rPr>
              <a:t>)</a:t>
            </a:r>
            <a:r>
              <a:rPr lang="en-US" i="1" dirty="0">
                <a:ea typeface="Cambria Math" pitchFamily="18" charset="0"/>
              </a:rPr>
              <a:t> </a:t>
            </a:r>
            <a:r>
              <a:rPr lang="en-US" dirty="0">
                <a:ea typeface="Cambria Math" pitchFamily="18" charset="0"/>
              </a:rPr>
              <a:t>that </a:t>
            </a:r>
            <a:r>
              <a:rPr lang="en-US" i="1" dirty="0">
                <a:ea typeface="Cambria Math" pitchFamily="18" charset="0"/>
              </a:rPr>
              <a:t>b</a:t>
            </a:r>
            <a:r>
              <a:rPr lang="en-US" baseline="30000" dirty="0">
                <a:latin typeface="Cambria Math" pitchFamily="18" charset="0"/>
                <a:ea typeface="Cambria Math" pitchFamily="18" charset="0"/>
              </a:rPr>
              <a:t>560 </a:t>
            </a:r>
            <a:r>
              <a:rPr lang="en-US" dirty="0">
                <a:latin typeface="Cambria Math"/>
                <a:ea typeface="Cambria Math"/>
              </a:rPr>
              <a:t>  ≡ </a:t>
            </a:r>
            <a:r>
              <a:rPr lang="en-US" dirty="0">
                <a:latin typeface="Cambria Math" pitchFamily="18" charset="0"/>
                <a:ea typeface="Cambria Math" pitchFamily="18" charset="0"/>
              </a:rPr>
              <a:t> 1</a:t>
            </a:r>
            <a:r>
              <a:rPr lang="en-US" dirty="0">
                <a:latin typeface="Cambria Math"/>
                <a:ea typeface="Cambria Math"/>
              </a:rPr>
              <a:t> </a:t>
            </a:r>
            <a:r>
              <a:rPr lang="en-US" dirty="0">
                <a:ea typeface="Cambria Math"/>
              </a:rPr>
              <a:t>(</a:t>
            </a:r>
            <a:r>
              <a:rPr lang="en-US" dirty="0">
                <a:latin typeface="Cambria Math"/>
                <a:ea typeface="Cambria Math"/>
              </a:rPr>
              <a:t>mod 561</a:t>
            </a:r>
            <a:r>
              <a:rPr lang="en-US" dirty="0">
                <a:ea typeface="Cambria Math"/>
              </a:rPr>
              <a:t>) for all positive integers </a:t>
            </a:r>
            <a:r>
              <a:rPr lang="en-US" i="1" dirty="0">
                <a:ea typeface="Cambria Math"/>
              </a:rPr>
              <a:t>b</a:t>
            </a:r>
            <a:r>
              <a:rPr lang="en-US" dirty="0">
                <a:ea typeface="Cambria Math"/>
              </a:rPr>
              <a:t> with </a:t>
            </a:r>
            <a:r>
              <a:rPr lang="en-US" dirty="0" err="1">
                <a:ea typeface="Cambria Math"/>
              </a:rPr>
              <a:t>gcd</a:t>
            </a:r>
            <a:r>
              <a:rPr lang="en-US" dirty="0">
                <a:ea typeface="Cambria Math"/>
              </a:rPr>
              <a:t>(</a:t>
            </a:r>
            <a:r>
              <a:rPr lang="en-US" i="1" dirty="0">
                <a:ea typeface="Cambria Math"/>
              </a:rPr>
              <a:t>b</a:t>
            </a:r>
            <a:r>
              <a:rPr lang="en-US" dirty="0">
                <a:ea typeface="Cambria Math"/>
              </a:rPr>
              <a:t>,</a:t>
            </a:r>
            <a:r>
              <a:rPr lang="en-US" dirty="0">
                <a:latin typeface="Cambria Math" pitchFamily="18" charset="0"/>
                <a:ea typeface="Cambria Math" pitchFamily="18" charset="0"/>
              </a:rPr>
              <a:t>561</a:t>
            </a:r>
            <a:r>
              <a:rPr lang="en-US" dirty="0">
                <a:ea typeface="Cambria Math"/>
              </a:rPr>
              <a:t>) = </a:t>
            </a:r>
            <a:r>
              <a:rPr lang="en-US" dirty="0">
                <a:latin typeface="Cambria Math" pitchFamily="18" charset="0"/>
                <a:ea typeface="Cambria Math" pitchFamily="18" charset="0"/>
              </a:rPr>
              <a:t>1</a:t>
            </a:r>
            <a:r>
              <a:rPr lang="en-US" dirty="0">
                <a:ea typeface="Cambria Math"/>
              </a:rPr>
              <a:t>. Hence, </a:t>
            </a:r>
            <a:r>
              <a:rPr lang="en-US" dirty="0">
                <a:latin typeface="Cambria Math" pitchFamily="18" charset="0"/>
                <a:ea typeface="Cambria Math" pitchFamily="18" charset="0"/>
              </a:rPr>
              <a:t>561</a:t>
            </a:r>
            <a:r>
              <a:rPr lang="en-US" dirty="0">
                <a:ea typeface="Cambria Math"/>
              </a:rPr>
              <a:t> is a Carmichael number.</a:t>
            </a:r>
          </a:p>
          <a:p>
            <a:r>
              <a:rPr lang="en-US" dirty="0">
                <a:ea typeface="Cambria Math"/>
              </a:rPr>
              <a:t>Even though there are infinitely many Carmichael numbers, there are other tests (described in the exercises) that form the basis for efficient probabilistic </a:t>
            </a:r>
            <a:r>
              <a:rPr lang="en-US" dirty="0" err="1">
                <a:ea typeface="Cambria Math"/>
              </a:rPr>
              <a:t>primality</a:t>
            </a:r>
            <a:r>
              <a:rPr lang="en-US" dirty="0">
                <a:ea typeface="Cambria Math"/>
              </a:rPr>
              <a:t> testing. (</a:t>
            </a:r>
            <a:r>
              <a:rPr lang="en-US" i="1" dirty="0">
                <a:ea typeface="Cambria Math"/>
              </a:rPr>
              <a:t>see Chapter </a:t>
            </a:r>
            <a:r>
              <a:rPr lang="en-US" dirty="0">
                <a:ea typeface="Cambria Math"/>
              </a:rPr>
              <a:t>7) </a:t>
            </a:r>
          </a:p>
          <a:p>
            <a:pPr lvl="1"/>
            <a:endParaRPr lang="en-US" dirty="0">
              <a:ea typeface="Cambria Math" pitchFamily="18" charset="0"/>
            </a:endParaRPr>
          </a:p>
          <a:p>
            <a:pPr lvl="1"/>
            <a:endParaRPr lang="en-US" i="1" dirty="0">
              <a:ea typeface="Cambria Math" pitchFamily="18" charset="0"/>
            </a:endParaRPr>
          </a:p>
          <a:p>
            <a:pPr lvl="1"/>
            <a:endParaRPr lang="en-US" i="1" dirty="0">
              <a:ea typeface="Cambria Math" pitchFamily="18" charset="0"/>
            </a:endParaRPr>
          </a:p>
          <a:p>
            <a:pPr lvl="1"/>
            <a:endParaRPr lang="en-US" i="1" dirty="0">
              <a:ea typeface="Cambria Math" pitchFamily="18" charset="0"/>
            </a:endParaRPr>
          </a:p>
          <a:p>
            <a:pPr lvl="1"/>
            <a:endParaRPr lang="en-US" dirty="0">
              <a:latin typeface="Cambria Math"/>
              <a:ea typeface="Cambria Math"/>
            </a:endParaRPr>
          </a:p>
          <a:p>
            <a:pPr lvl="1"/>
            <a:endParaRPr lang="en-US" i="1" dirty="0">
              <a:ea typeface="Cambria Math" pitchFamily="18" charset="0"/>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latin typeface="Cambria Math"/>
              <a:ea typeface="Cambria Math"/>
            </a:endParaRPr>
          </a:p>
          <a:p>
            <a:pPr lvl="1"/>
            <a:endParaRPr lang="en-US" dirty="0">
              <a:ea typeface="Cambria Math" pitchFamily="18" charset="0"/>
            </a:endParaRPr>
          </a:p>
        </p:txBody>
      </p:sp>
      <p:pic>
        <p:nvPicPr>
          <p:cNvPr id="4" name="Picture 3" descr="carmichael.jpg"/>
          <p:cNvPicPr>
            <a:picLocks noChangeAspect="1"/>
          </p:cNvPicPr>
          <p:nvPr/>
        </p:nvPicPr>
        <p:blipFill>
          <a:blip r:embed="rId2" cstate="print"/>
          <a:stretch>
            <a:fillRect/>
          </a:stretch>
        </p:blipFill>
        <p:spPr>
          <a:xfrm>
            <a:off x="7924800" y="228600"/>
            <a:ext cx="902208" cy="1277874"/>
          </a:xfrm>
          <a:prstGeom prst="rect">
            <a:avLst/>
          </a:prstGeom>
        </p:spPr>
      </p:pic>
      <p:sp>
        <p:nvSpPr>
          <p:cNvPr id="5" name="TextBox 4"/>
          <p:cNvSpPr txBox="1"/>
          <p:nvPr/>
        </p:nvSpPr>
        <p:spPr>
          <a:xfrm>
            <a:off x="7620000" y="1295401"/>
            <a:ext cx="2590800" cy="646331"/>
          </a:xfrm>
          <a:prstGeom prst="rect">
            <a:avLst/>
          </a:prstGeom>
          <a:noFill/>
        </p:spPr>
        <p:txBody>
          <a:bodyPr wrap="square" rtlCol="0">
            <a:spAutoFit/>
          </a:bodyPr>
          <a:lstStyle/>
          <a:p>
            <a:r>
              <a:rPr lang="en-US" dirty="0"/>
              <a:t>Robert Carmichael </a:t>
            </a:r>
          </a:p>
          <a:p>
            <a:r>
              <a:rPr lang="en-US" dirty="0"/>
              <a:t>(</a:t>
            </a:r>
            <a:r>
              <a:rPr lang="en-US" dirty="0">
                <a:latin typeface="Cambria Math" pitchFamily="18" charset="0"/>
                <a:ea typeface="Cambria Math" pitchFamily="18" charset="0"/>
              </a:rPr>
              <a:t>1879-1967</a:t>
            </a:r>
            <a:r>
              <a:rPr lang="en-US"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Primitive Roots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 primitive root modulo a prime </a:t>
            </a:r>
            <a:r>
              <a:rPr lang="en-US" i="1" dirty="0"/>
              <a:t>p</a:t>
            </a:r>
            <a:r>
              <a:rPr lang="en-US" dirty="0"/>
              <a:t> is an   integer </a:t>
            </a:r>
            <a:r>
              <a:rPr lang="en-US" i="1" dirty="0"/>
              <a:t>r</a:t>
            </a:r>
            <a:r>
              <a:rPr lang="en-US" dirty="0"/>
              <a:t> in </a:t>
            </a:r>
            <a:r>
              <a:rPr lang="en-US" b="1" dirty="0" err="1"/>
              <a:t>Z</a:t>
            </a:r>
            <a:r>
              <a:rPr lang="en-US" i="1" baseline="-25000" dirty="0" err="1"/>
              <a:t>p</a:t>
            </a:r>
            <a:r>
              <a:rPr lang="en-US" dirty="0"/>
              <a:t> such that every nonzero element of </a:t>
            </a:r>
            <a:r>
              <a:rPr lang="en-US" b="1" dirty="0" err="1"/>
              <a:t>Z</a:t>
            </a:r>
            <a:r>
              <a:rPr lang="en-US" i="1" baseline="-25000" dirty="0" err="1"/>
              <a:t>p</a:t>
            </a:r>
            <a:r>
              <a:rPr lang="en-US" dirty="0"/>
              <a:t> is a power of </a:t>
            </a:r>
            <a:r>
              <a:rPr lang="en-US" i="1" dirty="0"/>
              <a:t>r</a:t>
            </a:r>
            <a:r>
              <a:rPr lang="en-US" dirty="0"/>
              <a:t>.</a:t>
            </a:r>
          </a:p>
          <a:p>
            <a:pPr>
              <a:buNone/>
            </a:pPr>
            <a:r>
              <a:rPr lang="en-US" b="1" dirty="0"/>
              <a:t>   Example</a:t>
            </a:r>
            <a:r>
              <a:rPr lang="en-US" dirty="0"/>
              <a:t>:  Since every element of</a:t>
            </a:r>
            <a:r>
              <a:rPr lang="en-US" b="1" dirty="0"/>
              <a:t> Z</a:t>
            </a:r>
            <a:r>
              <a:rPr lang="en-US" baseline="-25000" dirty="0">
                <a:latin typeface="Cambria Math" pitchFamily="18" charset="0"/>
                <a:ea typeface="Cambria Math" pitchFamily="18" charset="0"/>
              </a:rPr>
              <a:t>11</a:t>
            </a:r>
            <a:r>
              <a:rPr lang="en-US" dirty="0"/>
              <a:t>  is a power of </a:t>
            </a:r>
            <a:r>
              <a:rPr lang="en-US" dirty="0">
                <a:latin typeface="Cambria Math" pitchFamily="18" charset="0"/>
                <a:ea typeface="Cambria Math" pitchFamily="18" charset="0"/>
              </a:rPr>
              <a:t>2, 2 is a primitive root of 11.</a:t>
            </a:r>
            <a:r>
              <a:rPr lang="en-US" dirty="0"/>
              <a:t> </a:t>
            </a:r>
          </a:p>
          <a:p>
            <a:pPr lvl="1">
              <a:buNone/>
            </a:pPr>
            <a:r>
              <a:rPr lang="en-US" sz="1900" dirty="0"/>
              <a:t>    Powers of </a:t>
            </a:r>
            <a:r>
              <a:rPr lang="en-US" sz="1900" dirty="0">
                <a:latin typeface="Cambria Math" pitchFamily="18" charset="0"/>
                <a:ea typeface="Cambria Math" pitchFamily="18" charset="0"/>
              </a:rPr>
              <a:t>2 modulo 11: 2</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2, 2</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4, 2</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8, 2</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5, 2</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10, 2</a:t>
            </a:r>
            <a:r>
              <a:rPr lang="en-US" sz="1900" baseline="30000" dirty="0">
                <a:latin typeface="Cambria Math" pitchFamily="18" charset="0"/>
                <a:ea typeface="Cambria Math" pitchFamily="18" charset="0"/>
              </a:rPr>
              <a:t>6</a:t>
            </a:r>
            <a:r>
              <a:rPr lang="en-US" sz="1900" dirty="0">
                <a:latin typeface="Cambria Math" pitchFamily="18" charset="0"/>
                <a:ea typeface="Cambria Math" pitchFamily="18" charset="0"/>
              </a:rPr>
              <a:t> = 9, 2</a:t>
            </a:r>
            <a:r>
              <a:rPr lang="en-US" sz="1900" baseline="30000" dirty="0">
                <a:latin typeface="Cambria Math" pitchFamily="18" charset="0"/>
                <a:ea typeface="Cambria Math" pitchFamily="18" charset="0"/>
              </a:rPr>
              <a:t>7</a:t>
            </a:r>
            <a:r>
              <a:rPr lang="en-US" sz="1900" dirty="0">
                <a:latin typeface="Cambria Math" pitchFamily="18" charset="0"/>
                <a:ea typeface="Cambria Math" pitchFamily="18" charset="0"/>
              </a:rPr>
              <a:t> = 7, 2</a:t>
            </a:r>
            <a:r>
              <a:rPr lang="en-US" sz="1900" baseline="30000" dirty="0">
                <a:latin typeface="Cambria Math" pitchFamily="18" charset="0"/>
                <a:ea typeface="Cambria Math" pitchFamily="18" charset="0"/>
              </a:rPr>
              <a:t>8</a:t>
            </a:r>
            <a:r>
              <a:rPr lang="en-US" sz="1900" dirty="0">
                <a:latin typeface="Cambria Math" pitchFamily="18" charset="0"/>
                <a:ea typeface="Cambria Math" pitchFamily="18" charset="0"/>
              </a:rPr>
              <a:t> = 3, </a:t>
            </a:r>
            <a:r>
              <a:rPr lang="en-US" altLang="zh-CN" sz="1900" dirty="0">
                <a:latin typeface="Cambria Math" pitchFamily="18" charset="0"/>
                <a:ea typeface="Cambria Math" pitchFamily="18" charset="0"/>
              </a:rPr>
              <a:t>2</a:t>
            </a:r>
            <a:r>
              <a:rPr lang="en-US" altLang="zh-CN" sz="1900" baseline="30000" dirty="0">
                <a:latin typeface="Cambria Math" pitchFamily="18" charset="0"/>
                <a:ea typeface="Cambria Math" pitchFamily="18" charset="0"/>
              </a:rPr>
              <a:t>9</a:t>
            </a:r>
            <a:r>
              <a:rPr lang="en-US" altLang="zh-CN" sz="1900" dirty="0">
                <a:latin typeface="Cambria Math" pitchFamily="18" charset="0"/>
                <a:ea typeface="Cambria Math" pitchFamily="18" charset="0"/>
              </a:rPr>
              <a:t> = 6 , </a:t>
            </a:r>
            <a:r>
              <a:rPr lang="en-US" sz="1900" dirty="0">
                <a:latin typeface="Cambria Math" pitchFamily="18" charset="0"/>
                <a:ea typeface="Cambria Math" pitchFamily="18" charset="0"/>
              </a:rPr>
              <a:t>2</a:t>
            </a:r>
            <a:r>
              <a:rPr lang="en-US" sz="1900" baseline="30000" dirty="0">
                <a:latin typeface="Cambria Math" pitchFamily="18" charset="0"/>
                <a:ea typeface="Cambria Math" pitchFamily="18" charset="0"/>
              </a:rPr>
              <a:t>10</a:t>
            </a:r>
            <a:r>
              <a:rPr lang="en-US" sz="1900" dirty="0">
                <a:latin typeface="Cambria Math" pitchFamily="18" charset="0"/>
                <a:ea typeface="Cambria Math" pitchFamily="18" charset="0"/>
              </a:rPr>
              <a:t> = 1.</a:t>
            </a:r>
          </a:p>
          <a:p>
            <a:pPr>
              <a:buNone/>
            </a:pPr>
            <a:r>
              <a:rPr lang="en-US" b="1" dirty="0"/>
              <a:t>   Example</a:t>
            </a:r>
            <a:r>
              <a:rPr lang="en-US" dirty="0"/>
              <a:t>:  Since not all elements of</a:t>
            </a:r>
            <a:r>
              <a:rPr lang="en-US" b="1" dirty="0"/>
              <a:t> Z</a:t>
            </a:r>
            <a:r>
              <a:rPr lang="en-US" baseline="-25000" dirty="0">
                <a:latin typeface="Cambria Math" pitchFamily="18" charset="0"/>
                <a:ea typeface="Cambria Math" pitchFamily="18" charset="0"/>
              </a:rPr>
              <a:t>11</a:t>
            </a:r>
            <a:r>
              <a:rPr lang="en-US" dirty="0"/>
              <a:t>  are powers of </a:t>
            </a:r>
            <a:r>
              <a:rPr lang="en-US" dirty="0">
                <a:latin typeface="Cambria Math" pitchFamily="18" charset="0"/>
                <a:ea typeface="Cambria Math" pitchFamily="18" charset="0"/>
              </a:rPr>
              <a:t>3, 3 is not a primitive root of 11.</a:t>
            </a:r>
            <a:r>
              <a:rPr lang="en-US" dirty="0"/>
              <a:t> </a:t>
            </a:r>
          </a:p>
          <a:p>
            <a:pPr marL="548640" lvl="2" indent="-274320">
              <a:buSzPct val="95000"/>
              <a:buNone/>
            </a:pPr>
            <a:r>
              <a:rPr lang="en-US" dirty="0">
                <a:latin typeface="Cambria Math" pitchFamily="18" charset="0"/>
                <a:ea typeface="Cambria Math" pitchFamily="18" charset="0"/>
              </a:rPr>
              <a:t>     </a:t>
            </a:r>
            <a:r>
              <a:rPr lang="en-US" sz="1900" dirty="0"/>
              <a:t>Powers of </a:t>
            </a:r>
            <a:r>
              <a:rPr lang="en-US" sz="1900" dirty="0">
                <a:ea typeface="Cambria Math" pitchFamily="18" charset="0"/>
              </a:rPr>
              <a:t> </a:t>
            </a:r>
            <a:r>
              <a:rPr lang="en-US" sz="1900" dirty="0">
                <a:latin typeface="Cambria Math" pitchFamily="18" charset="0"/>
                <a:ea typeface="Cambria Math" pitchFamily="18" charset="0"/>
              </a:rPr>
              <a:t>3 </a:t>
            </a:r>
            <a:r>
              <a:rPr lang="en-US" sz="1900" dirty="0">
                <a:ea typeface="Cambria Math" pitchFamily="18" charset="0"/>
              </a:rPr>
              <a:t>modulo</a:t>
            </a:r>
            <a:r>
              <a:rPr lang="en-US" sz="1900" dirty="0">
                <a:latin typeface="Cambria Math" pitchFamily="18" charset="0"/>
                <a:ea typeface="Cambria Math" pitchFamily="18" charset="0"/>
              </a:rPr>
              <a:t> 11: 3</a:t>
            </a:r>
            <a:r>
              <a:rPr lang="en-US" sz="1900" baseline="30000" dirty="0">
                <a:latin typeface="Cambria Math" pitchFamily="18" charset="0"/>
                <a:ea typeface="Cambria Math" pitchFamily="18" charset="0"/>
              </a:rPr>
              <a:t>1</a:t>
            </a:r>
            <a:r>
              <a:rPr lang="en-US" sz="1900" dirty="0">
                <a:latin typeface="Cambria Math" pitchFamily="18" charset="0"/>
                <a:ea typeface="Cambria Math" pitchFamily="18" charset="0"/>
              </a:rPr>
              <a:t> = 3, 3</a:t>
            </a:r>
            <a:r>
              <a:rPr lang="en-US" sz="1900" baseline="30000" dirty="0">
                <a:latin typeface="Cambria Math" pitchFamily="18" charset="0"/>
                <a:ea typeface="Cambria Math" pitchFamily="18" charset="0"/>
              </a:rPr>
              <a:t>2</a:t>
            </a:r>
            <a:r>
              <a:rPr lang="en-US" sz="1900" dirty="0">
                <a:latin typeface="Cambria Math" pitchFamily="18" charset="0"/>
                <a:ea typeface="Cambria Math" pitchFamily="18" charset="0"/>
              </a:rPr>
              <a:t> = 9, 3</a:t>
            </a:r>
            <a:r>
              <a:rPr lang="en-US" sz="1900" baseline="30000" dirty="0">
                <a:latin typeface="Cambria Math" pitchFamily="18" charset="0"/>
                <a:ea typeface="Cambria Math" pitchFamily="18" charset="0"/>
              </a:rPr>
              <a:t>3</a:t>
            </a:r>
            <a:r>
              <a:rPr lang="en-US" sz="1900" dirty="0">
                <a:latin typeface="Cambria Math" pitchFamily="18" charset="0"/>
                <a:ea typeface="Cambria Math" pitchFamily="18" charset="0"/>
              </a:rPr>
              <a:t> = 5, 3</a:t>
            </a:r>
            <a:r>
              <a:rPr lang="en-US" sz="1900" baseline="30000" dirty="0">
                <a:latin typeface="Cambria Math" pitchFamily="18" charset="0"/>
                <a:ea typeface="Cambria Math" pitchFamily="18" charset="0"/>
              </a:rPr>
              <a:t>4</a:t>
            </a:r>
            <a:r>
              <a:rPr lang="en-US" sz="1900" dirty="0">
                <a:latin typeface="Cambria Math" pitchFamily="18" charset="0"/>
                <a:ea typeface="Cambria Math" pitchFamily="18" charset="0"/>
              </a:rPr>
              <a:t> = 4, 3</a:t>
            </a:r>
            <a:r>
              <a:rPr lang="en-US" sz="1900" baseline="30000" dirty="0">
                <a:latin typeface="Cambria Math" pitchFamily="18" charset="0"/>
                <a:ea typeface="Cambria Math" pitchFamily="18" charset="0"/>
              </a:rPr>
              <a:t>5</a:t>
            </a:r>
            <a:r>
              <a:rPr lang="en-US" sz="1900" dirty="0">
                <a:latin typeface="Cambria Math" pitchFamily="18" charset="0"/>
                <a:ea typeface="Cambria Math" pitchFamily="18" charset="0"/>
              </a:rPr>
              <a:t> = 1, </a:t>
            </a:r>
            <a:r>
              <a:rPr lang="en-US" sz="1900" dirty="0">
                <a:ea typeface="Cambria Math" pitchFamily="18" charset="0"/>
              </a:rPr>
              <a:t>and the pattern repeats for higher powers.</a:t>
            </a:r>
          </a:p>
          <a:p>
            <a:pPr>
              <a:buNone/>
            </a:pPr>
            <a:r>
              <a:rPr lang="en-US" b="1" dirty="0"/>
              <a:t>    Important Fact</a:t>
            </a:r>
            <a:r>
              <a:rPr lang="en-US" dirty="0"/>
              <a:t>: There is a primitive root modulo </a:t>
            </a:r>
            <a:r>
              <a:rPr lang="en-US" i="1" dirty="0"/>
              <a:t>p</a:t>
            </a:r>
            <a:r>
              <a:rPr lang="en-US" dirty="0"/>
              <a:t> for every prime number </a:t>
            </a:r>
            <a:r>
              <a:rPr lang="en-US" i="1" dirty="0"/>
              <a:t>p</a:t>
            </a:r>
            <a:r>
              <a:rPr lang="en-US" dirty="0"/>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Discrete Logarithms</a:t>
            </a:r>
          </a:p>
        </p:txBody>
      </p:sp>
      <p:sp>
        <p:nvSpPr>
          <p:cNvPr id="3" name="Content Placeholder 2"/>
          <p:cNvSpPr>
            <a:spLocks noGrp="1"/>
          </p:cNvSpPr>
          <p:nvPr>
            <p:ph idx="1"/>
          </p:nvPr>
        </p:nvSpPr>
        <p:spPr/>
        <p:txBody>
          <a:bodyPr>
            <a:normAutofit fontScale="77500" lnSpcReduction="20000"/>
          </a:bodyPr>
          <a:lstStyle/>
          <a:p>
            <a:pPr>
              <a:buNone/>
            </a:pPr>
            <a:r>
              <a:rPr lang="en-US" dirty="0"/>
              <a:t>    Suppose </a:t>
            </a:r>
            <a:r>
              <a:rPr lang="en-US" i="1" dirty="0"/>
              <a:t>p</a:t>
            </a:r>
            <a:r>
              <a:rPr lang="en-US" dirty="0"/>
              <a:t> is prime and </a:t>
            </a:r>
            <a:r>
              <a:rPr lang="en-US" i="1" dirty="0"/>
              <a:t>r</a:t>
            </a:r>
            <a:r>
              <a:rPr lang="en-US" dirty="0"/>
              <a:t>  is a primitive root modulo </a:t>
            </a:r>
            <a:r>
              <a:rPr lang="en-US" i="1" dirty="0"/>
              <a:t>p</a:t>
            </a:r>
            <a:r>
              <a:rPr lang="en-US" dirty="0"/>
              <a:t>. If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that is an element of </a:t>
            </a:r>
            <a:r>
              <a:rPr lang="en-US" b="1" dirty="0" err="1"/>
              <a:t>Z</a:t>
            </a:r>
            <a:r>
              <a:rPr lang="en-US" i="1" baseline="-25000" dirty="0" err="1"/>
              <a:t>p</a:t>
            </a:r>
            <a:r>
              <a:rPr lang="en-US" dirty="0">
                <a:latin typeface="Cambria Math"/>
                <a:ea typeface="Cambria Math"/>
              </a:rPr>
              <a:t>, there is a unique exponent </a:t>
            </a:r>
            <a:r>
              <a:rPr lang="en-US" i="1" dirty="0">
                <a:latin typeface="Cambria Math"/>
                <a:ea typeface="Cambria Math"/>
              </a:rPr>
              <a:t>e</a:t>
            </a:r>
            <a:r>
              <a:rPr lang="en-US" dirty="0">
                <a:latin typeface="Cambria Math"/>
                <a:ea typeface="Cambria Math"/>
              </a:rPr>
              <a:t>  such that    </a:t>
            </a:r>
            <a:r>
              <a:rPr lang="en-US" i="1" dirty="0">
                <a:ea typeface="Cambria Math"/>
              </a:rPr>
              <a:t>r</a:t>
            </a:r>
            <a:r>
              <a:rPr lang="en-US" i="1" baseline="30000" dirty="0">
                <a:ea typeface="Cambria Math"/>
              </a:rPr>
              <a:t>e</a:t>
            </a:r>
            <a:r>
              <a:rPr lang="en-US" dirty="0">
                <a:latin typeface="Cambria Math"/>
                <a:ea typeface="Cambria Math"/>
              </a:rPr>
              <a:t> = </a:t>
            </a:r>
            <a:r>
              <a:rPr lang="en-US" i="1" dirty="0">
                <a:ea typeface="Cambria Math"/>
              </a:rPr>
              <a:t>a</a:t>
            </a:r>
            <a:r>
              <a:rPr lang="en-US" dirty="0">
                <a:latin typeface="Cambria Math"/>
                <a:ea typeface="Cambria Math"/>
              </a:rPr>
              <a:t> in </a:t>
            </a:r>
            <a:r>
              <a:rPr lang="en-US" b="1" dirty="0" err="1"/>
              <a:t>Z</a:t>
            </a:r>
            <a:r>
              <a:rPr lang="en-US" i="1" baseline="-25000" dirty="0" err="1"/>
              <a:t>p</a:t>
            </a:r>
            <a:r>
              <a:rPr lang="en-US" dirty="0">
                <a:latin typeface="Cambria Math"/>
                <a:ea typeface="Cambria Math"/>
              </a:rPr>
              <a:t>, that is,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a:t>
            </a:r>
            <a:r>
              <a:rPr lang="en-US" dirty="0">
                <a:latin typeface="Cambria Math"/>
                <a:ea typeface="Cambria Math"/>
              </a:rPr>
              <a:t>.</a:t>
            </a:r>
            <a:endParaRPr lang="en-US" dirty="0"/>
          </a:p>
          <a:p>
            <a:pPr>
              <a:buNone/>
            </a:pPr>
            <a:r>
              <a:rPr lang="en-US" b="1" dirty="0"/>
              <a:t>   Definition</a:t>
            </a:r>
            <a:r>
              <a:rPr lang="en-US" dirty="0"/>
              <a:t>: Suppose that </a:t>
            </a:r>
            <a:r>
              <a:rPr lang="en-US" i="1" dirty="0"/>
              <a:t>p</a:t>
            </a:r>
            <a:r>
              <a:rPr lang="en-US" dirty="0"/>
              <a:t> is prime, </a:t>
            </a:r>
            <a:r>
              <a:rPr lang="en-US" i="1" dirty="0"/>
              <a:t>r</a:t>
            </a:r>
            <a:r>
              <a:rPr lang="en-US" dirty="0"/>
              <a:t> is a primitive root modulo </a:t>
            </a:r>
            <a:r>
              <a:rPr lang="en-US" i="1" dirty="0"/>
              <a:t>p</a:t>
            </a:r>
            <a:r>
              <a:rPr lang="en-US" dirty="0"/>
              <a:t>, and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inclusive. If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 </a:t>
            </a:r>
            <a:r>
              <a:rPr lang="en-US" dirty="0">
                <a:ea typeface="Cambria Math"/>
              </a:rPr>
              <a:t>and             </a:t>
            </a:r>
            <a:r>
              <a:rPr lang="en-US" dirty="0">
                <a:latin typeface="Cambria Math" pitchFamily="18" charset="0"/>
                <a:ea typeface="Cambria Math" pitchFamily="18" charset="0"/>
              </a:rPr>
              <a:t>1</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e</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p</a:t>
            </a:r>
            <a:r>
              <a:rPr lang="en-US" dirty="0">
                <a:ea typeface="Cambria Math"/>
              </a:rPr>
              <a:t>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1</a:t>
            </a:r>
            <a:r>
              <a:rPr lang="en-US" dirty="0">
                <a:ea typeface="Cambria Math" pitchFamily="18" charset="0"/>
              </a:rPr>
              <a:t>, we say that </a:t>
            </a:r>
            <a:r>
              <a:rPr lang="en-US" i="1" dirty="0">
                <a:ea typeface="Cambria Math" pitchFamily="18" charset="0"/>
              </a:rPr>
              <a:t>e</a:t>
            </a:r>
            <a:r>
              <a:rPr lang="en-US" dirty="0">
                <a:ea typeface="Cambria Math" pitchFamily="18" charset="0"/>
              </a:rPr>
              <a:t> is the </a:t>
            </a:r>
            <a:r>
              <a:rPr lang="en-US" i="1" dirty="0">
                <a:ea typeface="Cambria Math" pitchFamily="18" charset="0"/>
              </a:rPr>
              <a:t>discrete logarithm </a:t>
            </a:r>
            <a:r>
              <a:rPr lang="en-US" dirty="0">
                <a:ea typeface="Cambria Math" pitchFamily="18" charset="0"/>
              </a:rPr>
              <a:t>of </a:t>
            </a:r>
            <a:r>
              <a:rPr lang="en-US" i="1" dirty="0">
                <a:ea typeface="Cambria Math" pitchFamily="18" charset="0"/>
              </a:rPr>
              <a:t>a</a:t>
            </a:r>
            <a:r>
              <a:rPr lang="en-US" dirty="0">
                <a:ea typeface="Cambria Math" pitchFamily="18" charset="0"/>
              </a:rPr>
              <a:t> modulo </a:t>
            </a:r>
            <a:r>
              <a:rPr lang="en-US" i="1" dirty="0">
                <a:ea typeface="Cambria Math" pitchFamily="18" charset="0"/>
              </a:rPr>
              <a:t>p</a:t>
            </a:r>
            <a:r>
              <a:rPr lang="en-US" dirty="0">
                <a:ea typeface="Cambria Math" pitchFamily="18" charset="0"/>
              </a:rPr>
              <a:t> to the base </a:t>
            </a:r>
            <a:r>
              <a:rPr lang="en-US" i="1" dirty="0">
                <a:ea typeface="Cambria Math" pitchFamily="18" charset="0"/>
              </a:rPr>
              <a:t>r </a:t>
            </a:r>
            <a:r>
              <a:rPr lang="en-US" dirty="0">
                <a:ea typeface="Cambria Math" pitchFamily="18" charset="0"/>
              </a:rPr>
              <a:t>and we write </a:t>
            </a:r>
            <a:r>
              <a:rPr lang="en-US" dirty="0" err="1">
                <a:ea typeface="Cambria Math" pitchFamily="18" charset="0"/>
              </a:rPr>
              <a:t>log</a:t>
            </a:r>
            <a:r>
              <a:rPr lang="en-US" i="1" baseline="-25000" dirty="0" err="1">
                <a:ea typeface="Cambria Math" pitchFamily="18" charset="0"/>
              </a:rPr>
              <a:t>r</a:t>
            </a:r>
            <a:r>
              <a:rPr lang="en-US" dirty="0">
                <a:ea typeface="Cambria Math" pitchFamily="18" charset="0"/>
              </a:rPr>
              <a:t> </a:t>
            </a:r>
            <a:r>
              <a:rPr lang="en-US" i="1" dirty="0">
                <a:ea typeface="Cambria Math" pitchFamily="18" charset="0"/>
              </a:rPr>
              <a:t>a</a:t>
            </a:r>
            <a:r>
              <a:rPr lang="en-US" dirty="0">
                <a:ea typeface="Cambria Math" pitchFamily="18" charset="0"/>
              </a:rPr>
              <a:t> = e (where the prime </a:t>
            </a:r>
            <a:r>
              <a:rPr lang="en-US" i="1" dirty="0">
                <a:ea typeface="Cambria Math" pitchFamily="18" charset="0"/>
              </a:rPr>
              <a:t>p</a:t>
            </a:r>
            <a:r>
              <a:rPr lang="en-US" dirty="0">
                <a:ea typeface="Cambria Math" pitchFamily="18" charset="0"/>
              </a:rPr>
              <a:t> is understood).</a:t>
            </a:r>
          </a:p>
          <a:p>
            <a:pPr>
              <a:buNone/>
            </a:pPr>
            <a:r>
              <a:rPr lang="en-US" b="1" dirty="0">
                <a:latin typeface="Cambria Math" pitchFamily="18" charset="0"/>
                <a:ea typeface="Cambria Math" pitchFamily="18" charset="0"/>
              </a:rPr>
              <a:t>    Example 1</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3 = 8  since the discrete logarithm of 3 modulo 11 to the base 2 is 8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8</a:t>
            </a:r>
            <a:r>
              <a:rPr lang="en-US" sz="2800" dirty="0">
                <a:latin typeface="Cambria Math" pitchFamily="18" charset="0"/>
                <a:ea typeface="Cambria Math" pitchFamily="18" charset="0"/>
              </a:rPr>
              <a:t> = 3 modulo 11.</a:t>
            </a:r>
            <a:r>
              <a:rPr lang="en-US" b="1" dirty="0">
                <a:latin typeface="Cambria Math" pitchFamily="18" charset="0"/>
                <a:ea typeface="Cambria Math" pitchFamily="18" charset="0"/>
              </a:rPr>
              <a:t> </a:t>
            </a:r>
          </a:p>
          <a:p>
            <a:pPr>
              <a:buNone/>
            </a:pPr>
            <a:r>
              <a:rPr lang="en-US" b="1" dirty="0">
                <a:latin typeface="Cambria Math" pitchFamily="18" charset="0"/>
                <a:ea typeface="Cambria Math" pitchFamily="18" charset="0"/>
              </a:rPr>
              <a:t>    Example 2</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5 = 4  since the discrete logarithm of 5 modulo 11 to the base 2 is 4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4</a:t>
            </a:r>
            <a:r>
              <a:rPr lang="en-US" sz="2800" dirty="0">
                <a:latin typeface="Cambria Math" pitchFamily="18" charset="0"/>
                <a:ea typeface="Cambria Math" pitchFamily="18" charset="0"/>
              </a:rPr>
              <a:t> = 5 modulo 11.</a:t>
            </a:r>
          </a:p>
          <a:p>
            <a:pPr>
              <a:buNone/>
            </a:pPr>
            <a:r>
              <a:rPr lang="en-US" sz="2800" dirty="0">
                <a:ea typeface="Cambria Math" pitchFamily="18" charset="0"/>
              </a:rPr>
              <a:t>    There is no known polynomial time algorithm for computing the discrete logarithm of </a:t>
            </a:r>
            <a:r>
              <a:rPr lang="en-US" sz="2800" i="1" dirty="0">
                <a:ea typeface="Cambria Math" pitchFamily="18" charset="0"/>
              </a:rPr>
              <a:t>a</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to the base </a:t>
            </a:r>
            <a:r>
              <a:rPr lang="en-US" sz="2800" i="1" dirty="0">
                <a:ea typeface="Cambria Math" pitchFamily="18" charset="0"/>
              </a:rPr>
              <a:t>r</a:t>
            </a:r>
            <a:r>
              <a:rPr lang="en-US" sz="2800" dirty="0">
                <a:ea typeface="Cambria Math" pitchFamily="18" charset="0"/>
              </a:rPr>
              <a:t> (when given the prime </a:t>
            </a:r>
            <a:r>
              <a:rPr lang="en-US" sz="2800" i="1" dirty="0">
                <a:ea typeface="Cambria Math" pitchFamily="18" charset="0"/>
              </a:rPr>
              <a:t>p</a:t>
            </a:r>
            <a:r>
              <a:rPr lang="en-US" sz="2800" dirty="0">
                <a:ea typeface="Cambria Math" pitchFamily="18" charset="0"/>
              </a:rPr>
              <a:t>, a root </a:t>
            </a:r>
            <a:r>
              <a:rPr lang="en-US" sz="2800" i="1" dirty="0">
                <a:ea typeface="Cambria Math" pitchFamily="18" charset="0"/>
              </a:rPr>
              <a:t>r</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and a positive integer </a:t>
            </a:r>
            <a:r>
              <a:rPr lang="en-US" sz="2800" i="1" dirty="0">
                <a:ea typeface="Cambria Math" pitchFamily="18" charset="0"/>
              </a:rPr>
              <a:t>a</a:t>
            </a:r>
            <a:r>
              <a:rPr lang="en-US" sz="2800" dirty="0">
                <a:ea typeface="Cambria Math" pitchFamily="18" charset="0"/>
              </a:rPr>
              <a:t> </a:t>
            </a:r>
            <a:r>
              <a:rPr lang="en-US" sz="2800" dirty="0">
                <a:ea typeface="Cambria Math"/>
              </a:rPr>
              <a:t>∊</a:t>
            </a:r>
            <a:r>
              <a:rPr lang="en-US" b="1" dirty="0" err="1"/>
              <a:t>Z</a:t>
            </a:r>
            <a:r>
              <a:rPr lang="en-US" i="1" baseline="-25000" dirty="0" err="1"/>
              <a:t>p</a:t>
            </a:r>
            <a:r>
              <a:rPr lang="en-US" dirty="0"/>
              <a:t>)</a:t>
            </a:r>
            <a:r>
              <a:rPr lang="en-US" i="1" dirty="0"/>
              <a:t>. </a:t>
            </a:r>
            <a:r>
              <a:rPr lang="en-US" dirty="0"/>
              <a:t>The problem plays a role in cryptography as will be discussed in Section </a:t>
            </a:r>
            <a:r>
              <a:rPr lang="en-US" dirty="0">
                <a:latin typeface="Cambria Math" pitchFamily="18" charset="0"/>
                <a:ea typeface="Cambria Math" pitchFamily="18" charset="0"/>
              </a:rPr>
              <a:t>4.6</a:t>
            </a:r>
            <a:r>
              <a:rPr lang="en-US" dirty="0"/>
              <a:t>.</a:t>
            </a:r>
            <a:endParaRPr lang="en-US" dirty="0">
              <a:ea typeface="Cambria Math"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P284-285  9, 21    7</a:t>
            </a:r>
            <a:r>
              <a:rPr lang="en-US" altLang="zh-CN" baseline="30000" dirty="0">
                <a:ea typeface="宋体" pitchFamily="2" charset="-122"/>
              </a:rPr>
              <a:t>th</a:t>
            </a:r>
            <a:r>
              <a:rPr lang="en-US" altLang="zh-CN" dirty="0">
                <a:ea typeface="宋体" pitchFamily="2" charset="-122"/>
              </a:rPr>
              <a:t>  edition </a:t>
            </a:r>
          </a:p>
          <a:p>
            <a:r>
              <a:rPr lang="en-US" altLang="zh-CN" dirty="0">
                <a:ea typeface="宋体" pitchFamily="2" charset="-122"/>
              </a:rPr>
              <a:t>P244-246  11,19    6</a:t>
            </a:r>
            <a:r>
              <a:rPr lang="en-US" altLang="zh-CN" baseline="30000" dirty="0">
                <a:ea typeface="宋体" pitchFamily="2" charset="-122"/>
              </a:rPr>
              <a:t>th </a:t>
            </a:r>
            <a:r>
              <a:rPr lang="en-US" altLang="zh-CN" dirty="0">
                <a:ea typeface="宋体" pitchFamily="2" charset="-122"/>
              </a:rPr>
              <a:t> edition</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a:t>
            </a:r>
            <a:r>
              <a:rPr lang="en-US" dirty="0" err="1"/>
              <a:t>Congruences</a:t>
            </a:r>
            <a:endParaRPr lang="en-US" dirty="0"/>
          </a:p>
        </p:txBody>
      </p:sp>
      <p:sp>
        <p:nvSpPr>
          <p:cNvPr id="3" name="Subtitle 2"/>
          <p:cNvSpPr>
            <a:spLocks noGrp="1"/>
          </p:cNvSpPr>
          <p:nvPr>
            <p:ph type="subTitle" idx="1"/>
          </p:nvPr>
        </p:nvSpPr>
        <p:spPr/>
        <p:txBody>
          <a:bodyPr/>
          <a:lstStyle/>
          <a:p>
            <a:r>
              <a:rPr lang="en-US" dirty="0"/>
              <a:t>Section 4.5</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Hashing Functions</a:t>
            </a:r>
          </a:p>
          <a:p>
            <a:r>
              <a:rPr lang="en-US" dirty="0"/>
              <a:t>Pseudorandom Numbers</a:t>
            </a:r>
          </a:p>
          <a:p>
            <a:r>
              <a:rPr lang="en-US" dirty="0"/>
              <a:t>Check Digits</a:t>
            </a:r>
          </a:p>
          <a:p>
            <a:pPr>
              <a:buNone/>
            </a:pPr>
            <a:endParaRPr lang="en-US" dirty="0"/>
          </a:p>
          <a:p>
            <a:pPr lvl="1">
              <a:buNone/>
            </a:pPr>
            <a:endParaRPr lang="en-US" dirty="0"/>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p:txBody>
          <a:bodyPr>
            <a:normAutofit fontScale="70000" lnSpcReduction="20000"/>
          </a:bodyPr>
          <a:lstStyle/>
          <a:p>
            <a:pPr>
              <a:buNone/>
            </a:pPr>
            <a:r>
              <a:rPr lang="en-US" b="1" dirty="0"/>
              <a:t>     Definition</a:t>
            </a:r>
            <a:r>
              <a:rPr lang="en-US" dirty="0"/>
              <a:t>: A </a:t>
            </a:r>
            <a:r>
              <a:rPr lang="en-US" i="1" dirty="0"/>
              <a:t>hashing function h </a:t>
            </a:r>
            <a:r>
              <a:rPr lang="en-US" dirty="0"/>
              <a:t>assigns memory location </a:t>
            </a:r>
            <a:r>
              <a:rPr lang="en-US" i="1" dirty="0"/>
              <a:t>h</a:t>
            </a:r>
            <a:r>
              <a:rPr lang="en-US" dirty="0"/>
              <a:t>(</a:t>
            </a:r>
            <a:r>
              <a:rPr lang="en-US" i="1" dirty="0"/>
              <a:t>k</a:t>
            </a:r>
            <a:r>
              <a:rPr lang="en-US" dirty="0"/>
              <a:t>) to the record that has </a:t>
            </a:r>
            <a:r>
              <a:rPr lang="en-US" i="1" dirty="0"/>
              <a:t>k</a:t>
            </a:r>
            <a:r>
              <a:rPr lang="en-US" dirty="0"/>
              <a:t> as its key.</a:t>
            </a:r>
          </a:p>
          <a:p>
            <a:pPr lvl="1"/>
            <a:r>
              <a:rPr lang="en-US" dirty="0"/>
              <a:t>A common hashing function is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i="1" dirty="0"/>
              <a:t>m</a:t>
            </a:r>
            <a:r>
              <a:rPr lang="en-US" dirty="0"/>
              <a:t>, where </a:t>
            </a:r>
            <a:r>
              <a:rPr lang="en-US" i="1" dirty="0"/>
              <a:t>m </a:t>
            </a:r>
            <a:r>
              <a:rPr lang="en-US" dirty="0"/>
              <a:t>is the number of memory locations. </a:t>
            </a:r>
          </a:p>
          <a:p>
            <a:pPr lvl="1"/>
            <a:r>
              <a:rPr lang="en-US" dirty="0"/>
              <a:t>Because this hashing function is onto, all memory locations are possible.</a:t>
            </a:r>
          </a:p>
          <a:p>
            <a:pPr>
              <a:buNone/>
            </a:pPr>
            <a:r>
              <a:rPr lang="en-US" b="1" dirty="0"/>
              <a:t>     Example</a:t>
            </a:r>
            <a:r>
              <a:rPr lang="en-US" dirty="0"/>
              <a:t>: Let </a:t>
            </a:r>
            <a:r>
              <a:rPr lang="en-US" i="1" dirty="0"/>
              <a:t>h</a:t>
            </a:r>
            <a:r>
              <a:rPr lang="en-US" dirty="0"/>
              <a:t>(</a:t>
            </a:r>
            <a:r>
              <a:rPr lang="en-US" i="1" dirty="0"/>
              <a:t>k</a:t>
            </a:r>
            <a:r>
              <a:rPr lang="en-US" dirty="0"/>
              <a:t>) = </a:t>
            </a:r>
            <a:r>
              <a:rPr lang="en-US" i="1" dirty="0"/>
              <a:t>k</a:t>
            </a:r>
            <a:r>
              <a:rPr lang="en-US" dirty="0"/>
              <a:t> </a:t>
            </a:r>
            <a:r>
              <a:rPr lang="en-US" b="1" dirty="0"/>
              <a:t>mod</a:t>
            </a:r>
            <a:r>
              <a:rPr lang="en-US" dirty="0"/>
              <a:t> </a:t>
            </a:r>
            <a:r>
              <a:rPr lang="en-US" dirty="0">
                <a:latin typeface="Cambria Math" pitchFamily="18" charset="0"/>
                <a:ea typeface="Cambria Math" pitchFamily="18" charset="0"/>
              </a:rPr>
              <a:t>111. This hashing function</a:t>
            </a:r>
            <a:r>
              <a:rPr lang="en-US" dirty="0"/>
              <a:t>  assigns the records of customers with social security numbers as keys to memory locations in the following manner:</a:t>
            </a:r>
          </a:p>
          <a:p>
            <a:pPr lvl="2">
              <a:buNone/>
            </a:pPr>
            <a:r>
              <a:rPr lang="en-US" dirty="0"/>
              <a:t>h(</a:t>
            </a:r>
            <a:r>
              <a:rPr lang="en-US" dirty="0">
                <a:latin typeface="Cambria Math" pitchFamily="18" charset="0"/>
                <a:ea typeface="Cambria Math" pitchFamily="18" charset="0"/>
              </a:rPr>
              <a:t>064212848</a:t>
            </a:r>
            <a:r>
              <a:rPr lang="en-US" dirty="0"/>
              <a:t>) = </a:t>
            </a:r>
            <a:r>
              <a:rPr lang="en-US" dirty="0">
                <a:latin typeface="Cambria Math" pitchFamily="18" charset="0"/>
                <a:ea typeface="Cambria Math" pitchFamily="18" charset="0"/>
              </a:rPr>
              <a:t>064212848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a:t>
            </a:r>
          </a:p>
          <a:p>
            <a:pPr lvl="2">
              <a:buNone/>
            </a:pPr>
            <a:r>
              <a:rPr lang="en-US" dirty="0"/>
              <a:t>h(</a:t>
            </a:r>
            <a:r>
              <a:rPr lang="en-US" dirty="0">
                <a:latin typeface="Cambria Math" pitchFamily="18" charset="0"/>
                <a:ea typeface="Cambria Math" pitchFamily="18" charset="0"/>
              </a:rPr>
              <a:t>037149212</a:t>
            </a:r>
            <a:r>
              <a:rPr lang="en-US" dirty="0"/>
              <a:t>) = </a:t>
            </a:r>
            <a:r>
              <a:rPr lang="en-US" dirty="0">
                <a:latin typeface="Cambria Math" pitchFamily="18" charset="0"/>
                <a:ea typeface="Cambria Math" pitchFamily="18" charset="0"/>
              </a:rPr>
              <a:t>037149212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65</a:t>
            </a:r>
          </a:p>
          <a:p>
            <a:pPr lvl="2">
              <a:buNone/>
            </a:pPr>
            <a:r>
              <a:rPr lang="en-US" dirty="0"/>
              <a:t>h(</a:t>
            </a:r>
            <a:r>
              <a:rPr lang="en-US" dirty="0">
                <a:latin typeface="Cambria Math" pitchFamily="18" charset="0"/>
                <a:ea typeface="Cambria Math" pitchFamily="18" charset="0"/>
              </a:rPr>
              <a:t>107405723</a:t>
            </a:r>
            <a:r>
              <a:rPr lang="en-US" dirty="0"/>
              <a:t>) = </a:t>
            </a:r>
            <a:r>
              <a:rPr lang="en-US" dirty="0">
                <a:latin typeface="Cambria Math" pitchFamily="18" charset="0"/>
                <a:ea typeface="Cambria Math" pitchFamily="18" charset="0"/>
              </a:rPr>
              <a:t>107405723 </a:t>
            </a:r>
            <a:r>
              <a:rPr lang="en-US" b="1" dirty="0"/>
              <a:t>mod</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14, but since location 14 is already occupied, the record is assigned to  the next available position, which is 15.</a:t>
            </a:r>
          </a:p>
          <a:p>
            <a:r>
              <a:rPr lang="en-US" dirty="0">
                <a:ea typeface="Cambria Math" pitchFamily="18" charset="0"/>
              </a:rPr>
              <a:t>The hashing function is not one-to-one as there are many more possible keys than memory locations.  When more than one record is assigned to the same location, we say a </a:t>
            </a:r>
            <a:r>
              <a:rPr lang="en-US" i="1" dirty="0">
                <a:ea typeface="Cambria Math" pitchFamily="18" charset="0"/>
              </a:rPr>
              <a:t>collision</a:t>
            </a:r>
            <a:r>
              <a:rPr lang="en-US" dirty="0">
                <a:ea typeface="Cambria Math" pitchFamily="18" charset="0"/>
              </a:rPr>
              <a:t> occurs.  Here a collision has been resolved by assigning the record to the first free location.</a:t>
            </a:r>
          </a:p>
          <a:p>
            <a:r>
              <a:rPr lang="en-US" dirty="0">
                <a:ea typeface="Cambria Math" pitchFamily="18" charset="0"/>
              </a:rPr>
              <a:t>For collision resolution, we can use a  </a:t>
            </a:r>
            <a:r>
              <a:rPr lang="en-US" i="1" dirty="0">
                <a:ea typeface="Cambria Math" pitchFamily="18" charset="0"/>
              </a:rPr>
              <a:t>linear probing function</a:t>
            </a:r>
            <a:r>
              <a:rPr lang="en-US" dirty="0">
                <a:ea typeface="Cambria Math" pitchFamily="18" charset="0"/>
              </a:rPr>
              <a:t>:                                         </a:t>
            </a:r>
          </a:p>
          <a:p>
            <a:pPr>
              <a:buNone/>
            </a:pPr>
            <a:r>
              <a:rPr lang="en-US" i="1" dirty="0">
                <a:ea typeface="Cambria Math" pitchFamily="18" charset="0"/>
              </a:rPr>
              <a:t>                         h</a:t>
            </a:r>
            <a:r>
              <a:rPr lang="en-US" dirty="0">
                <a:ea typeface="Cambria Math" pitchFamily="18" charset="0"/>
              </a:rPr>
              <a:t>(</a:t>
            </a:r>
            <a:r>
              <a:rPr lang="en-US" i="1" dirty="0" err="1">
                <a:ea typeface="Cambria Math" pitchFamily="18" charset="0"/>
              </a:rPr>
              <a:t>k,i</a:t>
            </a:r>
            <a:r>
              <a:rPr lang="en-US" dirty="0">
                <a:ea typeface="Cambria Math" pitchFamily="18" charset="0"/>
              </a:rPr>
              <a:t>) = (</a:t>
            </a:r>
            <a:r>
              <a:rPr lang="en-US" i="1" dirty="0">
                <a:ea typeface="Cambria Math" pitchFamily="18" charset="0"/>
              </a:rPr>
              <a:t>h</a:t>
            </a:r>
            <a:r>
              <a:rPr lang="en-US" dirty="0">
                <a:ea typeface="Cambria Math" pitchFamily="18" charset="0"/>
              </a:rPr>
              <a:t>(</a:t>
            </a:r>
            <a:r>
              <a:rPr lang="en-US" i="1" dirty="0">
                <a:ea typeface="Cambria Math" pitchFamily="18" charset="0"/>
              </a:rPr>
              <a:t>k</a:t>
            </a:r>
            <a:r>
              <a:rPr lang="en-US" dirty="0">
                <a:ea typeface="Cambria Math" pitchFamily="18" charset="0"/>
              </a:rPr>
              <a:t>) + </a:t>
            </a:r>
            <a:r>
              <a:rPr lang="en-US" i="1" dirty="0" err="1">
                <a:ea typeface="Cambria Math" pitchFamily="18" charset="0"/>
              </a:rPr>
              <a:t>i</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 where </a:t>
            </a:r>
            <a:r>
              <a:rPr lang="en-US" i="1" dirty="0" err="1">
                <a:ea typeface="Cambria Math" pitchFamily="18" charset="0"/>
              </a:rPr>
              <a:t>i</a:t>
            </a:r>
            <a:r>
              <a:rPr lang="en-US" dirty="0">
                <a:ea typeface="Cambria Math" pitchFamily="18" charset="0"/>
              </a:rPr>
              <a:t> runs from </a:t>
            </a:r>
            <a:r>
              <a:rPr lang="en-US" dirty="0">
                <a:latin typeface="Cambria Math" pitchFamily="18" charset="0"/>
                <a:ea typeface="Cambria Math" pitchFamily="18" charset="0"/>
              </a:rPr>
              <a:t>0</a:t>
            </a:r>
            <a:r>
              <a:rPr lang="en-US" dirty="0">
                <a:ea typeface="Cambria Math" pitchFamily="18" charset="0"/>
              </a:rPr>
              <a:t> to </a:t>
            </a:r>
            <a:r>
              <a:rPr lang="en-US" i="1" dirty="0">
                <a:ea typeface="Cambria Math" pitchFamily="18" charset="0"/>
              </a:rPr>
              <a:t>m</a:t>
            </a:r>
            <a:r>
              <a:rPr lang="en-US" dirty="0">
                <a:ea typeface="Cambria Math" pitchFamily="18" charset="0"/>
              </a:rPr>
              <a:t> </a:t>
            </a:r>
            <a:r>
              <a:rPr lang="en-US" dirty="0">
                <a:latin typeface="Cambria Math"/>
                <a:ea typeface="Cambria Math"/>
              </a:rPr>
              <a:t>− 1.</a:t>
            </a:r>
          </a:p>
          <a:p>
            <a:r>
              <a:rPr lang="en-US" dirty="0">
                <a:latin typeface="Cambria Math"/>
                <a:ea typeface="Cambria Math"/>
              </a:rPr>
              <a:t> There are many other methods of handling with collisions. You may cover these in a  </a:t>
            </a:r>
          </a:p>
          <a:p>
            <a:pPr>
              <a:buNone/>
            </a:pPr>
            <a:r>
              <a:rPr lang="en-US" dirty="0">
                <a:latin typeface="Cambria Math"/>
                <a:ea typeface="Cambria Math"/>
              </a:rPr>
              <a:t>        later CS course.</a:t>
            </a:r>
            <a:endParaRPr lang="en-US" dirty="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Relation</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a:t>
            </a:r>
            <a:r>
              <a:rPr lang="en-US" dirty="0"/>
              <a:t>: If </a:t>
            </a:r>
            <a:r>
              <a:rPr lang="en-US" i="1" dirty="0"/>
              <a:t>a</a:t>
            </a:r>
            <a:r>
              <a:rPr lang="en-US" dirty="0"/>
              <a:t> and </a:t>
            </a:r>
            <a:r>
              <a:rPr lang="en-US" i="1" dirty="0"/>
              <a:t>b</a:t>
            </a:r>
            <a:r>
              <a:rPr lang="en-US" dirty="0"/>
              <a:t> are integers and </a:t>
            </a:r>
            <a:r>
              <a:rPr lang="en-US" i="1" dirty="0"/>
              <a:t>m</a:t>
            </a:r>
            <a:r>
              <a:rPr lang="en-US" dirty="0"/>
              <a:t> is a positive integer, then </a:t>
            </a:r>
            <a:r>
              <a:rPr lang="en-US" i="1" dirty="0"/>
              <a:t>a</a:t>
            </a:r>
            <a:r>
              <a:rPr lang="en-US" dirty="0"/>
              <a:t> is </a:t>
            </a:r>
            <a:r>
              <a:rPr lang="en-US" i="1" dirty="0"/>
              <a:t>congruent </a:t>
            </a:r>
            <a:r>
              <a:rPr lang="en-US" dirty="0"/>
              <a:t>to </a:t>
            </a:r>
            <a:r>
              <a:rPr lang="en-US" i="1" dirty="0"/>
              <a:t>b</a:t>
            </a:r>
            <a:r>
              <a:rPr lang="en-US" dirty="0"/>
              <a:t> </a:t>
            </a:r>
            <a:r>
              <a:rPr lang="en-US" i="1" dirty="0"/>
              <a:t>modulo m</a:t>
            </a:r>
            <a:r>
              <a:rPr lang="en-US" dirty="0"/>
              <a:t> if </a:t>
            </a:r>
            <a:r>
              <a:rPr lang="en-US" i="1" dirty="0"/>
              <a:t>m</a:t>
            </a:r>
            <a:r>
              <a:rPr lang="en-US" dirty="0"/>
              <a:t> divides    </a:t>
            </a:r>
            <a:r>
              <a:rPr lang="en-US" i="1" dirty="0"/>
              <a:t>a – b</a:t>
            </a:r>
            <a:r>
              <a:rPr lang="en-US" dirty="0"/>
              <a:t>.</a:t>
            </a:r>
          </a:p>
          <a:p>
            <a:pPr lvl="1"/>
            <a:r>
              <a:rPr lang="en-US" dirty="0"/>
              <a:t>The notation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 says  that </a:t>
            </a:r>
            <a:r>
              <a:rPr lang="en-US" i="1" dirty="0"/>
              <a:t>a</a:t>
            </a:r>
            <a:r>
              <a:rPr lang="en-US" dirty="0"/>
              <a:t> is congruent to </a:t>
            </a:r>
            <a:r>
              <a:rPr lang="en-US" i="1" dirty="0"/>
              <a:t>b</a:t>
            </a:r>
            <a:r>
              <a:rPr lang="en-US" dirty="0"/>
              <a:t> modulo </a:t>
            </a:r>
            <a:r>
              <a:rPr lang="en-US" i="1" dirty="0"/>
              <a:t>m</a:t>
            </a:r>
            <a:r>
              <a:rPr lang="en-US" dirty="0"/>
              <a:t>.  </a:t>
            </a:r>
          </a:p>
          <a:p>
            <a:pPr lvl="1"/>
            <a:r>
              <a:rPr lang="en-US" dirty="0"/>
              <a:t>We say that </a:t>
            </a:r>
            <a:r>
              <a:rPr lang="en-US" i="1" dirty="0"/>
              <a:t>a  </a:t>
            </a:r>
            <a:r>
              <a:rPr lang="en-US" b="1" dirty="0">
                <a:latin typeface="Cambria Math"/>
                <a:ea typeface="Cambria Math"/>
              </a:rPr>
              <a:t>≡</a:t>
            </a:r>
            <a:r>
              <a:rPr lang="en-US" b="1" dirty="0"/>
              <a:t>  </a:t>
            </a:r>
            <a:r>
              <a:rPr lang="en-US" i="1" dirty="0"/>
              <a:t>b </a:t>
            </a:r>
            <a:r>
              <a:rPr lang="en-US" dirty="0"/>
              <a:t>(mod</a:t>
            </a:r>
            <a:r>
              <a:rPr lang="en-US" i="1" dirty="0"/>
              <a:t> m</a:t>
            </a:r>
            <a:r>
              <a:rPr lang="en-US" dirty="0"/>
              <a:t>)</a:t>
            </a:r>
            <a:r>
              <a:rPr lang="en-US" i="1" dirty="0"/>
              <a:t> </a:t>
            </a:r>
            <a:r>
              <a:rPr lang="en-US" dirty="0"/>
              <a:t>is a</a:t>
            </a:r>
            <a:r>
              <a:rPr lang="en-US" i="1" dirty="0"/>
              <a:t> congruence </a:t>
            </a:r>
            <a:r>
              <a:rPr lang="en-US" dirty="0"/>
              <a:t>and that </a:t>
            </a:r>
            <a:r>
              <a:rPr lang="en-US" i="1" dirty="0"/>
              <a:t>m </a:t>
            </a:r>
            <a:r>
              <a:rPr lang="en-US" dirty="0"/>
              <a:t>is its </a:t>
            </a:r>
            <a:r>
              <a:rPr lang="en-US" i="1" dirty="0"/>
              <a:t>modulus.</a:t>
            </a:r>
          </a:p>
          <a:p>
            <a:pPr lvl="1"/>
            <a:r>
              <a:rPr lang="en-US" dirty="0"/>
              <a:t>Two integers are congruent mod </a:t>
            </a:r>
            <a:r>
              <a:rPr lang="en-US" i="1" dirty="0"/>
              <a:t>m</a:t>
            </a:r>
            <a:r>
              <a:rPr lang="en-US" dirty="0"/>
              <a:t>  if and only if they have the same remainder when divided by </a:t>
            </a:r>
            <a:r>
              <a:rPr lang="en-US" i="1" dirty="0"/>
              <a:t>m</a:t>
            </a:r>
            <a:r>
              <a:rPr lang="en-US" dirty="0"/>
              <a:t>.</a:t>
            </a:r>
          </a:p>
          <a:p>
            <a:pPr lvl="1"/>
            <a:r>
              <a:rPr lang="en-US" dirty="0"/>
              <a:t>If </a:t>
            </a:r>
            <a:r>
              <a:rPr lang="en-US" i="1" dirty="0"/>
              <a:t>a</a:t>
            </a:r>
            <a:r>
              <a:rPr lang="en-US" dirty="0"/>
              <a:t> is not congruent to </a:t>
            </a:r>
            <a:r>
              <a:rPr lang="en-US" i="1" dirty="0"/>
              <a:t>b</a:t>
            </a:r>
            <a:r>
              <a:rPr lang="en-US" dirty="0"/>
              <a:t> modulo </a:t>
            </a:r>
            <a:r>
              <a:rPr lang="en-US" i="1" dirty="0"/>
              <a:t>m</a:t>
            </a:r>
            <a:r>
              <a:rPr lang="en-US" dirty="0"/>
              <a:t>, we write </a:t>
            </a:r>
          </a:p>
          <a:p>
            <a:pPr lvl="1">
              <a:buNone/>
            </a:pPr>
            <a:r>
              <a:rPr lang="en-US" i="1" dirty="0"/>
              <a:t>                  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a:t>
            </a:r>
          </a:p>
          <a:p>
            <a:pPr>
              <a:buNone/>
            </a:pPr>
            <a:r>
              <a:rPr lang="en-US" b="1" dirty="0"/>
              <a:t>    Example</a:t>
            </a:r>
            <a:r>
              <a:rPr lang="en-US" dirty="0"/>
              <a:t>: Determine whether </a:t>
            </a:r>
            <a:r>
              <a:rPr lang="en-US" dirty="0">
                <a:latin typeface="Cambria Math" pitchFamily="18" charset="0"/>
                <a:ea typeface="Cambria Math" pitchFamily="18" charset="0"/>
              </a:rPr>
              <a:t>17</a:t>
            </a:r>
            <a:r>
              <a:rPr lang="en-US" dirty="0"/>
              <a:t> is congruent to </a:t>
            </a:r>
            <a:r>
              <a:rPr lang="en-US" dirty="0">
                <a:latin typeface="Cambria Math" pitchFamily="18" charset="0"/>
                <a:ea typeface="Cambria Math" pitchFamily="18" charset="0"/>
              </a:rPr>
              <a:t>5</a:t>
            </a:r>
            <a:r>
              <a:rPr lang="en-US" dirty="0"/>
              <a:t> modulo </a:t>
            </a:r>
            <a:r>
              <a:rPr lang="en-US" dirty="0">
                <a:latin typeface="Cambria Math" pitchFamily="18" charset="0"/>
                <a:ea typeface="Cambria Math" pitchFamily="18" charset="0"/>
              </a:rPr>
              <a:t>6</a:t>
            </a:r>
            <a:r>
              <a:rPr lang="en-US" dirty="0"/>
              <a:t> and whether </a:t>
            </a:r>
            <a:r>
              <a:rPr lang="en-US" dirty="0">
                <a:latin typeface="Cambria Math" pitchFamily="18" charset="0"/>
                <a:ea typeface="Cambria Math" pitchFamily="18" charset="0"/>
              </a:rPr>
              <a:t>24</a:t>
            </a:r>
            <a:r>
              <a:rPr lang="en-US" dirty="0"/>
              <a:t> and </a:t>
            </a:r>
            <a:r>
              <a:rPr lang="en-US" dirty="0">
                <a:latin typeface="Cambria Math" pitchFamily="18" charset="0"/>
                <a:ea typeface="Cambria Math" pitchFamily="18" charset="0"/>
              </a:rPr>
              <a:t>14</a:t>
            </a:r>
            <a:r>
              <a:rPr lang="en-US" dirty="0"/>
              <a:t> are congruent modulo 6.</a:t>
            </a:r>
          </a:p>
          <a:p>
            <a:pPr>
              <a:buNone/>
            </a:pPr>
            <a:r>
              <a:rPr lang="en-US" dirty="0"/>
              <a:t> </a:t>
            </a:r>
          </a:p>
          <a:p>
            <a:pPr>
              <a:buNone/>
            </a:pPr>
            <a:r>
              <a:rPr lang="en-US" dirty="0"/>
              <a:t>    </a:t>
            </a:r>
            <a:r>
              <a:rPr lang="en-US" b="1" dirty="0"/>
              <a:t>Solution</a:t>
            </a:r>
            <a:r>
              <a:rPr lang="en-US" dirty="0"/>
              <a:t>: </a:t>
            </a:r>
          </a:p>
          <a:p>
            <a:pPr lvl="2"/>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(mod </a:t>
            </a:r>
            <a:r>
              <a:rPr lang="en-US" dirty="0">
                <a:latin typeface="Cambria Math" pitchFamily="18" charset="0"/>
                <a:ea typeface="Cambria Math" pitchFamily="18" charset="0"/>
              </a:rPr>
              <a:t>6)</a:t>
            </a:r>
            <a:r>
              <a:rPr lang="en-US" dirty="0"/>
              <a:t> because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17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12. </a:t>
            </a:r>
          </a:p>
          <a:p>
            <a:pPr lvl="2"/>
            <a:r>
              <a:rPr lang="en-US" dirty="0">
                <a:latin typeface="Cambria Math" pitchFamily="18" charset="0"/>
                <a:ea typeface="Cambria Math" pitchFamily="18" charset="0"/>
              </a:rPr>
              <a:t>24</a:t>
            </a:r>
            <a:r>
              <a:rPr lang="en-US" dirty="0"/>
              <a:t> </a:t>
            </a:r>
            <a:r>
              <a:rPr lang="en-US" dirty="0">
                <a:latin typeface="Cambria Math"/>
                <a:ea typeface="Cambria Math"/>
              </a:rPr>
              <a:t>≢ </a:t>
            </a:r>
            <a:r>
              <a:rPr lang="en-US" dirty="0">
                <a:latin typeface="Cambria Math" pitchFamily="18" charset="0"/>
                <a:ea typeface="Cambria Math" pitchFamily="18" charset="0"/>
              </a:rPr>
              <a:t>14</a:t>
            </a:r>
            <a:r>
              <a:rPr lang="en-US" dirty="0"/>
              <a:t> (mod </a:t>
            </a:r>
            <a:r>
              <a:rPr lang="en-US" dirty="0">
                <a:latin typeface="Cambria Math" pitchFamily="18" charset="0"/>
                <a:ea typeface="Cambria Math" pitchFamily="18" charset="0"/>
              </a:rPr>
              <a:t>6)</a:t>
            </a:r>
            <a:r>
              <a:rPr lang="en-US" dirty="0"/>
              <a:t> since </a:t>
            </a:r>
            <a:r>
              <a:rPr lang="en-US" dirty="0">
                <a:latin typeface="Cambria Math" pitchFamily="18" charset="0"/>
                <a:ea typeface="Cambria Math" pitchFamily="18" charset="0"/>
              </a:rPr>
              <a:t>6</a:t>
            </a:r>
            <a:r>
              <a:rPr lang="en-US" dirty="0"/>
              <a:t> divides </a:t>
            </a:r>
            <a:r>
              <a:rPr lang="en-US" dirty="0">
                <a:latin typeface="Cambria Math" pitchFamily="18" charset="0"/>
                <a:ea typeface="Cambria Math" pitchFamily="18" charset="0"/>
              </a:rPr>
              <a:t>24</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14</a:t>
            </a:r>
            <a:r>
              <a:rPr lang="en-US" dirty="0"/>
              <a:t> = </a:t>
            </a:r>
            <a:r>
              <a:rPr lang="en-US" dirty="0">
                <a:latin typeface="Cambria Math" pitchFamily="18" charset="0"/>
                <a:ea typeface="Cambria Math"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fontScale="85000" lnSpcReduction="20000"/>
          </a:bodyPr>
          <a:lstStyle/>
          <a:p>
            <a:r>
              <a:rPr lang="en-US" dirty="0"/>
              <a:t>Randomly chosen numbers are needed for many purposes, including computer simulations. </a:t>
            </a:r>
          </a:p>
          <a:p>
            <a:r>
              <a:rPr lang="en-US" i="1" dirty="0"/>
              <a:t>Pseudorandom numbers</a:t>
            </a:r>
            <a:r>
              <a:rPr lang="en-US" dirty="0"/>
              <a:t> are not truly random since they are generated by systematic methods. </a:t>
            </a:r>
          </a:p>
          <a:p>
            <a:r>
              <a:rPr lang="en-US" dirty="0"/>
              <a:t>The </a:t>
            </a:r>
            <a:r>
              <a:rPr lang="en-US" i="1" dirty="0"/>
              <a:t>linear </a:t>
            </a:r>
            <a:r>
              <a:rPr lang="en-US" i="1" dirty="0" err="1"/>
              <a:t>congruential</a:t>
            </a:r>
            <a:r>
              <a:rPr lang="en-US" i="1" dirty="0"/>
              <a:t> method </a:t>
            </a:r>
            <a:r>
              <a:rPr lang="en-US" dirty="0"/>
              <a:t>is one commonly used procedure for generating pseudorandom numbers. </a:t>
            </a:r>
          </a:p>
          <a:p>
            <a:r>
              <a:rPr lang="en-US" dirty="0"/>
              <a:t>Four integers are needed: the </a:t>
            </a:r>
            <a:r>
              <a:rPr lang="en-US" i="1" dirty="0"/>
              <a:t>modulus</a:t>
            </a:r>
            <a:r>
              <a:rPr lang="en-US" dirty="0"/>
              <a:t> </a:t>
            </a:r>
            <a:r>
              <a:rPr lang="en-US" i="1" dirty="0"/>
              <a:t>m</a:t>
            </a:r>
            <a:r>
              <a:rPr lang="en-US" dirty="0"/>
              <a:t>, the </a:t>
            </a:r>
            <a:r>
              <a:rPr lang="en-US" i="1" dirty="0"/>
              <a:t>multiplier</a:t>
            </a:r>
            <a:r>
              <a:rPr lang="en-US" dirty="0"/>
              <a:t> </a:t>
            </a:r>
            <a:r>
              <a:rPr lang="en-US" i="1" dirty="0"/>
              <a:t>a</a:t>
            </a:r>
            <a:r>
              <a:rPr lang="en-US" dirty="0"/>
              <a:t>, the </a:t>
            </a:r>
            <a:r>
              <a:rPr lang="en-US" i="1" dirty="0"/>
              <a:t>increment</a:t>
            </a:r>
            <a:r>
              <a:rPr lang="en-US" dirty="0"/>
              <a:t> </a:t>
            </a:r>
            <a:r>
              <a:rPr lang="en-US" i="1" dirty="0"/>
              <a:t>c</a:t>
            </a:r>
            <a:r>
              <a:rPr lang="en-US" dirty="0"/>
              <a:t>, and </a:t>
            </a:r>
            <a:r>
              <a:rPr lang="en-US" i="1" dirty="0"/>
              <a:t>seed</a:t>
            </a:r>
            <a:r>
              <a:rPr lang="en-US" dirty="0"/>
              <a:t> </a:t>
            </a:r>
            <a:r>
              <a:rPr lang="en-US" i="1" dirty="0"/>
              <a:t>x</a:t>
            </a:r>
            <a:r>
              <a:rPr lang="en-US" baseline="-25000" dirty="0">
                <a:latin typeface="Cambria Math" pitchFamily="18" charset="0"/>
                <a:ea typeface="Cambria Math" pitchFamily="18" charset="0"/>
              </a:rPr>
              <a:t>0</a:t>
            </a:r>
            <a:r>
              <a:rPr lang="en-US" dirty="0"/>
              <a:t>, with     </a:t>
            </a:r>
            <a:r>
              <a:rPr lang="en-US" dirty="0">
                <a:latin typeface="Cambria Math" pitchFamily="18" charset="0"/>
                <a:ea typeface="Cambria Math" pitchFamily="18" charset="0"/>
              </a:rPr>
              <a:t>2 </a:t>
            </a:r>
            <a:r>
              <a:rPr lang="en-US" dirty="0">
                <a:latin typeface="Cambria Math"/>
                <a:ea typeface="Cambria Math"/>
              </a:rPr>
              <a:t>≤ </a:t>
            </a:r>
            <a:r>
              <a:rPr lang="en-US" i="1" dirty="0">
                <a:ea typeface="Cambria Math"/>
              </a:rPr>
              <a:t>a</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ea typeface="Cambria Math"/>
              </a:rPr>
              <a:t>c</a:t>
            </a:r>
            <a:r>
              <a:rPr lang="en-US" dirty="0">
                <a:latin typeface="Cambria Math"/>
                <a:ea typeface="Cambria Math"/>
              </a:rPr>
              <a:t> &lt; </a:t>
            </a:r>
            <a:r>
              <a:rPr lang="en-US" i="1" dirty="0">
                <a:ea typeface="Cambria Math"/>
              </a:rPr>
              <a:t>m</a:t>
            </a:r>
            <a:r>
              <a:rPr lang="en-US" dirty="0">
                <a:latin typeface="Cambria Math"/>
                <a:ea typeface="Cambria Math"/>
              </a:rPr>
              <a:t>,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x</a:t>
            </a:r>
            <a:r>
              <a:rPr lang="en-US" baseline="-25000" dirty="0">
                <a:latin typeface="Cambria Math" pitchFamily="18" charset="0"/>
                <a:ea typeface="Cambria Math" pitchFamily="18" charset="0"/>
              </a:rPr>
              <a:t>0</a:t>
            </a:r>
            <a:r>
              <a:rPr lang="en-US" dirty="0">
                <a:latin typeface="Cambria Math"/>
                <a:ea typeface="Cambria Math"/>
              </a:rPr>
              <a:t> &lt; </a:t>
            </a:r>
            <a:r>
              <a:rPr lang="en-US" i="1" dirty="0">
                <a:ea typeface="Cambria Math"/>
              </a:rPr>
              <a:t>m. </a:t>
            </a:r>
          </a:p>
          <a:p>
            <a:r>
              <a:rPr lang="en-US" dirty="0">
                <a:ea typeface="Cambria Math"/>
              </a:rPr>
              <a:t>We generate a sequence of pseudorandom numbers {</a:t>
            </a:r>
            <a:r>
              <a:rPr lang="en-US" i="1" dirty="0" err="1"/>
              <a:t>x</a:t>
            </a:r>
            <a:r>
              <a:rPr lang="en-US" i="1" baseline="-25000" dirty="0" err="1">
                <a:latin typeface="Cambria Math" pitchFamily="18" charset="0"/>
                <a:ea typeface="Cambria Math" pitchFamily="18" charset="0"/>
              </a:rPr>
              <a:t>n</a:t>
            </a:r>
            <a:r>
              <a:rPr lang="en-US" dirty="0">
                <a:ea typeface="Cambria Math" pitchFamily="18" charset="0"/>
              </a:rPr>
              <a:t>}, with                </a:t>
            </a:r>
            <a:r>
              <a:rPr lang="en-US" dirty="0">
                <a:latin typeface="Cambria Math" pitchFamily="18" charset="0"/>
                <a:ea typeface="Cambria Math" pitchFamily="18" charset="0"/>
              </a:rPr>
              <a:t>0</a:t>
            </a:r>
            <a:r>
              <a:rPr lang="en-US" dirty="0"/>
              <a:t> </a:t>
            </a:r>
            <a:r>
              <a:rPr lang="en-US" dirty="0">
                <a:latin typeface="Cambria Math"/>
                <a:ea typeface="Cambria Math"/>
              </a:rPr>
              <a:t>≤</a:t>
            </a:r>
            <a:r>
              <a:rPr lang="en-US" i="1" dirty="0"/>
              <a:t> </a:t>
            </a:r>
            <a:r>
              <a:rPr lang="en-US" i="1" dirty="0" err="1"/>
              <a:t>x</a:t>
            </a:r>
            <a:r>
              <a:rPr lang="en-US" baseline="-25000" dirty="0" err="1">
                <a:latin typeface="Cambria Math" pitchFamily="18" charset="0"/>
                <a:ea typeface="Cambria Math" pitchFamily="18" charset="0"/>
              </a:rPr>
              <a:t>n</a:t>
            </a:r>
            <a:r>
              <a:rPr lang="en-US" dirty="0">
                <a:latin typeface="Cambria Math"/>
                <a:ea typeface="Cambria Math"/>
              </a:rPr>
              <a:t> &lt; </a:t>
            </a:r>
            <a:r>
              <a:rPr lang="en-US" i="1" dirty="0">
                <a:ea typeface="Cambria Math"/>
              </a:rPr>
              <a:t>m </a:t>
            </a:r>
            <a:r>
              <a:rPr lang="en-US" dirty="0">
                <a:ea typeface="Cambria Math"/>
              </a:rPr>
              <a:t>for all n, by successively using the recursively defined function</a:t>
            </a:r>
          </a:p>
          <a:p>
            <a:pPr>
              <a:buNone/>
            </a:pPr>
            <a:r>
              <a:rPr lang="en-US" dirty="0">
                <a:ea typeface="Cambria Math"/>
              </a:rPr>
              <a:t>                               </a:t>
            </a:r>
          </a:p>
          <a:p>
            <a:pPr>
              <a:buNone/>
            </a:pPr>
            <a:r>
              <a:rPr lang="en-US" dirty="0">
                <a:ea typeface="Cambria Math"/>
              </a:rPr>
              <a:t>   (</a:t>
            </a:r>
            <a:r>
              <a:rPr lang="en-US" i="1" dirty="0">
                <a:ea typeface="Cambria Math"/>
              </a:rPr>
              <a:t>an example of a recursive definition, discussed in Section </a:t>
            </a:r>
            <a:r>
              <a:rPr lang="en-US" dirty="0">
                <a:latin typeface="Cambria Math" pitchFamily="18" charset="0"/>
                <a:ea typeface="Cambria Math" pitchFamily="18" charset="0"/>
              </a:rPr>
              <a:t>5.3</a:t>
            </a:r>
            <a:r>
              <a:rPr lang="en-US" i="1" dirty="0">
                <a:ea typeface="Cambria Math"/>
              </a:rPr>
              <a:t>)</a:t>
            </a:r>
          </a:p>
          <a:p>
            <a:r>
              <a:rPr lang="en-US" dirty="0">
                <a:ea typeface="Cambria Math"/>
              </a:rPr>
              <a:t>If </a:t>
            </a:r>
            <a:r>
              <a:rPr lang="en-US" dirty="0" err="1">
                <a:ea typeface="Cambria Math"/>
              </a:rPr>
              <a:t>psudorandom</a:t>
            </a:r>
            <a:r>
              <a:rPr lang="en-US" dirty="0">
                <a:ea typeface="Cambria Math"/>
              </a:rPr>
              <a:t> numbers between </a:t>
            </a:r>
            <a:r>
              <a:rPr lang="en-US" dirty="0">
                <a:latin typeface="Cambria Math" pitchFamily="18" charset="0"/>
                <a:ea typeface="Cambria Math" pitchFamily="18" charset="0"/>
              </a:rPr>
              <a:t>0</a:t>
            </a:r>
            <a:r>
              <a:rPr lang="en-US" dirty="0">
                <a:ea typeface="Cambria Math"/>
              </a:rPr>
              <a:t> and </a:t>
            </a:r>
            <a:r>
              <a:rPr lang="en-US" dirty="0">
                <a:latin typeface="Cambria Math" pitchFamily="18" charset="0"/>
                <a:ea typeface="Cambria Math" pitchFamily="18" charset="0"/>
              </a:rPr>
              <a:t>1</a:t>
            </a:r>
            <a:r>
              <a:rPr lang="en-US" dirty="0">
                <a:ea typeface="Cambria Math"/>
              </a:rPr>
              <a:t> are needed, then the generated numbers are divided by the modulus, </a:t>
            </a:r>
            <a:r>
              <a:rPr lang="en-US" i="1" dirty="0" err="1">
                <a:ea typeface="Cambria Math" pitchFamily="18" charset="0"/>
              </a:rPr>
              <a:t>x</a:t>
            </a:r>
            <a:r>
              <a:rPr lang="en-US" i="1" baseline="-25000" dirty="0" err="1">
                <a:ea typeface="Cambria Math" pitchFamily="18" charset="0"/>
              </a:rPr>
              <a:t>n</a:t>
            </a:r>
            <a:r>
              <a:rPr lang="en-US" i="1" baseline="-25000" dirty="0">
                <a:ea typeface="Cambria Math" pitchFamily="18" charset="0"/>
              </a:rPr>
              <a:t> </a:t>
            </a:r>
            <a:r>
              <a:rPr lang="en-US" dirty="0">
                <a:ea typeface="Cambria Math" pitchFamily="18" charset="0"/>
              </a:rPr>
              <a:t>/</a:t>
            </a:r>
            <a:r>
              <a:rPr lang="en-US" i="1" dirty="0">
                <a:ea typeface="Cambria Math" pitchFamily="18" charset="0"/>
              </a:rPr>
              <a:t>m</a:t>
            </a:r>
            <a:r>
              <a:rPr lang="en-US" dirty="0">
                <a:ea typeface="Cambria Math" pitchFamily="18" charset="0"/>
              </a:rPr>
              <a:t>.</a:t>
            </a:r>
            <a:endParaRPr lang="en-US" dirty="0"/>
          </a:p>
          <a:p>
            <a:endParaRPr lang="en-US" dirty="0"/>
          </a:p>
        </p:txBody>
      </p:sp>
      <p:sp>
        <p:nvSpPr>
          <p:cNvPr id="4" name="TextBox 3"/>
          <p:cNvSpPr txBox="1"/>
          <p:nvPr/>
        </p:nvSpPr>
        <p:spPr>
          <a:xfrm>
            <a:off x="4267200" y="4724400"/>
            <a:ext cx="3352800" cy="381000"/>
          </a:xfrm>
          <a:prstGeom prst="rect">
            <a:avLst/>
          </a:prstGeom>
          <a:noFill/>
        </p:spPr>
        <p:txBody>
          <a:bodyPr wrap="square" rtlCol="0">
            <a:spAutoFit/>
          </a:bodyPr>
          <a:lstStyle/>
          <a:p>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i="1" dirty="0" err="1">
                <a:ea typeface="Cambria Math" pitchFamily="18" charset="0"/>
              </a:rPr>
              <a:t>ax</a:t>
            </a:r>
            <a:r>
              <a:rPr lang="en-US" i="1" baseline="-25000" dirty="0" err="1">
                <a:ea typeface="Cambria Math" pitchFamily="18" charset="0"/>
              </a:rPr>
              <a:t>n</a:t>
            </a:r>
            <a:r>
              <a:rPr lang="en-US" dirty="0">
                <a:ea typeface="Cambria Math" pitchFamily="18" charset="0"/>
              </a:rPr>
              <a:t> + </a:t>
            </a:r>
            <a:r>
              <a:rPr lang="en-US" i="1" dirty="0">
                <a:ea typeface="Cambria Math" pitchFamily="18" charset="0"/>
              </a:rPr>
              <a:t>c</a:t>
            </a:r>
            <a:r>
              <a:rPr lang="en-US" dirty="0">
                <a:ea typeface="Cambria Math" pitchFamily="18" charset="0"/>
              </a:rPr>
              <a:t>) </a:t>
            </a:r>
            <a:r>
              <a:rPr lang="en-US" b="1" dirty="0">
                <a:ea typeface="Cambria Math" pitchFamily="18" charset="0"/>
              </a:rPr>
              <a:t>mod</a:t>
            </a:r>
            <a:r>
              <a:rPr lang="en-US" dirty="0">
                <a:ea typeface="Cambria Math" pitchFamily="18" charset="0"/>
              </a:rPr>
              <a:t> </a:t>
            </a:r>
            <a:r>
              <a:rPr lang="en-US" i="1" dirty="0">
                <a:ea typeface="Cambria Math" pitchFamily="18" charset="0"/>
              </a:rPr>
              <a:t>m</a:t>
            </a:r>
            <a:r>
              <a:rPr lang="en-US" dirty="0">
                <a:ea typeface="Cambria Math" pitchFamily="18" charset="0"/>
              </a:rPr>
              <a:t>.</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Pseudorandom Numbers</a:t>
            </a:r>
          </a:p>
        </p:txBody>
      </p:sp>
      <p:sp>
        <p:nvSpPr>
          <p:cNvPr id="3" name="Content Placeholder 2"/>
          <p:cNvSpPr>
            <a:spLocks noGrp="1"/>
          </p:cNvSpPr>
          <p:nvPr>
            <p:ph idx="1"/>
          </p:nvPr>
        </p:nvSpPr>
        <p:spPr/>
        <p:txBody>
          <a:bodyPr>
            <a:normAutofit fontScale="70000" lnSpcReduction="20000"/>
          </a:bodyPr>
          <a:lstStyle/>
          <a:p>
            <a:r>
              <a:rPr lang="en-US" b="1" dirty="0"/>
              <a:t>Example</a:t>
            </a:r>
            <a:r>
              <a:rPr lang="en-US" dirty="0"/>
              <a:t>: Find the sequence of pseudorandom numbers generated by the linear </a:t>
            </a:r>
            <a:r>
              <a:rPr lang="en-US" dirty="0" err="1"/>
              <a:t>congruential</a:t>
            </a:r>
            <a:r>
              <a:rPr lang="en-US" dirty="0"/>
              <a:t> method with modulus </a:t>
            </a:r>
            <a:r>
              <a:rPr lang="en-US" i="1" dirty="0"/>
              <a:t>m</a:t>
            </a:r>
            <a:r>
              <a:rPr lang="en-US" dirty="0"/>
              <a:t> = </a:t>
            </a:r>
            <a:r>
              <a:rPr lang="en-US" dirty="0">
                <a:latin typeface="Cambria Math" pitchFamily="18" charset="0"/>
                <a:ea typeface="Cambria Math" pitchFamily="18" charset="0"/>
              </a:rPr>
              <a:t>9</a:t>
            </a:r>
            <a:r>
              <a:rPr lang="en-US" dirty="0"/>
              <a:t>, multiplier </a:t>
            </a:r>
            <a:r>
              <a:rPr lang="en-US" i="1" dirty="0"/>
              <a:t>a</a:t>
            </a:r>
            <a:r>
              <a:rPr lang="en-US" dirty="0"/>
              <a:t> = </a:t>
            </a:r>
            <a:r>
              <a:rPr lang="en-US" dirty="0">
                <a:latin typeface="Cambria Math" pitchFamily="18" charset="0"/>
                <a:ea typeface="Cambria Math" pitchFamily="18" charset="0"/>
              </a:rPr>
              <a:t>7</a:t>
            </a:r>
            <a:r>
              <a:rPr lang="en-US" dirty="0"/>
              <a:t>, increment </a:t>
            </a:r>
            <a:r>
              <a:rPr lang="en-US" i="1" dirty="0"/>
              <a:t>c</a:t>
            </a:r>
            <a:r>
              <a:rPr lang="en-US" dirty="0"/>
              <a:t> = </a:t>
            </a:r>
            <a:r>
              <a:rPr lang="en-US" dirty="0">
                <a:latin typeface="Cambria Math" pitchFamily="18" charset="0"/>
                <a:ea typeface="Cambria Math" pitchFamily="18" charset="0"/>
              </a:rPr>
              <a:t>4</a:t>
            </a:r>
            <a:r>
              <a:rPr lang="en-US" dirty="0"/>
              <a:t>, and          seed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r>
              <a:rPr lang="en-US" b="1" dirty="0"/>
              <a:t>Solution</a:t>
            </a:r>
            <a:r>
              <a:rPr lang="en-US" dirty="0"/>
              <a:t>: Compute the terms of the sequence by successively using the congruence </a:t>
            </a:r>
            <a:r>
              <a:rPr lang="en-US" dirty="0">
                <a:ea typeface="Cambria Math"/>
              </a:rPr>
              <a:t>     </a:t>
            </a:r>
            <a:r>
              <a:rPr lang="en-US" i="1" dirty="0"/>
              <a:t>x</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 (</a:t>
            </a:r>
            <a:r>
              <a:rPr lang="en-US" dirty="0">
                <a:latin typeface="Cambria Math" pitchFamily="18" charset="0"/>
                <a:ea typeface="Cambria Math" pitchFamily="18" charset="0"/>
              </a:rPr>
              <a:t>7</a:t>
            </a:r>
            <a:r>
              <a:rPr lang="en-US" i="1" dirty="0">
                <a:ea typeface="Cambria Math" pitchFamily="18" charset="0"/>
              </a:rPr>
              <a:t>x</a:t>
            </a:r>
            <a:r>
              <a:rPr lang="en-US" i="1" baseline="-25000" dirty="0">
                <a:ea typeface="Cambria Math" pitchFamily="18" charset="0"/>
              </a:rPr>
              <a:t>n</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with </a:t>
            </a:r>
            <a:r>
              <a:rPr lang="en-US" i="1" dirty="0"/>
              <a:t>x</a:t>
            </a:r>
            <a:r>
              <a:rPr lang="en-US" baseline="-25000" dirty="0">
                <a:latin typeface="Cambria Math" pitchFamily="18" charset="0"/>
                <a:ea typeface="Cambria Math" pitchFamily="18" charset="0"/>
              </a:rPr>
              <a:t>0  </a:t>
            </a:r>
            <a:r>
              <a:rPr lang="en-US" dirty="0"/>
              <a:t>= </a:t>
            </a:r>
            <a:r>
              <a:rPr lang="en-US" dirty="0">
                <a:latin typeface="Cambria Math" pitchFamily="18" charset="0"/>
                <a:ea typeface="Cambria Math" pitchFamily="18" charset="0"/>
              </a:rPr>
              <a:t>3</a:t>
            </a:r>
            <a:r>
              <a:rPr lang="en-US" dirty="0"/>
              <a:t>.</a:t>
            </a:r>
          </a:p>
          <a:p>
            <a:pPr lvl="2">
              <a:buNone/>
            </a:pP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∙3 + 4</a:t>
            </a:r>
            <a:r>
              <a:rPr lang="en-US" b="1" dirty="0">
                <a:ea typeface="Cambria Math" pitchFamily="18" charset="0"/>
              </a:rPr>
              <a:t> mod </a:t>
            </a:r>
            <a:r>
              <a:rPr lang="en-US" dirty="0">
                <a:latin typeface="Cambria Math" pitchFamily="18" charset="0"/>
                <a:ea typeface="Cambria Math" pitchFamily="18" charset="0"/>
              </a:rPr>
              <a:t>9 = 25 </a:t>
            </a:r>
            <a:r>
              <a:rPr lang="en-US" b="1" dirty="0">
                <a:ea typeface="Cambria Math" pitchFamily="18" charset="0"/>
              </a:rPr>
              <a:t>mod </a:t>
            </a:r>
            <a:r>
              <a:rPr lang="en-US" dirty="0">
                <a:latin typeface="Cambria Math" pitchFamily="18" charset="0"/>
                <a:ea typeface="Cambria Math" pitchFamily="18" charset="0"/>
              </a:rPr>
              <a:t>9 = 7</a:t>
            </a:r>
            <a:r>
              <a:rPr lang="en-US" dirty="0"/>
              <a:t>,</a:t>
            </a:r>
          </a:p>
          <a:p>
            <a:pPr lvl="2">
              <a:buNone/>
            </a:pP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1</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∙7 + 4</a:t>
            </a:r>
            <a:r>
              <a:rPr lang="en-US" b="1" dirty="0">
                <a:ea typeface="Cambria Math" pitchFamily="18" charset="0"/>
              </a:rPr>
              <a:t> mod </a:t>
            </a:r>
            <a:r>
              <a:rPr lang="en-US" dirty="0">
                <a:latin typeface="Cambria Math" pitchFamily="18" charset="0"/>
                <a:ea typeface="Cambria Math" pitchFamily="18" charset="0"/>
              </a:rPr>
              <a:t>9 = 53 </a:t>
            </a:r>
            <a:r>
              <a:rPr lang="en-US" b="1" dirty="0">
                <a:ea typeface="Cambria Math" pitchFamily="18" charset="0"/>
              </a:rPr>
              <a:t>mod </a:t>
            </a:r>
            <a:r>
              <a:rPr lang="en-US" dirty="0">
                <a:latin typeface="Cambria Math" pitchFamily="18" charset="0"/>
                <a:ea typeface="Cambria Math" pitchFamily="18" charset="0"/>
              </a:rPr>
              <a:t>9 = 8</a:t>
            </a:r>
            <a:r>
              <a:rPr lang="en-US" dirty="0"/>
              <a:t>,</a:t>
            </a:r>
          </a:p>
          <a:p>
            <a:pPr lvl="2">
              <a:buNone/>
            </a:pP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2</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∙8 + 4</a:t>
            </a:r>
            <a:r>
              <a:rPr lang="en-US" b="1" dirty="0">
                <a:ea typeface="Cambria Math" pitchFamily="18" charset="0"/>
              </a:rPr>
              <a:t> mod </a:t>
            </a:r>
            <a:r>
              <a:rPr lang="en-US" dirty="0">
                <a:latin typeface="Cambria Math" pitchFamily="18" charset="0"/>
                <a:ea typeface="Cambria Math" pitchFamily="18" charset="0"/>
              </a:rPr>
              <a:t>9 = 60 </a:t>
            </a:r>
            <a:r>
              <a:rPr lang="en-US" b="1" dirty="0">
                <a:ea typeface="Cambria Math" pitchFamily="18" charset="0"/>
              </a:rPr>
              <a:t>mod </a:t>
            </a:r>
            <a:r>
              <a:rPr lang="en-US" dirty="0">
                <a:latin typeface="Cambria Math" pitchFamily="18" charset="0"/>
                <a:ea typeface="Cambria Math" pitchFamily="18" charset="0"/>
              </a:rPr>
              <a:t>9 = 6</a:t>
            </a:r>
            <a:r>
              <a:rPr lang="en-US" dirty="0"/>
              <a:t>,</a:t>
            </a:r>
          </a:p>
          <a:p>
            <a:pPr lvl="2">
              <a:buNone/>
            </a:pP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3</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∙6 + 4</a:t>
            </a:r>
            <a:r>
              <a:rPr lang="en-US" b="1" dirty="0">
                <a:ea typeface="Cambria Math" pitchFamily="18" charset="0"/>
              </a:rPr>
              <a:t> mod </a:t>
            </a:r>
            <a:r>
              <a:rPr lang="en-US" dirty="0">
                <a:latin typeface="Cambria Math" pitchFamily="18" charset="0"/>
                <a:ea typeface="Cambria Math" pitchFamily="18" charset="0"/>
              </a:rPr>
              <a:t>9 = 46 </a:t>
            </a:r>
            <a:r>
              <a:rPr lang="en-US" b="1" dirty="0">
                <a:ea typeface="Cambria Math" pitchFamily="18" charset="0"/>
              </a:rPr>
              <a:t>mod </a:t>
            </a:r>
            <a:r>
              <a:rPr lang="en-US" dirty="0">
                <a:latin typeface="Cambria Math" pitchFamily="18" charset="0"/>
                <a:ea typeface="Cambria Math" pitchFamily="18" charset="0"/>
              </a:rPr>
              <a:t>9 = 1</a:t>
            </a:r>
            <a:r>
              <a:rPr lang="en-US" dirty="0"/>
              <a:t>,</a:t>
            </a:r>
          </a:p>
          <a:p>
            <a:pPr lvl="2">
              <a:buNone/>
            </a:pP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4</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∙1 + 4</a:t>
            </a:r>
            <a:r>
              <a:rPr lang="en-US" b="1" dirty="0">
                <a:ea typeface="Cambria Math" pitchFamily="18" charset="0"/>
              </a:rPr>
              <a:t> mod </a:t>
            </a:r>
            <a:r>
              <a:rPr lang="en-US" dirty="0">
                <a:latin typeface="Cambria Math" pitchFamily="18" charset="0"/>
                <a:ea typeface="Cambria Math" pitchFamily="18" charset="0"/>
              </a:rPr>
              <a:t>9 = 11 </a:t>
            </a:r>
            <a:r>
              <a:rPr lang="en-US" b="1" dirty="0">
                <a:ea typeface="Cambria Math" pitchFamily="18" charset="0"/>
              </a:rPr>
              <a:t>mod </a:t>
            </a:r>
            <a:r>
              <a:rPr lang="en-US" dirty="0">
                <a:latin typeface="Cambria Math" pitchFamily="18" charset="0"/>
                <a:ea typeface="Cambria Math" pitchFamily="18" charset="0"/>
              </a:rPr>
              <a:t>9 = 2</a:t>
            </a:r>
            <a:r>
              <a:rPr lang="en-US" dirty="0"/>
              <a:t>,</a:t>
            </a:r>
          </a:p>
          <a:p>
            <a:pPr lvl="2">
              <a:buNone/>
            </a:pP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5</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∙2 + 4</a:t>
            </a:r>
            <a:r>
              <a:rPr lang="en-US" b="1" dirty="0">
                <a:ea typeface="Cambria Math" pitchFamily="18" charset="0"/>
              </a:rPr>
              <a:t> mod </a:t>
            </a:r>
            <a:r>
              <a:rPr lang="en-US" dirty="0">
                <a:latin typeface="Cambria Math" pitchFamily="18" charset="0"/>
                <a:ea typeface="Cambria Math" pitchFamily="18" charset="0"/>
              </a:rPr>
              <a:t>9 = 18 </a:t>
            </a:r>
            <a:r>
              <a:rPr lang="en-US" b="1" dirty="0">
                <a:ea typeface="Cambria Math" pitchFamily="18" charset="0"/>
              </a:rPr>
              <a:t>mod </a:t>
            </a:r>
            <a:r>
              <a:rPr lang="en-US" dirty="0">
                <a:latin typeface="Cambria Math" pitchFamily="18" charset="0"/>
                <a:ea typeface="Cambria Math" pitchFamily="18" charset="0"/>
              </a:rPr>
              <a:t>9 = 0</a:t>
            </a:r>
            <a:r>
              <a:rPr lang="en-US" dirty="0"/>
              <a:t>,</a:t>
            </a:r>
          </a:p>
          <a:p>
            <a:pPr lvl="2">
              <a:buNone/>
            </a:pP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6</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∙0 + 4</a:t>
            </a:r>
            <a:r>
              <a:rPr lang="en-US" b="1" dirty="0">
                <a:ea typeface="Cambria Math" pitchFamily="18" charset="0"/>
              </a:rPr>
              <a:t> mod </a:t>
            </a:r>
            <a:r>
              <a:rPr lang="en-US" dirty="0">
                <a:latin typeface="Cambria Math" pitchFamily="18" charset="0"/>
                <a:ea typeface="Cambria Math" pitchFamily="18" charset="0"/>
              </a:rPr>
              <a:t>9 = 4 </a:t>
            </a:r>
            <a:r>
              <a:rPr lang="en-US" b="1" dirty="0">
                <a:ea typeface="Cambria Math" pitchFamily="18" charset="0"/>
              </a:rPr>
              <a:t>mod </a:t>
            </a:r>
            <a:r>
              <a:rPr lang="en-US" dirty="0">
                <a:latin typeface="Cambria Math" pitchFamily="18" charset="0"/>
                <a:ea typeface="Cambria Math" pitchFamily="18" charset="0"/>
              </a:rPr>
              <a:t>9 = 4</a:t>
            </a:r>
            <a:r>
              <a:rPr lang="en-US" dirty="0"/>
              <a:t>,</a:t>
            </a:r>
          </a:p>
          <a:p>
            <a:pPr lvl="2">
              <a:buNone/>
            </a:pP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7</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∙4 + 4</a:t>
            </a:r>
            <a:r>
              <a:rPr lang="en-US" b="1" dirty="0">
                <a:ea typeface="Cambria Math" pitchFamily="18" charset="0"/>
              </a:rPr>
              <a:t> mod </a:t>
            </a:r>
            <a:r>
              <a:rPr lang="en-US" dirty="0">
                <a:latin typeface="Cambria Math" pitchFamily="18" charset="0"/>
                <a:ea typeface="Cambria Math" pitchFamily="18" charset="0"/>
              </a:rPr>
              <a:t>9 = 32 </a:t>
            </a:r>
            <a:r>
              <a:rPr lang="en-US" b="1" dirty="0">
                <a:ea typeface="Cambria Math" pitchFamily="18" charset="0"/>
              </a:rPr>
              <a:t>mod </a:t>
            </a:r>
            <a:r>
              <a:rPr lang="en-US" dirty="0">
                <a:latin typeface="Cambria Math" pitchFamily="18" charset="0"/>
                <a:ea typeface="Cambria Math" pitchFamily="18" charset="0"/>
              </a:rPr>
              <a:t>9 = 5</a:t>
            </a:r>
            <a:r>
              <a:rPr lang="en-US" dirty="0"/>
              <a:t>,</a:t>
            </a:r>
          </a:p>
          <a:p>
            <a:pPr lvl="2">
              <a:buNone/>
            </a:pPr>
            <a:r>
              <a:rPr lang="en-US" i="1" dirty="0"/>
              <a:t>x</a:t>
            </a:r>
            <a:r>
              <a:rPr lang="en-US" baseline="-25000" dirty="0">
                <a:latin typeface="Cambria Math" pitchFamily="18" charset="0"/>
                <a:ea typeface="Cambria Math" pitchFamily="18" charset="0"/>
              </a:rPr>
              <a:t>9</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7</a:t>
            </a:r>
            <a:r>
              <a:rPr lang="en-US" i="1" dirty="0">
                <a:ea typeface="Cambria Math" pitchFamily="18" charset="0"/>
              </a:rPr>
              <a:t>x</a:t>
            </a:r>
            <a:r>
              <a:rPr lang="en-US" baseline="-25000" dirty="0">
                <a:latin typeface="Cambria Math" pitchFamily="18" charset="0"/>
                <a:ea typeface="Cambria Math" pitchFamily="18" charset="0"/>
              </a:rPr>
              <a:t>8</a:t>
            </a:r>
            <a:r>
              <a:rPr lang="en-US" dirty="0">
                <a:ea typeface="Cambria Math" pitchFamily="18" charset="0"/>
              </a:rPr>
              <a:t> + </a:t>
            </a:r>
            <a:r>
              <a:rPr lang="en-US" dirty="0">
                <a:latin typeface="Cambria Math" pitchFamily="18" charset="0"/>
                <a:ea typeface="Cambria Math" pitchFamily="18" charset="0"/>
              </a:rPr>
              <a:t>4</a:t>
            </a:r>
            <a:r>
              <a:rPr lang="en-US" dirty="0">
                <a:ea typeface="Cambria Math" pitchFamily="18" charset="0"/>
              </a:rPr>
              <a:t> </a:t>
            </a:r>
            <a:r>
              <a:rPr lang="en-US" b="1" dirty="0">
                <a:ea typeface="Cambria Math" pitchFamily="18" charset="0"/>
              </a:rPr>
              <a:t>mod </a:t>
            </a:r>
            <a:r>
              <a:rPr lang="en-US" dirty="0">
                <a:latin typeface="Cambria Math" pitchFamily="18" charset="0"/>
                <a:ea typeface="Cambria Math" pitchFamily="18" charset="0"/>
              </a:rPr>
              <a:t>9</a:t>
            </a:r>
            <a:r>
              <a:rPr lang="en-US" dirty="0">
                <a:ea typeface="Cambria Math" pitchFamily="18" charset="0"/>
              </a:rPr>
              <a:t>  </a:t>
            </a:r>
            <a:r>
              <a:rPr lang="en-US" dirty="0"/>
              <a:t>= </a:t>
            </a:r>
            <a:r>
              <a:rPr lang="en-US" dirty="0">
                <a:latin typeface="Cambria Math" pitchFamily="18" charset="0"/>
                <a:ea typeface="Cambria Math" pitchFamily="18" charset="0"/>
              </a:rPr>
              <a:t>7</a:t>
            </a:r>
            <a:r>
              <a:rPr lang="en-US" dirty="0">
                <a:latin typeface="Cambria Math"/>
                <a:ea typeface="Cambria Math"/>
              </a:rPr>
              <a:t>∙5 + 4</a:t>
            </a:r>
            <a:r>
              <a:rPr lang="en-US" b="1" dirty="0">
                <a:ea typeface="Cambria Math" pitchFamily="18" charset="0"/>
              </a:rPr>
              <a:t> mod </a:t>
            </a:r>
            <a:r>
              <a:rPr lang="en-US" dirty="0">
                <a:latin typeface="Cambria Math" pitchFamily="18" charset="0"/>
                <a:ea typeface="Cambria Math" pitchFamily="18" charset="0"/>
              </a:rPr>
              <a:t>9 = 39 </a:t>
            </a:r>
            <a:r>
              <a:rPr lang="en-US" b="1" dirty="0">
                <a:ea typeface="Cambria Math" pitchFamily="18" charset="0"/>
              </a:rPr>
              <a:t>mod </a:t>
            </a:r>
            <a:r>
              <a:rPr lang="en-US" dirty="0">
                <a:latin typeface="Cambria Math" pitchFamily="18" charset="0"/>
                <a:ea typeface="Cambria Math" pitchFamily="18" charset="0"/>
              </a:rPr>
              <a:t>9 = 3</a:t>
            </a:r>
            <a:r>
              <a:rPr lang="en-US" dirty="0"/>
              <a:t>.</a:t>
            </a:r>
          </a:p>
          <a:p>
            <a:pPr lvl="1">
              <a:buNone/>
            </a:pPr>
            <a:r>
              <a:rPr lang="en-US" dirty="0"/>
              <a:t>The sequence generated is </a:t>
            </a:r>
            <a:r>
              <a:rPr lang="en-US" dirty="0">
                <a:latin typeface="Cambria Math" pitchFamily="18" charset="0"/>
                <a:ea typeface="Cambria Math" pitchFamily="18" charset="0"/>
              </a:rPr>
              <a:t>3,7,8,6,1,2,0,4,5,3,7,8,6,1,2,0,4,5,3,…   </a:t>
            </a:r>
          </a:p>
          <a:p>
            <a:pPr lvl="1">
              <a:buNone/>
            </a:pPr>
            <a:r>
              <a:rPr lang="en-US" dirty="0"/>
              <a:t>It repeats after generating </a:t>
            </a:r>
            <a:r>
              <a:rPr lang="en-US" dirty="0">
                <a:latin typeface="Cambria Math" pitchFamily="18" charset="0"/>
                <a:ea typeface="Cambria Math" pitchFamily="18" charset="0"/>
              </a:rPr>
              <a:t>9</a:t>
            </a:r>
            <a:r>
              <a:rPr lang="en-US" dirty="0"/>
              <a:t> terms.</a:t>
            </a:r>
          </a:p>
          <a:p>
            <a:r>
              <a:rPr lang="en-US" dirty="0"/>
              <a:t>Commonly, computers use a linear </a:t>
            </a:r>
            <a:r>
              <a:rPr lang="en-US" dirty="0" err="1"/>
              <a:t>congruential</a:t>
            </a:r>
            <a:r>
              <a:rPr lang="en-US" dirty="0"/>
              <a:t> generator with increment </a:t>
            </a:r>
            <a:r>
              <a:rPr lang="en-US" i="1" dirty="0"/>
              <a:t>c</a:t>
            </a:r>
            <a:r>
              <a:rPr lang="en-US" dirty="0"/>
              <a:t> = </a:t>
            </a:r>
            <a:r>
              <a:rPr lang="en-US" dirty="0">
                <a:latin typeface="Cambria Math" pitchFamily="18" charset="0"/>
                <a:ea typeface="Cambria Math" pitchFamily="18" charset="0"/>
              </a:rPr>
              <a:t>0</a:t>
            </a:r>
            <a:r>
              <a:rPr lang="en-US" dirty="0"/>
              <a:t>. This is called a </a:t>
            </a:r>
            <a:r>
              <a:rPr lang="en-US" i="1" dirty="0"/>
              <a:t>pure multiplicative generator</a:t>
            </a:r>
            <a:r>
              <a:rPr lang="en-US" dirty="0"/>
              <a:t>. Such a generator with modulus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31</a:t>
            </a:r>
            <a:r>
              <a:rPr lang="en-US" dirty="0"/>
              <a:t> </a:t>
            </a:r>
            <a:r>
              <a:rPr lang="en-US" dirty="0">
                <a:latin typeface="Cambria Math"/>
                <a:ea typeface="Cambria Math"/>
              </a:rPr>
              <a:t>− 1 </a:t>
            </a:r>
            <a:r>
              <a:rPr lang="en-US" dirty="0"/>
              <a:t>and multiplier  </a:t>
            </a:r>
            <a:r>
              <a:rPr lang="en-US" dirty="0">
                <a:latin typeface="Cambria Math" pitchFamily="18" charset="0"/>
                <a:ea typeface="Cambria Math" pitchFamily="18" charset="0"/>
              </a:rPr>
              <a:t>7</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 16,807 generates 2</a:t>
            </a:r>
            <a:r>
              <a:rPr lang="en-US" baseline="30000" dirty="0">
                <a:latin typeface="Cambria Math" pitchFamily="18" charset="0"/>
                <a:ea typeface="Cambria Math" pitchFamily="18" charset="0"/>
              </a:rPr>
              <a:t>31 </a:t>
            </a:r>
            <a:r>
              <a:rPr lang="en-US" dirty="0">
                <a:latin typeface="Cambria Math"/>
                <a:ea typeface="Cambria Math"/>
              </a:rPr>
              <a:t>− 2 </a:t>
            </a:r>
            <a:r>
              <a:rPr lang="en-US" dirty="0"/>
              <a:t>numbers before  repeating. </a:t>
            </a:r>
            <a:endParaRPr lang="en-US" baseline="30000" dirty="0">
              <a:latin typeface="Cambria Math" pitchFamily="18" charset="0"/>
              <a:ea typeface="Cambria Math" pitchFamily="18" charset="0"/>
            </a:endParaRP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Digits:  UPCs</a:t>
            </a:r>
          </a:p>
        </p:txBody>
      </p:sp>
      <p:sp>
        <p:nvSpPr>
          <p:cNvPr id="3" name="Content Placeholder 2"/>
          <p:cNvSpPr>
            <a:spLocks noGrp="1"/>
          </p:cNvSpPr>
          <p:nvPr>
            <p:ph idx="1"/>
          </p:nvPr>
        </p:nvSpPr>
        <p:spPr/>
        <p:txBody>
          <a:bodyPr>
            <a:normAutofit fontScale="70000" lnSpcReduction="20000"/>
          </a:bodyPr>
          <a:lstStyle/>
          <a:p>
            <a:r>
              <a:rPr lang="en-US" dirty="0"/>
              <a:t>A common method of detecting errors in strings of digits is to add an extra digit at the end, which is evaluated using a function. If the final digit is  not correct, then the string is assumed not to be correct.</a:t>
            </a:r>
          </a:p>
          <a:p>
            <a:pPr>
              <a:buNone/>
            </a:pPr>
            <a:r>
              <a:rPr lang="en-US" b="1" dirty="0"/>
              <a:t>   Example</a:t>
            </a:r>
            <a:r>
              <a:rPr lang="en-US" dirty="0"/>
              <a:t>: Retail products are identified by their </a:t>
            </a:r>
            <a:r>
              <a:rPr lang="en-US" i="1" dirty="0"/>
              <a:t>Universal Product Codes </a:t>
            </a:r>
            <a:r>
              <a:rPr lang="en-US" dirty="0"/>
              <a:t>(</a:t>
            </a:r>
            <a:r>
              <a:rPr lang="en-US" i="1" dirty="0"/>
              <a:t>UPC</a:t>
            </a:r>
            <a:r>
              <a:rPr lang="en-US" dirty="0"/>
              <a:t>s). Usually these have </a:t>
            </a:r>
            <a:r>
              <a:rPr lang="en-US" dirty="0">
                <a:latin typeface="Cambria Math" pitchFamily="18" charset="0"/>
                <a:ea typeface="Cambria Math" pitchFamily="18" charset="0"/>
              </a:rPr>
              <a:t>12</a:t>
            </a:r>
            <a:r>
              <a:rPr lang="en-US" dirty="0"/>
              <a:t> decimal digits, the last one being the check digit. The check digit is determined by the congruence:</a:t>
            </a:r>
          </a:p>
          <a:p>
            <a:pPr marL="822960" lvl="4" indent="-274320">
              <a:buSzPct val="95000"/>
              <a:buNone/>
            </a:pPr>
            <a:r>
              <a:rPr lang="en-US" dirty="0">
                <a:latin typeface="Cambria Math" pitchFamily="18" charset="0"/>
                <a:ea typeface="Cambria Math" pitchFamily="18" charset="0"/>
              </a:rPr>
              <a:t>   3</a:t>
            </a:r>
            <a:r>
              <a:rPr lang="en-US" i="1" dirty="0"/>
              <a:t>x</a:t>
            </a:r>
            <a:r>
              <a:rPr lang="en-US" baseline="-25000" dirty="0">
                <a:latin typeface="Cambria Math" pitchFamily="18" charset="0"/>
                <a:ea typeface="Cambria Math" pitchFamily="18" charset="0"/>
              </a:rPr>
              <a:t>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2</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3</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4</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5</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6</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7</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8</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9</a:t>
            </a:r>
            <a:r>
              <a:rPr lang="en-US" dirty="0">
                <a:ea typeface="Cambria Math" pitchFamily="18" charset="0"/>
              </a:rPr>
              <a:t> + </a:t>
            </a:r>
            <a:r>
              <a:rPr lang="en-US" i="1" dirty="0"/>
              <a:t>x</a:t>
            </a:r>
            <a:r>
              <a:rPr lang="en-US" baseline="-25000" dirty="0">
                <a:latin typeface="Cambria Math" pitchFamily="18" charset="0"/>
                <a:ea typeface="Cambria Math" pitchFamily="18" charset="0"/>
              </a:rPr>
              <a:t>10</a:t>
            </a:r>
            <a:r>
              <a:rPr lang="en-US" i="1" baseline="-25000"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3</a:t>
            </a:r>
            <a:r>
              <a:rPr lang="en-US" i="1" dirty="0"/>
              <a:t>x</a:t>
            </a:r>
            <a:r>
              <a:rPr lang="en-US" baseline="-25000" dirty="0">
                <a:latin typeface="Cambria Math" pitchFamily="18" charset="0"/>
                <a:ea typeface="Cambria Math" pitchFamily="18" charset="0"/>
              </a:rPr>
              <a:t>11</a:t>
            </a:r>
            <a:r>
              <a:rPr lang="en-US" i="1" baseline="-25000" dirty="0">
                <a:latin typeface="Cambria Math" pitchFamily="18" charset="0"/>
                <a:ea typeface="Cambria Math" pitchFamily="18" charset="0"/>
              </a:rPr>
              <a:t>  </a:t>
            </a:r>
            <a:r>
              <a:rPr lang="en-US" dirty="0">
                <a:ea typeface="Cambria Math" pitchFamily="18" charset="0"/>
              </a:rPr>
              <a:t>+ </a:t>
            </a:r>
            <a:r>
              <a:rPr lang="en-US" i="1" dirty="0"/>
              <a:t>x</a:t>
            </a:r>
            <a:r>
              <a:rPr lang="en-US" baseline="-25000" dirty="0">
                <a:latin typeface="Cambria Math" pitchFamily="18" charset="0"/>
                <a:ea typeface="Cambria Math" pitchFamily="18" charset="0"/>
              </a:rPr>
              <a:t>12</a:t>
            </a:r>
            <a:r>
              <a:rPr lang="en-US" i="1" baseline="-25000" dirty="0">
                <a:latin typeface="Cambria Math" pitchFamily="18" charset="0"/>
                <a:ea typeface="Cambria Math" pitchFamily="18" charset="0"/>
              </a:rPr>
              <a:t> </a:t>
            </a:r>
            <a:r>
              <a:rPr lang="en-US" dirty="0">
                <a:latin typeface="Cambria Math"/>
                <a:ea typeface="Cambria Math"/>
              </a:rPr>
              <a:t>≡ 0</a:t>
            </a:r>
            <a:r>
              <a:rPr lang="en-US" dirty="0">
                <a:latin typeface="Cambria Math" pitchFamily="18" charset="0"/>
                <a:ea typeface="Cambria Math" pitchFamily="18" charset="0"/>
              </a:rPr>
              <a:t> (</a:t>
            </a:r>
            <a:r>
              <a:rPr lang="en-US" dirty="0">
                <a:ea typeface="Cambria Math" pitchFamily="18" charset="0"/>
              </a:rPr>
              <a:t>mod</a:t>
            </a:r>
            <a:r>
              <a:rPr lang="en-US" b="1" dirty="0">
                <a:ea typeface="Cambria Math" pitchFamily="18" charset="0"/>
              </a:rPr>
              <a:t> </a:t>
            </a:r>
            <a:r>
              <a:rPr lang="en-US" dirty="0">
                <a:latin typeface="Cambria Math" pitchFamily="18" charset="0"/>
                <a:ea typeface="Cambria Math" pitchFamily="18" charset="0"/>
              </a:rPr>
              <a:t>10).</a:t>
            </a:r>
          </a:p>
          <a:p>
            <a:pPr marL="731520" lvl="3" indent="-457200">
              <a:buSzPct val="95000"/>
              <a:buFont typeface="+mj-lt"/>
              <a:buAutoNum type="alphaLcPeriod"/>
            </a:pPr>
            <a:r>
              <a:rPr lang="en-US" dirty="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a:latin typeface="Cambria Math" pitchFamily="18" charset="0"/>
                <a:ea typeface="Cambria Math" pitchFamily="18" charset="0"/>
              </a:rPr>
              <a:t>Is 041331021641 a valid UPC?</a:t>
            </a:r>
          </a:p>
          <a:p>
            <a:pPr marL="457200" lvl="2" indent="-457200">
              <a:buSzPct val="95000"/>
              <a:buNone/>
            </a:pPr>
            <a:r>
              <a:rPr lang="en-US" b="1" dirty="0">
                <a:latin typeface="Cambria Math" pitchFamily="18" charset="0"/>
                <a:ea typeface="Cambria Math" pitchFamily="18" charset="0"/>
              </a:rPr>
              <a:t>       </a:t>
            </a:r>
            <a:r>
              <a:rPr lang="en-US" sz="2800" b="1" dirty="0">
                <a:latin typeface="Cambria Math" pitchFamily="18" charset="0"/>
                <a:ea typeface="Cambria Math" pitchFamily="18" charset="0"/>
              </a:rPr>
              <a:t>Solution</a:t>
            </a:r>
            <a:r>
              <a:rPr lang="en-US" sz="2800" dirty="0">
                <a:latin typeface="Cambria Math" pitchFamily="18" charset="0"/>
                <a:ea typeface="Cambria Math" pitchFamily="18" charset="0"/>
              </a:rPr>
              <a:t>: </a:t>
            </a:r>
          </a:p>
          <a:p>
            <a:pPr marL="731520" lvl="3" indent="-457200">
              <a:buSzPct val="95000"/>
              <a:buFont typeface="+mj-lt"/>
              <a:buAutoNum type="alphaLcPeriod"/>
            </a:pPr>
            <a:r>
              <a:rPr lang="en-US" sz="2300" dirty="0">
                <a:latin typeface="Cambria Math" pitchFamily="18" charset="0"/>
                <a:ea typeface="Cambria Math" pitchFamily="18" charset="0"/>
              </a:rPr>
              <a:t>3</a:t>
            </a:r>
            <a:r>
              <a:rPr lang="en-US" sz="2300" dirty="0">
                <a:latin typeface="Cambria Math"/>
                <a:ea typeface="Cambria Math"/>
              </a:rPr>
              <a:t>∙7 + 9 + </a:t>
            </a:r>
            <a:r>
              <a:rPr lang="en-US" sz="2300" dirty="0">
                <a:latin typeface="Cambria Math" pitchFamily="18" charset="0"/>
                <a:ea typeface="Cambria Math" pitchFamily="18" charset="0"/>
              </a:rPr>
              <a:t>3</a:t>
            </a:r>
            <a:r>
              <a:rPr lang="en-US" sz="2300" dirty="0">
                <a:latin typeface="Cambria Math"/>
                <a:ea typeface="Cambria Math"/>
              </a:rPr>
              <a:t>∙3 + 5 + </a:t>
            </a:r>
            <a:r>
              <a:rPr lang="en-US" sz="2300" dirty="0">
                <a:latin typeface="Cambria Math" pitchFamily="18" charset="0"/>
                <a:ea typeface="Cambria Math" pitchFamily="18" charset="0"/>
              </a:rPr>
              <a:t>3</a:t>
            </a:r>
            <a:r>
              <a:rPr lang="en-US" sz="2300" dirty="0">
                <a:latin typeface="Cambria Math"/>
                <a:ea typeface="Cambria Math"/>
              </a:rPr>
              <a:t>∙7 + 3 +</a:t>
            </a:r>
            <a:r>
              <a:rPr lang="en-US" sz="2300" dirty="0">
                <a:latin typeface="Cambria Math" pitchFamily="18" charset="0"/>
                <a:ea typeface="Cambria Math" pitchFamily="18" charset="0"/>
              </a:rPr>
              <a:t> 3</a:t>
            </a:r>
            <a:r>
              <a:rPr lang="en-US" sz="2300" dirty="0">
                <a:latin typeface="Cambria Math"/>
                <a:ea typeface="Cambria Math"/>
              </a:rPr>
              <a:t>∙4 + 3 +</a:t>
            </a:r>
            <a:r>
              <a:rPr lang="en-US" sz="2300" dirty="0">
                <a:latin typeface="Cambria Math" pitchFamily="18" charset="0"/>
                <a:ea typeface="Cambria Math" pitchFamily="18" charset="0"/>
              </a:rPr>
              <a:t> 3</a:t>
            </a:r>
            <a:r>
              <a:rPr lang="en-US" sz="2300" dirty="0">
                <a:latin typeface="Cambria Math"/>
                <a:ea typeface="Cambria Math"/>
              </a:rPr>
              <a:t>∙1 + 0 + </a:t>
            </a:r>
            <a:r>
              <a:rPr lang="en-US" sz="2300" dirty="0">
                <a:latin typeface="Cambria Math" pitchFamily="18" charset="0"/>
                <a:ea typeface="Cambria Math" pitchFamily="18" charset="0"/>
              </a:rPr>
              <a:t>3</a:t>
            </a:r>
            <a:r>
              <a:rPr lang="en-US" sz="2300" dirty="0">
                <a:latin typeface="Cambria Math"/>
                <a:ea typeface="Cambria Math"/>
              </a:rPr>
              <a:t>∙4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21 + 9 + 9 + 5 + 21 + 3 + 12+ 3 + 3 + 0 + 12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98 +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i="1" dirty="0">
                <a:latin typeface="Cambria Math" pitchFamily="18" charset="0"/>
                <a:ea typeface="Cambria Math" pitchFamily="18" charset="0"/>
              </a:rPr>
              <a:t>           </a:t>
            </a:r>
            <a:r>
              <a:rPr lang="en-US" sz="2300" i="1" dirty="0"/>
              <a:t>x</a:t>
            </a:r>
            <a:r>
              <a:rPr lang="en-US" sz="2300" baseline="-25000" dirty="0">
                <a:latin typeface="Cambria Math" pitchFamily="18" charset="0"/>
                <a:ea typeface="Cambria Math" pitchFamily="18" charset="0"/>
              </a:rPr>
              <a:t>12</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a:latin typeface="Cambria Math" pitchFamily="18" charset="0"/>
                <a:ea typeface="Cambria Math" pitchFamily="18" charset="0"/>
              </a:rPr>
              <a:t>3</a:t>
            </a:r>
            <a:r>
              <a:rPr lang="en-US" sz="2300" dirty="0">
                <a:latin typeface="Cambria Math"/>
                <a:ea typeface="Cambria Math"/>
              </a:rPr>
              <a:t>∙0 + 4 + </a:t>
            </a:r>
            <a:r>
              <a:rPr lang="en-US" sz="2300" dirty="0">
                <a:latin typeface="Cambria Math" pitchFamily="18" charset="0"/>
                <a:ea typeface="Cambria Math" pitchFamily="18" charset="0"/>
              </a:rPr>
              <a:t>3</a:t>
            </a:r>
            <a:r>
              <a:rPr lang="en-US" sz="2300" dirty="0">
                <a:latin typeface="Cambria Math"/>
                <a:ea typeface="Cambria Math"/>
              </a:rPr>
              <a:t>∙1 + 3 + </a:t>
            </a:r>
            <a:r>
              <a:rPr lang="en-US" sz="2300" dirty="0">
                <a:latin typeface="Cambria Math" pitchFamily="18" charset="0"/>
                <a:ea typeface="Cambria Math" pitchFamily="18" charset="0"/>
              </a:rPr>
              <a:t>3</a:t>
            </a:r>
            <a:r>
              <a:rPr lang="en-US" sz="2300" dirty="0">
                <a:latin typeface="Cambria Math"/>
                <a:ea typeface="Cambria Math"/>
              </a:rPr>
              <a:t>∙3 + 1 +</a:t>
            </a:r>
            <a:r>
              <a:rPr lang="en-US" sz="2300" dirty="0">
                <a:latin typeface="Cambria Math" pitchFamily="18" charset="0"/>
                <a:ea typeface="Cambria Math" pitchFamily="18" charset="0"/>
              </a:rPr>
              <a:t> 3</a:t>
            </a:r>
            <a:r>
              <a:rPr lang="en-US" sz="2300" dirty="0">
                <a:latin typeface="Cambria Math"/>
                <a:ea typeface="Cambria Math"/>
              </a:rPr>
              <a:t>∙0 + 2 +</a:t>
            </a:r>
            <a:r>
              <a:rPr lang="en-US" sz="2300" dirty="0">
                <a:latin typeface="Cambria Math" pitchFamily="18" charset="0"/>
                <a:ea typeface="Cambria Math" pitchFamily="18" charset="0"/>
              </a:rPr>
              <a:t> 3</a:t>
            </a:r>
            <a:r>
              <a:rPr lang="en-US" sz="2300" dirty="0">
                <a:latin typeface="Cambria Math"/>
                <a:ea typeface="Cambria Math"/>
              </a:rPr>
              <a:t>∙1 + 6 + </a:t>
            </a:r>
            <a:r>
              <a:rPr lang="en-US" sz="2300" dirty="0">
                <a:latin typeface="Cambria Math" pitchFamily="18" charset="0"/>
                <a:ea typeface="Cambria Math" pitchFamily="18" charset="0"/>
              </a:rPr>
              <a:t>3</a:t>
            </a:r>
            <a:r>
              <a:rPr lang="en-US" sz="2300" dirty="0">
                <a:latin typeface="Cambria Math"/>
                <a:ea typeface="Cambria Math"/>
              </a:rPr>
              <a:t>∙4 +  </a:t>
            </a:r>
            <a:r>
              <a:rPr lang="en-US" sz="2300" dirty="0">
                <a:latin typeface="Cambria Math" pitchFamily="18" charset="0"/>
                <a:ea typeface="Cambria Math" pitchFamily="18" charset="0"/>
              </a:rPr>
              <a:t>1</a:t>
            </a:r>
            <a:r>
              <a:rPr lang="en-US" sz="2300" i="1" baseline="-25000" dirty="0">
                <a:latin typeface="Cambria Math" pitchFamily="18" charset="0"/>
                <a:ea typeface="Cambria Math" pitchFamily="18" charset="0"/>
              </a:rPr>
              <a:t> </a:t>
            </a:r>
            <a:r>
              <a:rPr lang="en-US" sz="2300" dirty="0">
                <a:latin typeface="Cambria Math"/>
                <a:ea typeface="Cambria Math"/>
              </a:rPr>
              <a:t>≡ 0</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0 + 4 + 3 + 3 + 9 + 1 + 0+ 2 + 3 + 6 + 12 + 1 = 44 </a:t>
            </a:r>
            <a:r>
              <a:rPr lang="en-US" sz="2300" i="1" baseline="-25000" dirty="0">
                <a:latin typeface="Cambria Math" pitchFamily="18" charset="0"/>
                <a:ea typeface="Cambria Math" pitchFamily="18" charset="0"/>
              </a:rPr>
              <a:t> </a:t>
            </a:r>
            <a:r>
              <a:rPr lang="en-US" sz="2300" dirty="0">
                <a:latin typeface="Cambria Math"/>
                <a:ea typeface="Cambria Math"/>
              </a:rPr>
              <a:t>≡ 4 ≢</a:t>
            </a:r>
            <a:r>
              <a:rPr lang="en-US" sz="2300" dirty="0">
                <a:latin typeface="Cambria Math" pitchFamily="18" charset="0"/>
                <a:ea typeface="Cambria Math" pitchFamily="18" charset="0"/>
              </a:rPr>
              <a:t> (</a:t>
            </a:r>
            <a:r>
              <a:rPr lang="en-US" sz="2300" dirty="0">
                <a:ea typeface="Cambria Math" pitchFamily="18" charset="0"/>
              </a:rPr>
              <a:t>mod</a:t>
            </a:r>
            <a:r>
              <a:rPr lang="en-US" sz="2300" b="1" dirty="0">
                <a:ea typeface="Cambria Math" pitchFamily="18" charset="0"/>
              </a:rPr>
              <a:t> </a:t>
            </a:r>
            <a:r>
              <a:rPr lang="en-US" sz="2300" dirty="0">
                <a:latin typeface="Cambria Math" pitchFamily="18" charset="0"/>
                <a:ea typeface="Cambria Math" pitchFamily="18" charset="0"/>
              </a:rPr>
              <a:t>10)                </a:t>
            </a:r>
          </a:p>
          <a:p>
            <a:pPr marL="731520" lvl="3" indent="-457200">
              <a:buSzPct val="95000"/>
              <a:buNone/>
            </a:pPr>
            <a:r>
              <a:rPr lang="en-US" sz="2300" dirty="0">
                <a:latin typeface="Cambria Math" pitchFamily="18" charset="0"/>
                <a:ea typeface="Cambria Math" pitchFamily="18" charset="0"/>
              </a:rPr>
              <a:t>          Hence, 041331021641  is not a valid UPC.</a:t>
            </a: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None/>
            </a:pPr>
            <a:endParaRPr lang="en-US" sz="2300" dirty="0">
              <a:latin typeface="Cambria Math" pitchFamily="18" charset="0"/>
              <a:ea typeface="Cambria Math" pitchFamily="18" charset="0"/>
            </a:endParaRPr>
          </a:p>
          <a:p>
            <a:pPr marL="731520" lvl="3" indent="-457200">
              <a:buSzPct val="95000"/>
              <a:buFont typeface="+mj-lt"/>
              <a:buAutoNum type="alphaLcParenR"/>
            </a:pPr>
            <a:endParaRPr lang="en-US" sz="2300" dirty="0"/>
          </a:p>
          <a:p>
            <a:endParaRPr lang="en-US" i="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a:t>
            </a:r>
            <a:r>
              <a:rPr lang="en-US" dirty="0" err="1"/>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a:t>         </a:t>
            </a:r>
            <a:r>
              <a:rPr lang="en-US" sz="3400" b="1" dirty="0"/>
              <a:t>B</a:t>
            </a:r>
            <a:r>
              <a:rPr lang="en-US" sz="3400" dirty="0"/>
              <a:t>ooks are identified  by an </a:t>
            </a:r>
            <a:r>
              <a:rPr lang="en-US" sz="3400" i="1" dirty="0"/>
              <a:t>International Standard Book Number </a:t>
            </a:r>
            <a:r>
              <a:rPr lang="en-US" sz="3400" dirty="0"/>
              <a:t>(ISBN-</a:t>
            </a:r>
            <a:r>
              <a:rPr lang="en-US" sz="3400" dirty="0">
                <a:latin typeface="Cambria Math" pitchFamily="18" charset="0"/>
                <a:ea typeface="Cambria Math" pitchFamily="18" charset="0"/>
              </a:rPr>
              <a:t>10</a:t>
            </a:r>
            <a:r>
              <a:rPr lang="en-US" sz="3400" dirty="0"/>
              <a:t>), a </a:t>
            </a:r>
            <a:r>
              <a:rPr lang="en-US" sz="3400" dirty="0">
                <a:latin typeface="Cambria Math" pitchFamily="18" charset="0"/>
                <a:ea typeface="Cambria Math" pitchFamily="18" charset="0"/>
              </a:rPr>
              <a:t>10</a:t>
            </a:r>
            <a:r>
              <a:rPr lang="en-US" sz="3400" dirty="0"/>
              <a:t> digit code. The first 9 digits identify the language, the publisher, and the book. The tenth digit is a check digit, which is determined by the following congruence </a:t>
            </a:r>
          </a:p>
          <a:p>
            <a:pPr>
              <a:buNone/>
            </a:pPr>
            <a:endParaRPr lang="en-US" sz="3400" dirty="0"/>
          </a:p>
          <a:p>
            <a:pPr>
              <a:buNone/>
            </a:pPr>
            <a:r>
              <a:rPr lang="en-US" sz="3400" dirty="0"/>
              <a:t>                                                    </a:t>
            </a:r>
            <a:r>
              <a:rPr lang="en-US" sz="3500" dirty="0"/>
              <a:t> </a:t>
            </a:r>
          </a:p>
          <a:p>
            <a:pPr>
              <a:buNone/>
            </a:pPr>
            <a:endParaRPr lang="en-US" sz="3500" dirty="0"/>
          </a:p>
          <a:p>
            <a:pPr>
              <a:buNone/>
            </a:pPr>
            <a:r>
              <a:rPr lang="en-US" sz="3500" dirty="0"/>
              <a:t>       The validity of an ISBN-10 number can be evaluated with the equivalent </a:t>
            </a:r>
          </a:p>
          <a:p>
            <a:pPr>
              <a:buNone/>
            </a:pPr>
            <a:endParaRPr lang="en-US" sz="3500" dirty="0"/>
          </a:p>
          <a:p>
            <a:pPr marL="1108710" lvl="1" indent="-742950">
              <a:buFont typeface="+mj-lt"/>
              <a:buAutoNum type="alphaLcPeriod"/>
            </a:pPr>
            <a:r>
              <a:rPr lang="en-US" sz="3700" dirty="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a:latin typeface="Cambria Math" pitchFamily="18" charset="0"/>
                <a:ea typeface="Cambria Math" pitchFamily="18" charset="0"/>
              </a:rPr>
              <a:t>Is 084930149X  a valid ISBN10?</a:t>
            </a:r>
          </a:p>
          <a:p>
            <a:pPr marL="731520" lvl="3" indent="-457200">
              <a:buSzPct val="95000"/>
              <a:buNone/>
            </a:pPr>
            <a:endParaRPr lang="en-US" dirty="0">
              <a:latin typeface="Cambria Math" pitchFamily="18" charset="0"/>
              <a:ea typeface="Cambria Math" pitchFamily="18" charset="0"/>
            </a:endParaRPr>
          </a:p>
          <a:p>
            <a:pPr marL="457200" lvl="2" indent="-457200">
              <a:buSzPct val="95000"/>
              <a:buNone/>
            </a:pPr>
            <a:r>
              <a:rPr lang="en-US" b="1" dirty="0">
                <a:latin typeface="Cambria Math" pitchFamily="18" charset="0"/>
                <a:ea typeface="Cambria Math" pitchFamily="18" charset="0"/>
              </a:rPr>
              <a:t>       </a:t>
            </a:r>
            <a:r>
              <a:rPr lang="en-US" sz="3400" b="1" dirty="0">
                <a:ea typeface="Cambria Math" pitchFamily="18" charset="0"/>
              </a:rPr>
              <a:t>Solution</a:t>
            </a:r>
            <a:r>
              <a:rPr lang="en-US" sz="3400" dirty="0">
                <a:ea typeface="Cambria Math" pitchFamily="18" charset="0"/>
              </a:rPr>
              <a:t>: </a:t>
            </a:r>
          </a:p>
          <a:p>
            <a:pPr marL="788670" lvl="3" indent="-514350">
              <a:buClr>
                <a:schemeClr val="accent1"/>
              </a:buClr>
              <a:buSzPct val="95000"/>
              <a:buNone/>
            </a:pPr>
            <a:r>
              <a:rPr lang="en-US" sz="2900" i="1" dirty="0"/>
              <a:t>   </a:t>
            </a:r>
            <a:r>
              <a:rPr lang="en-US" sz="2900" dirty="0">
                <a:solidFill>
                  <a:schemeClr val="tx2"/>
                </a:solidFill>
              </a:rPr>
              <a:t>a</a:t>
            </a: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a:t>
            </a:r>
            <a:r>
              <a:rPr lang="en-US" sz="2900" dirty="0">
                <a:latin typeface="Cambria Math" pitchFamily="18" charset="0"/>
                <a:ea typeface="Cambria Math" pitchFamily="18" charset="0"/>
              </a:rPr>
              <a:t>1</a:t>
            </a:r>
            <a:r>
              <a:rPr lang="en-US" sz="2900" dirty="0">
                <a:latin typeface="Cambria Math"/>
                <a:ea typeface="Cambria Math"/>
              </a:rPr>
              <a:t>∙0 +</a:t>
            </a:r>
            <a:r>
              <a:rPr lang="en-US" sz="2900" dirty="0">
                <a:latin typeface="Cambria Math" pitchFamily="18" charset="0"/>
                <a:ea typeface="Cambria Math" pitchFamily="18" charset="0"/>
              </a:rPr>
              <a:t> 2</a:t>
            </a:r>
            <a:r>
              <a:rPr lang="en-US" sz="2900" dirty="0">
                <a:latin typeface="Cambria Math"/>
                <a:ea typeface="Cambria Math"/>
              </a:rPr>
              <a:t>∙0 + </a:t>
            </a:r>
            <a:r>
              <a:rPr lang="en-US" sz="2900" dirty="0">
                <a:latin typeface="Cambria Math" pitchFamily="18" charset="0"/>
                <a:ea typeface="Cambria Math" pitchFamily="18" charset="0"/>
              </a:rPr>
              <a:t>3</a:t>
            </a:r>
            <a:r>
              <a:rPr lang="en-US" sz="2900" dirty="0">
                <a:latin typeface="Cambria Math"/>
                <a:ea typeface="Cambria Math"/>
              </a:rPr>
              <a:t>∙7 +  </a:t>
            </a:r>
            <a:r>
              <a:rPr lang="en-US" sz="2900" dirty="0">
                <a:latin typeface="Cambria Math" pitchFamily="18" charset="0"/>
                <a:ea typeface="Cambria Math" pitchFamily="18" charset="0"/>
              </a:rPr>
              <a:t>4</a:t>
            </a:r>
            <a:r>
              <a:rPr lang="en-US" sz="2900" dirty="0">
                <a:latin typeface="Cambria Math"/>
                <a:ea typeface="Cambria Math"/>
              </a:rPr>
              <a:t>∙2 + </a:t>
            </a:r>
            <a:r>
              <a:rPr lang="en-US" sz="2900" dirty="0">
                <a:latin typeface="Cambria Math" pitchFamily="18" charset="0"/>
                <a:ea typeface="Cambria Math" pitchFamily="18" charset="0"/>
              </a:rPr>
              <a:t> 5</a:t>
            </a:r>
            <a:r>
              <a:rPr lang="en-US" sz="2900" dirty="0">
                <a:latin typeface="Cambria Math"/>
                <a:ea typeface="Cambria Math"/>
              </a:rPr>
              <a:t>∙8 + </a:t>
            </a:r>
            <a:r>
              <a:rPr lang="en-US" sz="2900" dirty="0">
                <a:latin typeface="Cambria Math" pitchFamily="18" charset="0"/>
                <a:ea typeface="Cambria Math" pitchFamily="18" charset="0"/>
              </a:rPr>
              <a:t> 6</a:t>
            </a:r>
            <a:r>
              <a:rPr lang="en-US" sz="2900" dirty="0">
                <a:latin typeface="Cambria Math"/>
                <a:ea typeface="Cambria Math"/>
              </a:rPr>
              <a:t>∙8 + </a:t>
            </a:r>
            <a:r>
              <a:rPr lang="en-US" sz="2900" dirty="0">
                <a:latin typeface="Cambria Math" pitchFamily="18" charset="0"/>
                <a:ea typeface="Cambria Math" pitchFamily="18" charset="0"/>
              </a:rPr>
              <a:t>7</a:t>
            </a:r>
            <a:r>
              <a:rPr lang="en-US" sz="2900" dirty="0">
                <a:latin typeface="Cambria Math"/>
                <a:ea typeface="Cambria Math"/>
              </a:rPr>
              <a:t>∙ 0 + </a:t>
            </a:r>
            <a:r>
              <a:rPr lang="en-US" sz="2900" dirty="0">
                <a:latin typeface="Cambria Math" pitchFamily="18" charset="0"/>
                <a:ea typeface="Cambria Math" pitchFamily="18" charset="0"/>
              </a:rPr>
              <a:t>8</a:t>
            </a:r>
            <a:r>
              <a:rPr lang="en-US" sz="2900" dirty="0">
                <a:latin typeface="Cambria Math"/>
                <a:ea typeface="Cambria Math"/>
              </a:rPr>
              <a:t>∙0 + </a:t>
            </a:r>
            <a:r>
              <a:rPr lang="en-US" sz="2900" dirty="0">
                <a:latin typeface="Cambria Math" pitchFamily="18" charset="0"/>
                <a:ea typeface="Cambria Math" pitchFamily="18" charset="0"/>
              </a:rPr>
              <a:t>9</a:t>
            </a:r>
            <a:r>
              <a:rPr lang="en-US" sz="2900" dirty="0">
                <a:latin typeface="Cambria Math"/>
                <a:ea typeface="Cambria Math"/>
              </a:rPr>
              <a:t>∙8</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a:t>
            </a:r>
          </a:p>
          <a:p>
            <a:pPr marL="731520" lvl="3" indent="-457200">
              <a:buSzPct val="95000"/>
              <a:buNone/>
            </a:pPr>
            <a:r>
              <a:rPr lang="en-US" sz="2900" dirty="0">
                <a:latin typeface="Cambria Math" pitchFamily="18" charset="0"/>
                <a:ea typeface="Cambria Math" pitchFamily="18" charset="0"/>
              </a:rPr>
              <a:t>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0 +</a:t>
            </a:r>
            <a:r>
              <a:rPr lang="en-US" sz="2900" dirty="0">
                <a:latin typeface="Cambria Math" pitchFamily="18" charset="0"/>
                <a:ea typeface="Cambria Math" pitchFamily="18" charset="0"/>
              </a:rPr>
              <a:t> 0</a:t>
            </a:r>
            <a:r>
              <a:rPr lang="en-US" sz="2900" dirty="0">
                <a:latin typeface="Cambria Math"/>
                <a:ea typeface="Cambria Math"/>
              </a:rPr>
              <a:t> + </a:t>
            </a:r>
            <a:r>
              <a:rPr lang="en-US" sz="2900" dirty="0">
                <a:latin typeface="Cambria Math" pitchFamily="18" charset="0"/>
                <a:ea typeface="Cambria Math" pitchFamily="18" charset="0"/>
              </a:rPr>
              <a:t>21</a:t>
            </a:r>
            <a:r>
              <a:rPr lang="en-US" sz="2900" dirty="0">
                <a:latin typeface="Cambria Math"/>
                <a:ea typeface="Cambria Math"/>
              </a:rPr>
              <a:t> +  </a:t>
            </a:r>
            <a:r>
              <a:rPr lang="en-US" sz="2900" dirty="0">
                <a:latin typeface="Cambria Math" pitchFamily="18" charset="0"/>
                <a:ea typeface="Cambria Math" pitchFamily="18" charset="0"/>
              </a:rPr>
              <a:t>8</a:t>
            </a:r>
            <a:r>
              <a:rPr lang="en-US" sz="2900" dirty="0">
                <a:latin typeface="Cambria Math"/>
                <a:ea typeface="Cambria Math"/>
              </a:rPr>
              <a:t> + </a:t>
            </a:r>
            <a:r>
              <a:rPr lang="en-US" sz="2900" dirty="0">
                <a:latin typeface="Cambria Math" pitchFamily="18" charset="0"/>
                <a:ea typeface="Cambria Math" pitchFamily="18" charset="0"/>
              </a:rPr>
              <a:t> 40</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48 +  0 + 0 + </a:t>
            </a:r>
            <a:r>
              <a:rPr lang="en-US" sz="2900" dirty="0">
                <a:latin typeface="Cambria Math" pitchFamily="18" charset="0"/>
                <a:ea typeface="Cambria Math" pitchFamily="18" charset="0"/>
              </a:rPr>
              <a:t>72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i="1" dirty="0"/>
              <a:t>               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189 ≡  2</a:t>
            </a:r>
            <a:r>
              <a:rPr lang="en-US" sz="2900" dirty="0">
                <a:latin typeface="Cambria Math" pitchFamily="18" charset="0"/>
                <a:ea typeface="Cambria Math" pitchFamily="18" charset="0"/>
              </a:rPr>
              <a:t>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Hence, </a:t>
            </a:r>
            <a:r>
              <a:rPr lang="en-US" sz="2900" i="1" dirty="0"/>
              <a:t>X</a:t>
            </a:r>
            <a:r>
              <a:rPr lang="en-US" sz="2900" baseline="-25000" dirty="0">
                <a:latin typeface="Cambria Math" pitchFamily="18" charset="0"/>
                <a:ea typeface="Cambria Math" pitchFamily="18" charset="0"/>
              </a:rPr>
              <a:t>10</a:t>
            </a:r>
            <a:r>
              <a:rPr lang="en-US" sz="2900" dirty="0">
                <a:latin typeface="Cambria Math" pitchFamily="18" charset="0"/>
                <a:ea typeface="Cambria Math" pitchFamily="18" charset="0"/>
              </a:rPr>
              <a:t> </a:t>
            </a:r>
            <a:r>
              <a:rPr lang="en-US" sz="2900" i="1" baseline="-25000" dirty="0">
                <a:latin typeface="Cambria Math" pitchFamily="18" charset="0"/>
                <a:ea typeface="Cambria Math" pitchFamily="18" charset="0"/>
              </a:rPr>
              <a:t> </a:t>
            </a:r>
            <a:r>
              <a:rPr lang="en-US" sz="2900" dirty="0">
                <a:latin typeface="Cambria Math"/>
                <a:ea typeface="Cambria Math"/>
              </a:rPr>
              <a:t>= 2.</a:t>
            </a:r>
            <a:endParaRPr lang="en-US" sz="2900" dirty="0">
              <a:latin typeface="Cambria Math" pitchFamily="18" charset="0"/>
              <a:ea typeface="Cambria Math" pitchFamily="18" charset="0"/>
            </a:endParaRPr>
          </a:p>
          <a:p>
            <a:pPr marL="788670" lvl="3" indent="-514350">
              <a:buClr>
                <a:schemeClr val="tx2"/>
              </a:buClr>
              <a:buSzPct val="95000"/>
              <a:buNone/>
            </a:pPr>
            <a:r>
              <a:rPr lang="en-US" sz="2900" dirty="0">
                <a:solidFill>
                  <a:schemeClr val="accent1"/>
                </a:solidFill>
                <a:latin typeface="Cambria Math"/>
                <a:ea typeface="Cambria Math"/>
              </a:rPr>
              <a:t>   b.          </a:t>
            </a:r>
            <a:r>
              <a:rPr lang="en-US" sz="2900" dirty="0">
                <a:latin typeface="Cambria Math"/>
                <a:ea typeface="Cambria Math"/>
              </a:rPr>
              <a:t>1∙0 +</a:t>
            </a:r>
            <a:r>
              <a:rPr lang="en-US" sz="2900" dirty="0">
                <a:latin typeface="Cambria Math" pitchFamily="18" charset="0"/>
                <a:ea typeface="Cambria Math" pitchFamily="18" charset="0"/>
              </a:rPr>
              <a:t> 2</a:t>
            </a:r>
            <a:r>
              <a:rPr lang="en-US" sz="2900" dirty="0">
                <a:latin typeface="Cambria Math"/>
                <a:ea typeface="Cambria Math"/>
              </a:rPr>
              <a:t>∙8 + </a:t>
            </a:r>
            <a:r>
              <a:rPr lang="en-US" sz="2900" dirty="0">
                <a:latin typeface="Cambria Math" pitchFamily="18" charset="0"/>
                <a:ea typeface="Cambria Math" pitchFamily="18" charset="0"/>
              </a:rPr>
              <a:t>3</a:t>
            </a:r>
            <a:r>
              <a:rPr lang="en-US" sz="2900" dirty="0">
                <a:latin typeface="Cambria Math"/>
                <a:ea typeface="Cambria Math"/>
              </a:rPr>
              <a:t>∙4 +  </a:t>
            </a:r>
            <a:r>
              <a:rPr lang="en-US" sz="2900" dirty="0">
                <a:latin typeface="Cambria Math" pitchFamily="18" charset="0"/>
                <a:ea typeface="Cambria Math" pitchFamily="18" charset="0"/>
              </a:rPr>
              <a:t>4</a:t>
            </a:r>
            <a:r>
              <a:rPr lang="en-US" sz="2900" dirty="0">
                <a:latin typeface="Cambria Math"/>
                <a:ea typeface="Cambria Math"/>
              </a:rPr>
              <a:t>∙9 + </a:t>
            </a:r>
            <a:r>
              <a:rPr lang="en-US" sz="2900" dirty="0">
                <a:latin typeface="Cambria Math" pitchFamily="18" charset="0"/>
                <a:ea typeface="Cambria Math" pitchFamily="18" charset="0"/>
              </a:rPr>
              <a:t> 5</a:t>
            </a:r>
            <a:r>
              <a:rPr lang="en-US" sz="2900" dirty="0">
                <a:latin typeface="Cambria Math"/>
                <a:ea typeface="Cambria Math"/>
              </a:rPr>
              <a:t>∙3 + </a:t>
            </a:r>
            <a:r>
              <a:rPr lang="en-US" sz="2900" dirty="0">
                <a:latin typeface="Cambria Math" pitchFamily="18" charset="0"/>
                <a:ea typeface="Cambria Math" pitchFamily="18" charset="0"/>
              </a:rPr>
              <a:t> 6</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1 + </a:t>
            </a:r>
            <a:r>
              <a:rPr lang="en-US" sz="2900" dirty="0">
                <a:latin typeface="Cambria Math" pitchFamily="18" charset="0"/>
                <a:ea typeface="Cambria Math" pitchFamily="18" charset="0"/>
              </a:rPr>
              <a:t>8</a:t>
            </a:r>
            <a:r>
              <a:rPr lang="en-US" sz="2900" dirty="0">
                <a:latin typeface="Cambria Math"/>
                <a:ea typeface="Cambria Math"/>
              </a:rPr>
              <a:t>∙4 + </a:t>
            </a:r>
            <a:r>
              <a:rPr lang="en-US" sz="2900" dirty="0">
                <a:latin typeface="Cambria Math" pitchFamily="18" charset="0"/>
                <a:ea typeface="Cambria Math" pitchFamily="18" charset="0"/>
              </a:rPr>
              <a:t>9</a:t>
            </a:r>
            <a:r>
              <a:rPr lang="en-US" sz="2900" dirty="0">
                <a:latin typeface="Cambria Math"/>
                <a:ea typeface="Cambria Math"/>
              </a:rPr>
              <a:t>∙9 +</a:t>
            </a:r>
            <a:r>
              <a:rPr lang="en-US" sz="2900" dirty="0">
                <a:latin typeface="Cambria Math" pitchFamily="18" charset="0"/>
                <a:ea typeface="Cambria Math" pitchFamily="18" charset="0"/>
              </a:rPr>
              <a:t> 10</a:t>
            </a:r>
            <a:r>
              <a:rPr lang="en-US" sz="2900" dirty="0">
                <a:latin typeface="Cambria Math"/>
                <a:ea typeface="Cambria Math"/>
              </a:rPr>
              <a:t>∙10 </a:t>
            </a:r>
            <a:r>
              <a:rPr lang="en-US" sz="2900" dirty="0">
                <a:latin typeface="Cambria Math" pitchFamily="18" charset="0"/>
                <a:ea typeface="Cambria Math" pitchFamily="18" charset="0"/>
              </a:rPr>
              <a:t> =</a:t>
            </a:r>
          </a:p>
          <a:p>
            <a:pPr marL="731520" lvl="3" indent="-457200">
              <a:buSzPct val="95000"/>
              <a:buNone/>
            </a:pPr>
            <a:r>
              <a:rPr lang="en-US" sz="2900" dirty="0">
                <a:latin typeface="Cambria Math" pitchFamily="18" charset="0"/>
                <a:ea typeface="Cambria Math" pitchFamily="18" charset="0"/>
              </a:rPr>
              <a:t>                          </a:t>
            </a:r>
            <a:r>
              <a:rPr lang="en-US" sz="2900" dirty="0">
                <a:latin typeface="Cambria Math"/>
                <a:ea typeface="Cambria Math"/>
              </a:rPr>
              <a:t>0 +</a:t>
            </a:r>
            <a:r>
              <a:rPr lang="en-US" sz="2900" dirty="0">
                <a:latin typeface="Cambria Math" pitchFamily="18" charset="0"/>
                <a:ea typeface="Cambria Math" pitchFamily="18" charset="0"/>
              </a:rPr>
              <a:t> 16</a:t>
            </a:r>
            <a:r>
              <a:rPr lang="en-US" sz="2900" dirty="0">
                <a:latin typeface="Cambria Math"/>
                <a:ea typeface="Cambria Math"/>
              </a:rPr>
              <a:t> + </a:t>
            </a:r>
            <a:r>
              <a:rPr lang="en-US" sz="2900" dirty="0">
                <a:latin typeface="Cambria Math" pitchFamily="18" charset="0"/>
                <a:ea typeface="Cambria Math" pitchFamily="18" charset="0"/>
              </a:rPr>
              <a:t>12</a:t>
            </a:r>
            <a:r>
              <a:rPr lang="en-US" sz="2900" dirty="0">
                <a:latin typeface="Cambria Math"/>
                <a:ea typeface="Cambria Math"/>
              </a:rPr>
              <a:t> +  </a:t>
            </a:r>
            <a:r>
              <a:rPr lang="en-US" sz="2900" dirty="0">
                <a:latin typeface="Cambria Math" pitchFamily="18" charset="0"/>
                <a:ea typeface="Cambria Math" pitchFamily="18" charset="0"/>
              </a:rPr>
              <a:t>36</a:t>
            </a:r>
            <a:r>
              <a:rPr lang="en-US" sz="2900" dirty="0">
                <a:latin typeface="Cambria Math"/>
                <a:ea typeface="Cambria Math"/>
              </a:rPr>
              <a:t> + </a:t>
            </a:r>
            <a:r>
              <a:rPr lang="en-US" sz="2900" dirty="0">
                <a:latin typeface="Cambria Math" pitchFamily="18" charset="0"/>
                <a:ea typeface="Cambria Math" pitchFamily="18" charset="0"/>
              </a:rPr>
              <a:t> 15</a:t>
            </a:r>
            <a:r>
              <a:rPr lang="en-US" sz="2900" dirty="0">
                <a:latin typeface="Cambria Math"/>
                <a:ea typeface="Cambria Math"/>
              </a:rPr>
              <a:t> + </a:t>
            </a:r>
            <a:r>
              <a:rPr lang="en-US" sz="2900" dirty="0">
                <a:latin typeface="Cambria Math" pitchFamily="18" charset="0"/>
                <a:ea typeface="Cambria Math" pitchFamily="18" charset="0"/>
              </a:rPr>
              <a:t> </a:t>
            </a:r>
            <a:r>
              <a:rPr lang="en-US" sz="2900" dirty="0">
                <a:latin typeface="Cambria Math"/>
                <a:ea typeface="Cambria Math"/>
              </a:rPr>
              <a:t>0 + </a:t>
            </a:r>
            <a:r>
              <a:rPr lang="en-US" sz="2900" dirty="0">
                <a:latin typeface="Cambria Math" pitchFamily="18" charset="0"/>
                <a:ea typeface="Cambria Math" pitchFamily="18" charset="0"/>
              </a:rPr>
              <a:t>7</a:t>
            </a:r>
            <a:r>
              <a:rPr lang="en-US" sz="2900" dirty="0">
                <a:latin typeface="Cambria Math"/>
                <a:ea typeface="Cambria Math"/>
              </a:rPr>
              <a:t> + </a:t>
            </a:r>
            <a:r>
              <a:rPr lang="en-US" sz="2900" dirty="0">
                <a:latin typeface="Cambria Math" pitchFamily="18" charset="0"/>
                <a:ea typeface="Cambria Math" pitchFamily="18" charset="0"/>
              </a:rPr>
              <a:t>32</a:t>
            </a:r>
            <a:r>
              <a:rPr lang="en-US" sz="2900" dirty="0">
                <a:latin typeface="Cambria Math"/>
                <a:ea typeface="Cambria Math"/>
              </a:rPr>
              <a:t> + </a:t>
            </a:r>
            <a:r>
              <a:rPr lang="en-US" sz="2900" dirty="0">
                <a:latin typeface="Cambria Math" pitchFamily="18" charset="0"/>
                <a:ea typeface="Cambria Math" pitchFamily="18" charset="0"/>
              </a:rPr>
              <a:t>81</a:t>
            </a:r>
            <a:r>
              <a:rPr lang="en-US" sz="2900" dirty="0">
                <a:latin typeface="Cambria Math"/>
                <a:ea typeface="Cambria Math"/>
              </a:rPr>
              <a:t> +</a:t>
            </a:r>
            <a:r>
              <a:rPr lang="en-US" sz="2900" dirty="0">
                <a:latin typeface="Cambria Math" pitchFamily="18" charset="0"/>
                <a:ea typeface="Cambria Math" pitchFamily="18" charset="0"/>
              </a:rPr>
              <a:t> 100</a:t>
            </a:r>
            <a:r>
              <a:rPr lang="en-US" sz="2900" dirty="0">
                <a:latin typeface="Cambria Math"/>
                <a:ea typeface="Cambria Math"/>
              </a:rPr>
              <a:t> </a:t>
            </a:r>
            <a:r>
              <a:rPr lang="en-US" sz="2900" dirty="0">
                <a:latin typeface="Cambria Math" pitchFamily="18" charset="0"/>
                <a:ea typeface="Cambria Math" pitchFamily="18" charset="0"/>
              </a:rPr>
              <a:t> = 299 </a:t>
            </a:r>
            <a:r>
              <a:rPr lang="en-US" sz="2900" dirty="0">
                <a:latin typeface="Cambria Math"/>
                <a:ea typeface="Cambria Math"/>
              </a:rPr>
              <a:t>≡ 2 ≢</a:t>
            </a:r>
            <a:r>
              <a:rPr lang="en-US" sz="2900" dirty="0">
                <a:latin typeface="Cambria Math" pitchFamily="18" charset="0"/>
                <a:ea typeface="Cambria Math" pitchFamily="18" charset="0"/>
              </a:rPr>
              <a:t>  0 (</a:t>
            </a:r>
            <a:r>
              <a:rPr lang="en-US" sz="2900" dirty="0">
                <a:ea typeface="Cambria Math" pitchFamily="18" charset="0"/>
              </a:rPr>
              <a:t>mod</a:t>
            </a:r>
            <a:r>
              <a:rPr lang="en-US" sz="2900" b="1" dirty="0">
                <a:ea typeface="Cambria Math" pitchFamily="18" charset="0"/>
              </a:rPr>
              <a:t> </a:t>
            </a:r>
            <a:r>
              <a:rPr lang="en-US" sz="2900" dirty="0">
                <a:latin typeface="Cambria Math" pitchFamily="18" charset="0"/>
                <a:ea typeface="Cambria Math" pitchFamily="18" charset="0"/>
              </a:rPr>
              <a:t>11) </a:t>
            </a:r>
          </a:p>
          <a:p>
            <a:pPr marL="731520" lvl="3" indent="-457200">
              <a:buSzPct val="95000"/>
              <a:buNone/>
            </a:pPr>
            <a:r>
              <a:rPr lang="en-US" sz="2900" dirty="0">
                <a:latin typeface="Cambria Math" pitchFamily="18" charset="0"/>
                <a:ea typeface="Cambria Math" pitchFamily="18" charset="0"/>
              </a:rPr>
              <a:t>                 Hence, 084930149X  is not a valid ISBN-10.</a:t>
            </a:r>
          </a:p>
          <a:p>
            <a:pPr marL="731520" lvl="3" indent="-457200">
              <a:buSzPct val="95000"/>
              <a:buNone/>
            </a:pPr>
            <a:endParaRPr lang="en-US" sz="2900" dirty="0">
              <a:latin typeface="Cambria Math" pitchFamily="18" charset="0"/>
              <a:ea typeface="Cambria Math" pitchFamily="18" charset="0"/>
            </a:endParaRPr>
          </a:p>
          <a:p>
            <a:pPr marL="457200" lvl="2" indent="-457200">
              <a:buSzPct val="95000"/>
            </a:pPr>
            <a:r>
              <a:rPr lang="en-US" sz="3500" dirty="0"/>
              <a:t>A </a:t>
            </a:r>
            <a:r>
              <a:rPr lang="en-US" sz="3500" i="1" dirty="0"/>
              <a:t>single error</a:t>
            </a:r>
            <a:r>
              <a:rPr lang="en-US" sz="3500" dirty="0"/>
              <a:t> is an error in one digit of an identification number and  a </a:t>
            </a:r>
            <a:r>
              <a:rPr lang="en-US" sz="3500" i="1" dirty="0"/>
              <a:t>transposition error</a:t>
            </a:r>
            <a:r>
              <a:rPr lang="en-US" sz="3500" dirty="0"/>
              <a:t> is the  accidental interchanging of two digits.  Both of these kinds of errors can be detected by the check digit for  ISBN-</a:t>
            </a:r>
            <a:r>
              <a:rPr lang="en-US" sz="3500" dirty="0">
                <a:latin typeface="Cambria Math" pitchFamily="18" charset="0"/>
                <a:ea typeface="Cambria Math" pitchFamily="18" charset="0"/>
              </a:rPr>
              <a:t>10</a:t>
            </a:r>
            <a:r>
              <a:rPr lang="en-US" sz="3500" dirty="0"/>
              <a:t>. (</a:t>
            </a:r>
            <a:r>
              <a:rPr lang="en-US" sz="3500" i="1" dirty="0"/>
              <a:t>see text for more details</a:t>
            </a:r>
            <a:r>
              <a:rPr lang="en-US" sz="3500" dirty="0"/>
              <a:t>)</a:t>
            </a:r>
            <a:endParaRPr lang="en-US" sz="3500" dirty="0">
              <a:latin typeface="Cambria Math" pitchFamily="18" charset="0"/>
              <a:ea typeface="Cambria Math" pitchFamily="18" charset="0"/>
            </a:endParaRPr>
          </a:p>
          <a:p>
            <a:pPr marL="731520" lvl="3" indent="-457200">
              <a:buSzPct val="95000"/>
              <a:buFont typeface="+mj-lt"/>
              <a:buAutoNum type="alphaLcParenR"/>
            </a:pPr>
            <a:endParaRPr lang="en-US" sz="3500" dirty="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667002" y="2590802"/>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682360" y="2830403"/>
            <a:ext cx="1271968" cy="405479"/>
          </a:xfrm>
          <a:prstGeom prst="rect">
            <a:avLst/>
          </a:prstGeom>
        </p:spPr>
      </p:pic>
      <p:sp>
        <p:nvSpPr>
          <p:cNvPr id="13" name="TextBox 12"/>
          <p:cNvSpPr txBox="1"/>
          <p:nvPr/>
        </p:nvSpPr>
        <p:spPr>
          <a:xfrm>
            <a:off x="8382000" y="4114800"/>
            <a:ext cx="1066800" cy="738664"/>
          </a:xfrm>
          <a:prstGeom prst="rect">
            <a:avLst/>
          </a:prstGeom>
          <a:noFill/>
          <a:ln>
            <a:solidFill>
              <a:schemeClr val="accent1"/>
            </a:solidFill>
          </a:ln>
        </p:spPr>
        <p:txBody>
          <a:bodyPr wrap="square" rtlCol="0">
            <a:spAutoFit/>
          </a:bodyPr>
          <a:lstStyle/>
          <a:p>
            <a:r>
              <a:rPr lang="en-US" sz="1400" dirty="0"/>
              <a:t>X is used for the digit </a:t>
            </a:r>
            <a:r>
              <a:rPr lang="en-US" sz="1400" dirty="0">
                <a:latin typeface="Cambria Math" pitchFamily="18" charset="0"/>
                <a:ea typeface="Cambria Math" pitchFamily="18" charset="0"/>
              </a:rPr>
              <a:t>10</a:t>
            </a:r>
            <a:r>
              <a:rPr lang="en-US" sz="1400" dirty="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t>Page 292    13  7</a:t>
            </a:r>
            <a:r>
              <a:rPr lang="en-US" altLang="zh-CN" baseline="30000" dirty="0"/>
              <a:t>th</a:t>
            </a:r>
            <a:r>
              <a:rPr lang="en-US" altLang="zh-CN" dirty="0"/>
              <a:t> edition</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
        <p:nvSpPr>
          <p:cNvPr id="3" name="Subtitle 2"/>
          <p:cNvSpPr>
            <a:spLocks noGrp="1"/>
          </p:cNvSpPr>
          <p:nvPr>
            <p:ph type="subTitle" idx="1"/>
          </p:nvPr>
        </p:nvSpPr>
        <p:spPr/>
        <p:txBody>
          <a:bodyPr/>
          <a:lstStyle/>
          <a:p>
            <a:r>
              <a:rPr lang="en-US" dirty="0"/>
              <a:t>Section 4.6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pPr>
              <a:buNone/>
            </a:pPr>
            <a:endParaRPr lang="en-US" dirty="0"/>
          </a:p>
          <a:p>
            <a:r>
              <a:rPr lang="en-US" dirty="0"/>
              <a:t>Classical Cryptography</a:t>
            </a:r>
          </a:p>
          <a:p>
            <a:r>
              <a:rPr lang="en-US" dirty="0"/>
              <a:t>Cryptosystems</a:t>
            </a:r>
          </a:p>
          <a:p>
            <a:r>
              <a:rPr lang="en-US" dirty="0"/>
              <a:t>Public Key Cryptography</a:t>
            </a:r>
          </a:p>
          <a:p>
            <a:r>
              <a:rPr lang="en-US" dirty="0"/>
              <a:t>RSA Cryptosystem</a:t>
            </a:r>
          </a:p>
          <a:p>
            <a:r>
              <a:rPr lang="en-US" dirty="0" err="1"/>
              <a:t>Crytographic</a:t>
            </a:r>
            <a:r>
              <a:rPr lang="en-US" dirty="0"/>
              <a:t> Protocols</a:t>
            </a:r>
          </a:p>
          <a:p>
            <a:r>
              <a:rPr lang="en-US" dirty="0"/>
              <a:t>Primitive Roots and Discrete Logarithms</a:t>
            </a:r>
          </a:p>
          <a:p>
            <a:pPr>
              <a:buNone/>
            </a:pPr>
            <a:endParaRPr lang="en-US" dirty="0"/>
          </a:p>
          <a:p>
            <a:pPr lvl="1">
              <a:buNone/>
            </a:pPr>
            <a:endParaRPr lang="en-US" dirty="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fontScale="70000" lnSpcReduction="20000"/>
          </a:bodyPr>
          <a:lstStyle/>
          <a:p>
            <a:pPr indent="0">
              <a:buNone/>
            </a:pPr>
            <a:r>
              <a:rPr lang="en-US" dirty="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a:t>encryption</a:t>
            </a:r>
            <a:r>
              <a:rPr lang="en-US" dirty="0"/>
              <a:t>.</a:t>
            </a:r>
          </a:p>
          <a:p>
            <a:pPr>
              <a:buNone/>
            </a:pPr>
            <a:r>
              <a:rPr lang="en-US" dirty="0"/>
              <a:t>     Here is how the encryption process works:</a:t>
            </a:r>
          </a:p>
          <a:p>
            <a:pPr lvl="1"/>
            <a:r>
              <a:rPr lang="en-US" dirty="0"/>
              <a:t>Replace each letter by an integer from </a:t>
            </a:r>
            <a:r>
              <a:rPr lang="en-US" b="1" dirty="0"/>
              <a:t>Z</a:t>
            </a:r>
            <a:r>
              <a:rPr lang="en-US" baseline="-25000" dirty="0">
                <a:latin typeface="Cambria Math" pitchFamily="18" charset="0"/>
                <a:ea typeface="Cambria Math" pitchFamily="18" charset="0"/>
              </a:rPr>
              <a:t>26</a:t>
            </a:r>
            <a:r>
              <a:rPr lang="en-US" dirty="0"/>
              <a:t>, that is an integer from </a:t>
            </a:r>
            <a:r>
              <a:rPr lang="en-US" dirty="0">
                <a:latin typeface="Cambria Math" pitchFamily="18" charset="0"/>
                <a:ea typeface="Cambria Math" pitchFamily="18" charset="0"/>
              </a:rPr>
              <a:t>0 </a:t>
            </a:r>
            <a:r>
              <a:rPr lang="en-US" dirty="0"/>
              <a:t>to </a:t>
            </a:r>
            <a:r>
              <a:rPr lang="en-US" dirty="0">
                <a:latin typeface="Cambria Math" pitchFamily="18" charset="0"/>
                <a:ea typeface="Cambria Math" pitchFamily="18" charset="0"/>
              </a:rPr>
              <a:t>25 </a:t>
            </a:r>
            <a:r>
              <a:rPr lang="en-US" dirty="0"/>
              <a:t>representing one less than its position in the alphabet.</a:t>
            </a:r>
          </a:p>
          <a:p>
            <a:pPr lvl="1"/>
            <a:r>
              <a:rPr lang="en-US" dirty="0"/>
              <a:t>The encryption function is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It replaces each integer </a:t>
            </a:r>
            <a:r>
              <a:rPr lang="en-US" i="1" dirty="0"/>
              <a:t>p </a:t>
            </a:r>
            <a:r>
              <a:rPr lang="en-US" dirty="0"/>
              <a:t>in the set {</a:t>
            </a:r>
            <a:r>
              <a:rPr lang="en-US" dirty="0">
                <a:latin typeface="Cambria Math" pitchFamily="18" charset="0"/>
                <a:ea typeface="Cambria Math" pitchFamily="18" charset="0"/>
              </a:rPr>
              <a:t>0,1,2,…,25</a:t>
            </a:r>
            <a:r>
              <a:rPr lang="en-US" dirty="0"/>
              <a:t>}</a:t>
            </a:r>
            <a:r>
              <a:rPr lang="en-US" i="1" dirty="0"/>
              <a:t> </a:t>
            </a:r>
            <a:r>
              <a:rPr lang="en-US" dirty="0"/>
              <a:t> by </a:t>
            </a:r>
            <a:r>
              <a:rPr lang="en-US" i="1" dirty="0"/>
              <a:t>f</a:t>
            </a:r>
            <a:r>
              <a:rPr lang="en-US" dirty="0"/>
              <a:t>(</a:t>
            </a:r>
            <a:r>
              <a:rPr lang="en-US" i="1" dirty="0"/>
              <a:t>p</a:t>
            </a:r>
            <a:r>
              <a:rPr lang="en-US" dirty="0"/>
              <a:t>)</a:t>
            </a:r>
            <a:r>
              <a:rPr lang="en-US" i="1" dirty="0"/>
              <a:t> </a:t>
            </a:r>
            <a:r>
              <a:rPr lang="en-US" dirty="0"/>
              <a:t>in the set {</a:t>
            </a:r>
            <a:r>
              <a:rPr lang="en-US" dirty="0">
                <a:latin typeface="Cambria Math" pitchFamily="18" charset="0"/>
                <a:ea typeface="Cambria Math" pitchFamily="18" charset="0"/>
              </a:rPr>
              <a:t>0,1,2,…,25</a:t>
            </a:r>
            <a:r>
              <a:rPr lang="en-US" dirty="0"/>
              <a:t>}</a:t>
            </a:r>
            <a:r>
              <a:rPr lang="en-US" i="1" dirty="0"/>
              <a:t> .</a:t>
            </a:r>
          </a:p>
          <a:p>
            <a:pPr lvl="1"/>
            <a:r>
              <a:rPr lang="en-US" dirty="0"/>
              <a:t>Replace each integer </a:t>
            </a:r>
            <a:r>
              <a:rPr lang="en-US" i="1" dirty="0"/>
              <a:t>p</a:t>
            </a:r>
            <a:r>
              <a:rPr lang="en-US" dirty="0"/>
              <a:t> by the letter with the position </a:t>
            </a:r>
            <a:r>
              <a:rPr lang="en-US" i="1" dirty="0"/>
              <a:t>p</a:t>
            </a:r>
            <a:r>
              <a:rPr lang="en-US" dirty="0"/>
              <a:t> +</a:t>
            </a:r>
            <a:r>
              <a:rPr lang="en-US" dirty="0">
                <a:latin typeface="Cambria Math" pitchFamily="18" charset="0"/>
                <a:ea typeface="Cambria Math" pitchFamily="18" charset="0"/>
              </a:rPr>
              <a:t> 1 </a:t>
            </a:r>
            <a:r>
              <a:rPr lang="en-US" dirty="0"/>
              <a:t>in the alphabet.</a:t>
            </a:r>
          </a:p>
          <a:p>
            <a:pPr>
              <a:buNone/>
            </a:pPr>
            <a:r>
              <a:rPr lang="en-US" b="1" dirty="0"/>
              <a:t>    Example</a:t>
            </a:r>
            <a:r>
              <a:rPr lang="en-US" dirty="0"/>
              <a:t>: Encrypt the message “MEET YOU IN THE PARK” using the Caesar cipher.</a:t>
            </a:r>
          </a:p>
          <a:p>
            <a:pPr>
              <a:buNone/>
            </a:pPr>
            <a:r>
              <a:rPr lang="en-US" dirty="0"/>
              <a:t>    </a:t>
            </a:r>
            <a:r>
              <a:rPr lang="en-US" b="1" dirty="0"/>
              <a:t>Solution</a:t>
            </a:r>
            <a:r>
              <a:rPr lang="en-US" dirty="0"/>
              <a:t>: </a:t>
            </a:r>
            <a:r>
              <a:rPr lang="en-US" dirty="0">
                <a:latin typeface="Cambria Math" pitchFamily="18" charset="0"/>
                <a:ea typeface="Cambria Math" pitchFamily="18" charset="0"/>
              </a:rPr>
              <a:t>12 4 4 19    24 14 20    8 13    19 7 4    15 0 17 10</a:t>
            </a:r>
            <a:r>
              <a:rPr lang="en-US" dirty="0"/>
              <a:t>.</a:t>
            </a:r>
          </a:p>
          <a:p>
            <a:pPr>
              <a:buNone/>
            </a:pPr>
            <a:r>
              <a:rPr lang="en-US" dirty="0"/>
              <a:t>    Now replace each of these numbers </a:t>
            </a:r>
            <a:r>
              <a:rPr lang="en-US" i="1" dirty="0"/>
              <a:t>p</a:t>
            </a:r>
            <a:r>
              <a:rPr lang="en-US" dirty="0"/>
              <a:t> by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3</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a:t>
            </a:r>
          </a:p>
          <a:p>
            <a:pPr>
              <a:buNone/>
            </a:pPr>
            <a:r>
              <a:rPr lang="en-US" dirty="0"/>
              <a:t>                      </a:t>
            </a:r>
            <a:r>
              <a:rPr lang="en-US" dirty="0">
                <a:latin typeface="Cambria Math" pitchFamily="18" charset="0"/>
                <a:ea typeface="Cambria Math" pitchFamily="18" charset="0"/>
              </a:rPr>
              <a:t>15 7 7 22    1 17 23    11 16    22 10 7    18 3 20 13</a:t>
            </a:r>
            <a:r>
              <a:rPr lang="en-US" dirty="0"/>
              <a:t>.</a:t>
            </a:r>
          </a:p>
          <a:p>
            <a:pPr>
              <a:buNone/>
            </a:pPr>
            <a:r>
              <a:rPr lang="en-US" dirty="0"/>
              <a:t>     Translating the numbers back to letters produces the encrypted message</a:t>
            </a:r>
          </a:p>
          <a:p>
            <a:pPr>
              <a:buNone/>
            </a:pPr>
            <a:r>
              <a:rPr lang="en-US" dirty="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8839200" y="152400"/>
            <a:ext cx="1159598" cy="1720158"/>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Caesar Cipher</a:t>
            </a:r>
          </a:p>
        </p:txBody>
      </p:sp>
      <p:sp>
        <p:nvSpPr>
          <p:cNvPr id="3" name="Content Placeholder 2"/>
          <p:cNvSpPr>
            <a:spLocks noGrp="1"/>
          </p:cNvSpPr>
          <p:nvPr>
            <p:ph idx="1"/>
          </p:nvPr>
        </p:nvSpPr>
        <p:spPr/>
        <p:txBody>
          <a:bodyPr>
            <a:normAutofit lnSpcReduction="10000"/>
          </a:bodyPr>
          <a:lstStyle/>
          <a:p>
            <a:r>
              <a:rPr lang="en-US" dirty="0"/>
              <a:t>To recover the original message, use </a:t>
            </a:r>
            <a:r>
              <a:rPr lang="en-US" i="1" dirty="0"/>
              <a:t>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−3) </a:t>
            </a:r>
            <a:r>
              <a:rPr lang="en-US" b="1" dirty="0">
                <a:latin typeface="Cambria Math"/>
                <a:ea typeface="Cambria Math"/>
              </a:rPr>
              <a:t>mod</a:t>
            </a:r>
            <a:r>
              <a:rPr lang="en-US" dirty="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a:latin typeface="Cambria Math"/>
                <a:ea typeface="Cambria Math"/>
              </a:rPr>
              <a:t>decryption</a:t>
            </a:r>
            <a:r>
              <a:rPr lang="en-US" dirty="0">
                <a:latin typeface="Cambria Math"/>
                <a:ea typeface="Cambria Math"/>
              </a:rPr>
              <a:t>.</a:t>
            </a:r>
            <a:endParaRPr lang="en-US" baseline="30000" dirty="0"/>
          </a:p>
          <a:p>
            <a:r>
              <a:rPr lang="en-US" dirty="0"/>
              <a:t>The Caesar cipher is one of a family of ciphers called </a:t>
            </a:r>
            <a:r>
              <a:rPr lang="en-US" i="1" dirty="0"/>
              <a:t>shift ciphers. </a:t>
            </a:r>
            <a:r>
              <a:rPr lang="en-US" dirty="0"/>
              <a:t>Letters can be shifted by an integer </a:t>
            </a:r>
            <a:r>
              <a:rPr lang="en-US" i="1" dirty="0"/>
              <a:t>k, </a:t>
            </a:r>
            <a:r>
              <a:rPr lang="en-US" dirty="0"/>
              <a:t>with </a:t>
            </a:r>
            <a:r>
              <a:rPr lang="en-US" dirty="0">
                <a:latin typeface="Cambria Math" pitchFamily="18" charset="0"/>
                <a:ea typeface="Cambria Math" pitchFamily="18" charset="0"/>
              </a:rPr>
              <a:t>3 being just one possibility</a:t>
            </a:r>
            <a:r>
              <a:rPr lang="en-US" dirty="0"/>
              <a:t>. The encryption function is</a:t>
            </a:r>
          </a:p>
          <a:p>
            <a:pPr lvl="1">
              <a:buNone/>
            </a:pPr>
            <a:r>
              <a:rPr lang="en-US" i="1" dirty="0"/>
              <a:t>       f</a:t>
            </a:r>
            <a:r>
              <a:rPr lang="en-US" dirty="0"/>
              <a:t>(</a:t>
            </a:r>
            <a:r>
              <a:rPr lang="en-US" i="1" dirty="0"/>
              <a:t>p) = </a:t>
            </a:r>
            <a:r>
              <a:rPr lang="en-US" dirty="0"/>
              <a:t>(</a:t>
            </a:r>
            <a:r>
              <a:rPr lang="en-US" i="1" dirty="0"/>
              <a:t>p + k</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p>
          <a:p>
            <a:pPr lvl="1">
              <a:buNone/>
            </a:pPr>
            <a:r>
              <a:rPr lang="en-US" dirty="0">
                <a:latin typeface="Cambria Math" pitchFamily="18" charset="0"/>
                <a:ea typeface="Cambria Math" pitchFamily="18" charset="0"/>
              </a:rPr>
              <a:t>a</a:t>
            </a:r>
            <a:r>
              <a:rPr lang="en-US" dirty="0"/>
              <a:t>nd the decryption function is</a:t>
            </a:r>
          </a:p>
          <a:p>
            <a:pPr lvl="1">
              <a:buNone/>
            </a:pPr>
            <a:r>
              <a:rPr lang="en-US" i="1" dirty="0"/>
              <a:t>       f</a:t>
            </a:r>
            <a:r>
              <a:rPr lang="en-US" baseline="30000" dirty="0">
                <a:latin typeface="Cambria Math"/>
                <a:ea typeface="Cambria Math"/>
              </a:rPr>
              <a:t>−</a:t>
            </a:r>
            <a:r>
              <a:rPr lang="en-US" baseline="30000" dirty="0">
                <a:latin typeface="Cambria Math" pitchFamily="18" charset="0"/>
                <a:ea typeface="Cambria Math" pitchFamily="18" charset="0"/>
              </a:rPr>
              <a:t>1</a:t>
            </a:r>
            <a:r>
              <a:rPr lang="en-US" dirty="0"/>
              <a:t>(</a:t>
            </a:r>
            <a:r>
              <a:rPr lang="en-US" i="1" dirty="0"/>
              <a:t>p</a:t>
            </a:r>
            <a:r>
              <a:rPr lang="en-US" dirty="0"/>
              <a:t>) = (</a:t>
            </a:r>
            <a:r>
              <a:rPr lang="en-US" i="1" dirty="0"/>
              <a:t>p</a:t>
            </a:r>
            <a:r>
              <a:rPr lang="en-US" dirty="0">
                <a:latin typeface="Cambria Math"/>
                <a:ea typeface="Cambria Math"/>
              </a:rPr>
              <a:t>−</a:t>
            </a:r>
            <a:r>
              <a:rPr lang="en-US" i="1" dirty="0">
                <a:ea typeface="Cambria Math"/>
              </a:rPr>
              <a:t>k</a:t>
            </a:r>
            <a:r>
              <a:rPr lang="en-US" dirty="0">
                <a:latin typeface="Cambria Math"/>
                <a:ea typeface="Cambria Math"/>
              </a:rPr>
              <a:t>) </a:t>
            </a:r>
            <a:r>
              <a:rPr lang="en-US" b="1" dirty="0">
                <a:latin typeface="Cambria Math"/>
                <a:ea typeface="Cambria Math"/>
              </a:rPr>
              <a:t>mod</a:t>
            </a:r>
            <a:r>
              <a:rPr lang="en-US" dirty="0">
                <a:latin typeface="Cambria Math"/>
                <a:ea typeface="Cambria Math"/>
              </a:rPr>
              <a:t> 26</a:t>
            </a:r>
          </a:p>
          <a:p>
            <a:pPr>
              <a:buNone/>
            </a:pPr>
            <a:r>
              <a:rPr lang="en-US" dirty="0">
                <a:latin typeface="Cambria Math"/>
                <a:ea typeface="Cambria Math"/>
              </a:rPr>
              <a:t>      The integer </a:t>
            </a:r>
            <a:r>
              <a:rPr lang="en-US" i="1" dirty="0">
                <a:latin typeface="Cambria Math"/>
                <a:ea typeface="Cambria Math"/>
              </a:rPr>
              <a:t>k</a:t>
            </a:r>
            <a:r>
              <a:rPr lang="en-US" dirty="0">
                <a:latin typeface="Cambria Math"/>
                <a:ea typeface="Cambria Math"/>
              </a:rPr>
              <a:t> is called a </a:t>
            </a:r>
            <a:r>
              <a:rPr lang="en-US" i="1" dirty="0">
                <a:latin typeface="Cambria Math"/>
                <a:ea typeface="Cambria Math"/>
              </a:rPr>
              <a:t>key</a:t>
            </a:r>
            <a:r>
              <a:rPr lang="en-US" dirty="0">
                <a:latin typeface="Cambria Math"/>
                <a:ea typeface="Cambria Math"/>
              </a:rPr>
              <a:t>.</a:t>
            </a:r>
            <a:endParaRPr lang="en-US" dirty="0"/>
          </a:p>
          <a:p>
            <a:endParaRPr lang="en-US" dirty="0"/>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Cipher</a:t>
            </a:r>
          </a:p>
        </p:txBody>
      </p:sp>
      <p:sp>
        <p:nvSpPr>
          <p:cNvPr id="3" name="Content Placeholder 2"/>
          <p:cNvSpPr>
            <a:spLocks noGrp="1"/>
          </p:cNvSpPr>
          <p:nvPr>
            <p:ph idx="1"/>
          </p:nvPr>
        </p:nvSpPr>
        <p:spPr/>
        <p:txBody>
          <a:bodyPr>
            <a:normAutofit/>
          </a:bodyPr>
          <a:lstStyle/>
          <a:p>
            <a:pPr indent="0">
              <a:buNone/>
            </a:pPr>
            <a:r>
              <a:rPr lang="en-US" b="1" dirty="0"/>
              <a:t>Example </a:t>
            </a:r>
            <a:r>
              <a:rPr lang="en-US" b="1" dirty="0">
                <a:latin typeface="Cambria Math" pitchFamily="18" charset="0"/>
                <a:ea typeface="Cambria Math" pitchFamily="18" charset="0"/>
              </a:rPr>
              <a:t>1</a:t>
            </a:r>
            <a:r>
              <a:rPr lang="en-US" dirty="0"/>
              <a:t>: Encrypt the message “STOP GLOBAL WARMING” using the shift cipher with </a:t>
            </a:r>
            <a:r>
              <a:rPr lang="en-US" i="1" dirty="0"/>
              <a:t>k</a:t>
            </a:r>
            <a:r>
              <a:rPr lang="en-US" dirty="0"/>
              <a:t> = </a:t>
            </a:r>
            <a:r>
              <a:rPr lang="en-US" dirty="0">
                <a:latin typeface="Cambria Math" pitchFamily="18" charset="0"/>
                <a:ea typeface="Cambria Math" pitchFamily="18" charset="0"/>
              </a:rPr>
              <a:t>11</a:t>
            </a:r>
            <a:r>
              <a:rPr lang="en-US" dirty="0"/>
              <a:t>.</a:t>
            </a:r>
          </a:p>
          <a:p>
            <a:pPr>
              <a:buNone/>
            </a:pPr>
            <a:r>
              <a:rPr lang="en-US" dirty="0"/>
              <a:t>    </a:t>
            </a:r>
            <a:r>
              <a:rPr lang="en-US" b="1" dirty="0"/>
              <a:t>Solution</a:t>
            </a:r>
            <a:r>
              <a:rPr lang="en-US" dirty="0"/>
              <a:t>: Replace each letter with the corresponding element of </a:t>
            </a:r>
            <a:r>
              <a:rPr lang="en-US" b="1" dirty="0"/>
              <a:t>Z</a:t>
            </a:r>
            <a:r>
              <a:rPr lang="en-US" baseline="-25000" dirty="0">
                <a:latin typeface="Cambria Math" pitchFamily="18" charset="0"/>
                <a:ea typeface="Cambria Math" pitchFamily="18" charset="0"/>
              </a:rPr>
              <a:t>26</a:t>
            </a:r>
            <a:r>
              <a:rPr lang="en-US" dirty="0"/>
              <a:t>.</a:t>
            </a:r>
          </a:p>
          <a:p>
            <a:pPr>
              <a:buNone/>
            </a:pPr>
            <a:r>
              <a:rPr lang="en-US" dirty="0">
                <a:latin typeface="Cambria Math" pitchFamily="18" charset="0"/>
                <a:ea typeface="Cambria Math" pitchFamily="18" charset="0"/>
              </a:rPr>
              <a:t>        18 19 14 15    6 11 14 1 0 11     22 0 17 12  8  13  6</a:t>
            </a:r>
            <a:r>
              <a:rPr lang="en-US" dirty="0"/>
              <a:t>.</a:t>
            </a:r>
          </a:p>
          <a:p>
            <a:pPr>
              <a:buNone/>
            </a:pPr>
            <a:r>
              <a:rPr lang="en-US" dirty="0"/>
              <a:t>    Apply the shift  </a:t>
            </a:r>
            <a:r>
              <a:rPr lang="en-US" i="1" dirty="0"/>
              <a:t>f</a:t>
            </a:r>
            <a:r>
              <a:rPr lang="en-US" dirty="0"/>
              <a:t>(</a:t>
            </a:r>
            <a:r>
              <a:rPr lang="en-US" i="1" dirty="0"/>
              <a:t>p</a:t>
            </a:r>
            <a:r>
              <a:rPr lang="en-US" dirty="0"/>
              <a:t>)</a:t>
            </a:r>
            <a:r>
              <a:rPr lang="en-US" i="1" dirty="0"/>
              <a:t> = </a:t>
            </a:r>
            <a:r>
              <a:rPr lang="en-US" dirty="0"/>
              <a:t>(</a:t>
            </a:r>
            <a:r>
              <a:rPr lang="en-US" i="1" dirty="0"/>
              <a:t>p + </a:t>
            </a:r>
            <a:r>
              <a:rPr lang="en-US" dirty="0">
                <a:latin typeface="Cambria Math" pitchFamily="18" charset="0"/>
                <a:ea typeface="Cambria Math" pitchFamily="18" charset="0"/>
              </a:rPr>
              <a:t>11</a:t>
            </a:r>
            <a:r>
              <a:rPr lang="en-US" dirty="0"/>
              <a:t>)</a:t>
            </a:r>
            <a:r>
              <a:rPr lang="en-US" i="1" dirty="0"/>
              <a:t> </a:t>
            </a:r>
            <a:r>
              <a:rPr lang="en-US" b="1" dirty="0"/>
              <a:t>mod</a:t>
            </a:r>
            <a:r>
              <a:rPr lang="en-US" dirty="0"/>
              <a:t> </a:t>
            </a:r>
            <a:r>
              <a:rPr lang="en-US" dirty="0">
                <a:latin typeface="Cambria Math" pitchFamily="18" charset="0"/>
                <a:ea typeface="Cambria Math" pitchFamily="18" charset="0"/>
              </a:rPr>
              <a:t>26</a:t>
            </a:r>
            <a:r>
              <a:rPr lang="en-US" dirty="0"/>
              <a:t>, yielding</a:t>
            </a:r>
          </a:p>
          <a:p>
            <a:pPr>
              <a:buNone/>
            </a:pPr>
            <a:r>
              <a:rPr lang="en-US" dirty="0"/>
              <a:t>       </a:t>
            </a:r>
            <a:r>
              <a:rPr lang="en-US" dirty="0">
                <a:latin typeface="Cambria Math" pitchFamily="18" charset="0"/>
                <a:ea typeface="Cambria Math" pitchFamily="18" charset="0"/>
              </a:rPr>
              <a:t>3 4 25 0    17 22 25 12 11 22     7 11 2 23  19  24  17</a:t>
            </a:r>
            <a:r>
              <a:rPr lang="en-US" dirty="0"/>
              <a:t>.            </a:t>
            </a:r>
          </a:p>
          <a:p>
            <a:pPr>
              <a:buNone/>
            </a:pPr>
            <a:r>
              <a:rPr lang="en-US" dirty="0"/>
              <a:t>    Translating the numbers back to letters produces the </a:t>
            </a:r>
            <a:r>
              <a:rPr lang="en-US" dirty="0" err="1"/>
              <a:t>ciphertext</a:t>
            </a:r>
            <a:endParaRPr lang="en-US" dirty="0"/>
          </a:p>
          <a:p>
            <a:pPr>
              <a:buNone/>
            </a:pPr>
            <a:r>
              <a:rPr lang="en-US" dirty="0"/>
              <a:t>           “DEZA RWZMLW HLCXTYR.”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25400</TotalTime>
  <Words>15081</Words>
  <Application>Microsoft Office PowerPoint</Application>
  <PresentationFormat>自定义</PresentationFormat>
  <Paragraphs>1072</Paragraphs>
  <Slides>114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114</vt:i4>
      </vt:variant>
    </vt:vector>
  </HeadingPairs>
  <TitlesOfParts>
    <vt:vector size="124" baseType="lpstr">
      <vt:lpstr>Arial</vt:lpstr>
      <vt:lpstr>宋体</vt:lpstr>
      <vt:lpstr>Calibri</vt:lpstr>
      <vt:lpstr>Wingdings</vt:lpstr>
      <vt:lpstr>Cambria Math</vt:lpstr>
      <vt:lpstr>Constantia</vt:lpstr>
      <vt:lpstr>Wingdings 2</vt:lpstr>
      <vt:lpstr>Lucida Calligraphy</vt:lpstr>
      <vt:lpstr>隶书</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Exercise </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Exercise </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Mersenne Primes</vt:lpstr>
      <vt:lpstr>Distribution of Primes</vt:lpstr>
      <vt:lpstr>Primes and Arithmetic Progressions (optional)</vt:lpstr>
      <vt:lpstr>陶哲轩,天才的足迹</vt:lpstr>
      <vt:lpstr>Generating Primes</vt:lpstr>
      <vt:lpstr>Conjectures about Primes</vt:lpstr>
      <vt:lpstr>Conjectures about Primes</vt:lpstr>
      <vt:lpstr>Conjectures about Primes</vt:lpstr>
      <vt:lpstr>Yitang Zhang</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Exercise </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Back Substitution</vt:lpstr>
      <vt:lpstr>Fermat’s Little Theorem</vt:lpstr>
      <vt:lpstr>Pseudoprimes</vt:lpstr>
      <vt:lpstr>Pseudoprimes</vt:lpstr>
      <vt:lpstr>Carmichael Numbers (optional)</vt:lpstr>
      <vt:lpstr>Primitive Roots</vt:lpstr>
      <vt:lpstr>Discrete Logarithms</vt:lpstr>
      <vt:lpstr>Exercise </vt:lpstr>
      <vt:lpstr>Applications of  Congruences</vt:lpstr>
      <vt:lpstr>Section Summary</vt:lpstr>
      <vt:lpstr>Hashing Functions</vt:lpstr>
      <vt:lpstr>Pseudorandom Numbers</vt:lpstr>
      <vt:lpstr>Pseudorandom Numbers</vt:lpstr>
      <vt:lpstr>Check Digits:  UPCs</vt:lpstr>
      <vt:lpstr>Check Digits:ISBNs</vt:lpstr>
      <vt:lpstr>Exercise </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lpstr>Exercise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lenovo</cp:lastModifiedBy>
  <cp:revision>1019</cp:revision>
  <dcterms:created xsi:type="dcterms:W3CDTF">2011-03-27T19:20:00Z</dcterms:created>
  <dcterms:modified xsi:type="dcterms:W3CDTF">2020-03-31T03:57:51Z</dcterms:modified>
</cp:coreProperties>
</file>