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101"/>
  </p:notesMasterIdLst>
  <p:sldIdLst>
    <p:sldId id="256" r:id="rId2"/>
    <p:sldId id="292" r:id="rId3"/>
    <p:sldId id="258" r:id="rId4"/>
    <p:sldId id="301" r:id="rId5"/>
    <p:sldId id="302" r:id="rId6"/>
    <p:sldId id="257" r:id="rId7"/>
    <p:sldId id="307" r:id="rId8"/>
    <p:sldId id="357" r:id="rId9"/>
    <p:sldId id="303" r:id="rId10"/>
    <p:sldId id="260" r:id="rId11"/>
    <p:sldId id="304" r:id="rId12"/>
    <p:sldId id="264" r:id="rId13"/>
    <p:sldId id="316" r:id="rId14"/>
    <p:sldId id="317" r:id="rId15"/>
    <p:sldId id="376" r:id="rId16"/>
    <p:sldId id="377" r:id="rId17"/>
    <p:sldId id="308" r:id="rId18"/>
    <p:sldId id="309" r:id="rId19"/>
    <p:sldId id="378" r:id="rId20"/>
    <p:sldId id="379" r:id="rId21"/>
    <p:sldId id="380" r:id="rId22"/>
    <p:sldId id="381" r:id="rId23"/>
    <p:sldId id="382" r:id="rId24"/>
    <p:sldId id="383" r:id="rId25"/>
    <p:sldId id="384" r:id="rId26"/>
    <p:sldId id="385" r:id="rId27"/>
    <p:sldId id="386" r:id="rId28"/>
    <p:sldId id="313" r:id="rId29"/>
    <p:sldId id="312" r:id="rId30"/>
    <p:sldId id="314" r:id="rId31"/>
    <p:sldId id="315" r:id="rId32"/>
    <p:sldId id="297" r:id="rId33"/>
    <p:sldId id="367" r:id="rId34"/>
    <p:sldId id="259" r:id="rId35"/>
    <p:sldId id="318" r:id="rId36"/>
    <p:sldId id="261" r:id="rId37"/>
    <p:sldId id="319" r:id="rId38"/>
    <p:sldId id="324" r:id="rId39"/>
    <p:sldId id="358" r:id="rId40"/>
    <p:sldId id="320" r:id="rId41"/>
    <p:sldId id="266" r:id="rId42"/>
    <p:sldId id="321" r:id="rId43"/>
    <p:sldId id="387" r:id="rId44"/>
    <p:sldId id="388" r:id="rId45"/>
    <p:sldId id="390" r:id="rId46"/>
    <p:sldId id="389" r:id="rId47"/>
    <p:sldId id="391" r:id="rId48"/>
    <p:sldId id="269" r:id="rId49"/>
    <p:sldId id="322" r:id="rId50"/>
    <p:sldId id="368" r:id="rId51"/>
    <p:sldId id="273" r:id="rId52"/>
    <p:sldId id="323" r:id="rId53"/>
    <p:sldId id="274" r:id="rId54"/>
    <p:sldId id="275" r:id="rId55"/>
    <p:sldId id="326" r:id="rId56"/>
    <p:sldId id="277" r:id="rId57"/>
    <p:sldId id="329" r:id="rId58"/>
    <p:sldId id="328" r:id="rId59"/>
    <p:sldId id="333" r:id="rId60"/>
    <p:sldId id="334" r:id="rId61"/>
    <p:sldId id="337" r:id="rId62"/>
    <p:sldId id="336" r:id="rId63"/>
    <p:sldId id="339" r:id="rId64"/>
    <p:sldId id="340" r:id="rId65"/>
    <p:sldId id="281" r:id="rId66"/>
    <p:sldId id="338" r:id="rId67"/>
    <p:sldId id="342" r:id="rId68"/>
    <p:sldId id="343" r:id="rId69"/>
    <p:sldId id="282" r:id="rId70"/>
    <p:sldId id="344" r:id="rId71"/>
    <p:sldId id="345" r:id="rId72"/>
    <p:sldId id="283" r:id="rId73"/>
    <p:sldId id="284" r:id="rId74"/>
    <p:sldId id="286" r:id="rId75"/>
    <p:sldId id="346" r:id="rId76"/>
    <p:sldId id="359" r:id="rId77"/>
    <p:sldId id="371" r:id="rId78"/>
    <p:sldId id="372" r:id="rId79"/>
    <p:sldId id="373" r:id="rId80"/>
    <p:sldId id="374" r:id="rId81"/>
    <p:sldId id="375" r:id="rId82"/>
    <p:sldId id="369" r:id="rId83"/>
    <p:sldId id="347" r:id="rId84"/>
    <p:sldId id="348" r:id="rId85"/>
    <p:sldId id="349" r:id="rId86"/>
    <p:sldId id="350" r:id="rId87"/>
    <p:sldId id="352" r:id="rId88"/>
    <p:sldId id="353" r:id="rId89"/>
    <p:sldId id="354" r:id="rId90"/>
    <p:sldId id="355" r:id="rId91"/>
    <p:sldId id="356" r:id="rId92"/>
    <p:sldId id="360" r:id="rId93"/>
    <p:sldId id="361" r:id="rId94"/>
    <p:sldId id="363" r:id="rId95"/>
    <p:sldId id="362" r:id="rId96"/>
    <p:sldId id="364" r:id="rId97"/>
    <p:sldId id="365" r:id="rId98"/>
    <p:sldId id="366" r:id="rId99"/>
    <p:sldId id="370" r:id="rId100"/>
  </p:sldIdLst>
  <p:sldSz cx="12192000" cy="6858000"/>
  <p:notesSz cx="6858000" cy="9144000"/>
  <p:embeddedFontLst>
    <p:embeddedFont>
      <p:font typeface="Calibri" panose="020F0502020204030204" pitchFamily="34" charset="0"/>
      <p:regular r:id="rId102"/>
      <p:bold r:id="rId103"/>
      <p:italic r:id="rId104"/>
      <p:boldItalic r:id="rId105"/>
    </p:embeddedFont>
    <p:embeddedFont>
      <p:font typeface="Cambria Math" panose="02040503050406030204" pitchFamily="18" charset="0"/>
      <p:regular r:id="rId106"/>
    </p:embeddedFont>
    <p:embeddedFont>
      <p:font typeface="Constantia" panose="02030602050306030303" pitchFamily="18" charset="0"/>
      <p:regular r:id="rId107"/>
      <p:bold r:id="rId108"/>
      <p:italic r:id="rId109"/>
      <p:boldItalic r:id="rId110"/>
    </p:embeddedFont>
    <p:embeddedFont>
      <p:font typeface="Wingdings 2" panose="05020102010507070707" pitchFamily="18" charset="2"/>
      <p:regular r:id="rId1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563" autoAdjust="0"/>
    <p:restoredTop sz="94690" autoAdjust="0"/>
  </p:normalViewPr>
  <p:slideViewPr>
    <p:cSldViewPr>
      <p:cViewPr varScale="1">
        <p:scale>
          <a:sx n="63" d="100"/>
          <a:sy n="63" d="100"/>
        </p:scale>
        <p:origin x="786" y="63"/>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presProps" Target="presProps.xml"/><Relationship Id="rId16" Type="http://schemas.openxmlformats.org/officeDocument/2006/relationships/slide" Target="slides/slide15.xml"/><Relationship Id="rId107" Type="http://schemas.openxmlformats.org/officeDocument/2006/relationships/font" Target="fonts/font6.fntdata"/><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font" Target="fonts/font1.fntdata"/><Relationship Id="rId110" Type="http://schemas.openxmlformats.org/officeDocument/2006/relationships/font" Target="fonts/font9.fntdata"/><Relationship Id="rId115"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font" Target="fonts/font4.fntdata"/><Relationship Id="rId113"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font" Target="fonts/font2.fntdata"/><Relationship Id="rId108" Type="http://schemas.openxmlformats.org/officeDocument/2006/relationships/font" Target="fonts/font7.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font" Target="fonts/font10.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font" Target="fonts/font5.fntdata"/><Relationship Id="rId114"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font" Target="fonts/font8.fntdata"/><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font" Target="fonts/font3.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9169A27-169D-49B9-9258-3707F8200856}" type="datetimeFigureOut">
              <a:rPr lang="en-US" smtClean="0"/>
              <a:pPr/>
              <a:t>4/21/2020</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1E4B07A-395A-4969-8CBC-066CACF19A8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56</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i="1" dirty="0"/>
          </a:p>
        </p:txBody>
      </p:sp>
      <p:sp>
        <p:nvSpPr>
          <p:cNvPr id="4" name="Slide Number Placeholder 3"/>
          <p:cNvSpPr>
            <a:spLocks noGrp="1"/>
          </p:cNvSpPr>
          <p:nvPr>
            <p:ph type="sldNum" sz="quarter" idx="10"/>
          </p:nvPr>
        </p:nvSpPr>
        <p:spPr/>
        <p:txBody>
          <a:bodyPr/>
          <a:lstStyle/>
          <a:p>
            <a:fld id="{8A6B134D-0EB3-42CB-9322-AA369738187D}" type="slidenum">
              <a:rPr lang="en-US" smtClean="0"/>
              <a:pPr/>
              <a:t>62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74223539-C274-414E-836E-21403C9CE2AE}" type="datetimeFigureOut">
              <a:rPr lang="en-US" smtClean="0"/>
              <a:pPr/>
              <a:t>4/21/2020</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4223539-C274-414E-836E-21403C9CE2AE}"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74223539-C274-414E-836E-21403C9CE2AE}" type="datetimeFigureOut">
              <a:rPr lang="en-US" smtClean="0"/>
              <a:pPr/>
              <a:t>4/21/2020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CD41AC4-40F7-4FE0-8905-74C6698904F3}"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74223539-C274-414E-836E-21403C9CE2AE}" type="datetimeFigureOut">
              <a:rPr lang="en-US" smtClean="0"/>
              <a:pPr/>
              <a:t>4/21/2020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74223539-C274-414E-836E-21403C9CE2AE}" type="datetimeFigureOut">
              <a:rPr lang="en-US" smtClean="0"/>
              <a:pPr/>
              <a:t>4/21/2020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223539-C274-414E-836E-21403C9CE2AE}" type="datetimeFigureOut">
              <a:rPr lang="en-US" smtClean="0"/>
              <a:pPr/>
              <a:t>4/21/2020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4223539-C274-414E-836E-21403C9CE2AE}"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CD41AC4-40F7-4FE0-8905-74C6698904F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sz="1800"/>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4223539-C274-414E-836E-21403C9CE2AE}" type="datetimeFigureOut">
              <a:rPr lang="en-US" smtClean="0"/>
              <a:pPr/>
              <a:t>4/21/2020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8CD41AC4-40F7-4FE0-8905-74C6698904F3}"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sz="1800">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4223539-C274-414E-836E-21403C9CE2AE}" type="datetimeFigureOut">
              <a:rPr lang="en-US" smtClean="0"/>
              <a:pPr/>
              <a:t>4/21/2020</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CD41AC4-40F7-4FE0-8905-74C6698904F3}"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sz="1800"/>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ags" Target="../tags/tag3.xml"/><Relationship Id="rId7" Type="http://schemas.openxmlformats.org/officeDocument/2006/relationships/image" Target="../media/image4.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slideLayout" Target="../slideLayouts/slideLayout2.xml"/><Relationship Id="rId11" Type="http://schemas.openxmlformats.org/officeDocument/2006/relationships/image" Target="../media/image8.png"/><Relationship Id="rId5" Type="http://schemas.openxmlformats.org/officeDocument/2006/relationships/tags" Target="../tags/tag5.xml"/><Relationship Id="rId10" Type="http://schemas.openxmlformats.org/officeDocument/2006/relationships/image" Target="../media/image7.png"/><Relationship Id="rId4" Type="http://schemas.openxmlformats.org/officeDocument/2006/relationships/tags" Target="../tags/tag4.xml"/><Relationship Id="rId9"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tags" Target="../tags/tag8.xml"/><Relationship Id="rId7" Type="http://schemas.openxmlformats.org/officeDocument/2006/relationships/image" Target="../media/image21.png"/><Relationship Id="rId2" Type="http://schemas.openxmlformats.org/officeDocument/2006/relationships/tags" Target="../tags/tag7.xml"/><Relationship Id="rId1" Type="http://schemas.openxmlformats.org/officeDocument/2006/relationships/tags" Target="../tags/tag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77.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35.png"/><Relationship Id="rId4" Type="http://schemas.openxmlformats.org/officeDocument/2006/relationships/image" Target="../media/image34.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Induction and recursion</a:t>
            </a:r>
          </a:p>
        </p:txBody>
      </p:sp>
      <p:sp>
        <p:nvSpPr>
          <p:cNvPr id="3" name="Subtitle 2"/>
          <p:cNvSpPr>
            <a:spLocks noGrp="1"/>
          </p:cNvSpPr>
          <p:nvPr>
            <p:ph type="subTitle" idx="1"/>
          </p:nvPr>
        </p:nvSpPr>
        <p:spPr/>
        <p:txBody>
          <a:bodyPr/>
          <a:lstStyle/>
          <a:p>
            <a:r>
              <a:rPr lang="en-US" dirty="0"/>
              <a:t>Chapter 5</a:t>
            </a:r>
          </a:p>
        </p:txBody>
      </p:sp>
      <p:sp>
        <p:nvSpPr>
          <p:cNvPr id="4" name="TextBox 3"/>
          <p:cNvSpPr txBox="1"/>
          <p:nvPr/>
        </p:nvSpPr>
        <p:spPr>
          <a:xfrm>
            <a:off x="3810000" y="4648200"/>
            <a:ext cx="3962400" cy="369332"/>
          </a:xfrm>
          <a:prstGeom prst="rect">
            <a:avLst/>
          </a:prstGeom>
          <a:noFill/>
        </p:spPr>
        <p:txBody>
          <a:bodyPr wrap="square" rtlCol="0">
            <a:spAutoFit/>
          </a:bodyPr>
          <a:lstStyle/>
          <a:p>
            <a:r>
              <a:rPr lang="en-US" dirty="0"/>
              <a:t>With Question/Answer Animations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Proving a Summation Formula by Mathematical Induction</a:t>
            </a:r>
          </a:p>
        </p:txBody>
      </p:sp>
      <p:sp>
        <p:nvSpPr>
          <p:cNvPr id="3" name="Content Placeholder 2"/>
          <p:cNvSpPr>
            <a:spLocks noGrp="1"/>
          </p:cNvSpPr>
          <p:nvPr>
            <p:ph idx="1"/>
          </p:nvPr>
        </p:nvSpPr>
        <p:spPr/>
        <p:txBody>
          <a:bodyPr/>
          <a:lstStyle/>
          <a:p>
            <a:pPr>
              <a:buNone/>
            </a:pPr>
            <a:r>
              <a:rPr lang="en-US" b="1" dirty="0"/>
              <a:t>   Example</a:t>
            </a:r>
            <a:r>
              <a:rPr lang="en-US" dirty="0"/>
              <a:t>: Show that:  </a:t>
            </a:r>
          </a:p>
          <a:p>
            <a:pPr>
              <a:buNone/>
            </a:pPr>
            <a:r>
              <a:rPr lang="en-US" b="1" dirty="0"/>
              <a:t>   Solution</a:t>
            </a:r>
            <a:r>
              <a:rPr lang="en-US" dirty="0"/>
              <a:t>:</a:t>
            </a:r>
          </a:p>
          <a:p>
            <a:pPr lvl="1" algn="just"/>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a:t>
            </a:r>
          </a:p>
          <a:p>
            <a:pPr lvl="1" algn="just"/>
            <a:r>
              <a:rPr lang="en-US" dirty="0"/>
              <a:t>INDUCTIVE STEP: Assume true for </a:t>
            </a:r>
            <a:r>
              <a:rPr lang="en-US" i="1" dirty="0"/>
              <a:t>P</a:t>
            </a:r>
            <a:r>
              <a:rPr lang="en-US" dirty="0"/>
              <a:t>(</a:t>
            </a:r>
            <a:r>
              <a:rPr lang="en-US" i="1" dirty="0"/>
              <a:t>k</a:t>
            </a:r>
            <a:r>
              <a:rPr lang="en-US" dirty="0"/>
              <a:t>).</a:t>
            </a:r>
          </a:p>
          <a:p>
            <a:pPr>
              <a:buNone/>
            </a:pPr>
            <a:r>
              <a:rPr lang="en-US" dirty="0"/>
              <a:t>                     The inductive hypothesis is</a:t>
            </a:r>
          </a:p>
          <a:p>
            <a:pPr>
              <a:buNone/>
            </a:pPr>
            <a:r>
              <a:rPr lang="en-US" dirty="0"/>
              <a:t>        Under this assumption,   </a:t>
            </a:r>
          </a:p>
        </p:txBody>
      </p:sp>
      <p:pic>
        <p:nvPicPr>
          <p:cNvPr id="5" name="Picture 4" descr="addin_tmp.png"/>
          <p:cNvPicPr>
            <a:picLocks noChangeAspect="1"/>
          </p:cNvPicPr>
          <p:nvPr>
            <p:custDataLst>
              <p:tags r:id="rId1"/>
            </p:custDataLst>
          </p:nvPr>
        </p:nvPicPr>
        <p:blipFill>
          <a:blip r:embed="rId7" cstate="print"/>
          <a:stretch>
            <a:fillRect/>
          </a:stretch>
        </p:blipFill>
        <p:spPr>
          <a:xfrm>
            <a:off x="5791200" y="1905001"/>
            <a:ext cx="1657350" cy="695325"/>
          </a:xfrm>
          <a:prstGeom prst="rect">
            <a:avLst/>
          </a:prstGeom>
        </p:spPr>
      </p:pic>
      <p:pic>
        <p:nvPicPr>
          <p:cNvPr id="6" name="Picture 5" descr="addin_tmp.png"/>
          <p:cNvPicPr>
            <a:picLocks noChangeAspect="1"/>
          </p:cNvPicPr>
          <p:nvPr>
            <p:custDataLst>
              <p:tags r:id="rId2"/>
            </p:custDataLst>
          </p:nvPr>
        </p:nvPicPr>
        <p:blipFill>
          <a:blip r:embed="rId8" cstate="print"/>
          <a:stretch>
            <a:fillRect/>
          </a:stretch>
        </p:blipFill>
        <p:spPr>
          <a:xfrm>
            <a:off x="8001001" y="3733801"/>
            <a:ext cx="1632585" cy="741045"/>
          </a:xfrm>
          <a:prstGeom prst="rect">
            <a:avLst/>
          </a:prstGeom>
        </p:spPr>
      </p:pic>
      <p:pic>
        <p:nvPicPr>
          <p:cNvPr id="11" name="Picture 10" descr="addin_tmp.png"/>
          <p:cNvPicPr>
            <a:picLocks noChangeAspect="1"/>
          </p:cNvPicPr>
          <p:nvPr>
            <p:custDataLst>
              <p:tags r:id="rId3"/>
            </p:custDataLst>
          </p:nvPr>
        </p:nvPicPr>
        <p:blipFill>
          <a:blip r:embed="rId9" cstate="print"/>
          <a:stretch>
            <a:fillRect/>
          </a:stretch>
        </p:blipFill>
        <p:spPr>
          <a:xfrm>
            <a:off x="5791201" y="5410200"/>
            <a:ext cx="2406015" cy="537210"/>
          </a:xfrm>
          <a:prstGeom prst="rect">
            <a:avLst/>
          </a:prstGeom>
        </p:spPr>
      </p:pic>
      <p:pic>
        <p:nvPicPr>
          <p:cNvPr id="12" name="Picture 11" descr="addin_tmp.png"/>
          <p:cNvPicPr>
            <a:picLocks noChangeAspect="1"/>
          </p:cNvPicPr>
          <p:nvPr>
            <p:custDataLst>
              <p:tags r:id="rId4"/>
            </p:custDataLst>
          </p:nvPr>
        </p:nvPicPr>
        <p:blipFill>
          <a:blip r:embed="rId10" cstate="print"/>
          <a:stretch>
            <a:fillRect/>
          </a:stretch>
        </p:blipFill>
        <p:spPr>
          <a:xfrm>
            <a:off x="5867400" y="6019800"/>
            <a:ext cx="1832610" cy="537210"/>
          </a:xfrm>
          <a:prstGeom prst="rect">
            <a:avLst/>
          </a:prstGeom>
        </p:spPr>
      </p:pic>
      <p:pic>
        <p:nvPicPr>
          <p:cNvPr id="13" name="Picture 12" descr="addin_tmp.png"/>
          <p:cNvPicPr>
            <a:picLocks noChangeAspect="1"/>
          </p:cNvPicPr>
          <p:nvPr>
            <p:custDataLst>
              <p:tags r:id="rId5"/>
            </p:custDataLst>
          </p:nvPr>
        </p:nvPicPr>
        <p:blipFill>
          <a:blip r:embed="rId11" cstate="print"/>
          <a:stretch>
            <a:fillRect/>
          </a:stretch>
        </p:blipFill>
        <p:spPr>
          <a:xfrm>
            <a:off x="2971800" y="4800600"/>
            <a:ext cx="5044440" cy="537210"/>
          </a:xfrm>
          <a:prstGeom prst="rect">
            <a:avLst/>
          </a:prstGeom>
        </p:spPr>
      </p:pic>
      <p:sp>
        <p:nvSpPr>
          <p:cNvPr id="9" name="Isosceles Triangle 8"/>
          <p:cNvSpPr/>
          <p:nvPr/>
        </p:nvSpPr>
        <p:spPr>
          <a:xfrm rot="5400000" flipV="1">
            <a:off x="9906000" y="61722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8229600" y="1905001"/>
            <a:ext cx="2209800" cy="954107"/>
          </a:xfrm>
          <a:prstGeom prst="rect">
            <a:avLst/>
          </a:prstGeom>
          <a:noFill/>
          <a:ln>
            <a:solidFill>
              <a:schemeClr val="accent1"/>
            </a:solidFill>
          </a:ln>
        </p:spPr>
        <p:txBody>
          <a:bodyPr wrap="square" rtlCol="0">
            <a:spAutoFit/>
          </a:bodyPr>
          <a:lstStyle/>
          <a:p>
            <a:r>
              <a:rPr lang="en-US" sz="1400" dirty="0"/>
              <a:t>Note: Once we have this conjecture, mathematical induction can be used to prove it correct.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Conjecturing and Proving Correct a Summation Formula</a:t>
            </a:r>
          </a:p>
        </p:txBody>
      </p:sp>
      <p:sp>
        <p:nvSpPr>
          <p:cNvPr id="3" name="Content Placeholder 2"/>
          <p:cNvSpPr>
            <a:spLocks noGrp="1"/>
          </p:cNvSpPr>
          <p:nvPr>
            <p:ph idx="1"/>
          </p:nvPr>
        </p:nvSpPr>
        <p:spPr/>
        <p:txBody>
          <a:bodyPr>
            <a:normAutofit fontScale="55000" lnSpcReduction="20000"/>
          </a:bodyPr>
          <a:lstStyle/>
          <a:p>
            <a:pPr>
              <a:buNone/>
            </a:pPr>
            <a:r>
              <a:rPr lang="en-US" b="1" dirty="0"/>
              <a:t>      Example</a:t>
            </a:r>
            <a:r>
              <a:rPr lang="en-US" dirty="0"/>
              <a:t>: Conjecture and prove correct a formula for the sum of the first </a:t>
            </a:r>
            <a:r>
              <a:rPr lang="en-US" i="1" dirty="0"/>
              <a:t>n</a:t>
            </a:r>
            <a:r>
              <a:rPr lang="en-US" dirty="0"/>
              <a:t> positive odd integers. Then prove your conjecture.</a:t>
            </a:r>
          </a:p>
          <a:p>
            <a:pPr>
              <a:buNone/>
            </a:pPr>
            <a:r>
              <a:rPr lang="en-US" b="1" dirty="0"/>
              <a:t>       Solution</a:t>
            </a:r>
            <a:r>
              <a:rPr lang="en-US" dirty="0"/>
              <a:t>: We have:   </a:t>
            </a:r>
            <a:r>
              <a:rPr lang="en-US" dirty="0">
                <a:latin typeface="Cambria Math" pitchFamily="18" charset="0"/>
                <a:ea typeface="Cambria Math" pitchFamily="18" charset="0"/>
              </a:rPr>
              <a:t>1= 1, 1 + 3 = 4, 1 + 3 + 5 = 9,  1 + 3 + 5 + 7 = 16, 1 + 3 + 5 + 7 + 9 = 25.</a:t>
            </a:r>
          </a:p>
          <a:p>
            <a:pPr lvl="1"/>
            <a:r>
              <a:rPr lang="en-US" dirty="0">
                <a:ea typeface="Cambria Math" pitchFamily="18" charset="0"/>
              </a:rPr>
              <a:t>We can conjecture that 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pPr>
              <a:buNone/>
            </a:pPr>
            <a:endParaRPr lang="en-US" dirty="0">
              <a:ea typeface="Cambria Math" pitchFamily="18" charset="0"/>
            </a:endParaRPr>
          </a:p>
          <a:p>
            <a:pPr>
              <a:buNone/>
            </a:pPr>
            <a:endParaRPr lang="en-US" dirty="0">
              <a:ea typeface="Cambria Math" pitchFamily="18" charset="0"/>
            </a:endParaRPr>
          </a:p>
          <a:p>
            <a:pPr lvl="1"/>
            <a:r>
              <a:rPr lang="en-US" dirty="0">
                <a:ea typeface="Cambria Math" pitchFamily="18" charset="0"/>
              </a:rPr>
              <a:t>We prove the conjecture is proved correct with mathematical induction.</a:t>
            </a:r>
          </a:p>
          <a:p>
            <a:pPr lvl="1"/>
            <a:r>
              <a:rPr lang="en-US" dirty="0">
                <a:ea typeface="Cambria Math" pitchFamily="18" charset="0"/>
              </a:rPr>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p>
          <a:p>
            <a:pPr lvl="1"/>
            <a:r>
              <a:rPr lang="en-US" dirty="0">
                <a:latin typeface="Cambria Math" pitchFamily="18" charset="0"/>
                <a:ea typeface="Cambria Math" pitchFamily="18" charset="0"/>
              </a:rPr>
              <a:t>INDUCTIVE STEP: </a:t>
            </a:r>
            <a:r>
              <a:rPr lang="en-US" i="1" dirty="0"/>
              <a:t>P(k)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for every positive integer </a:t>
            </a:r>
            <a:r>
              <a:rPr lang="en-US" i="1" dirty="0">
                <a:sym typeface="Wingdings" pitchFamily="2" charset="2"/>
              </a:rPr>
              <a:t>k</a:t>
            </a:r>
            <a:r>
              <a:rPr lang="en-US" dirty="0">
                <a:sym typeface="Wingdings" pitchFamily="2" charset="2"/>
              </a:rPr>
              <a:t>.</a:t>
            </a:r>
          </a:p>
          <a:p>
            <a:pPr>
              <a:buNone/>
            </a:pPr>
            <a:r>
              <a:rPr lang="en-US" dirty="0">
                <a:ea typeface="Cambria Math" pitchFamily="18" charset="0"/>
                <a:sym typeface="Wingdings" pitchFamily="2" charset="2"/>
              </a:rPr>
              <a:t>               Assume the inductive hypothesis holds and then show that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holds has well.</a:t>
            </a:r>
          </a:p>
          <a:p>
            <a:pPr>
              <a:buNone/>
            </a:pPr>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So, assuming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it follows that:</a:t>
            </a: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endParaRPr lang="en-US" dirty="0">
              <a:ea typeface="Cambria Math" pitchFamily="18" charset="0"/>
              <a:sym typeface="Wingdings" pitchFamily="2" charset="2"/>
            </a:endParaRPr>
          </a:p>
          <a:p>
            <a:pPr lvl="1"/>
            <a:r>
              <a:rPr lang="en-US" dirty="0">
                <a:ea typeface="Cambria Math" pitchFamily="18" charset="0"/>
                <a:sym typeface="Wingdings" pitchFamily="2" charset="2"/>
              </a:rPr>
              <a:t>Hence, we have shown that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follows from </a:t>
            </a:r>
            <a:r>
              <a:rPr lang="en-US" i="1" dirty="0">
                <a:ea typeface="Cambria Math" pitchFamily="18" charset="0"/>
                <a:sym typeface="Wingdings" pitchFamily="2" charset="2"/>
              </a:rPr>
              <a:t>P</a:t>
            </a:r>
            <a:r>
              <a:rPr lang="en-US" dirty="0">
                <a:ea typeface="Cambria Math" pitchFamily="18" charset="0"/>
                <a:sym typeface="Wingdings" pitchFamily="2" charset="2"/>
              </a:rPr>
              <a:t>(</a:t>
            </a:r>
            <a:r>
              <a:rPr lang="en-US" i="1" dirty="0">
                <a:ea typeface="Cambria Math" pitchFamily="18" charset="0"/>
                <a:sym typeface="Wingdings" pitchFamily="2" charset="2"/>
              </a:rPr>
              <a:t>k</a:t>
            </a:r>
            <a:r>
              <a:rPr lang="en-US" dirty="0">
                <a:ea typeface="Cambria Math" pitchFamily="18" charset="0"/>
                <a:sym typeface="Wingdings" pitchFamily="2" charset="2"/>
              </a:rPr>
              <a:t>). Therefore </a:t>
            </a:r>
            <a:r>
              <a:rPr lang="en-US" dirty="0">
                <a:ea typeface="Cambria Math" pitchFamily="18" charset="0"/>
              </a:rPr>
              <a:t>the sum of the first </a:t>
            </a:r>
            <a:r>
              <a:rPr lang="en-US" i="1" dirty="0">
                <a:ea typeface="Cambria Math" pitchFamily="18" charset="0"/>
              </a:rPr>
              <a:t>n </a:t>
            </a:r>
            <a:r>
              <a:rPr lang="en-US" dirty="0">
                <a:ea typeface="Cambria Math" pitchFamily="18" charset="0"/>
              </a:rPr>
              <a:t>positive odd integers is </a:t>
            </a:r>
            <a:r>
              <a:rPr lang="en-US" i="1" dirty="0">
                <a:ea typeface="Cambria Math" pitchFamily="18" charset="0"/>
              </a:rPr>
              <a:t>n</a:t>
            </a:r>
            <a:r>
              <a:rPr lang="en-US" baseline="30000" dirty="0">
                <a:latin typeface="Cambria Math" pitchFamily="18" charset="0"/>
                <a:ea typeface="Cambria Math" pitchFamily="18" charset="0"/>
              </a:rPr>
              <a:t>2</a:t>
            </a:r>
            <a:r>
              <a:rPr lang="en-US" dirty="0">
                <a:ea typeface="Cambria Math" pitchFamily="18" charset="0"/>
              </a:rPr>
              <a:t>. </a:t>
            </a:r>
          </a:p>
          <a:p>
            <a:endParaRPr lang="en-US" dirty="0"/>
          </a:p>
        </p:txBody>
      </p:sp>
      <p:sp>
        <p:nvSpPr>
          <p:cNvPr id="4" name="TextBox 3"/>
          <p:cNvSpPr txBox="1"/>
          <p:nvPr/>
        </p:nvSpPr>
        <p:spPr>
          <a:xfrm>
            <a:off x="4114800" y="2819401"/>
            <a:ext cx="4419600" cy="30777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n</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n</a:t>
            </a:r>
            <a:r>
              <a:rPr lang="en-US" sz="1400" dirty="0">
                <a:latin typeface="Cambria Math" pitchFamily="18" charset="0"/>
                <a:ea typeface="Cambria Math" pitchFamily="18" charset="0"/>
              </a:rPr>
              <a:t> + 1) =</a:t>
            </a:r>
            <a:r>
              <a:rPr lang="en-US" sz="1400" i="1" dirty="0">
                <a:ea typeface="Cambria Math" pitchFamily="18" charset="0"/>
              </a:rPr>
              <a:t>n</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a:t>
            </a:r>
            <a:endParaRPr lang="en-US" sz="1400" dirty="0"/>
          </a:p>
        </p:txBody>
      </p:sp>
      <p:sp>
        <p:nvSpPr>
          <p:cNvPr id="5" name="TextBox 4"/>
          <p:cNvSpPr txBox="1"/>
          <p:nvPr/>
        </p:nvSpPr>
        <p:spPr>
          <a:xfrm>
            <a:off x="4267200" y="4038601"/>
            <a:ext cx="4419600" cy="307777"/>
          </a:xfrm>
          <a:prstGeom prst="rect">
            <a:avLst/>
          </a:prstGeom>
          <a:noFill/>
          <a:ln>
            <a:solidFill>
              <a:schemeClr val="accent1"/>
            </a:solidFill>
          </a:ln>
        </p:spPr>
        <p:txBody>
          <a:bodyPr wrap="square" rtlCol="0">
            <a:spAutoFit/>
          </a:bodyPr>
          <a:lstStyle/>
          <a:p>
            <a:r>
              <a:rPr lang="en-US" sz="1400" b="1" dirty="0">
                <a:latin typeface="Cambria Math" pitchFamily="18" charset="0"/>
                <a:ea typeface="Cambria Math" pitchFamily="18" charset="0"/>
              </a:rPr>
              <a:t>Inductive Hypothesis</a:t>
            </a:r>
            <a:r>
              <a:rPr lang="en-US" sz="1400" dirty="0">
                <a:latin typeface="Cambria Math" pitchFamily="18" charset="0"/>
                <a:ea typeface="Cambria Math" pitchFamily="18" charset="0"/>
              </a:rPr>
              <a:t>: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a:t>
            </a:r>
            <a:r>
              <a:rPr lang="en-US" sz="1400" i="1" dirty="0">
                <a:ea typeface="Cambria Math" pitchFamily="18" charset="0"/>
              </a:rPr>
              <a:t>k</a:t>
            </a:r>
            <a:r>
              <a:rPr lang="en-US" sz="1400" baseline="30000" dirty="0">
                <a:latin typeface="Cambria Math" pitchFamily="18" charset="0"/>
                <a:ea typeface="Cambria Math" pitchFamily="18" charset="0"/>
              </a:rPr>
              <a:t>2</a:t>
            </a:r>
            <a:r>
              <a:rPr lang="en-US" sz="1400" dirty="0">
                <a:latin typeface="Cambria Math" pitchFamily="18" charset="0"/>
                <a:ea typeface="Cambria Math" pitchFamily="18" charset="0"/>
              </a:rPr>
              <a:t>  </a:t>
            </a:r>
            <a:endParaRPr lang="en-US" sz="1400" dirty="0"/>
          </a:p>
        </p:txBody>
      </p:sp>
      <p:sp>
        <p:nvSpPr>
          <p:cNvPr id="6" name="TextBox 5"/>
          <p:cNvSpPr txBox="1"/>
          <p:nvPr/>
        </p:nvSpPr>
        <p:spPr>
          <a:xfrm>
            <a:off x="2743200" y="4648201"/>
            <a:ext cx="7696200" cy="954107"/>
          </a:xfrm>
          <a:prstGeom prst="rect">
            <a:avLst/>
          </a:prstGeom>
          <a:noFill/>
        </p:spPr>
        <p:txBody>
          <a:bodyPr wrap="square" rtlCol="0">
            <a:spAutoFit/>
          </a:bodyPr>
          <a:lstStyle/>
          <a:p>
            <a:r>
              <a:rPr lang="en-US" sz="1400" dirty="0">
                <a:latin typeface="Cambria Math" pitchFamily="18" charset="0"/>
                <a:ea typeface="Cambria Math" pitchFamily="18" charset="0"/>
              </a:rPr>
              <a:t>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 =[1 + 3 + 5 + </a:t>
            </a:r>
            <a:r>
              <a:rPr lang="en-US" sz="1400" dirty="0">
                <a:latin typeface="Cambria Math"/>
                <a:ea typeface="Cambria Math"/>
              </a:rPr>
              <a:t>∙∙∙</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a:t>
            </a:r>
            <a:r>
              <a:rPr lang="en-US" sz="1400" dirty="0">
                <a:latin typeface="Cambria Math"/>
                <a:ea typeface="Cambria Math"/>
              </a:rPr>
              <a:t>−</a:t>
            </a:r>
            <a:r>
              <a:rPr lang="en-US" sz="1400" dirty="0">
                <a:latin typeface="Cambria Math" pitchFamily="18" charset="0"/>
                <a:ea typeface="Cambria Math" pitchFamily="18" charset="0"/>
              </a:rPr>
              <a:t> 1)] + (2</a:t>
            </a:r>
            <a:r>
              <a:rPr lang="en-US" sz="1400" i="1" dirty="0">
                <a:ea typeface="Cambria Math" pitchFamily="18" charset="0"/>
              </a:rPr>
              <a:t>k</a:t>
            </a:r>
            <a:r>
              <a:rPr lang="en-US" sz="1400" dirty="0">
                <a:latin typeface="Cambria Math" pitchFamily="18" charset="0"/>
                <a:ea typeface="Cambria Math" pitchFamily="18" charset="0"/>
              </a:rPr>
              <a:t> + 1)</a:t>
            </a:r>
          </a:p>
          <a:p>
            <a:r>
              <a:rPr lang="en-US" sz="1400" dirty="0">
                <a:latin typeface="Cambria Math" pitchFamily="18" charset="0"/>
                <a:ea typeface="Cambria Math" pitchFamily="18" charset="0"/>
              </a:rPr>
              <a:t>                                                                        =</a:t>
            </a:r>
            <a:r>
              <a:rPr lang="en-US" sz="1400" i="1" dirty="0">
                <a:ea typeface="Cambria Math" pitchFamily="18" charset="0"/>
              </a:rPr>
              <a:t> 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r>
              <a:rPr lang="en-US" sz="1400" i="1" dirty="0">
                <a:latin typeface="Cambria Math" pitchFamily="18" charset="0"/>
                <a:ea typeface="Cambria Math" pitchFamily="18" charset="0"/>
              </a:rPr>
              <a:t>by the inductive hypothesis</a:t>
            </a:r>
            <a:r>
              <a:rPr lang="en-US" sz="1400" dirty="0">
                <a:latin typeface="Cambria Math" pitchFamily="18" charset="0"/>
                <a:ea typeface="Cambria Math" pitchFamily="18" charset="0"/>
              </a:rPr>
              <a:t>)</a:t>
            </a:r>
          </a:p>
          <a:p>
            <a:r>
              <a:rPr lang="en-US" sz="1400" dirty="0">
                <a:latin typeface="Cambria Math" pitchFamily="18" charset="0"/>
                <a:ea typeface="Cambria Math" pitchFamily="18" charset="0"/>
              </a:rPr>
              <a:t>                                                                        = </a:t>
            </a:r>
            <a:r>
              <a:rPr lang="en-US" sz="1400" i="1" dirty="0">
                <a:ea typeface="Cambria Math" pitchFamily="18" charset="0"/>
              </a:rPr>
              <a:t>k</a:t>
            </a:r>
            <a:r>
              <a:rPr lang="en-US" sz="1400" baseline="30000" dirty="0">
                <a:latin typeface="Cambria Math" pitchFamily="18" charset="0"/>
                <a:ea typeface="Cambria Math" pitchFamily="18" charset="0"/>
              </a:rPr>
              <a:t>2 </a:t>
            </a:r>
            <a:r>
              <a:rPr lang="en-US" sz="1400" dirty="0">
                <a:latin typeface="Cambria Math" pitchFamily="18" charset="0"/>
                <a:ea typeface="Cambria Math" pitchFamily="18" charset="0"/>
              </a:rPr>
              <a:t>+ 2</a:t>
            </a:r>
            <a:r>
              <a:rPr lang="en-US" sz="1400" i="1" dirty="0">
                <a:ea typeface="Cambria Math" pitchFamily="18" charset="0"/>
              </a:rPr>
              <a:t>k</a:t>
            </a:r>
            <a:r>
              <a:rPr lang="en-US" sz="1400" dirty="0">
                <a:latin typeface="Cambria Math" pitchFamily="18" charset="0"/>
                <a:ea typeface="Cambria Math" pitchFamily="18" charset="0"/>
              </a:rPr>
              <a:t> + 1 </a:t>
            </a:r>
          </a:p>
          <a:p>
            <a:r>
              <a:rPr lang="en-US" sz="1400" dirty="0">
                <a:latin typeface="Cambria Math" pitchFamily="18" charset="0"/>
                <a:ea typeface="Cambria Math" pitchFamily="18" charset="0"/>
              </a:rPr>
              <a:t>                                                                         = (</a:t>
            </a:r>
            <a:r>
              <a:rPr lang="en-US" sz="1400" i="1" dirty="0">
                <a:ea typeface="Cambria Math" pitchFamily="18" charset="0"/>
              </a:rPr>
              <a:t>k</a:t>
            </a:r>
            <a:r>
              <a:rPr lang="en-US" sz="1400" dirty="0">
                <a:latin typeface="Cambria Math" pitchFamily="18" charset="0"/>
                <a:ea typeface="Cambria Math" pitchFamily="18" charset="0"/>
              </a:rPr>
              <a:t> + 1)</a:t>
            </a:r>
            <a:r>
              <a:rPr lang="en-US" sz="1400" baseline="30000" dirty="0">
                <a:latin typeface="Cambria Math" pitchFamily="18" charset="0"/>
                <a:ea typeface="Cambria Math" pitchFamily="18" charset="0"/>
              </a:rPr>
              <a:t> 2</a:t>
            </a:r>
            <a:r>
              <a:rPr lang="en-US" sz="1400" dirty="0">
                <a:latin typeface="Cambria Math" pitchFamily="18" charset="0"/>
                <a:ea typeface="Cambria Math" pitchFamily="18" charset="0"/>
              </a:rPr>
              <a:t> </a:t>
            </a:r>
            <a:endParaRPr lang="en-US" sz="1400" dirty="0"/>
          </a:p>
        </p:txBody>
      </p:sp>
      <p:sp>
        <p:nvSpPr>
          <p:cNvPr id="7" name="Isosceles Triangle 6"/>
          <p:cNvSpPr/>
          <p:nvPr/>
        </p:nvSpPr>
        <p:spPr>
          <a:xfrm rot="5400000" flipV="1">
            <a:off x="100584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p:txBody>
          <a:bodyPr/>
          <a:lstStyle/>
          <a:p>
            <a:pPr>
              <a:buNone/>
            </a:pPr>
            <a:r>
              <a:rPr lang="en-US" b="1" dirty="0"/>
              <a:t>  Example</a:t>
            </a:r>
            <a:r>
              <a:rPr lang="en-US" dirty="0"/>
              <a:t>: Use mathematical induction to prove that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for all positive integers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 &lt; </a:t>
            </a:r>
            <a:r>
              <a:rPr lang="en-US" dirty="0">
                <a:latin typeface="Cambria Math" pitchFamily="18" charset="0"/>
                <a:ea typeface="Cambria Math" pitchFamily="18" charset="0"/>
              </a:rPr>
              <a:t>2</a:t>
            </a:r>
            <a:r>
              <a:rPr lang="en-US" i="1" baseline="30000" dirty="0"/>
              <a:t>n</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i="1" dirty="0"/>
              <a:t> &lt;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t>k &lt; </a:t>
            </a:r>
            <a:r>
              <a:rPr lang="en-US" dirty="0">
                <a:latin typeface="Cambria Math" pitchFamily="18" charset="0"/>
                <a:ea typeface="Cambria Math" pitchFamily="18" charset="0"/>
              </a:rPr>
              <a:t>2</a:t>
            </a:r>
            <a:r>
              <a:rPr lang="en-US" i="1" baseline="30000" dirty="0"/>
              <a:t>k</a:t>
            </a:r>
            <a:r>
              <a:rPr lang="en-US" dirty="0"/>
              <a:t>, for an arbitrary positive integer </a:t>
            </a:r>
            <a:r>
              <a:rPr lang="en-US" i="1" dirty="0"/>
              <a:t>k</a:t>
            </a:r>
            <a:r>
              <a:rPr lang="en-US" dirty="0"/>
              <a:t>.</a:t>
            </a:r>
          </a:p>
          <a:p>
            <a:pPr lvl="1"/>
            <a:r>
              <a:rPr lang="en-US" dirty="0"/>
              <a:t>Must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Since by the inductive hypothesis, </a:t>
            </a:r>
            <a:r>
              <a:rPr lang="en-US" i="1" dirty="0"/>
              <a:t>k &lt; </a:t>
            </a:r>
            <a:r>
              <a:rPr lang="en-US" dirty="0">
                <a:latin typeface="Cambria Math" pitchFamily="18" charset="0"/>
                <a:ea typeface="Cambria Math" pitchFamily="18" charset="0"/>
              </a:rPr>
              <a:t>2</a:t>
            </a:r>
            <a:r>
              <a:rPr lang="en-US" i="1" baseline="30000" dirty="0"/>
              <a:t>k</a:t>
            </a:r>
            <a:r>
              <a:rPr lang="en-US" dirty="0"/>
              <a:t>, it follows that:</a:t>
            </a:r>
          </a:p>
          <a:p>
            <a:pPr lvl="1">
              <a:buNone/>
            </a:pPr>
            <a:r>
              <a:rPr lang="en-US" i="1" dirty="0"/>
              <a:t>       k</a:t>
            </a:r>
            <a:r>
              <a:rPr lang="en-US" dirty="0"/>
              <a:t> + </a:t>
            </a:r>
            <a:r>
              <a:rPr lang="en-US" dirty="0">
                <a:latin typeface="Cambria Math" pitchFamily="18" charset="0"/>
                <a:ea typeface="Cambria Math" pitchFamily="18" charset="0"/>
              </a:rPr>
              <a:t>1</a:t>
            </a:r>
            <a:r>
              <a:rPr lang="en-US" dirty="0"/>
              <a:t> &lt; </a:t>
            </a:r>
            <a:r>
              <a:rPr lang="en-US" dirty="0">
                <a:latin typeface="Cambria Math" pitchFamily="18" charset="0"/>
                <a:ea typeface="Cambria Math" pitchFamily="18" charset="0"/>
              </a:rPr>
              <a:t>2</a:t>
            </a:r>
            <a:r>
              <a:rPr lang="en-US" i="1" baseline="30000" dirty="0"/>
              <a:t>k</a:t>
            </a:r>
            <a:r>
              <a:rPr lang="en-US" i="1" dirty="0"/>
              <a:t> +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dirty="0"/>
              <a:t> ∙ </a:t>
            </a:r>
            <a:r>
              <a:rPr lang="en-US" dirty="0">
                <a:latin typeface="Cambria Math" pitchFamily="18" charset="0"/>
                <a:ea typeface="Cambria Math" pitchFamily="18" charset="0"/>
              </a:rPr>
              <a:t>2</a:t>
            </a:r>
            <a:r>
              <a:rPr lang="en-US" i="1" baseline="30000" dirty="0"/>
              <a:t>k </a:t>
            </a:r>
            <a:r>
              <a:rPr lang="en-US" i="1" dirty="0"/>
              <a:t> =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baseline="30000" dirty="0"/>
              <a:t>  </a:t>
            </a:r>
          </a:p>
          <a:p>
            <a:pPr>
              <a:buNone/>
            </a:pPr>
            <a:r>
              <a:rPr lang="en-US" dirty="0"/>
              <a:t>    Therefore </a:t>
            </a:r>
            <a:r>
              <a:rPr lang="en-US" i="1" dirty="0"/>
              <a:t>n &lt; </a:t>
            </a:r>
            <a:r>
              <a:rPr lang="en-US" dirty="0">
                <a:latin typeface="Cambria Math" pitchFamily="18" charset="0"/>
                <a:ea typeface="Cambria Math" pitchFamily="18" charset="0"/>
              </a:rPr>
              <a:t>2</a:t>
            </a:r>
            <a:r>
              <a:rPr lang="en-US" i="1" baseline="30000" dirty="0"/>
              <a:t>n </a:t>
            </a:r>
            <a:r>
              <a:rPr lang="en-US" i="1" dirty="0"/>
              <a:t> </a:t>
            </a:r>
            <a:r>
              <a:rPr lang="en-US" dirty="0"/>
              <a:t>holds</a:t>
            </a:r>
            <a:r>
              <a:rPr lang="en-US" i="1" dirty="0"/>
              <a:t> </a:t>
            </a:r>
            <a:r>
              <a:rPr lang="en-US" dirty="0"/>
              <a:t>for all positive integers </a:t>
            </a:r>
            <a:r>
              <a:rPr lang="en-US" i="1" dirty="0"/>
              <a:t>n.</a:t>
            </a:r>
            <a:endParaRPr lang="en-US" dirty="0"/>
          </a:p>
          <a:p>
            <a:endParaRPr lang="en-US" i="1" dirty="0"/>
          </a:p>
        </p:txBody>
      </p:sp>
      <p:sp>
        <p:nvSpPr>
          <p:cNvPr id="4" name="Isosceles Triangle 3"/>
          <p:cNvSpPr/>
          <p:nvPr/>
        </p:nvSpPr>
        <p:spPr>
          <a:xfrm rot="5400000" flipV="1">
            <a:off x="9829800" y="5943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Inequalities</a:t>
            </a:r>
          </a:p>
        </p:txBody>
      </p:sp>
      <p:sp>
        <p:nvSpPr>
          <p:cNvPr id="3" name="Content Placeholder 2"/>
          <p:cNvSpPr>
            <a:spLocks noGrp="1"/>
          </p:cNvSpPr>
          <p:nvPr>
            <p:ph idx="1"/>
          </p:nvPr>
        </p:nvSpPr>
        <p:spPr>
          <a:xfrm>
            <a:off x="1981200" y="1935480"/>
            <a:ext cx="8305800" cy="4389120"/>
          </a:xfrm>
        </p:spPr>
        <p:txBody>
          <a:bodyPr>
            <a:normAutofit fontScale="92500" lnSpcReduction="10000"/>
          </a:bodyPr>
          <a:lstStyle/>
          <a:p>
            <a:pPr>
              <a:buNone/>
            </a:pPr>
            <a:r>
              <a:rPr lang="en-US" b="1" dirty="0"/>
              <a:t>   Example</a:t>
            </a:r>
            <a:r>
              <a:rPr lang="en-US" dirty="0"/>
              <a:t>: Use mathematical induction to prove that </a:t>
            </a:r>
            <a:r>
              <a:rPr lang="en-US" dirty="0">
                <a:latin typeface="Cambria Math" pitchFamily="18" charset="0"/>
                <a:ea typeface="Cambria Math" pitchFamily="18" charset="0"/>
              </a:rPr>
              <a:t>2</a:t>
            </a:r>
            <a:r>
              <a:rPr lang="en-US" i="1" baseline="30000" dirty="0"/>
              <a:t>n </a:t>
            </a:r>
            <a:r>
              <a:rPr lang="en-US" i="1" dirty="0"/>
              <a:t>&lt; n</a:t>
            </a:r>
            <a:r>
              <a:rPr lang="en-US" dirty="0"/>
              <a:t>!</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a:t>
            </a:r>
            <a:r>
              <a:rPr lang="en-US" baseline="30000" dirty="0"/>
              <a:t> </a:t>
            </a:r>
          </a:p>
          <a:p>
            <a:pPr lvl="1"/>
            <a:r>
              <a:rPr lang="en-US" dirty="0"/>
              <a:t>BASIS STEP: </a:t>
            </a:r>
            <a:r>
              <a:rPr lang="en-US" i="1" dirty="0"/>
              <a:t>P(</a:t>
            </a:r>
            <a:r>
              <a:rPr lang="en-US" dirty="0">
                <a:latin typeface="Cambria Math" pitchFamily="18" charset="0"/>
                <a:ea typeface="Cambria Math" pitchFamily="18" charset="0"/>
              </a:rPr>
              <a:t>4</a:t>
            </a:r>
            <a:r>
              <a:rPr lang="en-US" dirty="0"/>
              <a:t>) is true since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4</a:t>
            </a:r>
            <a:r>
              <a:rPr lang="en-US" i="1" dirty="0"/>
              <a:t>  = </a:t>
            </a:r>
            <a:r>
              <a:rPr lang="en-US" dirty="0">
                <a:latin typeface="Cambria Math" pitchFamily="18" charset="0"/>
                <a:ea typeface="Cambria Math" pitchFamily="18" charset="0"/>
              </a:rPr>
              <a:t>16  &lt; 4! = 24</a:t>
            </a:r>
            <a:r>
              <a:rPr lang="en-US" i="1" dirty="0"/>
              <a:t>.</a:t>
            </a:r>
          </a:p>
          <a:p>
            <a:pPr lvl="1"/>
            <a:r>
              <a:rPr lang="en-US" dirty="0"/>
              <a:t>INDUCTIVE STEP: Assume </a:t>
            </a:r>
            <a:r>
              <a:rPr lang="en-US" i="1" dirty="0"/>
              <a:t>P</a:t>
            </a:r>
            <a:r>
              <a:rPr lang="en-US" dirty="0"/>
              <a:t>(</a:t>
            </a:r>
            <a:r>
              <a:rPr lang="en-US" i="1" dirty="0"/>
              <a:t>k</a:t>
            </a:r>
            <a:r>
              <a:rPr lang="en-US" dirty="0"/>
              <a:t>) holds, i.e., </a:t>
            </a:r>
            <a:r>
              <a:rPr lang="en-US" dirty="0">
                <a:latin typeface="Cambria Math" pitchFamily="18" charset="0"/>
                <a:ea typeface="Cambria Math" pitchFamily="18" charset="0"/>
              </a:rPr>
              <a:t>2</a:t>
            </a:r>
            <a:r>
              <a:rPr lang="en-US" i="1" baseline="30000" dirty="0"/>
              <a:t>k </a:t>
            </a:r>
            <a:r>
              <a:rPr lang="en-US" i="1" dirty="0"/>
              <a:t> &lt; k</a:t>
            </a:r>
            <a:r>
              <a:rPr lang="en-US" dirty="0"/>
              <a:t>! </a:t>
            </a:r>
            <a:r>
              <a:rPr lang="en-US" i="1" dirty="0"/>
              <a:t> </a:t>
            </a:r>
            <a:r>
              <a:rPr lang="en-US" dirty="0"/>
              <a:t>for an arbitrary integer </a:t>
            </a:r>
            <a:r>
              <a:rPr lang="en-US" i="1" dirty="0"/>
              <a:t>k</a:t>
            </a:r>
            <a:r>
              <a:rPr lang="en-US" dirty="0"/>
              <a:t> ≥ </a:t>
            </a:r>
            <a:r>
              <a:rPr lang="en-US" dirty="0">
                <a:latin typeface="Cambria Math" pitchFamily="18" charset="0"/>
                <a:ea typeface="Cambria Math" pitchFamily="18" charset="0"/>
              </a:rPr>
              <a:t>4</a:t>
            </a:r>
            <a:r>
              <a:rPr lang="en-US" dirty="0"/>
              <a:t>. 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a:t>
            </a:r>
          </a:p>
          <a:p>
            <a:pPr lvl="1">
              <a:buNone/>
            </a:pPr>
            <a:r>
              <a:rPr lang="en-US" i="1"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2∙2</a:t>
            </a:r>
            <a:r>
              <a:rPr lang="en-US" i="1" baseline="30000" dirty="0"/>
              <a:t>k  </a:t>
            </a:r>
          </a:p>
          <a:p>
            <a:pPr lvl="1">
              <a:buNone/>
            </a:pPr>
            <a:r>
              <a:rPr lang="en-US" i="1" baseline="30000" dirty="0"/>
              <a:t>                                    </a:t>
            </a:r>
            <a:r>
              <a:rPr lang="en-US" i="1" dirty="0"/>
              <a:t>&lt; </a:t>
            </a:r>
            <a:r>
              <a:rPr lang="en-US" dirty="0">
                <a:latin typeface="Cambria Math" pitchFamily="18" charset="0"/>
                <a:ea typeface="Cambria Math" pitchFamily="18" charset="0"/>
              </a:rPr>
              <a:t>2</a:t>
            </a:r>
            <a:r>
              <a:rPr lang="en-US" i="1" dirty="0"/>
              <a:t>∙ k</a:t>
            </a:r>
            <a:r>
              <a:rPr lang="en-US" dirty="0"/>
              <a:t>!</a:t>
            </a:r>
            <a:r>
              <a:rPr lang="en-US" i="1" dirty="0"/>
              <a:t>          </a:t>
            </a:r>
            <a:r>
              <a:rPr lang="en-US" dirty="0"/>
              <a:t>(</a:t>
            </a:r>
            <a:r>
              <a:rPr lang="en-US" i="1" dirty="0"/>
              <a:t>by the inductive hypothesis)</a:t>
            </a:r>
          </a:p>
          <a:p>
            <a:pPr lvl="1">
              <a:buNone/>
            </a:pPr>
            <a:r>
              <a:rPr lang="en-US" i="1" baseline="30000" dirty="0"/>
              <a:t>                                    </a:t>
            </a:r>
            <a:r>
              <a:rPr lang="en-US" dirty="0"/>
              <a:t>&lt; (</a:t>
            </a:r>
            <a:r>
              <a:rPr lang="en-US" i="1" dirty="0"/>
              <a:t>k + </a:t>
            </a:r>
            <a:r>
              <a:rPr lang="en-US" dirty="0">
                <a:latin typeface="Cambria Math" pitchFamily="18" charset="0"/>
                <a:ea typeface="Cambria Math" pitchFamily="18" charset="0"/>
              </a:rPr>
              <a:t>1</a:t>
            </a:r>
            <a:r>
              <a:rPr lang="en-US" dirty="0"/>
              <a:t>)</a:t>
            </a:r>
            <a:r>
              <a:rPr lang="en-US" i="1" dirty="0"/>
              <a:t>k</a:t>
            </a:r>
            <a:r>
              <a:rPr lang="en-US" dirty="0"/>
              <a:t>!</a:t>
            </a:r>
          </a:p>
          <a:p>
            <a:pPr lvl="1">
              <a:buNone/>
            </a:pPr>
            <a:r>
              <a:rPr lang="en-US" i="1" dirty="0"/>
              <a:t>                        = </a:t>
            </a:r>
            <a:r>
              <a:rPr lang="en-US" dirty="0"/>
              <a:t>(</a:t>
            </a:r>
            <a:r>
              <a:rPr lang="en-US" i="1" dirty="0"/>
              <a:t>k + </a:t>
            </a:r>
            <a:r>
              <a:rPr lang="en-US" dirty="0">
                <a:latin typeface="Cambria Math" pitchFamily="18" charset="0"/>
                <a:ea typeface="Cambria Math" pitchFamily="18" charset="0"/>
              </a:rPr>
              <a:t>1</a:t>
            </a:r>
            <a:r>
              <a:rPr lang="en-US" dirty="0"/>
              <a:t>)!</a:t>
            </a:r>
          </a:p>
          <a:p>
            <a:pPr lvl="1">
              <a:buNone/>
            </a:pPr>
            <a:r>
              <a:rPr lang="en-US" dirty="0"/>
              <a:t> Therefore, </a:t>
            </a:r>
            <a:r>
              <a:rPr lang="en-US" dirty="0">
                <a:latin typeface="Cambria Math" pitchFamily="18" charset="0"/>
                <a:ea typeface="Cambria Math" pitchFamily="18" charset="0"/>
              </a:rPr>
              <a:t>2</a:t>
            </a:r>
            <a:r>
              <a:rPr lang="en-US" i="1" baseline="30000" dirty="0"/>
              <a:t>n </a:t>
            </a:r>
            <a:r>
              <a:rPr lang="en-US" i="1" dirty="0"/>
              <a:t> &lt; n</a:t>
            </a:r>
            <a:r>
              <a:rPr lang="en-US" dirty="0"/>
              <a:t>!</a:t>
            </a:r>
            <a:r>
              <a:rPr lang="en-US" i="1" dirty="0"/>
              <a:t>  </a:t>
            </a:r>
            <a:r>
              <a:rPr lang="en-US" dirty="0"/>
              <a:t>holds</a:t>
            </a:r>
            <a:r>
              <a:rPr lang="en-US" i="1" dirty="0"/>
              <a:t>, </a:t>
            </a:r>
            <a:r>
              <a:rPr lang="en-US" dirty="0"/>
              <a:t>for every integer </a:t>
            </a:r>
            <a:r>
              <a:rPr lang="en-US" i="1" dirty="0"/>
              <a:t>n</a:t>
            </a:r>
            <a:r>
              <a:rPr lang="en-US" dirty="0"/>
              <a:t> ≥ </a:t>
            </a:r>
            <a:r>
              <a:rPr lang="en-US" dirty="0">
                <a:latin typeface="Cambria Math" pitchFamily="18" charset="0"/>
                <a:ea typeface="Cambria Math" pitchFamily="18" charset="0"/>
              </a:rPr>
              <a:t>4</a:t>
            </a:r>
            <a:r>
              <a:rPr lang="en-US" dirty="0"/>
              <a:t>.</a:t>
            </a:r>
          </a:p>
          <a:p>
            <a:endParaRPr lang="en-US" i="1" dirty="0"/>
          </a:p>
        </p:txBody>
      </p:sp>
      <p:sp>
        <p:nvSpPr>
          <p:cNvPr id="4" name="Isosceles Triangle 3"/>
          <p:cNvSpPr/>
          <p:nvPr/>
        </p:nvSpPr>
        <p:spPr>
          <a:xfrm rot="5400000" flipV="1">
            <a:off x="98298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362200" y="6019800"/>
            <a:ext cx="8077200" cy="369332"/>
          </a:xfrm>
          <a:prstGeom prst="rect">
            <a:avLst/>
          </a:prstGeom>
          <a:noFill/>
          <a:ln>
            <a:solidFill>
              <a:schemeClr val="accent1"/>
            </a:solidFill>
          </a:ln>
        </p:spPr>
        <p:txBody>
          <a:bodyPr wrap="square" rtlCol="0">
            <a:spAutoFit/>
          </a:bodyPr>
          <a:lstStyle/>
          <a:p>
            <a:r>
              <a:rPr lang="en-US" dirty="0"/>
              <a:t>Note that here the basis step is </a:t>
            </a:r>
            <a:r>
              <a:rPr lang="en-US" i="1" dirty="0"/>
              <a:t>P</a:t>
            </a:r>
            <a:r>
              <a:rPr lang="en-US" dirty="0"/>
              <a:t>(</a:t>
            </a:r>
            <a:r>
              <a:rPr lang="en-US" dirty="0">
                <a:latin typeface="Cambria Math" pitchFamily="18" charset="0"/>
                <a:ea typeface="Cambria Math" pitchFamily="18" charset="0"/>
              </a:rPr>
              <a:t>4</a:t>
            </a:r>
            <a:r>
              <a:rPr lang="en-US" dirty="0"/>
              <a:t>), since</a:t>
            </a:r>
            <a:r>
              <a:rPr lang="en-US" i="1" dirty="0"/>
              <a:t> P</a:t>
            </a:r>
            <a:r>
              <a:rPr lang="en-US" dirty="0"/>
              <a:t>(</a:t>
            </a:r>
            <a:r>
              <a:rPr lang="en-US" dirty="0">
                <a:latin typeface="Cambria Math" pitchFamily="18" charset="0"/>
                <a:ea typeface="Cambria Math" pitchFamily="18" charset="0"/>
              </a:rPr>
              <a:t>0</a:t>
            </a:r>
            <a:r>
              <a:rPr lang="en-US" dirty="0"/>
              <a:t>), </a:t>
            </a:r>
            <a:r>
              <a:rPr lang="en-US" i="1" dirty="0"/>
              <a:t>P</a:t>
            </a:r>
            <a:r>
              <a:rPr lang="en-US" dirty="0"/>
              <a:t>(</a:t>
            </a:r>
            <a:r>
              <a:rPr lang="en-US" dirty="0">
                <a:latin typeface="Cambria Math" pitchFamily="18" charset="0"/>
                <a:ea typeface="Cambria Math" pitchFamily="18" charset="0"/>
              </a:rPr>
              <a:t>1</a:t>
            </a:r>
            <a:r>
              <a:rPr lang="en-US" dirty="0"/>
              <a:t>),</a:t>
            </a:r>
            <a:r>
              <a:rPr lang="en-US" i="1" dirty="0"/>
              <a:t> P</a:t>
            </a:r>
            <a:r>
              <a:rPr lang="en-US" dirty="0"/>
              <a:t>(</a:t>
            </a:r>
            <a:r>
              <a:rPr lang="en-US" dirty="0">
                <a:latin typeface="Cambria Math" pitchFamily="18" charset="0"/>
                <a:ea typeface="Cambria Math" pitchFamily="18" charset="0"/>
              </a:rPr>
              <a:t>2</a:t>
            </a:r>
            <a:r>
              <a:rPr lang="en-US" dirty="0"/>
              <a:t>),  and </a:t>
            </a:r>
            <a:r>
              <a:rPr lang="en-US" i="1" dirty="0"/>
              <a:t>P</a:t>
            </a:r>
            <a:r>
              <a:rPr lang="en-US" dirty="0"/>
              <a:t>(</a:t>
            </a:r>
            <a:r>
              <a:rPr lang="en-US" dirty="0">
                <a:latin typeface="Cambria Math" pitchFamily="18" charset="0"/>
                <a:ea typeface="Cambria Math" pitchFamily="18" charset="0"/>
              </a:rPr>
              <a:t>3</a:t>
            </a:r>
            <a:r>
              <a:rPr lang="en-US" dirty="0"/>
              <a:t>) are all false.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Proving Divisibility Results</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Use mathematical induction to prove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positive integer </a:t>
            </a:r>
            <a:r>
              <a:rPr lang="en-US" i="1" dirty="0"/>
              <a:t>n</a:t>
            </a:r>
            <a:r>
              <a:rPr lang="en-US" dirty="0"/>
              <a:t>.</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a:t>
            </a:r>
            <a:r>
              <a:rPr lang="en-US" baseline="30000" dirty="0"/>
              <a:t> </a:t>
            </a:r>
          </a:p>
          <a:p>
            <a:pPr lvl="1"/>
            <a:r>
              <a:rPr lang="en-US" dirty="0"/>
              <a:t>BASIS STEP: </a:t>
            </a:r>
            <a:r>
              <a:rPr lang="en-US" i="1" dirty="0"/>
              <a:t>P</a:t>
            </a:r>
            <a:r>
              <a:rPr lang="en-US" dirty="0"/>
              <a:t>(</a:t>
            </a:r>
            <a:r>
              <a:rPr lang="en-US" dirty="0">
                <a:latin typeface="Cambria Math" pitchFamily="18" charset="0"/>
                <a:ea typeface="Cambria Math" pitchFamily="18" charset="0"/>
              </a:rPr>
              <a:t>1</a:t>
            </a:r>
            <a:r>
              <a:rPr lang="en-US" dirty="0"/>
              <a:t>) is true since </a:t>
            </a:r>
            <a:r>
              <a:rPr lang="en-US" dirty="0">
                <a:latin typeface="Cambria Math" pitchFamily="18" charset="0"/>
                <a:ea typeface="Cambria Math" pitchFamily="18" charset="0"/>
              </a:rPr>
              <a:t>1</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latin typeface="Cambria Math" pitchFamily="18" charset="0"/>
                <a:ea typeface="Cambria Math" pitchFamily="18" charset="0"/>
              </a:rPr>
              <a:t>1</a:t>
            </a:r>
            <a:r>
              <a:rPr lang="en-US" i="1" dirty="0">
                <a:latin typeface="Cambria Math"/>
                <a:ea typeface="Cambria Math"/>
              </a:rPr>
              <a:t> </a:t>
            </a:r>
            <a:r>
              <a:rPr lang="en-US" i="1" dirty="0"/>
              <a:t>= </a:t>
            </a:r>
            <a:r>
              <a:rPr lang="en-US" dirty="0">
                <a:latin typeface="Cambria Math" pitchFamily="18" charset="0"/>
                <a:ea typeface="Cambria Math" pitchFamily="18" charset="0"/>
              </a:rPr>
              <a:t>0, which is divisible by 3</a:t>
            </a:r>
            <a:r>
              <a:rPr lang="en-US" i="1" dirty="0"/>
              <a:t>.</a:t>
            </a:r>
          </a:p>
          <a:p>
            <a:pPr lvl="1"/>
            <a:r>
              <a:rPr lang="en-US" dirty="0"/>
              <a:t>INDUCTIVE STEP: Assume </a:t>
            </a:r>
            <a:r>
              <a:rPr lang="en-US" i="1" dirty="0"/>
              <a:t>P</a:t>
            </a:r>
            <a:r>
              <a:rPr lang="en-US" dirty="0"/>
              <a:t>(</a:t>
            </a:r>
            <a:r>
              <a:rPr lang="en-US" i="1" dirty="0"/>
              <a:t>k</a:t>
            </a:r>
            <a:r>
              <a:rPr lang="en-US" dirty="0"/>
              <a:t>) holds, i.e., </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k </a:t>
            </a:r>
            <a:r>
              <a:rPr lang="en-US" dirty="0"/>
              <a:t>is divisible by </a:t>
            </a:r>
            <a:r>
              <a:rPr lang="en-US" dirty="0">
                <a:latin typeface="Cambria Math" pitchFamily="18" charset="0"/>
                <a:ea typeface="Cambria Math" pitchFamily="18" charset="0"/>
              </a:rPr>
              <a:t>3, for an arbitrary positive integer </a:t>
            </a:r>
            <a:r>
              <a:rPr lang="en-US" i="1" dirty="0">
                <a:ea typeface="Cambria Math" pitchFamily="18" charset="0"/>
              </a:rPr>
              <a:t>k</a:t>
            </a:r>
            <a:r>
              <a:rPr lang="en-US" i="1" dirty="0"/>
              <a:t>.</a:t>
            </a:r>
            <a:r>
              <a:rPr lang="en-US" baseline="30000" dirty="0"/>
              <a:t> </a:t>
            </a:r>
            <a:r>
              <a:rPr lang="en-US" dirty="0"/>
              <a:t>To show that </a:t>
            </a:r>
            <a:r>
              <a:rPr lang="en-US" i="1" dirty="0"/>
              <a:t>P</a:t>
            </a:r>
            <a:r>
              <a:rPr lang="en-US" dirty="0"/>
              <a:t>(</a:t>
            </a:r>
            <a:r>
              <a:rPr lang="en-US" i="1" dirty="0"/>
              <a:t>k + </a:t>
            </a:r>
            <a:r>
              <a:rPr lang="en-US" dirty="0">
                <a:latin typeface="Cambria Math" pitchFamily="18" charset="0"/>
                <a:ea typeface="Cambria Math" pitchFamily="18" charset="0"/>
              </a:rPr>
              <a:t>1</a:t>
            </a:r>
            <a:r>
              <a:rPr lang="en-US" dirty="0"/>
              <a:t>) follows: </a:t>
            </a:r>
          </a:p>
          <a:p>
            <a:pPr lvl="1">
              <a:buNone/>
            </a:pPr>
            <a:r>
              <a:rPr lang="en-US" i="1" dirty="0"/>
              <a:t>                </a:t>
            </a:r>
            <a:r>
              <a:rPr lang="en-US" dirty="0"/>
              <a:t>(</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baseline="30000" dirty="0"/>
              <a:t>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dirty="0">
                <a:latin typeface="Cambria Math" pitchFamily="18" charset="0"/>
                <a:ea typeface="Cambria Math" pitchFamily="18" charset="0"/>
              </a:rPr>
              <a:t>3</a:t>
            </a:r>
            <a:r>
              <a:rPr lang="en-US" i="1" dirty="0">
                <a:ea typeface="Cambria Math" pitchFamily="18" charset="0"/>
              </a:rPr>
              <a:t>k</a:t>
            </a:r>
            <a:r>
              <a:rPr lang="en-US" baseline="30000" dirty="0">
                <a:latin typeface="Cambria Math" pitchFamily="18" charset="0"/>
                <a:ea typeface="Cambria Math" pitchFamily="18" charset="0"/>
              </a:rPr>
              <a:t> </a:t>
            </a:r>
            <a:r>
              <a:rPr lang="en-US" i="1" dirty="0"/>
              <a:t>+ </a:t>
            </a:r>
            <a:r>
              <a:rPr lang="en-US" dirty="0">
                <a:latin typeface="Cambria Math" pitchFamily="18" charset="0"/>
                <a:ea typeface="Cambria Math" pitchFamily="18" charset="0"/>
              </a:rPr>
              <a:t>1) </a:t>
            </a:r>
            <a:r>
              <a:rPr lang="en-US" i="1" dirty="0">
                <a:latin typeface="Cambria Math"/>
                <a:ea typeface="Cambria Math"/>
              </a:rPr>
              <a:t>−</a:t>
            </a:r>
            <a:r>
              <a:rPr lang="en-US" i="1" dirty="0"/>
              <a:t> </a:t>
            </a:r>
            <a:r>
              <a:rPr lang="en-US" dirty="0"/>
              <a:t>(</a:t>
            </a:r>
            <a:r>
              <a:rPr lang="en-US" i="1" dirty="0"/>
              <a:t>k + </a:t>
            </a:r>
            <a:r>
              <a:rPr lang="en-US" dirty="0">
                <a:latin typeface="Cambria Math" pitchFamily="18" charset="0"/>
                <a:ea typeface="Cambria Math" pitchFamily="18" charset="0"/>
              </a:rPr>
              <a:t>1</a:t>
            </a:r>
            <a:r>
              <a:rPr lang="en-US" dirty="0"/>
              <a:t>) </a:t>
            </a:r>
            <a:endParaRPr lang="en-US" i="1" baseline="30000" dirty="0"/>
          </a:p>
          <a:p>
            <a:pPr lvl="1">
              <a:buNone/>
            </a:pPr>
            <a:r>
              <a:rPr lang="en-US" i="1" dirty="0"/>
              <a:t>                                               =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 </a:t>
            </a:r>
            <a:r>
              <a:rPr lang="en-US" dirty="0">
                <a:latin typeface="Cambria Math" pitchFamily="18" charset="0"/>
                <a:ea typeface="Cambria Math" pitchFamily="18" charset="0"/>
              </a:rPr>
              <a:t>3</a:t>
            </a:r>
            <a:r>
              <a:rPr lang="en-US" dirty="0"/>
              <a:t>(</a:t>
            </a:r>
            <a:r>
              <a:rPr lang="en-US" i="1" dirty="0">
                <a:ea typeface="Cambria Math" pitchFamily="18" charset="0"/>
              </a:rPr>
              <a:t>k</a:t>
            </a:r>
            <a:r>
              <a:rPr lang="en-US" baseline="30000" dirty="0">
                <a:latin typeface="Cambria Math" pitchFamily="18" charset="0"/>
                <a:ea typeface="Cambria Math" pitchFamily="18" charset="0"/>
              </a:rPr>
              <a:t>2 </a:t>
            </a:r>
            <a:r>
              <a:rPr lang="en-US" i="1" dirty="0"/>
              <a:t>+ </a:t>
            </a:r>
            <a:r>
              <a:rPr lang="en-US" i="1" dirty="0">
                <a:ea typeface="Cambria Math" pitchFamily="18" charset="0"/>
              </a:rPr>
              <a:t>k</a:t>
            </a:r>
            <a:r>
              <a:rPr lang="en-US" dirty="0">
                <a:ea typeface="Cambria Math" pitchFamily="18" charset="0"/>
              </a:rPr>
              <a:t>)</a:t>
            </a:r>
            <a:r>
              <a:rPr lang="en-US" dirty="0">
                <a:latin typeface="Cambria Math" pitchFamily="18" charset="0"/>
                <a:ea typeface="Cambria Math" pitchFamily="18" charset="0"/>
              </a:rPr>
              <a:t> </a:t>
            </a:r>
          </a:p>
          <a:p>
            <a:pPr lvl="1">
              <a:buNone/>
            </a:pPr>
            <a:r>
              <a:rPr lang="en-US" dirty="0">
                <a:latin typeface="Cambria Math" pitchFamily="18" charset="0"/>
                <a:ea typeface="Cambria Math" pitchFamily="18" charset="0"/>
              </a:rPr>
              <a:t>    </a:t>
            </a:r>
            <a:r>
              <a:rPr lang="en-US" dirty="0">
                <a:ea typeface="Cambria Math" pitchFamily="18" charset="0"/>
              </a:rPr>
              <a:t>By the inductive hypothesis, the first term </a:t>
            </a:r>
            <a:r>
              <a:rPr lang="en-US" dirty="0"/>
              <a:t>(</a:t>
            </a:r>
            <a:r>
              <a:rPr lang="en-US" i="1" dirty="0">
                <a:ea typeface="Cambria Math" pitchFamily="18" charset="0"/>
              </a:rPr>
              <a:t>k</a:t>
            </a:r>
            <a:r>
              <a:rPr lang="en-US" baseline="30000" dirty="0">
                <a:latin typeface="Cambria Math" pitchFamily="18" charset="0"/>
                <a:ea typeface="Cambria Math" pitchFamily="18" charset="0"/>
              </a:rPr>
              <a:t>3</a:t>
            </a:r>
            <a:r>
              <a:rPr lang="en-US" i="1" dirty="0">
                <a:latin typeface="Cambria Math"/>
                <a:ea typeface="Cambria Math"/>
              </a:rPr>
              <a:t> − </a:t>
            </a:r>
            <a:r>
              <a:rPr lang="en-US" i="1" dirty="0"/>
              <a:t>k</a:t>
            </a:r>
            <a:r>
              <a:rPr lang="en-US" dirty="0"/>
              <a:t>) is divisible by </a:t>
            </a:r>
            <a:r>
              <a:rPr lang="en-US" dirty="0">
                <a:latin typeface="Cambria Math" pitchFamily="18" charset="0"/>
                <a:ea typeface="Cambria Math" pitchFamily="18" charset="0"/>
              </a:rPr>
              <a:t>3</a:t>
            </a:r>
            <a:r>
              <a:rPr lang="en-US" dirty="0"/>
              <a:t> and the second term is divisible by </a:t>
            </a:r>
            <a:r>
              <a:rPr lang="en-US" dirty="0">
                <a:latin typeface="Cambria Math" pitchFamily="18" charset="0"/>
                <a:ea typeface="Cambria Math" pitchFamily="18" charset="0"/>
              </a:rPr>
              <a:t>3</a:t>
            </a:r>
            <a:r>
              <a:rPr lang="en-US" dirty="0"/>
              <a:t> since it is an integer multiplied by </a:t>
            </a:r>
            <a:r>
              <a:rPr lang="en-US" dirty="0">
                <a:latin typeface="Cambria Math" pitchFamily="18" charset="0"/>
                <a:ea typeface="Cambria Math" pitchFamily="18" charset="0"/>
              </a:rPr>
              <a:t>3</a:t>
            </a:r>
            <a:r>
              <a:rPr lang="en-US" dirty="0"/>
              <a:t>. So by part (</a:t>
            </a:r>
            <a:r>
              <a:rPr lang="en-US" dirty="0" err="1"/>
              <a:t>i</a:t>
            </a:r>
            <a:r>
              <a:rPr lang="en-US" dirty="0"/>
              <a:t>) of Theorem </a:t>
            </a:r>
            <a:r>
              <a:rPr lang="en-US" dirty="0">
                <a:latin typeface="Cambria Math" pitchFamily="18" charset="0"/>
                <a:ea typeface="Cambria Math" pitchFamily="18" charset="0"/>
              </a:rPr>
              <a:t>1</a:t>
            </a:r>
            <a:r>
              <a:rPr lang="en-US" dirty="0"/>
              <a:t> in Section </a:t>
            </a:r>
            <a:r>
              <a:rPr lang="en-US" dirty="0">
                <a:latin typeface="Cambria Math" pitchFamily="18" charset="0"/>
                <a:ea typeface="Cambria Math" pitchFamily="18" charset="0"/>
              </a:rPr>
              <a:t>4.1</a:t>
            </a:r>
            <a:r>
              <a:rPr lang="en-US" dirty="0"/>
              <a:t> , (</a:t>
            </a:r>
            <a:r>
              <a:rPr lang="en-US" i="1" dirty="0"/>
              <a:t>k + </a:t>
            </a:r>
            <a:r>
              <a:rPr lang="en-US" dirty="0">
                <a:latin typeface="Cambria Math" pitchFamily="18" charset="0"/>
                <a:ea typeface="Cambria Math" pitchFamily="18" charset="0"/>
              </a:rPr>
              <a:t>1</a:t>
            </a:r>
            <a:r>
              <a:rPr lang="en-US" dirty="0"/>
              <a:t>)</a:t>
            </a:r>
            <a:r>
              <a:rPr lang="en-US" baseline="30000" dirty="0">
                <a:latin typeface="Cambria Math" pitchFamily="18" charset="0"/>
                <a:ea typeface="Cambria Math" pitchFamily="18" charset="0"/>
              </a:rPr>
              <a:t>3</a:t>
            </a:r>
            <a:r>
              <a:rPr lang="en-US" i="1" dirty="0"/>
              <a:t> </a:t>
            </a:r>
            <a:r>
              <a:rPr lang="en-US" i="1" dirty="0">
                <a:latin typeface="Cambria Math"/>
                <a:ea typeface="Cambria Math"/>
              </a:rPr>
              <a:t>− </a:t>
            </a:r>
            <a:r>
              <a:rPr lang="en-US" dirty="0"/>
              <a:t>(</a:t>
            </a:r>
            <a:r>
              <a:rPr lang="en-US" i="1" dirty="0"/>
              <a:t>k + </a:t>
            </a:r>
            <a:r>
              <a:rPr lang="en-US" dirty="0">
                <a:latin typeface="Cambria Math" pitchFamily="18" charset="0"/>
                <a:ea typeface="Cambria Math" pitchFamily="18" charset="0"/>
              </a:rPr>
              <a:t>1</a:t>
            </a:r>
            <a:r>
              <a:rPr lang="en-US" dirty="0"/>
              <a:t>)</a:t>
            </a:r>
            <a:r>
              <a:rPr lang="en-US" dirty="0">
                <a:latin typeface="Cambria Math" pitchFamily="18" charset="0"/>
                <a:ea typeface="Cambria Math" pitchFamily="18" charset="0"/>
              </a:rPr>
              <a:t> </a:t>
            </a:r>
            <a:r>
              <a:rPr lang="en-US" dirty="0"/>
              <a:t> is divisible by </a:t>
            </a:r>
            <a:r>
              <a:rPr lang="en-US" dirty="0">
                <a:latin typeface="Cambria Math" pitchFamily="18" charset="0"/>
                <a:ea typeface="Cambria Math" pitchFamily="18" charset="0"/>
              </a:rPr>
              <a:t>3</a:t>
            </a:r>
            <a:r>
              <a:rPr lang="en-US" dirty="0"/>
              <a:t>. </a:t>
            </a:r>
          </a:p>
          <a:p>
            <a:pPr lvl="1">
              <a:buNone/>
            </a:pPr>
            <a:r>
              <a:rPr lang="en-US" dirty="0"/>
              <a:t> Therefore, </a:t>
            </a:r>
            <a:r>
              <a:rPr lang="en-US" i="1" dirty="0">
                <a:ea typeface="Cambria Math" pitchFamily="18" charset="0"/>
              </a:rPr>
              <a:t>n</a:t>
            </a:r>
            <a:r>
              <a:rPr lang="en-US" baseline="30000" dirty="0">
                <a:latin typeface="Cambria Math" pitchFamily="18" charset="0"/>
                <a:ea typeface="Cambria Math" pitchFamily="18" charset="0"/>
              </a:rPr>
              <a:t>3</a:t>
            </a:r>
            <a:r>
              <a:rPr lang="en-US" i="1" baseline="30000" dirty="0"/>
              <a:t> </a:t>
            </a:r>
            <a:r>
              <a:rPr lang="en-US" i="1" dirty="0">
                <a:latin typeface="Cambria Math"/>
                <a:ea typeface="Cambria Math"/>
              </a:rPr>
              <a:t>− </a:t>
            </a:r>
            <a:r>
              <a:rPr lang="en-US" i="1" dirty="0"/>
              <a:t>n </a:t>
            </a:r>
            <a:r>
              <a:rPr lang="en-US" dirty="0"/>
              <a:t>is divisible by </a:t>
            </a:r>
            <a:r>
              <a:rPr lang="en-US" dirty="0">
                <a:latin typeface="Cambria Math" pitchFamily="18" charset="0"/>
                <a:ea typeface="Cambria Math" pitchFamily="18" charset="0"/>
              </a:rPr>
              <a:t>3</a:t>
            </a:r>
            <a:r>
              <a:rPr lang="en-US" i="1" dirty="0"/>
              <a:t>, </a:t>
            </a:r>
            <a:r>
              <a:rPr lang="en-US" dirty="0"/>
              <a:t>for every integer positive integer </a:t>
            </a:r>
            <a:r>
              <a:rPr lang="en-US" i="1" dirty="0"/>
              <a:t>n</a:t>
            </a:r>
            <a:r>
              <a:rPr lang="en-US" dirty="0"/>
              <a:t>.</a:t>
            </a:r>
          </a:p>
          <a:p>
            <a:endParaRPr lang="en-US" i="1" dirty="0"/>
          </a:p>
        </p:txBody>
      </p:sp>
      <p:sp>
        <p:nvSpPr>
          <p:cNvPr id="4" name="Isosceles Triangle 3"/>
          <p:cNvSpPr/>
          <p:nvPr/>
        </p:nvSpPr>
        <p:spPr>
          <a:xfrm rot="5400000" flipV="1">
            <a:off x="101346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052027-0F68-4E65-B585-6560D07C70C7}"/>
              </a:ext>
            </a:extLst>
          </p:cNvPr>
          <p:cNvSpPr>
            <a:spLocks noGrp="1"/>
          </p:cNvSpPr>
          <p:nvPr>
            <p:ph type="title"/>
          </p:nvPr>
        </p:nvSpPr>
        <p:spPr/>
        <p:txBody>
          <a:bodyPr/>
          <a:lstStyle/>
          <a:p>
            <a:r>
              <a:rPr lang="en-US" altLang="zh-CN" dirty="0"/>
              <a:t>Example 9 </a:t>
            </a:r>
            <a:endParaRPr lang="zh-CN" altLang="en-US" dirty="0"/>
          </a:p>
        </p:txBody>
      </p:sp>
      <p:sp>
        <p:nvSpPr>
          <p:cNvPr id="3" name="内容占位符 2">
            <a:extLst>
              <a:ext uri="{FF2B5EF4-FFF2-40B4-BE49-F238E27FC236}">
                <a16:creationId xmlns:a16="http://schemas.microsoft.com/office/drawing/2014/main" id="{735A3D31-E964-428A-8F4F-2A715C9F9473}"/>
              </a:ext>
            </a:extLst>
          </p:cNvPr>
          <p:cNvSpPr>
            <a:spLocks noGrp="1"/>
          </p:cNvSpPr>
          <p:nvPr>
            <p:ph idx="1"/>
          </p:nvPr>
        </p:nvSpPr>
        <p:spPr/>
        <p:txBody>
          <a:bodyPr>
            <a:noAutofit/>
          </a:bodyPr>
          <a:lstStyle/>
          <a:p>
            <a:r>
              <a:rPr lang="en-US" altLang="zh-CN" sz="2400" dirty="0">
                <a:solidFill>
                  <a:srgbClr val="000000"/>
                </a:solidFill>
                <a:latin typeface="Times New Roman" panose="02020603050405020304" pitchFamily="18" charset="0"/>
              </a:rPr>
              <a:t>Use mathematical induction to prove that </a:t>
            </a:r>
            <a:r>
              <a:rPr lang="en-US" altLang="zh-CN" sz="2400" dirty="0" err="1">
                <a:solidFill>
                  <a:srgbClr val="000000"/>
                </a:solidFill>
                <a:latin typeface="Times New Roman" panose="02020603050405020304" pitchFamily="18" charset="0"/>
              </a:rPr>
              <a:t>Cdivisible</a:t>
            </a:r>
            <a:r>
              <a:rPr lang="en-US" altLang="zh-CN" sz="2400" dirty="0">
                <a:solidFill>
                  <a:srgbClr val="000000"/>
                </a:solidFill>
                <a:latin typeface="Times New Roman" panose="02020603050405020304" pitchFamily="18" charset="0"/>
              </a:rPr>
              <a:t> by 57 for every nonnegative  integer </a:t>
            </a:r>
            <a:r>
              <a:rPr lang="en-US" altLang="zh-CN" sz="2400" i="1" dirty="0">
                <a:solidFill>
                  <a:srgbClr val="000000"/>
                </a:solidFill>
                <a:latin typeface="MTMI"/>
              </a:rPr>
              <a:t>n</a:t>
            </a:r>
            <a:r>
              <a:rPr lang="en-US" altLang="zh-CN" sz="2400" dirty="0">
                <a:solidFill>
                  <a:srgbClr val="000000"/>
                </a:solidFill>
                <a:latin typeface="Times New Roman" panose="02020603050405020304" pitchFamily="18" charset="0"/>
              </a:rPr>
              <a:t>.</a:t>
            </a:r>
          </a:p>
          <a:p>
            <a:r>
              <a:rPr lang="en-US" altLang="zh-CN" sz="2400" i="1" dirty="0">
                <a:solidFill>
                  <a:srgbClr val="FF0000"/>
                </a:solidFill>
                <a:latin typeface="Times New Roman" panose="02020603050405020304" pitchFamily="18" charset="0"/>
              </a:rPr>
              <a:t>Solution:</a:t>
            </a:r>
            <a:r>
              <a:rPr lang="en-US" altLang="zh-CN" sz="2400" i="1" dirty="0">
                <a:solidFill>
                  <a:srgbClr val="00FFFF"/>
                </a:solidFill>
                <a:latin typeface="Times New Roman" panose="02020603050405020304" pitchFamily="18" charset="0"/>
              </a:rPr>
              <a:t> </a:t>
            </a:r>
            <a:r>
              <a:rPr lang="en-US" altLang="zh-CN" sz="2400" dirty="0">
                <a:solidFill>
                  <a:srgbClr val="000000"/>
                </a:solidFill>
                <a:latin typeface="Times New Roman" panose="02020603050405020304" pitchFamily="18" charset="0"/>
              </a:rPr>
              <a:t>To construct the proof, let </a:t>
            </a:r>
            <a:r>
              <a:rPr lang="en-US" altLang="zh-CN" sz="2400" i="1" dirty="0">
                <a:solidFill>
                  <a:srgbClr val="000000"/>
                </a:solidFill>
                <a:latin typeface="MTMI"/>
              </a:rPr>
              <a:t>P(n) </a:t>
            </a:r>
            <a:r>
              <a:rPr lang="en-US" altLang="zh-CN" sz="2400" dirty="0">
                <a:solidFill>
                  <a:srgbClr val="000000"/>
                </a:solidFill>
                <a:latin typeface="Times New Roman" panose="02020603050405020304" pitchFamily="18" charset="0"/>
              </a:rPr>
              <a:t>denote the proposition: “7</a:t>
            </a:r>
            <a:r>
              <a:rPr lang="en-US" altLang="zh-CN" sz="2400" i="1" baseline="30000" dirty="0"/>
              <a:t>n+2</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i="1" baseline="30000" dirty="0"/>
              <a:t>2n+1</a:t>
            </a:r>
            <a:r>
              <a:rPr lang="en-US" altLang="zh-CN" sz="2400" dirty="0">
                <a:solidFill>
                  <a:srgbClr val="000000"/>
                </a:solidFill>
                <a:latin typeface="Times New Roman" panose="02020603050405020304" pitchFamily="18" charset="0"/>
              </a:rPr>
              <a:t>is divisible by   57.”</a:t>
            </a:r>
          </a:p>
          <a:p>
            <a:r>
              <a:rPr lang="en-US" altLang="zh-CN" sz="2400" i="1" dirty="0">
                <a:solidFill>
                  <a:srgbClr val="FF0000"/>
                </a:solidFill>
                <a:latin typeface="Palatino-Italic"/>
              </a:rPr>
              <a:t>BASIS STEP: </a:t>
            </a:r>
            <a:r>
              <a:rPr lang="en-US" altLang="zh-CN" sz="2400" dirty="0">
                <a:solidFill>
                  <a:srgbClr val="000000"/>
                </a:solidFill>
                <a:latin typeface="Times New Roman" panose="02020603050405020304" pitchFamily="18" charset="0"/>
              </a:rPr>
              <a:t>To complete the basis step, we must show that </a:t>
            </a:r>
            <a:r>
              <a:rPr lang="en-US" altLang="zh-CN" sz="2400" i="1" dirty="0">
                <a:solidFill>
                  <a:srgbClr val="000000"/>
                </a:solidFill>
                <a:latin typeface="MTMI"/>
              </a:rPr>
              <a:t>P(</a:t>
            </a:r>
            <a:r>
              <a:rPr lang="en-US" altLang="zh-CN" sz="2400" dirty="0">
                <a:solidFill>
                  <a:srgbClr val="000000"/>
                </a:solidFill>
                <a:latin typeface="Times New Roman" panose="02020603050405020304" pitchFamily="18" charset="0"/>
              </a:rPr>
              <a:t>0</a:t>
            </a:r>
            <a:r>
              <a:rPr lang="en-US" altLang="zh-CN" sz="2400" i="1" dirty="0">
                <a:solidFill>
                  <a:srgbClr val="000000"/>
                </a:solidFill>
                <a:latin typeface="MTMI"/>
              </a:rPr>
              <a:t>) </a:t>
            </a:r>
            <a:r>
              <a:rPr lang="en-US" altLang="zh-CN" sz="2400" dirty="0">
                <a:solidFill>
                  <a:srgbClr val="000000"/>
                </a:solidFill>
                <a:latin typeface="Times New Roman" panose="02020603050405020304" pitchFamily="18" charset="0"/>
              </a:rPr>
              <a:t>is true, because we want  to prove that </a:t>
            </a:r>
            <a:r>
              <a:rPr lang="en-US" altLang="zh-CN" sz="2400" i="1" dirty="0">
                <a:solidFill>
                  <a:srgbClr val="000000"/>
                </a:solidFill>
                <a:latin typeface="MTMI"/>
              </a:rPr>
              <a:t>P(n) </a:t>
            </a:r>
            <a:r>
              <a:rPr lang="en-US" altLang="zh-CN" sz="2400" dirty="0">
                <a:solidFill>
                  <a:srgbClr val="000000"/>
                </a:solidFill>
                <a:latin typeface="Times New Roman" panose="02020603050405020304" pitchFamily="18" charset="0"/>
              </a:rPr>
              <a:t>is true for every nonnegative integer. We see that </a:t>
            </a:r>
            <a:r>
              <a:rPr lang="en-US" altLang="zh-CN" sz="2400" i="1" dirty="0">
                <a:solidFill>
                  <a:srgbClr val="000000"/>
                </a:solidFill>
                <a:latin typeface="MTMI"/>
              </a:rPr>
              <a:t>P(</a:t>
            </a:r>
            <a:r>
              <a:rPr lang="en-US" altLang="zh-CN" sz="2400" dirty="0">
                <a:solidFill>
                  <a:srgbClr val="000000"/>
                </a:solidFill>
                <a:latin typeface="Times New Roman" panose="02020603050405020304" pitchFamily="18" charset="0"/>
              </a:rPr>
              <a:t>0</a:t>
            </a:r>
            <a:r>
              <a:rPr lang="en-US" altLang="zh-CN" sz="2400" i="1" dirty="0">
                <a:solidFill>
                  <a:srgbClr val="000000"/>
                </a:solidFill>
                <a:latin typeface="MTMI"/>
              </a:rPr>
              <a:t>) </a:t>
            </a:r>
            <a:r>
              <a:rPr lang="en-US" altLang="zh-CN" sz="2400" dirty="0">
                <a:solidFill>
                  <a:srgbClr val="000000"/>
                </a:solidFill>
                <a:latin typeface="Times New Roman" panose="02020603050405020304" pitchFamily="18" charset="0"/>
              </a:rPr>
              <a:t>is true because 7</a:t>
            </a:r>
            <a:r>
              <a:rPr lang="en-US" altLang="zh-CN" sz="2400" i="1" baseline="30000" dirty="0"/>
              <a:t>0+2</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i="1" baseline="30000" dirty="0"/>
              <a:t>2</a:t>
            </a:r>
            <a:r>
              <a:rPr lang="zh-CN" altLang="en-US" sz="2400" i="1" baseline="30000" dirty="0"/>
              <a:t>*</a:t>
            </a:r>
            <a:r>
              <a:rPr lang="en-US" altLang="zh-CN" sz="2400" i="1" baseline="30000" dirty="0"/>
              <a:t>0+1</a:t>
            </a: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7</a:t>
            </a:r>
            <a:r>
              <a:rPr lang="en-US" altLang="zh-CN" sz="2400" baseline="30000" dirty="0">
                <a:solidFill>
                  <a:srgbClr val="000000"/>
                </a:solidFill>
                <a:latin typeface="Times New Roman" panose="02020603050405020304" pitchFamily="18" charset="0"/>
              </a:rPr>
              <a:t>2</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baseline="30000" dirty="0">
                <a:solidFill>
                  <a:srgbClr val="000000"/>
                </a:solidFill>
                <a:latin typeface="Times New Roman" panose="02020603050405020304" pitchFamily="18" charset="0"/>
              </a:rPr>
              <a:t>0</a:t>
            </a:r>
            <a:r>
              <a:rPr lang="en-US" altLang="zh-CN" sz="2400" dirty="0">
                <a:solidFill>
                  <a:srgbClr val="000000"/>
                </a:solidFill>
                <a:latin typeface="Times New Roman" panose="02020603050405020304" pitchFamily="18" charset="0"/>
              </a:rPr>
              <a:t> </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57 is divisible by 57. This completes the basis step.</a:t>
            </a:r>
          </a:p>
          <a:p>
            <a:r>
              <a:rPr lang="en-US" altLang="zh-CN" sz="2400" i="1" dirty="0">
                <a:solidFill>
                  <a:srgbClr val="FF0000"/>
                </a:solidFill>
                <a:latin typeface="Palatino-Italic"/>
              </a:rPr>
              <a:t>INDUCTIVE STEP: </a:t>
            </a:r>
            <a:r>
              <a:rPr lang="en-US" altLang="zh-CN" sz="2400" dirty="0">
                <a:solidFill>
                  <a:srgbClr val="000000"/>
                </a:solidFill>
                <a:latin typeface="Times New Roman" panose="02020603050405020304" pitchFamily="18" charset="0"/>
              </a:rPr>
              <a:t>For the inductive hypothesis we assume that </a:t>
            </a:r>
            <a:r>
              <a:rPr lang="en-US" altLang="zh-CN" sz="2400" i="1" dirty="0">
                <a:solidFill>
                  <a:srgbClr val="000000"/>
                </a:solidFill>
                <a:latin typeface="MTMI"/>
              </a:rPr>
              <a:t>P(k) </a:t>
            </a:r>
            <a:r>
              <a:rPr lang="en-US" altLang="zh-CN" sz="2400" dirty="0">
                <a:solidFill>
                  <a:srgbClr val="000000"/>
                </a:solidFill>
                <a:latin typeface="Times New Roman" panose="02020603050405020304" pitchFamily="18" charset="0"/>
              </a:rPr>
              <a:t>is true for an arbitrary  nonnegative integer </a:t>
            </a:r>
            <a:r>
              <a:rPr lang="en-US" altLang="zh-CN" sz="2400" i="1" dirty="0">
                <a:solidFill>
                  <a:srgbClr val="000000"/>
                </a:solidFill>
                <a:latin typeface="MTMI"/>
              </a:rPr>
              <a:t>k</a:t>
            </a:r>
            <a:r>
              <a:rPr lang="en-US" altLang="zh-CN" sz="2400" dirty="0">
                <a:solidFill>
                  <a:srgbClr val="000000"/>
                </a:solidFill>
                <a:latin typeface="Times New Roman" panose="02020603050405020304" pitchFamily="18" charset="0"/>
              </a:rPr>
              <a:t>; that is, we assume that 7</a:t>
            </a:r>
            <a:r>
              <a:rPr lang="en-US" altLang="zh-CN" sz="2400" i="1" baseline="30000" dirty="0">
                <a:solidFill>
                  <a:srgbClr val="000000"/>
                </a:solidFill>
                <a:latin typeface="MTMI"/>
              </a:rPr>
              <a:t> 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2 </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i="1" baseline="30000" dirty="0">
                <a:solidFill>
                  <a:srgbClr val="000000"/>
                </a:solidFill>
                <a:latin typeface="MTMI"/>
              </a:rPr>
              <a:t>2k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 is divisible by 57. To complete the</a:t>
            </a:r>
          </a:p>
        </p:txBody>
      </p:sp>
    </p:spTree>
    <p:extLst>
      <p:ext uri="{BB962C8B-B14F-4D97-AF65-F5344CB8AC3E}">
        <p14:creationId xmlns:p14="http://schemas.microsoft.com/office/powerpoint/2010/main" val="31329143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CBF22C-A4F6-4546-9F3B-2D3A6F547FBB}"/>
              </a:ext>
            </a:extLst>
          </p:cNvPr>
          <p:cNvSpPr>
            <a:spLocks noGrp="1"/>
          </p:cNvSpPr>
          <p:nvPr>
            <p:ph type="title"/>
          </p:nvPr>
        </p:nvSpPr>
        <p:spPr/>
        <p:txBody>
          <a:bodyPr/>
          <a:lstStyle/>
          <a:p>
            <a:r>
              <a:rPr lang="en-US" altLang="zh-CN" dirty="0"/>
              <a:t>Example 9</a:t>
            </a:r>
            <a:endParaRPr lang="zh-CN" altLang="en-US" dirty="0"/>
          </a:p>
        </p:txBody>
      </p:sp>
      <p:sp>
        <p:nvSpPr>
          <p:cNvPr id="3" name="内容占位符 2">
            <a:extLst>
              <a:ext uri="{FF2B5EF4-FFF2-40B4-BE49-F238E27FC236}">
                <a16:creationId xmlns:a16="http://schemas.microsoft.com/office/drawing/2014/main" id="{30EFFE2F-8556-4079-A72B-D99BCBE280F5}"/>
              </a:ext>
            </a:extLst>
          </p:cNvPr>
          <p:cNvSpPr>
            <a:spLocks noGrp="1"/>
          </p:cNvSpPr>
          <p:nvPr>
            <p:ph idx="1"/>
          </p:nvPr>
        </p:nvSpPr>
        <p:spPr/>
        <p:txBody>
          <a:bodyPr/>
          <a:lstStyle/>
          <a:p>
            <a:pPr lvl="0">
              <a:buClr>
                <a:srgbClr val="0BD0D9"/>
              </a:buClr>
            </a:pPr>
            <a:r>
              <a:rPr lang="en-US" altLang="zh-CN" sz="2400" dirty="0">
                <a:solidFill>
                  <a:srgbClr val="000000"/>
                </a:solidFill>
                <a:latin typeface="Times New Roman" panose="02020603050405020304" pitchFamily="18" charset="0"/>
              </a:rPr>
              <a:t>inductive step, we must show that when we assume that the inductive hypothesis </a:t>
            </a:r>
            <a:r>
              <a:rPr lang="en-US" altLang="zh-CN" sz="2400" i="1" dirty="0">
                <a:solidFill>
                  <a:srgbClr val="000000"/>
                </a:solidFill>
                <a:latin typeface="MTMI"/>
              </a:rPr>
              <a:t>P(k) </a:t>
            </a:r>
            <a:r>
              <a:rPr lang="en-US" altLang="zh-CN" sz="2400" dirty="0">
                <a:solidFill>
                  <a:srgbClr val="000000"/>
                </a:solidFill>
                <a:latin typeface="Times New Roman" panose="02020603050405020304" pitchFamily="18" charset="0"/>
              </a:rPr>
              <a:t>is true,</a:t>
            </a:r>
          </a:p>
          <a:p>
            <a:pPr lvl="0">
              <a:buClr>
                <a:srgbClr val="0BD0D9"/>
              </a:buClr>
            </a:pPr>
            <a:r>
              <a:rPr lang="en-US" altLang="zh-CN" sz="2400" dirty="0">
                <a:solidFill>
                  <a:srgbClr val="000000"/>
                </a:solidFill>
                <a:latin typeface="Times New Roman" panose="02020603050405020304" pitchFamily="18" charset="0"/>
              </a:rPr>
              <a:t>then </a:t>
            </a:r>
            <a:r>
              <a:rPr lang="en-US" altLang="zh-CN" sz="2400" i="1" dirty="0">
                <a:solidFill>
                  <a:srgbClr val="000000"/>
                </a:solidFill>
                <a:latin typeface="MTMI"/>
              </a:rPr>
              <a:t>P(k </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1</a:t>
            </a:r>
            <a:r>
              <a:rPr lang="en-US" altLang="zh-CN" sz="2400" i="1" dirty="0">
                <a:solidFill>
                  <a:srgbClr val="000000"/>
                </a:solidFill>
                <a:latin typeface="MTMI"/>
              </a:rPr>
              <a:t>)</a:t>
            </a:r>
            <a:r>
              <a:rPr lang="en-US" altLang="zh-CN" sz="2400" dirty="0">
                <a:solidFill>
                  <a:srgbClr val="000000"/>
                </a:solidFill>
                <a:latin typeface="Times New Roman" panose="02020603050405020304" pitchFamily="18" charset="0"/>
              </a:rPr>
              <a:t>, the statement that 7</a:t>
            </a:r>
            <a:r>
              <a:rPr lang="en-US" altLang="zh-CN" sz="2400" i="1" baseline="30000" dirty="0">
                <a:solidFill>
                  <a:srgbClr val="000000"/>
                </a:solidFill>
                <a:latin typeface="MTMI"/>
              </a:rPr>
              <a:t>(k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a:t>
            </a:r>
            <a:r>
              <a:rPr lang="en-US" altLang="zh-CN" sz="2400" i="1" baseline="30000" dirty="0">
                <a:solidFill>
                  <a:srgbClr val="000000"/>
                </a:solidFill>
                <a:latin typeface="MTMI"/>
              </a:rPr>
              <a:t>)</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2 </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baseline="30000" dirty="0">
                <a:solidFill>
                  <a:srgbClr val="000000"/>
                </a:solidFill>
                <a:latin typeface="Times New Roman" panose="02020603050405020304" pitchFamily="18" charset="0"/>
              </a:rPr>
              <a:t>2</a:t>
            </a:r>
            <a:r>
              <a:rPr lang="en-US" altLang="zh-CN" sz="2400" i="1" baseline="30000" dirty="0">
                <a:solidFill>
                  <a:srgbClr val="000000"/>
                </a:solidFill>
                <a:latin typeface="MTMI"/>
              </a:rPr>
              <a:t>(k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a:t>
            </a:r>
            <a:r>
              <a:rPr lang="en-US" altLang="zh-CN" sz="2400" i="1" baseline="30000" dirty="0">
                <a:solidFill>
                  <a:srgbClr val="000000"/>
                </a:solidFill>
                <a:latin typeface="MTMI"/>
              </a:rPr>
              <a:t>)</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 </a:t>
            </a:r>
            <a:r>
              <a:rPr lang="en-US" altLang="zh-CN" sz="2400" dirty="0">
                <a:solidFill>
                  <a:srgbClr val="000000"/>
                </a:solidFill>
                <a:latin typeface="Times New Roman" panose="02020603050405020304" pitchFamily="18" charset="0"/>
              </a:rPr>
              <a:t>is divisible by 57, is also true.</a:t>
            </a:r>
          </a:p>
          <a:p>
            <a:pPr lvl="0">
              <a:buClr>
                <a:srgbClr val="0BD0D9"/>
              </a:buClr>
            </a:pPr>
            <a:r>
              <a:rPr lang="en-US" altLang="zh-CN" sz="2400" dirty="0">
                <a:solidFill>
                  <a:srgbClr val="000000"/>
                </a:solidFill>
                <a:latin typeface="Times New Roman" panose="02020603050405020304" pitchFamily="18" charset="0"/>
              </a:rPr>
              <a:t>The difficult part of the proof is to see </a:t>
            </a:r>
            <a:r>
              <a:rPr lang="en-US" altLang="zh-CN" sz="2400" dirty="0" err="1">
                <a:solidFill>
                  <a:srgbClr val="000000"/>
                </a:solidFill>
                <a:latin typeface="Times New Roman" panose="02020603050405020304" pitchFamily="18" charset="0"/>
              </a:rPr>
              <a:t>howto</a:t>
            </a:r>
            <a:r>
              <a:rPr lang="en-US" altLang="zh-CN" sz="2400" dirty="0">
                <a:solidFill>
                  <a:srgbClr val="000000"/>
                </a:solidFill>
                <a:latin typeface="Times New Roman" panose="02020603050405020304" pitchFamily="18" charset="0"/>
              </a:rPr>
              <a:t> use the inductive hypothesis. To take advantage</a:t>
            </a:r>
          </a:p>
          <a:p>
            <a:pPr lvl="0">
              <a:buClr>
                <a:srgbClr val="0BD0D9"/>
              </a:buClr>
            </a:pPr>
            <a:r>
              <a:rPr lang="en-US" altLang="zh-CN" sz="2400" dirty="0">
                <a:solidFill>
                  <a:srgbClr val="000000"/>
                </a:solidFill>
                <a:latin typeface="Times New Roman" panose="02020603050405020304" pitchFamily="18" charset="0"/>
              </a:rPr>
              <a:t>of the inductive hypothesis, we use these steps:</a:t>
            </a:r>
          </a:p>
          <a:p>
            <a:pPr lvl="0">
              <a:buClr>
                <a:srgbClr val="0BD0D9"/>
              </a:buClr>
            </a:pPr>
            <a:r>
              <a:rPr lang="nn-NO"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a:t>
            </a:r>
            <a:r>
              <a:rPr lang="en-US" altLang="zh-CN" sz="2400" i="1" baseline="30000" dirty="0">
                <a:solidFill>
                  <a:srgbClr val="000000"/>
                </a:solidFill>
                <a:latin typeface="MTMI"/>
              </a:rPr>
              <a:t>)</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2 </a:t>
            </a:r>
            <a:r>
              <a:rPr lang="nn-NO"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baseline="30000" dirty="0">
                <a:solidFill>
                  <a:srgbClr val="000000"/>
                </a:solidFill>
                <a:latin typeface="Times New Roman" panose="02020603050405020304" pitchFamily="18" charset="0"/>
              </a:rPr>
              <a:t>2</a:t>
            </a:r>
            <a:r>
              <a:rPr lang="en-US" altLang="zh-CN" sz="2400" i="1" baseline="30000" dirty="0">
                <a:solidFill>
                  <a:srgbClr val="000000"/>
                </a:solidFill>
                <a:latin typeface="MTMI"/>
              </a:rPr>
              <a:t>(k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a:t>
            </a:r>
            <a:r>
              <a:rPr lang="en-US" altLang="zh-CN" sz="2400" i="1" baseline="30000" dirty="0">
                <a:solidFill>
                  <a:srgbClr val="000000"/>
                </a:solidFill>
                <a:latin typeface="MTMI"/>
              </a:rPr>
              <a:t>)</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3</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8</a:t>
            </a:r>
            <a:r>
              <a:rPr lang="en-US" altLang="zh-CN" sz="2400" i="1" baseline="30000" dirty="0">
                <a:solidFill>
                  <a:srgbClr val="000000"/>
                </a:solidFill>
                <a:latin typeface="MTMI"/>
              </a:rPr>
              <a:t> 2k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3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7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2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8</a:t>
            </a:r>
            <a:r>
              <a:rPr lang="en-US" altLang="zh-CN" sz="2400" i="1" baseline="30000" dirty="0">
                <a:solidFill>
                  <a:srgbClr val="000000"/>
                </a:solidFill>
                <a:latin typeface="MTMI"/>
              </a:rPr>
              <a:t> 2</a:t>
            </a:r>
            <a:r>
              <a:rPr lang="nn-NO" altLang="zh-CN" sz="2400" dirty="0">
                <a:solidFill>
                  <a:srgbClr val="000000"/>
                </a:solidFill>
                <a:latin typeface="Times New Roman" panose="02020603050405020304" pitchFamily="18" charset="0"/>
              </a:rPr>
              <a:t>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8</a:t>
            </a:r>
            <a:r>
              <a:rPr lang="en-US" altLang="zh-CN" sz="2400" i="1" baseline="30000" dirty="0">
                <a:solidFill>
                  <a:srgbClr val="000000"/>
                </a:solidFill>
                <a:latin typeface="MTMI"/>
              </a:rPr>
              <a:t> 2k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7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2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64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8</a:t>
            </a:r>
            <a:r>
              <a:rPr lang="en-US" altLang="zh-CN" sz="2400" i="1" baseline="30000" dirty="0">
                <a:solidFill>
                  <a:srgbClr val="000000"/>
                </a:solidFill>
                <a:latin typeface="MTMI"/>
              </a:rPr>
              <a:t> 2k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 </a:t>
            </a:r>
            <a:r>
              <a:rPr lang="nn-NO" altLang="zh-CN" sz="2400" dirty="0">
                <a:solidFill>
                  <a:srgbClr val="000000"/>
                </a:solidFill>
                <a:latin typeface="MTSYN"/>
              </a:rPr>
              <a:t>=</a:t>
            </a:r>
          </a:p>
          <a:p>
            <a:pPr lvl="0">
              <a:buClr>
                <a:srgbClr val="0BD0D9"/>
              </a:buClr>
            </a:pPr>
            <a:r>
              <a:rPr lang="en-US" altLang="zh-CN" sz="2400" dirty="0">
                <a:solidFill>
                  <a:srgbClr val="000000"/>
                </a:solidFill>
                <a:latin typeface="MTSYN"/>
              </a:rPr>
              <a:t>=</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7</a:t>
            </a:r>
            <a:r>
              <a:rPr lang="nn-NO" altLang="zh-CN" sz="2400" i="1" dirty="0">
                <a:solidFill>
                  <a:srgbClr val="000000"/>
                </a:solidFill>
                <a:latin typeface="MTMI"/>
              </a:rPr>
              <a:t>(</a:t>
            </a:r>
            <a:r>
              <a:rPr lang="en-US"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2 </a:t>
            </a:r>
            <a:r>
              <a:rPr lang="en-US" altLang="zh-CN" sz="2400" dirty="0">
                <a:solidFill>
                  <a:srgbClr val="000000"/>
                </a:solidFill>
                <a:latin typeface="MTSYN"/>
              </a:rPr>
              <a:t>+ </a:t>
            </a:r>
            <a:r>
              <a:rPr lang="en-US" altLang="zh-CN" sz="2400" dirty="0">
                <a:solidFill>
                  <a:srgbClr val="000000"/>
                </a:solidFill>
                <a:latin typeface="Times New Roman" panose="02020603050405020304" pitchFamily="18" charset="0"/>
              </a:rPr>
              <a:t>8</a:t>
            </a:r>
            <a:r>
              <a:rPr lang="en-US" altLang="zh-CN" sz="2400" i="1" baseline="30000" dirty="0">
                <a:solidFill>
                  <a:srgbClr val="000000"/>
                </a:solidFill>
                <a:latin typeface="MTMI"/>
              </a:rPr>
              <a:t>2k</a:t>
            </a:r>
            <a:r>
              <a:rPr lang="en-US" altLang="zh-CN" sz="2400" baseline="30000" dirty="0">
                <a:solidFill>
                  <a:srgbClr val="000000"/>
                </a:solidFill>
                <a:latin typeface="MTSYN"/>
              </a:rPr>
              <a:t>+</a:t>
            </a:r>
            <a:r>
              <a:rPr lang="en-US" altLang="zh-CN" sz="2400" baseline="30000" dirty="0">
                <a:solidFill>
                  <a:srgbClr val="000000"/>
                </a:solidFill>
                <a:latin typeface="Times New Roman" panose="02020603050405020304" pitchFamily="18" charset="0"/>
              </a:rPr>
              <a:t>1</a:t>
            </a:r>
            <a:r>
              <a:rPr lang="en-US" altLang="zh-CN" sz="2400" dirty="0">
                <a:solidFill>
                  <a:srgbClr val="000000"/>
                </a:solidFill>
                <a:latin typeface="Times New Roman" panose="02020603050405020304" pitchFamily="18" charset="0"/>
              </a:rPr>
              <a:t> </a:t>
            </a:r>
            <a:r>
              <a:rPr lang="nn-NO" altLang="zh-CN" sz="2400" i="1" dirty="0">
                <a:solidFill>
                  <a:srgbClr val="000000"/>
                </a:solidFill>
                <a:latin typeface="MTMI"/>
              </a:rPr>
              <a:t>)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57 </a:t>
            </a:r>
            <a:r>
              <a:rPr lang="nn-NO" altLang="zh-CN" sz="2400" dirty="0">
                <a:solidFill>
                  <a:srgbClr val="000000"/>
                </a:solidFill>
                <a:latin typeface="MTSYN"/>
              </a:rPr>
              <a:t>· </a:t>
            </a:r>
            <a:r>
              <a:rPr lang="nn-NO" altLang="zh-CN" sz="2400" dirty="0">
                <a:solidFill>
                  <a:srgbClr val="000000"/>
                </a:solidFill>
                <a:latin typeface="Times New Roman" panose="02020603050405020304" pitchFamily="18" charset="0"/>
              </a:rPr>
              <a:t>8</a:t>
            </a:r>
            <a:r>
              <a:rPr lang="nn-NO" altLang="zh-CN" sz="2400" baseline="30000" dirty="0">
                <a:solidFill>
                  <a:srgbClr val="000000"/>
                </a:solidFill>
                <a:latin typeface="Times New Roman" panose="02020603050405020304" pitchFamily="18" charset="0"/>
              </a:rPr>
              <a:t>2</a:t>
            </a:r>
            <a:r>
              <a:rPr lang="nn-NO" altLang="zh-CN" sz="2400" i="1" baseline="30000" dirty="0">
                <a:solidFill>
                  <a:srgbClr val="000000"/>
                </a:solidFill>
                <a:latin typeface="MTMI"/>
              </a:rPr>
              <a:t>k</a:t>
            </a:r>
            <a:r>
              <a:rPr lang="nn-NO" altLang="zh-CN" sz="2400" baseline="30000" dirty="0">
                <a:solidFill>
                  <a:srgbClr val="000000"/>
                </a:solidFill>
                <a:latin typeface="MTSYN"/>
              </a:rPr>
              <a:t>+</a:t>
            </a:r>
            <a:r>
              <a:rPr lang="nn-NO" altLang="zh-CN" sz="2400" baseline="30000" dirty="0">
                <a:solidFill>
                  <a:srgbClr val="000000"/>
                </a:solidFill>
                <a:latin typeface="Times New Roman" panose="02020603050405020304" pitchFamily="18" charset="0"/>
              </a:rPr>
              <a:t>1</a:t>
            </a:r>
            <a:r>
              <a:rPr lang="nn-NO" altLang="zh-CN" sz="2400" i="1" dirty="0">
                <a:solidFill>
                  <a:srgbClr val="000000"/>
                </a:solidFill>
                <a:latin typeface="MTMI"/>
              </a:rPr>
              <a:t>.</a:t>
            </a:r>
            <a:endParaRPr lang="zh-CN" altLang="en-US" sz="2400" dirty="0">
              <a:solidFill>
                <a:prstClr val="black"/>
              </a:solidFill>
            </a:endParaRPr>
          </a:p>
          <a:p>
            <a:r>
              <a:rPr lang="en-US" altLang="zh-CN" dirty="0">
                <a:solidFill>
                  <a:srgbClr val="FF0000"/>
                </a:solidFill>
              </a:rPr>
              <a:t>In the other hand </a:t>
            </a:r>
            <a:r>
              <a:rPr lang="en-US" altLang="zh-CN" dirty="0"/>
              <a:t>(</a:t>
            </a:r>
            <a:r>
              <a:rPr lang="en-US" altLang="zh-CN" sz="2800" dirty="0">
                <a:solidFill>
                  <a:srgbClr val="000000"/>
                </a:solidFill>
                <a:latin typeface="Times New Roman" panose="02020603050405020304" pitchFamily="18" charset="0"/>
              </a:rPr>
              <a:t>7</a:t>
            </a:r>
            <a:r>
              <a:rPr lang="en-US" altLang="zh-CN" sz="2800" i="1" baseline="30000" dirty="0">
                <a:solidFill>
                  <a:srgbClr val="000000"/>
                </a:solidFill>
                <a:latin typeface="MTMI"/>
              </a:rPr>
              <a:t> k</a:t>
            </a:r>
            <a:r>
              <a:rPr lang="en-US" altLang="zh-CN" sz="2800" baseline="30000" dirty="0">
                <a:solidFill>
                  <a:srgbClr val="000000"/>
                </a:solidFill>
                <a:latin typeface="MTSYN"/>
              </a:rPr>
              <a:t>+</a:t>
            </a:r>
            <a:r>
              <a:rPr lang="en-US" altLang="zh-CN" sz="2800" baseline="30000" dirty="0">
                <a:solidFill>
                  <a:srgbClr val="000000"/>
                </a:solidFill>
                <a:latin typeface="Times New Roman" panose="02020603050405020304" pitchFamily="18" charset="0"/>
              </a:rPr>
              <a:t>2 </a:t>
            </a:r>
            <a:r>
              <a:rPr lang="en-US" altLang="zh-CN" sz="2800" dirty="0">
                <a:solidFill>
                  <a:srgbClr val="000000"/>
                </a:solidFill>
                <a:latin typeface="MTSYN"/>
              </a:rPr>
              <a:t>+ </a:t>
            </a:r>
            <a:r>
              <a:rPr lang="en-US" altLang="zh-CN" sz="2800" dirty="0">
                <a:solidFill>
                  <a:srgbClr val="000000"/>
                </a:solidFill>
                <a:latin typeface="Times New Roman" panose="02020603050405020304" pitchFamily="18" charset="0"/>
              </a:rPr>
              <a:t>8</a:t>
            </a:r>
            <a:r>
              <a:rPr lang="en-US" altLang="zh-CN" sz="2800" i="1" baseline="30000" dirty="0">
                <a:solidFill>
                  <a:srgbClr val="000000"/>
                </a:solidFill>
                <a:latin typeface="MTMI"/>
              </a:rPr>
              <a:t>2k</a:t>
            </a:r>
            <a:r>
              <a:rPr lang="en-US" altLang="zh-CN" sz="2800" baseline="30000" dirty="0">
                <a:solidFill>
                  <a:srgbClr val="000000"/>
                </a:solidFill>
                <a:latin typeface="MTSYN"/>
              </a:rPr>
              <a:t>+</a:t>
            </a:r>
            <a:r>
              <a:rPr lang="en-US" altLang="zh-CN" sz="2800" baseline="30000" dirty="0">
                <a:solidFill>
                  <a:srgbClr val="000000"/>
                </a:solidFill>
                <a:latin typeface="Times New Roman" panose="02020603050405020304" pitchFamily="18" charset="0"/>
              </a:rPr>
              <a:t>1</a:t>
            </a:r>
            <a:r>
              <a:rPr lang="en-US" altLang="zh-CN" sz="2800" dirty="0">
                <a:solidFill>
                  <a:srgbClr val="000000"/>
                </a:solidFill>
                <a:latin typeface="Times New Roman" panose="02020603050405020304" pitchFamily="18" charset="0"/>
              </a:rPr>
              <a:t> ) = 49</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Times New Roman" panose="02020603050405020304" pitchFamily="18" charset="0"/>
              </a:rPr>
              <a:t> </a:t>
            </a:r>
            <a:r>
              <a:rPr lang="en-US" altLang="zh-CN" sz="2400" dirty="0">
                <a:solidFill>
                  <a:srgbClr val="000000"/>
                </a:solidFill>
                <a:latin typeface="MTSYN"/>
              </a:rPr>
              <a:t>+ 8</a:t>
            </a:r>
            <a:r>
              <a:rPr lang="en-US" altLang="zh-CN" sz="2400" dirty="0">
                <a:solidFill>
                  <a:srgbClr val="000000"/>
                </a:solidFill>
                <a:latin typeface="Times New Roman" panose="02020603050405020304" pitchFamily="18" charset="0"/>
                <a:sym typeface="Symbol" panose="05050102010706020507" pitchFamily="18" charset="2"/>
              </a:rPr>
              <a:t>  64</a:t>
            </a:r>
            <a:r>
              <a:rPr lang="en-US" altLang="zh-CN" sz="2400" i="1" baseline="30000" dirty="0">
                <a:solidFill>
                  <a:srgbClr val="000000"/>
                </a:solidFill>
                <a:latin typeface="MTMI"/>
              </a:rPr>
              <a:t>k </a:t>
            </a:r>
            <a:r>
              <a:rPr lang="en-US" altLang="zh-CN" sz="2400" dirty="0">
                <a:solidFill>
                  <a:srgbClr val="000000"/>
                </a:solidFill>
                <a:latin typeface="MTMI"/>
                <a:sym typeface="Symbol" panose="05050102010706020507" pitchFamily="18" charset="2"/>
              </a:rPr>
              <a:t> ((-8)</a:t>
            </a:r>
            <a:r>
              <a:rPr lang="en-US" altLang="zh-CN" sz="2800" dirty="0">
                <a:solidFill>
                  <a:srgbClr val="000000"/>
                </a:solidFill>
                <a:latin typeface="Times New Roman" panose="02020603050405020304" pitchFamily="18" charset="0"/>
              </a:rPr>
              <a:t> </a:t>
            </a:r>
            <a:r>
              <a:rPr lang="en-US" altLang="zh-CN" sz="2800" dirty="0">
                <a:solidFill>
                  <a:srgbClr val="000000"/>
                </a:solidFill>
                <a:latin typeface="Times New Roman" panose="02020603050405020304" pitchFamily="18" charset="0"/>
                <a:sym typeface="Symbol" panose="05050102010706020507" pitchFamily="18" charset="2"/>
              </a:rPr>
              <a:t></a:t>
            </a:r>
            <a:r>
              <a:rPr lang="en-US" altLang="zh-CN" sz="2400" dirty="0">
                <a:solidFill>
                  <a:srgbClr val="000000"/>
                </a:solidFill>
                <a:latin typeface="Times New Roman" panose="02020603050405020304" pitchFamily="18" charset="0"/>
              </a:rPr>
              <a:t>7</a:t>
            </a:r>
            <a:r>
              <a:rPr lang="en-US" altLang="zh-CN" sz="2400" i="1" baseline="30000" dirty="0">
                <a:solidFill>
                  <a:srgbClr val="000000"/>
                </a:solidFill>
                <a:latin typeface="MTMI"/>
              </a:rPr>
              <a:t> k</a:t>
            </a:r>
            <a:r>
              <a:rPr lang="en-US" altLang="zh-CN" sz="2400" baseline="30000" dirty="0">
                <a:solidFill>
                  <a:srgbClr val="000000"/>
                </a:solidFill>
                <a:latin typeface="Times New Roman" panose="02020603050405020304" pitchFamily="18" charset="0"/>
              </a:rPr>
              <a:t> </a:t>
            </a:r>
            <a:r>
              <a:rPr lang="en-US" altLang="zh-CN" sz="2400" dirty="0">
                <a:solidFill>
                  <a:srgbClr val="000000"/>
                </a:solidFill>
                <a:latin typeface="MTSYN"/>
              </a:rPr>
              <a:t>+ 8</a:t>
            </a:r>
            <a:r>
              <a:rPr lang="en-US" altLang="zh-CN" sz="2400" dirty="0">
                <a:solidFill>
                  <a:srgbClr val="000000"/>
                </a:solidFill>
                <a:latin typeface="Times New Roman" panose="02020603050405020304" pitchFamily="18" charset="0"/>
                <a:sym typeface="Symbol" panose="05050102010706020507" pitchFamily="18" charset="2"/>
              </a:rPr>
              <a:t>  7</a:t>
            </a:r>
            <a:r>
              <a:rPr lang="en-US" altLang="zh-CN" sz="2400" i="1" baseline="30000" dirty="0">
                <a:solidFill>
                  <a:srgbClr val="000000"/>
                </a:solidFill>
                <a:latin typeface="MTMI"/>
              </a:rPr>
              <a:t>k </a:t>
            </a:r>
            <a:r>
              <a:rPr lang="en-US" altLang="zh-CN" sz="2400" dirty="0">
                <a:solidFill>
                  <a:srgbClr val="000000"/>
                </a:solidFill>
                <a:latin typeface="MTMI"/>
                <a:sym typeface="Symbol" panose="05050102010706020507" pitchFamily="18" charset="2"/>
              </a:rPr>
              <a:t>)mod 57</a:t>
            </a:r>
          </a:p>
          <a:p>
            <a:r>
              <a:rPr lang="en-US" altLang="zh-CN" sz="2400" dirty="0">
                <a:solidFill>
                  <a:srgbClr val="000000"/>
                </a:solidFill>
                <a:latin typeface="MTMI"/>
                <a:sym typeface="Symbol" panose="05050102010706020507" pitchFamily="18" charset="2"/>
              </a:rPr>
              <a:t>                                                                                                  0 (mod 57)</a:t>
            </a:r>
            <a:endParaRPr lang="zh-CN" altLang="en-US" dirty="0"/>
          </a:p>
        </p:txBody>
      </p:sp>
    </p:spTree>
    <p:extLst>
      <p:ext uri="{BB962C8B-B14F-4D97-AF65-F5344CB8AC3E}">
        <p14:creationId xmlns:p14="http://schemas.microsoft.com/office/powerpoint/2010/main" val="582459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p:txBody>
          <a:bodyPr/>
          <a:lstStyle/>
          <a:p>
            <a:pPr>
              <a:buNone/>
            </a:pPr>
            <a:r>
              <a:rPr lang="en-US" b="1" dirty="0"/>
              <a:t>   Example 10</a:t>
            </a:r>
            <a:r>
              <a:rPr lang="en-US" dirty="0"/>
              <a:t>: Use mathematical induction to show that if </a:t>
            </a:r>
            <a:r>
              <a:rPr lang="en-US" i="1" dirty="0"/>
              <a:t>S</a:t>
            </a:r>
            <a:r>
              <a:rPr lang="en-US" dirty="0"/>
              <a:t> is a finite set with n elements, where </a:t>
            </a:r>
            <a:r>
              <a:rPr lang="en-US" i="1" dirty="0"/>
              <a:t>n</a:t>
            </a:r>
            <a:r>
              <a:rPr lang="en-US" dirty="0"/>
              <a:t> is a nonnegative integer, then </a:t>
            </a:r>
            <a:r>
              <a:rPr lang="en-US" i="1" dirty="0"/>
              <a:t>S</a:t>
            </a:r>
            <a:r>
              <a:rPr lang="en-US" dirty="0"/>
              <a:t> has </a:t>
            </a:r>
            <a:r>
              <a:rPr lang="en-US" dirty="0">
                <a:latin typeface="Cambria Math" pitchFamily="18" charset="0"/>
                <a:ea typeface="Cambria Math" pitchFamily="18" charset="0"/>
              </a:rPr>
              <a:t>2</a:t>
            </a:r>
            <a:r>
              <a:rPr lang="en-US" i="1" baseline="30000" dirty="0"/>
              <a:t>n</a:t>
            </a:r>
            <a:r>
              <a:rPr lang="en-US" dirty="0"/>
              <a:t> subsets.</a:t>
            </a:r>
          </a:p>
          <a:p>
            <a:pPr>
              <a:buNone/>
            </a:pPr>
            <a:r>
              <a:rPr lang="en-US" sz="2000" dirty="0"/>
              <a:t>        (</a:t>
            </a:r>
            <a:r>
              <a:rPr lang="en-US" sz="2000" i="1" dirty="0"/>
              <a:t>Chapter </a:t>
            </a:r>
            <a:r>
              <a:rPr lang="en-US" sz="2000" dirty="0">
                <a:latin typeface="Cambria Math" pitchFamily="18" charset="0"/>
                <a:ea typeface="Cambria Math" pitchFamily="18" charset="0"/>
              </a:rPr>
              <a:t>6</a:t>
            </a:r>
            <a:r>
              <a:rPr lang="en-US" sz="2000" i="1" dirty="0"/>
              <a:t> uses combinatorial methods to prove this result.</a:t>
            </a:r>
            <a:r>
              <a:rPr lang="en-US" sz="2000" dirty="0"/>
              <a:t>)</a:t>
            </a:r>
          </a:p>
          <a:p>
            <a:pPr>
              <a:buNone/>
            </a:pPr>
            <a:r>
              <a:rPr lang="en-US" b="1" dirty="0"/>
              <a:t>   Solution</a:t>
            </a:r>
            <a:r>
              <a:rPr lang="en-US" dirty="0"/>
              <a:t>: Let </a:t>
            </a:r>
            <a:r>
              <a:rPr lang="en-US" i="1" dirty="0"/>
              <a:t>P</a:t>
            </a:r>
            <a:r>
              <a:rPr lang="en-US" dirty="0"/>
              <a:t>(</a:t>
            </a:r>
            <a:r>
              <a:rPr lang="en-US" i="1" dirty="0"/>
              <a:t>n</a:t>
            </a:r>
            <a:r>
              <a:rPr lang="en-US" dirty="0"/>
              <a:t>) be the proposition that a set with </a:t>
            </a:r>
            <a:r>
              <a:rPr lang="en-US" i="1" dirty="0"/>
              <a:t>n</a:t>
            </a:r>
            <a:r>
              <a:rPr lang="en-US" dirty="0"/>
              <a:t> elements has </a:t>
            </a:r>
            <a:r>
              <a:rPr lang="en-US" dirty="0">
                <a:latin typeface="Cambria Math" pitchFamily="18" charset="0"/>
                <a:ea typeface="Cambria Math" pitchFamily="18" charset="0"/>
              </a:rPr>
              <a:t>2</a:t>
            </a:r>
            <a:r>
              <a:rPr lang="en-US" i="1" baseline="30000" dirty="0"/>
              <a:t>n</a:t>
            </a:r>
            <a:r>
              <a:rPr lang="en-US" dirty="0"/>
              <a:t> subsets.</a:t>
            </a:r>
          </a:p>
          <a:p>
            <a:pPr lvl="1"/>
            <a:r>
              <a:rPr lang="en-US" dirty="0"/>
              <a:t>Basis Step: </a:t>
            </a:r>
            <a:r>
              <a:rPr lang="en-US" i="1" dirty="0"/>
              <a:t>P</a:t>
            </a:r>
            <a:r>
              <a:rPr lang="en-US" dirty="0"/>
              <a:t>(</a:t>
            </a:r>
            <a:r>
              <a:rPr lang="en-US" dirty="0">
                <a:latin typeface="Cambria Math" pitchFamily="18" charset="0"/>
                <a:ea typeface="Cambria Math" pitchFamily="18" charset="0"/>
              </a:rPr>
              <a:t>0</a:t>
            </a:r>
            <a:r>
              <a:rPr lang="en-US" dirty="0"/>
              <a:t>) is true, because the empty set has only itself as a subset and  </a:t>
            </a:r>
            <a:r>
              <a:rPr lang="en-US" dirty="0">
                <a:latin typeface="Cambria Math" pitchFamily="18" charset="0"/>
                <a:ea typeface="Cambria Math" pitchFamily="18" charset="0"/>
              </a:rPr>
              <a:t>2</a:t>
            </a:r>
            <a:r>
              <a:rPr lang="en-US" baseline="30000"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r>
              <a:rPr lang="en-US" dirty="0"/>
              <a:t>Inductive Step: Assume </a:t>
            </a:r>
            <a:r>
              <a:rPr lang="en-US" i="1" dirty="0"/>
              <a:t>P</a:t>
            </a:r>
            <a:r>
              <a:rPr lang="en-US" dirty="0"/>
              <a:t>(</a:t>
            </a:r>
            <a:r>
              <a:rPr lang="en-US" i="1" dirty="0"/>
              <a:t>k</a:t>
            </a:r>
            <a:r>
              <a:rPr lang="en-US" dirty="0"/>
              <a:t>) is true for an arbitrary nonnegative integer </a:t>
            </a:r>
            <a:r>
              <a:rPr lang="en-US" i="1" dirty="0"/>
              <a:t>k</a:t>
            </a:r>
            <a:r>
              <a:rPr lang="en-US" dirty="0"/>
              <a:t>.</a:t>
            </a:r>
          </a:p>
          <a:p>
            <a:pPr lvl="1"/>
            <a:endParaRPr lang="en-US" dirty="0"/>
          </a:p>
          <a:p>
            <a:pPr lvl="1">
              <a:buNone/>
            </a:pPr>
            <a:endParaRPr lang="en-US" dirty="0"/>
          </a:p>
          <a:p>
            <a:endParaRPr lang="en-US" dirty="0"/>
          </a:p>
        </p:txBody>
      </p:sp>
      <p:sp>
        <p:nvSpPr>
          <p:cNvPr id="4" name="TextBox 3"/>
          <p:cNvSpPr txBox="1"/>
          <p:nvPr/>
        </p:nvSpPr>
        <p:spPr>
          <a:xfrm>
            <a:off x="8001000" y="60198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Number of Subsets of a Finite Set</a:t>
            </a:r>
          </a:p>
        </p:txBody>
      </p:sp>
      <p:sp>
        <p:nvSpPr>
          <p:cNvPr id="3" name="Content Placeholder 2"/>
          <p:cNvSpPr>
            <a:spLocks noGrp="1"/>
          </p:cNvSpPr>
          <p:nvPr>
            <p:ph idx="1"/>
          </p:nvPr>
        </p:nvSpPr>
        <p:spPr/>
        <p:txBody>
          <a:bodyPr>
            <a:normAutofit fontScale="92500" lnSpcReduction="10000"/>
          </a:bodyPr>
          <a:lstStyle/>
          <a:p>
            <a:pPr lvl="1">
              <a:buNone/>
            </a:pPr>
            <a:endParaRPr lang="en-US" dirty="0"/>
          </a:p>
          <a:p>
            <a:pPr lvl="1">
              <a:buNone/>
            </a:pPr>
            <a:endParaRPr lang="en-US" dirty="0"/>
          </a:p>
          <a:p>
            <a:pPr lvl="2"/>
            <a:r>
              <a:rPr lang="en-US" dirty="0"/>
              <a:t>Let </a:t>
            </a:r>
            <a:r>
              <a:rPr lang="en-US" i="1" dirty="0"/>
              <a:t>T</a:t>
            </a:r>
            <a:r>
              <a:rPr lang="en-US" dirty="0"/>
              <a:t> be a set with </a:t>
            </a:r>
            <a:r>
              <a:rPr lang="en-US" i="1" dirty="0"/>
              <a:t>k</a:t>
            </a:r>
            <a:r>
              <a:rPr lang="en-US" dirty="0"/>
              <a:t> + </a:t>
            </a:r>
            <a:r>
              <a:rPr lang="en-US" dirty="0">
                <a:latin typeface="Cambria Math" pitchFamily="18" charset="0"/>
                <a:ea typeface="Cambria Math" pitchFamily="18" charset="0"/>
              </a:rPr>
              <a:t>1</a:t>
            </a:r>
            <a:r>
              <a:rPr lang="en-US" dirty="0"/>
              <a:t> elements. Then </a:t>
            </a:r>
            <a:r>
              <a:rPr lang="en-US" i="1" dirty="0"/>
              <a:t>T</a:t>
            </a:r>
            <a:r>
              <a:rPr lang="en-US" dirty="0"/>
              <a:t> = </a:t>
            </a:r>
            <a:r>
              <a:rPr lang="en-US" i="1" dirty="0"/>
              <a:t>S</a:t>
            </a:r>
            <a:r>
              <a:rPr lang="en-US" dirty="0"/>
              <a:t> </a:t>
            </a:r>
            <a:r>
              <a:rPr lang="en-US" dirty="0">
                <a:latin typeface="Cambria Math"/>
                <a:ea typeface="Cambria Math"/>
              </a:rPr>
              <a:t>∪</a:t>
            </a:r>
            <a:r>
              <a:rPr lang="en-US" dirty="0"/>
              <a:t> {</a:t>
            </a:r>
            <a:r>
              <a:rPr lang="en-US" i="1" dirty="0"/>
              <a:t>a</a:t>
            </a:r>
            <a:r>
              <a:rPr lang="en-US" dirty="0"/>
              <a:t>}, where </a:t>
            </a:r>
            <a:r>
              <a:rPr lang="en-US" i="1" dirty="0"/>
              <a:t>a</a:t>
            </a:r>
            <a:r>
              <a:rPr lang="en-US" dirty="0"/>
              <a:t> </a:t>
            </a:r>
            <a:r>
              <a:rPr lang="en-US" dirty="0">
                <a:latin typeface="Cambria Math"/>
                <a:ea typeface="Cambria Math"/>
              </a:rPr>
              <a:t>∈</a:t>
            </a:r>
            <a:r>
              <a:rPr lang="en-US" dirty="0"/>
              <a:t> </a:t>
            </a:r>
            <a:r>
              <a:rPr lang="en-US" i="1" dirty="0"/>
              <a:t>T</a:t>
            </a:r>
            <a:r>
              <a:rPr lang="en-US" dirty="0"/>
              <a:t> and </a:t>
            </a:r>
            <a:r>
              <a:rPr lang="en-US" i="1" dirty="0"/>
              <a:t>S</a:t>
            </a:r>
            <a:r>
              <a:rPr lang="en-US" dirty="0"/>
              <a:t> = </a:t>
            </a:r>
            <a:r>
              <a:rPr lang="en-US" i="1" dirty="0"/>
              <a:t>T </a:t>
            </a:r>
            <a:r>
              <a:rPr lang="en-US" i="1" dirty="0">
                <a:latin typeface="Cambria Math"/>
                <a:ea typeface="Cambria Math"/>
              </a:rPr>
              <a:t>−</a:t>
            </a:r>
            <a:r>
              <a:rPr lang="en-US" dirty="0"/>
              <a:t> {</a:t>
            </a:r>
            <a:r>
              <a:rPr lang="en-US" i="1" dirty="0"/>
              <a:t>a</a:t>
            </a:r>
            <a:r>
              <a:rPr lang="en-US" dirty="0"/>
              <a:t>}.  Hence |</a:t>
            </a:r>
            <a:r>
              <a:rPr lang="en-US" i="1" dirty="0"/>
              <a:t>T</a:t>
            </a:r>
            <a:r>
              <a:rPr lang="en-US" dirty="0"/>
              <a:t>| = </a:t>
            </a:r>
            <a:r>
              <a:rPr lang="en-US" i="1" dirty="0"/>
              <a:t>k</a:t>
            </a:r>
            <a:r>
              <a:rPr lang="en-US" dirty="0"/>
              <a:t>.</a:t>
            </a:r>
          </a:p>
          <a:p>
            <a:pPr lvl="2"/>
            <a:r>
              <a:rPr lang="en-US" dirty="0"/>
              <a:t>For each subset </a:t>
            </a:r>
            <a:r>
              <a:rPr lang="en-US" i="1" dirty="0"/>
              <a:t>X</a:t>
            </a:r>
            <a:r>
              <a:rPr lang="en-US" dirty="0"/>
              <a:t> of </a:t>
            </a:r>
            <a:r>
              <a:rPr lang="en-US" i="1" dirty="0"/>
              <a:t>S</a:t>
            </a:r>
            <a:r>
              <a:rPr lang="en-US" dirty="0"/>
              <a:t>, there are exactly two subsets of </a:t>
            </a:r>
            <a:r>
              <a:rPr lang="en-US" i="1" dirty="0"/>
              <a:t>T</a:t>
            </a:r>
            <a:r>
              <a:rPr lang="en-US" dirty="0"/>
              <a:t>, i.e., </a:t>
            </a:r>
            <a:r>
              <a:rPr lang="en-US" i="1" dirty="0"/>
              <a:t>X</a:t>
            </a:r>
            <a:r>
              <a:rPr lang="en-US" dirty="0"/>
              <a:t> and           </a:t>
            </a:r>
            <a:r>
              <a:rPr lang="en-US" i="1" dirty="0"/>
              <a:t>X</a:t>
            </a:r>
            <a:r>
              <a:rPr lang="en-US" dirty="0"/>
              <a:t> </a:t>
            </a:r>
            <a:r>
              <a:rPr lang="en-US" dirty="0">
                <a:latin typeface="Cambria Math"/>
                <a:ea typeface="Cambria Math"/>
              </a:rPr>
              <a:t>∪ {</a:t>
            </a:r>
            <a:r>
              <a:rPr lang="en-US" i="1" dirty="0">
                <a:latin typeface="Cambria Math"/>
                <a:ea typeface="Cambria Math"/>
              </a:rPr>
              <a:t>a</a:t>
            </a:r>
            <a:r>
              <a:rPr lang="en-US" dirty="0">
                <a:latin typeface="Cambria Math"/>
                <a:ea typeface="Cambria Math"/>
              </a:rPr>
              <a:t>}. </a:t>
            </a: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endParaRPr lang="en-US" dirty="0">
              <a:latin typeface="Cambria Math"/>
              <a:ea typeface="Cambria Math"/>
            </a:endParaRPr>
          </a:p>
          <a:p>
            <a:pPr lvl="2">
              <a:buNone/>
            </a:pPr>
            <a:endParaRPr lang="en-US" dirty="0">
              <a:latin typeface="Cambria Math"/>
              <a:ea typeface="Cambria Math"/>
            </a:endParaRPr>
          </a:p>
          <a:p>
            <a:pPr lvl="2">
              <a:buNone/>
            </a:pPr>
            <a:endParaRPr lang="en-US" dirty="0">
              <a:latin typeface="Cambria Math"/>
              <a:ea typeface="Cambria Math"/>
            </a:endParaRPr>
          </a:p>
          <a:p>
            <a:pPr lvl="2"/>
            <a:r>
              <a:rPr lang="en-US" dirty="0">
                <a:latin typeface="Cambria Math"/>
                <a:ea typeface="Cambria Math"/>
              </a:rPr>
              <a:t>By the inductive hypothesis </a:t>
            </a:r>
            <a:r>
              <a:rPr lang="en-US" i="1" dirty="0">
                <a:latin typeface="Cambria Math"/>
                <a:ea typeface="Cambria Math"/>
              </a:rPr>
              <a:t>S </a:t>
            </a:r>
            <a:r>
              <a:rPr lang="en-US" dirty="0">
                <a:latin typeface="Cambria Math"/>
                <a:ea typeface="Cambria Math"/>
              </a:rPr>
              <a:t> has </a:t>
            </a:r>
            <a:r>
              <a:rPr lang="en-US" dirty="0">
                <a:latin typeface="Cambria Math" pitchFamily="18" charset="0"/>
                <a:ea typeface="Cambria Math" pitchFamily="18" charset="0"/>
              </a:rPr>
              <a:t>2</a:t>
            </a:r>
            <a:r>
              <a:rPr lang="en-US" i="1" baseline="30000" dirty="0"/>
              <a:t>k </a:t>
            </a:r>
            <a:r>
              <a:rPr lang="en-US" dirty="0"/>
              <a:t>subsets. Since there are two subsets of T  for each subset of </a:t>
            </a:r>
            <a:r>
              <a:rPr lang="en-US" i="1" dirty="0"/>
              <a:t>S</a:t>
            </a:r>
            <a:r>
              <a:rPr lang="en-US" dirty="0"/>
              <a:t>, the number of subsets of </a:t>
            </a:r>
            <a:r>
              <a:rPr lang="en-US" i="1" dirty="0"/>
              <a:t>T</a:t>
            </a:r>
            <a:r>
              <a:rPr lang="en-US" dirty="0"/>
              <a:t>  is           </a:t>
            </a:r>
            <a:r>
              <a:rPr lang="en-US" dirty="0">
                <a:latin typeface="Cambria Math" pitchFamily="18" charset="0"/>
                <a:ea typeface="Cambria Math" pitchFamily="18" charset="0"/>
              </a:rPr>
              <a:t>2</a:t>
            </a:r>
            <a:r>
              <a:rPr lang="en-US" i="1" baseline="30000" dirty="0"/>
              <a:t> </a:t>
            </a:r>
            <a:r>
              <a:rPr lang="en-US" dirty="0">
                <a:latin typeface="Cambria Math"/>
                <a:ea typeface="Cambria Math"/>
              </a:rPr>
              <a:t>∙</a:t>
            </a:r>
            <a:r>
              <a:rPr lang="en-US" dirty="0">
                <a:latin typeface="Cambria Math" pitchFamily="18" charset="0"/>
                <a:ea typeface="Cambria Math" pitchFamily="18" charset="0"/>
              </a:rPr>
              <a:t>2</a:t>
            </a:r>
            <a:r>
              <a:rPr lang="en-US" i="1" baseline="30000" dirty="0"/>
              <a:t>k </a:t>
            </a:r>
            <a:r>
              <a:rPr lang="en-US" dirty="0"/>
              <a:t>=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p>
          <a:p>
            <a:pPr lvl="1"/>
            <a:endParaRPr lang="en-US" dirty="0"/>
          </a:p>
          <a:p>
            <a:endParaRPr lang="en-US" dirty="0"/>
          </a:p>
        </p:txBody>
      </p:sp>
      <p:sp>
        <p:nvSpPr>
          <p:cNvPr id="4" name="TextBox 3"/>
          <p:cNvSpPr txBox="1"/>
          <p:nvPr/>
        </p:nvSpPr>
        <p:spPr>
          <a:xfrm>
            <a:off x="2743200" y="1905001"/>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For an arbitrary nonnegative integer </a:t>
            </a:r>
            <a:r>
              <a:rPr lang="en-US" i="1" dirty="0"/>
              <a:t>k</a:t>
            </a:r>
            <a:r>
              <a:rPr lang="en-US" dirty="0"/>
              <a:t>, every set with </a:t>
            </a:r>
            <a:r>
              <a:rPr lang="en-US" i="1" dirty="0"/>
              <a:t>k</a:t>
            </a:r>
            <a:r>
              <a:rPr lang="en-US" dirty="0"/>
              <a:t> elements has </a:t>
            </a:r>
            <a:r>
              <a:rPr lang="en-US" dirty="0">
                <a:latin typeface="Cambria Math" pitchFamily="18" charset="0"/>
                <a:ea typeface="Cambria Math" pitchFamily="18" charset="0"/>
              </a:rPr>
              <a:t>2</a:t>
            </a:r>
            <a:r>
              <a:rPr lang="en-US" i="1" baseline="30000" dirty="0"/>
              <a:t>k</a:t>
            </a:r>
            <a:r>
              <a:rPr lang="en-US" dirty="0"/>
              <a:t> subsets.</a:t>
            </a:r>
          </a:p>
        </p:txBody>
      </p:sp>
      <p:sp>
        <p:nvSpPr>
          <p:cNvPr id="5" name="Isosceles Triangle 4"/>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3" descr="0404.jpg"/>
          <p:cNvPicPr>
            <a:picLocks noChangeAspect="1"/>
          </p:cNvPicPr>
          <p:nvPr/>
        </p:nvPicPr>
        <p:blipFill>
          <a:blip r:embed="rId2" cstate="print"/>
          <a:stretch>
            <a:fillRect/>
          </a:stretch>
        </p:blipFill>
        <p:spPr>
          <a:xfrm>
            <a:off x="4958000" y="3429000"/>
            <a:ext cx="2736677" cy="182880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A32214-1EC7-484D-B313-0B65122CC1B1}"/>
              </a:ext>
            </a:extLst>
          </p:cNvPr>
          <p:cNvSpPr>
            <a:spLocks noGrp="1"/>
          </p:cNvSpPr>
          <p:nvPr>
            <p:ph type="title"/>
          </p:nvPr>
        </p:nvSpPr>
        <p:spPr>
          <a:xfrm>
            <a:off x="611623" y="228600"/>
            <a:ext cx="10972800" cy="1143000"/>
          </a:xfrm>
        </p:spPr>
        <p:txBody>
          <a:bodyPr/>
          <a:lstStyle/>
          <a:p>
            <a:r>
              <a:rPr lang="en-US" altLang="zh-CN" dirty="0"/>
              <a:t>Scheduling most talks in a hall</a:t>
            </a:r>
            <a:endParaRPr lang="zh-CN" altLang="en-US" dirty="0"/>
          </a:p>
        </p:txBody>
      </p:sp>
      <p:sp>
        <p:nvSpPr>
          <p:cNvPr id="3" name="内容占位符 2">
            <a:extLst>
              <a:ext uri="{FF2B5EF4-FFF2-40B4-BE49-F238E27FC236}">
                <a16:creationId xmlns:a16="http://schemas.microsoft.com/office/drawing/2014/main" id="{6202F8DE-FC1A-4B38-9ACB-3BF6ADC93A88}"/>
              </a:ext>
            </a:extLst>
          </p:cNvPr>
          <p:cNvSpPr>
            <a:spLocks noGrp="1"/>
          </p:cNvSpPr>
          <p:nvPr>
            <p:ph idx="1"/>
          </p:nvPr>
        </p:nvSpPr>
        <p:spPr>
          <a:xfrm>
            <a:off x="609600" y="1600200"/>
            <a:ext cx="11125200" cy="4724400"/>
          </a:xfrm>
        </p:spPr>
        <p:txBody>
          <a:bodyPr>
            <a:normAutofit/>
          </a:bodyPr>
          <a:lstStyle/>
          <a:p>
            <a:r>
              <a:rPr lang="en-US" altLang="zh-CN" dirty="0"/>
              <a:t>Without loss of generality, we assume that the talks are listed in order of nondecreasing  ending time, so that </a:t>
            </a:r>
            <a:r>
              <a:rPr lang="en-US" altLang="zh-CN" i="1" dirty="0"/>
              <a:t>e</a:t>
            </a:r>
            <a:r>
              <a:rPr lang="en-US" altLang="zh-CN" baseline="-25000" dirty="0"/>
              <a:t>1</a:t>
            </a:r>
            <a:r>
              <a:rPr lang="en-US" altLang="zh-CN" dirty="0"/>
              <a:t> ≤ </a:t>
            </a:r>
            <a:r>
              <a:rPr lang="en-US" altLang="zh-CN" i="1" dirty="0"/>
              <a:t>e</a:t>
            </a:r>
            <a:r>
              <a:rPr lang="en-US" altLang="zh-CN" baseline="-25000" dirty="0"/>
              <a:t>2</a:t>
            </a:r>
            <a:r>
              <a:rPr lang="en-US" altLang="zh-CN" dirty="0"/>
              <a:t> ≤ · · · ≤ </a:t>
            </a:r>
            <a:r>
              <a:rPr lang="en-US" altLang="zh-CN" i="1" dirty="0" err="1"/>
              <a:t>e</a:t>
            </a:r>
            <a:r>
              <a:rPr lang="en-US" altLang="zh-CN" i="1" baseline="-25000" dirty="0" err="1"/>
              <a:t>m</a:t>
            </a:r>
            <a:r>
              <a:rPr lang="en-US" altLang="zh-CN" dirty="0"/>
              <a:t>. The greedy algorithm proceeds by selecting at each stage a talk with the earliest ending time among all those talks that begin no sooner than when the last talk scheduled in the main lecture hall has ended. Note that a talk with the earliest end time is always selected first by the algorithm. We will show that this greedy algorithm is optimal in the sense that it always schedules the most talks possible in the main lecture hall.</a:t>
            </a:r>
          </a:p>
          <a:p>
            <a:r>
              <a:rPr lang="en-US" altLang="zh-CN" dirty="0"/>
              <a:t>We let </a:t>
            </a:r>
            <a:r>
              <a:rPr lang="en-US" altLang="zh-CN" i="1" dirty="0">
                <a:solidFill>
                  <a:srgbClr val="FF0000"/>
                </a:solidFill>
              </a:rPr>
              <a:t>P(n) </a:t>
            </a:r>
            <a:r>
              <a:rPr lang="en-US" altLang="zh-CN" dirty="0"/>
              <a:t>be the proposition that if the greedy algorithm schedules </a:t>
            </a:r>
            <a:r>
              <a:rPr lang="en-US" altLang="zh-CN" i="1" dirty="0"/>
              <a:t>n </a:t>
            </a:r>
            <a:r>
              <a:rPr lang="en-US" altLang="zh-CN" dirty="0"/>
              <a:t>talks in the main lecture hall, then it is not possible to schedule more than </a:t>
            </a:r>
            <a:r>
              <a:rPr lang="en-US" altLang="zh-CN" i="1" dirty="0"/>
              <a:t>n </a:t>
            </a:r>
            <a:r>
              <a:rPr lang="en-US" altLang="zh-CN" dirty="0"/>
              <a:t>talks in this hall.</a:t>
            </a:r>
            <a:endParaRPr lang="zh-CN" altLang="en-US" dirty="0"/>
          </a:p>
        </p:txBody>
      </p:sp>
    </p:spTree>
    <p:extLst>
      <p:ext uri="{BB962C8B-B14F-4D97-AF65-F5344CB8AC3E}">
        <p14:creationId xmlns:p14="http://schemas.microsoft.com/office/powerpoint/2010/main" val="3021854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 Summary</a:t>
            </a:r>
          </a:p>
        </p:txBody>
      </p:sp>
      <p:sp>
        <p:nvSpPr>
          <p:cNvPr id="3" name="Content Placeholder 2"/>
          <p:cNvSpPr>
            <a:spLocks noGrp="1"/>
          </p:cNvSpPr>
          <p:nvPr>
            <p:ph idx="1"/>
          </p:nvPr>
        </p:nvSpPr>
        <p:spPr/>
        <p:txBody>
          <a:bodyPr>
            <a:normAutofit/>
          </a:bodyPr>
          <a:lstStyle/>
          <a:p>
            <a:r>
              <a:rPr lang="en-US" dirty="0"/>
              <a:t>Mathematical Induction</a:t>
            </a:r>
          </a:p>
          <a:p>
            <a:r>
              <a:rPr lang="en-US" dirty="0"/>
              <a:t>Strong Induction</a:t>
            </a:r>
          </a:p>
          <a:p>
            <a:r>
              <a:rPr lang="en-US" dirty="0"/>
              <a:t>Well-Ordering</a:t>
            </a:r>
          </a:p>
          <a:p>
            <a:r>
              <a:rPr lang="en-US" dirty="0"/>
              <a:t>Recursive Definitions</a:t>
            </a:r>
          </a:p>
          <a:p>
            <a:r>
              <a:rPr lang="en-US" dirty="0"/>
              <a:t>Structural Induction</a:t>
            </a:r>
          </a:p>
          <a:p>
            <a:r>
              <a:rPr lang="en-US" dirty="0"/>
              <a:t>Recursive Algorithms</a:t>
            </a:r>
          </a:p>
          <a:p>
            <a:r>
              <a:rPr lang="en-US" dirty="0"/>
              <a:t>Program Correctness (</a:t>
            </a:r>
            <a:r>
              <a:rPr lang="en-US" i="1" dirty="0"/>
              <a:t>not yet included in overheads</a:t>
            </a:r>
            <a:r>
              <a:rPr lang="en-US" dirty="0"/>
              <a:t>)</a:t>
            </a:r>
          </a:p>
          <a:p>
            <a:pPr>
              <a:buNone/>
            </a:pPr>
            <a:endParaRPr lang="en-US" dirty="0"/>
          </a:p>
          <a:p>
            <a:pPr lvl="1">
              <a:buNone/>
            </a:pPr>
            <a:endParaRPr lang="en-US" dirty="0"/>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1A40EF3-8373-43AD-B0EA-BF149B839379}"/>
              </a:ext>
            </a:extLst>
          </p:cNvPr>
          <p:cNvSpPr>
            <a:spLocks noGrp="1"/>
          </p:cNvSpPr>
          <p:nvPr>
            <p:ph type="title"/>
          </p:nvPr>
        </p:nvSpPr>
        <p:spPr/>
        <p:txBody>
          <a:bodyPr/>
          <a:lstStyle/>
          <a:p>
            <a:r>
              <a:rPr lang="en-US" altLang="zh-CN" dirty="0"/>
              <a:t>Example 12</a:t>
            </a:r>
            <a:endParaRPr lang="zh-CN" altLang="en-US" dirty="0"/>
          </a:p>
        </p:txBody>
      </p:sp>
      <p:sp>
        <p:nvSpPr>
          <p:cNvPr id="3" name="内容占位符 2">
            <a:extLst>
              <a:ext uri="{FF2B5EF4-FFF2-40B4-BE49-F238E27FC236}">
                <a16:creationId xmlns:a16="http://schemas.microsoft.com/office/drawing/2014/main" id="{709CF4E5-192C-41D3-A8B9-FDA017ABF499}"/>
              </a:ext>
            </a:extLst>
          </p:cNvPr>
          <p:cNvSpPr>
            <a:spLocks noGrp="1"/>
          </p:cNvSpPr>
          <p:nvPr>
            <p:ph idx="1"/>
          </p:nvPr>
        </p:nvSpPr>
        <p:spPr/>
        <p:txBody>
          <a:bodyPr>
            <a:normAutofit fontScale="92500"/>
          </a:bodyPr>
          <a:lstStyle/>
          <a:p>
            <a:r>
              <a:rPr lang="en-US" altLang="zh-CN" i="1" dirty="0">
                <a:solidFill>
                  <a:srgbClr val="FF0000"/>
                </a:solidFill>
              </a:rPr>
              <a:t>BASIS STEP:  </a:t>
            </a:r>
            <a:r>
              <a:rPr lang="en-US" altLang="zh-CN" dirty="0"/>
              <a:t>Suppose that the greedy algorithm managed to schedule just one talk, </a:t>
            </a:r>
            <a:r>
              <a:rPr lang="en-US" altLang="zh-CN" i="1" dirty="0"/>
              <a:t>t</a:t>
            </a:r>
            <a:r>
              <a:rPr lang="en-US" altLang="zh-CN" dirty="0"/>
              <a:t>1, in the main lecture hall. This means that no other talk can start at or after </a:t>
            </a:r>
            <a:r>
              <a:rPr lang="en-US" altLang="zh-CN" i="1" dirty="0"/>
              <a:t>e</a:t>
            </a:r>
            <a:r>
              <a:rPr lang="en-US" altLang="zh-CN" dirty="0"/>
              <a:t>1, the end time of </a:t>
            </a:r>
            <a:r>
              <a:rPr lang="en-US" altLang="zh-CN" i="1" dirty="0"/>
              <a:t>t</a:t>
            </a:r>
            <a:r>
              <a:rPr lang="en-US" altLang="zh-CN" dirty="0"/>
              <a:t>1.</a:t>
            </a:r>
          </a:p>
          <a:p>
            <a:r>
              <a:rPr lang="en-US" altLang="zh-CN" dirty="0"/>
              <a:t>Otherwise, if we can select at least two talks in the hall, Then there is a schedule including at least two talks possible that contains talk </a:t>
            </a:r>
            <a:r>
              <a:rPr lang="en-US" altLang="zh-CN" i="1" dirty="0"/>
              <a:t>t</a:t>
            </a:r>
            <a:r>
              <a:rPr lang="en-US" altLang="zh-CN" dirty="0"/>
              <a:t>1. This is easy to see because a schedule that begins with the talk </a:t>
            </a:r>
            <a:r>
              <a:rPr lang="en-US" altLang="zh-CN" i="1" dirty="0" err="1"/>
              <a:t>ti</a:t>
            </a:r>
            <a:r>
              <a:rPr lang="en-US" altLang="zh-CN" i="1" dirty="0"/>
              <a:t> </a:t>
            </a:r>
            <a:r>
              <a:rPr lang="en-US" altLang="zh-CN" dirty="0"/>
              <a:t>in the list, where </a:t>
            </a:r>
            <a:r>
              <a:rPr lang="en-US" altLang="zh-CN" i="1" dirty="0" err="1"/>
              <a:t>i</a:t>
            </a:r>
            <a:r>
              <a:rPr lang="en-US" altLang="zh-CN" i="1" dirty="0"/>
              <a:t> &gt; </a:t>
            </a:r>
            <a:r>
              <a:rPr lang="en-US" altLang="zh-CN" dirty="0"/>
              <a:t>1, can be changed so that talk </a:t>
            </a:r>
            <a:r>
              <a:rPr lang="en-US" altLang="zh-CN" i="1" dirty="0"/>
              <a:t>t</a:t>
            </a:r>
            <a:r>
              <a:rPr lang="en-US" altLang="zh-CN" dirty="0"/>
              <a:t>1 replaces talk </a:t>
            </a:r>
            <a:r>
              <a:rPr lang="en-US" altLang="zh-CN" i="1" dirty="0" err="1"/>
              <a:t>ti</a:t>
            </a:r>
            <a:r>
              <a:rPr lang="en-US" altLang="zh-CN" i="1" dirty="0"/>
              <a:t> </a:t>
            </a:r>
            <a:r>
              <a:rPr lang="en-US" altLang="zh-CN" dirty="0"/>
              <a:t>. To see this, note that because </a:t>
            </a:r>
            <a:r>
              <a:rPr lang="en-US" altLang="zh-CN" i="1" dirty="0"/>
              <a:t>e</a:t>
            </a:r>
            <a:r>
              <a:rPr lang="en-US" altLang="zh-CN" dirty="0"/>
              <a:t>1 ≤ </a:t>
            </a:r>
            <a:r>
              <a:rPr lang="en-US" altLang="zh-CN" i="1" dirty="0" err="1"/>
              <a:t>ei</a:t>
            </a:r>
            <a:r>
              <a:rPr lang="en-US" altLang="zh-CN" i="1" dirty="0"/>
              <a:t> </a:t>
            </a:r>
            <a:r>
              <a:rPr lang="en-US" altLang="zh-CN" dirty="0"/>
              <a:t>, all talks that were scheduled to follow talk </a:t>
            </a:r>
            <a:r>
              <a:rPr lang="en-US" altLang="zh-CN" i="1" dirty="0" err="1"/>
              <a:t>ti</a:t>
            </a:r>
            <a:r>
              <a:rPr lang="en-US" altLang="zh-CN" i="1" dirty="0"/>
              <a:t> </a:t>
            </a:r>
            <a:r>
              <a:rPr lang="en-US" altLang="zh-CN" dirty="0"/>
              <a:t>can still be scheduled.</a:t>
            </a:r>
          </a:p>
          <a:p>
            <a:r>
              <a:rPr lang="en-US" altLang="zh-CN" dirty="0"/>
              <a:t>But in this case we can schedule at least two talks by the greedy algorithm, because there is a talk begins after e1</a:t>
            </a:r>
            <a:r>
              <a:rPr lang="zh-CN" altLang="en-US" dirty="0"/>
              <a:t>，</a:t>
            </a:r>
            <a:r>
              <a:rPr lang="en-US" altLang="zh-CN" dirty="0"/>
              <a:t>this is a contradiction that the greedy algorithm managed to schedule just one talk, </a:t>
            </a:r>
            <a:r>
              <a:rPr lang="en-US" altLang="zh-CN" i="1" dirty="0"/>
              <a:t>t</a:t>
            </a:r>
            <a:r>
              <a:rPr lang="en-US" altLang="zh-CN" dirty="0"/>
              <a:t>1.</a:t>
            </a:r>
            <a:endParaRPr lang="zh-CN" altLang="en-US" dirty="0"/>
          </a:p>
        </p:txBody>
      </p:sp>
    </p:spTree>
    <p:extLst>
      <p:ext uri="{BB962C8B-B14F-4D97-AF65-F5344CB8AC3E}">
        <p14:creationId xmlns:p14="http://schemas.microsoft.com/office/powerpoint/2010/main" val="11296315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4AE1AD-8510-477C-AC21-F61FDEDE0942}"/>
              </a:ext>
            </a:extLst>
          </p:cNvPr>
          <p:cNvSpPr>
            <a:spLocks noGrp="1"/>
          </p:cNvSpPr>
          <p:nvPr>
            <p:ph type="title"/>
          </p:nvPr>
        </p:nvSpPr>
        <p:spPr>
          <a:xfrm>
            <a:off x="609600" y="66759"/>
            <a:ext cx="10972800" cy="1143000"/>
          </a:xfrm>
        </p:spPr>
        <p:txBody>
          <a:bodyPr/>
          <a:lstStyle/>
          <a:p>
            <a:r>
              <a:rPr lang="en-US" altLang="zh-CN" dirty="0"/>
              <a:t>Example 12</a:t>
            </a:r>
            <a:endParaRPr lang="zh-CN" altLang="en-US" dirty="0"/>
          </a:p>
        </p:txBody>
      </p:sp>
      <p:sp>
        <p:nvSpPr>
          <p:cNvPr id="3" name="内容占位符 2">
            <a:extLst>
              <a:ext uri="{FF2B5EF4-FFF2-40B4-BE49-F238E27FC236}">
                <a16:creationId xmlns:a16="http://schemas.microsoft.com/office/drawing/2014/main" id="{32CCCDFB-C6FA-4D16-BE9D-31ACB4E8277D}"/>
              </a:ext>
            </a:extLst>
          </p:cNvPr>
          <p:cNvSpPr>
            <a:spLocks noGrp="1"/>
          </p:cNvSpPr>
          <p:nvPr>
            <p:ph idx="1"/>
          </p:nvPr>
        </p:nvSpPr>
        <p:spPr>
          <a:xfrm>
            <a:off x="609600" y="1219200"/>
            <a:ext cx="11049000" cy="5105400"/>
          </a:xfrm>
        </p:spPr>
        <p:txBody>
          <a:bodyPr>
            <a:normAutofit fontScale="92500"/>
          </a:bodyPr>
          <a:lstStyle/>
          <a:p>
            <a:r>
              <a:rPr lang="en-US" altLang="zh-CN" i="1" dirty="0">
                <a:solidFill>
                  <a:srgbClr val="FF0000"/>
                </a:solidFill>
              </a:rPr>
              <a:t>INDUCTIVE STEP: </a:t>
            </a:r>
            <a:r>
              <a:rPr lang="en-US" altLang="zh-CN" dirty="0"/>
              <a:t>The inductive hypothesis is that </a:t>
            </a:r>
            <a:r>
              <a:rPr lang="en-US" altLang="zh-CN" i="1" dirty="0"/>
              <a:t>P(k) </a:t>
            </a:r>
            <a:r>
              <a:rPr lang="en-US" altLang="zh-CN" dirty="0"/>
              <a:t>is true, where </a:t>
            </a:r>
            <a:r>
              <a:rPr lang="en-US" altLang="zh-CN" i="1" dirty="0"/>
              <a:t>k </a:t>
            </a:r>
            <a:r>
              <a:rPr lang="en-US" altLang="zh-CN" dirty="0"/>
              <a:t>is an arbitrary positive integer, that is, that the greedy algorithm always schedules the most possible talks when it selects </a:t>
            </a:r>
            <a:r>
              <a:rPr lang="en-US" altLang="zh-CN" i="1" dirty="0"/>
              <a:t>k </a:t>
            </a:r>
            <a:r>
              <a:rPr lang="en-US" altLang="zh-CN" dirty="0"/>
              <a:t>talks, where </a:t>
            </a:r>
            <a:r>
              <a:rPr lang="en-US" altLang="zh-CN" i="1" dirty="0"/>
              <a:t>k </a:t>
            </a:r>
            <a:r>
              <a:rPr lang="en-US" altLang="zh-CN" dirty="0"/>
              <a:t>is a positive integer, given any set of talks, no matter how many. We must show that </a:t>
            </a:r>
            <a:r>
              <a:rPr lang="en-US" altLang="zh-CN" i="1" dirty="0"/>
              <a:t>P(k </a:t>
            </a:r>
            <a:r>
              <a:rPr lang="en-US" altLang="zh-CN" dirty="0"/>
              <a:t>+ 1</a:t>
            </a:r>
            <a:r>
              <a:rPr lang="en-US" altLang="zh-CN" i="1" dirty="0"/>
              <a:t>) </a:t>
            </a:r>
            <a:r>
              <a:rPr lang="en-US" altLang="zh-CN" dirty="0"/>
              <a:t>follows from the assumption that </a:t>
            </a:r>
            <a:r>
              <a:rPr lang="en-US" altLang="zh-CN" i="1" dirty="0"/>
              <a:t>P(k) </a:t>
            </a:r>
            <a:r>
              <a:rPr lang="en-US" altLang="zh-CN" dirty="0"/>
              <a:t>is true, that is, we must show that under the assumption of </a:t>
            </a:r>
            <a:r>
              <a:rPr lang="en-US" altLang="zh-CN" i="1" dirty="0"/>
              <a:t>P(k)</a:t>
            </a:r>
            <a:r>
              <a:rPr lang="en-US" altLang="zh-CN" dirty="0"/>
              <a:t>, the greedy algorithm always schedules the most possible talks when it selects </a:t>
            </a:r>
            <a:r>
              <a:rPr lang="en-US" altLang="zh-CN" i="1" dirty="0"/>
              <a:t>k </a:t>
            </a:r>
            <a:r>
              <a:rPr lang="en-US" altLang="zh-CN" dirty="0"/>
              <a:t>+ 1 talks.</a:t>
            </a:r>
          </a:p>
          <a:p>
            <a:r>
              <a:rPr lang="en-US" altLang="zh-CN" dirty="0"/>
              <a:t>Now suppose that the greedy algorithm has selected </a:t>
            </a:r>
            <a:r>
              <a:rPr lang="en-US" altLang="zh-CN" i="1" dirty="0"/>
              <a:t>k </a:t>
            </a:r>
            <a:r>
              <a:rPr lang="en-US" altLang="zh-CN" dirty="0"/>
              <a:t>+ 1 talks. Our first step in completing the inductive step is to show there is a schedule including the most talks possible that contains talk </a:t>
            </a:r>
            <a:r>
              <a:rPr lang="en-US" altLang="zh-CN" i="1" dirty="0"/>
              <a:t>t</a:t>
            </a:r>
            <a:r>
              <a:rPr lang="en-US" altLang="zh-CN" dirty="0"/>
              <a:t>1, a talk with the earliest end time. This is easy to see because a schedule that begins with the talk </a:t>
            </a:r>
            <a:r>
              <a:rPr lang="en-US" altLang="zh-CN" i="1" dirty="0" err="1"/>
              <a:t>ti</a:t>
            </a:r>
            <a:r>
              <a:rPr lang="en-US" altLang="zh-CN" i="1" dirty="0"/>
              <a:t> </a:t>
            </a:r>
            <a:r>
              <a:rPr lang="en-US" altLang="zh-CN" dirty="0"/>
              <a:t>in the list, where </a:t>
            </a:r>
            <a:r>
              <a:rPr lang="en-US" altLang="zh-CN" i="1" dirty="0" err="1"/>
              <a:t>i</a:t>
            </a:r>
            <a:r>
              <a:rPr lang="en-US" altLang="zh-CN" i="1" dirty="0"/>
              <a:t> &gt; </a:t>
            </a:r>
            <a:r>
              <a:rPr lang="en-US" altLang="zh-CN" dirty="0"/>
              <a:t>1, can be changed so that talk </a:t>
            </a:r>
            <a:r>
              <a:rPr lang="en-US" altLang="zh-CN" i="1" dirty="0"/>
              <a:t>t</a:t>
            </a:r>
            <a:r>
              <a:rPr lang="en-US" altLang="zh-CN" dirty="0"/>
              <a:t>1 replaces talk </a:t>
            </a:r>
            <a:r>
              <a:rPr lang="en-US" altLang="zh-CN" i="1" dirty="0" err="1"/>
              <a:t>ti</a:t>
            </a:r>
            <a:r>
              <a:rPr lang="en-US" altLang="zh-CN" i="1" dirty="0"/>
              <a:t> </a:t>
            </a:r>
            <a:r>
              <a:rPr lang="en-US" altLang="zh-CN" dirty="0"/>
              <a:t>. To see this, note that because </a:t>
            </a:r>
            <a:r>
              <a:rPr lang="en-US" altLang="zh-CN" i="1" dirty="0"/>
              <a:t>e</a:t>
            </a:r>
            <a:r>
              <a:rPr lang="en-US" altLang="zh-CN" dirty="0"/>
              <a:t>1 ≤ </a:t>
            </a:r>
            <a:r>
              <a:rPr lang="en-US" altLang="zh-CN" i="1" dirty="0" err="1"/>
              <a:t>ei</a:t>
            </a:r>
            <a:r>
              <a:rPr lang="en-US" altLang="zh-CN" i="1" dirty="0"/>
              <a:t> </a:t>
            </a:r>
            <a:r>
              <a:rPr lang="en-US" altLang="zh-CN" dirty="0"/>
              <a:t>, all talks that were scheduled to follow talk </a:t>
            </a:r>
            <a:r>
              <a:rPr lang="en-US" altLang="zh-CN" i="1" dirty="0" err="1"/>
              <a:t>ti</a:t>
            </a:r>
            <a:r>
              <a:rPr lang="en-US" altLang="zh-CN" i="1" dirty="0"/>
              <a:t> </a:t>
            </a:r>
            <a:r>
              <a:rPr lang="en-US" altLang="zh-CN" dirty="0"/>
              <a:t>can still be scheduled.</a:t>
            </a:r>
            <a:endParaRPr lang="zh-CN" altLang="en-US" dirty="0"/>
          </a:p>
        </p:txBody>
      </p:sp>
    </p:spTree>
    <p:extLst>
      <p:ext uri="{BB962C8B-B14F-4D97-AF65-F5344CB8AC3E}">
        <p14:creationId xmlns:p14="http://schemas.microsoft.com/office/powerpoint/2010/main" val="312330626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8D54B9-8582-4A5F-A1CB-F0888DFA9315}"/>
              </a:ext>
            </a:extLst>
          </p:cNvPr>
          <p:cNvSpPr>
            <a:spLocks noGrp="1"/>
          </p:cNvSpPr>
          <p:nvPr>
            <p:ph type="title"/>
          </p:nvPr>
        </p:nvSpPr>
        <p:spPr>
          <a:xfrm>
            <a:off x="685800" y="304800"/>
            <a:ext cx="10972800" cy="1143000"/>
          </a:xfrm>
        </p:spPr>
        <p:txBody>
          <a:bodyPr/>
          <a:lstStyle/>
          <a:p>
            <a:r>
              <a:rPr lang="en-US" altLang="zh-CN" dirty="0"/>
              <a:t>Example 12</a:t>
            </a:r>
            <a:endParaRPr lang="zh-CN" altLang="en-US" dirty="0"/>
          </a:p>
        </p:txBody>
      </p:sp>
      <p:sp>
        <p:nvSpPr>
          <p:cNvPr id="3" name="内容占位符 2">
            <a:extLst>
              <a:ext uri="{FF2B5EF4-FFF2-40B4-BE49-F238E27FC236}">
                <a16:creationId xmlns:a16="http://schemas.microsoft.com/office/drawing/2014/main" id="{0EF64935-7D2F-44E2-98DD-B64CD581C2C2}"/>
              </a:ext>
            </a:extLst>
          </p:cNvPr>
          <p:cNvSpPr>
            <a:spLocks noGrp="1"/>
          </p:cNvSpPr>
          <p:nvPr>
            <p:ph idx="1"/>
          </p:nvPr>
        </p:nvSpPr>
        <p:spPr>
          <a:xfrm>
            <a:off x="609600" y="1524000"/>
            <a:ext cx="11049000" cy="4800600"/>
          </a:xfrm>
        </p:spPr>
        <p:txBody>
          <a:bodyPr>
            <a:normAutofit/>
          </a:bodyPr>
          <a:lstStyle/>
          <a:p>
            <a:r>
              <a:rPr lang="en-US" altLang="zh-CN" dirty="0"/>
              <a:t>Once we included talk </a:t>
            </a:r>
            <a:r>
              <a:rPr lang="en-US" altLang="zh-CN" i="1" dirty="0"/>
              <a:t>t</a:t>
            </a:r>
            <a:r>
              <a:rPr lang="en-US" altLang="zh-CN" dirty="0"/>
              <a:t>1, scheduling the talks so that as many as possible are scheduled is reduced to scheduling as many talks as possible that begin at or after time </a:t>
            </a:r>
            <a:r>
              <a:rPr lang="en-US" altLang="zh-CN" i="1" dirty="0"/>
              <a:t>e</a:t>
            </a:r>
            <a:r>
              <a:rPr lang="en-US" altLang="zh-CN" dirty="0"/>
              <a:t>1. So, if we have scheduled as many talks as possible, the schedule of talks other than talk </a:t>
            </a:r>
            <a:r>
              <a:rPr lang="en-US" altLang="zh-CN" i="1" dirty="0"/>
              <a:t>t</a:t>
            </a:r>
            <a:r>
              <a:rPr lang="en-US" altLang="zh-CN" dirty="0"/>
              <a:t>1 is an optimal schedule of the original talks that begin once talk </a:t>
            </a:r>
            <a:r>
              <a:rPr lang="en-US" altLang="zh-CN" i="1" dirty="0"/>
              <a:t>t</a:t>
            </a:r>
            <a:r>
              <a:rPr lang="en-US" altLang="zh-CN" dirty="0"/>
              <a:t>1 has ended. Because the greedy algorithm schedules </a:t>
            </a:r>
            <a:r>
              <a:rPr lang="en-US" altLang="zh-CN" i="1" dirty="0"/>
              <a:t>k </a:t>
            </a:r>
            <a:r>
              <a:rPr lang="en-US" altLang="zh-CN" dirty="0"/>
              <a:t>talks when it creates this schedule, we can apply the inductive hypothesis to conclude that it has scheduled the most possible talks. The first talk of schedule is </a:t>
            </a:r>
            <a:r>
              <a:rPr lang="en-US" altLang="zh-CN" dirty="0" err="1"/>
              <a:t>ti</a:t>
            </a:r>
            <a:r>
              <a:rPr lang="en-US" altLang="zh-CN" dirty="0"/>
              <a:t>, there is no talk between t1 and </a:t>
            </a:r>
            <a:r>
              <a:rPr lang="en-US" altLang="zh-CN" dirty="0" err="1"/>
              <a:t>ti</a:t>
            </a:r>
            <a:r>
              <a:rPr lang="en-US" altLang="zh-CN" dirty="0"/>
              <a:t>, It follows that the greedy algorithm has scheduled the most possible talks, </a:t>
            </a:r>
            <a:r>
              <a:rPr lang="en-US" altLang="zh-CN" i="1" dirty="0"/>
              <a:t>k </a:t>
            </a:r>
            <a:r>
              <a:rPr lang="en-US" altLang="zh-CN" dirty="0"/>
              <a:t>+ 1, when it produced a schedule with </a:t>
            </a:r>
            <a:r>
              <a:rPr lang="en-US" altLang="zh-CN" i="1" dirty="0"/>
              <a:t>k </a:t>
            </a:r>
            <a:r>
              <a:rPr lang="en-US" altLang="zh-CN" dirty="0"/>
              <a:t>+ 1 talks, so </a:t>
            </a:r>
            <a:r>
              <a:rPr lang="en-US" altLang="zh-CN" i="1" dirty="0"/>
              <a:t>P(k </a:t>
            </a:r>
            <a:r>
              <a:rPr lang="en-US" altLang="zh-CN" dirty="0"/>
              <a:t>+ 1</a:t>
            </a:r>
            <a:r>
              <a:rPr lang="en-US" altLang="zh-CN" i="1" dirty="0"/>
              <a:t>) </a:t>
            </a:r>
            <a:r>
              <a:rPr lang="en-US" altLang="zh-CN" dirty="0"/>
              <a:t>is true. This completes the inductive step.</a:t>
            </a:r>
            <a:endParaRPr lang="zh-CN" altLang="en-US" dirty="0"/>
          </a:p>
        </p:txBody>
      </p:sp>
    </p:spTree>
    <p:extLst>
      <p:ext uri="{BB962C8B-B14F-4D97-AF65-F5344CB8AC3E}">
        <p14:creationId xmlns:p14="http://schemas.microsoft.com/office/powerpoint/2010/main" val="15359571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76A436-2AB1-4970-A354-D206CD47CD1C}"/>
              </a:ext>
            </a:extLst>
          </p:cNvPr>
          <p:cNvSpPr>
            <a:spLocks noGrp="1"/>
          </p:cNvSpPr>
          <p:nvPr>
            <p:ph type="title"/>
          </p:nvPr>
        </p:nvSpPr>
        <p:spPr/>
        <p:txBody>
          <a:bodyPr/>
          <a:lstStyle/>
          <a:p>
            <a:r>
              <a:rPr lang="en-US" altLang="zh-CN" dirty="0"/>
              <a:t>Example 13 </a:t>
            </a:r>
            <a:r>
              <a:rPr lang="en-US" altLang="zh-CN" b="1" dirty="0"/>
              <a:t>Odd Pie Fights</a:t>
            </a:r>
            <a:endParaRPr lang="zh-CN" altLang="en-US" dirty="0"/>
          </a:p>
        </p:txBody>
      </p:sp>
      <p:sp>
        <p:nvSpPr>
          <p:cNvPr id="3" name="内容占位符 2">
            <a:extLst>
              <a:ext uri="{FF2B5EF4-FFF2-40B4-BE49-F238E27FC236}">
                <a16:creationId xmlns:a16="http://schemas.microsoft.com/office/drawing/2014/main" id="{E44126A0-0B30-40BF-80F4-C9B6B5170D6A}"/>
              </a:ext>
            </a:extLst>
          </p:cNvPr>
          <p:cNvSpPr>
            <a:spLocks noGrp="1"/>
          </p:cNvSpPr>
          <p:nvPr>
            <p:ph idx="1"/>
          </p:nvPr>
        </p:nvSpPr>
        <p:spPr/>
        <p:txBody>
          <a:bodyPr>
            <a:normAutofit lnSpcReduction="10000"/>
          </a:bodyPr>
          <a:lstStyle/>
          <a:p>
            <a:r>
              <a:rPr lang="en-US" altLang="zh-CN" dirty="0"/>
              <a:t>An odd number of people stand in a yard at mutually distinct distances.</a:t>
            </a:r>
          </a:p>
          <a:p>
            <a:r>
              <a:rPr lang="en-US" altLang="zh-CN" dirty="0"/>
              <a:t>At the same time each person throws a pie at their nearest neighbor, hitting this person. Use mathematical induction to show that there is at least one survivor, that is, at least one person who is not hit by a pie.</a:t>
            </a:r>
          </a:p>
          <a:p>
            <a:r>
              <a:rPr lang="en-US" altLang="zh-CN" i="1" dirty="0">
                <a:solidFill>
                  <a:srgbClr val="FF0000"/>
                </a:solidFill>
              </a:rPr>
              <a:t>Solution:</a:t>
            </a:r>
            <a:r>
              <a:rPr lang="en-US" altLang="zh-CN" i="1" dirty="0"/>
              <a:t> </a:t>
            </a:r>
            <a:r>
              <a:rPr lang="en-US" altLang="zh-CN" dirty="0"/>
              <a:t>Let </a:t>
            </a:r>
            <a:r>
              <a:rPr lang="en-US" altLang="zh-CN" i="1" dirty="0"/>
              <a:t>P(n) </a:t>
            </a:r>
            <a:r>
              <a:rPr lang="en-US" altLang="zh-CN" dirty="0"/>
              <a:t>be the statement that there is a survivor whenever 2</a:t>
            </a:r>
            <a:r>
              <a:rPr lang="en-US" altLang="zh-CN" i="1" dirty="0"/>
              <a:t>n </a:t>
            </a:r>
            <a:r>
              <a:rPr lang="en-US" altLang="zh-CN" dirty="0"/>
              <a:t>+ 1 people stand in a yard at distinct mutual distances and each person throws a pie at their nearest neighbor. To prove this result, we will show that </a:t>
            </a:r>
            <a:r>
              <a:rPr lang="en-US" altLang="zh-CN" i="1" dirty="0"/>
              <a:t>P(n) </a:t>
            </a:r>
            <a:r>
              <a:rPr lang="en-US" altLang="zh-CN" dirty="0"/>
              <a:t>is true for all positive integers </a:t>
            </a:r>
            <a:r>
              <a:rPr lang="en-US" altLang="zh-CN" i="1" dirty="0"/>
              <a:t>n</a:t>
            </a:r>
            <a:r>
              <a:rPr lang="en-US" altLang="zh-CN" dirty="0"/>
              <a:t>. This follows because as </a:t>
            </a:r>
            <a:r>
              <a:rPr lang="en-US" altLang="zh-CN" i="1" dirty="0"/>
              <a:t>n </a:t>
            </a:r>
            <a:r>
              <a:rPr lang="en-US" altLang="zh-CN" dirty="0"/>
              <a:t>runs through all positive integers, 2</a:t>
            </a:r>
            <a:r>
              <a:rPr lang="en-US" altLang="zh-CN" i="1" dirty="0"/>
              <a:t>n </a:t>
            </a:r>
            <a:r>
              <a:rPr lang="en-US" altLang="zh-CN" dirty="0"/>
              <a:t>+ 1 runs through all odd integers greater than or equal to 3. Note that one person cannot engage in a pie fight because there is no one else to throw the pie at.</a:t>
            </a:r>
            <a:endParaRPr lang="zh-CN" altLang="en-US" dirty="0"/>
          </a:p>
        </p:txBody>
      </p:sp>
    </p:spTree>
    <p:extLst>
      <p:ext uri="{BB962C8B-B14F-4D97-AF65-F5344CB8AC3E}">
        <p14:creationId xmlns:p14="http://schemas.microsoft.com/office/powerpoint/2010/main" val="226164348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4735E3-292C-4C5F-AB9B-8B649218B039}"/>
              </a:ext>
            </a:extLst>
          </p:cNvPr>
          <p:cNvSpPr>
            <a:spLocks noGrp="1"/>
          </p:cNvSpPr>
          <p:nvPr>
            <p:ph type="title"/>
          </p:nvPr>
        </p:nvSpPr>
        <p:spPr/>
        <p:txBody>
          <a:bodyPr/>
          <a:lstStyle/>
          <a:p>
            <a:r>
              <a:rPr lang="en-US" altLang="zh-CN" b="1" dirty="0"/>
              <a:t>Odd Pie Fights</a:t>
            </a:r>
            <a:endParaRPr lang="zh-CN" altLang="en-US" dirty="0"/>
          </a:p>
        </p:txBody>
      </p:sp>
      <p:sp>
        <p:nvSpPr>
          <p:cNvPr id="3" name="内容占位符 2">
            <a:extLst>
              <a:ext uri="{FF2B5EF4-FFF2-40B4-BE49-F238E27FC236}">
                <a16:creationId xmlns:a16="http://schemas.microsoft.com/office/drawing/2014/main" id="{200B5CD2-B467-428F-93CB-8F67B29808CE}"/>
              </a:ext>
            </a:extLst>
          </p:cNvPr>
          <p:cNvSpPr>
            <a:spLocks noGrp="1"/>
          </p:cNvSpPr>
          <p:nvPr>
            <p:ph idx="1"/>
          </p:nvPr>
        </p:nvSpPr>
        <p:spPr/>
        <p:txBody>
          <a:bodyPr>
            <a:normAutofit/>
          </a:bodyPr>
          <a:lstStyle/>
          <a:p>
            <a:r>
              <a:rPr lang="en-US" altLang="zh-CN" i="1" dirty="0">
                <a:solidFill>
                  <a:srgbClr val="FF0000"/>
                </a:solidFill>
              </a:rPr>
              <a:t>BASIS STEP: </a:t>
            </a:r>
            <a:r>
              <a:rPr lang="en-US" altLang="zh-CN" dirty="0"/>
              <a:t>When </a:t>
            </a:r>
            <a:r>
              <a:rPr lang="en-US" altLang="zh-CN" i="1" dirty="0"/>
              <a:t>n </a:t>
            </a:r>
            <a:r>
              <a:rPr lang="en-US" altLang="zh-CN" dirty="0"/>
              <a:t>= 1, there are 2</a:t>
            </a:r>
            <a:r>
              <a:rPr lang="en-US" altLang="zh-CN" i="1" dirty="0"/>
              <a:t>n </a:t>
            </a:r>
            <a:r>
              <a:rPr lang="en-US" altLang="zh-CN" dirty="0"/>
              <a:t>+ 1 = 3 people in the pie fight. Of the three people, suppose that the closest pair are </a:t>
            </a:r>
            <a:r>
              <a:rPr lang="en-US" altLang="zh-CN" i="1" dirty="0"/>
              <a:t>A </a:t>
            </a:r>
            <a:r>
              <a:rPr lang="en-US" altLang="zh-CN" dirty="0"/>
              <a:t>and </a:t>
            </a:r>
            <a:r>
              <a:rPr lang="en-US" altLang="zh-CN" i="1" dirty="0"/>
              <a:t>B</a:t>
            </a:r>
            <a:r>
              <a:rPr lang="en-US" altLang="zh-CN" dirty="0"/>
              <a:t>, and </a:t>
            </a:r>
            <a:r>
              <a:rPr lang="en-US" altLang="zh-CN" i="1" dirty="0"/>
              <a:t>C </a:t>
            </a:r>
            <a:r>
              <a:rPr lang="en-US" altLang="zh-CN" dirty="0"/>
              <a:t>is the third person. Because distances between pairs of people are different, the distance between </a:t>
            </a:r>
            <a:r>
              <a:rPr lang="en-US" altLang="zh-CN" i="1" dirty="0"/>
              <a:t>A </a:t>
            </a:r>
            <a:r>
              <a:rPr lang="en-US" altLang="zh-CN" dirty="0"/>
              <a:t>and </a:t>
            </a:r>
            <a:r>
              <a:rPr lang="en-US" altLang="zh-CN" i="1" dirty="0"/>
              <a:t>C </a:t>
            </a:r>
            <a:r>
              <a:rPr lang="en-US" altLang="zh-CN" dirty="0"/>
              <a:t>and the distance between </a:t>
            </a:r>
            <a:r>
              <a:rPr lang="en-US" altLang="zh-CN" i="1" dirty="0"/>
              <a:t>B </a:t>
            </a:r>
            <a:r>
              <a:rPr lang="en-US" altLang="zh-CN" dirty="0"/>
              <a:t>and </a:t>
            </a:r>
            <a:r>
              <a:rPr lang="en-US" altLang="zh-CN" i="1" dirty="0"/>
              <a:t>C </a:t>
            </a:r>
            <a:r>
              <a:rPr lang="en-US" altLang="zh-CN" dirty="0"/>
              <a:t>are both different from, and greater than, the distance between </a:t>
            </a:r>
            <a:r>
              <a:rPr lang="en-US" altLang="zh-CN" i="1" dirty="0"/>
              <a:t>A </a:t>
            </a:r>
            <a:r>
              <a:rPr lang="en-US" altLang="zh-CN" dirty="0"/>
              <a:t>and </a:t>
            </a:r>
            <a:r>
              <a:rPr lang="en-US" altLang="zh-CN" i="1" dirty="0"/>
              <a:t>B</a:t>
            </a:r>
            <a:r>
              <a:rPr lang="en-US" altLang="zh-CN" dirty="0"/>
              <a:t>. It follows that </a:t>
            </a:r>
            <a:r>
              <a:rPr lang="en-US" altLang="zh-CN" i="1" dirty="0"/>
              <a:t>A </a:t>
            </a:r>
            <a:r>
              <a:rPr lang="en-US" altLang="zh-CN" dirty="0"/>
              <a:t>and </a:t>
            </a:r>
            <a:r>
              <a:rPr lang="en-US" altLang="zh-CN" i="1" dirty="0"/>
              <a:t>B </a:t>
            </a:r>
            <a:r>
              <a:rPr lang="en-US" altLang="zh-CN" dirty="0"/>
              <a:t>throw pies at each other, while </a:t>
            </a:r>
            <a:r>
              <a:rPr lang="en-US" altLang="zh-CN" i="1" dirty="0"/>
              <a:t>C </a:t>
            </a:r>
            <a:r>
              <a:rPr lang="en-US" altLang="zh-CN" dirty="0"/>
              <a:t>throws a pie at either </a:t>
            </a:r>
            <a:r>
              <a:rPr lang="en-US" altLang="zh-CN" i="1" dirty="0"/>
              <a:t>A </a:t>
            </a:r>
            <a:r>
              <a:rPr lang="en-US" altLang="zh-CN" dirty="0"/>
              <a:t>or </a:t>
            </a:r>
            <a:r>
              <a:rPr lang="en-US" altLang="zh-CN" i="1" dirty="0"/>
              <a:t>B</a:t>
            </a:r>
            <a:r>
              <a:rPr lang="en-US" altLang="zh-CN" dirty="0"/>
              <a:t>, whichever is closer. Hence, </a:t>
            </a:r>
            <a:r>
              <a:rPr lang="en-US" altLang="zh-CN" i="1" dirty="0"/>
              <a:t>C </a:t>
            </a:r>
            <a:r>
              <a:rPr lang="en-US" altLang="zh-CN" dirty="0"/>
              <a:t>is not hit by a pie. This shows that at least one of the three people is not hit by a pie, completing the basis step.</a:t>
            </a:r>
            <a:endParaRPr lang="zh-CN" altLang="en-US" dirty="0"/>
          </a:p>
        </p:txBody>
      </p:sp>
    </p:spTree>
    <p:extLst>
      <p:ext uri="{BB962C8B-B14F-4D97-AF65-F5344CB8AC3E}">
        <p14:creationId xmlns:p14="http://schemas.microsoft.com/office/powerpoint/2010/main" val="3511249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4BEEAD-D2BD-464E-A270-D711ECF35F16}"/>
              </a:ext>
            </a:extLst>
          </p:cNvPr>
          <p:cNvSpPr>
            <a:spLocks noGrp="1"/>
          </p:cNvSpPr>
          <p:nvPr>
            <p:ph type="title"/>
          </p:nvPr>
        </p:nvSpPr>
        <p:spPr/>
        <p:txBody>
          <a:bodyPr/>
          <a:lstStyle/>
          <a:p>
            <a:r>
              <a:rPr lang="en-US" altLang="zh-CN" b="1" dirty="0"/>
              <a:t>Odd Pie Fights</a:t>
            </a:r>
            <a:endParaRPr lang="zh-CN" altLang="en-US" dirty="0"/>
          </a:p>
        </p:txBody>
      </p:sp>
      <p:sp>
        <p:nvSpPr>
          <p:cNvPr id="3" name="内容占位符 2">
            <a:extLst>
              <a:ext uri="{FF2B5EF4-FFF2-40B4-BE49-F238E27FC236}">
                <a16:creationId xmlns:a16="http://schemas.microsoft.com/office/drawing/2014/main" id="{662277D0-5235-4DC2-9443-EBE5DBFDD0DB}"/>
              </a:ext>
            </a:extLst>
          </p:cNvPr>
          <p:cNvSpPr>
            <a:spLocks noGrp="1"/>
          </p:cNvSpPr>
          <p:nvPr>
            <p:ph idx="1"/>
          </p:nvPr>
        </p:nvSpPr>
        <p:spPr/>
        <p:txBody>
          <a:bodyPr>
            <a:normAutofit/>
          </a:bodyPr>
          <a:lstStyle/>
          <a:p>
            <a:r>
              <a:rPr lang="en-US" altLang="zh-CN" sz="2800" i="1" dirty="0">
                <a:solidFill>
                  <a:srgbClr val="FF0000"/>
                </a:solidFill>
              </a:rPr>
              <a:t>INDUCTIVE STEP: </a:t>
            </a:r>
            <a:r>
              <a:rPr lang="en-US" altLang="zh-CN" sz="2800" dirty="0"/>
              <a:t>For the inductive step, assume that </a:t>
            </a:r>
            <a:r>
              <a:rPr lang="en-US" altLang="zh-CN" sz="2800" i="1" dirty="0"/>
              <a:t>P(k) </a:t>
            </a:r>
            <a:r>
              <a:rPr lang="en-US" altLang="zh-CN" sz="2800" dirty="0"/>
              <a:t>is true for an arbitrary odd integer </a:t>
            </a:r>
            <a:r>
              <a:rPr lang="en-US" altLang="zh-CN" sz="2800" i="1" dirty="0"/>
              <a:t>k </a:t>
            </a:r>
            <a:r>
              <a:rPr lang="en-US" altLang="zh-CN" sz="2800" dirty="0"/>
              <a:t>with </a:t>
            </a:r>
            <a:r>
              <a:rPr lang="en-US" altLang="zh-CN" sz="2800" i="1" dirty="0"/>
              <a:t>k </a:t>
            </a:r>
            <a:r>
              <a:rPr lang="en-US" altLang="zh-CN" sz="2800" dirty="0"/>
              <a:t>≥ 3. That is, assume that there is at least one survivor whenever 2</a:t>
            </a:r>
            <a:r>
              <a:rPr lang="en-US" altLang="zh-CN" sz="2800" i="1" dirty="0"/>
              <a:t>k </a:t>
            </a:r>
            <a:r>
              <a:rPr lang="en-US" altLang="zh-CN" sz="2800" dirty="0"/>
              <a:t>+ 1 people stand in a yard at distinct mutual distances and each throws a pie at their nearest neighbor. We must show that if the inductive hypothesis </a:t>
            </a:r>
            <a:r>
              <a:rPr lang="en-US" altLang="zh-CN" sz="2800" i="1" dirty="0"/>
              <a:t>P(k) </a:t>
            </a:r>
            <a:r>
              <a:rPr lang="en-US" altLang="zh-CN" sz="2800" dirty="0"/>
              <a:t>is true, then </a:t>
            </a:r>
            <a:r>
              <a:rPr lang="en-US" altLang="zh-CN" sz="2800" i="1" dirty="0"/>
              <a:t>P(k </a:t>
            </a:r>
            <a:r>
              <a:rPr lang="en-US" altLang="zh-CN" sz="2800" dirty="0"/>
              <a:t>+ 1</a:t>
            </a:r>
            <a:r>
              <a:rPr lang="en-US" altLang="zh-CN" sz="2800" i="1" dirty="0"/>
              <a:t>)</a:t>
            </a:r>
            <a:r>
              <a:rPr lang="en-US" altLang="zh-CN" sz="2800" dirty="0"/>
              <a:t>, the statement that there is at least one survivor whenever 2</a:t>
            </a:r>
            <a:r>
              <a:rPr lang="en-US" altLang="zh-CN" sz="2800" i="1" dirty="0"/>
              <a:t>(k </a:t>
            </a:r>
            <a:r>
              <a:rPr lang="en-US" altLang="zh-CN" sz="2800" dirty="0"/>
              <a:t>+ 1</a:t>
            </a:r>
            <a:r>
              <a:rPr lang="en-US" altLang="zh-CN" sz="2800" i="1" dirty="0"/>
              <a:t>) </a:t>
            </a:r>
            <a:r>
              <a:rPr lang="en-US" altLang="zh-CN" sz="2800" dirty="0"/>
              <a:t>+ 1 = 2</a:t>
            </a:r>
            <a:r>
              <a:rPr lang="en-US" altLang="zh-CN" sz="2800" i="1" dirty="0"/>
              <a:t>k </a:t>
            </a:r>
            <a:r>
              <a:rPr lang="en-US" altLang="zh-CN" sz="2800" dirty="0"/>
              <a:t>+ 3 people stand in a yard at distinct mutual distances and each throws a pie at their nearest neighbor, is also true.</a:t>
            </a:r>
            <a:endParaRPr lang="zh-CN" altLang="en-US" sz="2800" dirty="0"/>
          </a:p>
        </p:txBody>
      </p:sp>
    </p:spTree>
    <p:extLst>
      <p:ext uri="{BB962C8B-B14F-4D97-AF65-F5344CB8AC3E}">
        <p14:creationId xmlns:p14="http://schemas.microsoft.com/office/powerpoint/2010/main" val="6149837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B8050B-B339-458E-970A-0835622A2EFA}"/>
              </a:ext>
            </a:extLst>
          </p:cNvPr>
          <p:cNvSpPr>
            <a:spLocks noGrp="1"/>
          </p:cNvSpPr>
          <p:nvPr>
            <p:ph type="title"/>
          </p:nvPr>
        </p:nvSpPr>
        <p:spPr>
          <a:xfrm>
            <a:off x="762000" y="381000"/>
            <a:ext cx="10972800" cy="1143000"/>
          </a:xfrm>
        </p:spPr>
        <p:txBody>
          <a:bodyPr/>
          <a:lstStyle/>
          <a:p>
            <a:r>
              <a:rPr lang="en-US" altLang="zh-CN" b="1" dirty="0"/>
              <a:t>Odd Pie Fights</a:t>
            </a:r>
            <a:endParaRPr lang="zh-CN" altLang="en-US" dirty="0"/>
          </a:p>
        </p:txBody>
      </p:sp>
      <p:sp>
        <p:nvSpPr>
          <p:cNvPr id="3" name="内容占位符 2">
            <a:extLst>
              <a:ext uri="{FF2B5EF4-FFF2-40B4-BE49-F238E27FC236}">
                <a16:creationId xmlns:a16="http://schemas.microsoft.com/office/drawing/2014/main" id="{7E852C50-72DA-45EC-B154-EEEE1C1BB582}"/>
              </a:ext>
            </a:extLst>
          </p:cNvPr>
          <p:cNvSpPr>
            <a:spLocks noGrp="1"/>
          </p:cNvSpPr>
          <p:nvPr>
            <p:ph idx="1"/>
          </p:nvPr>
        </p:nvSpPr>
        <p:spPr/>
        <p:txBody>
          <a:bodyPr>
            <a:normAutofit fontScale="92500"/>
          </a:bodyPr>
          <a:lstStyle/>
          <a:p>
            <a:r>
              <a:rPr lang="en-US" altLang="zh-CN" dirty="0"/>
              <a:t>So suppose that we have 2</a:t>
            </a:r>
            <a:r>
              <a:rPr lang="en-US" altLang="zh-CN" i="1" dirty="0"/>
              <a:t>(k </a:t>
            </a:r>
            <a:r>
              <a:rPr lang="en-US" altLang="zh-CN" dirty="0"/>
              <a:t>+ 1</a:t>
            </a:r>
            <a:r>
              <a:rPr lang="en-US" altLang="zh-CN" i="1" dirty="0"/>
              <a:t>) </a:t>
            </a:r>
            <a:r>
              <a:rPr lang="en-US" altLang="zh-CN" dirty="0"/>
              <a:t>+ 1 = 2</a:t>
            </a:r>
            <a:r>
              <a:rPr lang="en-US" altLang="zh-CN" i="1" dirty="0"/>
              <a:t>k </a:t>
            </a:r>
            <a:r>
              <a:rPr lang="en-US" altLang="zh-CN" dirty="0"/>
              <a:t>+ 3 people in a yard with distinct distances between pairs of people. Let </a:t>
            </a:r>
            <a:r>
              <a:rPr lang="en-US" altLang="zh-CN" i="1" dirty="0"/>
              <a:t>A </a:t>
            </a:r>
            <a:r>
              <a:rPr lang="en-US" altLang="zh-CN" dirty="0"/>
              <a:t>and </a:t>
            </a:r>
            <a:r>
              <a:rPr lang="en-US" altLang="zh-CN" i="1" dirty="0"/>
              <a:t>B </a:t>
            </a:r>
            <a:r>
              <a:rPr lang="en-US" altLang="zh-CN" dirty="0"/>
              <a:t>be the closest pair of people in this group of 2</a:t>
            </a:r>
            <a:r>
              <a:rPr lang="en-US" altLang="zh-CN" i="1" dirty="0"/>
              <a:t>k </a:t>
            </a:r>
            <a:r>
              <a:rPr lang="en-US" altLang="zh-CN" dirty="0"/>
              <a:t>+ 3 people. When each person throws a pie at the nearest person, </a:t>
            </a:r>
            <a:r>
              <a:rPr lang="en-US" altLang="zh-CN" i="1" dirty="0"/>
              <a:t>A </a:t>
            </a:r>
            <a:r>
              <a:rPr lang="en-US" altLang="zh-CN" dirty="0"/>
              <a:t>and </a:t>
            </a:r>
            <a:r>
              <a:rPr lang="en-US" altLang="zh-CN" i="1" dirty="0"/>
              <a:t>B </a:t>
            </a:r>
            <a:r>
              <a:rPr lang="en-US" altLang="zh-CN" dirty="0"/>
              <a:t>throw pies at each other. We have two cases to consider, </a:t>
            </a:r>
            <a:r>
              <a:rPr lang="en-US" altLang="zh-CN" i="1" dirty="0"/>
              <a:t>(</a:t>
            </a:r>
            <a:r>
              <a:rPr lang="en-US" altLang="zh-CN" i="1" dirty="0" err="1"/>
              <a:t>i</a:t>
            </a:r>
            <a:r>
              <a:rPr lang="en-US" altLang="zh-CN" i="1" dirty="0"/>
              <a:t>) </a:t>
            </a:r>
            <a:r>
              <a:rPr lang="en-US" altLang="zh-CN" dirty="0"/>
              <a:t>when someone else throws a pie at either </a:t>
            </a:r>
            <a:r>
              <a:rPr lang="en-US" altLang="zh-CN" i="1" dirty="0"/>
              <a:t>A </a:t>
            </a:r>
            <a:r>
              <a:rPr lang="en-US" altLang="zh-CN" dirty="0"/>
              <a:t>or </a:t>
            </a:r>
            <a:r>
              <a:rPr lang="en-US" altLang="zh-CN" i="1" dirty="0"/>
              <a:t>B </a:t>
            </a:r>
            <a:r>
              <a:rPr lang="en-US" altLang="zh-CN" dirty="0"/>
              <a:t>and </a:t>
            </a:r>
            <a:r>
              <a:rPr lang="en-US" altLang="zh-CN" i="1" dirty="0"/>
              <a:t>(ii) </a:t>
            </a:r>
            <a:r>
              <a:rPr lang="en-US" altLang="zh-CN" dirty="0"/>
              <a:t>when no one else throws a pie at either </a:t>
            </a:r>
            <a:r>
              <a:rPr lang="en-US" altLang="zh-CN" i="1" dirty="0"/>
              <a:t>A </a:t>
            </a:r>
            <a:r>
              <a:rPr lang="en-US" altLang="zh-CN" dirty="0"/>
              <a:t>or </a:t>
            </a:r>
            <a:r>
              <a:rPr lang="en-US" altLang="zh-CN" i="1" dirty="0"/>
              <a:t>B</a:t>
            </a:r>
            <a:r>
              <a:rPr lang="en-US" altLang="zh-CN" dirty="0"/>
              <a:t>.</a:t>
            </a:r>
          </a:p>
          <a:p>
            <a:r>
              <a:rPr lang="en-US" altLang="zh-CN" i="1" dirty="0">
                <a:solidFill>
                  <a:srgbClr val="FF0000"/>
                </a:solidFill>
              </a:rPr>
              <a:t>Case (</a:t>
            </a:r>
            <a:r>
              <a:rPr lang="en-US" altLang="zh-CN" i="1" dirty="0" err="1">
                <a:solidFill>
                  <a:srgbClr val="FF0000"/>
                </a:solidFill>
              </a:rPr>
              <a:t>i</a:t>
            </a:r>
            <a:r>
              <a:rPr lang="en-US" altLang="zh-CN" i="1" dirty="0">
                <a:solidFill>
                  <a:srgbClr val="FF0000"/>
                </a:solidFill>
              </a:rPr>
              <a:t>): </a:t>
            </a:r>
            <a:r>
              <a:rPr lang="en-US" altLang="zh-CN" dirty="0"/>
              <a:t>Because </a:t>
            </a:r>
            <a:r>
              <a:rPr lang="en-US" altLang="zh-CN" i="1" dirty="0"/>
              <a:t>A </a:t>
            </a:r>
            <a:r>
              <a:rPr lang="en-US" altLang="zh-CN" dirty="0"/>
              <a:t>and </a:t>
            </a:r>
            <a:r>
              <a:rPr lang="en-US" altLang="zh-CN" i="1" dirty="0"/>
              <a:t>B </a:t>
            </a:r>
            <a:r>
              <a:rPr lang="en-US" altLang="zh-CN" dirty="0"/>
              <a:t>throw pies at each other and someone else throws a pie at either </a:t>
            </a:r>
            <a:r>
              <a:rPr lang="en-US" altLang="zh-CN" i="1" dirty="0"/>
              <a:t>A </a:t>
            </a:r>
            <a:r>
              <a:rPr lang="en-US" altLang="zh-CN" dirty="0"/>
              <a:t>and </a:t>
            </a:r>
            <a:r>
              <a:rPr lang="en-US" altLang="zh-CN" i="1" dirty="0"/>
              <a:t>B</a:t>
            </a:r>
            <a:r>
              <a:rPr lang="en-US" altLang="zh-CN" dirty="0"/>
              <a:t>, at least three pies are thrown at </a:t>
            </a:r>
            <a:r>
              <a:rPr lang="en-US" altLang="zh-CN" i="1" dirty="0"/>
              <a:t>A </a:t>
            </a:r>
            <a:r>
              <a:rPr lang="en-US" altLang="zh-CN" dirty="0"/>
              <a:t>and </a:t>
            </a:r>
            <a:r>
              <a:rPr lang="en-US" altLang="zh-CN" i="1" dirty="0"/>
              <a:t>B</a:t>
            </a:r>
            <a:r>
              <a:rPr lang="en-US" altLang="zh-CN" dirty="0"/>
              <a:t>, and at most </a:t>
            </a:r>
            <a:r>
              <a:rPr lang="en-US" altLang="zh-CN" i="1" dirty="0"/>
              <a:t>(</a:t>
            </a:r>
            <a:r>
              <a:rPr lang="en-US" altLang="zh-CN" dirty="0"/>
              <a:t>2</a:t>
            </a:r>
            <a:r>
              <a:rPr lang="en-US" altLang="zh-CN" i="1" dirty="0"/>
              <a:t>k </a:t>
            </a:r>
            <a:r>
              <a:rPr lang="en-US" altLang="zh-CN" dirty="0"/>
              <a:t>+ 3</a:t>
            </a:r>
            <a:r>
              <a:rPr lang="en-US" altLang="zh-CN" i="1" dirty="0"/>
              <a:t>) </a:t>
            </a:r>
            <a:r>
              <a:rPr lang="en-US" altLang="zh-CN" dirty="0"/>
              <a:t>− 3 = 2</a:t>
            </a:r>
            <a:r>
              <a:rPr lang="en-US" altLang="zh-CN" i="1" dirty="0"/>
              <a:t>k </a:t>
            </a:r>
            <a:r>
              <a:rPr lang="en-US" altLang="zh-CN" dirty="0"/>
              <a:t>pies are thrown at the remaining 2</a:t>
            </a:r>
            <a:r>
              <a:rPr lang="en-US" altLang="zh-CN" i="1" dirty="0"/>
              <a:t>k </a:t>
            </a:r>
            <a:r>
              <a:rPr lang="en-US" altLang="zh-CN" dirty="0"/>
              <a:t>+ 1 people. This guarantees that at least one person is a survivor, for if each of these 2</a:t>
            </a:r>
            <a:r>
              <a:rPr lang="en-US" altLang="zh-CN" i="1" dirty="0"/>
              <a:t>k </a:t>
            </a:r>
            <a:r>
              <a:rPr lang="en-US" altLang="zh-CN" dirty="0"/>
              <a:t>+ 1 people was hit by at least one pie, a total of at least 2</a:t>
            </a:r>
            <a:r>
              <a:rPr lang="en-US" altLang="zh-CN" i="1" dirty="0"/>
              <a:t>k </a:t>
            </a:r>
            <a:r>
              <a:rPr lang="en-US" altLang="zh-CN" dirty="0"/>
              <a:t>+ 1 pies would have to be  thrown at them.</a:t>
            </a:r>
            <a:endParaRPr lang="zh-CN" altLang="en-US" dirty="0"/>
          </a:p>
        </p:txBody>
      </p:sp>
    </p:spTree>
    <p:extLst>
      <p:ext uri="{BB962C8B-B14F-4D97-AF65-F5344CB8AC3E}">
        <p14:creationId xmlns:p14="http://schemas.microsoft.com/office/powerpoint/2010/main" val="908173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97E9787-6D77-4475-B425-3CF084DED37E}"/>
              </a:ext>
            </a:extLst>
          </p:cNvPr>
          <p:cNvSpPr>
            <a:spLocks noGrp="1"/>
          </p:cNvSpPr>
          <p:nvPr>
            <p:ph type="title"/>
          </p:nvPr>
        </p:nvSpPr>
        <p:spPr/>
        <p:txBody>
          <a:bodyPr/>
          <a:lstStyle/>
          <a:p>
            <a:r>
              <a:rPr lang="en-US" altLang="zh-CN" b="1" dirty="0"/>
              <a:t>Odd Pie Fights</a:t>
            </a:r>
            <a:endParaRPr lang="zh-CN" altLang="en-US" dirty="0"/>
          </a:p>
        </p:txBody>
      </p:sp>
      <p:sp>
        <p:nvSpPr>
          <p:cNvPr id="3" name="内容占位符 2">
            <a:extLst>
              <a:ext uri="{FF2B5EF4-FFF2-40B4-BE49-F238E27FC236}">
                <a16:creationId xmlns:a16="http://schemas.microsoft.com/office/drawing/2014/main" id="{F8BF9E61-7A42-48A2-9A35-D133F670E5E0}"/>
              </a:ext>
            </a:extLst>
          </p:cNvPr>
          <p:cNvSpPr>
            <a:spLocks noGrp="1"/>
          </p:cNvSpPr>
          <p:nvPr>
            <p:ph idx="1"/>
          </p:nvPr>
        </p:nvSpPr>
        <p:spPr/>
        <p:txBody>
          <a:bodyPr>
            <a:normAutofit/>
          </a:bodyPr>
          <a:lstStyle/>
          <a:p>
            <a:r>
              <a:rPr lang="en-US" altLang="zh-CN" sz="2800" i="1" dirty="0">
                <a:solidFill>
                  <a:srgbClr val="FF0000"/>
                </a:solidFill>
              </a:rPr>
              <a:t>Case (ii): </a:t>
            </a:r>
            <a:r>
              <a:rPr lang="en-US" altLang="zh-CN" sz="2800" dirty="0"/>
              <a:t>No one else throws a pie at either </a:t>
            </a:r>
            <a:r>
              <a:rPr lang="en-US" altLang="zh-CN" sz="2800" i="1" dirty="0"/>
              <a:t>A </a:t>
            </a:r>
            <a:r>
              <a:rPr lang="en-US" altLang="zh-CN" sz="2800" dirty="0"/>
              <a:t>and </a:t>
            </a:r>
            <a:r>
              <a:rPr lang="en-US" altLang="zh-CN" sz="2800" i="1" dirty="0"/>
              <a:t>B</a:t>
            </a:r>
            <a:r>
              <a:rPr lang="en-US" altLang="zh-CN" sz="2800" dirty="0"/>
              <a:t>. Besides </a:t>
            </a:r>
            <a:r>
              <a:rPr lang="en-US" altLang="zh-CN" sz="2800" i="1" dirty="0"/>
              <a:t>A </a:t>
            </a:r>
            <a:r>
              <a:rPr lang="en-US" altLang="zh-CN" sz="2800" dirty="0"/>
              <a:t>and </a:t>
            </a:r>
            <a:r>
              <a:rPr lang="en-US" altLang="zh-CN" sz="2800" i="1" dirty="0"/>
              <a:t>B</a:t>
            </a:r>
            <a:r>
              <a:rPr lang="en-US" altLang="zh-CN" sz="2800" dirty="0"/>
              <a:t>, there are 2</a:t>
            </a:r>
            <a:r>
              <a:rPr lang="en-US" altLang="zh-CN" sz="2800" i="1" dirty="0"/>
              <a:t>k </a:t>
            </a:r>
            <a:r>
              <a:rPr lang="en-US" altLang="zh-CN" sz="2800" dirty="0"/>
              <a:t>+ 1 people. Because the distances between pairs of these people are all different, we can use the inductive hypothesis to conclude that there is at least one survivor </a:t>
            </a:r>
            <a:r>
              <a:rPr lang="en-US" altLang="zh-CN" sz="2800" i="1" dirty="0"/>
              <a:t>S </a:t>
            </a:r>
            <a:r>
              <a:rPr lang="en-US" altLang="zh-CN" sz="2800" dirty="0"/>
              <a:t>when these 2</a:t>
            </a:r>
            <a:r>
              <a:rPr lang="en-US" altLang="zh-CN" sz="2800" i="1" dirty="0"/>
              <a:t>k </a:t>
            </a:r>
            <a:r>
              <a:rPr lang="en-US" altLang="zh-CN" sz="2800" dirty="0"/>
              <a:t>+ 1 people each throws a pie at their nearest neighbor. Furthermore, </a:t>
            </a:r>
            <a:r>
              <a:rPr lang="en-US" altLang="zh-CN" sz="2800" i="1" dirty="0"/>
              <a:t>S </a:t>
            </a:r>
            <a:r>
              <a:rPr lang="en-US" altLang="zh-CN" sz="2800" dirty="0"/>
              <a:t>is also not hit by either the pie thrown by </a:t>
            </a:r>
            <a:r>
              <a:rPr lang="en-US" altLang="zh-CN" sz="2800" i="1" dirty="0"/>
              <a:t>A </a:t>
            </a:r>
            <a:r>
              <a:rPr lang="en-US" altLang="zh-CN" sz="2800" dirty="0"/>
              <a:t>or the pie thrown by </a:t>
            </a:r>
            <a:r>
              <a:rPr lang="en-US" altLang="zh-CN" sz="2800" i="1" dirty="0"/>
              <a:t>B </a:t>
            </a:r>
            <a:r>
              <a:rPr lang="en-US" altLang="zh-CN" sz="2800" dirty="0"/>
              <a:t>because </a:t>
            </a:r>
            <a:r>
              <a:rPr lang="en-US" altLang="zh-CN" sz="2800" i="1" dirty="0"/>
              <a:t>A </a:t>
            </a:r>
            <a:r>
              <a:rPr lang="en-US" altLang="zh-CN" sz="2800" dirty="0"/>
              <a:t>and </a:t>
            </a:r>
            <a:r>
              <a:rPr lang="en-US" altLang="zh-CN" sz="2800" i="1" dirty="0"/>
              <a:t>B </a:t>
            </a:r>
            <a:r>
              <a:rPr lang="en-US" altLang="zh-CN" sz="2800" dirty="0"/>
              <a:t>throw their pies at each other, so </a:t>
            </a:r>
            <a:r>
              <a:rPr lang="en-US" altLang="zh-CN" sz="2800" i="1" dirty="0"/>
              <a:t>S </a:t>
            </a:r>
            <a:r>
              <a:rPr lang="en-US" altLang="zh-CN" sz="2800" dirty="0"/>
              <a:t>is a survivor because </a:t>
            </a:r>
            <a:r>
              <a:rPr lang="en-US" altLang="zh-CN" sz="2800" i="1" dirty="0"/>
              <a:t>S </a:t>
            </a:r>
            <a:r>
              <a:rPr lang="en-US" altLang="zh-CN" sz="2800" dirty="0"/>
              <a:t>is not hit by any of the pies thrown by these 2</a:t>
            </a:r>
            <a:r>
              <a:rPr lang="en-US" altLang="zh-CN" sz="2800" i="1" dirty="0"/>
              <a:t>k </a:t>
            </a:r>
            <a:r>
              <a:rPr lang="en-US" altLang="zh-CN" sz="2800" dirty="0"/>
              <a:t>+ 3 people</a:t>
            </a:r>
            <a:r>
              <a:rPr lang="en-US" altLang="zh-CN" dirty="0"/>
              <a:t>.</a:t>
            </a:r>
            <a:endParaRPr lang="zh-CN" altLang="en-US" dirty="0"/>
          </a:p>
        </p:txBody>
      </p:sp>
    </p:spTree>
    <p:extLst>
      <p:ext uri="{BB962C8B-B14F-4D97-AF65-F5344CB8AC3E}">
        <p14:creationId xmlns:p14="http://schemas.microsoft.com/office/powerpoint/2010/main" val="264922751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70000" lnSpcReduction="20000"/>
          </a:bodyPr>
          <a:lstStyle/>
          <a:p>
            <a:pPr>
              <a:buNone/>
            </a:pPr>
            <a:r>
              <a:rPr lang="en-US" b="1" dirty="0"/>
              <a:t>    Example 14</a:t>
            </a:r>
            <a:r>
              <a:rPr lang="en-US" dirty="0"/>
              <a:t>: Show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a:t>
            </a:r>
          </a:p>
          <a:p>
            <a:pPr>
              <a:buNone/>
            </a:pPr>
            <a:endParaRPr lang="en-US" dirty="0"/>
          </a:p>
          <a:p>
            <a:pPr>
              <a:buNone/>
            </a:pPr>
            <a:endParaRPr lang="en-US" dirty="0"/>
          </a:p>
          <a:p>
            <a:pPr>
              <a:buNone/>
            </a:pPr>
            <a:r>
              <a:rPr lang="en-US" b="1" dirty="0"/>
              <a:t>    </a:t>
            </a:r>
          </a:p>
          <a:p>
            <a:pPr>
              <a:buNone/>
            </a:pPr>
            <a:r>
              <a:rPr lang="en-US" b="1" dirty="0"/>
              <a:t>     Solution</a:t>
            </a:r>
            <a:r>
              <a:rPr lang="en-US" dirty="0"/>
              <a:t>: Let </a:t>
            </a:r>
            <a:r>
              <a:rPr lang="en-US" i="1" dirty="0"/>
              <a:t>P</a:t>
            </a:r>
            <a:r>
              <a:rPr lang="en-US" dirty="0"/>
              <a:t>(</a:t>
            </a:r>
            <a:r>
              <a:rPr lang="en-US" i="1" dirty="0"/>
              <a:t>n</a:t>
            </a:r>
            <a:r>
              <a:rPr lang="en-US" dirty="0"/>
              <a:t>) be the proposition that every </a:t>
            </a:r>
            <a:r>
              <a:rPr lang="en-US" dirty="0">
                <a:latin typeface="Cambria Math" pitchFamily="18" charset="0"/>
                <a:ea typeface="Cambria Math" pitchFamily="18" charset="0"/>
              </a:rPr>
              <a:t>2</a:t>
            </a:r>
            <a:r>
              <a:rPr lang="en-US" i="1" baseline="30000" dirty="0"/>
              <a:t>n</a:t>
            </a:r>
            <a:r>
              <a:rPr lang="en-US" dirty="0"/>
              <a:t> </a:t>
            </a:r>
            <a:r>
              <a:rPr lang="en-US" sz="2800" dirty="0">
                <a:ea typeface="Cambria Math" pitchFamily="18" charset="0"/>
              </a:rPr>
              <a:t>×</a:t>
            </a:r>
            <a:r>
              <a:rPr lang="en-US" dirty="0">
                <a:latin typeface="Cambria Math" pitchFamily="18" charset="0"/>
                <a:ea typeface="Cambria Math" pitchFamily="18" charset="0"/>
              </a:rPr>
              <a:t>2</a:t>
            </a:r>
            <a:r>
              <a:rPr lang="en-US" i="1" baseline="30000" dirty="0"/>
              <a:t>n</a:t>
            </a:r>
            <a:r>
              <a:rPr lang="en-US" dirty="0"/>
              <a:t> checkerboard with one square removed can be tiled using right </a:t>
            </a:r>
            <a:r>
              <a:rPr lang="en-US" dirty="0" err="1"/>
              <a:t>triominoes</a:t>
            </a:r>
            <a:r>
              <a:rPr lang="en-US" dirty="0"/>
              <a:t>. Use mathematical induction to prove that </a:t>
            </a:r>
            <a:r>
              <a:rPr lang="en-US" i="1" dirty="0"/>
              <a:t>P</a:t>
            </a:r>
            <a:r>
              <a:rPr lang="en-US" dirty="0"/>
              <a:t>(</a:t>
            </a:r>
            <a:r>
              <a:rPr lang="en-US" i="1" dirty="0"/>
              <a:t>n</a:t>
            </a:r>
            <a:r>
              <a:rPr lang="en-US" dirty="0"/>
              <a:t>) is true for all positive integers </a:t>
            </a:r>
            <a:r>
              <a:rPr lang="en-US" i="1" dirty="0"/>
              <a:t>n</a:t>
            </a:r>
            <a:r>
              <a:rPr lang="en-US" dirty="0"/>
              <a:t>.</a:t>
            </a:r>
          </a:p>
          <a:p>
            <a:pPr lvl="1"/>
            <a:r>
              <a:rPr lang="en-US" dirty="0"/>
              <a:t>BASIS STEP:  P(</a:t>
            </a:r>
            <a:r>
              <a:rPr lang="en-US" dirty="0">
                <a:latin typeface="Cambria Math" pitchFamily="18" charset="0"/>
                <a:ea typeface="Cambria Math" pitchFamily="18" charset="0"/>
              </a:rPr>
              <a:t>1</a:t>
            </a:r>
            <a:r>
              <a:rPr lang="en-US" dirty="0"/>
              <a:t>) is true, because each of the four </a:t>
            </a:r>
            <a:r>
              <a:rPr lang="en-US" dirty="0">
                <a:latin typeface="Cambria Math" pitchFamily="18" charset="0"/>
                <a:ea typeface="Cambria Math" pitchFamily="18" charset="0"/>
              </a:rPr>
              <a:t>2</a:t>
            </a:r>
            <a:r>
              <a:rPr lang="en-US" dirty="0"/>
              <a:t> </a:t>
            </a:r>
            <a:r>
              <a:rPr lang="en-US" dirty="0">
                <a:ea typeface="Cambria Math" pitchFamily="18" charset="0"/>
              </a:rPr>
              <a:t>×</a:t>
            </a:r>
            <a:r>
              <a:rPr lang="en-US" dirty="0">
                <a:latin typeface="Cambria Math" pitchFamily="18" charset="0"/>
                <a:ea typeface="Cambria Math" pitchFamily="18" charset="0"/>
              </a:rPr>
              <a:t>2</a:t>
            </a:r>
            <a:r>
              <a:rPr lang="en-US" dirty="0"/>
              <a:t> checkerboards with one square removed can be tiled using one right </a:t>
            </a:r>
            <a:r>
              <a:rPr lang="en-US" dirty="0" err="1"/>
              <a:t>triomino</a:t>
            </a:r>
            <a:r>
              <a:rPr lang="en-US" dirty="0"/>
              <a:t>.</a:t>
            </a:r>
          </a:p>
          <a:p>
            <a:pPr lvl="1"/>
            <a:endParaRPr lang="en-US" dirty="0"/>
          </a:p>
          <a:p>
            <a:pPr lvl="1"/>
            <a:endParaRPr lang="en-US" dirty="0"/>
          </a:p>
          <a:p>
            <a:pPr lvl="1"/>
            <a:endParaRPr lang="en-US" dirty="0"/>
          </a:p>
          <a:p>
            <a:pPr lvl="1"/>
            <a:endParaRPr lang="en-US" dirty="0"/>
          </a:p>
          <a:p>
            <a:pPr lvl="1"/>
            <a:r>
              <a:rPr lang="en-US" dirty="0"/>
              <a:t>INDUCTIVE STEP:  Assume that  </a:t>
            </a:r>
            <a:r>
              <a:rPr lang="en-US" i="1" dirty="0"/>
              <a:t>P</a:t>
            </a:r>
            <a:r>
              <a:rPr lang="en-US" dirty="0"/>
              <a:t>(</a:t>
            </a:r>
            <a:r>
              <a:rPr lang="en-US" i="1" dirty="0"/>
              <a:t>k</a:t>
            </a:r>
            <a:r>
              <a:rPr lang="en-US" dirty="0"/>
              <a:t>) is true for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a:t>
            </a:r>
          </a:p>
          <a:p>
            <a:pPr>
              <a:buNone/>
            </a:pPr>
            <a:r>
              <a:rPr lang="en-US" dirty="0"/>
              <a:t> </a:t>
            </a:r>
          </a:p>
        </p:txBody>
      </p:sp>
      <p:pic>
        <p:nvPicPr>
          <p:cNvPr id="5" name="Picture 4" descr="0406.jpg"/>
          <p:cNvPicPr>
            <a:picLocks noChangeAspect="1"/>
          </p:cNvPicPr>
          <p:nvPr/>
        </p:nvPicPr>
        <p:blipFill>
          <a:blip r:embed="rId2" cstate="print"/>
          <a:stretch>
            <a:fillRect/>
          </a:stretch>
        </p:blipFill>
        <p:spPr>
          <a:xfrm>
            <a:off x="3733800" y="4572000"/>
            <a:ext cx="4400550" cy="819150"/>
          </a:xfrm>
          <a:prstGeom prst="rect">
            <a:avLst/>
          </a:prstGeom>
        </p:spPr>
      </p:pic>
      <p:sp>
        <p:nvSpPr>
          <p:cNvPr id="8" name="TextBox 7"/>
          <p:cNvSpPr txBox="1"/>
          <p:nvPr/>
        </p:nvSpPr>
        <p:spPr>
          <a:xfrm>
            <a:off x="8153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pic>
        <p:nvPicPr>
          <p:cNvPr id="9" name="Content Placeholder 3" descr="0405.jpg"/>
          <p:cNvPicPr>
            <a:picLocks noChangeAspect="1"/>
          </p:cNvPicPr>
          <p:nvPr/>
        </p:nvPicPr>
        <p:blipFill>
          <a:blip r:embed="rId3" cstate="print"/>
          <a:stretch>
            <a:fillRect/>
          </a:stretch>
        </p:blipFill>
        <p:spPr>
          <a:xfrm>
            <a:off x="8077200" y="2362200"/>
            <a:ext cx="813054" cy="813054"/>
          </a:xfrm>
          <a:prstGeom prst="rect">
            <a:avLst/>
          </a:prstGeom>
        </p:spPr>
      </p:pic>
      <p:sp>
        <p:nvSpPr>
          <p:cNvPr id="10" name="TextBox 9"/>
          <p:cNvSpPr txBox="1"/>
          <p:nvPr/>
        </p:nvSpPr>
        <p:spPr>
          <a:xfrm>
            <a:off x="2362200" y="2590801"/>
            <a:ext cx="5181600" cy="646331"/>
          </a:xfrm>
          <a:prstGeom prst="rect">
            <a:avLst/>
          </a:prstGeom>
          <a:noFill/>
        </p:spPr>
        <p:txBody>
          <a:bodyPr wrap="square" rtlCol="0">
            <a:spAutoFit/>
          </a:bodyPr>
          <a:lstStyle/>
          <a:p>
            <a:r>
              <a:rPr lang="en-US" dirty="0"/>
              <a:t>A right </a:t>
            </a:r>
            <a:r>
              <a:rPr lang="en-US" dirty="0" err="1"/>
              <a:t>triomino</a:t>
            </a:r>
            <a:r>
              <a:rPr lang="en-US" dirty="0"/>
              <a:t> is an L-shaped tile which covers three squares at a time.</a:t>
            </a:r>
          </a:p>
        </p:txBody>
      </p:sp>
      <p:pic>
        <p:nvPicPr>
          <p:cNvPr id="11" name="Content Placeholder 3" descr="0405.jpg"/>
          <p:cNvPicPr>
            <a:picLocks noChangeAspect="1"/>
          </p:cNvPicPr>
          <p:nvPr/>
        </p:nvPicPr>
        <p:blipFill>
          <a:blip r:embed="rId3" cstate="print"/>
          <a:stretch>
            <a:fillRect/>
          </a:stretch>
        </p:blipFill>
        <p:spPr>
          <a:xfrm rot="5400000">
            <a:off x="9220200" y="2362200"/>
            <a:ext cx="813054" cy="813054"/>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Tiling Checkerboards</a:t>
            </a:r>
          </a:p>
        </p:txBody>
      </p:sp>
      <p:sp>
        <p:nvSpPr>
          <p:cNvPr id="3" name="Content Placeholder 2"/>
          <p:cNvSpPr>
            <a:spLocks noGrp="1"/>
          </p:cNvSpPr>
          <p:nvPr>
            <p:ph idx="1"/>
          </p:nvPr>
        </p:nvSpPr>
        <p:spPr/>
        <p:txBody>
          <a:bodyPr>
            <a:normAutofit fontScale="62500" lnSpcReduction="20000"/>
          </a:bodyPr>
          <a:lstStyle/>
          <a:p>
            <a:pPr lvl="1"/>
            <a:endParaRPr lang="en-US" dirty="0"/>
          </a:p>
          <a:p>
            <a:pPr lvl="1">
              <a:buNone/>
            </a:pPr>
            <a:endParaRPr lang="en-US" dirty="0"/>
          </a:p>
          <a:p>
            <a:pPr lvl="1">
              <a:buNone/>
            </a:pPr>
            <a:endParaRPr lang="en-US" dirty="0"/>
          </a:p>
          <a:p>
            <a:pPr lvl="1">
              <a:buNone/>
            </a:pPr>
            <a:endParaRPr lang="en-US" dirty="0"/>
          </a:p>
          <a:p>
            <a:pPr lvl="1">
              <a:buNone/>
            </a:pPr>
            <a:endParaRPr lang="en-US" dirty="0"/>
          </a:p>
          <a:p>
            <a:pPr lvl="2"/>
            <a:r>
              <a:rPr lang="en-US" dirty="0"/>
              <a:t>Consider a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checkerboard with one square removed. Split this checkerboard into four checkerboards of size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,by dividing it in half in both directions.</a:t>
            </a:r>
          </a:p>
          <a:p>
            <a:pPr lvl="2"/>
            <a:endParaRPr lang="en-US" dirty="0"/>
          </a:p>
          <a:p>
            <a:pPr lvl="2"/>
            <a:endParaRPr lang="en-US" dirty="0"/>
          </a:p>
          <a:p>
            <a:pPr lvl="2"/>
            <a:endParaRPr lang="en-US" dirty="0"/>
          </a:p>
          <a:p>
            <a:pPr lvl="2">
              <a:buNone/>
            </a:pPr>
            <a:endParaRPr lang="en-US" dirty="0"/>
          </a:p>
          <a:p>
            <a:pPr lvl="2">
              <a:buNone/>
            </a:pPr>
            <a:endParaRPr lang="en-US" dirty="0"/>
          </a:p>
          <a:p>
            <a:pPr lvl="2">
              <a:buNone/>
            </a:pPr>
            <a:endParaRPr lang="en-US" dirty="0"/>
          </a:p>
          <a:p>
            <a:pPr lvl="2"/>
            <a:endParaRPr lang="en-US" dirty="0"/>
          </a:p>
          <a:p>
            <a:pPr lvl="2"/>
            <a:endParaRPr lang="en-US" dirty="0"/>
          </a:p>
          <a:p>
            <a:pPr lvl="2"/>
            <a:r>
              <a:rPr lang="en-US" dirty="0"/>
              <a:t>Remove a square from one of the four</a:t>
            </a:r>
            <a:r>
              <a:rPr lang="en-US" dirty="0">
                <a:latin typeface="Cambria Math" pitchFamily="18" charset="0"/>
                <a:ea typeface="Cambria Math" pitchFamily="18" charset="0"/>
              </a:rPr>
              <a:t> 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checkerboards. By the inductive hypothesis, this board can be tiled.  Also by the inductive hypothesis, the other three boards can be tiled with the square from the corner of the center of the original board removed. We can then cover the three adjacent squares with a </a:t>
            </a:r>
            <a:r>
              <a:rPr lang="en-US" dirty="0" err="1"/>
              <a:t>triominoe</a:t>
            </a:r>
            <a:r>
              <a:rPr lang="en-US" dirty="0"/>
              <a:t>. </a:t>
            </a:r>
          </a:p>
          <a:p>
            <a:pPr lvl="2"/>
            <a:r>
              <a:rPr lang="en-US" dirty="0"/>
              <a:t>Hence, the entire </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baseline="30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t>checkerboard with one square removed can be tiled using right </a:t>
            </a:r>
            <a:r>
              <a:rPr lang="en-US" dirty="0" err="1"/>
              <a:t>triominoes</a:t>
            </a:r>
            <a:r>
              <a:rPr lang="en-US" dirty="0"/>
              <a:t>.</a:t>
            </a:r>
          </a:p>
          <a:p>
            <a:pPr lvl="2"/>
            <a:endParaRPr lang="en-US" dirty="0"/>
          </a:p>
          <a:p>
            <a:pPr lvl="2"/>
            <a:endParaRPr lang="en-US" dirty="0"/>
          </a:p>
          <a:p>
            <a:pPr lvl="2"/>
            <a:endParaRPr lang="en-US" dirty="0"/>
          </a:p>
          <a:p>
            <a:pPr lvl="2"/>
            <a:endParaRPr lang="en-US" dirty="0"/>
          </a:p>
        </p:txBody>
      </p:sp>
      <p:sp>
        <p:nvSpPr>
          <p:cNvPr id="8" name="TextBox 7"/>
          <p:cNvSpPr txBox="1"/>
          <p:nvPr/>
        </p:nvSpPr>
        <p:spPr>
          <a:xfrm>
            <a:off x="2971800" y="1981200"/>
            <a:ext cx="6629400" cy="923330"/>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latin typeface="Cambria Math" pitchFamily="18" charset="0"/>
                <a:ea typeface="Cambria Math" pitchFamily="18" charset="0"/>
              </a:rPr>
              <a:t>2</a:t>
            </a:r>
            <a:r>
              <a:rPr lang="en-US" i="1" baseline="30000" dirty="0"/>
              <a:t>k</a:t>
            </a:r>
            <a:r>
              <a:rPr lang="en-US" dirty="0"/>
              <a:t> </a:t>
            </a:r>
            <a:r>
              <a:rPr lang="en-US" dirty="0">
                <a:ea typeface="Cambria Math" pitchFamily="18" charset="0"/>
              </a:rPr>
              <a:t>×</a:t>
            </a:r>
            <a:r>
              <a:rPr lang="en-US" dirty="0">
                <a:latin typeface="Cambria Math" pitchFamily="18" charset="0"/>
                <a:ea typeface="Cambria Math" pitchFamily="18" charset="0"/>
              </a:rPr>
              <a:t>2</a:t>
            </a:r>
            <a:r>
              <a:rPr lang="en-US" i="1" baseline="30000" dirty="0"/>
              <a:t>k</a:t>
            </a:r>
            <a:r>
              <a:rPr lang="en-US" dirty="0"/>
              <a:t> checkerboard, for some positive integer </a:t>
            </a:r>
            <a:r>
              <a:rPr lang="en-US" i="1" dirty="0"/>
              <a:t>k</a:t>
            </a:r>
            <a:r>
              <a:rPr lang="en-US" dirty="0"/>
              <a:t>,  with one square removed can be tiled using right </a:t>
            </a:r>
            <a:r>
              <a:rPr lang="en-US" dirty="0" err="1"/>
              <a:t>triominoes</a:t>
            </a:r>
            <a:r>
              <a:rPr lang="en-US" dirty="0"/>
              <a:t>.</a:t>
            </a:r>
          </a:p>
        </p:txBody>
      </p:sp>
      <p:pic>
        <p:nvPicPr>
          <p:cNvPr id="9" name="Picture 8" descr="0407.jpg"/>
          <p:cNvPicPr>
            <a:picLocks noChangeAspect="1"/>
          </p:cNvPicPr>
          <p:nvPr/>
        </p:nvPicPr>
        <p:blipFill>
          <a:blip r:embed="rId2" cstate="print"/>
          <a:stretch>
            <a:fillRect/>
          </a:stretch>
        </p:blipFill>
        <p:spPr>
          <a:xfrm>
            <a:off x="4343400" y="3657600"/>
            <a:ext cx="1143000" cy="1143000"/>
          </a:xfrm>
          <a:prstGeom prst="rect">
            <a:avLst/>
          </a:prstGeom>
        </p:spPr>
      </p:pic>
      <p:pic>
        <p:nvPicPr>
          <p:cNvPr id="10" name="Picture 9" descr="0408.jpg"/>
          <p:cNvPicPr>
            <a:picLocks noChangeAspect="1"/>
          </p:cNvPicPr>
          <p:nvPr/>
        </p:nvPicPr>
        <p:blipFill>
          <a:blip r:embed="rId3" cstate="print"/>
          <a:stretch>
            <a:fillRect/>
          </a:stretch>
        </p:blipFill>
        <p:spPr>
          <a:xfrm>
            <a:off x="8001000" y="3581400"/>
            <a:ext cx="1225296" cy="1225296"/>
          </a:xfrm>
          <a:prstGeom prst="rect">
            <a:avLst/>
          </a:prstGeom>
        </p:spPr>
      </p:pic>
      <p:sp>
        <p:nvSpPr>
          <p:cNvPr id="11" name="Isosceles Triangle 10"/>
          <p:cNvSpPr/>
          <p:nvPr/>
        </p:nvSpPr>
        <p:spPr>
          <a:xfrm rot="5400000" flipV="1">
            <a:off x="99060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Mathematical Induction</a:t>
            </a:r>
          </a:p>
        </p:txBody>
      </p:sp>
      <p:sp>
        <p:nvSpPr>
          <p:cNvPr id="3" name="Subtitle 2"/>
          <p:cNvSpPr>
            <a:spLocks noGrp="1"/>
          </p:cNvSpPr>
          <p:nvPr>
            <p:ph type="subTitle" idx="1"/>
          </p:nvPr>
        </p:nvSpPr>
        <p:spPr/>
        <p:txBody>
          <a:bodyPr/>
          <a:lstStyle/>
          <a:p>
            <a:r>
              <a:rPr lang="en-US" dirty="0"/>
              <a:t>Section 5.1</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p:txBody>
          <a:bodyPr>
            <a:normAutofit lnSpcReduction="10000"/>
          </a:bodyPr>
          <a:lstStyle/>
          <a:p>
            <a:pPr>
              <a:buNone/>
            </a:pPr>
            <a:r>
              <a:rPr lang="en-US" b="1" dirty="0"/>
              <a:t>   Example</a:t>
            </a:r>
            <a:r>
              <a:rPr lang="en-US" dirty="0"/>
              <a:t>: Let </a:t>
            </a:r>
            <a:r>
              <a:rPr lang="en-US" i="1" dirty="0"/>
              <a:t>P</a:t>
            </a:r>
            <a:r>
              <a:rPr lang="en-US" dirty="0"/>
              <a:t>(</a:t>
            </a:r>
            <a:r>
              <a:rPr lang="en-US" i="1" dirty="0"/>
              <a:t>n</a:t>
            </a:r>
            <a:r>
              <a:rPr lang="en-US" dirty="0"/>
              <a:t>) be the statement that every set of </a:t>
            </a:r>
            <a:r>
              <a:rPr lang="en-US" i="1" dirty="0"/>
              <a:t>n</a:t>
            </a:r>
            <a:r>
              <a:rPr lang="en-US" dirty="0"/>
              <a:t> lines in the plane, no two of which are parallel, meet in a common point. Here is a “proof” that </a:t>
            </a:r>
            <a:r>
              <a:rPr lang="en-US" i="1" dirty="0"/>
              <a:t>P</a:t>
            </a:r>
            <a:r>
              <a:rPr lang="en-US" dirty="0"/>
              <a:t>(</a:t>
            </a:r>
            <a:r>
              <a:rPr lang="en-US" i="1" dirty="0"/>
              <a:t>n</a:t>
            </a:r>
            <a:r>
              <a:rPr lang="en-US" dirty="0"/>
              <a:t>) is true for all positive integers </a:t>
            </a:r>
            <a:r>
              <a:rPr lang="en-US" i="1" dirty="0"/>
              <a:t>n</a:t>
            </a:r>
            <a:r>
              <a:rPr lang="en-US" dirty="0"/>
              <a:t> </a:t>
            </a:r>
            <a:r>
              <a:rPr lang="en-US" dirty="0">
                <a:latin typeface="Cambria Math"/>
                <a:ea typeface="Cambria Math"/>
              </a:rPr>
              <a:t>≥ 2.  </a:t>
            </a:r>
            <a:endParaRPr lang="en-US" dirty="0">
              <a:ea typeface="Cambria Math"/>
            </a:endParaRPr>
          </a:p>
          <a:p>
            <a:pPr lvl="1"/>
            <a:r>
              <a:rPr lang="en-US" dirty="0">
                <a:ea typeface="Cambria Math"/>
              </a:rPr>
              <a:t>BASIS STEP: The statement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is true because any two lines in the plane that are not parallel meet in a common point.</a:t>
            </a:r>
          </a:p>
          <a:p>
            <a:pPr lvl="1"/>
            <a:r>
              <a:rPr lang="en-US" dirty="0">
                <a:ea typeface="Cambria Math"/>
              </a:rPr>
              <a:t>INDUCTIVE STEP: The inductive hypothesis is the statement that </a:t>
            </a:r>
            <a:r>
              <a:rPr lang="en-US" i="1" dirty="0">
                <a:ea typeface="Cambria Math"/>
              </a:rPr>
              <a:t>P</a:t>
            </a:r>
            <a:r>
              <a:rPr lang="en-US" dirty="0">
                <a:ea typeface="Cambria Math"/>
              </a:rPr>
              <a:t>(</a:t>
            </a:r>
            <a:r>
              <a:rPr lang="en-US" i="1" dirty="0">
                <a:ea typeface="Cambria Math"/>
              </a:rPr>
              <a:t>k</a:t>
            </a:r>
            <a:r>
              <a:rPr lang="en-US" dirty="0">
                <a:ea typeface="Cambria Math"/>
              </a:rPr>
              <a:t>) is true for the positive integer </a:t>
            </a:r>
            <a:r>
              <a:rPr lang="en-US" i="1" dirty="0">
                <a:ea typeface="Cambria Math"/>
              </a:rPr>
              <a:t> k</a:t>
            </a:r>
            <a:r>
              <a:rPr lang="en-US" dirty="0">
                <a:ea typeface="Cambria Math"/>
              </a:rPr>
              <a:t> </a:t>
            </a:r>
            <a:r>
              <a:rPr lang="en-US" dirty="0">
                <a:latin typeface="Cambria Math"/>
                <a:ea typeface="Cambria Math"/>
              </a:rPr>
              <a:t>≥ 2</a:t>
            </a:r>
            <a:r>
              <a:rPr lang="en-US" dirty="0">
                <a:ea typeface="Cambria Math"/>
              </a:rPr>
              <a:t>, i.e., every set of </a:t>
            </a:r>
            <a:r>
              <a:rPr lang="en-US" i="1" dirty="0">
                <a:ea typeface="Cambria Math"/>
              </a:rPr>
              <a:t>k</a:t>
            </a:r>
            <a:r>
              <a:rPr lang="en-US" dirty="0">
                <a:ea typeface="Cambria Math"/>
              </a:rPr>
              <a:t> lines in the plane, no two of which are parallel, meet in a common point.</a:t>
            </a:r>
          </a:p>
          <a:p>
            <a:pPr lvl="1"/>
            <a:r>
              <a:rPr lang="en-US" dirty="0">
                <a:ea typeface="Cambria Math"/>
              </a:rPr>
              <a:t>We must show that if </a:t>
            </a:r>
            <a:r>
              <a:rPr lang="en-US" i="1" dirty="0">
                <a:ea typeface="Cambria Math"/>
              </a:rPr>
              <a:t>P</a:t>
            </a:r>
            <a:r>
              <a:rPr lang="en-US" dirty="0">
                <a:ea typeface="Cambria Math"/>
              </a:rPr>
              <a:t>(</a:t>
            </a:r>
            <a:r>
              <a:rPr lang="en-US" i="1" dirty="0">
                <a:ea typeface="Cambria Math"/>
              </a:rPr>
              <a:t>k</a:t>
            </a:r>
            <a:r>
              <a:rPr lang="en-US" dirty="0">
                <a:ea typeface="Cambria Math"/>
              </a:rPr>
              <a:t>) holds, then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i.e.,  if every set of </a:t>
            </a:r>
            <a:r>
              <a:rPr lang="en-US" i="1" dirty="0">
                <a:ea typeface="Cambria Math"/>
              </a:rPr>
              <a:t>k</a:t>
            </a:r>
            <a:r>
              <a:rPr lang="en-US" dirty="0">
                <a:ea typeface="Cambria Math"/>
              </a:rPr>
              <a:t> lines in the plane, no two of which are parallel, </a:t>
            </a:r>
            <a:r>
              <a:rPr lang="en-US" i="1" dirty="0">
                <a:ea typeface="Cambria Math"/>
              </a:rPr>
              <a:t>k</a:t>
            </a:r>
            <a:r>
              <a:rPr lang="en-US" dirty="0">
                <a:ea typeface="Cambria Math"/>
              </a:rPr>
              <a:t> </a:t>
            </a:r>
            <a:r>
              <a:rPr lang="en-US" dirty="0">
                <a:latin typeface="Cambria Math"/>
                <a:ea typeface="Cambria Math"/>
              </a:rPr>
              <a:t>≥ 2, </a:t>
            </a:r>
            <a:r>
              <a:rPr lang="en-US" dirty="0">
                <a:ea typeface="Cambria Math"/>
              </a:rPr>
              <a:t>meet in a common point, then every set of k + </a:t>
            </a:r>
            <a:r>
              <a:rPr lang="en-US" dirty="0">
                <a:latin typeface="Cambria Math" pitchFamily="18" charset="0"/>
                <a:ea typeface="Cambria Math" pitchFamily="18" charset="0"/>
              </a:rPr>
              <a:t>1</a:t>
            </a:r>
            <a:r>
              <a:rPr lang="en-US" dirty="0">
                <a:ea typeface="Cambria Math"/>
              </a:rPr>
              <a:t> lines in the plane, no two of which are parallel, meet in a common point. </a:t>
            </a:r>
          </a:p>
          <a:p>
            <a:pPr lvl="1"/>
            <a:endParaRPr lang="en-US" dirty="0">
              <a:ea typeface="Cambria Math"/>
            </a:endParaRPr>
          </a:p>
          <a:p>
            <a:pPr>
              <a:buNone/>
            </a:pPr>
            <a:endParaRPr lang="en-US" dirty="0"/>
          </a:p>
        </p:txBody>
      </p:sp>
      <p:sp>
        <p:nvSpPr>
          <p:cNvPr id="4" name="TextBox 3"/>
          <p:cNvSpPr txBox="1"/>
          <p:nvPr/>
        </p:nvSpPr>
        <p:spPr>
          <a:xfrm>
            <a:off x="8153400" y="62484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An Incorrect “Proof” by Mathematical Induction</a:t>
            </a:r>
          </a:p>
        </p:txBody>
      </p:sp>
      <p:sp>
        <p:nvSpPr>
          <p:cNvPr id="3" name="Content Placeholder 2"/>
          <p:cNvSpPr>
            <a:spLocks noGrp="1"/>
          </p:cNvSpPr>
          <p:nvPr>
            <p:ph idx="1"/>
          </p:nvPr>
        </p:nvSpPr>
        <p:spPr/>
        <p:txBody>
          <a:bodyPr>
            <a:normAutofit fontScale="85000" lnSpcReduction="10000"/>
          </a:bodyPr>
          <a:lstStyle/>
          <a:p>
            <a:pPr lvl="1"/>
            <a:endParaRPr lang="en-US" dirty="0">
              <a:ea typeface="Cambria Math"/>
            </a:endParaRPr>
          </a:p>
          <a:p>
            <a:pPr lvl="1">
              <a:buNone/>
            </a:pPr>
            <a:endParaRPr lang="en-US" dirty="0">
              <a:ea typeface="Cambria Math"/>
            </a:endParaRPr>
          </a:p>
          <a:p>
            <a:pPr lvl="1">
              <a:buNone/>
            </a:pPr>
            <a:endParaRPr lang="en-US" dirty="0">
              <a:ea typeface="Cambria Math"/>
            </a:endParaRPr>
          </a:p>
          <a:p>
            <a:pPr lvl="1"/>
            <a:r>
              <a:rPr lang="en-US" dirty="0">
                <a:ea typeface="Cambria Math"/>
              </a:rPr>
              <a:t>Consider a set  of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in the plane, no two parallel. By the inductive hypothesis, the first </a:t>
            </a:r>
            <a:r>
              <a:rPr lang="en-US" i="1" dirty="0">
                <a:ea typeface="Cambria Math"/>
              </a:rPr>
              <a:t>k</a:t>
            </a:r>
            <a:r>
              <a:rPr lang="en-US" dirty="0">
                <a:ea typeface="Cambria Math"/>
              </a:rPr>
              <a:t> of these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By the inductive hypothesis, the last </a:t>
            </a:r>
            <a:r>
              <a:rPr lang="en-US" i="1" dirty="0">
                <a:ea typeface="Cambria Math"/>
              </a:rPr>
              <a:t>k</a:t>
            </a:r>
            <a:r>
              <a:rPr lang="en-US" dirty="0">
                <a:ea typeface="Cambria Math"/>
              </a:rPr>
              <a:t> of these lines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t>
            </a:r>
          </a:p>
          <a:p>
            <a:pPr lvl="1"/>
            <a:r>
              <a:rPr lang="en-US" dirty="0">
                <a:ea typeface="Cambria Math"/>
              </a:rPr>
              <a:t>If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are different points, all lines containing both of them must be the same line since two points determine a line. This contradicts the assumption that the lines are distinct. Hence,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lies on all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distinct lines, and therefore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holds. Assuming that  </a:t>
            </a:r>
            <a:r>
              <a:rPr lang="en-US" i="1" dirty="0">
                <a:ea typeface="Cambria Math"/>
              </a:rPr>
              <a:t>k</a:t>
            </a:r>
            <a:r>
              <a:rPr lang="en-US" dirty="0">
                <a:ea typeface="Cambria Math"/>
              </a:rPr>
              <a:t> </a:t>
            </a:r>
            <a:r>
              <a:rPr lang="en-US" dirty="0">
                <a:latin typeface="Cambria Math"/>
                <a:ea typeface="Cambria Math"/>
              </a:rPr>
              <a:t>≥2, distinct lines meet in a common point, then every </a:t>
            </a:r>
            <a:r>
              <a:rPr lang="en-US" dirty="0">
                <a:ea typeface="Cambria Math"/>
              </a:rPr>
              <a:t>  </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latin typeface="Cambria Math"/>
                <a:ea typeface="Cambria Math"/>
              </a:rPr>
              <a:t> lines meet in a common point.</a:t>
            </a:r>
          </a:p>
          <a:p>
            <a:pPr lvl="1"/>
            <a:r>
              <a:rPr lang="en-US" dirty="0">
                <a:latin typeface="Cambria Math"/>
                <a:ea typeface="Cambria Math"/>
              </a:rPr>
              <a:t>There must be an error in this proof  since the conclusion is absurd. But where is the error?</a:t>
            </a:r>
          </a:p>
          <a:p>
            <a:pPr lvl="2"/>
            <a:r>
              <a:rPr lang="en-US" b="1" dirty="0">
                <a:ea typeface="Cambria Math"/>
              </a:rPr>
              <a:t>Answer</a:t>
            </a:r>
            <a:r>
              <a:rPr lang="en-US" dirty="0">
                <a:ea typeface="Cambria Math"/>
              </a:rPr>
              <a:t>: </a:t>
            </a:r>
            <a:r>
              <a:rPr lang="en-US" i="1" dirty="0">
                <a:ea typeface="Cambria Math"/>
              </a:rPr>
              <a:t>P</a:t>
            </a:r>
            <a:r>
              <a:rPr lang="en-US" dirty="0">
                <a:ea typeface="Cambria Math"/>
              </a:rPr>
              <a:t>(</a:t>
            </a:r>
            <a:r>
              <a:rPr lang="en-US" i="1" dirty="0">
                <a:ea typeface="Cambria Math"/>
              </a:rPr>
              <a:t>k</a:t>
            </a:r>
            <a:r>
              <a:rPr lang="en-US" dirty="0">
                <a:ea typeface="Cambria Math"/>
              </a:rPr>
              <a:t>)</a:t>
            </a:r>
            <a:r>
              <a:rPr lang="en-US" dirty="0">
                <a:latin typeface="Cambria Math"/>
                <a:ea typeface="Cambria Math"/>
              </a:rPr>
              <a:t>→</a:t>
            </a:r>
            <a:r>
              <a:rPr lang="en-US" i="1" dirty="0">
                <a:ea typeface="Cambria Math"/>
              </a:rPr>
              <a:t> 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only holds for  </a:t>
            </a:r>
            <a:r>
              <a:rPr lang="en-US" i="1" dirty="0">
                <a:ea typeface="Cambria Math"/>
              </a:rPr>
              <a:t>k</a:t>
            </a:r>
            <a:r>
              <a:rPr lang="en-US" dirty="0">
                <a:ea typeface="Cambria Math"/>
              </a:rPr>
              <a:t> </a:t>
            </a:r>
            <a:r>
              <a:rPr lang="en-US" dirty="0">
                <a:latin typeface="Cambria Math"/>
                <a:ea typeface="Cambria Math"/>
              </a:rPr>
              <a:t>≥3. </a:t>
            </a:r>
            <a:r>
              <a:rPr lang="en-US" dirty="0">
                <a:ea typeface="Cambria Math"/>
              </a:rPr>
              <a:t>It is not the case that </a:t>
            </a:r>
            <a:r>
              <a:rPr lang="en-US" i="1" dirty="0">
                <a:ea typeface="Cambria Math"/>
              </a:rPr>
              <a:t>P</a:t>
            </a:r>
            <a:r>
              <a:rPr lang="en-US" dirty="0">
                <a:ea typeface="Cambria Math"/>
              </a:rPr>
              <a:t>(</a:t>
            </a:r>
            <a:r>
              <a:rPr lang="en-US" dirty="0">
                <a:latin typeface="Cambria Math" pitchFamily="18" charset="0"/>
                <a:ea typeface="Cambria Math" pitchFamily="18" charset="0"/>
              </a:rPr>
              <a:t>2</a:t>
            </a:r>
            <a:r>
              <a:rPr lang="en-US" dirty="0">
                <a:ea typeface="Cambria Math"/>
              </a:rPr>
              <a:t>) implies </a:t>
            </a:r>
            <a:r>
              <a:rPr lang="en-US" i="1" dirty="0">
                <a:ea typeface="Cambria Math"/>
              </a:rPr>
              <a:t>P</a:t>
            </a:r>
            <a:r>
              <a:rPr lang="en-US" dirty="0">
                <a:ea typeface="Cambria Math"/>
              </a:rPr>
              <a:t>(</a:t>
            </a:r>
            <a:r>
              <a:rPr lang="en-US" dirty="0">
                <a:latin typeface="Cambria Math" pitchFamily="18" charset="0"/>
                <a:ea typeface="Cambria Math" pitchFamily="18" charset="0"/>
              </a:rPr>
              <a:t>3</a:t>
            </a:r>
            <a:r>
              <a:rPr lang="en-US" dirty="0">
                <a:ea typeface="Cambria Math"/>
              </a:rPr>
              <a:t>). The first two lines must meet in a common point </a:t>
            </a:r>
            <a:r>
              <a:rPr lang="en-US" i="1" dirty="0">
                <a:ea typeface="Cambria Math"/>
              </a:rPr>
              <a:t>p</a:t>
            </a:r>
            <a:r>
              <a:rPr lang="en-US" baseline="-25000" dirty="0">
                <a:latin typeface="Cambria Math" pitchFamily="18" charset="0"/>
                <a:ea typeface="Cambria Math" pitchFamily="18" charset="0"/>
              </a:rPr>
              <a:t>1</a:t>
            </a:r>
            <a:r>
              <a:rPr lang="en-US" dirty="0">
                <a:ea typeface="Cambria Math"/>
              </a:rPr>
              <a:t> and the second two must meet in a common point </a:t>
            </a:r>
            <a:r>
              <a:rPr lang="en-US" i="1" dirty="0">
                <a:ea typeface="Cambria Math"/>
              </a:rPr>
              <a:t>p</a:t>
            </a:r>
            <a:r>
              <a:rPr lang="en-US" baseline="-25000" dirty="0">
                <a:latin typeface="Cambria Math" pitchFamily="18" charset="0"/>
                <a:ea typeface="Cambria Math" pitchFamily="18" charset="0"/>
              </a:rPr>
              <a:t>2</a:t>
            </a:r>
            <a:r>
              <a:rPr lang="en-US" dirty="0">
                <a:ea typeface="Cambria Math"/>
              </a:rPr>
              <a:t>. They do not have to be the same point since only the second line is common to both sets of lines.</a:t>
            </a:r>
          </a:p>
          <a:p>
            <a:pPr lvl="1">
              <a:buNone/>
            </a:pPr>
            <a:endParaRPr lang="en-US" dirty="0"/>
          </a:p>
        </p:txBody>
      </p:sp>
      <p:sp>
        <p:nvSpPr>
          <p:cNvPr id="6" name="TextBox 5"/>
          <p:cNvSpPr txBox="1"/>
          <p:nvPr/>
        </p:nvSpPr>
        <p:spPr>
          <a:xfrm>
            <a:off x="2743200" y="1981201"/>
            <a:ext cx="6629400" cy="646331"/>
          </a:xfrm>
          <a:prstGeom prst="rect">
            <a:avLst/>
          </a:prstGeom>
          <a:noFill/>
          <a:ln>
            <a:solidFill>
              <a:schemeClr val="accent1"/>
            </a:solidFill>
          </a:ln>
        </p:spPr>
        <p:txBody>
          <a:bodyPr wrap="square" rtlCol="0">
            <a:spAutoFit/>
          </a:bodyPr>
          <a:lstStyle/>
          <a:p>
            <a:r>
              <a:rPr lang="en-US" b="1" dirty="0"/>
              <a:t>Inductive Hypothesis</a:t>
            </a:r>
            <a:r>
              <a:rPr lang="en-US" dirty="0"/>
              <a:t>: Every </a:t>
            </a:r>
            <a:r>
              <a:rPr lang="en-US" dirty="0">
                <a:ea typeface="Cambria Math" pitchFamily="18" charset="0"/>
              </a:rPr>
              <a:t>set of </a:t>
            </a:r>
            <a:r>
              <a:rPr lang="en-US" i="1" dirty="0">
                <a:ea typeface="Cambria Math" pitchFamily="18" charset="0"/>
              </a:rPr>
              <a:t>k</a:t>
            </a:r>
            <a:r>
              <a:rPr lang="en-US" dirty="0">
                <a:ea typeface="Cambria Math" pitchFamily="18" charset="0"/>
              </a:rPr>
              <a:t> lines in the plane, where   </a:t>
            </a:r>
            <a:r>
              <a:rPr lang="en-US" i="1" dirty="0">
                <a:ea typeface="Cambria Math"/>
              </a:rPr>
              <a:t> k</a:t>
            </a:r>
            <a:r>
              <a:rPr lang="en-US" dirty="0">
                <a:ea typeface="Cambria Math"/>
              </a:rPr>
              <a:t> </a:t>
            </a:r>
            <a:r>
              <a:rPr lang="en-US" dirty="0">
                <a:latin typeface="Cambria Math"/>
                <a:ea typeface="Cambria Math"/>
              </a:rPr>
              <a:t>≥ 2,</a:t>
            </a:r>
            <a:r>
              <a:rPr lang="en-US" dirty="0">
                <a:ea typeface="Cambria Math" pitchFamily="18" charset="0"/>
              </a:rPr>
              <a:t> no two of which are parallel, meet in a common point.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t>                      </a:t>
            </a:r>
            <a:r>
              <a:rPr lang="en-US" sz="4000" dirty="0"/>
              <a:t>Guidelines:</a:t>
            </a:r>
            <a:br>
              <a:rPr lang="en-US" sz="4000" dirty="0"/>
            </a:br>
            <a:r>
              <a:rPr lang="en-US" sz="4000" dirty="0"/>
              <a:t>     Mathematical Induction Proofs</a:t>
            </a:r>
          </a:p>
        </p:txBody>
      </p:sp>
      <p:pic>
        <p:nvPicPr>
          <p:cNvPr id="4" name="Content Placeholder 3" descr="Rosen_page_329_tempate_for_proofs.jpg"/>
          <p:cNvPicPr>
            <a:picLocks noGrp="1" noChangeAspect="1"/>
          </p:cNvPicPr>
          <p:nvPr>
            <p:ph idx="1"/>
          </p:nvPr>
        </p:nvPicPr>
        <p:blipFill>
          <a:blip r:embed="rId2" cstate="print"/>
          <a:stretch>
            <a:fillRect/>
          </a:stretch>
        </p:blipFill>
        <p:spPr>
          <a:xfrm>
            <a:off x="2608784" y="2057400"/>
            <a:ext cx="7373416" cy="4382082"/>
          </a:xfr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Pages  330    13, 27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Pages 280    13, 27            6</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endParaRPr lang="zh-CN" alt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Strong Induction and Well-Ordering</a:t>
            </a:r>
          </a:p>
        </p:txBody>
      </p:sp>
      <p:sp>
        <p:nvSpPr>
          <p:cNvPr id="3" name="Subtitle 2"/>
          <p:cNvSpPr>
            <a:spLocks noGrp="1"/>
          </p:cNvSpPr>
          <p:nvPr>
            <p:ph type="subTitle" idx="1"/>
          </p:nvPr>
        </p:nvSpPr>
        <p:spPr/>
        <p:txBody>
          <a:bodyPr/>
          <a:lstStyle/>
          <a:p>
            <a:r>
              <a:rPr lang="en-US"/>
              <a:t>Section 5.2</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Strong Induction</a:t>
            </a:r>
          </a:p>
          <a:p>
            <a:r>
              <a:rPr lang="en-US" dirty="0"/>
              <a:t>Example Proofs using Strong Induction</a:t>
            </a:r>
          </a:p>
          <a:p>
            <a:r>
              <a:rPr lang="en-US" dirty="0"/>
              <a:t>Using Strong Induction in Computational Geometry (</a:t>
            </a:r>
            <a:r>
              <a:rPr lang="en-US" i="1" dirty="0"/>
              <a:t>not yet included in overheads</a:t>
            </a:r>
            <a:r>
              <a:rPr lang="en-US" dirty="0"/>
              <a:t>)</a:t>
            </a:r>
          </a:p>
          <a:p>
            <a:r>
              <a:rPr lang="en-US" dirty="0"/>
              <a:t>Well-Ordering Property</a:t>
            </a:r>
          </a:p>
          <a:p>
            <a:pPr>
              <a:buNone/>
            </a:pPr>
            <a:endParaRPr lang="en-US" dirty="0"/>
          </a:p>
          <a:p>
            <a:pPr lvl="1">
              <a:buNone/>
            </a:pPr>
            <a:endParaRPr lang="en-US" dirty="0"/>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Strong Induction</a:t>
            </a:r>
          </a:p>
        </p:txBody>
      </p:sp>
      <p:sp>
        <p:nvSpPr>
          <p:cNvPr id="3" name="Content Placeholder 2"/>
          <p:cNvSpPr>
            <a:spLocks noGrp="1"/>
          </p:cNvSpPr>
          <p:nvPr>
            <p:ph idx="1"/>
          </p:nvPr>
        </p:nvSpPr>
        <p:spPr/>
        <p:txBody>
          <a:bodyPr>
            <a:normAutofit/>
          </a:bodyPr>
          <a:lstStyle/>
          <a:p>
            <a:r>
              <a:rPr lang="en-US" i="1" dirty="0"/>
              <a:t>Strong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where </a:t>
            </a:r>
            <a:r>
              <a:rPr lang="en-US" i="1" dirty="0"/>
              <a:t>P</a:t>
            </a:r>
            <a:r>
              <a:rPr lang="en-US" dirty="0"/>
              <a:t>(</a:t>
            </a:r>
            <a:r>
              <a:rPr lang="en-US" i="1" dirty="0"/>
              <a:t>n</a:t>
            </a:r>
            <a:r>
              <a:rPr lang="en-US" dirty="0"/>
              <a:t>) is a propositional function, complete two steps:</a:t>
            </a:r>
          </a:p>
          <a:p>
            <a:pPr lvl="1"/>
            <a:r>
              <a:rPr lang="en-US" i="1" dirty="0"/>
              <a:t>Basis Step</a:t>
            </a:r>
            <a:r>
              <a:rPr lang="en-US" dirty="0"/>
              <a:t>: Verify that the proposition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the conditional statement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holds for all positive integers </a:t>
            </a:r>
            <a:r>
              <a:rPr lang="en-US" i="1" dirty="0"/>
              <a:t>k</a:t>
            </a:r>
            <a:r>
              <a:rPr lang="en-US" dirty="0"/>
              <a:t>. </a:t>
            </a:r>
          </a:p>
        </p:txBody>
      </p:sp>
      <p:sp>
        <p:nvSpPr>
          <p:cNvPr id="4" name="TextBox 3"/>
          <p:cNvSpPr txBox="1"/>
          <p:nvPr/>
        </p:nvSpPr>
        <p:spPr>
          <a:xfrm>
            <a:off x="3886200" y="5257800"/>
            <a:ext cx="4114800" cy="923330"/>
          </a:xfrm>
          <a:prstGeom prst="rect">
            <a:avLst/>
          </a:prstGeom>
          <a:noFill/>
          <a:ln>
            <a:solidFill>
              <a:schemeClr val="accent1"/>
            </a:solidFill>
          </a:ln>
        </p:spPr>
        <p:txBody>
          <a:bodyPr wrap="square" rtlCol="0">
            <a:spAutoFit/>
          </a:bodyPr>
          <a:lstStyle/>
          <a:p>
            <a:r>
              <a:rPr lang="en-US" dirty="0"/>
              <a:t>Strong Induction is sometimes called the </a:t>
            </a:r>
            <a:r>
              <a:rPr lang="en-US" i="1" dirty="0"/>
              <a:t>second principle of mathematical induction </a:t>
            </a:r>
            <a:r>
              <a:rPr lang="en-US" dirty="0"/>
              <a:t>or </a:t>
            </a:r>
            <a:r>
              <a:rPr lang="en-US" i="1" dirty="0"/>
              <a:t>complete induction</a:t>
            </a:r>
            <a:r>
              <a:rPr lang="en-US" dirty="0"/>
              <a:t>.</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Strong Induction and  </a:t>
            </a:r>
            <a:br>
              <a:rPr lang="en-US" dirty="0"/>
            </a:br>
            <a:r>
              <a:rPr lang="en-US" dirty="0"/>
              <a:t>the Infinite Ladder</a:t>
            </a:r>
          </a:p>
        </p:txBody>
      </p:sp>
      <p:pic>
        <p:nvPicPr>
          <p:cNvPr id="4" name="Content Placeholder 3" descr="0401.jpg"/>
          <p:cNvPicPr>
            <a:picLocks noGrp="1" noChangeAspect="1"/>
          </p:cNvPicPr>
          <p:nvPr>
            <p:ph idx="1"/>
          </p:nvPr>
        </p:nvPicPr>
        <p:blipFill>
          <a:blip r:embed="rId2" cstate="print"/>
          <a:stretch>
            <a:fillRect/>
          </a:stretch>
        </p:blipFill>
        <p:spPr>
          <a:xfrm>
            <a:off x="7162801" y="457200"/>
            <a:ext cx="3248025" cy="5827374"/>
          </a:xfrm>
        </p:spPr>
      </p:pic>
      <p:sp>
        <p:nvSpPr>
          <p:cNvPr id="5" name="TextBox 4"/>
          <p:cNvSpPr txBox="1"/>
          <p:nvPr/>
        </p:nvSpPr>
        <p:spPr>
          <a:xfrm>
            <a:off x="2057400" y="1752600"/>
            <a:ext cx="6248400" cy="1477328"/>
          </a:xfrm>
          <a:prstGeom prst="rect">
            <a:avLst/>
          </a:prstGeom>
          <a:noFill/>
        </p:spPr>
        <p:txBody>
          <a:bodyPr wrap="square" rtlCol="0">
            <a:spAutoFit/>
          </a:bodyPr>
          <a:lstStyle/>
          <a:p>
            <a:r>
              <a:rPr lang="en-US" dirty="0"/>
              <a:t>Strong induction tells us that we can reach all rungs if:</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For every integer </a:t>
            </a:r>
            <a:r>
              <a:rPr lang="en-US" i="1" dirty="0"/>
              <a:t>k</a:t>
            </a:r>
            <a:r>
              <a:rPr lang="en-US" dirty="0"/>
              <a:t>, if we can reach the first </a:t>
            </a:r>
            <a:r>
              <a:rPr lang="en-US" i="1" dirty="0"/>
              <a:t>k</a:t>
            </a:r>
            <a:r>
              <a:rPr lang="en-US" dirty="0"/>
              <a:t> rungs, then we can reach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rung. </a:t>
            </a:r>
          </a:p>
          <a:p>
            <a:pPr marL="342900" indent="-342900">
              <a:buFont typeface="+mj-lt"/>
              <a:buAutoNum type="arabicPeriod"/>
            </a:pPr>
            <a:endParaRPr lang="en-US" dirty="0"/>
          </a:p>
        </p:txBody>
      </p:sp>
      <p:sp>
        <p:nvSpPr>
          <p:cNvPr id="6" name="TextBox 5"/>
          <p:cNvSpPr txBox="1"/>
          <p:nvPr/>
        </p:nvSpPr>
        <p:spPr>
          <a:xfrm>
            <a:off x="2133600" y="3200400"/>
            <a:ext cx="5486400" cy="3416320"/>
          </a:xfrm>
          <a:prstGeom prst="rect">
            <a:avLst/>
          </a:prstGeom>
          <a:noFill/>
        </p:spPr>
        <p:txBody>
          <a:bodyPr wrap="square" rtlCol="0">
            <a:spAutoFit/>
          </a:bodyPr>
          <a:lstStyle/>
          <a:p>
            <a:r>
              <a:rPr lang="en-US" dirty="0"/>
              <a:t>To conclude that we can reach every rung by strong induction:</a:t>
            </a:r>
          </a:p>
          <a:p>
            <a:pPr>
              <a:buFont typeface="Arial" pitchFamily="34" charset="0"/>
              <a:buChar char="•"/>
            </a:pPr>
            <a:r>
              <a:rPr lang="en-US" dirty="0"/>
              <a:t> BASIS STEP:  </a:t>
            </a:r>
            <a:r>
              <a:rPr lang="en-US" i="1" dirty="0"/>
              <a:t>P</a:t>
            </a:r>
            <a:r>
              <a:rPr lang="en-US" dirty="0"/>
              <a:t>(</a:t>
            </a:r>
            <a:r>
              <a:rPr lang="en-US" dirty="0">
                <a:latin typeface="Cambria Math" pitchFamily="18" charset="0"/>
                <a:ea typeface="Cambria Math" pitchFamily="18" charset="0"/>
              </a:rPr>
              <a:t>1</a:t>
            </a:r>
            <a:r>
              <a:rPr lang="en-US" dirty="0"/>
              <a:t>) holds</a:t>
            </a:r>
          </a:p>
          <a:p>
            <a:pPr>
              <a:buFont typeface="Arial" pitchFamily="34" charset="0"/>
              <a:buChar char="•"/>
            </a:pPr>
            <a:r>
              <a:rPr lang="en-US" dirty="0"/>
              <a:t> INDUCTIVE STEP:  Assume </a:t>
            </a:r>
            <a:r>
              <a:rPr lang="en-US" i="1" dirty="0"/>
              <a:t>P</a:t>
            </a:r>
            <a:r>
              <a:rPr lang="en-US" dirty="0"/>
              <a:t>(</a:t>
            </a:r>
            <a:r>
              <a:rPr lang="en-US" dirty="0">
                <a:latin typeface="Cambria Math" pitchFamily="18" charset="0"/>
                <a:ea typeface="Cambria Math" pitchFamily="18" charset="0"/>
              </a:rPr>
              <a:t>1</a:t>
            </a:r>
            <a:r>
              <a:rPr lang="en-US" dirty="0"/>
              <a:t>)</a:t>
            </a:r>
            <a:r>
              <a:rPr lang="en-US" i="1" dirty="0"/>
              <a:t> </a:t>
            </a:r>
            <a:r>
              <a:rPr lang="en-US" dirty="0">
                <a:latin typeface="Cambria Math"/>
                <a:ea typeface="Cambria Math"/>
              </a:rPr>
              <a:t>∧</a:t>
            </a:r>
            <a:r>
              <a:rPr lang="en-US" dirty="0"/>
              <a:t> </a:t>
            </a:r>
            <a:r>
              <a:rPr lang="en-US" i="1" dirty="0"/>
              <a:t>P</a:t>
            </a:r>
            <a:r>
              <a:rPr lang="en-US" dirty="0"/>
              <a:t>(</a:t>
            </a:r>
            <a:r>
              <a:rPr lang="en-US" dirty="0">
                <a:latin typeface="Cambria Math" pitchFamily="18" charset="0"/>
                <a:ea typeface="Cambria Math" pitchFamily="18" charset="0"/>
              </a:rPr>
              <a:t>2</a:t>
            </a:r>
            <a:r>
              <a:rPr lang="en-US" dirty="0"/>
              <a:t>)</a:t>
            </a:r>
            <a:r>
              <a:rPr lang="en-US" i="1" dirty="0"/>
              <a:t> </a:t>
            </a:r>
            <a:r>
              <a:rPr lang="en-US" dirty="0">
                <a:latin typeface="Cambria Math"/>
                <a:ea typeface="Cambria Math"/>
              </a:rPr>
              <a:t>∧∙∙∙</a:t>
            </a:r>
            <a:r>
              <a:rPr lang="en-US" dirty="0"/>
              <a:t> </a:t>
            </a:r>
            <a:r>
              <a:rPr lang="en-US" dirty="0">
                <a:latin typeface="Cambria Math"/>
                <a:ea typeface="Cambria Math"/>
              </a:rPr>
              <a:t>∧</a:t>
            </a:r>
            <a:r>
              <a:rPr lang="en-US" i="1" dirty="0"/>
              <a:t> P</a:t>
            </a:r>
            <a:r>
              <a:rPr lang="en-US" dirty="0"/>
              <a:t>(</a:t>
            </a:r>
            <a:r>
              <a:rPr lang="en-US" i="1" dirty="0"/>
              <a:t>k</a:t>
            </a:r>
            <a:r>
              <a:rPr lang="en-US" dirty="0"/>
              <a:t>)</a:t>
            </a:r>
          </a:p>
          <a:p>
            <a:r>
              <a:rPr lang="en-US" dirty="0"/>
              <a:t>   </a:t>
            </a:r>
            <a:r>
              <a:rPr lang="en-US" dirty="0">
                <a:latin typeface="Cambria Math"/>
                <a:ea typeface="Cambria Math"/>
              </a:rPr>
              <a:t>holds for an arbitrary integer </a:t>
            </a:r>
            <a:r>
              <a:rPr lang="en-US" i="1" dirty="0">
                <a:latin typeface="Cambria Math"/>
                <a:ea typeface="Cambria Math"/>
              </a:rPr>
              <a:t>k</a:t>
            </a:r>
            <a:r>
              <a:rPr lang="en-US" dirty="0">
                <a:latin typeface="Cambria Math"/>
                <a:ea typeface="Cambria Math"/>
              </a:rPr>
              <a:t>, and show that  </a:t>
            </a:r>
          </a:p>
          <a:p>
            <a:r>
              <a:rPr lang="en-US" i="1" dirty="0">
                <a:latin typeface="Cambria Math"/>
                <a:ea typeface="Cambria Math"/>
              </a:rPr>
              <a:t>    </a:t>
            </a:r>
            <a:r>
              <a:rPr lang="en-US" i="1" dirty="0"/>
              <a:t>P</a:t>
            </a:r>
            <a:r>
              <a:rPr lang="en-US" dirty="0"/>
              <a:t>(</a:t>
            </a:r>
            <a:r>
              <a:rPr lang="en-US" i="1" dirty="0"/>
              <a:t>k + </a:t>
            </a:r>
            <a:r>
              <a:rPr lang="en-US" dirty="0">
                <a:latin typeface="Cambria Math" pitchFamily="18" charset="0"/>
                <a:ea typeface="Cambria Math" pitchFamily="18" charset="0"/>
              </a:rPr>
              <a:t>1</a:t>
            </a:r>
            <a:r>
              <a:rPr lang="en-US" dirty="0"/>
              <a:t>)</a:t>
            </a:r>
            <a:r>
              <a:rPr lang="en-US" i="1" dirty="0"/>
              <a:t> </a:t>
            </a:r>
            <a:r>
              <a:rPr lang="en-US" dirty="0"/>
              <a:t>must also hold</a:t>
            </a:r>
            <a:r>
              <a:rPr lang="en-US" i="1" dirty="0"/>
              <a:t>.</a:t>
            </a:r>
          </a:p>
          <a:p>
            <a:r>
              <a:rPr lang="en-US" dirty="0"/>
              <a:t>We  will have then shown by strong induction that for every positive integer </a:t>
            </a:r>
            <a:r>
              <a:rPr lang="en-US" i="1" dirty="0"/>
              <a:t>n</a:t>
            </a:r>
            <a:r>
              <a:rPr lang="en-US" dirty="0"/>
              <a:t>, </a:t>
            </a:r>
            <a:r>
              <a:rPr lang="en-US" i="1" dirty="0"/>
              <a:t>P</a:t>
            </a:r>
            <a:r>
              <a:rPr lang="en-US" dirty="0"/>
              <a:t>(</a:t>
            </a:r>
            <a:r>
              <a:rPr lang="en-US" i="1" dirty="0"/>
              <a:t>n</a:t>
            </a:r>
            <a:r>
              <a:rPr lang="en-US" dirty="0"/>
              <a:t>) holds, i.e., we can </a:t>
            </a:r>
          </a:p>
          <a:p>
            <a:r>
              <a:rPr lang="en-US" dirty="0"/>
              <a:t>reach the </a:t>
            </a:r>
            <a:r>
              <a:rPr lang="en-US" i="1" dirty="0"/>
              <a:t>n</a:t>
            </a:r>
            <a:r>
              <a:rPr lang="en-US" dirty="0"/>
              <a:t>th rung of the ladder.</a:t>
            </a:r>
          </a:p>
          <a:p>
            <a:pPr>
              <a:buFont typeface="Arial" pitchFamily="34" charset="0"/>
              <a:buChar char="•"/>
            </a:pPr>
            <a:endParaRPr lang="en-US" i="1" dirty="0"/>
          </a:p>
          <a:p>
            <a:pPr>
              <a:buFont typeface="Arial" pitchFamily="34" charset="0"/>
              <a:buChar char="•"/>
            </a:pPr>
            <a:endParaRPr lang="en-US" dirty="0"/>
          </a:p>
          <a:p>
            <a:endParaRPr lang="en-US" dirty="0"/>
          </a:p>
        </p:txBody>
      </p:sp>
      <p:sp>
        <p:nvSpPr>
          <p:cNvPr id="8" name="Rectangle 7"/>
          <p:cNvSpPr/>
          <p:nvPr/>
        </p:nvSpPr>
        <p:spPr>
          <a:xfrm>
            <a:off x="8077200" y="990600"/>
            <a:ext cx="1371600" cy="3810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a:bodyPr>
          <a:lstStyle/>
          <a:p>
            <a:pPr>
              <a:buNone/>
            </a:pPr>
            <a:r>
              <a:rPr lang="en-US" b="1" dirty="0"/>
              <a:t>   Example</a:t>
            </a:r>
            <a:r>
              <a:rPr lang="en-US" dirty="0"/>
              <a:t>: Suppose we can reach the first and second rungs of an infinite ladder, and we know that if we can reach a rung, then we can reach two rungs higher. Prove that we can reach every rung.</a:t>
            </a:r>
          </a:p>
          <a:p>
            <a:pPr>
              <a:buNone/>
            </a:pPr>
            <a:r>
              <a:rPr lang="en-US" dirty="0"/>
              <a:t>   (Try this with mathematical induction.)</a:t>
            </a:r>
          </a:p>
          <a:p>
            <a:pPr>
              <a:buNone/>
            </a:pPr>
            <a:r>
              <a:rPr lang="en-US" b="1" dirty="0"/>
              <a:t>    Solution</a:t>
            </a:r>
            <a:r>
              <a:rPr lang="en-US" dirty="0"/>
              <a:t>: Prove the result using strong induction.</a:t>
            </a:r>
          </a:p>
          <a:p>
            <a:pPr lvl="1"/>
            <a:r>
              <a:rPr lang="en-US" dirty="0"/>
              <a:t>BASIS STEP: We can reach the first step.</a:t>
            </a:r>
          </a:p>
          <a:p>
            <a:pPr lvl="1"/>
            <a:r>
              <a:rPr lang="en-US" dirty="0"/>
              <a:t>INDUCTIVE STEP:  The inductive hypothesis is that we can reach the first </a:t>
            </a:r>
            <a:r>
              <a:rPr lang="en-US" i="1" dirty="0"/>
              <a:t>k</a:t>
            </a:r>
            <a:r>
              <a:rPr lang="en-US" dirty="0"/>
              <a:t> rungs, for any </a:t>
            </a:r>
            <a:r>
              <a:rPr lang="en-US" i="1" dirty="0"/>
              <a:t>k</a:t>
            </a:r>
            <a:r>
              <a:rPr lang="en-US" dirty="0"/>
              <a:t> </a:t>
            </a:r>
            <a:r>
              <a:rPr lang="en-US" dirty="0">
                <a:latin typeface="Cambria Math"/>
                <a:ea typeface="Cambria Math"/>
              </a:rPr>
              <a:t>≥ 2.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since we can reach the (</a:t>
            </a:r>
            <a:r>
              <a:rPr lang="en-US" i="1" dirty="0">
                <a:ea typeface="Cambria Math"/>
              </a:rPr>
              <a:t>k</a:t>
            </a:r>
            <a:r>
              <a:rPr lang="en-US" dirty="0">
                <a:latin typeface="Cambria Math"/>
                <a:ea typeface="Cambria Math"/>
              </a:rPr>
              <a:t> − 1)</a:t>
            </a:r>
            <a:r>
              <a:rPr lang="en-US" dirty="0" err="1">
                <a:latin typeface="Cambria Math"/>
                <a:ea typeface="Cambria Math"/>
              </a:rPr>
              <a:t>st</a:t>
            </a:r>
            <a:r>
              <a:rPr lang="en-US" dirty="0">
                <a:latin typeface="Cambria Math"/>
                <a:ea typeface="Cambria Math"/>
              </a:rPr>
              <a:t> rung by the inductive hypothesis.</a:t>
            </a:r>
          </a:p>
          <a:p>
            <a:pPr lvl="1"/>
            <a:r>
              <a:rPr lang="en-US" dirty="0">
                <a:latin typeface="Cambria Math"/>
                <a:ea typeface="Cambria Math"/>
              </a:rPr>
              <a:t>Hence, we can reach all rungs of the ladder. </a:t>
            </a:r>
            <a:endParaRPr lang="en-US" dirty="0"/>
          </a:p>
        </p:txBody>
      </p:sp>
      <p:sp>
        <p:nvSpPr>
          <p:cNvPr id="4" name="Isosceles Triangle 3"/>
          <p:cNvSpPr/>
          <p:nvPr/>
        </p:nvSpPr>
        <p:spPr>
          <a:xfrm rot="5400000" flipV="1">
            <a:off x="9829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Which Form of Induction Should Be Used?</a:t>
            </a:r>
          </a:p>
        </p:txBody>
      </p:sp>
      <p:sp>
        <p:nvSpPr>
          <p:cNvPr id="3" name="Content Placeholder 2"/>
          <p:cNvSpPr>
            <a:spLocks noGrp="1"/>
          </p:cNvSpPr>
          <p:nvPr>
            <p:ph idx="1"/>
          </p:nvPr>
        </p:nvSpPr>
        <p:spPr/>
        <p:txBody>
          <a:bodyPr>
            <a:normAutofit/>
          </a:bodyPr>
          <a:lstStyle/>
          <a:p>
            <a:r>
              <a:rPr lang="en-US" dirty="0"/>
              <a:t>We can always use strong induction instead of  mathematical induction. But there is no reason to use it if it is simpler to use mathematical induction. (</a:t>
            </a:r>
            <a:r>
              <a:rPr lang="en-US" i="1" dirty="0"/>
              <a:t>See page </a:t>
            </a:r>
            <a:r>
              <a:rPr lang="en-US" dirty="0">
                <a:latin typeface="Cambria Math" pitchFamily="18" charset="0"/>
                <a:ea typeface="Cambria Math" pitchFamily="18" charset="0"/>
              </a:rPr>
              <a:t>335</a:t>
            </a:r>
            <a:r>
              <a:rPr lang="en-US" dirty="0"/>
              <a:t> </a:t>
            </a:r>
            <a:r>
              <a:rPr lang="en-US" i="1" dirty="0"/>
              <a:t>of text</a:t>
            </a:r>
            <a:r>
              <a:rPr lang="en-US" dirty="0"/>
              <a:t>.)</a:t>
            </a:r>
          </a:p>
          <a:p>
            <a:r>
              <a:rPr lang="en-US" dirty="0"/>
              <a:t>In fact, the principles of mathematical induction, strong induction, and the well-ordering property are all equivalent. (</a:t>
            </a:r>
            <a:r>
              <a:rPr lang="en-US" i="1" dirty="0"/>
              <a:t>Exercises </a:t>
            </a:r>
            <a:r>
              <a:rPr lang="en-US" dirty="0">
                <a:latin typeface="Cambria Math" pitchFamily="18" charset="0"/>
                <a:ea typeface="Cambria Math" pitchFamily="18" charset="0"/>
              </a:rPr>
              <a:t>41</a:t>
            </a:r>
            <a:r>
              <a:rPr lang="en-US" dirty="0"/>
              <a:t>-</a:t>
            </a:r>
            <a:r>
              <a:rPr lang="en-US" dirty="0">
                <a:latin typeface="Cambria Math" pitchFamily="18" charset="0"/>
                <a:ea typeface="Cambria Math" pitchFamily="18" charset="0"/>
              </a:rPr>
              <a:t>43</a:t>
            </a:r>
            <a:r>
              <a:rPr lang="en-US" dirty="0"/>
              <a:t>)</a:t>
            </a:r>
          </a:p>
          <a:p>
            <a:r>
              <a:rPr lang="en-US" dirty="0"/>
              <a:t>Sometimes it is clear how to proceed using one of the three methods, but not the other two.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lstStyle/>
          <a:p>
            <a:r>
              <a:rPr lang="en-US" dirty="0"/>
              <a:t>Mathematical Induction</a:t>
            </a:r>
          </a:p>
          <a:p>
            <a:r>
              <a:rPr lang="en-US" dirty="0"/>
              <a:t>Examples of Proof by Mathematical Induction</a:t>
            </a:r>
          </a:p>
          <a:p>
            <a:r>
              <a:rPr lang="en-US" dirty="0"/>
              <a:t>Mistaken Proofs by Mathematical Induction</a:t>
            </a:r>
          </a:p>
          <a:p>
            <a:r>
              <a:rPr lang="en-US" dirty="0"/>
              <a:t>Guidelines for Proofs by Mathematical Induction</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Completion of the proof of the Fundamental Theorem of Arithmetic</a:t>
            </a:r>
          </a:p>
        </p:txBody>
      </p:sp>
      <p:sp>
        <p:nvSpPr>
          <p:cNvPr id="3" name="Content Placeholder 2"/>
          <p:cNvSpPr>
            <a:spLocks noGrp="1"/>
          </p:cNvSpPr>
          <p:nvPr>
            <p:ph idx="1"/>
          </p:nvPr>
        </p:nvSpPr>
        <p:spPr/>
        <p:txBody>
          <a:bodyPr>
            <a:normAutofit fontScale="85000" lnSpcReduction="10000"/>
          </a:bodyPr>
          <a:lstStyle/>
          <a:p>
            <a:pPr>
              <a:buNone/>
            </a:pPr>
            <a:r>
              <a:rPr lang="en-US" b="1" dirty="0"/>
              <a:t>   Example</a:t>
            </a:r>
            <a:r>
              <a:rPr lang="en-US" dirty="0"/>
              <a:t>: Show that if </a:t>
            </a:r>
            <a:r>
              <a:rPr lang="en-US" i="1" dirty="0"/>
              <a:t>n</a:t>
            </a:r>
            <a:r>
              <a:rPr lang="en-US" dirty="0"/>
              <a:t> is an integer greater than </a:t>
            </a:r>
            <a:r>
              <a:rPr lang="en-US" dirty="0">
                <a:latin typeface="Cambria Math" pitchFamily="18" charset="0"/>
                <a:ea typeface="Cambria Math" pitchFamily="18" charset="0"/>
              </a:rPr>
              <a:t>1</a:t>
            </a:r>
            <a:r>
              <a:rPr lang="en-US" dirty="0"/>
              <a:t>, then </a:t>
            </a:r>
            <a:r>
              <a:rPr lang="en-US" i="1" dirty="0"/>
              <a:t>n</a:t>
            </a:r>
            <a:r>
              <a:rPr lang="en-US" dirty="0"/>
              <a:t> can be written as the product of primes.</a:t>
            </a:r>
          </a:p>
          <a:p>
            <a:pPr>
              <a:buNone/>
            </a:pPr>
            <a:r>
              <a:rPr lang="en-US" b="1" dirty="0"/>
              <a:t>   Solution:</a:t>
            </a:r>
            <a:r>
              <a:rPr lang="en-US" dirty="0"/>
              <a:t> Let </a:t>
            </a:r>
            <a:r>
              <a:rPr lang="en-US" i="1" dirty="0"/>
              <a:t>P</a:t>
            </a:r>
            <a:r>
              <a:rPr lang="en-US" dirty="0"/>
              <a:t>(</a:t>
            </a:r>
            <a:r>
              <a:rPr lang="en-US" i="1" dirty="0"/>
              <a:t>n</a:t>
            </a:r>
            <a:r>
              <a:rPr lang="en-US" dirty="0"/>
              <a:t>) be the proposition that </a:t>
            </a:r>
            <a:r>
              <a:rPr lang="en-US" i="1" dirty="0"/>
              <a:t>n</a:t>
            </a:r>
            <a:r>
              <a:rPr lang="en-US" dirty="0"/>
              <a:t> can be written as a product of primes.</a:t>
            </a:r>
          </a:p>
          <a:p>
            <a:pPr lvl="1"/>
            <a:r>
              <a:rPr lang="en-US" dirty="0"/>
              <a:t>BASIS STEP: </a:t>
            </a:r>
            <a:r>
              <a:rPr lang="en-US" i="1" dirty="0"/>
              <a:t>P</a:t>
            </a:r>
            <a:r>
              <a:rPr lang="en-US" dirty="0"/>
              <a:t>(</a:t>
            </a:r>
            <a:r>
              <a:rPr lang="en-US" dirty="0">
                <a:latin typeface="Cambria Math" pitchFamily="18" charset="0"/>
                <a:ea typeface="Cambria Math" pitchFamily="18" charset="0"/>
              </a:rPr>
              <a:t>2</a:t>
            </a:r>
            <a:r>
              <a:rPr lang="en-US" dirty="0"/>
              <a:t>) is true since </a:t>
            </a:r>
            <a:r>
              <a:rPr lang="en-US" dirty="0">
                <a:latin typeface="Cambria Math" pitchFamily="18" charset="0"/>
                <a:ea typeface="Cambria Math" pitchFamily="18" charset="0"/>
              </a:rPr>
              <a:t>2</a:t>
            </a:r>
            <a:r>
              <a:rPr lang="en-US" dirty="0"/>
              <a:t> itself is prime.</a:t>
            </a:r>
          </a:p>
          <a:p>
            <a:pPr lvl="1"/>
            <a:r>
              <a:rPr lang="en-US" dirty="0"/>
              <a:t>INDUCTIVE STEP: The inductive hypothesis is </a:t>
            </a:r>
            <a:r>
              <a:rPr lang="en-US" i="1" dirty="0"/>
              <a:t>P</a:t>
            </a:r>
            <a:r>
              <a:rPr lang="en-US" dirty="0"/>
              <a:t>(</a:t>
            </a:r>
            <a:r>
              <a:rPr lang="en-US" i="1" dirty="0"/>
              <a:t>j</a:t>
            </a:r>
            <a:r>
              <a:rPr lang="en-US" dirty="0"/>
              <a:t>) is true for all integers </a:t>
            </a:r>
            <a:r>
              <a:rPr lang="en-US" i="1" dirty="0"/>
              <a:t>j</a:t>
            </a:r>
            <a:r>
              <a:rPr lang="en-US" dirty="0"/>
              <a:t> with </a:t>
            </a:r>
            <a:r>
              <a:rPr lang="en-US" dirty="0">
                <a:latin typeface="Cambria Math" pitchFamily="18" charset="0"/>
                <a:ea typeface="Cambria Math" pitchFamily="18" charset="0"/>
              </a:rPr>
              <a:t>2</a:t>
            </a:r>
            <a:r>
              <a:rPr lang="en-US" dirty="0"/>
              <a:t> </a:t>
            </a:r>
            <a:r>
              <a:rPr lang="en-US" dirty="0">
                <a:latin typeface="Cambria Math"/>
                <a:ea typeface="Cambria Math"/>
              </a:rPr>
              <a:t>≤</a:t>
            </a:r>
            <a:r>
              <a:rPr lang="en-US" dirty="0"/>
              <a:t> </a:t>
            </a:r>
            <a:r>
              <a:rPr lang="en-US" i="1" dirty="0"/>
              <a:t>j</a:t>
            </a:r>
            <a:r>
              <a:rPr lang="en-US" dirty="0"/>
              <a:t>  </a:t>
            </a:r>
            <a:r>
              <a:rPr lang="en-US" dirty="0">
                <a:latin typeface="Cambria Math"/>
                <a:ea typeface="Cambria Math"/>
              </a:rPr>
              <a:t>≤</a:t>
            </a:r>
            <a:r>
              <a:rPr lang="en-US" dirty="0"/>
              <a:t> </a:t>
            </a:r>
            <a:r>
              <a:rPr lang="en-US" i="1" dirty="0"/>
              <a:t>k</a:t>
            </a:r>
            <a:r>
              <a:rPr lang="en-US" dirty="0"/>
              <a:t>. To show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must be true under this assumption, two cases need to be considered:</a:t>
            </a:r>
          </a:p>
          <a:p>
            <a:pPr lvl="2"/>
            <a:r>
              <a:rPr lang="en-US" dirty="0"/>
              <a:t>If </a:t>
            </a:r>
            <a:r>
              <a:rPr lang="en-US" i="1" dirty="0"/>
              <a:t>k</a:t>
            </a:r>
            <a:r>
              <a:rPr lang="en-US" dirty="0"/>
              <a:t> + </a:t>
            </a:r>
            <a:r>
              <a:rPr lang="en-US" dirty="0">
                <a:latin typeface="Cambria Math" pitchFamily="18" charset="0"/>
                <a:ea typeface="Cambria Math" pitchFamily="18" charset="0"/>
              </a:rPr>
              <a:t>1  is prime, then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is true.</a:t>
            </a:r>
          </a:p>
          <a:p>
            <a:pPr lvl="2"/>
            <a:r>
              <a:rPr lang="en-US" dirty="0"/>
              <a:t>Otherwise, </a:t>
            </a:r>
            <a:r>
              <a:rPr lang="en-US" i="1" dirty="0"/>
              <a:t>k</a:t>
            </a:r>
            <a:r>
              <a:rPr lang="en-US" dirty="0"/>
              <a:t> + </a:t>
            </a:r>
            <a:r>
              <a:rPr lang="en-US" dirty="0">
                <a:latin typeface="Cambria Math" pitchFamily="18" charset="0"/>
                <a:ea typeface="Cambria Math" pitchFamily="18" charset="0"/>
              </a:rPr>
              <a:t>1  is composite and can be written as the product of two positive integers </a:t>
            </a:r>
            <a:r>
              <a:rPr lang="en-US" i="1" dirty="0">
                <a:ea typeface="Cambria Math" pitchFamily="18" charset="0"/>
              </a:rPr>
              <a:t>a</a:t>
            </a:r>
            <a:r>
              <a:rPr lang="en-US" dirty="0">
                <a:latin typeface="Cambria Math" pitchFamily="18" charset="0"/>
                <a:ea typeface="Cambria Math" pitchFamily="18" charset="0"/>
              </a:rPr>
              <a:t> and </a:t>
            </a:r>
            <a:r>
              <a:rPr lang="en-US" i="1" dirty="0">
                <a:ea typeface="Cambria Math" pitchFamily="18" charset="0"/>
              </a:rPr>
              <a:t>b </a:t>
            </a:r>
            <a:r>
              <a:rPr lang="en-US" dirty="0">
                <a:latin typeface="Cambria Math" pitchFamily="18" charset="0"/>
                <a:ea typeface="Cambria Math" pitchFamily="18" charset="0"/>
              </a:rPr>
              <a:t>with 2</a:t>
            </a:r>
            <a:r>
              <a:rPr lang="en-US" dirty="0"/>
              <a:t> </a:t>
            </a:r>
            <a:r>
              <a:rPr lang="en-US" dirty="0">
                <a:latin typeface="Cambria Math"/>
                <a:ea typeface="Cambria Math"/>
              </a:rPr>
              <a:t>≤</a:t>
            </a:r>
            <a:r>
              <a:rPr lang="en-US" dirty="0"/>
              <a:t> </a:t>
            </a:r>
            <a:r>
              <a:rPr lang="en-US" i="1" dirty="0"/>
              <a:t>a</a:t>
            </a:r>
            <a:r>
              <a:rPr lang="en-US" dirty="0"/>
              <a:t>  </a:t>
            </a:r>
            <a:r>
              <a:rPr lang="en-US" dirty="0">
                <a:latin typeface="Cambria Math"/>
                <a:ea typeface="Cambria Math"/>
              </a:rPr>
              <a:t>≤</a:t>
            </a:r>
            <a:r>
              <a:rPr lang="en-US" dirty="0"/>
              <a:t> </a:t>
            </a:r>
            <a:r>
              <a:rPr lang="en-US" i="1" dirty="0"/>
              <a:t>b</a:t>
            </a:r>
            <a:r>
              <a:rPr lang="en-US" dirty="0">
                <a:latin typeface="Cambria Math"/>
                <a:ea typeface="Cambria Math"/>
              </a:rPr>
              <a:t> &lt;</a:t>
            </a:r>
            <a:r>
              <a:rPr lang="en-US" i="1" dirty="0"/>
              <a:t> k</a:t>
            </a:r>
            <a:r>
              <a:rPr lang="en-US" dirty="0"/>
              <a:t> + </a:t>
            </a:r>
            <a:r>
              <a:rPr lang="en-US" dirty="0">
                <a:latin typeface="Cambria Math" pitchFamily="18" charset="0"/>
                <a:ea typeface="Cambria Math" pitchFamily="18" charset="0"/>
              </a:rPr>
              <a:t>1. By the inductive hypothesis a and b can be written as the product of primes and therefore </a:t>
            </a:r>
            <a:r>
              <a:rPr lang="en-US" i="1" dirty="0"/>
              <a:t>k</a:t>
            </a:r>
            <a:r>
              <a:rPr lang="en-US" dirty="0"/>
              <a:t> + </a:t>
            </a:r>
            <a:r>
              <a:rPr lang="en-US" dirty="0">
                <a:latin typeface="Cambria Math" pitchFamily="18" charset="0"/>
                <a:ea typeface="Cambria Math" pitchFamily="18" charset="0"/>
              </a:rPr>
              <a:t>1 can also be written as the product of those primes.</a:t>
            </a:r>
            <a:endParaRPr lang="en-US" dirty="0"/>
          </a:p>
          <a:p>
            <a:pPr>
              <a:buNone/>
            </a:pPr>
            <a:r>
              <a:rPr lang="en-US" dirty="0"/>
              <a:t>    Hence, it has been shown that every integer greater than </a:t>
            </a:r>
            <a:r>
              <a:rPr lang="en-US" dirty="0">
                <a:latin typeface="Cambria Math" pitchFamily="18" charset="0"/>
                <a:ea typeface="Cambria Math" pitchFamily="18" charset="0"/>
              </a:rPr>
              <a:t>1</a:t>
            </a:r>
            <a:r>
              <a:rPr lang="en-US" dirty="0"/>
              <a:t> can be written as the product of primes.</a:t>
            </a:r>
          </a:p>
          <a:p>
            <a:pPr>
              <a:buNone/>
            </a:pPr>
            <a:r>
              <a:rPr lang="en-US" dirty="0"/>
              <a:t>          (</a:t>
            </a:r>
            <a:r>
              <a:rPr lang="en-US" i="1" dirty="0"/>
              <a:t>uniqueness proved in Section </a:t>
            </a:r>
            <a:r>
              <a:rPr lang="en-US" dirty="0">
                <a:latin typeface="Cambria Math" pitchFamily="18" charset="0"/>
                <a:ea typeface="Cambria Math" pitchFamily="18" charset="0"/>
              </a:rPr>
              <a:t>4.3</a:t>
            </a:r>
            <a:r>
              <a:rPr lang="en-US" dirty="0"/>
              <a:t>) </a:t>
            </a:r>
          </a:p>
        </p:txBody>
      </p:sp>
      <p:sp>
        <p:nvSpPr>
          <p:cNvPr id="4" name="Isosceles Triangle 3"/>
          <p:cNvSpPr/>
          <p:nvPr/>
        </p:nvSpPr>
        <p:spPr>
          <a:xfrm rot="5400000" flipV="1">
            <a:off x="9829800" y="55626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Proof using Strong Induction</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a:t>
            </a:r>
            <a:r>
              <a:rPr lang="en-US" i="1" dirty="0"/>
              <a:t>P</a:t>
            </a:r>
            <a:r>
              <a:rPr lang="en-US" dirty="0"/>
              <a:t>(</a:t>
            </a:r>
            <a:r>
              <a:rPr lang="en-US" dirty="0">
                <a:latin typeface="Cambria Math" pitchFamily="18" charset="0"/>
                <a:ea typeface="Cambria Math" pitchFamily="18" charset="0"/>
              </a:rPr>
              <a:t>12</a:t>
            </a:r>
            <a:r>
              <a:rPr lang="en-US" dirty="0"/>
              <a:t>), </a:t>
            </a:r>
            <a:r>
              <a:rPr lang="en-US" i="1" dirty="0"/>
              <a:t>P</a:t>
            </a:r>
            <a:r>
              <a:rPr lang="en-US" dirty="0"/>
              <a:t>(</a:t>
            </a:r>
            <a:r>
              <a:rPr lang="en-US" dirty="0">
                <a:latin typeface="Cambria Math" pitchFamily="18" charset="0"/>
                <a:ea typeface="Cambria Math" pitchFamily="18" charset="0"/>
              </a:rPr>
              <a:t>13</a:t>
            </a:r>
            <a:r>
              <a:rPr lang="en-US" dirty="0"/>
              <a:t>),</a:t>
            </a:r>
            <a:r>
              <a:rPr lang="en-US" i="1" dirty="0"/>
              <a:t> P</a:t>
            </a:r>
            <a:r>
              <a:rPr lang="en-US" dirty="0"/>
              <a:t>(</a:t>
            </a:r>
            <a:r>
              <a:rPr lang="en-US" dirty="0">
                <a:latin typeface="Cambria Math" pitchFamily="18" charset="0"/>
                <a:ea typeface="Cambria Math" pitchFamily="18" charset="0"/>
              </a:rPr>
              <a:t>14</a:t>
            </a:r>
            <a:r>
              <a:rPr lang="en-US" dirty="0"/>
              <a:t>), and </a:t>
            </a:r>
            <a:r>
              <a:rPr lang="en-US" i="1" dirty="0"/>
              <a:t>P</a:t>
            </a:r>
            <a:r>
              <a:rPr lang="en-US" dirty="0"/>
              <a:t>(</a:t>
            </a:r>
            <a:r>
              <a:rPr lang="en-US" dirty="0">
                <a:latin typeface="Cambria Math" pitchFamily="18" charset="0"/>
                <a:ea typeface="Cambria Math" pitchFamily="18" charset="0"/>
              </a:rPr>
              <a:t>15</a:t>
            </a:r>
            <a:r>
              <a:rPr lang="en-US" dirty="0"/>
              <a:t>) hold.</a:t>
            </a:r>
          </a:p>
          <a:p>
            <a:pPr lvl="2"/>
            <a:r>
              <a:rPr lang="en-US" i="1" dirty="0"/>
              <a:t>P</a:t>
            </a:r>
            <a:r>
              <a:rPr lang="en-US" dirty="0"/>
              <a:t>(</a:t>
            </a:r>
            <a:r>
              <a:rPr lang="en-US" dirty="0">
                <a:latin typeface="Cambria Math" pitchFamily="18" charset="0"/>
                <a:ea typeface="Cambria Math" pitchFamily="18" charset="0"/>
              </a:rPr>
              <a:t>12</a:t>
            </a:r>
            <a:r>
              <a:rPr lang="en-US" dirty="0"/>
              <a:t>) uses three </a:t>
            </a:r>
            <a:r>
              <a:rPr lang="en-US" dirty="0">
                <a:latin typeface="Cambria Math" pitchFamily="18" charset="0"/>
                <a:ea typeface="Cambria Math" pitchFamily="18" charset="0"/>
              </a:rPr>
              <a:t>4</a:t>
            </a:r>
            <a:r>
              <a:rPr lang="en-US" dirty="0"/>
              <a:t>-cent stamps.</a:t>
            </a:r>
          </a:p>
          <a:p>
            <a:pPr lvl="2"/>
            <a:r>
              <a:rPr lang="en-US" i="1" dirty="0"/>
              <a:t>P</a:t>
            </a:r>
            <a:r>
              <a:rPr lang="en-US" dirty="0"/>
              <a:t>(</a:t>
            </a:r>
            <a:r>
              <a:rPr lang="en-US" dirty="0">
                <a:latin typeface="Cambria Math" pitchFamily="18" charset="0"/>
                <a:ea typeface="Cambria Math" pitchFamily="18" charset="0"/>
              </a:rPr>
              <a:t>13</a:t>
            </a:r>
            <a:r>
              <a:rPr lang="en-US" dirty="0"/>
              <a:t>) uses two </a:t>
            </a:r>
            <a:r>
              <a:rPr lang="en-US" dirty="0">
                <a:latin typeface="Cambria Math" pitchFamily="18" charset="0"/>
                <a:ea typeface="Cambria Math" pitchFamily="18" charset="0"/>
              </a:rPr>
              <a:t>4</a:t>
            </a:r>
            <a:r>
              <a:rPr lang="en-US" dirty="0"/>
              <a:t>-cent stamps and one </a:t>
            </a:r>
            <a:r>
              <a:rPr lang="en-US" dirty="0">
                <a:latin typeface="Cambria Math" pitchFamily="18" charset="0"/>
                <a:ea typeface="Cambria Math" pitchFamily="18" charset="0"/>
              </a:rPr>
              <a:t>5</a:t>
            </a:r>
            <a:r>
              <a:rPr lang="en-US" dirty="0"/>
              <a:t>-cent stamp.</a:t>
            </a:r>
          </a:p>
          <a:p>
            <a:pPr lvl="2"/>
            <a:r>
              <a:rPr lang="en-US" i="1" dirty="0"/>
              <a:t>P</a:t>
            </a:r>
            <a:r>
              <a:rPr lang="en-US" dirty="0"/>
              <a:t>(</a:t>
            </a:r>
            <a:r>
              <a:rPr lang="en-US" dirty="0">
                <a:latin typeface="Cambria Math" pitchFamily="18" charset="0"/>
                <a:ea typeface="Cambria Math" pitchFamily="18" charset="0"/>
              </a:rPr>
              <a:t>14</a:t>
            </a:r>
            <a:r>
              <a:rPr lang="en-US" dirty="0"/>
              <a:t>) uses one </a:t>
            </a:r>
            <a:r>
              <a:rPr lang="en-US" dirty="0">
                <a:latin typeface="Cambria Math" pitchFamily="18" charset="0"/>
                <a:ea typeface="Cambria Math" pitchFamily="18" charset="0"/>
              </a:rPr>
              <a:t>4</a:t>
            </a:r>
            <a:r>
              <a:rPr lang="en-US" dirty="0"/>
              <a:t>-cent stamp and two </a:t>
            </a:r>
            <a:r>
              <a:rPr lang="en-US" dirty="0">
                <a:latin typeface="Cambria Math" pitchFamily="18" charset="0"/>
                <a:ea typeface="Cambria Math" pitchFamily="18" charset="0"/>
              </a:rPr>
              <a:t>5</a:t>
            </a:r>
            <a:r>
              <a:rPr lang="en-US" dirty="0"/>
              <a:t>-cent stamps.</a:t>
            </a:r>
          </a:p>
          <a:p>
            <a:pPr lvl="2"/>
            <a:r>
              <a:rPr lang="en-US" i="1" dirty="0"/>
              <a:t>P</a:t>
            </a:r>
            <a:r>
              <a:rPr lang="en-US" dirty="0"/>
              <a:t>(</a:t>
            </a:r>
            <a:r>
              <a:rPr lang="en-US" dirty="0">
                <a:latin typeface="Cambria Math" pitchFamily="18" charset="0"/>
                <a:ea typeface="Cambria Math" pitchFamily="18" charset="0"/>
              </a:rPr>
              <a:t>15</a:t>
            </a:r>
            <a:r>
              <a:rPr lang="en-US" dirty="0"/>
              <a:t>) uses three </a:t>
            </a:r>
            <a:r>
              <a:rPr lang="en-US" dirty="0">
                <a:latin typeface="Cambria Math" pitchFamily="18" charset="0"/>
                <a:ea typeface="Cambria Math" pitchFamily="18" charset="0"/>
              </a:rPr>
              <a:t>5</a:t>
            </a:r>
            <a:r>
              <a:rPr lang="en-US" dirty="0"/>
              <a:t>-cent stamps.</a:t>
            </a:r>
          </a:p>
          <a:p>
            <a:pPr lvl="1"/>
            <a:r>
              <a:rPr lang="en-US" dirty="0"/>
              <a:t>INDUCTIVE STEP: The inductive hypothesis  states that </a:t>
            </a:r>
            <a:r>
              <a:rPr lang="en-US" i="1" dirty="0"/>
              <a:t>P</a:t>
            </a:r>
            <a:r>
              <a:rPr lang="en-US" dirty="0"/>
              <a:t>(</a:t>
            </a:r>
            <a:r>
              <a:rPr lang="en-US" i="1" dirty="0"/>
              <a:t>j</a:t>
            </a:r>
            <a:r>
              <a:rPr lang="en-US" dirty="0"/>
              <a:t>) holds for </a:t>
            </a:r>
            <a:r>
              <a:rPr lang="en-US" dirty="0">
                <a:latin typeface="Cambria Math" pitchFamily="18" charset="0"/>
                <a:ea typeface="Cambria Math" pitchFamily="18" charset="0"/>
              </a:rPr>
              <a:t>12</a:t>
            </a:r>
            <a:r>
              <a:rPr lang="en-US" dirty="0"/>
              <a:t> ≤ </a:t>
            </a:r>
            <a:r>
              <a:rPr lang="en-US" i="1" dirty="0"/>
              <a:t>j</a:t>
            </a:r>
            <a:r>
              <a:rPr lang="en-US" dirty="0"/>
              <a:t> ≤ </a:t>
            </a:r>
            <a:r>
              <a:rPr lang="en-US" i="1" dirty="0"/>
              <a:t>k</a:t>
            </a:r>
            <a:r>
              <a:rPr lang="en-US" dirty="0"/>
              <a:t>, where </a:t>
            </a:r>
            <a:r>
              <a:rPr lang="en-US" i="1" dirty="0"/>
              <a:t>k</a:t>
            </a:r>
            <a:r>
              <a:rPr lang="en-US" dirty="0"/>
              <a:t> ≥ </a:t>
            </a:r>
            <a:r>
              <a:rPr lang="en-US" dirty="0">
                <a:latin typeface="Cambria Math" pitchFamily="18" charset="0"/>
                <a:ea typeface="Cambria Math" pitchFamily="18" charset="0"/>
              </a:rPr>
              <a:t>15.  Assuming the inductive hypothesis, </a:t>
            </a:r>
            <a:r>
              <a:rPr lang="en-US" dirty="0"/>
              <a:t> it can be shown that </a:t>
            </a:r>
            <a:r>
              <a:rPr lang="en-US" i="1" dirty="0"/>
              <a:t>P</a:t>
            </a:r>
            <a:r>
              <a:rPr lang="en-US" dirty="0"/>
              <a:t>(</a:t>
            </a:r>
            <a:r>
              <a:rPr lang="en-US" i="1" dirty="0"/>
              <a:t>k</a:t>
            </a:r>
            <a:r>
              <a:rPr lang="en-US" dirty="0"/>
              <a:t> + </a:t>
            </a:r>
            <a:r>
              <a:rPr lang="en-US" dirty="0">
                <a:latin typeface="Cambria Math" pitchFamily="18" charset="0"/>
                <a:ea typeface="Cambria Math" pitchFamily="18" charset="0"/>
              </a:rPr>
              <a:t>1</a:t>
            </a:r>
            <a:r>
              <a:rPr lang="en-US" dirty="0"/>
              <a:t>) holds. </a:t>
            </a:r>
          </a:p>
          <a:p>
            <a:pPr lvl="1"/>
            <a:r>
              <a:rPr lang="en-US" dirty="0"/>
              <a:t>Using the inductive hypothesis, </a:t>
            </a:r>
            <a:r>
              <a:rPr lang="en-US" i="1" dirty="0"/>
              <a:t>P</a:t>
            </a:r>
            <a:r>
              <a:rPr lang="en-US" dirty="0"/>
              <a:t>(</a:t>
            </a:r>
            <a:r>
              <a:rPr lang="en-US" i="1" dirty="0"/>
              <a:t>k</a:t>
            </a:r>
            <a:r>
              <a:rPr lang="en-US" dirty="0"/>
              <a:t> </a:t>
            </a:r>
            <a:r>
              <a:rPr lang="en-US" dirty="0">
                <a:latin typeface="Cambria Math"/>
                <a:ea typeface="Cambria Math"/>
              </a:rPr>
              <a:t>− 3) holds since </a:t>
            </a:r>
            <a:r>
              <a:rPr lang="en-US" i="1" dirty="0"/>
              <a:t>k</a:t>
            </a:r>
            <a:r>
              <a:rPr lang="en-US" dirty="0"/>
              <a:t> </a:t>
            </a:r>
            <a:r>
              <a:rPr lang="en-US" dirty="0">
                <a:latin typeface="Cambria Math"/>
                <a:ea typeface="Cambria Math"/>
              </a:rPr>
              <a:t>− 3 ≥ </a:t>
            </a:r>
            <a:r>
              <a:rPr lang="en-US" dirty="0">
                <a:latin typeface="Cambria Math" pitchFamily="18" charset="0"/>
                <a:ea typeface="Cambria Math" pitchFamily="18" charset="0"/>
              </a:rPr>
              <a:t>12.</a:t>
            </a:r>
            <a:r>
              <a:rPr lang="en-US" dirty="0">
                <a:latin typeface="Cambria Math"/>
                <a:ea typeface="Cambria Math"/>
              </a:rPr>
              <a:t>  To form postage of  </a:t>
            </a:r>
            <a:r>
              <a:rPr lang="en-US" i="1" dirty="0"/>
              <a:t>k</a:t>
            </a:r>
            <a:r>
              <a:rPr lang="en-US" dirty="0"/>
              <a:t> + </a:t>
            </a:r>
            <a:r>
              <a:rPr lang="en-US" dirty="0">
                <a:latin typeface="Cambria Math" pitchFamily="18" charset="0"/>
                <a:ea typeface="Cambria Math" pitchFamily="18" charset="0"/>
              </a:rPr>
              <a:t>1 cents, add a 4</a:t>
            </a:r>
            <a:r>
              <a:rPr lang="en-US" dirty="0"/>
              <a:t>-cent stamp to the postage for </a:t>
            </a:r>
            <a:r>
              <a:rPr lang="en-US" i="1" dirty="0"/>
              <a:t>k</a:t>
            </a:r>
            <a:r>
              <a:rPr lang="en-US" dirty="0"/>
              <a:t> </a:t>
            </a:r>
            <a:r>
              <a:rPr lang="en-US" dirty="0">
                <a:latin typeface="Cambria Math"/>
                <a:ea typeface="Cambria Math"/>
              </a:rPr>
              <a:t>− 3 </a:t>
            </a:r>
            <a:r>
              <a:rPr lang="en-US" dirty="0">
                <a:ea typeface="Cambria Math"/>
              </a:rPr>
              <a:t>cents.</a:t>
            </a:r>
            <a:r>
              <a:rPr lang="en-US" dirty="0">
                <a:latin typeface="Cambria Math" pitchFamily="18" charset="0"/>
                <a:ea typeface="Cambria Math" pitchFamily="18" charset="0"/>
              </a:rPr>
              <a:t> </a:t>
            </a:r>
            <a:endParaRPr lang="en-US" dirty="0">
              <a:latin typeface="Cambria Math"/>
              <a:ea typeface="Cambria Math"/>
            </a:endParaRPr>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9829800" y="58674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Proof of Same Example using Mathematical Induction</a:t>
            </a:r>
          </a:p>
        </p:txBody>
      </p:sp>
      <p:sp>
        <p:nvSpPr>
          <p:cNvPr id="3" name="Content Placeholder 2"/>
          <p:cNvSpPr>
            <a:spLocks noGrp="1"/>
          </p:cNvSpPr>
          <p:nvPr>
            <p:ph idx="1"/>
          </p:nvPr>
        </p:nvSpPr>
        <p:spPr>
          <a:xfrm>
            <a:off x="609600" y="1935480"/>
            <a:ext cx="10972800" cy="4617720"/>
          </a:xfrm>
        </p:spPr>
        <p:txBody>
          <a:bodyPr>
            <a:normAutofit fontScale="92500" lnSpcReduction="20000"/>
          </a:bodyPr>
          <a:lstStyle/>
          <a:p>
            <a:pPr>
              <a:buNone/>
            </a:pPr>
            <a:r>
              <a:rPr lang="en-US" b="1" dirty="0"/>
              <a:t>   Example</a:t>
            </a:r>
            <a:r>
              <a:rPr lang="en-US" dirty="0"/>
              <a:t>: Prove that every amount of postage of </a:t>
            </a:r>
            <a:r>
              <a:rPr lang="en-US" dirty="0">
                <a:latin typeface="Cambria Math" pitchFamily="18" charset="0"/>
                <a:ea typeface="Cambria Math" pitchFamily="18" charset="0"/>
              </a:rPr>
              <a:t>12</a:t>
            </a:r>
            <a:r>
              <a:rPr lang="en-US" dirty="0"/>
              <a:t> cents or more can be formed using just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a:t>
            </a:r>
          </a:p>
          <a:p>
            <a:pPr>
              <a:buNone/>
            </a:pPr>
            <a:r>
              <a:rPr lang="en-US" b="1" dirty="0"/>
              <a:t>   Solution</a:t>
            </a:r>
            <a:r>
              <a:rPr lang="en-US" dirty="0"/>
              <a:t>: Let </a:t>
            </a:r>
            <a:r>
              <a:rPr lang="en-US" i="1" dirty="0"/>
              <a:t>P</a:t>
            </a:r>
            <a:r>
              <a:rPr lang="en-US" dirty="0"/>
              <a:t>(</a:t>
            </a:r>
            <a:r>
              <a:rPr lang="en-US" i="1" dirty="0"/>
              <a:t>n</a:t>
            </a:r>
            <a:r>
              <a:rPr lang="en-US" dirty="0"/>
              <a:t>) be the proposition that postage of </a:t>
            </a:r>
            <a:r>
              <a:rPr lang="en-US" i="1" dirty="0"/>
              <a:t>n</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a:t>
            </a:r>
          </a:p>
          <a:p>
            <a:pPr lvl="1"/>
            <a:r>
              <a:rPr lang="en-US" dirty="0"/>
              <a:t>BASIS STEP: Postage of </a:t>
            </a:r>
            <a:r>
              <a:rPr lang="en-US" dirty="0">
                <a:latin typeface="Cambria Math" pitchFamily="18" charset="0"/>
                <a:ea typeface="Cambria Math" pitchFamily="18" charset="0"/>
              </a:rPr>
              <a:t>12</a:t>
            </a:r>
            <a:r>
              <a:rPr lang="en-US" dirty="0"/>
              <a:t> cents can be formed using three </a:t>
            </a:r>
            <a:r>
              <a:rPr lang="en-US" dirty="0">
                <a:latin typeface="Cambria Math" pitchFamily="18" charset="0"/>
                <a:ea typeface="Cambria Math" pitchFamily="18" charset="0"/>
              </a:rPr>
              <a:t>4</a:t>
            </a:r>
            <a:r>
              <a:rPr lang="en-US" dirty="0"/>
              <a:t>-cent stamps. </a:t>
            </a:r>
          </a:p>
          <a:p>
            <a:pPr lvl="1"/>
            <a:r>
              <a:rPr lang="en-US" dirty="0"/>
              <a:t>INDUCTIVE STEP: The inductive hypothesis </a:t>
            </a:r>
            <a:r>
              <a:rPr lang="en-US" i="1" dirty="0"/>
              <a:t>P</a:t>
            </a:r>
            <a:r>
              <a:rPr lang="en-US" dirty="0"/>
              <a:t>(</a:t>
            </a:r>
            <a:r>
              <a:rPr lang="en-US" i="1" dirty="0"/>
              <a:t>k</a:t>
            </a:r>
            <a:r>
              <a:rPr lang="en-US" dirty="0"/>
              <a:t>) for any positive integer </a:t>
            </a:r>
            <a:r>
              <a:rPr lang="en-US" i="1" dirty="0"/>
              <a:t>k</a:t>
            </a:r>
            <a:r>
              <a:rPr lang="en-US" dirty="0"/>
              <a:t> is that postage of </a:t>
            </a:r>
            <a:r>
              <a:rPr lang="en-US" i="1" dirty="0"/>
              <a:t>k</a:t>
            </a:r>
            <a:r>
              <a:rPr lang="en-US" dirty="0"/>
              <a:t> cents can be formed using </a:t>
            </a:r>
            <a:r>
              <a:rPr lang="en-US" dirty="0">
                <a:latin typeface="Cambria Math" pitchFamily="18" charset="0"/>
                <a:ea typeface="Cambria Math" pitchFamily="18" charset="0"/>
              </a:rPr>
              <a:t>4</a:t>
            </a:r>
            <a:r>
              <a:rPr lang="en-US" dirty="0"/>
              <a:t>-cent and </a:t>
            </a:r>
            <a:r>
              <a:rPr lang="en-US" dirty="0">
                <a:latin typeface="Cambria Math" pitchFamily="18" charset="0"/>
                <a:ea typeface="Cambria Math" pitchFamily="18" charset="0"/>
              </a:rPr>
              <a:t>5</a:t>
            </a:r>
            <a:r>
              <a:rPr lang="en-US" dirty="0"/>
              <a:t>-cent stamps. To show P(</a:t>
            </a:r>
            <a:r>
              <a:rPr lang="en-US" i="1" dirty="0"/>
              <a:t>k</a:t>
            </a:r>
            <a:r>
              <a:rPr lang="en-US" dirty="0"/>
              <a:t> + </a:t>
            </a:r>
            <a:r>
              <a:rPr lang="en-US" dirty="0">
                <a:latin typeface="Cambria Math" pitchFamily="18" charset="0"/>
                <a:ea typeface="Cambria Math" pitchFamily="18" charset="0"/>
              </a:rPr>
              <a:t>1</a:t>
            </a:r>
            <a:r>
              <a:rPr lang="en-US" dirty="0"/>
              <a:t>) where   </a:t>
            </a:r>
            <a:r>
              <a:rPr lang="en-US" i="1" dirty="0"/>
              <a:t>k</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 , we consider two cases:</a:t>
            </a:r>
            <a:endParaRPr lang="en-US" dirty="0">
              <a:latin typeface="Cambria Math"/>
              <a:ea typeface="Cambria Math"/>
            </a:endParaRPr>
          </a:p>
          <a:p>
            <a:pPr lvl="2"/>
            <a:r>
              <a:rPr lang="en-US" dirty="0">
                <a:latin typeface="Cambria Math"/>
                <a:ea typeface="Cambria Math"/>
              </a:rPr>
              <a:t>If at least one </a:t>
            </a:r>
            <a:r>
              <a:rPr lang="en-US" dirty="0">
                <a:latin typeface="Cambria Math" pitchFamily="18" charset="0"/>
                <a:ea typeface="Cambria Math" pitchFamily="18" charset="0"/>
              </a:rPr>
              <a:t>4</a:t>
            </a:r>
            <a:r>
              <a:rPr lang="en-US" dirty="0"/>
              <a:t>-cent stamp has been used, then a </a:t>
            </a:r>
            <a:r>
              <a:rPr lang="en-US" dirty="0">
                <a:latin typeface="Cambria Math" pitchFamily="18" charset="0"/>
                <a:ea typeface="Cambria Math" pitchFamily="18" charset="0"/>
              </a:rPr>
              <a:t>4</a:t>
            </a:r>
            <a:r>
              <a:rPr lang="en-US" dirty="0"/>
              <a:t>-cent stamp can be replaced with a </a:t>
            </a:r>
            <a:r>
              <a:rPr lang="en-US" dirty="0">
                <a:latin typeface="Cambria Math" pitchFamily="18" charset="0"/>
                <a:ea typeface="Cambria Math" pitchFamily="18" charset="0"/>
              </a:rPr>
              <a:t>5</a:t>
            </a:r>
            <a:r>
              <a:rPr lang="en-US" dirty="0"/>
              <a:t>-cent stamp to yield a total of k + </a:t>
            </a:r>
            <a:r>
              <a:rPr lang="en-US" dirty="0">
                <a:latin typeface="Cambria Math" pitchFamily="18" charset="0"/>
                <a:ea typeface="Cambria Math" pitchFamily="18" charset="0"/>
              </a:rPr>
              <a:t>1 cents.  k = 4s + 5t =4(s-1)+5t + 4,  k+1 = </a:t>
            </a:r>
            <a:r>
              <a:rPr lang="en-US" altLang="zh-CN" dirty="0">
                <a:latin typeface="Cambria Math" pitchFamily="18" charset="0"/>
                <a:ea typeface="Cambria Math" pitchFamily="18" charset="0"/>
              </a:rPr>
              <a:t>4(s-1)+5(t + 1)</a:t>
            </a:r>
            <a:endParaRPr lang="en-US" dirty="0">
              <a:latin typeface="Cambria Math" pitchFamily="18" charset="0"/>
              <a:ea typeface="Cambria Math" pitchFamily="18" charset="0"/>
            </a:endParaRPr>
          </a:p>
          <a:p>
            <a:pPr lvl="2"/>
            <a:r>
              <a:rPr lang="en-US" dirty="0">
                <a:latin typeface="Cambria Math"/>
                <a:ea typeface="Cambria Math"/>
              </a:rPr>
              <a:t>Otherwise, no  </a:t>
            </a:r>
            <a:r>
              <a:rPr lang="en-US" dirty="0">
                <a:latin typeface="Cambria Math" pitchFamily="18" charset="0"/>
                <a:ea typeface="Cambria Math" pitchFamily="18" charset="0"/>
              </a:rPr>
              <a:t>4</a:t>
            </a:r>
            <a:r>
              <a:rPr lang="en-US" dirty="0"/>
              <a:t>-cent stamp have been used and at least three </a:t>
            </a:r>
            <a:r>
              <a:rPr lang="en-US" dirty="0">
                <a:latin typeface="Cambria Math" pitchFamily="18" charset="0"/>
                <a:ea typeface="Cambria Math" pitchFamily="18" charset="0"/>
              </a:rPr>
              <a:t>5</a:t>
            </a:r>
            <a:r>
              <a:rPr lang="en-US" dirty="0"/>
              <a:t>-cent stamps were used. Three </a:t>
            </a:r>
            <a:r>
              <a:rPr lang="en-US" dirty="0">
                <a:latin typeface="Cambria Math" pitchFamily="18" charset="0"/>
                <a:ea typeface="Cambria Math" pitchFamily="18" charset="0"/>
              </a:rPr>
              <a:t>5</a:t>
            </a:r>
            <a:r>
              <a:rPr lang="en-US" dirty="0"/>
              <a:t>-cent stamps can be replaced by four </a:t>
            </a:r>
            <a:r>
              <a:rPr lang="en-US" dirty="0">
                <a:latin typeface="Cambria Math" pitchFamily="18" charset="0"/>
                <a:ea typeface="Cambria Math" pitchFamily="18" charset="0"/>
              </a:rPr>
              <a:t>4</a:t>
            </a:r>
            <a:r>
              <a:rPr lang="en-US" dirty="0"/>
              <a:t>-cent stamps to yield a total of k + </a:t>
            </a:r>
            <a:r>
              <a:rPr lang="en-US" dirty="0">
                <a:latin typeface="Cambria Math" pitchFamily="18" charset="0"/>
                <a:ea typeface="Cambria Math" pitchFamily="18" charset="0"/>
              </a:rPr>
              <a:t>1 cents. </a:t>
            </a:r>
          </a:p>
          <a:p>
            <a:pPr lvl="2"/>
            <a:r>
              <a:rPr lang="en-US" dirty="0">
                <a:latin typeface="Cambria Math" pitchFamily="18" charset="0"/>
                <a:ea typeface="Cambria Math" pitchFamily="18" charset="0"/>
              </a:rPr>
              <a:t>k = 5t = 5(t-3) + 15, </a:t>
            </a:r>
            <a:r>
              <a:rPr lang="en-US" altLang="zh-CN" dirty="0">
                <a:latin typeface="Cambria Math" pitchFamily="18" charset="0"/>
                <a:ea typeface="Cambria Math" pitchFamily="18" charset="0"/>
              </a:rPr>
              <a:t>k+1 = 5t = 5(t-3) + 15+1 = 5(t-3) + 4*4</a:t>
            </a:r>
            <a:endParaRPr lang="en-US" dirty="0"/>
          </a:p>
          <a:p>
            <a:pPr>
              <a:buNone/>
            </a:pPr>
            <a:r>
              <a:rPr lang="en-US" dirty="0"/>
              <a:t>    Hence, </a:t>
            </a:r>
            <a:r>
              <a:rPr lang="en-US" i="1" dirty="0"/>
              <a:t>P</a:t>
            </a:r>
            <a:r>
              <a:rPr lang="en-US" dirty="0"/>
              <a:t>(</a:t>
            </a:r>
            <a:r>
              <a:rPr lang="en-US" i="1" dirty="0"/>
              <a:t>n</a:t>
            </a:r>
            <a:r>
              <a:rPr lang="en-US" dirty="0"/>
              <a:t>) holds for all </a:t>
            </a:r>
            <a:r>
              <a:rPr lang="en-US" i="1" dirty="0"/>
              <a:t>n</a:t>
            </a:r>
            <a:r>
              <a:rPr lang="en-US" dirty="0"/>
              <a:t> </a:t>
            </a:r>
            <a:r>
              <a:rPr lang="en-US" dirty="0">
                <a:latin typeface="Cambria Math"/>
                <a:ea typeface="Cambria Math"/>
              </a:rPr>
              <a:t>≥ </a:t>
            </a:r>
            <a:r>
              <a:rPr lang="en-US" dirty="0">
                <a:latin typeface="Cambria Math" pitchFamily="18" charset="0"/>
                <a:ea typeface="Cambria Math" pitchFamily="18" charset="0"/>
              </a:rPr>
              <a:t>12</a:t>
            </a:r>
            <a:r>
              <a:rPr lang="en-US" dirty="0"/>
              <a:t>.</a:t>
            </a:r>
          </a:p>
        </p:txBody>
      </p:sp>
      <p:sp>
        <p:nvSpPr>
          <p:cNvPr id="4" name="Isosceles Triangle 3"/>
          <p:cNvSpPr/>
          <p:nvPr/>
        </p:nvSpPr>
        <p:spPr>
          <a:xfrm rot="5400000" flipV="1">
            <a:off x="9829800" y="60198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ECA99F-EC4F-4A5E-8788-3945127EA29B}"/>
              </a:ext>
            </a:extLst>
          </p:cNvPr>
          <p:cNvSpPr>
            <a:spLocks noGrp="1"/>
          </p:cNvSpPr>
          <p:nvPr>
            <p:ph type="title"/>
          </p:nvPr>
        </p:nvSpPr>
        <p:spPr>
          <a:xfrm>
            <a:off x="609600" y="704088"/>
            <a:ext cx="10972800" cy="743712"/>
          </a:xfrm>
        </p:spPr>
        <p:txBody>
          <a:bodyPr>
            <a:normAutofit/>
          </a:bodyPr>
          <a:lstStyle/>
          <a:p>
            <a:r>
              <a:rPr lang="en-US" altLang="zh-CN" sz="3600" dirty="0"/>
              <a:t>Using Strong Induction in Computational Geometry</a:t>
            </a:r>
            <a:endParaRPr lang="zh-CN" altLang="en-US" dirty="0"/>
          </a:p>
        </p:txBody>
      </p:sp>
      <p:sp>
        <p:nvSpPr>
          <p:cNvPr id="3" name="内容占位符 2">
            <a:extLst>
              <a:ext uri="{FF2B5EF4-FFF2-40B4-BE49-F238E27FC236}">
                <a16:creationId xmlns:a16="http://schemas.microsoft.com/office/drawing/2014/main" id="{E565D270-673F-49EE-99CC-F8CCA5477128}"/>
              </a:ext>
            </a:extLst>
          </p:cNvPr>
          <p:cNvSpPr>
            <a:spLocks noGrp="1"/>
          </p:cNvSpPr>
          <p:nvPr>
            <p:ph idx="1"/>
          </p:nvPr>
        </p:nvSpPr>
        <p:spPr/>
        <p:txBody>
          <a:bodyPr/>
          <a:lstStyle/>
          <a:p>
            <a:r>
              <a:rPr lang="en-US" altLang="zh-CN" dirty="0"/>
              <a:t>Our next example of strong induction will come from computational geometry, the part of discrete mathematics that studies computational problems involving geometric objects. Computational geometry is used extensively in computer graphics, computer games, robotics, scientiﬁc calculations, and a vast array of other areas. Before we can present this result, we introduce some terminology, possibly familiar from earlier studies in geometry</a:t>
            </a:r>
          </a:p>
          <a:p>
            <a:r>
              <a:rPr lang="en-US" altLang="zh-CN" dirty="0">
                <a:solidFill>
                  <a:srgbClr val="FF0000"/>
                </a:solidFill>
              </a:rPr>
              <a:t>Polygon is basic unit of </a:t>
            </a:r>
            <a:r>
              <a:rPr lang="en-US" altLang="zh-CN" sz="2800" dirty="0"/>
              <a:t>Computational Geometry</a:t>
            </a:r>
            <a:endParaRPr lang="en-US" altLang="zh-CN" dirty="0"/>
          </a:p>
        </p:txBody>
      </p:sp>
    </p:spTree>
    <p:extLst>
      <p:ext uri="{BB962C8B-B14F-4D97-AF65-F5344CB8AC3E}">
        <p14:creationId xmlns:p14="http://schemas.microsoft.com/office/powerpoint/2010/main" val="8372653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55726F-6785-4F29-9AE9-96860F36DB08}"/>
              </a:ext>
            </a:extLst>
          </p:cNvPr>
          <p:cNvSpPr>
            <a:spLocks noGrp="1"/>
          </p:cNvSpPr>
          <p:nvPr>
            <p:ph type="title"/>
          </p:nvPr>
        </p:nvSpPr>
        <p:spPr/>
        <p:txBody>
          <a:bodyPr/>
          <a:lstStyle/>
          <a:p>
            <a:r>
              <a:rPr lang="en-US" altLang="zh-CN" dirty="0"/>
              <a:t>Polygon</a:t>
            </a:r>
            <a:endParaRPr lang="zh-CN" altLang="en-US" dirty="0"/>
          </a:p>
        </p:txBody>
      </p:sp>
      <p:pic>
        <p:nvPicPr>
          <p:cNvPr id="4" name="Picture 2">
            <a:extLst>
              <a:ext uri="{FF2B5EF4-FFF2-40B4-BE49-F238E27FC236}">
                <a16:creationId xmlns:a16="http://schemas.microsoft.com/office/drawing/2014/main" id="{242D57ED-E5BE-4D7A-8491-1827347551B9}"/>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12750" y="2560638"/>
            <a:ext cx="8318500" cy="1736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5305907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75B5FA-F609-4C14-87D5-A805F9BC9A7F}"/>
              </a:ext>
            </a:extLst>
          </p:cNvPr>
          <p:cNvSpPr>
            <a:spLocks noGrp="1"/>
          </p:cNvSpPr>
          <p:nvPr>
            <p:ph type="title"/>
          </p:nvPr>
        </p:nvSpPr>
        <p:spPr/>
        <p:txBody>
          <a:bodyPr>
            <a:normAutofit/>
          </a:bodyPr>
          <a:lstStyle/>
          <a:p>
            <a:r>
              <a:rPr lang="en-US" altLang="zh-CN" sz="3200" dirty="0"/>
              <a:t>LEMMA 1 Every simple polygon with at least four sides has an interior diagonal.</a:t>
            </a:r>
            <a:endParaRPr lang="zh-CN" altLang="en-US" sz="3200" dirty="0"/>
          </a:p>
        </p:txBody>
      </p:sp>
      <p:pic>
        <p:nvPicPr>
          <p:cNvPr id="4" name="Picture 2">
            <a:extLst>
              <a:ext uri="{FF2B5EF4-FFF2-40B4-BE49-F238E27FC236}">
                <a16:creationId xmlns:a16="http://schemas.microsoft.com/office/drawing/2014/main" id="{E55E36AE-143C-43C3-9045-54C0F8BF644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2895600"/>
            <a:ext cx="6784975" cy="2559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895428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32D5EC5-6040-40FF-B934-6E48FB3FD95C}"/>
              </a:ext>
            </a:extLst>
          </p:cNvPr>
          <p:cNvSpPr>
            <a:spLocks noGrp="1"/>
          </p:cNvSpPr>
          <p:nvPr>
            <p:ph type="title"/>
          </p:nvPr>
        </p:nvSpPr>
        <p:spPr>
          <a:xfrm>
            <a:off x="838200" y="625475"/>
            <a:ext cx="10972800" cy="1752600"/>
          </a:xfrm>
        </p:spPr>
        <p:txBody>
          <a:bodyPr>
            <a:normAutofit fontScale="90000"/>
          </a:bodyPr>
          <a:lstStyle/>
          <a:p>
            <a:r>
              <a:rPr lang="en-US" altLang="zh-CN" sz="4000" dirty="0"/>
              <a:t>A simple </a:t>
            </a:r>
            <a:r>
              <a:rPr lang="en-US" altLang="zh-CN" sz="4000" dirty="0">
                <a:solidFill>
                  <a:srgbClr val="FF0000"/>
                </a:solidFill>
              </a:rPr>
              <a:t>polygon</a:t>
            </a:r>
            <a:r>
              <a:rPr lang="en-US" altLang="zh-CN" sz="4000" dirty="0"/>
              <a:t> with n sides, where n is an integer with n ≥ 3, can be triangulated into n−2 triangles</a:t>
            </a:r>
            <a:br>
              <a:rPr lang="zh-CN" altLang="en-US" dirty="0"/>
            </a:br>
            <a:endParaRPr lang="zh-CN" altLang="en-US" dirty="0"/>
          </a:p>
        </p:txBody>
      </p:sp>
      <p:pic>
        <p:nvPicPr>
          <p:cNvPr id="4" name="Picture 1">
            <a:extLst>
              <a:ext uri="{FF2B5EF4-FFF2-40B4-BE49-F238E27FC236}">
                <a16:creationId xmlns:a16="http://schemas.microsoft.com/office/drawing/2014/main" id="{8A6775DD-9A14-4D7F-B050-773AF789C1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531943"/>
            <a:ext cx="7747000" cy="219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文本框 5">
            <a:extLst>
              <a:ext uri="{FF2B5EF4-FFF2-40B4-BE49-F238E27FC236}">
                <a16:creationId xmlns:a16="http://schemas.microsoft.com/office/drawing/2014/main" id="{76A3AC0A-987B-43B3-B341-5D9647FF9169}"/>
              </a:ext>
            </a:extLst>
          </p:cNvPr>
          <p:cNvSpPr txBox="1"/>
          <p:nvPr/>
        </p:nvSpPr>
        <p:spPr>
          <a:xfrm>
            <a:off x="1295400" y="2667000"/>
            <a:ext cx="304800" cy="369332"/>
          </a:xfrm>
          <a:prstGeom prst="rect">
            <a:avLst/>
          </a:prstGeom>
          <a:noFill/>
        </p:spPr>
        <p:txBody>
          <a:bodyPr wrap="square" rtlCol="0">
            <a:spAutoFit/>
          </a:bodyPr>
          <a:lstStyle/>
          <a:p>
            <a:r>
              <a:rPr lang="en-US" altLang="zh-CN" dirty="0"/>
              <a:t>a</a:t>
            </a:r>
            <a:endParaRPr lang="zh-CN" altLang="en-US" dirty="0"/>
          </a:p>
        </p:txBody>
      </p:sp>
      <p:sp>
        <p:nvSpPr>
          <p:cNvPr id="8" name="文本框 7">
            <a:extLst>
              <a:ext uri="{FF2B5EF4-FFF2-40B4-BE49-F238E27FC236}">
                <a16:creationId xmlns:a16="http://schemas.microsoft.com/office/drawing/2014/main" id="{8FCEEB6F-8E77-487A-9A55-651AD964E382}"/>
              </a:ext>
            </a:extLst>
          </p:cNvPr>
          <p:cNvSpPr txBox="1"/>
          <p:nvPr/>
        </p:nvSpPr>
        <p:spPr>
          <a:xfrm>
            <a:off x="2057400" y="3444240"/>
            <a:ext cx="304800" cy="369332"/>
          </a:xfrm>
          <a:prstGeom prst="rect">
            <a:avLst/>
          </a:prstGeom>
          <a:noFill/>
        </p:spPr>
        <p:txBody>
          <a:bodyPr wrap="square" rtlCol="0">
            <a:spAutoFit/>
          </a:bodyPr>
          <a:lstStyle/>
          <a:p>
            <a:r>
              <a:rPr lang="en-US" altLang="zh-CN" dirty="0"/>
              <a:t>b</a:t>
            </a:r>
            <a:endParaRPr lang="zh-CN" altLang="en-US" dirty="0"/>
          </a:p>
        </p:txBody>
      </p:sp>
      <p:sp>
        <p:nvSpPr>
          <p:cNvPr id="9" name="文本框 8">
            <a:extLst>
              <a:ext uri="{FF2B5EF4-FFF2-40B4-BE49-F238E27FC236}">
                <a16:creationId xmlns:a16="http://schemas.microsoft.com/office/drawing/2014/main" id="{9A144C42-DB95-40E6-A652-7AB86930F578}"/>
              </a:ext>
            </a:extLst>
          </p:cNvPr>
          <p:cNvSpPr txBox="1"/>
          <p:nvPr/>
        </p:nvSpPr>
        <p:spPr>
          <a:xfrm>
            <a:off x="3429000" y="4419600"/>
            <a:ext cx="7467600" cy="1754326"/>
          </a:xfrm>
          <a:prstGeom prst="rect">
            <a:avLst/>
          </a:prstGeom>
          <a:noFill/>
        </p:spPr>
        <p:txBody>
          <a:bodyPr wrap="square" rtlCol="0">
            <a:spAutoFit/>
          </a:bodyPr>
          <a:lstStyle/>
          <a:p>
            <a:r>
              <a:rPr lang="en-US" altLang="zh-CN" dirty="0"/>
              <a:t>Suppose that we have a simple polygon P with k+1 sides. Because k+1 ≥ 4, Lemma1 tells us that P has an interior diagonal ab. Now, ab splits P into two simple polygons Q, with s sides, and R, with t sides. The sides of Q and R are the sides of P, together with the side ab, which is a side of both Q and R. Note that 3 ≤ s ≤ k and 3 ≤ t ≤ k because both Q and R have at least one fewer side than P does .</a:t>
            </a:r>
            <a:endParaRPr lang="zh-CN" altLang="en-US" dirty="0"/>
          </a:p>
        </p:txBody>
      </p:sp>
    </p:spTree>
    <p:extLst>
      <p:ext uri="{BB962C8B-B14F-4D97-AF65-F5344CB8AC3E}">
        <p14:creationId xmlns:p14="http://schemas.microsoft.com/office/powerpoint/2010/main" val="172428815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EB151868-9D7F-46E4-BFE9-E48E4F0047EB}"/>
              </a:ext>
            </a:extLst>
          </p:cNvPr>
          <p:cNvSpPr>
            <a:spLocks noGrp="1"/>
          </p:cNvSpPr>
          <p:nvPr>
            <p:ph idx="1"/>
          </p:nvPr>
        </p:nvSpPr>
        <p:spPr>
          <a:xfrm>
            <a:off x="609600" y="1295400"/>
            <a:ext cx="10972800" cy="5029200"/>
          </a:xfrm>
        </p:spPr>
        <p:txBody>
          <a:bodyPr>
            <a:normAutofit/>
          </a:bodyPr>
          <a:lstStyle/>
          <a:p>
            <a:r>
              <a:rPr lang="en-US" altLang="zh-CN" dirty="0"/>
              <a:t> Furthermore, the number of sides of P is two less than the sum of the numbers of sides of Q and the number of sides of R, because each side of P is a side of either Q or of R, but not both, and the diagonal ab is a side of both Q and R, but not P. That is, k+1 = s +t −2. We now use the inductive hypothesis. Because both 3≤ s ≤ k and 3≤ t ≤ k, by the inductive hypothesis we can triangulate Q and R into s −2 and t −2 triangles, respectively. Next, note that these triangulations together produce a triangulation of P. (Each diagonal added to triangulate one of these smaller polygons is also a diagonal of P.) Consequently, we can triangulate P into a total of (s −2)+(t −2) = s +t −4 = (k+1)−2 triangles. This completes the proof by strong induction</a:t>
            </a:r>
            <a:endParaRPr lang="zh-CN" altLang="en-US" dirty="0"/>
          </a:p>
        </p:txBody>
      </p:sp>
    </p:spTree>
    <p:extLst>
      <p:ext uri="{BB962C8B-B14F-4D97-AF65-F5344CB8AC3E}">
        <p14:creationId xmlns:p14="http://schemas.microsoft.com/office/powerpoint/2010/main" val="420621279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lnSpcReduction="10000"/>
          </a:bodyPr>
          <a:lstStyle/>
          <a:p>
            <a:r>
              <a:rPr lang="en-US" i="1" dirty="0"/>
              <a:t>Well-ordering property</a:t>
            </a:r>
            <a:r>
              <a:rPr lang="en-US" dirty="0"/>
              <a:t>: Every nonempty set of nonnegative integers has a least element.</a:t>
            </a:r>
          </a:p>
          <a:p>
            <a:r>
              <a:rPr lang="en-US" dirty="0"/>
              <a:t>The well-ordering property is one of the axioms of the positive integers listed in Appendix </a:t>
            </a:r>
            <a:r>
              <a:rPr lang="en-US" dirty="0">
                <a:latin typeface="Cambria Math" pitchFamily="18" charset="0"/>
                <a:ea typeface="Cambria Math" pitchFamily="18" charset="0"/>
              </a:rPr>
              <a:t>1</a:t>
            </a:r>
            <a:r>
              <a:rPr lang="en-US" dirty="0"/>
              <a:t>. </a:t>
            </a:r>
          </a:p>
          <a:p>
            <a:r>
              <a:rPr lang="en-US" dirty="0"/>
              <a:t>The well-ordering property can be used directly in proofs, as the next example illustrates.</a:t>
            </a:r>
          </a:p>
          <a:p>
            <a:r>
              <a:rPr lang="en-US" dirty="0"/>
              <a:t>The well-ordering property can be generalized. </a:t>
            </a:r>
          </a:p>
          <a:p>
            <a:pPr lvl="1"/>
            <a:r>
              <a:rPr lang="en-US" b="1" dirty="0"/>
              <a:t>Definition: </a:t>
            </a:r>
            <a:r>
              <a:rPr lang="en-US" dirty="0"/>
              <a:t>A set is </a:t>
            </a:r>
            <a:r>
              <a:rPr lang="en-US" i="1" dirty="0"/>
              <a:t>well ordered if every subset has a least element.</a:t>
            </a:r>
          </a:p>
          <a:p>
            <a:pPr lvl="2"/>
            <a:r>
              <a:rPr lang="en-US" b="1" dirty="0"/>
              <a:t>N</a:t>
            </a:r>
            <a:r>
              <a:rPr lang="en-US" dirty="0"/>
              <a:t> is well ordered under ≤.</a:t>
            </a:r>
          </a:p>
          <a:p>
            <a:pPr lvl="2"/>
            <a:r>
              <a:rPr lang="en-US" dirty="0"/>
              <a:t>The set of finite strings over an alphabet using lexicographic ordering is well ordered.</a:t>
            </a:r>
          </a:p>
          <a:p>
            <a:pPr lvl="1"/>
            <a:r>
              <a:rPr lang="en-US" dirty="0"/>
              <a:t>We will see a generalization of induction to sets other than the integers in the next section. </a:t>
            </a:r>
          </a:p>
          <a:p>
            <a:endParaRPr lang="en-US" dirty="0"/>
          </a:p>
          <a:p>
            <a:endParaRPr lang="en-US" i="1"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Well-Ordering Property</a:t>
            </a:r>
          </a:p>
        </p:txBody>
      </p:sp>
      <p:sp>
        <p:nvSpPr>
          <p:cNvPr id="3" name="Content Placeholder 2"/>
          <p:cNvSpPr>
            <a:spLocks noGrp="1"/>
          </p:cNvSpPr>
          <p:nvPr>
            <p:ph idx="1"/>
          </p:nvPr>
        </p:nvSpPr>
        <p:spPr/>
        <p:txBody>
          <a:bodyPr>
            <a:normAutofit fontScale="92500"/>
          </a:bodyPr>
          <a:lstStyle/>
          <a:p>
            <a:pPr>
              <a:buNone/>
            </a:pPr>
            <a:r>
              <a:rPr lang="en-US" b="1" dirty="0"/>
              <a:t>    Example</a:t>
            </a:r>
            <a:r>
              <a:rPr lang="en-US" dirty="0"/>
              <a:t>: Use the well-ordering property to prove the division algorithm, which states that if </a:t>
            </a:r>
            <a:r>
              <a:rPr lang="en-US" i="1" dirty="0"/>
              <a:t>a</a:t>
            </a:r>
            <a:r>
              <a:rPr lang="en-US" dirty="0"/>
              <a:t> is an integer and </a:t>
            </a:r>
            <a:r>
              <a:rPr lang="en-US" i="1" dirty="0"/>
              <a:t>d</a:t>
            </a:r>
            <a:r>
              <a:rPr lang="en-US" dirty="0"/>
              <a:t> is a positive integer, then there are unique integers </a:t>
            </a:r>
            <a:r>
              <a:rPr lang="en-US" i="1" dirty="0"/>
              <a:t>q</a:t>
            </a:r>
            <a:r>
              <a:rPr lang="en-US" dirty="0"/>
              <a:t> and </a:t>
            </a:r>
            <a:r>
              <a:rPr lang="en-US" i="1" dirty="0"/>
              <a:t>r</a:t>
            </a:r>
            <a:r>
              <a:rPr lang="en-US" dirty="0"/>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r>
              <a:rPr lang="en-US" dirty="0"/>
              <a:t>, such that   </a:t>
            </a:r>
            <a:r>
              <a:rPr lang="en-US" i="1" dirty="0"/>
              <a:t>a = </a:t>
            </a:r>
            <a:r>
              <a:rPr lang="en-US" i="1" dirty="0" err="1"/>
              <a:t>dq</a:t>
            </a:r>
            <a:r>
              <a:rPr lang="en-US" i="1" dirty="0"/>
              <a:t> + r</a:t>
            </a:r>
            <a:r>
              <a:rPr lang="en-US" dirty="0"/>
              <a:t>.</a:t>
            </a:r>
          </a:p>
          <a:p>
            <a:pPr>
              <a:buNone/>
            </a:pPr>
            <a:r>
              <a:rPr lang="en-US" b="1" dirty="0"/>
              <a:t>    Solution</a:t>
            </a:r>
            <a:r>
              <a:rPr lang="en-US" dirty="0"/>
              <a:t>: Let </a:t>
            </a:r>
            <a:r>
              <a:rPr lang="en-US" i="1" dirty="0"/>
              <a:t>S</a:t>
            </a:r>
            <a:r>
              <a:rPr lang="en-US" dirty="0"/>
              <a:t> be the set of nonnegative integers of the form  </a:t>
            </a:r>
            <a:r>
              <a:rPr lang="en-US" i="1" dirty="0"/>
              <a:t>a</a:t>
            </a:r>
            <a:r>
              <a:rPr lang="en-US" dirty="0"/>
              <a:t> </a:t>
            </a:r>
            <a:r>
              <a:rPr lang="en-US" dirty="0">
                <a:latin typeface="Cambria Math"/>
                <a:ea typeface="Cambria Math"/>
              </a:rPr>
              <a:t>− </a:t>
            </a:r>
            <a:r>
              <a:rPr lang="en-US" i="1" dirty="0" err="1">
                <a:latin typeface="Cambria Math"/>
                <a:ea typeface="Cambria Math"/>
              </a:rPr>
              <a:t>dq</a:t>
            </a:r>
            <a:r>
              <a:rPr lang="en-US" dirty="0">
                <a:latin typeface="Cambria Math"/>
                <a:ea typeface="Cambria Math"/>
              </a:rPr>
              <a:t>, where </a:t>
            </a:r>
            <a:r>
              <a:rPr lang="en-US" i="1" dirty="0">
                <a:latin typeface="Cambria Math"/>
                <a:ea typeface="Cambria Math"/>
              </a:rPr>
              <a:t>q</a:t>
            </a:r>
            <a:r>
              <a:rPr lang="en-US" dirty="0">
                <a:latin typeface="Cambria Math"/>
                <a:ea typeface="Cambria Math"/>
              </a:rPr>
              <a:t>  is an integer. The set is nonempty since  −</a:t>
            </a:r>
            <a:r>
              <a:rPr lang="en-US" i="1" dirty="0" err="1">
                <a:latin typeface="Cambria Math"/>
                <a:ea typeface="Cambria Math"/>
              </a:rPr>
              <a:t>dq</a:t>
            </a:r>
            <a:r>
              <a:rPr lang="en-US" i="1" dirty="0">
                <a:latin typeface="Cambria Math"/>
                <a:ea typeface="Cambria Math"/>
              </a:rPr>
              <a:t> </a:t>
            </a:r>
            <a:r>
              <a:rPr lang="en-US" dirty="0"/>
              <a:t>can be made as large as needed. </a:t>
            </a:r>
          </a:p>
          <a:p>
            <a:pPr lvl="1"/>
            <a:r>
              <a:rPr lang="en-US" dirty="0"/>
              <a:t>By the well-ordering property, S has a least element                    </a:t>
            </a:r>
            <a:r>
              <a:rPr lang="en-US" i="1" dirty="0"/>
              <a:t>r</a:t>
            </a:r>
            <a:r>
              <a:rPr lang="en-US" dirty="0"/>
              <a:t>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a:t>
            </a:r>
            <a:r>
              <a:rPr lang="en-US" i="1" dirty="0">
                <a:ea typeface="Cambria Math"/>
              </a:rPr>
              <a:t>. </a:t>
            </a:r>
            <a:r>
              <a:rPr lang="en-US" dirty="0">
                <a:ea typeface="Cambria Math"/>
              </a:rPr>
              <a:t>The integer </a:t>
            </a:r>
            <a:r>
              <a:rPr lang="en-US" i="1" dirty="0">
                <a:ea typeface="Cambria Math"/>
              </a:rPr>
              <a:t>r</a:t>
            </a:r>
            <a:r>
              <a:rPr lang="en-US" dirty="0">
                <a:ea typeface="Cambria Math"/>
              </a:rPr>
              <a:t> is nonnegative. It also must be the case that </a:t>
            </a:r>
            <a:r>
              <a:rPr lang="en-US" i="1" dirty="0"/>
              <a:t>r &lt; </a:t>
            </a:r>
            <a:r>
              <a:rPr lang="en-US" i="1" dirty="0">
                <a:ea typeface="Cambria Math" pitchFamily="18" charset="0"/>
              </a:rPr>
              <a:t>d. </a:t>
            </a:r>
            <a:r>
              <a:rPr lang="en-US" dirty="0">
                <a:ea typeface="Cambria Math" pitchFamily="18" charset="0"/>
              </a:rPr>
              <a:t>If it were not, then there would be a smaller nonnegative element in S, namely,                                                     </a:t>
            </a:r>
            <a:r>
              <a:rPr lang="en-US" i="1" dirty="0"/>
              <a:t>a</a:t>
            </a:r>
            <a:r>
              <a:rPr lang="en-US" dirty="0"/>
              <a:t> </a:t>
            </a:r>
            <a:r>
              <a:rPr lang="en-US" dirty="0">
                <a:latin typeface="Cambria Math"/>
                <a:ea typeface="Cambria Math"/>
              </a:rPr>
              <a:t>− </a:t>
            </a:r>
            <a:r>
              <a:rPr lang="en-US" i="1" dirty="0">
                <a:ea typeface="Cambria Math"/>
              </a:rPr>
              <a:t>d</a:t>
            </a:r>
            <a:r>
              <a:rPr lang="en-US" dirty="0">
                <a:ea typeface="Cambria Math"/>
              </a:rPr>
              <a:t>(</a:t>
            </a:r>
            <a:r>
              <a:rPr lang="en-US" i="1" dirty="0">
                <a:ea typeface="Cambria Math"/>
              </a:rPr>
              <a:t>q</a:t>
            </a:r>
            <a:r>
              <a:rPr lang="en-US" baseline="-25000" dirty="0">
                <a:latin typeface="Cambria Math"/>
                <a:ea typeface="Cambria Math"/>
              </a:rPr>
              <a:t>0 </a:t>
            </a:r>
            <a:r>
              <a:rPr lang="en-US" i="1" dirty="0"/>
              <a:t>+</a:t>
            </a:r>
            <a:r>
              <a:rPr lang="en-US" dirty="0">
                <a:latin typeface="Cambria Math" pitchFamily="18" charset="0"/>
                <a:ea typeface="Cambria Math" pitchFamily="18" charset="0"/>
              </a:rPr>
              <a:t> 1) = </a:t>
            </a:r>
            <a:r>
              <a:rPr lang="en-US" i="1" dirty="0"/>
              <a:t>a</a:t>
            </a:r>
            <a:r>
              <a:rPr lang="en-US" dirty="0"/>
              <a:t> </a:t>
            </a:r>
            <a:r>
              <a:rPr lang="en-US" dirty="0">
                <a:latin typeface="Cambria Math"/>
                <a:ea typeface="Cambria Math"/>
              </a:rPr>
              <a:t>− </a:t>
            </a:r>
            <a:r>
              <a:rPr lang="en-US" i="1" dirty="0">
                <a:ea typeface="Cambria Math"/>
              </a:rPr>
              <a:t>dq</a:t>
            </a:r>
            <a:r>
              <a:rPr lang="en-US" baseline="-25000" dirty="0">
                <a:latin typeface="Cambria Math"/>
                <a:ea typeface="Cambria Math"/>
              </a:rPr>
              <a:t>0 </a:t>
            </a:r>
            <a:r>
              <a:rPr lang="en-US" dirty="0">
                <a:latin typeface="Cambria Math"/>
                <a:ea typeface="Cambria Math"/>
              </a:rPr>
              <a:t>− </a:t>
            </a:r>
            <a:r>
              <a:rPr lang="en-US" i="1" dirty="0">
                <a:ea typeface="Cambria Math"/>
              </a:rPr>
              <a:t>d</a:t>
            </a:r>
            <a:r>
              <a:rPr lang="en-US" dirty="0">
                <a:latin typeface="Cambria Math" pitchFamily="18" charset="0"/>
                <a:ea typeface="Cambria Math" pitchFamily="18" charset="0"/>
              </a:rPr>
              <a:t> = </a:t>
            </a:r>
            <a:r>
              <a:rPr lang="en-US" i="1" dirty="0"/>
              <a:t>r</a:t>
            </a:r>
            <a:r>
              <a:rPr lang="en-US" dirty="0"/>
              <a:t> </a:t>
            </a:r>
            <a:r>
              <a:rPr lang="en-US" dirty="0">
                <a:latin typeface="Cambria Math"/>
                <a:ea typeface="Cambria Math"/>
              </a:rPr>
              <a:t>− </a:t>
            </a:r>
            <a:r>
              <a:rPr lang="en-US" i="1" dirty="0">
                <a:ea typeface="Cambria Math"/>
              </a:rPr>
              <a:t>d  &gt; </a:t>
            </a:r>
            <a:r>
              <a:rPr lang="en-US" dirty="0">
                <a:latin typeface="Cambria Math" pitchFamily="18" charset="0"/>
                <a:ea typeface="Cambria Math" pitchFamily="18" charset="0"/>
              </a:rPr>
              <a:t>0.</a:t>
            </a:r>
          </a:p>
          <a:p>
            <a:pPr lvl="1"/>
            <a:r>
              <a:rPr lang="en-US" dirty="0">
                <a:ea typeface="Cambria Math" pitchFamily="18" charset="0"/>
              </a:rPr>
              <a:t>Therefore, there are integers </a:t>
            </a:r>
            <a:r>
              <a:rPr lang="en-US" i="1" dirty="0">
                <a:ea typeface="Cambria Math" pitchFamily="18" charset="0"/>
              </a:rPr>
              <a:t>q</a:t>
            </a:r>
            <a:r>
              <a:rPr lang="en-US" dirty="0">
                <a:ea typeface="Cambria Math" pitchFamily="18" charset="0"/>
              </a:rPr>
              <a:t> and </a:t>
            </a:r>
            <a:r>
              <a:rPr lang="en-US" i="1" dirty="0">
                <a:ea typeface="Cambria Math" pitchFamily="18" charset="0"/>
              </a:rPr>
              <a:t>r</a:t>
            </a:r>
            <a:r>
              <a:rPr lang="en-US" dirty="0">
                <a:ea typeface="Cambria Math" pitchFamily="18" charset="0"/>
              </a:rPr>
              <a:t> with </a:t>
            </a:r>
            <a:r>
              <a:rPr lang="en-US" dirty="0">
                <a:latin typeface="Cambria Math" pitchFamily="18" charset="0"/>
                <a:ea typeface="Cambria Math" pitchFamily="18" charset="0"/>
              </a:rPr>
              <a:t>0</a:t>
            </a:r>
            <a:r>
              <a:rPr lang="en-US" i="1" dirty="0"/>
              <a:t> ≤ r &lt; </a:t>
            </a:r>
            <a:r>
              <a:rPr lang="en-US" i="1" dirty="0">
                <a:ea typeface="Cambria Math" pitchFamily="18" charset="0"/>
              </a:rPr>
              <a:t>d.</a:t>
            </a:r>
          </a:p>
          <a:p>
            <a:pPr>
              <a:buNone/>
            </a:pPr>
            <a:r>
              <a:rPr lang="en-US" i="1" dirty="0">
                <a:ea typeface="Cambria Math" pitchFamily="18" charset="0"/>
              </a:rPr>
              <a:t>                </a:t>
            </a:r>
            <a:r>
              <a:rPr lang="en-US" dirty="0">
                <a:ea typeface="Cambria Math" pitchFamily="18" charset="0"/>
              </a:rPr>
              <a:t>(</a:t>
            </a:r>
            <a:r>
              <a:rPr lang="en-US" i="1" dirty="0">
                <a:ea typeface="Cambria Math" pitchFamily="18" charset="0"/>
              </a:rPr>
              <a:t>uniqueness of q and r is Exercise </a:t>
            </a:r>
            <a:r>
              <a:rPr lang="en-US" dirty="0">
                <a:latin typeface="Cambria Math" pitchFamily="18" charset="0"/>
                <a:ea typeface="Cambria Math" pitchFamily="18" charset="0"/>
              </a:rPr>
              <a:t>37</a:t>
            </a:r>
            <a:r>
              <a:rPr lang="en-US" dirty="0">
                <a:ea typeface="Cambria Math" pitchFamily="18" charset="0"/>
              </a:rPr>
              <a:t>)</a:t>
            </a:r>
            <a:endParaRPr lang="en-US" dirty="0"/>
          </a:p>
        </p:txBody>
      </p:sp>
      <p:sp>
        <p:nvSpPr>
          <p:cNvPr id="4" name="Isosceles Triangle 3"/>
          <p:cNvSpPr/>
          <p:nvPr/>
        </p:nvSpPr>
        <p:spPr>
          <a:xfrm rot="5400000" flipH="1" flipV="1">
            <a:off x="9791700" y="5676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Climbing an </a:t>
            </a:r>
            <a:br>
              <a:rPr lang="en-US" dirty="0"/>
            </a:br>
            <a:r>
              <a:rPr lang="en-US" dirty="0"/>
              <a:t>Infinite Ladder</a:t>
            </a:r>
          </a:p>
        </p:txBody>
      </p:sp>
      <p:pic>
        <p:nvPicPr>
          <p:cNvPr id="4" name="Content Placeholder 3" descr="0401.jpg"/>
          <p:cNvPicPr>
            <a:picLocks noGrp="1" noChangeAspect="1"/>
          </p:cNvPicPr>
          <p:nvPr>
            <p:ph idx="1"/>
          </p:nvPr>
        </p:nvPicPr>
        <p:blipFill>
          <a:blip r:embed="rId2" cstate="print"/>
          <a:stretch>
            <a:fillRect/>
          </a:stretch>
        </p:blipFill>
        <p:spPr>
          <a:xfrm>
            <a:off x="7162801" y="457200"/>
            <a:ext cx="3248025" cy="5827374"/>
          </a:xfrm>
        </p:spPr>
      </p:pic>
      <p:sp>
        <p:nvSpPr>
          <p:cNvPr id="5" name="TextBox 4"/>
          <p:cNvSpPr txBox="1"/>
          <p:nvPr/>
        </p:nvSpPr>
        <p:spPr>
          <a:xfrm>
            <a:off x="2057400" y="1905001"/>
            <a:ext cx="6248400" cy="1200329"/>
          </a:xfrm>
          <a:prstGeom prst="rect">
            <a:avLst/>
          </a:prstGeom>
          <a:noFill/>
        </p:spPr>
        <p:txBody>
          <a:bodyPr wrap="square" rtlCol="0">
            <a:spAutoFit/>
          </a:bodyPr>
          <a:lstStyle/>
          <a:p>
            <a:r>
              <a:rPr lang="en-US" dirty="0"/>
              <a:t>Suppose we have an infinite ladder:</a:t>
            </a:r>
          </a:p>
          <a:p>
            <a:pPr marL="342900" indent="-342900">
              <a:buFont typeface="+mj-lt"/>
              <a:buAutoNum type="arabicPeriod"/>
            </a:pPr>
            <a:r>
              <a:rPr lang="en-US" dirty="0"/>
              <a:t>We can reach the first rung of the ladder.</a:t>
            </a:r>
          </a:p>
          <a:p>
            <a:pPr marL="342900" indent="-342900">
              <a:buFont typeface="+mj-lt"/>
              <a:buAutoNum type="arabicPeriod"/>
            </a:pPr>
            <a:r>
              <a:rPr lang="en-US" dirty="0"/>
              <a:t>If we can reach a particular rung of the ladder, then we can reach the next rung.</a:t>
            </a:r>
          </a:p>
        </p:txBody>
      </p:sp>
      <p:sp>
        <p:nvSpPr>
          <p:cNvPr id="6" name="TextBox 5"/>
          <p:cNvSpPr txBox="1"/>
          <p:nvPr/>
        </p:nvSpPr>
        <p:spPr>
          <a:xfrm>
            <a:off x="2133600" y="3200400"/>
            <a:ext cx="4876800" cy="1754326"/>
          </a:xfrm>
          <a:prstGeom prst="rect">
            <a:avLst/>
          </a:prstGeom>
          <a:noFill/>
        </p:spPr>
        <p:txBody>
          <a:bodyPr wrap="square" rtlCol="0">
            <a:spAutoFit/>
          </a:bodyPr>
          <a:lstStyle/>
          <a:p>
            <a:endParaRPr lang="en-US" dirty="0"/>
          </a:p>
          <a:p>
            <a:r>
              <a:rPr lang="en-US" dirty="0"/>
              <a:t>From (1), we can reach the first rung. Then by applying (2), we can reach the second rung. Applying (2) again, the third rung. And so on.  We can apply (2) any number of times to reach any particular rung, no matter how high up.</a:t>
            </a:r>
          </a:p>
        </p:txBody>
      </p:sp>
      <p:sp>
        <p:nvSpPr>
          <p:cNvPr id="7" name="TextBox 6"/>
          <p:cNvSpPr txBox="1"/>
          <p:nvPr/>
        </p:nvSpPr>
        <p:spPr>
          <a:xfrm>
            <a:off x="2133600" y="5791201"/>
            <a:ext cx="4191000" cy="646331"/>
          </a:xfrm>
          <a:prstGeom prst="rect">
            <a:avLst/>
          </a:prstGeom>
          <a:noFill/>
        </p:spPr>
        <p:txBody>
          <a:bodyPr wrap="square" rtlCol="0">
            <a:spAutoFit/>
          </a:bodyPr>
          <a:lstStyle/>
          <a:p>
            <a:r>
              <a:rPr lang="en-US" dirty="0"/>
              <a:t>This example motivates proof by mathematical induction.</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Pages 342-344      15, 35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r>
              <a:rPr lang="en-US" altLang="zh-CN" dirty="0">
                <a:ea typeface="宋体" charset="-122"/>
              </a:rPr>
              <a:t>Pages 292-293      15, 35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Definitions and Structural Induction</a:t>
            </a:r>
          </a:p>
        </p:txBody>
      </p:sp>
      <p:sp>
        <p:nvSpPr>
          <p:cNvPr id="3" name="Subtitle 2"/>
          <p:cNvSpPr>
            <a:spLocks noGrp="1"/>
          </p:cNvSpPr>
          <p:nvPr>
            <p:ph type="subTitle" idx="1"/>
          </p:nvPr>
        </p:nvSpPr>
        <p:spPr/>
        <p:txBody>
          <a:bodyPr/>
          <a:lstStyle/>
          <a:p>
            <a:r>
              <a:rPr lang="en-US"/>
              <a:t>Section 5.3</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a:xfrm>
            <a:off x="609600" y="1935480"/>
            <a:ext cx="4419600" cy="4389120"/>
          </a:xfrm>
        </p:spPr>
        <p:txBody>
          <a:bodyPr>
            <a:normAutofit/>
          </a:bodyPr>
          <a:lstStyle/>
          <a:p>
            <a:r>
              <a:rPr lang="en-US" dirty="0"/>
              <a:t>Recursively Defined Functions</a:t>
            </a:r>
          </a:p>
          <a:p>
            <a:r>
              <a:rPr lang="en-US" dirty="0"/>
              <a:t>Recursively Defined Sets and Structures</a:t>
            </a:r>
          </a:p>
          <a:p>
            <a:r>
              <a:rPr lang="en-US" dirty="0"/>
              <a:t>Structural Induction</a:t>
            </a:r>
          </a:p>
          <a:p>
            <a:r>
              <a:rPr lang="en-US" dirty="0"/>
              <a:t>Generalized Induction</a:t>
            </a:r>
          </a:p>
          <a:p>
            <a:pPr>
              <a:buNone/>
            </a:pPr>
            <a:endParaRPr lang="en-US" dirty="0"/>
          </a:p>
          <a:p>
            <a:pPr lvl="1">
              <a:buNone/>
            </a:pPr>
            <a:endParaRPr lang="en-US" dirty="0"/>
          </a:p>
          <a:p>
            <a:endParaRPr lang="en-US" dirty="0"/>
          </a:p>
        </p:txBody>
      </p:sp>
      <p:pic>
        <p:nvPicPr>
          <p:cNvPr id="4" name="Picture 1">
            <a:extLst>
              <a:ext uri="{FF2B5EF4-FFF2-40B4-BE49-F238E27FC236}">
                <a16:creationId xmlns:a16="http://schemas.microsoft.com/office/drawing/2014/main" id="{90E1B36B-B049-406B-A128-FD25AAC5353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562600" y="1447800"/>
            <a:ext cx="6200775"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normAutofit/>
          </a:bodyPr>
          <a:lstStyle/>
          <a:p>
            <a:pPr>
              <a:buNone/>
            </a:pPr>
            <a:r>
              <a:rPr lang="en-US" dirty="0"/>
              <a:t>   </a:t>
            </a:r>
            <a:r>
              <a:rPr lang="en-US" b="1" dirty="0"/>
              <a:t>Definition</a:t>
            </a:r>
            <a:r>
              <a:rPr lang="en-US" dirty="0"/>
              <a:t>:  A </a:t>
            </a:r>
            <a:r>
              <a:rPr lang="en-US" i="1" dirty="0"/>
              <a:t>recursive</a:t>
            </a:r>
            <a:r>
              <a:rPr lang="en-US" dirty="0"/>
              <a:t> or </a:t>
            </a:r>
            <a:r>
              <a:rPr lang="en-US" i="1" dirty="0"/>
              <a:t>inductive definition  </a:t>
            </a:r>
            <a:r>
              <a:rPr lang="en-US" dirty="0"/>
              <a:t>of a function consists of two steps.</a:t>
            </a:r>
          </a:p>
          <a:p>
            <a:pPr lvl="1"/>
            <a:r>
              <a:rPr lang="en-US" dirty="0"/>
              <a:t>BASIS STEP: Specify the value of the function at zero.</a:t>
            </a:r>
          </a:p>
          <a:p>
            <a:pPr lvl="1"/>
            <a:r>
              <a:rPr lang="en-US" dirty="0"/>
              <a:t>RECURSIVE STEP: Give a rule for finding its value at an integer from its values at smaller integers.</a:t>
            </a:r>
          </a:p>
          <a:p>
            <a:r>
              <a:rPr lang="en-US" dirty="0"/>
              <a:t>A function </a:t>
            </a:r>
            <a:r>
              <a:rPr lang="en-US" i="1" dirty="0"/>
              <a:t>f</a:t>
            </a:r>
            <a:r>
              <a:rPr lang="en-US" dirty="0"/>
              <a:t>(</a:t>
            </a:r>
            <a:r>
              <a:rPr lang="en-US" i="1" dirty="0"/>
              <a:t>n</a:t>
            </a:r>
            <a:r>
              <a:rPr lang="en-US" dirty="0"/>
              <a:t>)  is the same as a sequence </a:t>
            </a:r>
            <a:r>
              <a:rPr lang="en-US" i="1" dirty="0"/>
              <a:t>a</a:t>
            </a:r>
            <a:r>
              <a:rPr lang="en-US" baseline="-25000" dirty="0">
                <a:latin typeface="Cambria Math" pitchFamily="18" charset="0"/>
                <a:ea typeface="Cambria Math" pitchFamily="18" charset="0"/>
              </a:rPr>
              <a:t>0</a:t>
            </a:r>
            <a:r>
              <a:rPr lang="en-US" dirty="0"/>
              <a:t>, </a:t>
            </a:r>
            <a:r>
              <a:rPr lang="en-US" i="1" dirty="0"/>
              <a:t>a</a:t>
            </a:r>
            <a:r>
              <a:rPr lang="en-US" baseline="-25000" dirty="0">
                <a:latin typeface="Cambria Math" pitchFamily="18" charset="0"/>
                <a:ea typeface="Cambria Math" pitchFamily="18" charset="0"/>
              </a:rPr>
              <a:t>1</a:t>
            </a:r>
            <a:r>
              <a:rPr lang="en-US" dirty="0"/>
              <a:t>, … , where </a:t>
            </a:r>
            <a:r>
              <a:rPr lang="en-US" i="1" dirty="0" err="1"/>
              <a:t>a</a:t>
            </a:r>
            <a:r>
              <a:rPr lang="en-US" i="1" baseline="-25000" dirty="0" err="1"/>
              <a:t>i</a:t>
            </a:r>
            <a:r>
              <a:rPr lang="en-US" dirty="0"/>
              <a:t>, where </a:t>
            </a:r>
            <a:r>
              <a:rPr lang="en-US" i="1" dirty="0"/>
              <a:t>f</a:t>
            </a:r>
            <a:r>
              <a:rPr lang="en-US" dirty="0"/>
              <a:t>(</a:t>
            </a:r>
            <a:r>
              <a:rPr lang="en-US" i="1" dirty="0" err="1"/>
              <a:t>i</a:t>
            </a:r>
            <a:r>
              <a:rPr lang="en-US" dirty="0"/>
              <a:t>) = </a:t>
            </a:r>
            <a:r>
              <a:rPr lang="en-US" i="1" dirty="0" err="1"/>
              <a:t>a</a:t>
            </a:r>
            <a:r>
              <a:rPr lang="en-US" i="1" baseline="-25000" dirty="0" err="1"/>
              <a:t>i</a:t>
            </a:r>
            <a:r>
              <a:rPr lang="en-US" dirty="0"/>
              <a:t>. This was done using recurrence relations in Section </a:t>
            </a:r>
            <a:r>
              <a:rPr lang="en-US" dirty="0">
                <a:latin typeface="Cambria Math" pitchFamily="18" charset="0"/>
                <a:ea typeface="Cambria Math" pitchFamily="18" charset="0"/>
              </a:rPr>
              <a:t>2.4</a:t>
            </a:r>
            <a:r>
              <a:rPr lang="en-US" dirty="0"/>
              <a:t>.</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Recursively Defined Functions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Suppose </a:t>
            </a:r>
            <a:r>
              <a:rPr lang="en-US" i="1" dirty="0"/>
              <a:t>f </a:t>
            </a:r>
            <a:r>
              <a:rPr lang="en-US" dirty="0"/>
              <a:t>is defined by:</a:t>
            </a:r>
          </a:p>
          <a:p>
            <a:pPr>
              <a:buNone/>
            </a:pPr>
            <a:r>
              <a:rPr lang="en-US" i="1" dirty="0"/>
              <a:t>         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a:t>
            </a:r>
          </a:p>
          <a:p>
            <a:pPr>
              <a:buNone/>
            </a:pPr>
            <a:r>
              <a:rPr lang="en-US" i="1" dirty="0"/>
              <a:t>         f(n + </a:t>
            </a:r>
            <a:r>
              <a:rPr lang="en-US" dirty="0">
                <a:latin typeface="Cambria Math" pitchFamily="18" charset="0"/>
                <a:ea typeface="Cambria Math" pitchFamily="18" charset="0"/>
              </a:rPr>
              <a:t>1</a:t>
            </a:r>
            <a:r>
              <a:rPr lang="en-US" dirty="0"/>
              <a:t>)</a:t>
            </a:r>
            <a:r>
              <a:rPr lang="en-US" i="1" dirty="0"/>
              <a:t> = </a:t>
            </a:r>
            <a:r>
              <a:rPr lang="en-US" dirty="0">
                <a:latin typeface="Cambria Math" pitchFamily="18" charset="0"/>
                <a:ea typeface="Cambria Math" pitchFamily="18" charset="0"/>
              </a:rPr>
              <a:t>2</a:t>
            </a:r>
            <a:r>
              <a:rPr lang="en-US" i="1" dirty="0"/>
              <a:t>f</a:t>
            </a:r>
            <a:r>
              <a:rPr lang="en-US" dirty="0"/>
              <a:t>(</a:t>
            </a:r>
            <a:r>
              <a:rPr lang="en-US" i="1" dirty="0"/>
              <a:t>n</a:t>
            </a:r>
            <a:r>
              <a:rPr lang="en-US" dirty="0"/>
              <a:t>)</a:t>
            </a:r>
            <a:r>
              <a:rPr lang="en-US" i="1" dirty="0"/>
              <a:t> + </a:t>
            </a:r>
            <a:r>
              <a:rPr lang="en-US" dirty="0">
                <a:latin typeface="Cambria Math" pitchFamily="18" charset="0"/>
                <a:ea typeface="Cambria Math" pitchFamily="18" charset="0"/>
              </a:rPr>
              <a:t>3</a:t>
            </a:r>
          </a:p>
          <a:p>
            <a:pPr>
              <a:buNone/>
            </a:pPr>
            <a:r>
              <a:rPr lang="en-US" dirty="0"/>
              <a:t>    Find </a:t>
            </a:r>
            <a:r>
              <a:rPr lang="en-US" i="1" dirty="0"/>
              <a:t>f</a:t>
            </a:r>
            <a:r>
              <a:rPr lang="en-US" dirty="0"/>
              <a:t>(</a:t>
            </a:r>
            <a:r>
              <a:rPr lang="en-US" dirty="0">
                <a:latin typeface="Cambria Math" pitchFamily="18" charset="0"/>
                <a:ea typeface="Cambria Math" pitchFamily="18" charset="0"/>
              </a:rPr>
              <a:t>1</a:t>
            </a:r>
            <a:r>
              <a:rPr lang="en-US" dirty="0"/>
              <a:t>), </a:t>
            </a:r>
            <a:r>
              <a:rPr lang="en-US" i="1" dirty="0"/>
              <a:t>f</a:t>
            </a:r>
            <a:r>
              <a:rPr lang="en-US" dirty="0"/>
              <a:t>(</a:t>
            </a:r>
            <a:r>
              <a:rPr lang="en-US" dirty="0">
                <a:latin typeface="Cambria Math" pitchFamily="18" charset="0"/>
                <a:ea typeface="Cambria Math" pitchFamily="18" charset="0"/>
              </a:rPr>
              <a:t>2</a:t>
            </a:r>
            <a:r>
              <a:rPr lang="en-US" dirty="0"/>
              <a:t>), </a:t>
            </a:r>
            <a:r>
              <a:rPr lang="en-US" i="1" dirty="0"/>
              <a:t>f</a:t>
            </a:r>
            <a:r>
              <a:rPr lang="en-US" dirty="0"/>
              <a:t>(</a:t>
            </a:r>
            <a:r>
              <a:rPr lang="en-US" dirty="0">
                <a:latin typeface="Cambria Math" pitchFamily="18" charset="0"/>
                <a:ea typeface="Cambria Math" pitchFamily="18" charset="0"/>
              </a:rPr>
              <a:t>3</a:t>
            </a:r>
            <a:r>
              <a:rPr lang="en-US" dirty="0"/>
              <a:t>), </a:t>
            </a:r>
            <a:r>
              <a:rPr lang="en-US" i="1" dirty="0"/>
              <a:t>f</a:t>
            </a:r>
            <a:r>
              <a:rPr lang="en-US" dirty="0"/>
              <a:t>(</a:t>
            </a:r>
            <a:r>
              <a:rPr lang="en-US" dirty="0">
                <a:latin typeface="Cambria Math" pitchFamily="18" charset="0"/>
                <a:ea typeface="Cambria Math" pitchFamily="18" charset="0"/>
              </a:rPr>
              <a:t>4</a:t>
            </a:r>
            <a:r>
              <a:rPr lang="en-US" dirty="0"/>
              <a:t>)</a:t>
            </a:r>
          </a:p>
          <a:p>
            <a:pPr>
              <a:buNone/>
            </a:pPr>
            <a:r>
              <a:rPr lang="en-US" dirty="0"/>
              <a:t>    </a:t>
            </a:r>
            <a:r>
              <a:rPr lang="en-US" b="1" dirty="0"/>
              <a:t>Solution</a:t>
            </a:r>
            <a:r>
              <a:rPr lang="en-US" dirty="0"/>
              <a:t>:</a:t>
            </a:r>
          </a:p>
          <a:p>
            <a:pPr lvl="2"/>
            <a:r>
              <a:rPr lang="en-US" i="1" dirty="0"/>
              <a:t>f</a:t>
            </a:r>
            <a:r>
              <a:rPr lang="en-US" dirty="0"/>
              <a:t>(</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∙3 + 3 = 9</a:t>
            </a:r>
          </a:p>
          <a:p>
            <a:pPr lvl="2"/>
            <a:r>
              <a:rPr lang="en-US" i="1" dirty="0"/>
              <a:t>f</a:t>
            </a:r>
            <a:r>
              <a:rPr lang="en-US" dirty="0"/>
              <a:t>(</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1</a:t>
            </a:r>
            <a:r>
              <a:rPr lang="en-US" dirty="0">
                <a:ea typeface="Cambria Math" pitchFamily="18" charset="0"/>
              </a:rPr>
              <a:t>)</a:t>
            </a:r>
            <a:r>
              <a:rPr lang="en-US" i="1" dirty="0"/>
              <a:t>+ </a:t>
            </a:r>
            <a:r>
              <a:rPr lang="en-US" dirty="0">
                <a:latin typeface="Cambria Math" pitchFamily="18" charset="0"/>
                <a:ea typeface="Cambria Math" pitchFamily="18" charset="0"/>
              </a:rPr>
              <a:t>3 = 2</a:t>
            </a:r>
            <a:r>
              <a:rPr lang="en-US" dirty="0">
                <a:latin typeface="Cambria Math"/>
                <a:ea typeface="Cambria Math"/>
              </a:rPr>
              <a:t>∙9 + 3 = 21</a:t>
            </a:r>
          </a:p>
          <a:p>
            <a:pPr lvl="2"/>
            <a:r>
              <a:rPr lang="en-US" i="1" dirty="0"/>
              <a:t>f</a:t>
            </a:r>
            <a:r>
              <a:rPr lang="en-US" dirty="0"/>
              <a:t>(</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2</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∙21 + 3 = 45</a:t>
            </a:r>
          </a:p>
          <a:p>
            <a:pPr lvl="2"/>
            <a:r>
              <a:rPr lang="en-US" i="1" dirty="0"/>
              <a:t>f</a:t>
            </a:r>
            <a:r>
              <a:rPr lang="en-US" dirty="0"/>
              <a:t>(</a:t>
            </a:r>
            <a:r>
              <a:rPr lang="en-US" dirty="0">
                <a:latin typeface="Cambria Math" pitchFamily="18" charset="0"/>
                <a:ea typeface="Cambria Math" pitchFamily="18" charset="0"/>
              </a:rPr>
              <a:t>4</a:t>
            </a:r>
            <a:r>
              <a:rPr lang="en-US" dirty="0"/>
              <a:t>) = </a:t>
            </a:r>
            <a:r>
              <a:rPr lang="en-US" dirty="0">
                <a:latin typeface="Cambria Math" pitchFamily="18" charset="0"/>
                <a:ea typeface="Cambria Math" pitchFamily="18" charset="0"/>
              </a:rPr>
              <a:t>2</a:t>
            </a:r>
            <a:r>
              <a:rPr lang="en-US" i="1" dirty="0"/>
              <a:t>f</a:t>
            </a:r>
            <a:r>
              <a:rPr lang="en-US" dirty="0"/>
              <a:t>(</a:t>
            </a:r>
            <a:r>
              <a:rPr lang="en-US" dirty="0">
                <a:latin typeface="Cambria Math" pitchFamily="18" charset="0"/>
                <a:ea typeface="Cambria Math" pitchFamily="18" charset="0"/>
              </a:rPr>
              <a:t>3</a:t>
            </a:r>
            <a:r>
              <a:rPr lang="en-US" dirty="0"/>
              <a:t>)</a:t>
            </a:r>
            <a:r>
              <a:rPr lang="en-US" i="1" dirty="0"/>
              <a:t> + </a:t>
            </a:r>
            <a:r>
              <a:rPr lang="en-US" dirty="0">
                <a:latin typeface="Cambria Math" pitchFamily="18" charset="0"/>
                <a:ea typeface="Cambria Math" pitchFamily="18" charset="0"/>
              </a:rPr>
              <a:t>3 = 2</a:t>
            </a:r>
            <a:r>
              <a:rPr lang="en-US" dirty="0">
                <a:latin typeface="Cambria Math"/>
                <a:ea typeface="Cambria Math"/>
              </a:rPr>
              <a:t>∙45 + 3 = 93</a:t>
            </a:r>
          </a:p>
          <a:p>
            <a:pPr lvl="2">
              <a:buNone/>
            </a:pPr>
            <a:endParaRPr lang="en-US" dirty="0">
              <a:latin typeface="Cambria Math"/>
              <a:ea typeface="Cambria Math"/>
            </a:endParaRPr>
          </a:p>
          <a:p>
            <a:pPr>
              <a:buNone/>
            </a:pPr>
            <a:r>
              <a:rPr lang="en-US" b="1" dirty="0"/>
              <a:t>   Example:  </a:t>
            </a:r>
            <a:r>
              <a:rPr lang="en-US" dirty="0"/>
              <a:t>Give a recursive definition of the factorial function </a:t>
            </a:r>
            <a:r>
              <a:rPr lang="en-US" i="1" dirty="0"/>
              <a:t>n</a:t>
            </a:r>
            <a:r>
              <a:rPr lang="en-US" dirty="0"/>
              <a:t>!:</a:t>
            </a:r>
          </a:p>
          <a:p>
            <a:pPr>
              <a:buNone/>
            </a:pPr>
            <a:r>
              <a:rPr lang="en-US" b="1" dirty="0"/>
              <a:t>   Solution</a:t>
            </a:r>
            <a:r>
              <a:rPr lang="en-US" dirty="0"/>
              <a:t>:</a:t>
            </a:r>
          </a:p>
          <a:p>
            <a:pPr marL="971550" lvl="1" indent="-514350">
              <a:buNone/>
            </a:pPr>
            <a:r>
              <a:rPr lang="en-US" i="1" dirty="0"/>
              <a:t>f</a:t>
            </a:r>
            <a:r>
              <a:rPr lang="en-US" dirty="0"/>
              <a:t>(</a:t>
            </a:r>
            <a:r>
              <a:rPr lang="en-US" dirty="0">
                <a:latin typeface="Cambria Math" pitchFamily="18" charset="0"/>
                <a:ea typeface="Cambria Math" pitchFamily="18" charset="0"/>
              </a:rPr>
              <a:t>0</a:t>
            </a:r>
            <a:r>
              <a:rPr lang="en-US" dirty="0"/>
              <a:t>)</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dirty="0"/>
              <a:t>(</a:t>
            </a:r>
            <a:r>
              <a:rPr lang="en-US" i="1" dirty="0"/>
              <a:t>n + </a:t>
            </a:r>
            <a:r>
              <a:rPr lang="en-US" dirty="0">
                <a:latin typeface="Cambria Math" pitchFamily="18" charset="0"/>
                <a:ea typeface="Cambria Math" pitchFamily="18" charset="0"/>
              </a:rPr>
              <a:t>1</a:t>
            </a:r>
            <a:r>
              <a:rPr lang="en-US" dirty="0"/>
              <a:t>)</a:t>
            </a:r>
            <a:r>
              <a:rPr lang="en-US" i="1" dirty="0"/>
              <a:t> = </a:t>
            </a:r>
            <a:r>
              <a:rPr lang="en-US" dirty="0"/>
              <a:t>(</a:t>
            </a:r>
            <a:r>
              <a:rPr lang="en-US" i="1" dirty="0"/>
              <a:t>n + </a:t>
            </a:r>
            <a:r>
              <a:rPr lang="en-US" dirty="0">
                <a:latin typeface="Cambria Math" pitchFamily="18" charset="0"/>
                <a:ea typeface="Cambria Math" pitchFamily="18" charset="0"/>
              </a:rPr>
              <a:t>1</a:t>
            </a:r>
            <a:r>
              <a:rPr lang="en-US" dirty="0"/>
              <a:t>)</a:t>
            </a:r>
            <a:r>
              <a:rPr lang="en-US" dirty="0">
                <a:latin typeface="Cambria Math"/>
                <a:ea typeface="Cambria Math"/>
              </a:rPr>
              <a:t>∙</a:t>
            </a:r>
            <a:r>
              <a:rPr lang="en-US" i="1" dirty="0"/>
              <a:t> f</a:t>
            </a:r>
            <a:r>
              <a:rPr lang="en-US" dirty="0"/>
              <a:t>(</a:t>
            </a:r>
            <a:r>
              <a:rPr lang="en-US" i="1" dirty="0"/>
              <a:t>n</a:t>
            </a:r>
            <a:r>
              <a:rPr lang="en-US" dirty="0"/>
              <a:t>)</a:t>
            </a:r>
          </a:p>
          <a:p>
            <a:pPr lvl="2">
              <a:buNone/>
            </a:pPr>
            <a:endParaRPr lang="en-US" dirty="0">
              <a:latin typeface="Cambria Math"/>
              <a:ea typeface="Cambria Math"/>
            </a:endParaRPr>
          </a:p>
          <a:p>
            <a:pPr lvl="2"/>
            <a:endParaRPr lang="en-US" dirty="0"/>
          </a:p>
          <a:p>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Recursively Defined Functions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a:t>
            </a:r>
          </a:p>
          <a:p>
            <a:endParaRPr lang="en-US" dirty="0"/>
          </a:p>
          <a:p>
            <a:endParaRPr lang="en-US" dirty="0"/>
          </a:p>
          <a:p>
            <a:pPr>
              <a:buNone/>
            </a:pPr>
            <a:r>
              <a:rPr lang="en-US" b="1" dirty="0"/>
              <a:t>   Solution</a:t>
            </a:r>
            <a:r>
              <a:rPr lang="en-US" dirty="0"/>
              <a:t>: The first part of the definition is</a:t>
            </a:r>
          </a:p>
          <a:p>
            <a:pPr>
              <a:buNone/>
            </a:pPr>
            <a:endParaRPr lang="en-US" dirty="0"/>
          </a:p>
          <a:p>
            <a:pPr>
              <a:buNone/>
            </a:pPr>
            <a:endParaRPr lang="en-US" dirty="0"/>
          </a:p>
          <a:p>
            <a:pPr>
              <a:buNone/>
            </a:pPr>
            <a:r>
              <a:rPr lang="en-US" dirty="0"/>
              <a:t>   The second part is</a:t>
            </a:r>
          </a:p>
        </p:txBody>
      </p:sp>
      <p:pic>
        <p:nvPicPr>
          <p:cNvPr id="6" name="Picture 5" descr="addin_tmp.png"/>
          <p:cNvPicPr>
            <a:picLocks noChangeAspect="1"/>
          </p:cNvPicPr>
          <p:nvPr>
            <p:custDataLst>
              <p:tags r:id="rId1"/>
            </p:custDataLst>
          </p:nvPr>
        </p:nvPicPr>
        <p:blipFill>
          <a:blip r:embed="rId5" cstate="print"/>
          <a:stretch>
            <a:fillRect/>
          </a:stretch>
        </p:blipFill>
        <p:spPr>
          <a:xfrm>
            <a:off x="4038601" y="2514601"/>
            <a:ext cx="706755" cy="702945"/>
          </a:xfrm>
          <a:prstGeom prst="rect">
            <a:avLst/>
          </a:prstGeom>
        </p:spPr>
      </p:pic>
      <p:pic>
        <p:nvPicPr>
          <p:cNvPr id="10" name="Picture 9" descr="addin_tmp.png"/>
          <p:cNvPicPr>
            <a:picLocks noChangeAspect="1"/>
          </p:cNvPicPr>
          <p:nvPr>
            <p:custDataLst>
              <p:tags r:id="rId2"/>
            </p:custDataLst>
          </p:nvPr>
        </p:nvPicPr>
        <p:blipFill>
          <a:blip r:embed="rId6" cstate="print"/>
          <a:stretch>
            <a:fillRect/>
          </a:stretch>
        </p:blipFill>
        <p:spPr>
          <a:xfrm>
            <a:off x="4343400" y="4038601"/>
            <a:ext cx="1291590" cy="744855"/>
          </a:xfrm>
          <a:prstGeom prst="rect">
            <a:avLst/>
          </a:prstGeom>
        </p:spPr>
      </p:pic>
      <p:pic>
        <p:nvPicPr>
          <p:cNvPr id="12" name="Picture 11" descr="addin_tmp.png"/>
          <p:cNvPicPr>
            <a:picLocks noChangeAspect="1"/>
          </p:cNvPicPr>
          <p:nvPr>
            <p:custDataLst>
              <p:tags r:id="rId3"/>
            </p:custDataLst>
          </p:nvPr>
        </p:nvPicPr>
        <p:blipFill>
          <a:blip r:embed="rId7" cstate="print"/>
          <a:stretch>
            <a:fillRect/>
          </a:stretch>
        </p:blipFill>
        <p:spPr>
          <a:xfrm>
            <a:off x="6019801" y="5181603"/>
            <a:ext cx="2967990" cy="760095"/>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a:t>
            </a:r>
          </a:p>
        </p:txBody>
      </p:sp>
      <p:sp>
        <p:nvSpPr>
          <p:cNvPr id="3" name="Content Placeholder 2"/>
          <p:cNvSpPr>
            <a:spLocks noGrp="1"/>
          </p:cNvSpPr>
          <p:nvPr>
            <p:ph idx="1"/>
          </p:nvPr>
        </p:nvSpPr>
        <p:spPr/>
        <p:txBody>
          <a:bodyPr/>
          <a:lstStyle/>
          <a:p>
            <a:pPr>
              <a:buNone/>
            </a:pPr>
            <a:r>
              <a:rPr lang="en-US" b="1" dirty="0"/>
              <a:t>   Example </a:t>
            </a:r>
            <a:r>
              <a:rPr lang="en-US" dirty="0"/>
              <a:t>: The Fibonacci numbers are defined as follows:</a:t>
            </a:r>
          </a:p>
          <a:p>
            <a:pPr marL="971550" lvl="1" indent="-514350">
              <a:buNone/>
            </a:pPr>
            <a:r>
              <a:rPr lang="en-US" i="1" dirty="0"/>
              <a:t>f</a:t>
            </a:r>
            <a:r>
              <a:rPr lang="en-US" baseline="-25000" dirty="0">
                <a:latin typeface="Cambria Math" pitchFamily="18" charset="0"/>
                <a:ea typeface="Cambria Math" pitchFamily="18" charset="0"/>
              </a:rPr>
              <a:t>0 </a:t>
            </a:r>
            <a:r>
              <a:rPr lang="en-US" i="1" dirty="0"/>
              <a:t> = </a:t>
            </a:r>
            <a:r>
              <a:rPr lang="en-US" dirty="0">
                <a:latin typeface="Cambria Math" pitchFamily="18" charset="0"/>
                <a:ea typeface="Cambria Math" pitchFamily="18" charset="0"/>
              </a:rPr>
              <a:t>0</a:t>
            </a:r>
          </a:p>
          <a:p>
            <a:pPr marL="971550" lvl="1" indent="-514350">
              <a:buNone/>
            </a:pPr>
            <a:r>
              <a:rPr lang="en-US" i="1" dirty="0"/>
              <a:t>f</a:t>
            </a:r>
            <a:r>
              <a:rPr lang="en-US" baseline="-25000" dirty="0">
                <a:latin typeface="Cambria Math" pitchFamily="18" charset="0"/>
                <a:ea typeface="Cambria Math" pitchFamily="18" charset="0"/>
              </a:rPr>
              <a:t>1</a:t>
            </a:r>
            <a:r>
              <a:rPr lang="en-US" i="1" dirty="0"/>
              <a:t> = </a:t>
            </a:r>
            <a:r>
              <a:rPr lang="en-US" dirty="0">
                <a:latin typeface="Cambria Math" pitchFamily="18" charset="0"/>
                <a:ea typeface="Cambria Math" pitchFamily="18" charset="0"/>
              </a:rPr>
              <a:t>1</a:t>
            </a:r>
          </a:p>
          <a:p>
            <a:pPr marL="971550" lvl="1" indent="-514350">
              <a:buNone/>
            </a:pPr>
            <a:r>
              <a:rPr lang="en-US" i="1" dirty="0"/>
              <a:t>f</a:t>
            </a:r>
            <a:r>
              <a:rPr lang="en-US" i="1" baseline="-25000" dirty="0">
                <a:ea typeface="Cambria Math" pitchFamily="18" charset="0"/>
              </a:rPr>
              <a:t>n</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dirty="0"/>
              <a:t>  + f</a:t>
            </a:r>
            <a:r>
              <a:rPr lang="en-US" i="1" baseline="-25000" dirty="0"/>
              <a:t>n</a:t>
            </a:r>
            <a:r>
              <a:rPr lang="en-US" i="1" baseline="-25000" dirty="0">
                <a:latin typeface="Cambria Math"/>
                <a:ea typeface="Cambria Math"/>
              </a:rPr>
              <a:t>−</a:t>
            </a:r>
            <a:r>
              <a:rPr lang="en-US" baseline="-25000" dirty="0">
                <a:latin typeface="Cambria Math" pitchFamily="18" charset="0"/>
                <a:ea typeface="Cambria Math" pitchFamily="18" charset="0"/>
              </a:rPr>
              <a:t>2</a:t>
            </a:r>
            <a:endParaRPr lang="en-US" baseline="-25000" dirty="0"/>
          </a:p>
          <a:p>
            <a:pPr marL="571500" indent="-514350">
              <a:buNone/>
            </a:pPr>
            <a:r>
              <a:rPr lang="en-US" dirty="0"/>
              <a:t>    Find</a:t>
            </a:r>
            <a:r>
              <a:rPr lang="en-US" i="1" dirty="0"/>
              <a:t> f</a:t>
            </a:r>
            <a:r>
              <a:rPr lang="en-US" baseline="-25000" dirty="0">
                <a:latin typeface="Cambria Math" pitchFamily="18" charset="0"/>
                <a:ea typeface="Cambria Math" pitchFamily="18" charset="0"/>
              </a:rPr>
              <a:t>2</a:t>
            </a:r>
            <a:r>
              <a:rPr lang="en-US" i="1" dirty="0"/>
              <a:t>, f</a:t>
            </a:r>
            <a:r>
              <a:rPr lang="en-US" baseline="-25000" dirty="0">
                <a:latin typeface="Cambria Math" pitchFamily="18" charset="0"/>
                <a:ea typeface="Cambria Math" pitchFamily="18" charset="0"/>
              </a:rPr>
              <a:t>3 </a:t>
            </a:r>
            <a:r>
              <a:rPr lang="en-US" i="1" dirty="0"/>
              <a:t>, f</a:t>
            </a:r>
            <a:r>
              <a:rPr lang="en-US" baseline="-25000" dirty="0">
                <a:latin typeface="Cambria Math" pitchFamily="18" charset="0"/>
                <a:ea typeface="Cambria Math" pitchFamily="18" charset="0"/>
              </a:rPr>
              <a:t>4 </a:t>
            </a:r>
            <a:r>
              <a:rPr lang="en-US" i="1" dirty="0"/>
              <a:t>, f</a:t>
            </a:r>
            <a:r>
              <a:rPr lang="en-US" baseline="-25000" dirty="0">
                <a:latin typeface="Cambria Math" pitchFamily="18" charset="0"/>
                <a:ea typeface="Cambria Math" pitchFamily="18" charset="0"/>
              </a:rPr>
              <a:t>5 </a:t>
            </a:r>
            <a:r>
              <a:rPr lang="en-US" dirty="0"/>
              <a:t>.</a:t>
            </a:r>
          </a:p>
          <a:p>
            <a:pPr marL="1211580" lvl="2" indent="-514350"/>
            <a:r>
              <a:rPr lang="en-US" i="1" dirty="0"/>
              <a:t>f</a:t>
            </a:r>
            <a:r>
              <a:rPr lang="en-US" baseline="-25000" dirty="0">
                <a:latin typeface="Cambria Math" pitchFamily="18" charset="0"/>
                <a:ea typeface="Cambria Math" pitchFamily="18" charset="0"/>
              </a:rPr>
              <a:t>2 </a:t>
            </a:r>
            <a:r>
              <a:rPr lang="en-US" dirty="0"/>
              <a:t> </a:t>
            </a:r>
            <a:r>
              <a:rPr lang="en-US" i="1" dirty="0"/>
              <a:t>= f</a:t>
            </a:r>
            <a:r>
              <a:rPr lang="en-US" baseline="-25000" dirty="0">
                <a:latin typeface="Cambria Math" pitchFamily="18" charset="0"/>
                <a:ea typeface="Cambria Math" pitchFamily="18" charset="0"/>
              </a:rPr>
              <a:t>1 </a:t>
            </a:r>
            <a:r>
              <a:rPr lang="en-US" i="1" dirty="0"/>
              <a:t>  + f</a:t>
            </a:r>
            <a:r>
              <a:rPr lang="en-US" baseline="-25000" dirty="0">
                <a:latin typeface="Cambria Math" pitchFamily="18" charset="0"/>
                <a:ea typeface="Cambria Math" pitchFamily="18" charset="0"/>
              </a:rPr>
              <a:t>0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p>
          <a:p>
            <a:pPr marL="1211580" lvl="2" indent="-514350"/>
            <a:r>
              <a:rPr lang="en-US" i="1" dirty="0"/>
              <a:t>f</a:t>
            </a:r>
            <a:r>
              <a:rPr lang="en-US" baseline="-25000" dirty="0">
                <a:latin typeface="Cambria Math" pitchFamily="18" charset="0"/>
                <a:ea typeface="Cambria Math" pitchFamily="18" charset="0"/>
              </a:rPr>
              <a:t>3 </a:t>
            </a:r>
            <a:r>
              <a:rPr lang="en-US" dirty="0"/>
              <a:t> </a:t>
            </a:r>
            <a:r>
              <a:rPr lang="en-US" i="1" dirty="0"/>
              <a:t>= f</a:t>
            </a:r>
            <a:r>
              <a:rPr lang="en-US" baseline="-25000" dirty="0">
                <a:latin typeface="Cambria Math" pitchFamily="18" charset="0"/>
                <a:ea typeface="Cambria Math" pitchFamily="18" charset="0"/>
              </a:rPr>
              <a:t>2 </a:t>
            </a:r>
            <a:r>
              <a:rPr lang="en-US" i="1" dirty="0"/>
              <a:t>  + f</a:t>
            </a:r>
            <a:r>
              <a:rPr lang="en-US" baseline="-25000" dirty="0">
                <a:latin typeface="Cambria Math" pitchFamily="18" charset="0"/>
                <a:ea typeface="Cambria Math" pitchFamily="18" charset="0"/>
              </a:rPr>
              <a:t>1 </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p>
          <a:p>
            <a:pPr marL="1211580" lvl="2" indent="-514350"/>
            <a:r>
              <a:rPr lang="en-US" i="1" dirty="0"/>
              <a:t>f</a:t>
            </a:r>
            <a:r>
              <a:rPr lang="en-US" baseline="-25000" dirty="0">
                <a:latin typeface="Cambria Math" pitchFamily="18" charset="0"/>
                <a:ea typeface="Cambria Math" pitchFamily="18" charset="0"/>
              </a:rPr>
              <a:t>4</a:t>
            </a:r>
            <a:r>
              <a:rPr lang="en-US" dirty="0"/>
              <a:t> </a:t>
            </a:r>
            <a:r>
              <a:rPr lang="en-US" i="1" dirty="0"/>
              <a:t>= f</a:t>
            </a:r>
            <a:r>
              <a:rPr lang="en-US" baseline="-25000" dirty="0">
                <a:latin typeface="Cambria Math" pitchFamily="18" charset="0"/>
                <a:ea typeface="Cambria Math" pitchFamily="18" charset="0"/>
              </a:rPr>
              <a:t>3</a:t>
            </a:r>
            <a:r>
              <a:rPr lang="en-US" i="1" dirty="0"/>
              <a:t>  + f</a:t>
            </a:r>
            <a:r>
              <a:rPr lang="en-US" baseline="-25000" dirty="0">
                <a:latin typeface="Cambria Math" pitchFamily="18" charset="0"/>
                <a:ea typeface="Cambria Math" pitchFamily="18" charset="0"/>
              </a:rPr>
              <a:t>2 </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3</a:t>
            </a:r>
          </a:p>
          <a:p>
            <a:pPr marL="1211580" lvl="2" indent="-514350"/>
            <a:r>
              <a:rPr lang="en-US" i="1" dirty="0"/>
              <a:t>f</a:t>
            </a:r>
            <a:r>
              <a:rPr lang="en-US" baseline="-25000" dirty="0">
                <a:latin typeface="Cambria Math" pitchFamily="18" charset="0"/>
                <a:ea typeface="Cambria Math" pitchFamily="18" charset="0"/>
              </a:rPr>
              <a:t>5</a:t>
            </a:r>
            <a:r>
              <a:rPr lang="en-US" dirty="0"/>
              <a:t> </a:t>
            </a:r>
            <a:r>
              <a:rPr lang="en-US" i="1" dirty="0"/>
              <a:t>= f</a:t>
            </a:r>
            <a:r>
              <a:rPr lang="en-US" baseline="-25000" dirty="0">
                <a:latin typeface="Cambria Math" pitchFamily="18" charset="0"/>
                <a:ea typeface="Cambria Math" pitchFamily="18" charset="0"/>
              </a:rPr>
              <a:t>4 </a:t>
            </a:r>
            <a:r>
              <a:rPr lang="en-US" i="1" dirty="0"/>
              <a:t>  + f</a:t>
            </a:r>
            <a:r>
              <a:rPr lang="en-US" baseline="-25000" dirty="0">
                <a:latin typeface="Cambria Math" pitchFamily="18" charset="0"/>
                <a:ea typeface="Cambria Math" pitchFamily="18" charset="0"/>
              </a:rPr>
              <a:t>3 </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2</a:t>
            </a:r>
            <a:r>
              <a:rPr lang="en-US" dirty="0"/>
              <a:t> = </a:t>
            </a:r>
            <a:r>
              <a:rPr lang="en-US" dirty="0">
                <a:latin typeface="Cambria Math" pitchFamily="18" charset="0"/>
                <a:ea typeface="Cambria Math" pitchFamily="18" charset="0"/>
              </a:rPr>
              <a:t>5</a:t>
            </a: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1211580" lvl="2" indent="-514350"/>
            <a:endParaRPr lang="en-US" dirty="0">
              <a:latin typeface="Cambria Math" pitchFamily="18" charset="0"/>
              <a:ea typeface="Cambria Math" pitchFamily="18" charset="0"/>
            </a:endParaRPr>
          </a:p>
          <a:p>
            <a:pPr marL="571500" indent="-514350">
              <a:buNone/>
            </a:pPr>
            <a:endParaRPr lang="en-US" dirty="0"/>
          </a:p>
        </p:txBody>
      </p:sp>
      <p:pic>
        <p:nvPicPr>
          <p:cNvPr id="4" name="Picture 3" descr="0414.jpg"/>
          <p:cNvPicPr>
            <a:picLocks noChangeAspect="1"/>
          </p:cNvPicPr>
          <p:nvPr/>
        </p:nvPicPr>
        <p:blipFill>
          <a:blip r:embed="rId3" cstate="print"/>
          <a:stretch>
            <a:fillRect/>
          </a:stretch>
        </p:blipFill>
        <p:spPr>
          <a:xfrm>
            <a:off x="9067800" y="381000"/>
            <a:ext cx="943356" cy="1097280"/>
          </a:xfrm>
          <a:prstGeom prst="rect">
            <a:avLst/>
          </a:prstGeom>
        </p:spPr>
      </p:pic>
      <p:sp>
        <p:nvSpPr>
          <p:cNvPr id="6" name="TextBox 5"/>
          <p:cNvSpPr txBox="1"/>
          <p:nvPr/>
        </p:nvSpPr>
        <p:spPr>
          <a:xfrm>
            <a:off x="7391400" y="609601"/>
            <a:ext cx="1524000" cy="646331"/>
          </a:xfrm>
          <a:prstGeom prst="rect">
            <a:avLst/>
          </a:prstGeom>
          <a:noFill/>
        </p:spPr>
        <p:txBody>
          <a:bodyPr wrap="square" rtlCol="0">
            <a:spAutoFit/>
          </a:bodyPr>
          <a:lstStyle/>
          <a:p>
            <a:r>
              <a:rPr lang="en-US" dirty="0"/>
              <a:t>Fibonacci </a:t>
            </a:r>
          </a:p>
          <a:p>
            <a:r>
              <a:rPr lang="en-US" dirty="0"/>
              <a:t>(</a:t>
            </a:r>
            <a:r>
              <a:rPr lang="en-US" dirty="0">
                <a:latin typeface="Cambria Math" pitchFamily="18" charset="0"/>
                <a:ea typeface="Cambria Math" pitchFamily="18" charset="0"/>
              </a:rPr>
              <a:t>1170</a:t>
            </a:r>
            <a:r>
              <a:rPr lang="en-US" dirty="0"/>
              <a:t>- </a:t>
            </a:r>
            <a:r>
              <a:rPr lang="en-US" dirty="0">
                <a:latin typeface="Cambria Math" pitchFamily="18" charset="0"/>
                <a:ea typeface="Cambria Math" pitchFamily="18" charset="0"/>
              </a:rPr>
              <a:t>1250</a:t>
            </a:r>
            <a:r>
              <a:rPr lang="en-US" dirty="0"/>
              <a:t>)</a:t>
            </a:r>
          </a:p>
        </p:txBody>
      </p:sp>
      <p:sp>
        <p:nvSpPr>
          <p:cNvPr id="7" name="TextBox 6"/>
          <p:cNvSpPr txBox="1"/>
          <p:nvPr/>
        </p:nvSpPr>
        <p:spPr>
          <a:xfrm>
            <a:off x="6248400" y="3048001"/>
            <a:ext cx="3352800" cy="2585323"/>
          </a:xfrm>
          <a:prstGeom prst="rect">
            <a:avLst/>
          </a:prstGeom>
          <a:noFill/>
          <a:ln>
            <a:solidFill>
              <a:schemeClr val="accent1"/>
            </a:solidFill>
          </a:ln>
        </p:spPr>
        <p:txBody>
          <a:bodyPr wrap="square" rtlCol="0">
            <a:spAutoFit/>
          </a:bodyPr>
          <a:lstStyle/>
          <a:p>
            <a:r>
              <a:rPr lang="en-US" dirty="0"/>
              <a:t>In Chapter 8, we will use the Fibonacci numbers to model population growth of rabbits. This was an application described by Fibonacci himself.</a:t>
            </a:r>
          </a:p>
          <a:p>
            <a:endParaRPr lang="en-US" dirty="0"/>
          </a:p>
          <a:p>
            <a:r>
              <a:rPr lang="en-US" dirty="0"/>
              <a:t>Next, we use strong induction to prove a result about the Fibonacci numbers.</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Fibonacci Numbers  </a:t>
            </a:r>
          </a:p>
        </p:txBody>
      </p:sp>
      <p:sp>
        <p:nvSpPr>
          <p:cNvPr id="3" name="Content Placeholder 2"/>
          <p:cNvSpPr>
            <a:spLocks noGrp="1"/>
          </p:cNvSpPr>
          <p:nvPr>
            <p:ph idx="1"/>
          </p:nvPr>
        </p:nvSpPr>
        <p:spPr>
          <a:xfrm>
            <a:off x="1981200" y="1935480"/>
            <a:ext cx="8229600" cy="4617720"/>
          </a:xfrm>
        </p:spPr>
        <p:txBody>
          <a:bodyPr>
            <a:normAutofit fontScale="70000" lnSpcReduction="20000"/>
          </a:bodyPr>
          <a:lstStyle/>
          <a:p>
            <a:pPr>
              <a:buNone/>
            </a:pPr>
            <a:r>
              <a:rPr lang="en-US" b="1" dirty="0"/>
              <a:t>     Example </a:t>
            </a:r>
            <a:r>
              <a:rPr lang="en-US" b="1" dirty="0">
                <a:latin typeface="Cambria Math" pitchFamily="18" charset="0"/>
                <a:ea typeface="Cambria Math" pitchFamily="18" charset="0"/>
              </a:rPr>
              <a:t>4</a:t>
            </a:r>
            <a:r>
              <a:rPr lang="en-US" dirty="0"/>
              <a:t>: Show that whenever </a:t>
            </a:r>
            <a:r>
              <a:rPr lang="en-US" i="1" dirty="0"/>
              <a:t>n</a:t>
            </a:r>
            <a:r>
              <a:rPr lang="en-US" dirty="0"/>
              <a:t> </a:t>
            </a:r>
            <a:r>
              <a:rPr lang="en-US" dirty="0">
                <a:latin typeface="Cambria Math"/>
                <a:ea typeface="Cambria Math"/>
              </a:rPr>
              <a:t>≥ 3,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− 2</a:t>
            </a:r>
            <a:r>
              <a:rPr lang="en-US" dirty="0"/>
              <a:t>, where  </a:t>
            </a:r>
            <a:r>
              <a:rPr lang="el-GR" dirty="0">
                <a:latin typeface="Cambria Math"/>
                <a:ea typeface="Cambria Math"/>
              </a:rPr>
              <a:t>α</a:t>
            </a:r>
            <a:r>
              <a:rPr lang="en-US" dirty="0">
                <a:latin typeface="Cambria Math"/>
                <a:ea typeface="Cambria Math"/>
              </a:rPr>
              <a:t> = (1 + √5)/2.</a:t>
            </a:r>
          </a:p>
          <a:p>
            <a:pPr>
              <a:buNone/>
            </a:pPr>
            <a:r>
              <a:rPr lang="en-US" b="1" dirty="0">
                <a:ea typeface="Cambria Math"/>
              </a:rPr>
              <a:t>     Solution</a:t>
            </a:r>
            <a:r>
              <a:rPr lang="en-US" dirty="0">
                <a:ea typeface="Cambria Math"/>
              </a:rPr>
              <a:t>:  Let </a:t>
            </a:r>
            <a:r>
              <a:rPr lang="en-US" i="1" dirty="0">
                <a:ea typeface="Cambria Math"/>
              </a:rPr>
              <a:t>P</a:t>
            </a:r>
            <a:r>
              <a:rPr lang="en-US" dirty="0">
                <a:ea typeface="Cambria Math"/>
              </a:rPr>
              <a:t>(</a:t>
            </a:r>
            <a:r>
              <a:rPr lang="en-US" i="1" dirty="0">
                <a:ea typeface="Cambria Math"/>
              </a:rPr>
              <a:t>n</a:t>
            </a:r>
            <a:r>
              <a:rPr lang="en-US" dirty="0">
                <a:ea typeface="Cambria Math"/>
              </a:rPr>
              <a:t>) be the statement </a:t>
            </a:r>
            <a:r>
              <a:rPr lang="en-US" dirty="0">
                <a:latin typeface="Cambria Math"/>
                <a:ea typeface="Cambria Math"/>
              </a:rPr>
              <a:t> </a:t>
            </a:r>
            <a:r>
              <a:rPr lang="en-US" i="1" dirty="0">
                <a:ea typeface="Cambria Math"/>
              </a:rPr>
              <a:t>f</a:t>
            </a:r>
            <a:r>
              <a:rPr lang="en-US" i="1" baseline="-25000" dirty="0">
                <a:ea typeface="Cambria Math"/>
              </a:rPr>
              <a:t>n</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−2 </a:t>
            </a:r>
            <a:r>
              <a:rPr lang="en-US" dirty="0">
                <a:ea typeface="Cambria Math"/>
              </a:rPr>
              <a:t>. Use strong induction to show that </a:t>
            </a:r>
            <a:r>
              <a:rPr lang="en-US" i="1" dirty="0">
                <a:ea typeface="Cambria Math"/>
              </a:rPr>
              <a:t>P</a:t>
            </a:r>
            <a:r>
              <a:rPr lang="en-US" dirty="0">
                <a:ea typeface="Cambria Math"/>
              </a:rPr>
              <a:t>(</a:t>
            </a:r>
            <a:r>
              <a:rPr lang="en-US" i="1" dirty="0">
                <a:ea typeface="Cambria Math"/>
              </a:rPr>
              <a:t>n</a:t>
            </a:r>
            <a:r>
              <a:rPr lang="en-US" dirty="0">
                <a:ea typeface="Cambria Math"/>
              </a:rPr>
              <a:t>) is true whenever  </a:t>
            </a:r>
            <a:r>
              <a:rPr lang="en-US" i="1" dirty="0">
                <a:ea typeface="Cambria Math"/>
              </a:rPr>
              <a:t>n</a:t>
            </a:r>
            <a:r>
              <a:rPr lang="en-US" dirty="0">
                <a:ea typeface="Cambria Math"/>
              </a:rPr>
              <a:t> </a:t>
            </a:r>
            <a:r>
              <a:rPr lang="en-US" dirty="0">
                <a:latin typeface="Cambria Math"/>
                <a:ea typeface="Cambria Math"/>
              </a:rPr>
              <a:t>≥ 3.</a:t>
            </a:r>
          </a:p>
          <a:p>
            <a:pPr lvl="1"/>
            <a:r>
              <a:rPr lang="en-US" dirty="0">
                <a:latin typeface="Cambria Math"/>
                <a:ea typeface="Cambria Math"/>
              </a:rPr>
              <a:t>BASIS STEP:</a:t>
            </a:r>
            <a:r>
              <a:rPr lang="en-US" i="1" dirty="0">
                <a:ea typeface="Cambria Math"/>
              </a:rPr>
              <a:t> P</a:t>
            </a:r>
            <a:r>
              <a:rPr lang="en-US" dirty="0">
                <a:ea typeface="Cambria Math"/>
              </a:rPr>
              <a:t>(</a:t>
            </a:r>
            <a:r>
              <a:rPr lang="en-US" dirty="0">
                <a:latin typeface="Cambria Math" pitchFamily="18" charset="0"/>
                <a:ea typeface="Cambria Math" pitchFamily="18" charset="0"/>
              </a:rPr>
              <a:t>3</a:t>
            </a:r>
            <a:r>
              <a:rPr lang="en-US" dirty="0">
                <a:ea typeface="Cambria Math"/>
              </a:rPr>
              <a:t>) holds since </a:t>
            </a:r>
            <a:r>
              <a:rPr lang="el-GR" dirty="0">
                <a:latin typeface="Cambria Math"/>
                <a:ea typeface="Cambria Math"/>
              </a:rPr>
              <a:t>α</a:t>
            </a:r>
            <a:r>
              <a:rPr lang="en-US" dirty="0">
                <a:latin typeface="Cambria Math"/>
                <a:ea typeface="Cambria Math"/>
              </a:rPr>
              <a:t> &lt; 2 = </a:t>
            </a:r>
            <a:r>
              <a:rPr lang="en-US" i="1" dirty="0">
                <a:ea typeface="Cambria Math"/>
              </a:rPr>
              <a:t>f</a:t>
            </a:r>
            <a:r>
              <a:rPr lang="en-US" baseline="-25000" dirty="0">
                <a:latin typeface="Cambria Math" pitchFamily="18" charset="0"/>
                <a:ea typeface="Cambria Math" pitchFamily="18" charset="0"/>
              </a:rPr>
              <a:t>3</a:t>
            </a:r>
          </a:p>
          <a:p>
            <a:pPr lvl="1">
              <a:buNone/>
            </a:pPr>
            <a:r>
              <a:rPr lang="en-US" baseline="-25000" dirty="0">
                <a:latin typeface="Cambria Math" pitchFamily="18" charset="0"/>
                <a:ea typeface="Cambria Math" pitchFamily="18" charset="0"/>
              </a:rPr>
              <a:t>                                           </a:t>
            </a:r>
            <a:r>
              <a:rPr lang="en-US" i="1" dirty="0">
                <a:ea typeface="Cambria Math"/>
              </a:rPr>
              <a:t>P</a:t>
            </a:r>
            <a:r>
              <a:rPr lang="en-US" dirty="0">
                <a:ea typeface="Cambria Math"/>
              </a:rPr>
              <a:t>(</a:t>
            </a:r>
            <a:r>
              <a:rPr lang="en-US" dirty="0">
                <a:latin typeface="Cambria Math" pitchFamily="18" charset="0"/>
                <a:ea typeface="Cambria Math" pitchFamily="18" charset="0"/>
              </a:rPr>
              <a:t>4</a:t>
            </a:r>
            <a:r>
              <a:rPr lang="en-US" dirty="0">
                <a:ea typeface="Cambria Math"/>
              </a:rPr>
              <a:t>) holds 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(3 + √5)/2 &lt; 3 = </a:t>
            </a:r>
            <a:r>
              <a:rPr lang="en-US" i="1" dirty="0">
                <a:ea typeface="Cambria Math"/>
              </a:rPr>
              <a:t>f</a:t>
            </a:r>
            <a:r>
              <a:rPr lang="en-US" baseline="-25000" dirty="0">
                <a:latin typeface="Cambria Math" pitchFamily="18" charset="0"/>
                <a:ea typeface="Cambria Math" pitchFamily="18" charset="0"/>
              </a:rPr>
              <a:t>4</a:t>
            </a:r>
            <a:r>
              <a:rPr lang="en-US" dirty="0">
                <a:ea typeface="Cambria Math"/>
              </a:rPr>
              <a:t> .</a:t>
            </a:r>
            <a:endParaRPr lang="en-US" dirty="0">
              <a:latin typeface="Cambria Math" pitchFamily="18" charset="0"/>
              <a:ea typeface="Cambria Math" pitchFamily="18" charset="0"/>
            </a:endParaRPr>
          </a:p>
          <a:p>
            <a:pPr lvl="1"/>
            <a:r>
              <a:rPr lang="en-US" dirty="0">
                <a:latin typeface="Cambria Math"/>
                <a:ea typeface="Cambria Math"/>
              </a:rPr>
              <a:t>INDUCTIVE STEP: </a:t>
            </a:r>
            <a:r>
              <a:rPr lang="en-US" dirty="0">
                <a:ea typeface="Cambria Math"/>
              </a:rPr>
              <a:t>Assume that </a:t>
            </a:r>
            <a:r>
              <a:rPr lang="en-US" i="1" dirty="0">
                <a:ea typeface="Cambria Math"/>
              </a:rPr>
              <a:t>P</a:t>
            </a:r>
            <a:r>
              <a:rPr lang="en-US" dirty="0">
                <a:ea typeface="Cambria Math"/>
              </a:rPr>
              <a:t>(</a:t>
            </a:r>
            <a:r>
              <a:rPr lang="en-US" i="1" dirty="0">
                <a:ea typeface="Cambria Math"/>
              </a:rPr>
              <a:t>j</a:t>
            </a:r>
            <a:r>
              <a:rPr lang="en-US" dirty="0">
                <a:ea typeface="Cambria Math"/>
              </a:rPr>
              <a:t>) holds, i.e.,  </a:t>
            </a:r>
            <a:r>
              <a:rPr lang="en-US" i="1" dirty="0" err="1">
                <a:ea typeface="Cambria Math"/>
              </a:rPr>
              <a:t>f</a:t>
            </a:r>
            <a:r>
              <a:rPr lang="en-US" i="1" baseline="-25000" dirty="0" err="1">
                <a:ea typeface="Cambria Math"/>
              </a:rPr>
              <a:t>j</a:t>
            </a:r>
            <a:r>
              <a:rPr lang="en-US" dirty="0">
                <a:latin typeface="Cambria Math"/>
                <a:ea typeface="Cambria Math"/>
              </a:rPr>
              <a:t> &gt; </a:t>
            </a:r>
            <a:r>
              <a:rPr lang="el-GR" dirty="0">
                <a:latin typeface="Cambria Math"/>
                <a:ea typeface="Cambria Math"/>
              </a:rPr>
              <a:t>α</a:t>
            </a:r>
            <a:r>
              <a:rPr lang="en-US" i="1" baseline="30000" dirty="0">
                <a:ea typeface="Cambria Math"/>
              </a:rPr>
              <a:t>j</a:t>
            </a:r>
            <a:r>
              <a:rPr lang="en-US" baseline="30000" dirty="0">
                <a:latin typeface="Cambria Math"/>
                <a:ea typeface="Cambria Math"/>
              </a:rPr>
              <a:t>−2  </a:t>
            </a:r>
            <a:r>
              <a:rPr lang="en-US" dirty="0">
                <a:ea typeface="Cambria Math"/>
              </a:rPr>
              <a:t>for all integers </a:t>
            </a:r>
            <a:r>
              <a:rPr lang="en-US" i="1" dirty="0">
                <a:ea typeface="Cambria Math"/>
              </a:rPr>
              <a:t>j</a:t>
            </a:r>
            <a:r>
              <a:rPr lang="en-US" dirty="0">
                <a:ea typeface="Cambria Math"/>
              </a:rPr>
              <a:t> with</a:t>
            </a:r>
          </a:p>
          <a:p>
            <a:pPr lvl="1">
              <a:buNone/>
            </a:pPr>
            <a:r>
              <a:rPr lang="en-US" dirty="0">
                <a:ea typeface="Cambria Math"/>
              </a:rPr>
              <a:t>       </a:t>
            </a:r>
            <a:r>
              <a:rPr lang="en-US" dirty="0">
                <a:latin typeface="Cambria Math" pitchFamily="18" charset="0"/>
                <a:ea typeface="Cambria Math" pitchFamily="18" charset="0"/>
              </a:rPr>
              <a:t>3</a:t>
            </a:r>
            <a:r>
              <a:rPr lang="en-US" dirty="0">
                <a:ea typeface="Cambria Math"/>
              </a:rPr>
              <a:t> </a:t>
            </a:r>
            <a:r>
              <a:rPr lang="en-US" dirty="0">
                <a:latin typeface="Cambria Math"/>
                <a:ea typeface="Cambria Math"/>
              </a:rPr>
              <a:t>≤ </a:t>
            </a:r>
            <a:r>
              <a:rPr lang="en-US" i="1" dirty="0">
                <a:ea typeface="Cambria Math"/>
              </a:rPr>
              <a:t>j</a:t>
            </a:r>
            <a:r>
              <a:rPr lang="en-US" dirty="0">
                <a:latin typeface="Cambria Math"/>
                <a:ea typeface="Cambria Math"/>
              </a:rPr>
              <a:t> ≤ </a:t>
            </a:r>
            <a:r>
              <a:rPr lang="en-US" i="1" dirty="0">
                <a:ea typeface="Cambria Math"/>
              </a:rPr>
              <a:t>k</a:t>
            </a:r>
            <a:r>
              <a:rPr lang="en-US" dirty="0">
                <a:latin typeface="Cambria Math"/>
                <a:ea typeface="Cambria Math"/>
              </a:rPr>
              <a:t>, where </a:t>
            </a:r>
            <a:r>
              <a:rPr lang="en-US" i="1" dirty="0">
                <a:ea typeface="Cambria Math"/>
              </a:rPr>
              <a:t>k</a:t>
            </a:r>
            <a:r>
              <a:rPr lang="en-US" dirty="0">
                <a:ea typeface="Cambria Math"/>
              </a:rPr>
              <a:t> </a:t>
            </a:r>
            <a:r>
              <a:rPr lang="en-US" dirty="0">
                <a:latin typeface="Cambria Math"/>
                <a:ea typeface="Cambria Math"/>
              </a:rPr>
              <a:t>≥ 4. Show that </a:t>
            </a:r>
            <a:r>
              <a:rPr lang="en-US" i="1" dirty="0">
                <a:ea typeface="Cambria Math"/>
              </a:rPr>
              <a:t>P</a:t>
            </a:r>
            <a:r>
              <a:rPr lang="en-US" dirty="0">
                <a:ea typeface="Cambria Math"/>
              </a:rPr>
              <a:t>(</a:t>
            </a:r>
            <a:r>
              <a:rPr lang="en-US" i="1" dirty="0">
                <a:ea typeface="Cambria Math"/>
              </a:rPr>
              <a:t>k</a:t>
            </a:r>
            <a:r>
              <a:rPr lang="en-US" dirty="0">
                <a:latin typeface="Cambria Math"/>
                <a:ea typeface="Cambria Math"/>
              </a:rPr>
              <a:t> + 1</a:t>
            </a:r>
            <a:r>
              <a:rPr lang="en-US" dirty="0">
                <a:ea typeface="Cambria Math"/>
              </a:rPr>
              <a:t>)</a:t>
            </a:r>
            <a:r>
              <a:rPr lang="en-US" dirty="0">
                <a:latin typeface="Cambria Math"/>
                <a:ea typeface="Cambria Math"/>
              </a:rPr>
              <a:t> holds, i.e., </a:t>
            </a:r>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ea typeface="Cambria Math"/>
              </a:rPr>
              <a:t>. </a:t>
            </a:r>
          </a:p>
          <a:p>
            <a:pPr lvl="2"/>
            <a:r>
              <a:rPr lang="en-US" dirty="0">
                <a:ea typeface="Cambria Math"/>
              </a:rPr>
              <a:t>Since </a:t>
            </a:r>
            <a:r>
              <a:rPr lang="el-GR" dirty="0">
                <a:latin typeface="Cambria Math"/>
                <a:ea typeface="Cambria Math"/>
              </a:rPr>
              <a:t>α</a:t>
            </a:r>
            <a:r>
              <a:rPr lang="en-US" baseline="30000" dirty="0">
                <a:latin typeface="Cambria Math"/>
                <a:ea typeface="Cambria Math"/>
              </a:rPr>
              <a:t>2</a:t>
            </a:r>
            <a:r>
              <a:rPr lang="en-US" dirty="0">
                <a:latin typeface="Cambria Math"/>
                <a:ea typeface="Cambria Math"/>
              </a:rPr>
              <a:t>  = </a:t>
            </a:r>
            <a:r>
              <a:rPr lang="el-GR" dirty="0">
                <a:latin typeface="Cambria Math"/>
                <a:ea typeface="Cambria Math"/>
              </a:rPr>
              <a:t>α</a:t>
            </a:r>
            <a:r>
              <a:rPr lang="en-US" dirty="0">
                <a:latin typeface="Cambria Math"/>
                <a:ea typeface="Cambria Math"/>
              </a:rPr>
              <a:t> + 1 </a:t>
            </a:r>
            <a:r>
              <a:rPr lang="en-US" dirty="0">
                <a:ea typeface="Cambria Math"/>
              </a:rPr>
              <a:t>(because </a:t>
            </a:r>
            <a:r>
              <a:rPr lang="el-GR" dirty="0">
                <a:latin typeface="Cambria Math"/>
                <a:ea typeface="Cambria Math"/>
              </a:rPr>
              <a:t>α </a:t>
            </a:r>
            <a:r>
              <a:rPr lang="en-US" dirty="0">
                <a:ea typeface="Cambria Math"/>
              </a:rPr>
              <a:t>is a solution of </a:t>
            </a:r>
            <a:r>
              <a:rPr lang="en-US" i="1" dirty="0">
                <a:ea typeface="Cambria Math"/>
              </a:rPr>
              <a:t>x</a:t>
            </a:r>
            <a:r>
              <a:rPr lang="en-US" baseline="30000" dirty="0">
                <a:latin typeface="Cambria Math"/>
                <a:ea typeface="Cambria Math"/>
              </a:rPr>
              <a:t>2</a:t>
            </a:r>
            <a:r>
              <a:rPr lang="en-US" dirty="0">
                <a:latin typeface="Cambria Math"/>
                <a:ea typeface="Cambria Math"/>
              </a:rPr>
              <a:t> −</a:t>
            </a:r>
            <a:r>
              <a:rPr lang="en-US" i="1" dirty="0">
                <a:ea typeface="Cambria Math"/>
              </a:rPr>
              <a:t> x</a:t>
            </a:r>
            <a:r>
              <a:rPr lang="en-US" dirty="0">
                <a:latin typeface="Cambria Math"/>
                <a:ea typeface="Cambria Math"/>
              </a:rPr>
              <a:t> −</a:t>
            </a:r>
            <a:r>
              <a:rPr lang="en-US" i="1" dirty="0">
                <a:ea typeface="Cambria Math"/>
              </a:rPr>
              <a:t> </a:t>
            </a:r>
            <a:r>
              <a:rPr lang="en-US" dirty="0">
                <a:latin typeface="Cambria Math"/>
                <a:ea typeface="Cambria Math"/>
              </a:rPr>
              <a:t>1 = 0</a:t>
            </a:r>
            <a:r>
              <a:rPr lang="en-US" dirty="0">
                <a:ea typeface="Cambria Math"/>
              </a:rPr>
              <a:t>),</a:t>
            </a:r>
          </a:p>
          <a:p>
            <a:pPr lvl="2">
              <a:buNone/>
            </a:pPr>
            <a:endParaRPr lang="en-US" dirty="0">
              <a:ea typeface="Cambria Math"/>
            </a:endParaRPr>
          </a:p>
          <a:p>
            <a:pPr lvl="2">
              <a:buNone/>
            </a:pPr>
            <a:endParaRPr lang="en-US" dirty="0">
              <a:ea typeface="Cambria Math"/>
            </a:endParaRPr>
          </a:p>
          <a:p>
            <a:pPr lvl="2"/>
            <a:r>
              <a:rPr lang="en-US" dirty="0">
                <a:ea typeface="Cambria Math"/>
              </a:rPr>
              <a:t>By the inductive hypothesis, because </a:t>
            </a:r>
            <a:r>
              <a:rPr lang="en-US" i="1" dirty="0">
                <a:ea typeface="Cambria Math"/>
              </a:rPr>
              <a:t>k</a:t>
            </a:r>
            <a:r>
              <a:rPr lang="en-US" dirty="0">
                <a:ea typeface="Cambria Math"/>
              </a:rPr>
              <a:t> </a:t>
            </a:r>
            <a:r>
              <a:rPr lang="en-US" dirty="0">
                <a:latin typeface="Cambria Math"/>
                <a:ea typeface="Cambria Math"/>
              </a:rPr>
              <a:t>≥ 4</a:t>
            </a:r>
            <a:r>
              <a:rPr lang="en-US" dirty="0">
                <a:ea typeface="Cambria Math"/>
              </a:rPr>
              <a:t>  we have</a:t>
            </a:r>
          </a:p>
          <a:p>
            <a:pPr lvl="2"/>
            <a:endParaRPr lang="en-US" dirty="0">
              <a:ea typeface="Cambria Math"/>
            </a:endParaRPr>
          </a:p>
          <a:p>
            <a:pPr lvl="2">
              <a:buNone/>
            </a:pPr>
            <a:endParaRPr lang="en-US" dirty="0">
              <a:ea typeface="Cambria Math"/>
            </a:endParaRPr>
          </a:p>
          <a:p>
            <a:pPr lvl="2"/>
            <a:r>
              <a:rPr lang="en-US" dirty="0">
                <a:ea typeface="Cambria Math"/>
              </a:rPr>
              <a:t>Therefore, it follows that</a:t>
            </a:r>
          </a:p>
          <a:p>
            <a:pPr lvl="2"/>
            <a:endParaRPr lang="en-US" dirty="0">
              <a:ea typeface="Cambria Math"/>
            </a:endParaRPr>
          </a:p>
          <a:p>
            <a:pPr lvl="2">
              <a:buNone/>
            </a:pPr>
            <a:endParaRPr lang="en-US" dirty="0">
              <a:ea typeface="Cambria Math"/>
            </a:endParaRPr>
          </a:p>
          <a:p>
            <a:pPr lvl="2"/>
            <a:r>
              <a:rPr lang="en-US" dirty="0">
                <a:ea typeface="Cambria Math"/>
              </a:rPr>
              <a:t>Hence, </a:t>
            </a:r>
            <a:r>
              <a:rPr lang="en-US" i="1" dirty="0">
                <a:ea typeface="Cambria Math"/>
              </a:rPr>
              <a:t>P</a:t>
            </a:r>
            <a:r>
              <a:rPr lang="en-US" dirty="0">
                <a:ea typeface="Cambria Math"/>
              </a:rPr>
              <a:t>(</a:t>
            </a:r>
            <a:r>
              <a:rPr lang="en-US" i="1" dirty="0">
                <a:ea typeface="Cambria Math"/>
              </a:rPr>
              <a:t>k</a:t>
            </a:r>
            <a:r>
              <a:rPr lang="en-US" dirty="0">
                <a:ea typeface="Cambria Math"/>
              </a:rPr>
              <a:t> + </a:t>
            </a:r>
            <a:r>
              <a:rPr lang="en-US" dirty="0">
                <a:latin typeface="Cambria Math" pitchFamily="18" charset="0"/>
                <a:ea typeface="Cambria Math" pitchFamily="18" charset="0"/>
              </a:rPr>
              <a:t>1</a:t>
            </a:r>
            <a:r>
              <a:rPr lang="en-US" dirty="0">
                <a:ea typeface="Cambria Math"/>
              </a:rPr>
              <a:t>) is true.  </a:t>
            </a:r>
          </a:p>
          <a:p>
            <a:pPr lvl="1"/>
            <a:endParaRPr lang="en-US" dirty="0">
              <a:ea typeface="Cambria Math"/>
            </a:endParaRPr>
          </a:p>
          <a:p>
            <a:pPr lvl="1"/>
            <a:endParaRPr lang="en-US" dirty="0"/>
          </a:p>
        </p:txBody>
      </p:sp>
      <p:sp>
        <p:nvSpPr>
          <p:cNvPr id="4" name="Isosceles Triangle 3"/>
          <p:cNvSpPr/>
          <p:nvPr/>
        </p:nvSpPr>
        <p:spPr>
          <a:xfrm rot="5400000" flipH="1" flipV="1">
            <a:off x="9867900" y="6057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
        <p:nvSpPr>
          <p:cNvPr id="5" name="TextBox 4"/>
          <p:cNvSpPr txBox="1"/>
          <p:nvPr/>
        </p:nvSpPr>
        <p:spPr>
          <a:xfrm>
            <a:off x="3657600" y="5410200"/>
            <a:ext cx="46482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a:ea typeface="Cambria Math"/>
              </a:rPr>
              <a:t>f</a:t>
            </a:r>
            <a:r>
              <a:rPr lang="en-US" i="1" baseline="-25000" dirty="0">
                <a:ea typeface="Cambria Math"/>
              </a:rPr>
              <a:t>k+</a:t>
            </a:r>
            <a:r>
              <a:rPr lang="en-US" baseline="-25000" dirty="0">
                <a:latin typeface="Cambria Math" pitchFamily="18" charset="0"/>
                <a:ea typeface="Cambria Math" pitchFamily="18" charset="0"/>
              </a:rPr>
              <a:t>1</a:t>
            </a:r>
            <a:r>
              <a:rPr lang="en-US" dirty="0">
                <a:latin typeface="Cambria Math"/>
                <a:ea typeface="Cambria Math"/>
              </a:rPr>
              <a:t> +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α</a:t>
            </a:r>
            <a:r>
              <a:rPr lang="en-US" i="1" baseline="30000" dirty="0">
                <a:ea typeface="Cambria Math"/>
              </a:rPr>
              <a:t>k</a:t>
            </a:r>
            <a:r>
              <a:rPr lang="en-US" baseline="30000" dirty="0">
                <a:latin typeface="Cambria Math"/>
                <a:ea typeface="Cambria Math"/>
              </a:rPr>
              <a:t>−1</a:t>
            </a:r>
            <a:r>
              <a:rPr lang="en-US" dirty="0">
                <a:ea typeface="Cambria Math"/>
              </a:rPr>
              <a:t>. </a:t>
            </a:r>
            <a:endParaRPr lang="en-US" dirty="0"/>
          </a:p>
        </p:txBody>
      </p:sp>
      <p:sp>
        <p:nvSpPr>
          <p:cNvPr id="6" name="TextBox 5"/>
          <p:cNvSpPr txBox="1"/>
          <p:nvPr/>
        </p:nvSpPr>
        <p:spPr>
          <a:xfrm>
            <a:off x="2819400" y="4038600"/>
            <a:ext cx="7239000" cy="369332"/>
          </a:xfrm>
          <a:prstGeom prst="rect">
            <a:avLst/>
          </a:prstGeom>
          <a:noFill/>
        </p:spPr>
        <p:txBody>
          <a:bodyPr wrap="square" rtlCol="0">
            <a:spAutoFit/>
          </a:bodyPr>
          <a:lstStyle/>
          <a:p>
            <a:r>
              <a:rPr lang="en-US" dirty="0">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−1 </a:t>
            </a:r>
            <a:r>
              <a:rPr lang="en-US" dirty="0">
                <a:latin typeface="Cambria Math"/>
                <a:ea typeface="Cambria Math"/>
              </a:rPr>
              <a:t> = </a:t>
            </a:r>
            <a:r>
              <a:rPr lang="el-GR" dirty="0">
                <a:latin typeface="Cambria Math"/>
                <a:ea typeface="Cambria Math"/>
              </a:rPr>
              <a:t>α</a:t>
            </a:r>
            <a:r>
              <a:rPr lang="en-US" baseline="30000" dirty="0">
                <a:latin typeface="Cambria Math"/>
                <a:ea typeface="Cambria Math"/>
              </a:rPr>
              <a:t>2   </a:t>
            </a:r>
            <a:r>
              <a:rPr lang="en-US" dirty="0">
                <a:latin typeface="Cambria Math"/>
                <a:ea typeface="Cambria Math"/>
              </a:rPr>
              <a:t>∙</a:t>
            </a:r>
            <a:r>
              <a:rPr lang="el-GR" dirty="0">
                <a:latin typeface="Cambria Math"/>
                <a:ea typeface="Cambria Math"/>
              </a:rPr>
              <a:t> α</a:t>
            </a:r>
            <a:r>
              <a:rPr lang="en-US" i="1" baseline="30000" dirty="0">
                <a:ea typeface="Cambria Math"/>
              </a:rPr>
              <a:t>k</a:t>
            </a:r>
            <a:r>
              <a:rPr lang="en-US" baseline="30000" dirty="0">
                <a:latin typeface="Cambria Math"/>
                <a:ea typeface="Cambria Math"/>
              </a:rPr>
              <a:t>−3</a:t>
            </a:r>
            <a:r>
              <a:rPr lang="en-US" dirty="0">
                <a:latin typeface="Cambria Math"/>
                <a:ea typeface="Cambria Math"/>
              </a:rPr>
              <a:t> = (</a:t>
            </a:r>
            <a:r>
              <a:rPr lang="el-GR" dirty="0">
                <a:latin typeface="Cambria Math"/>
                <a:ea typeface="Cambria Math"/>
              </a:rPr>
              <a:t> α</a:t>
            </a:r>
            <a:r>
              <a:rPr lang="en-US" dirty="0">
                <a:latin typeface="Cambria Math"/>
                <a:ea typeface="Cambria Math"/>
              </a:rPr>
              <a:t> + 1)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l-GR" dirty="0">
                <a:latin typeface="Cambria Math"/>
                <a:ea typeface="Cambria Math"/>
              </a:rPr>
              <a:t> α</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a:t>
            </a:r>
            <a:r>
              <a:rPr lang="el-GR" dirty="0">
                <a:latin typeface="Cambria Math"/>
                <a:ea typeface="Cambria Math"/>
              </a:rPr>
              <a:t> </a:t>
            </a:r>
            <a:r>
              <a:rPr lang="en-US" dirty="0">
                <a:latin typeface="Cambria Math"/>
                <a:ea typeface="Cambria Math"/>
              </a:rPr>
              <a:t> 1</a:t>
            </a:r>
            <a:r>
              <a:rPr lang="en-US" baseline="30000" dirty="0">
                <a:latin typeface="Cambria Math"/>
                <a:ea typeface="Cambria Math"/>
              </a:rPr>
              <a:t> </a:t>
            </a:r>
            <a:r>
              <a:rPr lang="en-US" dirty="0">
                <a:latin typeface="Cambria Math"/>
                <a:ea typeface="Cambria Math"/>
              </a:rPr>
              <a:t>∙</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−2   </a:t>
            </a:r>
            <a:r>
              <a:rPr lang="en-US" dirty="0">
                <a:ea typeface="Cambria Math"/>
              </a:rPr>
              <a:t>+</a:t>
            </a:r>
            <a:r>
              <a:rPr lang="el-GR" dirty="0">
                <a:latin typeface="Cambria Math"/>
                <a:ea typeface="Cambria Math"/>
              </a:rPr>
              <a:t> </a:t>
            </a:r>
            <a:r>
              <a:rPr lang="en-US" dirty="0">
                <a:latin typeface="Cambria Math"/>
                <a:ea typeface="Cambria Math"/>
              </a:rPr>
              <a:t> </a:t>
            </a:r>
            <a:r>
              <a:rPr lang="el-GR" dirty="0">
                <a:latin typeface="Cambria Math"/>
                <a:ea typeface="Cambria Math"/>
              </a:rPr>
              <a:t>α</a:t>
            </a:r>
            <a:r>
              <a:rPr lang="en-US" i="1" baseline="30000" dirty="0">
                <a:ea typeface="Cambria Math"/>
              </a:rPr>
              <a:t>k</a:t>
            </a:r>
            <a:r>
              <a:rPr lang="en-US" baseline="30000" dirty="0">
                <a:latin typeface="Cambria Math"/>
                <a:ea typeface="Cambria Math"/>
              </a:rPr>
              <a:t>−3                    </a:t>
            </a:r>
            <a:r>
              <a:rPr lang="en-US" dirty="0">
                <a:ea typeface="Cambria Math"/>
              </a:rPr>
              <a:t> </a:t>
            </a:r>
            <a:endParaRPr lang="en-US" dirty="0"/>
          </a:p>
        </p:txBody>
      </p:sp>
      <p:sp>
        <p:nvSpPr>
          <p:cNvPr id="7" name="TextBox 6"/>
          <p:cNvSpPr txBox="1"/>
          <p:nvPr/>
        </p:nvSpPr>
        <p:spPr>
          <a:xfrm>
            <a:off x="3733800" y="4724400"/>
            <a:ext cx="4800600" cy="369332"/>
          </a:xfrm>
          <a:prstGeom prst="rect">
            <a:avLst/>
          </a:prstGeom>
          <a:noFill/>
        </p:spPr>
        <p:txBody>
          <a:bodyPr wrap="square" rtlCol="0">
            <a:spAutoFit/>
          </a:bodyPr>
          <a:lstStyle/>
          <a:p>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−3</a:t>
            </a:r>
            <a:r>
              <a:rPr lang="en-US" dirty="0">
                <a:ea typeface="Cambria Math"/>
              </a:rPr>
              <a:t>,          </a:t>
            </a:r>
            <a:r>
              <a:rPr lang="en-US" i="1" dirty="0">
                <a:ea typeface="Cambria Math"/>
              </a:rPr>
              <a:t>f</a:t>
            </a:r>
            <a:r>
              <a:rPr lang="en-US" i="1" baseline="-25000" dirty="0">
                <a:ea typeface="Cambria Math"/>
              </a:rPr>
              <a:t>k</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k</a:t>
            </a:r>
            <a:r>
              <a:rPr lang="en-US" baseline="30000" dirty="0">
                <a:latin typeface="Cambria Math"/>
                <a:ea typeface="Cambria Math"/>
              </a:rPr>
              <a:t>−2</a:t>
            </a:r>
            <a:r>
              <a:rPr lang="en-US" dirty="0">
                <a:ea typeface="Cambria Math"/>
              </a:rPr>
              <a:t>. </a:t>
            </a:r>
            <a:endParaRPr lang="en-US" dirty="0"/>
          </a:p>
        </p:txBody>
      </p:sp>
      <p:sp>
        <p:nvSpPr>
          <p:cNvPr id="8" name="TextBox 7"/>
          <p:cNvSpPr txBox="1"/>
          <p:nvPr/>
        </p:nvSpPr>
        <p:spPr>
          <a:xfrm>
            <a:off x="8686800" y="4572000"/>
            <a:ext cx="1524000" cy="923330"/>
          </a:xfrm>
          <a:prstGeom prst="rect">
            <a:avLst/>
          </a:prstGeom>
          <a:noFill/>
          <a:ln>
            <a:solidFill>
              <a:schemeClr val="accent1"/>
            </a:solidFill>
          </a:ln>
        </p:spPr>
        <p:txBody>
          <a:bodyPr wrap="square" rtlCol="0">
            <a:spAutoFit/>
          </a:bodyPr>
          <a:lstStyle/>
          <a:p>
            <a:r>
              <a:rPr lang="en-US" dirty="0"/>
              <a:t>Why does this equality hold?</a:t>
            </a:r>
          </a:p>
        </p:txBody>
      </p:sp>
      <p:cxnSp>
        <p:nvCxnSpPr>
          <p:cNvPr id="10" name="Straight Arrow Connector 9"/>
          <p:cNvCxnSpPr>
            <a:stCxn id="7" idx="3"/>
          </p:cNvCxnSpPr>
          <p:nvPr/>
        </p:nvCxnSpPr>
        <p:spPr>
          <a:xfrm flipH="1">
            <a:off x="7086600" y="4909066"/>
            <a:ext cx="1447800" cy="57733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p:txBody>
          <a:bodyPr>
            <a:normAutofit/>
          </a:bodyPr>
          <a:lstStyle/>
          <a:p>
            <a:pPr>
              <a:buNone/>
            </a:pPr>
            <a:r>
              <a:rPr lang="en-US" b="1" dirty="0"/>
              <a:t>   </a:t>
            </a:r>
            <a:r>
              <a:rPr lang="en-US" sz="1800" b="1" dirty="0" err="1"/>
              <a:t>Lam</a:t>
            </a:r>
            <a:r>
              <a:rPr lang="en-US" sz="1800" b="1" dirty="0" err="1">
                <a:latin typeface="Cambria Math"/>
                <a:ea typeface="Cambria Math"/>
              </a:rPr>
              <a:t>é</a:t>
            </a:r>
            <a:r>
              <a:rPr lang="en-US" sz="1800" b="1" dirty="0" err="1"/>
              <a:t>’s</a:t>
            </a:r>
            <a:r>
              <a:rPr lang="en-US" sz="1800" b="1" dirty="0"/>
              <a:t> Theorem</a:t>
            </a:r>
            <a:r>
              <a:rPr lang="en-US" sz="1800" dirty="0"/>
              <a:t>: Let </a:t>
            </a:r>
            <a:r>
              <a:rPr lang="en-US" sz="1800" i="1" dirty="0"/>
              <a:t>a</a:t>
            </a:r>
            <a:r>
              <a:rPr lang="en-US" sz="1800" dirty="0"/>
              <a:t> and </a:t>
            </a:r>
            <a:r>
              <a:rPr lang="en-US" sz="1800" i="1" dirty="0"/>
              <a:t>b</a:t>
            </a:r>
            <a:r>
              <a:rPr lang="en-US" sz="1800" dirty="0"/>
              <a:t> be positive integers 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r>
              <a:rPr lang="en-US" sz="1800" dirty="0">
                <a:latin typeface="Cambria Math"/>
                <a:ea typeface="Cambria Math"/>
              </a:rPr>
              <a:t>.  </a:t>
            </a:r>
            <a:r>
              <a:rPr lang="en-US" sz="1800" dirty="0">
                <a:ea typeface="Cambria Math"/>
              </a:rPr>
              <a:t>Then the number of divisions used by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is less than or equal to five times the number of decimal digits in </a:t>
            </a:r>
            <a:r>
              <a:rPr lang="en-US" sz="1800" i="1" dirty="0">
                <a:ea typeface="Cambria Math"/>
              </a:rPr>
              <a:t>b</a:t>
            </a:r>
            <a:r>
              <a:rPr lang="en-US" sz="1800" dirty="0">
                <a:ea typeface="Cambria Math"/>
              </a:rPr>
              <a:t>. </a:t>
            </a:r>
          </a:p>
          <a:p>
            <a:pPr>
              <a:buNone/>
            </a:pPr>
            <a:r>
              <a:rPr lang="en-US" sz="1800" b="1" dirty="0">
                <a:ea typeface="Cambria Math"/>
              </a:rPr>
              <a:t>     Proof</a:t>
            </a:r>
            <a:r>
              <a:rPr lang="en-US" sz="1800" dirty="0">
                <a:ea typeface="Cambria Math"/>
              </a:rPr>
              <a:t>: When we use the Euclidian algorithm to find </a:t>
            </a:r>
            <a:r>
              <a:rPr lang="en-US" sz="1800" dirty="0" err="1">
                <a:ea typeface="Cambria Math"/>
              </a:rPr>
              <a:t>gcd</a:t>
            </a:r>
            <a:r>
              <a:rPr lang="en-US" sz="1800" dirty="0">
                <a:ea typeface="Cambria Math"/>
              </a:rPr>
              <a:t>(</a:t>
            </a:r>
            <a:r>
              <a:rPr lang="en-US" sz="1800" i="1" dirty="0" err="1">
                <a:ea typeface="Cambria Math"/>
              </a:rPr>
              <a:t>a</a:t>
            </a:r>
            <a:r>
              <a:rPr lang="en-US" sz="1800" dirty="0" err="1">
                <a:ea typeface="Cambria Math"/>
              </a:rPr>
              <a:t>,</a:t>
            </a:r>
            <a:r>
              <a:rPr lang="en-US" sz="1800" i="1" dirty="0" err="1">
                <a:ea typeface="Cambria Math"/>
              </a:rPr>
              <a:t>b</a:t>
            </a:r>
            <a:r>
              <a:rPr lang="en-US" sz="1800" dirty="0">
                <a:ea typeface="Cambria Math"/>
              </a:rPr>
              <a:t>) </a:t>
            </a:r>
            <a:r>
              <a:rPr lang="en-US" sz="1800" dirty="0"/>
              <a:t>with </a:t>
            </a:r>
            <a:r>
              <a:rPr lang="en-US" sz="1800" i="1" dirty="0"/>
              <a:t>a</a:t>
            </a:r>
            <a:r>
              <a:rPr lang="en-US" sz="1800" dirty="0"/>
              <a:t> </a:t>
            </a:r>
            <a:r>
              <a:rPr lang="en-US" sz="1800" dirty="0">
                <a:latin typeface="Cambria Math"/>
                <a:ea typeface="Cambria Math"/>
              </a:rPr>
              <a:t>≥ </a:t>
            </a:r>
            <a:r>
              <a:rPr lang="en-US" sz="1800" i="1" dirty="0">
                <a:latin typeface="Cambria Math"/>
                <a:ea typeface="Cambria Math"/>
              </a:rPr>
              <a:t>b,</a:t>
            </a:r>
          </a:p>
          <a:p>
            <a:pPr>
              <a:buNone/>
            </a:pPr>
            <a:endParaRPr lang="en-US" i="1" dirty="0">
              <a:latin typeface="Cambria Math"/>
              <a:ea typeface="Cambria Math"/>
            </a:endParaRPr>
          </a:p>
          <a:p>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pPr>
              <a:buNone/>
            </a:pPr>
            <a:endParaRPr lang="en-US" i="1" dirty="0">
              <a:latin typeface="Cambria Math"/>
              <a:ea typeface="Cambria Math"/>
            </a:endParaRPr>
          </a:p>
          <a:p>
            <a:endParaRPr lang="en-US" dirty="0">
              <a:ea typeface="Cambria Math"/>
            </a:endParaRPr>
          </a:p>
          <a:p>
            <a:endParaRPr lang="en-US" dirty="0">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latin typeface="Cambria Math"/>
              <a:ea typeface="Cambria Math"/>
            </a:endParaRPr>
          </a:p>
          <a:p>
            <a:endParaRPr lang="en-US" dirty="0"/>
          </a:p>
        </p:txBody>
      </p:sp>
      <p:pic>
        <p:nvPicPr>
          <p:cNvPr id="4" name="Content Placeholder 3" descr="0415.jpg"/>
          <p:cNvPicPr>
            <a:picLocks noChangeAspect="1"/>
          </p:cNvPicPr>
          <p:nvPr/>
        </p:nvPicPr>
        <p:blipFill>
          <a:blip r:embed="rId2" cstate="print"/>
          <a:stretch>
            <a:fillRect/>
          </a:stretch>
        </p:blipFill>
        <p:spPr>
          <a:xfrm>
            <a:off x="9144000" y="228600"/>
            <a:ext cx="943356" cy="1089660"/>
          </a:xfrm>
          <a:prstGeom prst="rect">
            <a:avLst/>
          </a:prstGeom>
        </p:spPr>
      </p:pic>
      <p:sp>
        <p:nvSpPr>
          <p:cNvPr id="5" name="TextBox 4"/>
          <p:cNvSpPr txBox="1"/>
          <p:nvPr/>
        </p:nvSpPr>
        <p:spPr>
          <a:xfrm>
            <a:off x="7239000" y="381001"/>
            <a:ext cx="1600200" cy="646331"/>
          </a:xfrm>
          <a:prstGeom prst="rect">
            <a:avLst/>
          </a:prstGeom>
          <a:noFill/>
        </p:spPr>
        <p:txBody>
          <a:bodyPr wrap="square" rtlCol="0">
            <a:spAutoFit/>
          </a:bodyPr>
          <a:lstStyle/>
          <a:p>
            <a:r>
              <a:rPr lang="en-US" dirty="0"/>
              <a:t>Gabriel </a:t>
            </a:r>
            <a:r>
              <a:rPr lang="en-US" dirty="0" err="1"/>
              <a:t>Lam</a:t>
            </a:r>
            <a:r>
              <a:rPr lang="en-US" dirty="0" err="1">
                <a:latin typeface="Cambria Math"/>
                <a:ea typeface="Cambria Math"/>
              </a:rPr>
              <a:t>é</a:t>
            </a:r>
            <a:endParaRPr lang="en-US" dirty="0">
              <a:latin typeface="Cambria Math"/>
              <a:ea typeface="Cambria Math"/>
            </a:endParaRPr>
          </a:p>
          <a:p>
            <a:r>
              <a:rPr lang="en-US" dirty="0">
                <a:latin typeface="Cambria Math"/>
                <a:ea typeface="Cambria Math"/>
              </a:rPr>
              <a:t>(1795-1870)</a:t>
            </a:r>
            <a:endParaRPr lang="en-US" dirty="0"/>
          </a:p>
        </p:txBody>
      </p:sp>
      <p:sp>
        <p:nvSpPr>
          <p:cNvPr id="6" name="TextBox 5"/>
          <p:cNvSpPr txBox="1"/>
          <p:nvPr/>
        </p:nvSpPr>
        <p:spPr>
          <a:xfrm>
            <a:off x="2286000" y="4191000"/>
            <a:ext cx="3581400" cy="1477328"/>
          </a:xfrm>
          <a:prstGeom prst="rect">
            <a:avLst/>
          </a:prstGeom>
          <a:noFill/>
        </p:spPr>
        <p:txBody>
          <a:bodyPr wrap="square" rtlCol="0">
            <a:spAutoFit/>
          </a:bodyPr>
          <a:lstStyle/>
          <a:p>
            <a:r>
              <a:rPr lang="en-US" i="1" dirty="0">
                <a:ea typeface="Cambria Math"/>
              </a:rPr>
              <a:t>r</a:t>
            </a:r>
            <a:r>
              <a:rPr lang="en-US" baseline="-25000" dirty="0">
                <a:latin typeface="Cambria Math" pitchFamily="18" charset="0"/>
                <a:ea typeface="Cambria Math" pitchFamily="18" charset="0"/>
              </a:rPr>
              <a:t>0</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1</a:t>
            </a:r>
            <a:r>
              <a:rPr lang="en-US" i="1" dirty="0">
                <a:ea typeface="Cambria Math"/>
              </a:rPr>
              <a:t>q</a:t>
            </a:r>
            <a:r>
              <a:rPr lang="en-US" baseline="-25000" dirty="0">
                <a:latin typeface="Cambria Math" pitchFamily="18" charset="0"/>
                <a:ea typeface="Cambria Math" pitchFamily="18" charset="0"/>
              </a:rPr>
              <a:t>1</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2</a:t>
            </a:r>
            <a:r>
              <a:rPr lang="en-US" i="1" dirty="0">
                <a:ea typeface="Cambria Math"/>
              </a:rPr>
              <a:t>q</a:t>
            </a:r>
            <a:r>
              <a:rPr lang="en-US" baseline="-25000" dirty="0">
                <a:latin typeface="Cambria Math" pitchFamily="18" charset="0"/>
                <a:ea typeface="Cambria Math" pitchFamily="18" charset="0"/>
              </a:rPr>
              <a:t>2</a:t>
            </a:r>
            <a:r>
              <a:rPr lang="en-US" dirty="0">
                <a:ea typeface="Cambria Math"/>
              </a:rPr>
              <a:t> +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a:ea typeface="Cambria Math"/>
              </a:rPr>
              <a:t>r</a:t>
            </a:r>
            <a:r>
              <a:rPr lang="en-US" baseline="-25000" dirty="0">
                <a:latin typeface="Cambria Math" pitchFamily="18" charset="0"/>
                <a:ea typeface="Cambria Math" pitchFamily="18" charset="0"/>
              </a:rPr>
              <a:t>3</a:t>
            </a:r>
            <a:r>
              <a:rPr lang="en-US" dirty="0">
                <a:ea typeface="Cambria Math"/>
              </a:rPr>
              <a:t> &lt; </a:t>
            </a:r>
            <a:r>
              <a:rPr lang="en-US" i="1" dirty="0">
                <a:ea typeface="Cambria Math"/>
              </a:rPr>
              <a:t>r</a:t>
            </a:r>
            <a:r>
              <a:rPr lang="en-US" baseline="-25000" dirty="0">
                <a:latin typeface="Cambria Math" pitchFamily="18" charset="0"/>
                <a:ea typeface="Cambria Math" pitchFamily="18" charset="0"/>
              </a:rPr>
              <a:t>2</a:t>
            </a:r>
            <a:r>
              <a:rPr lang="en-US" dirty="0">
                <a:ea typeface="Cambria Math"/>
              </a:rPr>
              <a:t>,</a:t>
            </a:r>
            <a:endParaRPr lang="en-US" dirty="0">
              <a:latin typeface="Cambria Math"/>
              <a:ea typeface="Cambria Math"/>
            </a:endParaRPr>
          </a:p>
          <a:p>
            <a:r>
              <a:rPr lang="en-US" dirty="0">
                <a:latin typeface="Cambria Math"/>
                <a:ea typeface="Cambria Math"/>
              </a:rPr>
              <a:t>        ⋮</a:t>
            </a:r>
            <a:endParaRPr lang="en-US" dirty="0">
              <a:ea typeface="Cambria Math"/>
            </a:endParaRP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-2</a:t>
            </a:r>
            <a:r>
              <a:rPr lang="en-US" dirty="0">
                <a:latin typeface="Cambria Math" pitchFamily="18" charset="0"/>
                <a:ea typeface="Cambria Math" pitchFamily="18" charset="0"/>
              </a:rPr>
              <a:t> </a:t>
            </a:r>
            <a:r>
              <a:rPr lang="en-US" dirty="0">
                <a:ea typeface="Cambria Math"/>
              </a:rPr>
              <a:t>  =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 + </a:t>
            </a:r>
            <a:r>
              <a:rPr lang="en-US" i="1" dirty="0" err="1">
                <a:ea typeface="Cambria Math"/>
              </a:rPr>
              <a:t>r</a:t>
            </a:r>
            <a:r>
              <a:rPr lang="en-US" i="1" baseline="-25000" dirty="0" err="1">
                <a:latin typeface="Cambria Math" pitchFamily="18" charset="0"/>
                <a:ea typeface="Cambria Math" pitchFamily="18" charset="0"/>
              </a:rPr>
              <a:t>n</a:t>
            </a:r>
            <a:r>
              <a:rPr lang="en-US" dirty="0">
                <a:ea typeface="Cambria Math"/>
              </a:rPr>
              <a:t>     </a:t>
            </a:r>
            <a:r>
              <a:rPr lang="en-US" dirty="0">
                <a:latin typeface="Cambria Math" pitchFamily="18" charset="0"/>
                <a:ea typeface="Cambria Math" pitchFamily="18" charset="0"/>
              </a:rPr>
              <a:t>0</a:t>
            </a:r>
            <a:r>
              <a:rPr lang="en-US" dirty="0">
                <a:ea typeface="Cambria Math"/>
              </a:rPr>
              <a:t> </a:t>
            </a:r>
            <a:r>
              <a:rPr lang="en-US" dirty="0">
                <a:latin typeface="Cambria Math"/>
                <a:ea typeface="Cambria Math"/>
              </a:rPr>
              <a:t>≤</a:t>
            </a:r>
            <a:r>
              <a:rPr lang="en-US" dirty="0">
                <a:ea typeface="Cambria Math"/>
              </a:rPr>
              <a:t> </a:t>
            </a:r>
            <a:r>
              <a:rPr lang="en-US" i="1" dirty="0" err="1">
                <a:ea typeface="Cambria Math"/>
              </a:rPr>
              <a:t>r</a:t>
            </a:r>
            <a:r>
              <a:rPr lang="en-US" i="1" baseline="-25000" dirty="0" err="1">
                <a:ea typeface="Cambria Math" pitchFamily="18" charset="0"/>
              </a:rPr>
              <a:t>n</a:t>
            </a:r>
            <a:r>
              <a:rPr lang="en-US" dirty="0">
                <a:ea typeface="Cambria Math"/>
              </a:rPr>
              <a:t> &lt; </a:t>
            </a:r>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ea typeface="Cambria Math"/>
              </a:rPr>
              <a:t>,</a:t>
            </a:r>
          </a:p>
          <a:p>
            <a:r>
              <a:rPr lang="en-US" i="1" dirty="0">
                <a:ea typeface="Cambria Math"/>
              </a:rPr>
              <a:t>r</a:t>
            </a:r>
            <a:r>
              <a:rPr lang="en-US" i="1" baseline="-25000" dirty="0">
                <a:ea typeface="Cambria Math" pitchFamily="18" charset="0"/>
              </a:rPr>
              <a:t>n</a:t>
            </a:r>
            <a:r>
              <a:rPr lang="en-US" baseline="-25000" dirty="0">
                <a:latin typeface="Cambria Math" pitchFamily="18" charset="0"/>
                <a:ea typeface="Cambria Math" pitchFamily="18" charset="0"/>
              </a:rPr>
              <a:t>-1</a:t>
            </a:r>
            <a:r>
              <a:rPr lang="en-US" dirty="0">
                <a:latin typeface="Cambria Math" pitchFamily="18" charset="0"/>
                <a:ea typeface="Cambria Math" pitchFamily="18" charset="0"/>
              </a:rPr>
              <a:t> </a:t>
            </a:r>
            <a:r>
              <a:rPr lang="en-US" dirty="0">
                <a:ea typeface="Cambria Math"/>
              </a:rPr>
              <a:t>  = </a:t>
            </a:r>
            <a:r>
              <a:rPr lang="en-US" i="1" dirty="0" err="1">
                <a:ea typeface="Cambria Math"/>
              </a:rPr>
              <a:t>r</a:t>
            </a:r>
            <a:r>
              <a:rPr lang="en-US" i="1" baseline="-25000" dirty="0" err="1">
                <a:ea typeface="Cambria Math" pitchFamily="18" charset="0"/>
              </a:rPr>
              <a:t>n</a:t>
            </a:r>
            <a:r>
              <a:rPr lang="en-US" i="1" dirty="0" err="1">
                <a:ea typeface="Cambria Math"/>
              </a:rPr>
              <a:t>q</a:t>
            </a:r>
            <a:r>
              <a:rPr lang="en-US" i="1" baseline="-25000" dirty="0" err="1">
                <a:ea typeface="Cambria Math" pitchFamily="18" charset="0"/>
              </a:rPr>
              <a:t>n</a:t>
            </a:r>
            <a:r>
              <a:rPr lang="en-US" dirty="0">
                <a:ea typeface="Cambria Math"/>
              </a:rPr>
              <a:t>.</a:t>
            </a:r>
          </a:p>
        </p:txBody>
      </p:sp>
      <p:sp>
        <p:nvSpPr>
          <p:cNvPr id="7" name="TextBox 6"/>
          <p:cNvSpPr txBox="1"/>
          <p:nvPr/>
        </p:nvSpPr>
        <p:spPr>
          <a:xfrm>
            <a:off x="6324600" y="4419600"/>
            <a:ext cx="3657600" cy="1938992"/>
          </a:xfrm>
          <a:prstGeom prst="rect">
            <a:avLst/>
          </a:prstGeom>
          <a:noFill/>
        </p:spPr>
        <p:txBody>
          <a:bodyPr wrap="square" rtlCol="0">
            <a:spAutoFit/>
          </a:bodyPr>
          <a:lstStyle/>
          <a:p>
            <a:pPr marL="0" lvl="1"/>
            <a:r>
              <a:rPr lang="en-US" sz="2000" i="1" dirty="0" err="1">
                <a:ea typeface="Cambria Math"/>
              </a:rPr>
              <a:t>r</a:t>
            </a:r>
            <a:r>
              <a:rPr lang="en-US" sz="2000" i="1" baseline="-25000" dirty="0" err="1">
                <a:ea typeface="Cambria Math" pitchFamily="18" charset="0"/>
              </a:rPr>
              <a:t>n</a:t>
            </a:r>
            <a:r>
              <a:rPr lang="en-US" sz="2000" dirty="0">
                <a:latin typeface="Cambria Math" pitchFamily="18" charset="0"/>
                <a:ea typeface="Cambria Math" pitchFamily="18" charset="0"/>
              </a:rPr>
              <a:t> </a:t>
            </a:r>
            <a:r>
              <a:rPr lang="en-US" sz="2000" dirty="0">
                <a:ea typeface="Cambria Math"/>
              </a:rPr>
              <a:t> </a:t>
            </a:r>
            <a:r>
              <a:rPr lang="en-US" sz="2000" dirty="0">
                <a:latin typeface="Cambria Math"/>
                <a:ea typeface="Cambria Math"/>
              </a:rPr>
              <a:t>≥ </a:t>
            </a:r>
            <a:r>
              <a:rPr lang="en-US" sz="2000" dirty="0">
                <a:latin typeface="Cambria Math" pitchFamily="18" charset="0"/>
                <a:ea typeface="Cambria Math" pitchFamily="18" charset="0"/>
              </a:rPr>
              <a:t>1</a:t>
            </a:r>
            <a:r>
              <a:rPr lang="en-US" sz="2000" i="1" dirty="0"/>
              <a:t> =</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2</a:t>
            </a:r>
            <a:r>
              <a:rPr lang="en-US" sz="2000" dirty="0">
                <a:ea typeface="Cambria Math"/>
              </a:rPr>
              <a:t>,</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latin typeface="Cambria Math" pitchFamily="18" charset="0"/>
                <a:ea typeface="Cambria Math" pitchFamily="18" charset="0"/>
              </a:rPr>
              <a:t> </a:t>
            </a:r>
            <a:r>
              <a:rPr lang="en-US" sz="2000" dirty="0">
                <a:latin typeface="Cambria Math"/>
                <a:ea typeface="Cambria Math"/>
              </a:rPr>
              <a:t>≥ </a:t>
            </a:r>
            <a:r>
              <a:rPr lang="en-US" sz="2000" dirty="0">
                <a:latin typeface="Cambria Math" pitchFamily="18" charset="0"/>
                <a:ea typeface="Cambria Math" pitchFamily="18" charset="0"/>
              </a:rPr>
              <a:t>2</a:t>
            </a:r>
            <a:r>
              <a:rPr lang="en-US" sz="2000" i="1" dirty="0">
                <a:ea typeface="Cambria Math"/>
              </a:rPr>
              <a:t> </a:t>
            </a:r>
            <a:r>
              <a:rPr lang="en-US" sz="2000" i="1" dirty="0" err="1">
                <a:ea typeface="Cambria Math"/>
              </a:rPr>
              <a:t>r</a:t>
            </a:r>
            <a:r>
              <a:rPr lang="en-US" sz="2000" i="1" baseline="-25000" dirty="0" err="1">
                <a:ea typeface="Cambria Math" pitchFamily="18" charset="0"/>
              </a:rPr>
              <a:t>n</a:t>
            </a:r>
            <a:r>
              <a:rPr lang="en-US" sz="2000" i="1" dirty="0"/>
              <a:t> </a:t>
            </a:r>
            <a:r>
              <a:rPr lang="en-US" sz="2000" dirty="0">
                <a:latin typeface="Cambria Math"/>
                <a:ea typeface="Cambria Math"/>
              </a:rPr>
              <a:t>≥</a:t>
            </a:r>
            <a:r>
              <a:rPr lang="en-US" sz="2000" dirty="0">
                <a:latin typeface="Cambria Math" pitchFamily="18" charset="0"/>
                <a:ea typeface="Cambria Math" pitchFamily="18" charset="0"/>
              </a:rPr>
              <a:t> 2</a:t>
            </a:r>
            <a:r>
              <a:rPr lang="en-US" sz="2000" dirty="0">
                <a:latin typeface="Cambria Math"/>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a:t>
            </a:r>
            <a:r>
              <a:rPr lang="en-US" sz="2000" dirty="0">
                <a:ea typeface="Cambria Math"/>
              </a:rPr>
              <a:t>, </a:t>
            </a:r>
          </a:p>
          <a:p>
            <a:pPr marL="0" lvl="1"/>
            <a:r>
              <a:rPr lang="en-US" sz="2000" i="1" dirty="0">
                <a:ea typeface="Cambria Math"/>
              </a:rPr>
              <a:t>r</a:t>
            </a:r>
            <a:r>
              <a:rPr lang="en-US" sz="2000" i="1" baseline="-25000" dirty="0">
                <a:ea typeface="Cambria Math" pitchFamily="18" charset="0"/>
              </a:rPr>
              <a:t>n</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i="1" baseline="-25000" dirty="0">
                <a:ea typeface="Cambria Math" pitchFamily="18" charset="0"/>
              </a:rPr>
              <a:t>n-</a:t>
            </a:r>
            <a:r>
              <a:rPr lang="en-US" sz="2000" baseline="-25000" dirty="0">
                <a:ea typeface="Cambria Math" pitchFamily="18" charset="0"/>
              </a:rPr>
              <a:t>1</a:t>
            </a:r>
            <a:r>
              <a:rPr lang="en-US" sz="2000" i="1" dirty="0"/>
              <a:t> </a:t>
            </a:r>
            <a:r>
              <a:rPr lang="en-US" sz="2000" dirty="0">
                <a:ea typeface="Cambria Math"/>
              </a:rPr>
              <a:t>+ </a:t>
            </a:r>
            <a:r>
              <a:rPr lang="en-US" sz="2000" i="1" dirty="0" err="1">
                <a:ea typeface="Cambria Math"/>
              </a:rPr>
              <a:t>r</a:t>
            </a:r>
            <a:r>
              <a:rPr lang="en-US" sz="2000" i="1" baseline="-25000" dirty="0" err="1">
                <a:ea typeface="Cambria Math" pitchFamily="18" charset="0"/>
              </a:rPr>
              <a:t>n</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3 </a:t>
            </a:r>
            <a:r>
              <a:rPr lang="en-US" sz="2000" dirty="0">
                <a:ea typeface="Cambria Math"/>
              </a:rPr>
              <a:t>+ </a:t>
            </a:r>
            <a:r>
              <a:rPr lang="en-US" sz="2000" i="1" dirty="0"/>
              <a:t>f</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baseline="-25000" dirty="0">
                <a:latin typeface="Cambria Math" pitchFamily="18" charset="0"/>
                <a:ea typeface="Cambria Math" pitchFamily="18" charset="0"/>
              </a:rPr>
              <a:t>4</a:t>
            </a:r>
            <a:r>
              <a:rPr lang="en-US" sz="2000" dirty="0">
                <a:ea typeface="Cambria Math"/>
              </a:rPr>
              <a:t>,</a:t>
            </a:r>
          </a:p>
          <a:p>
            <a:pPr marL="0" lvl="1"/>
            <a:r>
              <a:rPr lang="en-US" sz="2000" dirty="0">
                <a:latin typeface="Cambria Math"/>
                <a:ea typeface="Cambria Math"/>
              </a:rPr>
              <a:t>        ⋮</a:t>
            </a:r>
          </a:p>
          <a:p>
            <a:pPr marL="0" lvl="1"/>
            <a:r>
              <a:rPr lang="en-US" sz="2000" i="1" dirty="0">
                <a:ea typeface="Cambria Math"/>
              </a:rPr>
              <a:t>r</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r</a:t>
            </a:r>
            <a:r>
              <a:rPr lang="en-US" sz="2000" baseline="-25000" dirty="0">
                <a:ea typeface="Cambria Math" pitchFamily="18" charset="0"/>
              </a:rPr>
              <a:t>3</a:t>
            </a:r>
            <a:r>
              <a:rPr lang="en-US" sz="2000" i="1" dirty="0"/>
              <a:t> </a:t>
            </a:r>
            <a:r>
              <a:rPr lang="en-US" sz="2000" dirty="0">
                <a:ea typeface="Cambria Math"/>
              </a:rPr>
              <a:t>+ </a:t>
            </a:r>
            <a:r>
              <a:rPr lang="en-US" sz="2000" i="1" dirty="0">
                <a:ea typeface="Cambria Math"/>
              </a:rPr>
              <a:t>r</a:t>
            </a:r>
            <a:r>
              <a:rPr lang="en-US" sz="2000" baseline="-25000" dirty="0">
                <a:latin typeface="Cambria Math" pitchFamily="18" charset="0"/>
                <a:ea typeface="Cambria Math" pitchFamily="18" charset="0"/>
              </a:rPr>
              <a:t>4</a:t>
            </a:r>
            <a:r>
              <a:rPr lang="en-US" sz="2000" dirty="0">
                <a:ea typeface="Cambria Math"/>
              </a:rPr>
              <a:t> </a:t>
            </a:r>
            <a:r>
              <a:rPr lang="en-US" sz="2000" dirty="0">
                <a:latin typeface="Cambria Math"/>
                <a:ea typeface="Cambria Math"/>
              </a:rPr>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-2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dirty="0">
                <a:ea typeface="Cambria Math"/>
              </a:rPr>
              <a:t>,</a:t>
            </a:r>
          </a:p>
          <a:p>
            <a:pPr marL="0" lvl="1"/>
            <a:r>
              <a:rPr lang="en-US" sz="2000" i="1" dirty="0">
                <a:ea typeface="Cambria Math"/>
              </a:rPr>
              <a:t>b = r</a:t>
            </a:r>
            <a:r>
              <a:rPr lang="en-US" sz="2000" baseline="-25000" dirty="0">
                <a:latin typeface="Cambria Math" pitchFamily="18" charset="0"/>
                <a:ea typeface="Cambria Math" pitchFamily="18" charset="0"/>
              </a:rPr>
              <a:t>1</a:t>
            </a:r>
            <a:r>
              <a:rPr lang="en-US" sz="2000" dirty="0">
                <a:latin typeface="Cambria Math"/>
                <a:ea typeface="Cambria Math"/>
              </a:rPr>
              <a:t> ≥</a:t>
            </a:r>
            <a:r>
              <a:rPr lang="en-US" sz="2000" i="1" dirty="0">
                <a:ea typeface="Cambria Math"/>
              </a:rPr>
              <a:t>  r</a:t>
            </a:r>
            <a:r>
              <a:rPr lang="en-US" sz="2000" baseline="-25000" dirty="0">
                <a:latin typeface="Cambria Math" pitchFamily="18" charset="0"/>
                <a:ea typeface="Cambria Math" pitchFamily="18" charset="0"/>
              </a:rPr>
              <a:t>2</a:t>
            </a:r>
            <a:r>
              <a:rPr lang="en-US" sz="2000" dirty="0">
                <a:ea typeface="Cambria Math"/>
              </a:rPr>
              <a:t> +</a:t>
            </a:r>
            <a:r>
              <a:rPr lang="en-US" sz="2000" i="1" dirty="0">
                <a:ea typeface="Cambria Math"/>
              </a:rPr>
              <a:t> r</a:t>
            </a:r>
            <a:r>
              <a:rPr lang="en-US" sz="2000" baseline="-25000" dirty="0">
                <a:ea typeface="Cambria Math" pitchFamily="18" charset="0"/>
              </a:rPr>
              <a:t>3</a:t>
            </a:r>
            <a:r>
              <a:rPr lang="en-US" sz="2000" dirty="0">
                <a:latin typeface="Cambria Math" pitchFamily="18" charset="0"/>
                <a:ea typeface="Cambria Math" pitchFamily="18" charset="0"/>
              </a:rPr>
              <a:t> </a:t>
            </a:r>
            <a:r>
              <a:rPr lang="en-US" sz="2000" dirty="0">
                <a:latin typeface="Cambria Math"/>
                <a:ea typeface="Cambria Math"/>
              </a:rPr>
              <a:t>≥ </a:t>
            </a:r>
            <a:r>
              <a:rPr lang="en-US" sz="2000" i="1" dirty="0">
                <a:ea typeface="Cambria Math"/>
              </a:rPr>
              <a:t> </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 </a:t>
            </a:r>
            <a:r>
              <a:rPr lang="en-US" sz="2000" dirty="0">
                <a:ea typeface="Cambria Math"/>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 </a:t>
            </a:r>
            <a:r>
              <a:rPr lang="en-US" sz="2000" i="1" dirty="0"/>
              <a:t>=</a:t>
            </a:r>
            <a:r>
              <a:rPr lang="en-US" sz="2000" dirty="0">
                <a:latin typeface="Cambria Math" pitchFamily="18" charset="0"/>
                <a:ea typeface="Cambria Math" pitchFamily="18" charset="0"/>
              </a:rPr>
              <a:t> </a:t>
            </a:r>
            <a:r>
              <a:rPr lang="en-US" sz="2000" i="1" dirty="0"/>
              <a:t>f</a:t>
            </a:r>
            <a:r>
              <a:rPr lang="en-US" sz="2000" i="1" baseline="-25000" dirty="0">
                <a:ea typeface="Cambria Math" pitchFamily="18" charset="0"/>
              </a:rPr>
              <a:t>n+</a:t>
            </a:r>
            <a:r>
              <a:rPr lang="en-US" sz="2000" baseline="-25000" dirty="0">
                <a:latin typeface="Cambria Math" pitchFamily="18" charset="0"/>
                <a:ea typeface="Cambria Math" pitchFamily="18" charset="0"/>
              </a:rPr>
              <a:t>1</a:t>
            </a:r>
            <a:r>
              <a:rPr lang="en-US" sz="2000" dirty="0">
                <a:ea typeface="Cambria Math"/>
              </a:rPr>
              <a:t>.</a:t>
            </a:r>
          </a:p>
        </p:txBody>
      </p:sp>
      <p:sp>
        <p:nvSpPr>
          <p:cNvPr id="8" name="TextBox 7"/>
          <p:cNvSpPr txBox="1"/>
          <p:nvPr/>
        </p:nvSpPr>
        <p:spPr>
          <a:xfrm>
            <a:off x="2286000" y="3429001"/>
            <a:ext cx="3352800" cy="646331"/>
          </a:xfrm>
          <a:prstGeom prst="rect">
            <a:avLst/>
          </a:prstGeom>
          <a:noFill/>
        </p:spPr>
        <p:txBody>
          <a:bodyPr wrap="square" rtlCol="0">
            <a:spAutoFit/>
          </a:bodyPr>
          <a:lstStyle/>
          <a:p>
            <a:pPr>
              <a:buClr>
                <a:schemeClr val="accent1"/>
              </a:buClr>
              <a:buFont typeface="Arial" pitchFamily="34" charset="0"/>
              <a:buChar char="•"/>
            </a:pPr>
            <a:r>
              <a:rPr lang="en-US" i="1" dirty="0">
                <a:ea typeface="Cambria Math"/>
              </a:rPr>
              <a:t>  n</a:t>
            </a:r>
            <a:r>
              <a:rPr lang="en-US" dirty="0">
                <a:ea typeface="Cambria Math"/>
              </a:rPr>
              <a:t> divisions  are used to</a:t>
            </a:r>
            <a:r>
              <a:rPr lang="en-US" dirty="0"/>
              <a:t> obtain (with </a:t>
            </a:r>
            <a:r>
              <a:rPr lang="en-US" i="1" dirty="0"/>
              <a:t>a</a:t>
            </a:r>
            <a:r>
              <a:rPr lang="en-US" dirty="0"/>
              <a:t> = </a:t>
            </a:r>
            <a:r>
              <a:rPr lang="en-US" i="1" dirty="0">
                <a:ea typeface="Cambria Math"/>
              </a:rPr>
              <a:t>r</a:t>
            </a:r>
            <a:r>
              <a:rPr lang="en-US" baseline="-25000" dirty="0">
                <a:latin typeface="Cambria Math" pitchFamily="18" charset="0"/>
                <a:ea typeface="Cambria Math" pitchFamily="18" charset="0"/>
              </a:rPr>
              <a:t>0</a:t>
            </a:r>
            <a:r>
              <a:rPr lang="en-US" dirty="0">
                <a:ea typeface="Cambria Math"/>
              </a:rPr>
              <a:t>,</a:t>
            </a:r>
            <a:r>
              <a:rPr lang="en-US" i="1" dirty="0">
                <a:ea typeface="Cambria Math"/>
              </a:rPr>
              <a:t>b</a:t>
            </a:r>
            <a:r>
              <a:rPr lang="en-US" dirty="0">
                <a:ea typeface="Cambria Math"/>
              </a:rPr>
              <a:t> =</a:t>
            </a:r>
            <a:r>
              <a:rPr lang="en-US" i="1" dirty="0">
                <a:ea typeface="Cambria Math"/>
              </a:rPr>
              <a:t>r</a:t>
            </a:r>
            <a:r>
              <a:rPr lang="en-US" baseline="-25000" dirty="0">
                <a:latin typeface="Cambria Math" pitchFamily="18" charset="0"/>
                <a:ea typeface="Cambria Math" pitchFamily="18" charset="0"/>
              </a:rPr>
              <a:t>1</a:t>
            </a:r>
            <a:r>
              <a:rPr lang="en-US" dirty="0">
                <a:ea typeface="Cambria Math"/>
              </a:rPr>
              <a:t> ): </a:t>
            </a:r>
            <a:endParaRPr lang="en-US" dirty="0"/>
          </a:p>
        </p:txBody>
      </p:sp>
      <p:sp>
        <p:nvSpPr>
          <p:cNvPr id="9" name="TextBox 8"/>
          <p:cNvSpPr txBox="1"/>
          <p:nvPr/>
        </p:nvSpPr>
        <p:spPr>
          <a:xfrm>
            <a:off x="6248400" y="3810001"/>
            <a:ext cx="3733800" cy="646331"/>
          </a:xfrm>
          <a:prstGeom prst="rect">
            <a:avLst/>
          </a:prstGeom>
          <a:noFill/>
        </p:spPr>
        <p:txBody>
          <a:bodyPr wrap="square" rtlCol="0">
            <a:spAutoFit/>
          </a:bodyPr>
          <a:lstStyle/>
          <a:p>
            <a:pPr>
              <a:buClr>
                <a:schemeClr val="accent1"/>
              </a:buClr>
              <a:buFont typeface="Arial" pitchFamily="34" charset="0"/>
              <a:buChar char="•"/>
            </a:pPr>
            <a:r>
              <a:rPr lang="en-US" dirty="0">
                <a:ea typeface="Cambria Math"/>
              </a:rPr>
              <a:t> Since each quotient </a:t>
            </a:r>
            <a:r>
              <a:rPr lang="en-US" i="1" dirty="0">
                <a:ea typeface="Cambria Math"/>
              </a:rPr>
              <a:t>q</a:t>
            </a:r>
            <a:r>
              <a:rPr lang="en-US" baseline="-25000" dirty="0">
                <a:latin typeface="Cambria Math" pitchFamily="18" charset="0"/>
                <a:ea typeface="Cambria Math" pitchFamily="18" charset="0"/>
              </a:rPr>
              <a:t>1</a:t>
            </a:r>
            <a:r>
              <a:rPr lang="en-US" dirty="0">
                <a:latin typeface="Cambria Math"/>
                <a:ea typeface="Cambria Math"/>
              </a:rPr>
              <a:t>, </a:t>
            </a:r>
            <a:r>
              <a:rPr lang="en-US" i="1" dirty="0">
                <a:ea typeface="Cambria Math"/>
              </a:rPr>
              <a:t>q</a:t>
            </a:r>
            <a:r>
              <a:rPr lang="en-US" baseline="-25000" dirty="0">
                <a:latin typeface="Cambria Math" pitchFamily="18" charset="0"/>
                <a:ea typeface="Cambria Math" pitchFamily="18" charset="0"/>
              </a:rPr>
              <a:t>2</a:t>
            </a:r>
            <a:r>
              <a:rPr lang="en-US" dirty="0">
                <a:latin typeface="Cambria Math"/>
                <a:ea typeface="Cambria Math"/>
              </a:rPr>
              <a:t> , …,</a:t>
            </a:r>
            <a:r>
              <a:rPr lang="en-US" i="1" dirty="0">
                <a:ea typeface="Cambria Math"/>
              </a:rPr>
              <a:t>q</a:t>
            </a:r>
            <a:r>
              <a:rPr lang="en-US" i="1" baseline="-25000" dirty="0">
                <a:ea typeface="Cambria Math" pitchFamily="18" charset="0"/>
              </a:rPr>
              <a:t>n</a:t>
            </a:r>
            <a:r>
              <a:rPr lang="en-US" baseline="-25000" dirty="0">
                <a:latin typeface="Cambria Math" pitchFamily="18" charset="0"/>
                <a:ea typeface="Cambria Math" pitchFamily="18" charset="0"/>
              </a:rPr>
              <a:t>-1 </a:t>
            </a:r>
            <a:r>
              <a:rPr lang="en-US" dirty="0">
                <a:latin typeface="Cambria Math"/>
                <a:ea typeface="Cambria Math"/>
              </a:rPr>
              <a:t>is at least 1 and </a:t>
            </a:r>
            <a:r>
              <a:rPr lang="en-US" i="1" dirty="0" err="1">
                <a:ea typeface="Cambria Math"/>
              </a:rPr>
              <a:t>q</a:t>
            </a:r>
            <a:r>
              <a:rPr lang="en-US" i="1" baseline="-25000" dirty="0" err="1">
                <a:ea typeface="Cambria Math" pitchFamily="18" charset="0"/>
              </a:rPr>
              <a:t>n</a:t>
            </a:r>
            <a:r>
              <a:rPr lang="en-US" dirty="0">
                <a:latin typeface="Cambria Math" pitchFamily="18" charset="0"/>
                <a:ea typeface="Cambria Math" pitchFamily="18" charset="0"/>
              </a:rPr>
              <a:t> </a:t>
            </a:r>
            <a:r>
              <a:rPr lang="en-US" dirty="0">
                <a:latin typeface="Cambria Math"/>
                <a:ea typeface="Cambria Math"/>
              </a:rPr>
              <a:t>≥ 2:</a:t>
            </a:r>
          </a:p>
        </p:txBody>
      </p:sp>
      <p:sp>
        <p:nvSpPr>
          <p:cNvPr id="11" name="TextBox 10"/>
          <p:cNvSpPr txBox="1"/>
          <p:nvPr/>
        </p:nvSpPr>
        <p:spPr>
          <a:xfrm>
            <a:off x="8915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85800"/>
            <a:ext cx="8229600" cy="1143000"/>
          </a:xfrm>
        </p:spPr>
        <p:txBody>
          <a:bodyPr/>
          <a:lstStyle/>
          <a:p>
            <a:r>
              <a:rPr lang="en-US" dirty="0" err="1"/>
              <a:t>Lam</a:t>
            </a:r>
            <a:r>
              <a:rPr lang="en-US" dirty="0" err="1">
                <a:latin typeface="Cambria Math"/>
                <a:ea typeface="Cambria Math"/>
              </a:rPr>
              <a:t>é</a:t>
            </a:r>
            <a:r>
              <a:rPr lang="en-US" dirty="0" err="1"/>
              <a:t>’s</a:t>
            </a:r>
            <a:r>
              <a:rPr lang="en-US" dirty="0"/>
              <a:t> Theorem </a:t>
            </a:r>
          </a:p>
        </p:txBody>
      </p:sp>
      <p:sp>
        <p:nvSpPr>
          <p:cNvPr id="3" name="Content Placeholder 2"/>
          <p:cNvSpPr>
            <a:spLocks noGrp="1"/>
          </p:cNvSpPr>
          <p:nvPr>
            <p:ph idx="1"/>
          </p:nvPr>
        </p:nvSpPr>
        <p:spPr>
          <a:xfrm>
            <a:off x="609600" y="1935480"/>
            <a:ext cx="10972800" cy="4389120"/>
          </a:xfrm>
        </p:spPr>
        <p:txBody>
          <a:bodyPr>
            <a:normAutofit fontScale="85000" lnSpcReduction="20000"/>
          </a:bodyPr>
          <a:lstStyle/>
          <a:p>
            <a:r>
              <a:rPr lang="en-US" dirty="0">
                <a:ea typeface="Cambria Math"/>
              </a:rPr>
              <a:t>It follows that if </a:t>
            </a:r>
            <a:r>
              <a:rPr lang="en-US" i="1" dirty="0">
                <a:ea typeface="Cambria Math"/>
              </a:rPr>
              <a:t>n</a:t>
            </a:r>
            <a:r>
              <a:rPr lang="en-US" dirty="0">
                <a:ea typeface="Cambria Math"/>
              </a:rPr>
              <a:t> divisions are used by the Euclidian algorithm to find </a:t>
            </a:r>
            <a:r>
              <a:rPr lang="en-US" dirty="0" err="1">
                <a:ea typeface="Cambria Math"/>
              </a:rPr>
              <a:t>gcd</a:t>
            </a:r>
            <a:r>
              <a:rPr lang="en-US" dirty="0">
                <a:ea typeface="Cambria Math"/>
              </a:rPr>
              <a:t>(</a:t>
            </a:r>
            <a:r>
              <a:rPr lang="en-US" i="1" dirty="0" err="1">
                <a:ea typeface="Cambria Math"/>
              </a:rPr>
              <a:t>a</a:t>
            </a:r>
            <a:r>
              <a:rPr lang="en-US" dirty="0" err="1">
                <a:ea typeface="Cambria Math"/>
              </a:rPr>
              <a:t>,</a:t>
            </a:r>
            <a:r>
              <a:rPr lang="en-US" i="1" dirty="0" err="1">
                <a:ea typeface="Cambria Math"/>
              </a:rPr>
              <a:t>b</a:t>
            </a:r>
            <a:r>
              <a:rPr lang="en-US" dirty="0">
                <a:ea typeface="Cambria Math"/>
              </a:rPr>
              <a:t>) </a:t>
            </a:r>
            <a:r>
              <a:rPr lang="en-US" dirty="0"/>
              <a:t>with </a:t>
            </a:r>
            <a:r>
              <a:rPr lang="en-US" i="1" dirty="0"/>
              <a:t>a</a:t>
            </a:r>
            <a:r>
              <a:rPr lang="en-US" dirty="0"/>
              <a:t> </a:t>
            </a:r>
            <a:r>
              <a:rPr lang="en-US" dirty="0">
                <a:latin typeface="Cambria Math"/>
                <a:ea typeface="Cambria Math"/>
              </a:rPr>
              <a:t>≥ </a:t>
            </a:r>
            <a:r>
              <a:rPr lang="en-US" i="1" dirty="0">
                <a:latin typeface="Cambria Math"/>
                <a:ea typeface="Cambria Math"/>
              </a:rPr>
              <a:t>b, </a:t>
            </a:r>
            <a:r>
              <a:rPr lang="en-US" dirty="0">
                <a:ea typeface="Cambria Math"/>
              </a:rPr>
              <a:t>then </a:t>
            </a:r>
            <a:r>
              <a:rPr lang="en-US" sz="2800" i="1" dirty="0">
                <a:ea typeface="Cambria Math"/>
              </a:rPr>
              <a:t>b </a:t>
            </a:r>
            <a:r>
              <a:rPr lang="en-US" sz="2800" dirty="0">
                <a:latin typeface="Cambria Math" pitchFamily="18" charset="0"/>
                <a:ea typeface="Cambria Math" pitchFamily="18" charset="0"/>
              </a:rPr>
              <a:t> </a:t>
            </a:r>
            <a:r>
              <a:rPr lang="en-US" sz="2800" dirty="0">
                <a:latin typeface="Cambria Math"/>
                <a:ea typeface="Cambria Math"/>
              </a:rPr>
              <a:t>≥ </a:t>
            </a:r>
            <a:r>
              <a:rPr lang="en-US" sz="2800" i="1" dirty="0">
                <a:ea typeface="Cambria Math"/>
              </a:rPr>
              <a:t> </a:t>
            </a:r>
            <a:r>
              <a:rPr lang="en-US" sz="2800" dirty="0">
                <a:latin typeface="Cambria Math" pitchFamily="18" charset="0"/>
                <a:ea typeface="Cambria Math" pitchFamily="18" charset="0"/>
              </a:rPr>
              <a:t> </a:t>
            </a:r>
            <a:r>
              <a:rPr lang="en-US" sz="2800" i="1" dirty="0"/>
              <a:t>f</a:t>
            </a:r>
            <a:r>
              <a:rPr lang="en-US" sz="2800" i="1" baseline="-25000" dirty="0">
                <a:ea typeface="Cambria Math" pitchFamily="18" charset="0"/>
              </a:rPr>
              <a:t>n+</a:t>
            </a:r>
            <a:r>
              <a:rPr lang="en-US" sz="2800" baseline="-25000" dirty="0">
                <a:latin typeface="Cambria Math" pitchFamily="18" charset="0"/>
                <a:ea typeface="Cambria Math" pitchFamily="18" charset="0"/>
              </a:rPr>
              <a:t>1</a:t>
            </a:r>
            <a:r>
              <a:rPr lang="en-US" dirty="0">
                <a:ea typeface="Cambria Math"/>
              </a:rPr>
              <a:t>. By Example </a:t>
            </a:r>
            <a:r>
              <a:rPr lang="en-US" dirty="0">
                <a:latin typeface="Cambria Math" pitchFamily="18" charset="0"/>
                <a:ea typeface="Cambria Math" pitchFamily="18" charset="0"/>
              </a:rPr>
              <a:t>4</a:t>
            </a:r>
            <a:r>
              <a:rPr lang="en-US" dirty="0">
                <a:ea typeface="Cambria Math"/>
              </a:rPr>
              <a:t>, </a:t>
            </a:r>
            <a:r>
              <a:rPr lang="en-US" i="1" dirty="0">
                <a:ea typeface="Cambria Math"/>
              </a:rPr>
              <a:t>f</a:t>
            </a:r>
            <a:r>
              <a:rPr lang="en-US" i="1" baseline="-25000" dirty="0">
                <a:ea typeface="Cambria Math"/>
              </a:rPr>
              <a:t>n+</a:t>
            </a:r>
            <a:r>
              <a:rPr lang="en-US" baseline="-25000" dirty="0">
                <a:latin typeface="Cambria Math" pitchFamily="18" charset="0"/>
                <a:ea typeface="Cambria Math" pitchFamily="18" charset="0"/>
              </a:rPr>
              <a:t>1</a:t>
            </a:r>
            <a:r>
              <a:rPr lang="en-US" dirty="0">
                <a:latin typeface="Cambria Math"/>
                <a:ea typeface="Cambria Math"/>
              </a:rPr>
              <a:t> &gt; </a:t>
            </a:r>
            <a:r>
              <a:rPr lang="el-GR" dirty="0">
                <a:latin typeface="Cambria Math"/>
                <a:ea typeface="Cambria Math"/>
              </a:rPr>
              <a:t>α</a:t>
            </a:r>
            <a:r>
              <a:rPr lang="en-US" i="1" baseline="30000" dirty="0">
                <a:ea typeface="Cambria Math"/>
              </a:rPr>
              <a:t>n</a:t>
            </a:r>
            <a:r>
              <a:rPr lang="en-US" baseline="30000" dirty="0">
                <a:latin typeface="Cambria Math"/>
                <a:ea typeface="Cambria Math"/>
              </a:rPr>
              <a:t> − 1</a:t>
            </a:r>
            <a:r>
              <a:rPr lang="en-US" dirty="0"/>
              <a:t>, for </a:t>
            </a:r>
            <a:r>
              <a:rPr lang="en-US" i="1" dirty="0"/>
              <a:t>n</a:t>
            </a:r>
            <a:r>
              <a:rPr lang="en-US" dirty="0"/>
              <a:t> </a:t>
            </a:r>
            <a:r>
              <a:rPr lang="en-US" dirty="0">
                <a:latin typeface="Cambria Math"/>
                <a:ea typeface="Cambria Math"/>
              </a:rPr>
              <a:t>&gt; 2, </a:t>
            </a:r>
            <a:r>
              <a:rPr lang="en-US" dirty="0"/>
              <a:t>where               </a:t>
            </a:r>
            <a:r>
              <a:rPr lang="el-GR" dirty="0">
                <a:latin typeface="Cambria Math"/>
                <a:ea typeface="Cambria Math"/>
              </a:rPr>
              <a:t>α</a:t>
            </a:r>
            <a:r>
              <a:rPr lang="en-US" dirty="0">
                <a:latin typeface="Cambria Math"/>
                <a:ea typeface="Cambria Math"/>
              </a:rPr>
              <a:t> = (1 + √5)/2. Therefore, </a:t>
            </a:r>
            <a:r>
              <a:rPr lang="en-US" i="1" dirty="0">
                <a:latin typeface="Cambria Math"/>
                <a:ea typeface="Cambria Math"/>
              </a:rPr>
              <a:t>b</a:t>
            </a:r>
            <a:r>
              <a:rPr lang="en-US" dirty="0">
                <a:latin typeface="Cambria Math"/>
                <a:ea typeface="Cambria Math"/>
              </a:rPr>
              <a:t> &gt;</a:t>
            </a:r>
            <a:r>
              <a:rPr lang="el-GR" dirty="0">
                <a:latin typeface="Cambria Math"/>
                <a:ea typeface="Cambria Math"/>
              </a:rPr>
              <a:t> α</a:t>
            </a:r>
            <a:r>
              <a:rPr lang="en-US" i="1" baseline="30000" dirty="0">
                <a:ea typeface="Cambria Math"/>
              </a:rPr>
              <a:t>n</a:t>
            </a:r>
            <a:r>
              <a:rPr lang="en-US" baseline="30000" dirty="0">
                <a:latin typeface="Cambria Math"/>
                <a:ea typeface="Cambria Math"/>
              </a:rPr>
              <a:t>−1</a:t>
            </a:r>
            <a:r>
              <a:rPr lang="en-US" dirty="0">
                <a:ea typeface="Cambria Math"/>
              </a:rPr>
              <a:t>.</a:t>
            </a:r>
          </a:p>
          <a:p>
            <a:r>
              <a:rPr lang="en-US" dirty="0">
                <a:ea typeface="Cambria Math"/>
              </a:rPr>
              <a:t>Because log</a:t>
            </a:r>
            <a:r>
              <a:rPr lang="en-US" baseline="-25000" dirty="0">
                <a:latin typeface="Cambria Math" pitchFamily="18" charset="0"/>
                <a:ea typeface="Cambria Math" pitchFamily="18" charset="0"/>
              </a:rPr>
              <a:t>10</a:t>
            </a:r>
            <a:r>
              <a:rPr lang="en-US" dirty="0">
                <a:ea typeface="Cambria Math"/>
              </a:rPr>
              <a:t> </a:t>
            </a:r>
            <a:r>
              <a:rPr lang="el-GR" dirty="0">
                <a:latin typeface="Cambria Math"/>
                <a:ea typeface="Cambria Math"/>
              </a:rPr>
              <a:t>α</a:t>
            </a:r>
            <a:r>
              <a:rPr lang="en-US" dirty="0">
                <a:latin typeface="Cambria Math"/>
                <a:ea typeface="Cambria Math"/>
              </a:rPr>
              <a:t> ≈ 0.208 &gt; 1/5,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t> </a:t>
            </a:r>
            <a:r>
              <a:rPr lang="en-US" dirty="0">
                <a:latin typeface="Cambria Math"/>
                <a:ea typeface="Cambria Math"/>
              </a:rPr>
              <a:t>&gt; (</a:t>
            </a:r>
            <a:r>
              <a:rPr lang="en-US" i="1" dirty="0">
                <a:ea typeface="Cambria Math"/>
              </a:rPr>
              <a:t>n</a:t>
            </a:r>
            <a:r>
              <a:rPr lang="en-US" dirty="0">
                <a:latin typeface="Cambria Math"/>
                <a:ea typeface="Cambria Math"/>
              </a:rPr>
              <a:t>−1)</a:t>
            </a:r>
            <a:r>
              <a:rPr lang="en-US" dirty="0">
                <a:ea typeface="Cambria Math"/>
              </a:rPr>
              <a:t> log</a:t>
            </a:r>
            <a:r>
              <a:rPr lang="en-US" baseline="-25000" dirty="0">
                <a:latin typeface="Cambria Math" pitchFamily="18" charset="0"/>
                <a:ea typeface="Cambria Math" pitchFamily="18" charset="0"/>
              </a:rPr>
              <a:t>10</a:t>
            </a:r>
            <a:r>
              <a:rPr lang="el-GR" dirty="0">
                <a:latin typeface="Cambria Math"/>
                <a:ea typeface="Cambria Math"/>
              </a:rPr>
              <a:t> α</a:t>
            </a:r>
            <a:r>
              <a:rPr lang="en-US" baseline="-25000" dirty="0">
                <a:latin typeface="Cambria Math" pitchFamily="18" charset="0"/>
                <a:ea typeface="Cambria Math" pitchFamily="18" charset="0"/>
              </a:rPr>
              <a:t> </a:t>
            </a:r>
            <a:r>
              <a:rPr lang="en-US" dirty="0">
                <a:latin typeface="Cambria Math" pitchFamily="18" charset="0"/>
                <a:ea typeface="Cambria Math" pitchFamily="18" charset="0"/>
              </a:rPr>
              <a:t>  &gt;</a:t>
            </a:r>
            <a:r>
              <a:rPr lang="en-US" dirty="0">
                <a:latin typeface="Cambria Math"/>
                <a:ea typeface="Cambria Math"/>
              </a:rPr>
              <a:t> (</a:t>
            </a:r>
            <a:r>
              <a:rPr lang="en-US" i="1" dirty="0">
                <a:ea typeface="Cambria Math"/>
              </a:rPr>
              <a:t>n</a:t>
            </a:r>
            <a:r>
              <a:rPr lang="en-US" dirty="0">
                <a:latin typeface="Cambria Math"/>
                <a:ea typeface="Cambria Math"/>
              </a:rPr>
              <a:t>−1)/5 . Hence,</a:t>
            </a:r>
          </a:p>
          <a:p>
            <a:pPr>
              <a:buNone/>
            </a:pPr>
            <a:endParaRPr lang="en-US" dirty="0">
              <a:latin typeface="Cambria Math"/>
              <a:ea typeface="Cambria Math"/>
            </a:endParaRPr>
          </a:p>
          <a:p>
            <a:pPr>
              <a:buNone/>
            </a:pPr>
            <a:endParaRPr lang="en-US" dirty="0">
              <a:latin typeface="Cambria Math" pitchFamily="18" charset="0"/>
              <a:ea typeface="Cambria Math" pitchFamily="18" charset="0"/>
            </a:endParaRPr>
          </a:p>
          <a:p>
            <a:r>
              <a:rPr lang="en-US" dirty="0">
                <a:ea typeface="Cambria Math" pitchFamily="18" charset="0"/>
              </a:rPr>
              <a:t>Suppose that  </a:t>
            </a:r>
            <a:r>
              <a:rPr lang="en-US" i="1" dirty="0">
                <a:ea typeface="Cambria Math" pitchFamily="18" charset="0"/>
              </a:rPr>
              <a:t>b </a:t>
            </a:r>
            <a:r>
              <a:rPr lang="en-US" dirty="0">
                <a:ea typeface="Cambria Math" pitchFamily="18" charset="0"/>
              </a:rPr>
              <a:t>has </a:t>
            </a:r>
            <a:r>
              <a:rPr lang="en-US" i="1" dirty="0">
                <a:ea typeface="Cambria Math" pitchFamily="18" charset="0"/>
              </a:rPr>
              <a:t>k </a:t>
            </a:r>
            <a:r>
              <a:rPr lang="en-US" dirty="0">
                <a:ea typeface="Cambria Math" pitchFamily="18" charset="0"/>
              </a:rPr>
              <a:t>decimal digits. Then </a:t>
            </a:r>
            <a:r>
              <a:rPr lang="en-US" i="1" dirty="0">
                <a:ea typeface="Cambria Math" pitchFamily="18" charset="0"/>
              </a:rPr>
              <a:t>b</a:t>
            </a:r>
            <a:r>
              <a:rPr lang="en-US" dirty="0">
                <a:ea typeface="Cambria Math" pitchFamily="18" charset="0"/>
              </a:rPr>
              <a:t> &lt; </a:t>
            </a:r>
            <a:r>
              <a:rPr lang="en-US" dirty="0">
                <a:latin typeface="Cambria Math" pitchFamily="18" charset="0"/>
                <a:ea typeface="Cambria Math" pitchFamily="18" charset="0"/>
              </a:rPr>
              <a:t>10</a:t>
            </a:r>
            <a:r>
              <a:rPr lang="en-US" i="1" baseline="30000" dirty="0">
                <a:ea typeface="Cambria Math" pitchFamily="18" charset="0"/>
              </a:rPr>
              <a:t>k</a:t>
            </a:r>
            <a:r>
              <a:rPr lang="en-US" dirty="0">
                <a:ea typeface="Cambria Math" pitchFamily="18" charset="0"/>
              </a:rPr>
              <a:t> and log</a:t>
            </a:r>
            <a:r>
              <a:rPr lang="en-US" baseline="-25000" dirty="0">
                <a:latin typeface="Cambria Math" pitchFamily="18" charset="0"/>
                <a:ea typeface="Cambria Math" pitchFamily="18" charset="0"/>
              </a:rPr>
              <a:t>10</a:t>
            </a:r>
            <a:r>
              <a:rPr lang="en-US" dirty="0">
                <a:ea typeface="Cambria Math" pitchFamily="18" charset="0"/>
              </a:rPr>
              <a:t> </a:t>
            </a:r>
            <a:r>
              <a:rPr lang="en-US" i="1" dirty="0">
                <a:ea typeface="Cambria Math" pitchFamily="18" charset="0"/>
              </a:rPr>
              <a:t>b</a:t>
            </a:r>
            <a:r>
              <a:rPr lang="en-US" dirty="0">
                <a:ea typeface="Cambria Math" pitchFamily="18" charset="0"/>
              </a:rPr>
              <a:t> &lt; </a:t>
            </a:r>
            <a:r>
              <a:rPr lang="en-US" i="1" dirty="0">
                <a:ea typeface="Cambria Math" pitchFamily="18" charset="0"/>
              </a:rPr>
              <a:t>k</a:t>
            </a:r>
            <a:r>
              <a:rPr lang="en-US" dirty="0">
                <a:ea typeface="Cambria Math" pitchFamily="18" charset="0"/>
              </a:rPr>
              <a:t>. It  follows that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1</a:t>
            </a:r>
            <a:r>
              <a:rPr lang="en-US" dirty="0">
                <a:ea typeface="Cambria Math" pitchFamily="18" charset="0"/>
              </a:rPr>
              <a:t> &lt;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 and since </a:t>
            </a:r>
            <a:r>
              <a:rPr lang="en-US" i="1" dirty="0">
                <a:ea typeface="Cambria Math" pitchFamily="18" charset="0"/>
              </a:rPr>
              <a:t>k</a:t>
            </a:r>
            <a:r>
              <a:rPr lang="en-US" dirty="0">
                <a:ea typeface="Cambria Math" pitchFamily="18" charset="0"/>
              </a:rPr>
              <a:t> is an integer, </a:t>
            </a:r>
            <a:r>
              <a:rPr lang="en-US" i="1" dirty="0">
                <a:ea typeface="Cambria Math" pitchFamily="18" charset="0"/>
              </a:rPr>
              <a:t>n</a:t>
            </a:r>
            <a:r>
              <a:rPr lang="en-US" dirty="0">
                <a:ea typeface="Cambria Math" pitchFamily="18" charset="0"/>
              </a:rPr>
              <a:t> </a:t>
            </a:r>
            <a:r>
              <a:rPr lang="en-US" dirty="0">
                <a:latin typeface="Cambria Math"/>
                <a:ea typeface="Cambria Math"/>
              </a:rPr>
              <a:t>≤</a:t>
            </a:r>
            <a:r>
              <a:rPr lang="en-US" dirty="0">
                <a:ea typeface="Cambria Math" pitchFamily="18" charset="0"/>
              </a:rPr>
              <a:t>  </a:t>
            </a:r>
            <a:r>
              <a:rPr lang="en-US" dirty="0">
                <a:latin typeface="Cambria Math" pitchFamily="18" charset="0"/>
                <a:ea typeface="Cambria Math" pitchFamily="18" charset="0"/>
              </a:rPr>
              <a:t>5</a:t>
            </a:r>
            <a:r>
              <a:rPr lang="en-US" i="1" dirty="0">
                <a:ea typeface="Cambria Math" pitchFamily="18" charset="0"/>
              </a:rPr>
              <a:t>k</a:t>
            </a:r>
            <a:r>
              <a:rPr lang="en-US" dirty="0">
                <a:ea typeface="Cambria Math" pitchFamily="18" charset="0"/>
              </a:rPr>
              <a:t>.</a:t>
            </a:r>
          </a:p>
          <a:p>
            <a:pPr>
              <a:buNone/>
            </a:pPr>
            <a:endParaRPr lang="en-US" dirty="0">
              <a:ea typeface="Cambria Math" pitchFamily="18" charset="0"/>
            </a:endParaRPr>
          </a:p>
          <a:p>
            <a:r>
              <a:rPr lang="en-US" i="1" dirty="0"/>
              <a:t> </a:t>
            </a:r>
            <a:r>
              <a:rPr lang="en-US" dirty="0">
                <a:ea typeface="Cambria Math" pitchFamily="18" charset="0"/>
              </a:rPr>
              <a:t>As a consequence of </a:t>
            </a:r>
            <a:r>
              <a:rPr lang="en-US" dirty="0" err="1"/>
              <a:t>Lam</a:t>
            </a:r>
            <a:r>
              <a:rPr lang="en-US" dirty="0" err="1">
                <a:latin typeface="Cambria Math"/>
                <a:ea typeface="Cambria Math"/>
              </a:rPr>
              <a:t>é</a:t>
            </a:r>
            <a:r>
              <a:rPr lang="en-US" dirty="0" err="1"/>
              <a:t>’s</a:t>
            </a:r>
            <a:r>
              <a:rPr lang="en-US" dirty="0"/>
              <a:t> Theorem, </a:t>
            </a:r>
            <a:r>
              <a:rPr lang="en-US" i="1" dirty="0"/>
              <a:t>O</a:t>
            </a:r>
            <a:r>
              <a:rPr lang="en-US" dirty="0"/>
              <a:t>(log </a:t>
            </a:r>
            <a:r>
              <a:rPr lang="en-US" i="1" dirty="0"/>
              <a:t>b</a:t>
            </a:r>
            <a:r>
              <a:rPr lang="en-US" dirty="0"/>
              <a:t>) divisions are used by the Euclidian algorithm to find </a:t>
            </a:r>
            <a:r>
              <a:rPr lang="en-US" dirty="0" err="1"/>
              <a:t>gcd</a:t>
            </a:r>
            <a:r>
              <a:rPr lang="en-US" dirty="0"/>
              <a:t>(</a:t>
            </a:r>
            <a:r>
              <a:rPr lang="en-US" i="1" dirty="0" err="1"/>
              <a:t>a</a:t>
            </a:r>
            <a:r>
              <a:rPr lang="en-US" dirty="0" err="1"/>
              <a:t>,</a:t>
            </a:r>
            <a:r>
              <a:rPr lang="en-US" i="1" dirty="0" err="1"/>
              <a:t>b</a:t>
            </a:r>
            <a:r>
              <a:rPr lang="en-US" dirty="0"/>
              <a:t>) whenever </a:t>
            </a:r>
            <a:r>
              <a:rPr lang="en-US" i="1" dirty="0"/>
              <a:t>a</a:t>
            </a:r>
            <a:r>
              <a:rPr lang="en-US" dirty="0"/>
              <a:t> &gt; </a:t>
            </a:r>
            <a:r>
              <a:rPr lang="en-US" i="1" dirty="0"/>
              <a:t>b</a:t>
            </a:r>
            <a:r>
              <a:rPr lang="en-US" dirty="0"/>
              <a:t>.</a:t>
            </a:r>
          </a:p>
          <a:p>
            <a:pPr lvl="1"/>
            <a:r>
              <a:rPr lang="en-US" dirty="0"/>
              <a:t>By </a:t>
            </a:r>
            <a:r>
              <a:rPr lang="en-US" dirty="0" err="1"/>
              <a:t>Lam</a:t>
            </a:r>
            <a:r>
              <a:rPr lang="en-US" dirty="0" err="1">
                <a:latin typeface="Cambria Math"/>
                <a:ea typeface="Cambria Math"/>
              </a:rPr>
              <a:t>é</a:t>
            </a:r>
            <a:r>
              <a:rPr lang="en-US" dirty="0" err="1"/>
              <a:t>’s</a:t>
            </a:r>
            <a:r>
              <a:rPr lang="en-US" dirty="0"/>
              <a:t> Theorem, the number of divisions needed to find </a:t>
            </a:r>
            <a:r>
              <a:rPr lang="en-US" dirty="0" err="1"/>
              <a:t>gcd</a:t>
            </a:r>
            <a:r>
              <a:rPr lang="en-US" dirty="0"/>
              <a:t>(</a:t>
            </a:r>
            <a:r>
              <a:rPr lang="en-US" i="1" dirty="0" err="1"/>
              <a:t>a</a:t>
            </a:r>
            <a:r>
              <a:rPr lang="en-US" dirty="0" err="1"/>
              <a:t>,</a:t>
            </a:r>
            <a:r>
              <a:rPr lang="en-US" i="1" dirty="0" err="1"/>
              <a:t>b</a:t>
            </a:r>
            <a:r>
              <a:rPr lang="en-US" dirty="0"/>
              <a:t>) with </a:t>
            </a:r>
            <a:r>
              <a:rPr lang="en-US" i="1" dirty="0"/>
              <a:t>a</a:t>
            </a:r>
            <a:r>
              <a:rPr lang="en-US" dirty="0"/>
              <a:t> &gt; </a:t>
            </a:r>
            <a:r>
              <a:rPr lang="en-US" i="1" dirty="0"/>
              <a:t>b </a:t>
            </a:r>
            <a:r>
              <a:rPr lang="en-US" dirty="0"/>
              <a:t>is less than or equal to </a:t>
            </a:r>
            <a:r>
              <a:rPr lang="en-US" dirty="0">
                <a:latin typeface="Cambria Math"/>
                <a:ea typeface="Cambria Math"/>
              </a:rPr>
              <a:t>5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a:t>
            </a:r>
            <a:r>
              <a:rPr lang="en-US" dirty="0"/>
              <a:t>) since the number of decimal digits in b (which equals </a:t>
            </a:r>
            <a:r>
              <a:rPr lang="en-US" dirty="0">
                <a:latin typeface="Cambria Math"/>
                <a:ea typeface="Cambria Math"/>
              </a:rPr>
              <a:t>⌊</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i="1" dirty="0"/>
              <a:t> + </a:t>
            </a:r>
            <a:r>
              <a:rPr lang="en-US" dirty="0">
                <a:latin typeface="Cambria Math" pitchFamily="18" charset="0"/>
                <a:ea typeface="Cambria Math" pitchFamily="18" charset="0"/>
              </a:rPr>
              <a:t>1</a:t>
            </a:r>
            <a:r>
              <a:rPr lang="en-US" dirty="0"/>
              <a:t>) is less than or equal to </a:t>
            </a:r>
            <a:r>
              <a:rPr lang="en-US" dirty="0">
                <a:ea typeface="Cambria Math"/>
              </a:rPr>
              <a:t>log</a:t>
            </a:r>
            <a:r>
              <a:rPr lang="en-US" baseline="-25000" dirty="0">
                <a:latin typeface="Cambria Math" pitchFamily="18" charset="0"/>
                <a:ea typeface="Cambria Math" pitchFamily="18" charset="0"/>
              </a:rPr>
              <a:t>10</a:t>
            </a:r>
            <a:r>
              <a:rPr lang="en-US" i="1" dirty="0"/>
              <a:t> b + </a:t>
            </a:r>
            <a:r>
              <a:rPr lang="en-US" dirty="0">
                <a:latin typeface="Cambria Math" pitchFamily="18" charset="0"/>
                <a:ea typeface="Cambria Math" pitchFamily="18" charset="0"/>
              </a:rPr>
              <a:t>1. </a:t>
            </a:r>
            <a:endParaRPr lang="en-US" dirty="0"/>
          </a:p>
          <a:p>
            <a:endParaRPr lang="en-US" dirty="0">
              <a:ea typeface="Cambria Math"/>
            </a:endParaRPr>
          </a:p>
          <a:p>
            <a:endParaRPr lang="en-US" i="1" dirty="0">
              <a:latin typeface="Cambria Math"/>
              <a:ea typeface="Cambria Math"/>
            </a:endParaRPr>
          </a:p>
          <a:p>
            <a:endParaRPr lang="en-US" dirty="0"/>
          </a:p>
        </p:txBody>
      </p:sp>
      <p:sp>
        <p:nvSpPr>
          <p:cNvPr id="8" name="TextBox 7"/>
          <p:cNvSpPr txBox="1"/>
          <p:nvPr/>
        </p:nvSpPr>
        <p:spPr>
          <a:xfrm>
            <a:off x="3352800" y="3200400"/>
            <a:ext cx="4572000" cy="369332"/>
          </a:xfrm>
          <a:prstGeom prst="rect">
            <a:avLst/>
          </a:prstGeom>
          <a:noFill/>
        </p:spPr>
        <p:txBody>
          <a:bodyPr wrap="square" rtlCol="0">
            <a:spAutoFit/>
          </a:bodyPr>
          <a:lstStyle/>
          <a:p>
            <a:r>
              <a:rPr lang="en-US" i="1" dirty="0">
                <a:ea typeface="Cambria Math"/>
              </a:rPr>
              <a:t>n</a:t>
            </a:r>
            <a:r>
              <a:rPr lang="en-US" dirty="0">
                <a:latin typeface="Cambria Math"/>
                <a:ea typeface="Cambria Math"/>
              </a:rPr>
              <a:t>−1 &lt; 5 ∙</a:t>
            </a:r>
            <a:r>
              <a:rPr lang="en-US" dirty="0">
                <a:ea typeface="Cambria Math"/>
              </a:rPr>
              <a:t>log</a:t>
            </a:r>
            <a:r>
              <a:rPr lang="en-US" baseline="-25000" dirty="0">
                <a:latin typeface="Cambria Math" pitchFamily="18" charset="0"/>
                <a:ea typeface="Cambria Math" pitchFamily="18" charset="0"/>
              </a:rPr>
              <a:t>10</a:t>
            </a:r>
            <a:r>
              <a:rPr lang="en-US" i="1" dirty="0"/>
              <a:t> b</a:t>
            </a:r>
            <a:r>
              <a:rPr lang="en-US" dirty="0">
                <a:latin typeface="Cambria Math"/>
                <a:ea typeface="Cambria Math"/>
              </a:rPr>
              <a:t>.</a:t>
            </a:r>
            <a:r>
              <a:rPr lang="en-US" dirty="0">
                <a:latin typeface="Cambria Math" pitchFamily="18" charset="0"/>
                <a:ea typeface="Cambria Math" pitchFamily="18" charset="0"/>
              </a:rPr>
              <a:t> </a:t>
            </a:r>
            <a:r>
              <a:rPr lang="en-US" i="1" dirty="0"/>
              <a:t> </a:t>
            </a:r>
            <a:r>
              <a:rPr lang="en-US" baseline="-25000" dirty="0">
                <a:latin typeface="Cambria Math" pitchFamily="18" charset="0"/>
                <a:ea typeface="Cambria Math" pitchFamily="18" charset="0"/>
              </a:rPr>
              <a:t> </a:t>
            </a:r>
            <a:endParaRPr lang="en-US" dirty="0"/>
          </a:p>
        </p:txBody>
      </p:sp>
      <p:sp>
        <p:nvSpPr>
          <p:cNvPr id="6" name="TextBox 5"/>
          <p:cNvSpPr txBox="1"/>
          <p:nvPr/>
        </p:nvSpPr>
        <p:spPr>
          <a:xfrm>
            <a:off x="1143000" y="6347460"/>
            <a:ext cx="7086600" cy="369332"/>
          </a:xfrm>
          <a:prstGeom prst="rect">
            <a:avLst/>
          </a:prstGeom>
          <a:noFill/>
          <a:ln>
            <a:solidFill>
              <a:schemeClr val="accent1"/>
            </a:solidFill>
          </a:ln>
        </p:spPr>
        <p:txBody>
          <a:bodyPr wrap="square" rtlCol="0">
            <a:spAutoFit/>
          </a:bodyPr>
          <a:lstStyle/>
          <a:p>
            <a:r>
              <a:rPr lang="en-US" dirty="0" err="1"/>
              <a:t>Lam</a:t>
            </a:r>
            <a:r>
              <a:rPr lang="en-US" dirty="0" err="1">
                <a:latin typeface="Cambria Math"/>
                <a:ea typeface="Cambria Math"/>
              </a:rPr>
              <a:t>é</a:t>
            </a:r>
            <a:r>
              <a:rPr lang="en-US" dirty="0" err="1"/>
              <a:t>’s</a:t>
            </a:r>
            <a:r>
              <a:rPr lang="en-US" dirty="0"/>
              <a:t> Theorem was the first result in computational complexity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Principle of Mathematical Induction</a:t>
            </a:r>
          </a:p>
        </p:txBody>
      </p:sp>
      <p:sp>
        <p:nvSpPr>
          <p:cNvPr id="3" name="Content Placeholder 2"/>
          <p:cNvSpPr>
            <a:spLocks noGrp="1"/>
          </p:cNvSpPr>
          <p:nvPr>
            <p:ph idx="1"/>
          </p:nvPr>
        </p:nvSpPr>
        <p:spPr/>
        <p:txBody>
          <a:bodyPr>
            <a:normAutofit fontScale="92500" lnSpcReduction="20000"/>
          </a:bodyPr>
          <a:lstStyle/>
          <a:p>
            <a:pPr>
              <a:buNone/>
            </a:pPr>
            <a:r>
              <a:rPr lang="en-US" b="1" dirty="0"/>
              <a:t>     </a:t>
            </a:r>
            <a:r>
              <a:rPr lang="en-US" i="1" dirty="0"/>
              <a:t>Principle of Mathematical Induction</a:t>
            </a:r>
            <a:r>
              <a:rPr lang="en-US" dirty="0"/>
              <a:t>: To prove that </a:t>
            </a:r>
            <a:r>
              <a:rPr lang="en-US" i="1" dirty="0"/>
              <a:t>P</a:t>
            </a:r>
            <a:r>
              <a:rPr lang="en-US" dirty="0"/>
              <a:t>(</a:t>
            </a:r>
            <a:r>
              <a:rPr lang="en-US" i="1" dirty="0"/>
              <a:t>n</a:t>
            </a:r>
            <a:r>
              <a:rPr lang="en-US" dirty="0"/>
              <a:t>) is true for all positive integers </a:t>
            </a:r>
            <a:r>
              <a:rPr lang="en-US" i="1" dirty="0"/>
              <a:t>n</a:t>
            </a:r>
            <a:r>
              <a:rPr lang="en-US" dirty="0"/>
              <a:t>, we complete these steps:</a:t>
            </a:r>
          </a:p>
          <a:p>
            <a:pPr lvl="1"/>
            <a:r>
              <a:rPr lang="en-US" i="1" dirty="0"/>
              <a:t>Basis Step</a:t>
            </a:r>
            <a:r>
              <a:rPr lang="en-US" dirty="0"/>
              <a:t>: Show that </a:t>
            </a:r>
            <a:r>
              <a:rPr lang="en-US" i="1" dirty="0"/>
              <a:t>P</a:t>
            </a:r>
            <a:r>
              <a:rPr lang="en-US" dirty="0"/>
              <a:t>(</a:t>
            </a:r>
            <a:r>
              <a:rPr lang="en-US" dirty="0">
                <a:latin typeface="Cambria Math" pitchFamily="18" charset="0"/>
                <a:ea typeface="Cambria Math" pitchFamily="18" charset="0"/>
              </a:rPr>
              <a:t>1</a:t>
            </a:r>
            <a:r>
              <a:rPr lang="en-US" dirty="0"/>
              <a:t>) is true.</a:t>
            </a:r>
          </a:p>
          <a:p>
            <a:pPr lvl="1"/>
            <a:r>
              <a:rPr lang="en-US" i="1" dirty="0"/>
              <a:t>Inductive Step</a:t>
            </a:r>
            <a:r>
              <a:rPr lang="en-US" dirty="0"/>
              <a:t>: Show that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a:t>
            </a:r>
            <a:r>
              <a:rPr lang="en-US" i="1" dirty="0">
                <a:sym typeface="Wingdings" pitchFamily="2" charset="2"/>
              </a:rPr>
              <a:t> </a:t>
            </a:r>
            <a:r>
              <a:rPr lang="en-US" dirty="0">
                <a:sym typeface="Wingdings" pitchFamily="2" charset="2"/>
              </a:rPr>
              <a:t>is true for all positive integers </a:t>
            </a:r>
            <a:r>
              <a:rPr lang="en-US" i="1" dirty="0">
                <a:sym typeface="Wingdings" pitchFamily="2" charset="2"/>
              </a:rPr>
              <a:t>k</a:t>
            </a:r>
            <a:r>
              <a:rPr lang="en-US" dirty="0">
                <a:sym typeface="Wingdings" pitchFamily="2" charset="2"/>
              </a:rPr>
              <a:t>.</a:t>
            </a:r>
          </a:p>
          <a:p>
            <a:pPr>
              <a:buNone/>
            </a:pPr>
            <a:r>
              <a:rPr lang="en-US" dirty="0"/>
              <a:t>     To complete the inductive step, assuming the </a:t>
            </a:r>
            <a:r>
              <a:rPr lang="en-US" i="1" dirty="0"/>
              <a:t>inductive hypothesis </a:t>
            </a:r>
            <a:r>
              <a:rPr lang="en-US" dirty="0"/>
              <a:t>that </a:t>
            </a:r>
            <a:r>
              <a:rPr lang="en-US" i="1" dirty="0"/>
              <a:t>P</a:t>
            </a:r>
            <a:r>
              <a:rPr lang="en-US" dirty="0"/>
              <a:t>(</a:t>
            </a:r>
            <a:r>
              <a:rPr lang="en-US" i="1" dirty="0"/>
              <a:t>k</a:t>
            </a:r>
            <a:r>
              <a:rPr lang="en-US" dirty="0"/>
              <a:t>)</a:t>
            </a:r>
            <a:r>
              <a:rPr lang="en-US" i="1" dirty="0"/>
              <a:t> </a:t>
            </a:r>
            <a:r>
              <a:rPr lang="en-US" dirty="0"/>
              <a:t>holds for an arbitrary integer </a:t>
            </a:r>
            <a:r>
              <a:rPr lang="en-US" i="1" dirty="0"/>
              <a:t>k</a:t>
            </a:r>
            <a:r>
              <a:rPr lang="en-US" dirty="0"/>
              <a:t>, show that  must </a:t>
            </a:r>
            <a:r>
              <a:rPr lang="en-US" i="1" dirty="0">
                <a:sym typeface="Wingdings" pitchFamily="2" charset="2"/>
              </a:rPr>
              <a:t>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a:t>
            </a:r>
            <a:r>
              <a:rPr lang="en-US" dirty="0"/>
              <a:t> be true.</a:t>
            </a:r>
          </a:p>
          <a:p>
            <a:pPr>
              <a:buNone/>
            </a:pPr>
            <a:r>
              <a:rPr lang="en-US" dirty="0"/>
              <a:t>    </a:t>
            </a:r>
          </a:p>
          <a:p>
            <a:pPr>
              <a:buNone/>
            </a:pPr>
            <a:r>
              <a:rPr lang="en-US" b="1" dirty="0"/>
              <a:t>     Climbing an Infinite Ladder Example</a:t>
            </a:r>
            <a:r>
              <a:rPr lang="en-US" dirty="0"/>
              <a:t>:</a:t>
            </a:r>
          </a:p>
          <a:p>
            <a:pPr lvl="1"/>
            <a:r>
              <a:rPr lang="en-US" dirty="0"/>
              <a:t>BASIS STEP: By (</a:t>
            </a:r>
            <a:r>
              <a:rPr lang="en-US" dirty="0">
                <a:latin typeface="Cambria Math" pitchFamily="18" charset="0"/>
                <a:ea typeface="Cambria Math" pitchFamily="18" charset="0"/>
              </a:rPr>
              <a:t>1</a:t>
            </a:r>
            <a:r>
              <a:rPr lang="en-US" dirty="0"/>
              <a:t>), we can reach rung </a:t>
            </a:r>
            <a:r>
              <a:rPr lang="en-US" dirty="0">
                <a:latin typeface="Cambria Math" pitchFamily="18" charset="0"/>
                <a:ea typeface="Cambria Math" pitchFamily="18" charset="0"/>
              </a:rPr>
              <a:t>1</a:t>
            </a:r>
            <a:r>
              <a:rPr lang="en-US" dirty="0"/>
              <a:t>.</a:t>
            </a:r>
          </a:p>
          <a:p>
            <a:pPr lvl="1"/>
            <a:r>
              <a:rPr lang="en-US" dirty="0"/>
              <a:t>INDUCTIVE STEP: Assume the inductive hypothesis that we can reach rung </a:t>
            </a:r>
            <a:r>
              <a:rPr lang="en-US" i="1" dirty="0"/>
              <a:t>k</a:t>
            </a:r>
            <a:r>
              <a:rPr lang="en-US" dirty="0"/>
              <a:t>. Then by (</a:t>
            </a:r>
            <a:r>
              <a:rPr lang="en-US" dirty="0">
                <a:latin typeface="Cambria Math" pitchFamily="18" charset="0"/>
                <a:ea typeface="Cambria Math" pitchFamily="18" charset="0"/>
              </a:rPr>
              <a:t>2</a:t>
            </a:r>
            <a:r>
              <a:rPr lang="en-US" dirty="0"/>
              <a:t>), we can reach rung </a:t>
            </a:r>
            <a:r>
              <a:rPr lang="en-US" i="1" dirty="0"/>
              <a:t>k </a:t>
            </a:r>
            <a:r>
              <a:rPr lang="en-US" dirty="0"/>
              <a:t>+ </a:t>
            </a:r>
            <a:r>
              <a:rPr lang="en-US" dirty="0">
                <a:latin typeface="Cambria Math" pitchFamily="18" charset="0"/>
                <a:ea typeface="Cambria Math" pitchFamily="18" charset="0"/>
              </a:rPr>
              <a:t>1</a:t>
            </a:r>
            <a:r>
              <a:rPr lang="en-US" dirty="0"/>
              <a:t>.</a:t>
            </a:r>
          </a:p>
          <a:p>
            <a:pPr>
              <a:buNone/>
            </a:pPr>
            <a:r>
              <a:rPr lang="en-US" dirty="0"/>
              <a:t>     Hence,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 </a:t>
            </a:r>
            <a:r>
              <a:rPr lang="en-US" dirty="0">
                <a:sym typeface="Wingdings" pitchFamily="2" charset="2"/>
              </a:rPr>
              <a:t>We can reach every rung on the ladder.</a:t>
            </a:r>
            <a:endParaRPr lang="en-US" dirty="0"/>
          </a:p>
        </p:txBody>
      </p:sp>
      <p:sp>
        <p:nvSpPr>
          <p:cNvPr id="4" name="Isosceles Triangle 3"/>
          <p:cNvSpPr/>
          <p:nvPr/>
        </p:nvSpPr>
        <p:spPr>
          <a:xfrm rot="5400000" flipV="1">
            <a:off x="9906000" y="5715000"/>
            <a:ext cx="1524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lnSpcReduction="10000"/>
          </a:bodyPr>
          <a:lstStyle/>
          <a:p>
            <a:pPr>
              <a:buNone/>
            </a:pPr>
            <a:r>
              <a:rPr lang="en-US" i="1" dirty="0"/>
              <a:t>   Recursive definitions </a:t>
            </a:r>
            <a:r>
              <a:rPr lang="en-US" dirty="0"/>
              <a:t>of sets have two parts:</a:t>
            </a:r>
          </a:p>
          <a:p>
            <a:pPr lvl="1"/>
            <a:r>
              <a:rPr lang="en-US" dirty="0"/>
              <a:t>The </a:t>
            </a:r>
            <a:r>
              <a:rPr lang="en-US" i="1" dirty="0"/>
              <a:t>basis step </a:t>
            </a:r>
            <a:r>
              <a:rPr lang="en-US" dirty="0"/>
              <a:t>specifies an initial collection of elements.</a:t>
            </a:r>
          </a:p>
          <a:p>
            <a:pPr lvl="1"/>
            <a:r>
              <a:rPr lang="en-US" dirty="0"/>
              <a:t>The </a:t>
            </a:r>
            <a:r>
              <a:rPr lang="en-US" i="1" dirty="0"/>
              <a:t>recursive step </a:t>
            </a:r>
            <a:r>
              <a:rPr lang="en-US" dirty="0"/>
              <a:t>gives the rules for forming new elements in the set from those already known to be in the set.</a:t>
            </a:r>
          </a:p>
          <a:p>
            <a:r>
              <a:rPr lang="en-US" dirty="0"/>
              <a:t>Sometimes the recursive definition has an </a:t>
            </a:r>
            <a:r>
              <a:rPr lang="en-US" i="1" dirty="0"/>
              <a:t>exclusion rule</a:t>
            </a:r>
            <a:r>
              <a:rPr lang="en-US" dirty="0"/>
              <a:t>, which specifies that the set contains nothing other than those elements specified in the basis step and generated by applications of the rules in the recursive step. </a:t>
            </a:r>
          </a:p>
          <a:p>
            <a:r>
              <a:rPr lang="en-US" dirty="0"/>
              <a:t>We will always assume that the exclusion rule holds, even if it is not explicitly mentioned. </a:t>
            </a:r>
          </a:p>
          <a:p>
            <a:r>
              <a:rPr lang="en-US" dirty="0"/>
              <a:t>We will later develop a form of induction, called </a:t>
            </a:r>
            <a:r>
              <a:rPr lang="en-US" i="1" dirty="0"/>
              <a:t>structural induction</a:t>
            </a:r>
            <a:r>
              <a:rPr lang="en-US" dirty="0"/>
              <a:t>, to prove results about recursively defined sets.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Recursively Defined Sets and Structures</a:t>
            </a:r>
          </a:p>
        </p:txBody>
      </p:sp>
      <p:sp>
        <p:nvSpPr>
          <p:cNvPr id="3" name="Content Placeholder 2"/>
          <p:cNvSpPr>
            <a:spLocks noGrp="1"/>
          </p:cNvSpPr>
          <p:nvPr>
            <p:ph idx="1"/>
          </p:nvPr>
        </p:nvSpPr>
        <p:spPr/>
        <p:txBody>
          <a:bodyPr>
            <a:normAutofit/>
          </a:bodyPr>
          <a:lstStyle/>
          <a:p>
            <a:pPr>
              <a:buNone/>
            </a:pPr>
            <a:r>
              <a:rPr lang="en-US" b="1" dirty="0"/>
              <a:t>Example </a:t>
            </a:r>
            <a:r>
              <a:rPr lang="en-US" dirty="0"/>
              <a:t>:</a:t>
            </a:r>
            <a:r>
              <a:rPr lang="en-US" b="1" dirty="0"/>
              <a:t>  </a:t>
            </a:r>
            <a:r>
              <a:rPr lang="en-US" dirty="0"/>
              <a:t>Subset of Integers  </a:t>
            </a:r>
            <a:r>
              <a:rPr lang="en-US" i="1" dirty="0"/>
              <a:t>S</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3</a:t>
            </a:r>
            <a:r>
              <a:rPr lang="en-US" dirty="0">
                <a:latin typeface="Cambria Math"/>
                <a:ea typeface="Cambria Math"/>
              </a:rPr>
              <a:t> ∊</a:t>
            </a:r>
            <a:r>
              <a:rPr lang="en-US" i="1" dirty="0"/>
              <a:t> </a:t>
            </a:r>
            <a:r>
              <a:rPr lang="en-US" dirty="0"/>
              <a:t>S.</a:t>
            </a:r>
          </a:p>
          <a:p>
            <a:pPr marL="971550" lvl="1" indent="-514350">
              <a:buNone/>
            </a:pPr>
            <a:r>
              <a:rPr lang="en-US" dirty="0"/>
              <a:t>RECURSIVE STEP: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t> </a:t>
            </a:r>
            <a:r>
              <a:rPr lang="en-US" dirty="0">
                <a:latin typeface="Cambria Math"/>
                <a:ea typeface="Cambria Math"/>
              </a:rPr>
              <a:t>∊</a:t>
            </a:r>
            <a:r>
              <a:rPr lang="en-US" dirty="0"/>
              <a:t> </a:t>
            </a:r>
            <a:r>
              <a:rPr lang="en-US" i="1" dirty="0"/>
              <a:t>S</a:t>
            </a:r>
            <a:r>
              <a:rPr lang="en-US" dirty="0"/>
              <a:t>, then </a:t>
            </a:r>
            <a:r>
              <a:rPr lang="en-US" i="1" dirty="0"/>
              <a:t>x + y</a:t>
            </a:r>
            <a:r>
              <a:rPr lang="en-US" dirty="0"/>
              <a:t> is in </a:t>
            </a:r>
            <a:r>
              <a:rPr lang="en-US" i="1" dirty="0"/>
              <a:t>S.</a:t>
            </a:r>
            <a:endParaRPr lang="en-US" dirty="0"/>
          </a:p>
          <a:p>
            <a:r>
              <a:rPr lang="en-US" dirty="0"/>
              <a:t>Initially </a:t>
            </a:r>
            <a:r>
              <a:rPr lang="en-US" dirty="0">
                <a:latin typeface="Cambria Math" pitchFamily="18" charset="0"/>
                <a:ea typeface="Cambria Math" pitchFamily="18" charset="0"/>
              </a:rPr>
              <a:t>3</a:t>
            </a:r>
            <a:r>
              <a:rPr lang="en-US" dirty="0"/>
              <a:t> is in </a:t>
            </a:r>
            <a:r>
              <a:rPr lang="en-US" i="1" dirty="0"/>
              <a:t>S</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then </a:t>
            </a:r>
            <a:r>
              <a:rPr lang="en-US" dirty="0">
                <a:latin typeface="Cambria Math" pitchFamily="18" charset="0"/>
                <a:ea typeface="Cambria Math" pitchFamily="18" charset="0"/>
              </a:rPr>
              <a:t>3</a:t>
            </a:r>
            <a:r>
              <a:rPr lang="en-US" dirty="0"/>
              <a:t> + </a:t>
            </a:r>
            <a:r>
              <a:rPr lang="en-US" dirty="0">
                <a:latin typeface="Cambria Math" pitchFamily="18" charset="0"/>
                <a:ea typeface="Cambria Math" pitchFamily="18" charset="0"/>
              </a:rPr>
              <a:t>6</a:t>
            </a:r>
            <a:r>
              <a:rPr lang="en-US" dirty="0"/>
              <a:t> = </a:t>
            </a:r>
            <a:r>
              <a:rPr lang="en-US" dirty="0">
                <a:latin typeface="Cambria Math" pitchFamily="18" charset="0"/>
                <a:ea typeface="Cambria Math" pitchFamily="18" charset="0"/>
              </a:rPr>
              <a:t>9</a:t>
            </a:r>
            <a:r>
              <a:rPr lang="en-US" dirty="0"/>
              <a:t>, etc.</a:t>
            </a:r>
          </a:p>
          <a:p>
            <a:pPr marL="0" indent="0">
              <a:buNone/>
            </a:pPr>
            <a:r>
              <a:rPr lang="en-US" b="1" dirty="0"/>
              <a:t>Example</a:t>
            </a:r>
            <a:r>
              <a:rPr lang="en-US" dirty="0"/>
              <a:t>:</a:t>
            </a:r>
            <a:r>
              <a:rPr lang="en-US" b="1" dirty="0"/>
              <a:t> </a:t>
            </a:r>
            <a:r>
              <a:rPr lang="en-US" dirty="0"/>
              <a:t>The natural numbers</a:t>
            </a:r>
            <a:r>
              <a:rPr lang="en-US" b="1" dirty="0"/>
              <a:t> N</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0 </a:t>
            </a:r>
            <a:r>
              <a:rPr lang="en-US" dirty="0">
                <a:latin typeface="Cambria Math"/>
                <a:ea typeface="Cambria Math"/>
              </a:rPr>
              <a:t>∊</a:t>
            </a:r>
            <a:r>
              <a:rPr lang="en-US" dirty="0"/>
              <a:t> </a:t>
            </a:r>
            <a:r>
              <a:rPr lang="en-US" b="1" dirty="0"/>
              <a:t>N.</a:t>
            </a:r>
          </a:p>
          <a:p>
            <a:pPr marL="971550" lvl="1" indent="-514350">
              <a:buNone/>
            </a:pPr>
            <a:r>
              <a:rPr lang="en-US" dirty="0"/>
              <a:t>RECURSIVE STEP: If </a:t>
            </a:r>
            <a:r>
              <a:rPr lang="en-US" i="1" dirty="0"/>
              <a:t>n</a:t>
            </a:r>
            <a:r>
              <a:rPr lang="en-US" dirty="0"/>
              <a:t> is in </a:t>
            </a:r>
            <a:r>
              <a:rPr lang="en-US" b="1" dirty="0"/>
              <a:t>N</a:t>
            </a:r>
            <a:r>
              <a:rPr lang="en-US" dirty="0"/>
              <a:t>, then </a:t>
            </a:r>
            <a:r>
              <a:rPr lang="en-US" i="1" dirty="0"/>
              <a:t>n + </a:t>
            </a:r>
            <a:r>
              <a:rPr lang="en-US" dirty="0">
                <a:latin typeface="Cambria Math" pitchFamily="18" charset="0"/>
                <a:ea typeface="Cambria Math" pitchFamily="18" charset="0"/>
              </a:rPr>
              <a:t>1</a:t>
            </a:r>
            <a:r>
              <a:rPr lang="en-US" i="1" dirty="0"/>
              <a:t> </a:t>
            </a:r>
            <a:r>
              <a:rPr lang="en-US" dirty="0"/>
              <a:t>is in </a:t>
            </a:r>
            <a:r>
              <a:rPr lang="en-US" b="1" dirty="0"/>
              <a:t>N</a:t>
            </a:r>
            <a:r>
              <a:rPr lang="en-US" dirty="0"/>
              <a:t>.</a:t>
            </a:r>
            <a:r>
              <a:rPr lang="en-US" b="1" i="1" dirty="0"/>
              <a:t>  </a:t>
            </a:r>
            <a:endParaRPr lang="en-US" dirty="0"/>
          </a:p>
          <a:p>
            <a:r>
              <a:rPr lang="en-US" dirty="0"/>
              <a:t>Initially </a:t>
            </a:r>
            <a:r>
              <a:rPr lang="en-US" dirty="0">
                <a:latin typeface="Cambria Math" pitchFamily="18" charset="0"/>
                <a:ea typeface="Cambria Math" pitchFamily="18" charset="0"/>
              </a:rPr>
              <a:t>0</a:t>
            </a:r>
            <a:r>
              <a:rPr lang="en-US" dirty="0"/>
              <a:t> is in </a:t>
            </a:r>
            <a:r>
              <a:rPr lang="en-US" i="1" dirty="0"/>
              <a:t>S</a:t>
            </a:r>
            <a:r>
              <a:rPr lang="en-US" dirty="0"/>
              <a:t>, then </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then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1</a:t>
            </a:r>
            <a:r>
              <a:rPr lang="en-US" dirty="0"/>
              <a:t> = </a:t>
            </a:r>
            <a:r>
              <a:rPr lang="en-US" dirty="0">
                <a:latin typeface="Cambria Math" pitchFamily="18" charset="0"/>
                <a:ea typeface="Cambria Math" pitchFamily="18" charset="0"/>
              </a:rPr>
              <a:t>2</a:t>
            </a:r>
            <a:r>
              <a:rPr lang="en-US" dirty="0"/>
              <a:t>, etc.</a:t>
            </a:r>
          </a:p>
          <a:p>
            <a:endParaRPr lang="en-US" dirty="0"/>
          </a:p>
          <a:p>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a:t>
            </a:r>
            <a:r>
              <a:rPr lang="en-US" b="1" dirty="0"/>
              <a:t>  </a:t>
            </a:r>
            <a:r>
              <a:rPr lang="en-US" dirty="0"/>
              <a:t>The set  </a:t>
            </a:r>
            <a:r>
              <a:rPr lang="el-GR" dirty="0"/>
              <a:t>Σ</a:t>
            </a:r>
            <a:r>
              <a:rPr lang="en-US" dirty="0"/>
              <a:t>* of </a:t>
            </a:r>
            <a:r>
              <a:rPr lang="en-US" i="1" dirty="0"/>
              <a:t>strings</a:t>
            </a:r>
            <a:r>
              <a:rPr lang="en-US" dirty="0"/>
              <a:t> over the alphabet </a:t>
            </a:r>
            <a:r>
              <a:rPr lang="el-GR" dirty="0"/>
              <a:t>Σ</a:t>
            </a:r>
            <a:r>
              <a:rPr lang="en-US" dirty="0"/>
              <a:t>:</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t>
            </a:r>
            <a:r>
              <a:rPr lang="el-GR" dirty="0"/>
              <a:t>λ</a:t>
            </a:r>
            <a:r>
              <a:rPr lang="en-US" dirty="0"/>
              <a:t> is the empty string)</a:t>
            </a:r>
            <a:endParaRPr lang="en-US" i="1" dirty="0"/>
          </a:p>
          <a:p>
            <a:pPr marL="971550" lvl="1" indent="-514350">
              <a:buNone/>
            </a:pPr>
            <a:r>
              <a:rPr lang="en-US" dirty="0"/>
              <a:t>RECURSIVE STEP: If </a:t>
            </a:r>
            <a:r>
              <a:rPr lang="en-US" i="1" dirty="0"/>
              <a:t>w</a:t>
            </a:r>
            <a:r>
              <a:rPr lang="en-US" dirty="0"/>
              <a:t> is in </a:t>
            </a:r>
            <a:r>
              <a:rPr lang="el-GR" dirty="0"/>
              <a:t>Σ</a:t>
            </a:r>
            <a:r>
              <a:rPr lang="en-US" dirty="0"/>
              <a:t>*</a:t>
            </a:r>
            <a:r>
              <a:rPr lang="en-US" i="1" dirty="0"/>
              <a:t> </a:t>
            </a:r>
            <a:r>
              <a:rPr lang="en-US" dirty="0"/>
              <a:t>and</a:t>
            </a:r>
            <a:r>
              <a:rPr lang="en-US" i="1" dirty="0"/>
              <a:t> x </a:t>
            </a:r>
            <a:r>
              <a:rPr lang="en-US" dirty="0"/>
              <a:t>is in </a:t>
            </a:r>
            <a:r>
              <a:rPr lang="el-GR" dirty="0"/>
              <a:t>Σ</a:t>
            </a:r>
            <a:r>
              <a:rPr lang="en-US" i="1" dirty="0"/>
              <a:t>,                   </a:t>
            </a:r>
            <a:r>
              <a:rPr lang="en-US" dirty="0"/>
              <a:t>then</a:t>
            </a:r>
            <a:r>
              <a:rPr lang="en-US" i="1" dirty="0"/>
              <a:t> </a:t>
            </a:r>
            <a:r>
              <a:rPr lang="en-US" i="1" dirty="0" err="1"/>
              <a:t>wx</a:t>
            </a:r>
            <a:r>
              <a:rPr lang="en-US" i="1" dirty="0"/>
              <a:t> </a:t>
            </a:r>
            <a:r>
              <a:rPr lang="en-US" dirty="0">
                <a:sym typeface="Symbol"/>
              </a:rPr>
              <a:t></a:t>
            </a:r>
            <a:r>
              <a:rPr lang="en-US" dirty="0"/>
              <a:t> </a:t>
            </a:r>
            <a:r>
              <a:rPr lang="el-GR" dirty="0"/>
              <a:t>Σ</a:t>
            </a:r>
            <a:r>
              <a:rPr lang="en-US" dirty="0"/>
              <a:t>*</a:t>
            </a:r>
            <a:r>
              <a:rPr lang="en-US" i="1" dirty="0"/>
              <a:t>.</a:t>
            </a:r>
          </a:p>
          <a:p>
            <a:pPr>
              <a:buNone/>
            </a:pPr>
            <a:r>
              <a:rPr lang="en-US" b="1" dirty="0">
                <a:sym typeface="Symbol"/>
              </a:rPr>
              <a:t>   Example</a:t>
            </a:r>
            <a:r>
              <a:rPr lang="en-US" dirty="0">
                <a:sym typeface="Symbol"/>
              </a:rPr>
              <a:t>:  If </a:t>
            </a:r>
            <a:r>
              <a:rPr lang="el-GR" dirty="0"/>
              <a:t>Σ</a:t>
            </a:r>
            <a:r>
              <a:rPr lang="en-US" i="1" dirty="0"/>
              <a:t> = </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a:t>
            </a:r>
            <a:r>
              <a:rPr lang="en-US" dirty="0"/>
              <a:t>}, the strings in </a:t>
            </a:r>
            <a:r>
              <a:rPr lang="en-US" dirty="0">
                <a:sym typeface="Symbol"/>
              </a:rPr>
              <a:t>in </a:t>
            </a:r>
            <a:r>
              <a:rPr lang="el-GR" dirty="0"/>
              <a:t>Σ</a:t>
            </a:r>
            <a:r>
              <a:rPr lang="en-US" dirty="0"/>
              <a:t>*</a:t>
            </a:r>
            <a:r>
              <a:rPr lang="en-US" i="1" dirty="0"/>
              <a:t> </a:t>
            </a:r>
            <a:r>
              <a:rPr lang="en-US" dirty="0"/>
              <a:t>are the set of all bit strings, </a:t>
            </a:r>
            <a:r>
              <a:rPr lang="el-GR" dirty="0"/>
              <a:t>λ</a:t>
            </a:r>
            <a:r>
              <a:rPr lang="en-US" dirty="0"/>
              <a:t>,</a:t>
            </a:r>
            <a:r>
              <a:rPr lang="en-US" dirty="0">
                <a:latin typeface="Cambria Math" pitchFamily="18" charset="0"/>
                <a:ea typeface="Cambria Math" pitchFamily="18" charset="0"/>
              </a:rPr>
              <a:t>0</a:t>
            </a:r>
            <a:r>
              <a:rPr lang="en-US" dirty="0"/>
              <a:t>,</a:t>
            </a:r>
            <a:r>
              <a:rPr lang="en-US" dirty="0">
                <a:latin typeface="Cambria Math" pitchFamily="18" charset="0"/>
                <a:ea typeface="Cambria Math" pitchFamily="18" charset="0"/>
              </a:rPr>
              <a:t>1, 00</a:t>
            </a:r>
            <a:r>
              <a:rPr lang="en-US" dirty="0"/>
              <a:t>,</a:t>
            </a:r>
            <a:r>
              <a:rPr lang="en-US" dirty="0">
                <a:latin typeface="Cambria Math" pitchFamily="18" charset="0"/>
                <a:ea typeface="Cambria Math" pitchFamily="18" charset="0"/>
              </a:rPr>
              <a:t>01,10, 11, etc.</a:t>
            </a:r>
            <a:endParaRPr lang="en-US" dirty="0"/>
          </a:p>
          <a:p>
            <a:pPr>
              <a:buNone/>
            </a:pPr>
            <a:r>
              <a:rPr lang="en-US" b="1" dirty="0">
                <a:sym typeface="Symbol"/>
              </a:rPr>
              <a:t>   Example</a:t>
            </a:r>
            <a:r>
              <a:rPr lang="en-US" dirty="0">
                <a:sym typeface="Symbol"/>
              </a:rPr>
              <a:t>:  If </a:t>
            </a:r>
            <a:r>
              <a:rPr lang="el-GR" dirty="0"/>
              <a:t>Σ</a:t>
            </a:r>
            <a:r>
              <a:rPr lang="en-US" i="1" dirty="0"/>
              <a:t> = </a:t>
            </a:r>
            <a:r>
              <a:rPr lang="en-US" dirty="0"/>
              <a:t>{</a:t>
            </a:r>
            <a:r>
              <a:rPr lang="en-US" i="1" dirty="0" err="1">
                <a:ea typeface="Cambria Math" pitchFamily="18" charset="0"/>
              </a:rPr>
              <a:t>a</a:t>
            </a:r>
            <a:r>
              <a:rPr lang="en-US" dirty="0" err="1"/>
              <a:t>,</a:t>
            </a:r>
            <a:r>
              <a:rPr lang="en-US" i="1" dirty="0" err="1">
                <a:ea typeface="Cambria Math" pitchFamily="18" charset="0"/>
              </a:rPr>
              <a:t>b</a:t>
            </a:r>
            <a:r>
              <a:rPr lang="en-US" dirty="0"/>
              <a:t>}, show that </a:t>
            </a:r>
            <a:r>
              <a:rPr lang="en-US" i="1" dirty="0" err="1"/>
              <a:t>aab</a:t>
            </a:r>
            <a:r>
              <a:rPr lang="en-US" dirty="0"/>
              <a:t> is in </a:t>
            </a:r>
            <a:r>
              <a:rPr lang="el-GR" dirty="0"/>
              <a:t>Σ</a:t>
            </a:r>
            <a:r>
              <a:rPr lang="en-US" dirty="0"/>
              <a:t>*</a:t>
            </a:r>
            <a:r>
              <a:rPr lang="en-US" dirty="0">
                <a:latin typeface="Cambria Math" pitchFamily="18" charset="0"/>
                <a:ea typeface="Cambria Math" pitchFamily="18" charset="0"/>
              </a:rPr>
              <a:t>.</a:t>
            </a:r>
          </a:p>
          <a:p>
            <a:pPr lvl="1"/>
            <a:r>
              <a:rPr lang="en-US" dirty="0">
                <a:latin typeface="Cambria Math" pitchFamily="18" charset="0"/>
                <a:ea typeface="Cambria Math" pitchFamily="18" charset="0"/>
              </a:rPr>
              <a:t>Since </a:t>
            </a:r>
            <a:r>
              <a:rPr lang="el-GR" dirty="0"/>
              <a:t>λ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a:t>a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a:ea typeface="Cambria Math" pitchFamily="18" charset="0"/>
              </a:rPr>
              <a:t>a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a</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a:t>
            </a:r>
            <a:r>
              <a:rPr lang="en-US" i="1" dirty="0"/>
              <a:t> </a:t>
            </a:r>
            <a:r>
              <a:rPr lang="en-US" dirty="0">
                <a:latin typeface="Cambria Math"/>
                <a:ea typeface="Cambria Math"/>
              </a:rPr>
              <a:t>∊</a:t>
            </a:r>
            <a:r>
              <a:rPr lang="en-US" dirty="0"/>
              <a:t> </a:t>
            </a:r>
            <a:r>
              <a:rPr lang="el-GR" dirty="0"/>
              <a:t>Σ</a:t>
            </a:r>
            <a:r>
              <a:rPr lang="en-US" dirty="0"/>
              <a:t>*.</a:t>
            </a:r>
          </a:p>
          <a:p>
            <a:pPr lvl="1"/>
            <a:r>
              <a:rPr lang="en-US" dirty="0">
                <a:latin typeface="Cambria Math" pitchFamily="18" charset="0"/>
                <a:ea typeface="Cambria Math" pitchFamily="18" charset="0"/>
              </a:rPr>
              <a:t>Since </a:t>
            </a:r>
            <a:r>
              <a:rPr lang="en-US" i="1" dirty="0" err="1">
                <a:ea typeface="Cambria Math" pitchFamily="18" charset="0"/>
              </a:rPr>
              <a:t>aa</a:t>
            </a:r>
            <a:r>
              <a:rPr lang="en-US" i="1" dirty="0">
                <a:ea typeface="Cambria Math" pitchFamily="18" charset="0"/>
              </a:rPr>
              <a:t> </a:t>
            </a:r>
            <a:r>
              <a:rPr lang="en-US" dirty="0">
                <a:latin typeface="Cambria Math"/>
                <a:ea typeface="Cambria Math"/>
              </a:rPr>
              <a:t>∊</a:t>
            </a:r>
            <a:r>
              <a:rPr lang="en-US" dirty="0"/>
              <a:t> </a:t>
            </a:r>
            <a:r>
              <a:rPr lang="el-GR" dirty="0"/>
              <a:t>Σ</a:t>
            </a:r>
            <a:r>
              <a:rPr lang="en-US" dirty="0"/>
              <a:t>*</a:t>
            </a:r>
            <a:r>
              <a:rPr lang="en-US" i="1" dirty="0"/>
              <a:t> </a:t>
            </a:r>
            <a:r>
              <a:rPr lang="en-US" dirty="0"/>
              <a:t>and </a:t>
            </a:r>
            <a:r>
              <a:rPr lang="en-US" i="1" dirty="0">
                <a:ea typeface="Cambria Math" pitchFamily="18" charset="0"/>
              </a:rPr>
              <a:t>b</a:t>
            </a:r>
            <a:r>
              <a:rPr lang="en-US" dirty="0">
                <a:latin typeface="Cambria Math" pitchFamily="18" charset="0"/>
                <a:ea typeface="Cambria Math" pitchFamily="18" charset="0"/>
              </a:rPr>
              <a:t> </a:t>
            </a:r>
            <a:r>
              <a:rPr lang="en-US" dirty="0">
                <a:latin typeface="Cambria Math"/>
                <a:ea typeface="Cambria Math"/>
              </a:rPr>
              <a:t>∊</a:t>
            </a:r>
            <a:r>
              <a:rPr lang="en-US" dirty="0"/>
              <a:t> </a:t>
            </a:r>
            <a:r>
              <a:rPr lang="el-GR" dirty="0"/>
              <a:t>Σ</a:t>
            </a:r>
            <a:r>
              <a:rPr lang="en-US" dirty="0"/>
              <a:t>, </a:t>
            </a:r>
            <a:r>
              <a:rPr lang="en-US" i="1" dirty="0" err="1"/>
              <a:t>aab</a:t>
            </a:r>
            <a:r>
              <a:rPr lang="en-US" i="1" dirty="0"/>
              <a:t> </a:t>
            </a:r>
            <a:r>
              <a:rPr lang="en-US" dirty="0">
                <a:latin typeface="Cambria Math"/>
                <a:ea typeface="Cambria Math"/>
              </a:rPr>
              <a:t>∊</a:t>
            </a:r>
            <a:r>
              <a:rPr lang="en-US" dirty="0"/>
              <a:t> </a:t>
            </a:r>
            <a:r>
              <a:rPr lang="el-GR" dirty="0"/>
              <a:t>Σ</a:t>
            </a:r>
            <a:r>
              <a:rPr lang="en-US" dirty="0"/>
              <a:t>*.</a:t>
            </a:r>
          </a:p>
          <a:p>
            <a:pPr lvl="1"/>
            <a:endParaRPr lang="en-US" dirty="0"/>
          </a:p>
          <a:p>
            <a:pPr lvl="1"/>
            <a:endParaRPr lang="en-US" dirty="0"/>
          </a:p>
          <a:p>
            <a:pPr marL="571500" indent="-514350">
              <a:buNone/>
            </a:pPr>
            <a:endParaRPr lang="en-US" i="1" dirty="0">
              <a:sym typeface="Symbol"/>
            </a:endParaRPr>
          </a:p>
          <a:p>
            <a:pPr marL="571500" indent="-514350">
              <a:buNone/>
            </a:pPr>
            <a:endParaRPr lang="en-US" i="1" dirty="0"/>
          </a:p>
          <a:p>
            <a:pPr marL="571500" indent="-514350"/>
            <a:endParaRPr lang="en-US" dirty="0">
              <a:sym typeface="Symbo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String Concatenation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Two strings can be combined via the operation of </a:t>
            </a:r>
            <a:r>
              <a:rPr lang="en-US" i="1" dirty="0"/>
              <a:t>concatenation</a:t>
            </a:r>
            <a:r>
              <a:rPr lang="en-US" dirty="0"/>
              <a:t>. Let </a:t>
            </a:r>
            <a:r>
              <a:rPr lang="el-GR" dirty="0"/>
              <a:t>Σ</a:t>
            </a:r>
            <a:r>
              <a:rPr lang="en-US" dirty="0"/>
              <a:t> be a set of symbols and </a:t>
            </a:r>
            <a:r>
              <a:rPr lang="el-GR" dirty="0"/>
              <a:t>Σ</a:t>
            </a:r>
            <a:r>
              <a:rPr lang="en-US" dirty="0"/>
              <a:t>* be the set of strings formed from the symbols in </a:t>
            </a:r>
            <a:r>
              <a:rPr lang="el-GR" dirty="0"/>
              <a:t>Σ</a:t>
            </a:r>
            <a:r>
              <a:rPr lang="en-US" dirty="0"/>
              <a:t>. We can define the concatenation of two strings, denoted by </a:t>
            </a:r>
            <a:r>
              <a:rPr lang="en-US" dirty="0">
                <a:latin typeface="Cambria Math"/>
                <a:ea typeface="Cambria Math"/>
              </a:rPr>
              <a:t>∙, </a:t>
            </a:r>
            <a:r>
              <a:rPr lang="en-US" dirty="0">
                <a:ea typeface="Cambria Math"/>
              </a:rPr>
              <a:t>recursively as follows.</a:t>
            </a:r>
          </a:p>
          <a:p>
            <a:pPr marL="971550" lvl="1" indent="-514350">
              <a:buNone/>
            </a:pPr>
            <a:r>
              <a:rPr lang="en-US" dirty="0">
                <a:ea typeface="Cambria Math" pitchFamily="18" charset="0"/>
              </a:rPr>
              <a:t>BASIS STEP</a:t>
            </a:r>
            <a:r>
              <a:rPr lang="en-US" dirty="0">
                <a:latin typeface="Cambria Math" pitchFamily="18" charset="0"/>
                <a:ea typeface="Cambria Math" pitchFamily="18" charset="0"/>
              </a:rPr>
              <a:t>: If </a:t>
            </a:r>
            <a:r>
              <a:rPr lang="en-US" i="1" dirty="0"/>
              <a:t>w </a:t>
            </a:r>
            <a:r>
              <a:rPr lang="en-US" dirty="0">
                <a:sym typeface="Symbol"/>
              </a:rPr>
              <a:t></a:t>
            </a:r>
            <a:r>
              <a:rPr lang="en-US" dirty="0"/>
              <a:t> </a:t>
            </a:r>
            <a:r>
              <a:rPr lang="el-GR" dirty="0"/>
              <a:t>Σ</a:t>
            </a:r>
            <a:r>
              <a:rPr lang="en-US" dirty="0"/>
              <a:t>*</a:t>
            </a:r>
            <a:r>
              <a:rPr lang="en-US" i="1" dirty="0"/>
              <a:t>, </a:t>
            </a:r>
            <a:r>
              <a:rPr lang="en-US" dirty="0"/>
              <a:t>then</a:t>
            </a:r>
            <a:r>
              <a:rPr lang="en-US" i="1" dirty="0"/>
              <a:t> w</a:t>
            </a:r>
            <a:r>
              <a:rPr lang="en-US" dirty="0">
                <a:latin typeface="Cambria Math"/>
                <a:ea typeface="Cambria Math"/>
              </a:rPr>
              <a:t> ∙</a:t>
            </a:r>
            <a:r>
              <a:rPr lang="el-GR" dirty="0"/>
              <a:t> λ</a:t>
            </a:r>
            <a:r>
              <a:rPr lang="en-US" dirty="0"/>
              <a:t>= </a:t>
            </a:r>
            <a:r>
              <a:rPr lang="en-US" i="1" dirty="0"/>
              <a:t>w</a:t>
            </a:r>
            <a:r>
              <a:rPr lang="en-US" b="1" dirty="0"/>
              <a:t>.</a:t>
            </a:r>
          </a:p>
          <a:p>
            <a:pPr marL="971550" lvl="1" indent="-514350">
              <a:buNone/>
            </a:pPr>
            <a:r>
              <a:rPr lang="en-US" dirty="0"/>
              <a:t>RECURSIVE STEP: </a:t>
            </a:r>
            <a:r>
              <a:rPr lang="en-US" dirty="0">
                <a:latin typeface="Cambria Math" pitchFamily="18" charset="0"/>
                <a:ea typeface="Cambria Math" pitchFamily="18" charset="0"/>
              </a:rPr>
              <a:t>If </a:t>
            </a:r>
            <a:r>
              <a:rPr lang="en-US" i="1" dirty="0"/>
              <a:t>w</a:t>
            </a:r>
            <a:r>
              <a:rPr lang="en-US" baseline="-25000" dirty="0">
                <a:latin typeface="Cambria Math" pitchFamily="18" charset="0"/>
                <a:ea typeface="Cambria Math" pitchFamily="18" charset="0"/>
              </a:rPr>
              <a:t>1</a:t>
            </a:r>
            <a:r>
              <a:rPr lang="en-US" i="1" dirty="0"/>
              <a:t> </a:t>
            </a:r>
            <a:r>
              <a:rPr lang="en-US" dirty="0">
                <a:sym typeface="Symbol"/>
              </a:rPr>
              <a:t></a:t>
            </a:r>
            <a:r>
              <a:rPr lang="en-US" dirty="0"/>
              <a:t> </a:t>
            </a:r>
            <a:r>
              <a:rPr lang="el-GR" dirty="0"/>
              <a:t>Σ</a:t>
            </a:r>
            <a:r>
              <a:rPr lang="en-US" dirty="0"/>
              <a:t>* and</a:t>
            </a:r>
            <a:r>
              <a:rPr lang="en-US" i="1" dirty="0"/>
              <a:t> w</a:t>
            </a:r>
            <a:r>
              <a:rPr lang="en-US" baseline="-25000" dirty="0">
                <a:latin typeface="Cambria Math" pitchFamily="18" charset="0"/>
                <a:ea typeface="Cambria Math" pitchFamily="18" charset="0"/>
              </a:rPr>
              <a:t>2</a:t>
            </a:r>
            <a:r>
              <a:rPr lang="en-US" i="1" dirty="0"/>
              <a:t> </a:t>
            </a:r>
            <a:r>
              <a:rPr lang="en-US" dirty="0">
                <a:sym typeface="Symbol"/>
              </a:rPr>
              <a:t></a:t>
            </a:r>
            <a:r>
              <a:rPr lang="en-US" dirty="0"/>
              <a:t> </a:t>
            </a:r>
            <a:r>
              <a:rPr lang="el-GR" dirty="0"/>
              <a:t>Σ</a:t>
            </a:r>
            <a:r>
              <a:rPr lang="en-US" dirty="0"/>
              <a:t>* and x</a:t>
            </a:r>
            <a:r>
              <a:rPr lang="en-US" dirty="0">
                <a:sym typeface="Symbol"/>
              </a:rPr>
              <a:t> </a:t>
            </a:r>
            <a:r>
              <a:rPr lang="en-US" dirty="0"/>
              <a:t> </a:t>
            </a:r>
            <a:r>
              <a:rPr lang="el-GR" dirty="0"/>
              <a:t>Σ</a:t>
            </a:r>
            <a:r>
              <a:rPr lang="en-US" i="1" dirty="0"/>
              <a:t>, </a:t>
            </a:r>
            <a:r>
              <a:rPr lang="en-US" dirty="0"/>
              <a:t>then</a:t>
            </a:r>
            <a:r>
              <a:rPr lang="en-US" i="1" dirty="0"/>
              <a:t> w</a:t>
            </a:r>
            <a:r>
              <a:rPr lang="en-US" dirty="0">
                <a:latin typeface="Cambria Math"/>
                <a:ea typeface="Cambria Math"/>
              </a:rPr>
              <a:t> ∙</a:t>
            </a:r>
            <a:r>
              <a:rPr lang="el-GR" dirty="0"/>
              <a:t> </a:t>
            </a:r>
            <a:r>
              <a:rPr lang="en-US" dirty="0"/>
              <a:t>(</a:t>
            </a:r>
            <a:r>
              <a:rPr lang="en-US" i="1" dirty="0"/>
              <a:t>w</a:t>
            </a:r>
            <a:r>
              <a:rPr lang="en-US" baseline="-25000" dirty="0">
                <a:latin typeface="Cambria Math" pitchFamily="18" charset="0"/>
                <a:ea typeface="Cambria Math" pitchFamily="18" charset="0"/>
              </a:rPr>
              <a:t>2 </a:t>
            </a:r>
            <a:r>
              <a:rPr lang="en-US" i="1" dirty="0"/>
              <a:t>x</a:t>
            </a:r>
            <a:r>
              <a:rPr lang="en-US" dirty="0"/>
              <a:t>)=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a:t>
            </a:r>
            <a:r>
              <a:rPr lang="en-US" i="1" dirty="0"/>
              <a:t>x</a:t>
            </a:r>
            <a:r>
              <a:rPr lang="en-US" b="1" dirty="0"/>
              <a:t>.</a:t>
            </a:r>
            <a:endParaRPr lang="en-US" dirty="0"/>
          </a:p>
          <a:p>
            <a:r>
              <a:rPr lang="en-US" dirty="0"/>
              <a:t>Often </a:t>
            </a:r>
            <a:r>
              <a:rPr lang="en-US" i="1" dirty="0"/>
              <a:t>w</a:t>
            </a:r>
            <a:r>
              <a:rPr lang="en-US" baseline="-25000" dirty="0">
                <a:latin typeface="Cambria Math" pitchFamily="18" charset="0"/>
                <a:ea typeface="Cambria Math" pitchFamily="18" charset="0"/>
              </a:rPr>
              <a:t>1 </a:t>
            </a:r>
            <a:r>
              <a:rPr lang="en-US" dirty="0">
                <a:latin typeface="Cambria Math"/>
                <a:ea typeface="Cambria Math"/>
              </a:rPr>
              <a:t>∙</a:t>
            </a:r>
            <a:r>
              <a:rPr lang="en-US" i="1" dirty="0"/>
              <a:t> w</a:t>
            </a:r>
            <a:r>
              <a:rPr lang="en-US" baseline="-25000" dirty="0">
                <a:latin typeface="Cambria Math" pitchFamily="18" charset="0"/>
                <a:ea typeface="Cambria Math" pitchFamily="18" charset="0"/>
              </a:rPr>
              <a:t>2</a:t>
            </a:r>
            <a:r>
              <a:rPr lang="en-US" dirty="0"/>
              <a:t>  is written as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a:t>
            </a:r>
            <a:r>
              <a:rPr lang="en-US" dirty="0"/>
              <a:t>.</a:t>
            </a:r>
          </a:p>
          <a:p>
            <a:r>
              <a:rPr lang="en-US" dirty="0"/>
              <a:t>If </a:t>
            </a:r>
            <a:r>
              <a:rPr lang="en-US" i="1" dirty="0"/>
              <a:t>w</a:t>
            </a:r>
            <a:r>
              <a:rPr lang="en-US" baseline="-25000" dirty="0">
                <a:latin typeface="Cambria Math" pitchFamily="18" charset="0"/>
                <a:ea typeface="Cambria Math" pitchFamily="18" charset="0"/>
              </a:rPr>
              <a:t>1  </a:t>
            </a:r>
            <a:r>
              <a:rPr lang="en-US" dirty="0"/>
              <a:t>= </a:t>
            </a:r>
            <a:r>
              <a:rPr lang="en-US" i="1" dirty="0" err="1"/>
              <a:t>abra</a:t>
            </a:r>
            <a:r>
              <a:rPr lang="en-US" dirty="0"/>
              <a:t>  and </a:t>
            </a:r>
            <a:r>
              <a:rPr lang="en-US" i="1" dirty="0"/>
              <a:t>w</a:t>
            </a:r>
            <a:r>
              <a:rPr lang="en-US" baseline="-25000" dirty="0">
                <a:latin typeface="Cambria Math" pitchFamily="18" charset="0"/>
                <a:ea typeface="Cambria Math" pitchFamily="18" charset="0"/>
              </a:rPr>
              <a:t>2  </a:t>
            </a:r>
            <a:r>
              <a:rPr lang="en-US" dirty="0"/>
              <a:t>= </a:t>
            </a:r>
            <a:r>
              <a:rPr lang="en-US" i="1" dirty="0" err="1"/>
              <a:t>cadabra</a:t>
            </a:r>
            <a:r>
              <a:rPr lang="en-US" dirty="0"/>
              <a:t>, the concatenation        </a:t>
            </a:r>
            <a:r>
              <a:rPr lang="en-US" i="1" dirty="0"/>
              <a:t>w</a:t>
            </a:r>
            <a:r>
              <a:rPr lang="en-US" baseline="-25000" dirty="0">
                <a:latin typeface="Cambria Math" pitchFamily="18" charset="0"/>
                <a:ea typeface="Cambria Math" pitchFamily="18" charset="0"/>
              </a:rPr>
              <a:t>1 </a:t>
            </a:r>
            <a:r>
              <a:rPr lang="en-US" i="1" dirty="0"/>
              <a:t>w</a:t>
            </a:r>
            <a:r>
              <a:rPr lang="en-US" baseline="-25000" dirty="0">
                <a:latin typeface="Cambria Math" pitchFamily="18" charset="0"/>
                <a:ea typeface="Cambria Math" pitchFamily="18" charset="0"/>
              </a:rPr>
              <a:t>2 </a:t>
            </a:r>
            <a:r>
              <a:rPr lang="en-US" dirty="0"/>
              <a:t>= </a:t>
            </a:r>
            <a:r>
              <a:rPr lang="en-US" i="1" dirty="0"/>
              <a:t>abracadabra.</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Length of a String</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a:t>
            </a:r>
            <a:r>
              <a:rPr lang="en-US" i="1" dirty="0"/>
              <a:t>l</a:t>
            </a:r>
            <a:r>
              <a:rPr lang="en-US" dirty="0"/>
              <a:t>(</a:t>
            </a:r>
            <a:r>
              <a:rPr lang="en-US" i="1" dirty="0"/>
              <a:t>w</a:t>
            </a:r>
            <a:r>
              <a:rPr lang="en-US" dirty="0"/>
              <a:t>), the length of the string </a:t>
            </a:r>
            <a:r>
              <a:rPr lang="en-US" i="1" dirty="0"/>
              <a:t>w</a:t>
            </a:r>
            <a:r>
              <a:rPr lang="en-US" dirty="0"/>
              <a:t>.</a:t>
            </a:r>
          </a:p>
          <a:p>
            <a:pPr>
              <a:buNone/>
            </a:pPr>
            <a:r>
              <a:rPr lang="en-US" b="1" dirty="0"/>
              <a:t>   Solution</a:t>
            </a:r>
            <a:r>
              <a:rPr lang="en-US" dirty="0"/>
              <a:t>: The length of a string can be recursively defined by:</a:t>
            </a:r>
          </a:p>
          <a:p>
            <a:pPr lvl="1">
              <a:buNone/>
            </a:pPr>
            <a:r>
              <a:rPr lang="en-US" i="1" dirty="0"/>
              <a:t>l</a:t>
            </a:r>
            <a:r>
              <a:rPr lang="en-US" dirty="0"/>
              <a:t>(</a:t>
            </a:r>
            <a:r>
              <a:rPr lang="en-US" i="1" dirty="0"/>
              <a:t>w</a:t>
            </a:r>
            <a:r>
              <a:rPr lang="en-US" dirty="0"/>
              <a:t>) = </a:t>
            </a:r>
            <a:r>
              <a:rPr lang="en-US" dirty="0">
                <a:latin typeface="Cambria Math" pitchFamily="18" charset="0"/>
                <a:ea typeface="Cambria Math" pitchFamily="18" charset="0"/>
              </a:rPr>
              <a:t>0</a:t>
            </a:r>
            <a:r>
              <a:rPr lang="en-US" dirty="0"/>
              <a:t>;</a:t>
            </a:r>
          </a:p>
          <a:p>
            <a:pPr lvl="1">
              <a:buNone/>
            </a:pPr>
            <a:r>
              <a:rPr lang="en-US" i="1" dirty="0"/>
              <a:t>l</a:t>
            </a:r>
            <a:r>
              <a:rPr lang="en-US" dirty="0"/>
              <a:t>(</a:t>
            </a:r>
            <a:r>
              <a:rPr lang="en-US" i="1" dirty="0" err="1"/>
              <a:t>wx</a:t>
            </a:r>
            <a:r>
              <a:rPr lang="en-US" dirty="0"/>
              <a:t>) = </a:t>
            </a:r>
            <a:r>
              <a:rPr lang="en-US" i="1" dirty="0"/>
              <a:t>l</a:t>
            </a:r>
            <a:r>
              <a:rPr lang="en-US" dirty="0"/>
              <a:t>(</a:t>
            </a:r>
            <a:r>
              <a:rPr lang="en-US" i="1" dirty="0"/>
              <a:t>w</a:t>
            </a:r>
            <a:r>
              <a:rPr lang="en-US" dirty="0"/>
              <a:t>) + </a:t>
            </a:r>
            <a:r>
              <a:rPr lang="en-US" dirty="0">
                <a:latin typeface="Cambria Math" pitchFamily="18" charset="0"/>
                <a:ea typeface="Cambria Math" pitchFamily="18" charset="0"/>
              </a:rPr>
              <a:t>1 </a:t>
            </a:r>
            <a:r>
              <a:rPr lang="en-US" dirty="0">
                <a:ea typeface="Cambria Math" pitchFamily="18" charset="0"/>
              </a:rPr>
              <a:t>if </a:t>
            </a:r>
            <a:r>
              <a:rPr lang="en-US" i="1" dirty="0"/>
              <a:t>w </a:t>
            </a:r>
            <a:r>
              <a:rPr lang="en-US" dirty="0">
                <a:latin typeface="Cambria Math"/>
                <a:ea typeface="Cambria Math"/>
              </a:rPr>
              <a:t>∊</a:t>
            </a:r>
            <a:r>
              <a:rPr lang="en-US" dirty="0"/>
              <a:t> </a:t>
            </a:r>
            <a:r>
              <a:rPr lang="el-GR" dirty="0"/>
              <a:t>Σ</a:t>
            </a:r>
            <a:r>
              <a:rPr lang="en-US" dirty="0"/>
              <a:t>* and </a:t>
            </a:r>
            <a:r>
              <a:rPr lang="en-US" i="1" dirty="0"/>
              <a:t>x</a:t>
            </a:r>
            <a:r>
              <a:rPr lang="en-US" dirty="0">
                <a:sym typeface="Symbol"/>
              </a:rPr>
              <a:t> </a:t>
            </a:r>
            <a:r>
              <a:rPr lang="en-US" dirty="0">
                <a:latin typeface="Cambria Math"/>
                <a:ea typeface="Cambria Math"/>
              </a:rPr>
              <a:t>∊</a:t>
            </a:r>
            <a:r>
              <a:rPr lang="en-US" dirty="0"/>
              <a:t> </a:t>
            </a:r>
            <a:r>
              <a:rPr lang="el-GR" dirty="0"/>
              <a:t>Σ</a:t>
            </a:r>
            <a:r>
              <a:rPr lang="en-US" i="1" dirty="0"/>
              <a:t>. </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Balanced Parentheses</a:t>
            </a:r>
          </a:p>
        </p:txBody>
      </p:sp>
      <p:sp>
        <p:nvSpPr>
          <p:cNvPr id="3" name="Content Placeholder 2"/>
          <p:cNvSpPr>
            <a:spLocks noGrp="1"/>
          </p:cNvSpPr>
          <p:nvPr>
            <p:ph idx="1"/>
          </p:nvPr>
        </p:nvSpPr>
        <p:spPr/>
        <p:txBody>
          <a:bodyPr/>
          <a:lstStyle/>
          <a:p>
            <a:pPr>
              <a:buNone/>
            </a:pPr>
            <a:r>
              <a:rPr lang="en-US" b="1" dirty="0"/>
              <a:t>   Example</a:t>
            </a:r>
            <a:r>
              <a:rPr lang="en-US" dirty="0"/>
              <a:t>: Give a recursive definition of the set  of balanced parentheses </a:t>
            </a:r>
            <a:r>
              <a:rPr lang="en-US" i="1" dirty="0"/>
              <a:t>P</a:t>
            </a:r>
            <a:r>
              <a:rPr lang="en-US" dirty="0"/>
              <a:t>.</a:t>
            </a:r>
          </a:p>
          <a:p>
            <a:pPr>
              <a:buNone/>
            </a:pPr>
            <a:r>
              <a:rPr lang="en-US" dirty="0"/>
              <a:t>   </a:t>
            </a:r>
            <a:r>
              <a:rPr lang="en-US" b="1" dirty="0"/>
              <a:t>Solution</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 </a:t>
            </a:r>
            <a:r>
              <a:rPr lang="en-US" dirty="0">
                <a:latin typeface="Cambria Math"/>
                <a:ea typeface="Cambria Math"/>
              </a:rPr>
              <a:t>∊</a:t>
            </a:r>
            <a:r>
              <a:rPr lang="en-US" dirty="0"/>
              <a:t> </a:t>
            </a:r>
            <a:r>
              <a:rPr lang="en-US" i="1" dirty="0"/>
              <a:t>P</a:t>
            </a:r>
          </a:p>
          <a:p>
            <a:pPr lvl="1">
              <a:buNone/>
            </a:pPr>
            <a:r>
              <a:rPr lang="en-US" dirty="0"/>
              <a:t>RECURSIVE STEP: If </a:t>
            </a:r>
            <a:r>
              <a:rPr lang="en-US" i="1" dirty="0"/>
              <a:t>w</a:t>
            </a:r>
            <a:r>
              <a:rPr lang="en-US" dirty="0"/>
              <a:t> </a:t>
            </a:r>
            <a:r>
              <a:rPr lang="en-US" dirty="0">
                <a:latin typeface="Cambria Math"/>
                <a:ea typeface="Cambria Math"/>
              </a:rPr>
              <a:t>∊</a:t>
            </a:r>
            <a:r>
              <a:rPr lang="en-US" dirty="0"/>
              <a:t> </a:t>
            </a:r>
            <a:r>
              <a:rPr lang="en-US" i="1" dirty="0"/>
              <a:t>P</a:t>
            </a:r>
            <a:r>
              <a:rPr lang="en-US" dirty="0"/>
              <a:t>, then</a:t>
            </a:r>
            <a:r>
              <a:rPr lang="en-US" b="1" dirty="0"/>
              <a:t>  </a:t>
            </a:r>
            <a:r>
              <a:rPr lang="en-US" dirty="0"/>
              <a:t>()</a:t>
            </a:r>
            <a:r>
              <a:rPr lang="en-US" i="1" dirty="0"/>
              <a:t> w </a:t>
            </a:r>
            <a:r>
              <a:rPr lang="en-US" dirty="0">
                <a:latin typeface="Cambria Math"/>
                <a:ea typeface="Cambria Math"/>
              </a:rPr>
              <a:t>∊</a:t>
            </a:r>
            <a:r>
              <a:rPr lang="en-US" dirty="0"/>
              <a:t> </a:t>
            </a:r>
            <a:r>
              <a:rPr lang="en-US" i="1" dirty="0"/>
              <a:t>P,  </a:t>
            </a:r>
            <a:r>
              <a:rPr lang="en-US" dirty="0"/>
              <a:t>(</a:t>
            </a:r>
            <a:r>
              <a:rPr lang="en-US" i="1" dirty="0"/>
              <a:t>w</a:t>
            </a:r>
            <a:r>
              <a:rPr lang="en-US" dirty="0"/>
              <a:t>)</a:t>
            </a:r>
            <a:r>
              <a:rPr lang="en-US" i="1" dirty="0"/>
              <a:t> </a:t>
            </a:r>
            <a:r>
              <a:rPr lang="en-US" dirty="0">
                <a:latin typeface="Cambria Math"/>
                <a:ea typeface="Cambria Math"/>
              </a:rPr>
              <a:t>∊</a:t>
            </a:r>
            <a:r>
              <a:rPr lang="en-US" dirty="0"/>
              <a:t> </a:t>
            </a:r>
            <a:r>
              <a:rPr lang="en-US" i="1" dirty="0"/>
              <a:t>P </a:t>
            </a:r>
            <a:r>
              <a:rPr lang="en-US" dirty="0"/>
              <a:t>and       </a:t>
            </a:r>
            <a:r>
              <a:rPr lang="en-US" i="1" dirty="0"/>
              <a:t> w </a:t>
            </a:r>
            <a:r>
              <a:rPr lang="en-US" dirty="0"/>
              <a:t>()</a:t>
            </a:r>
            <a:r>
              <a:rPr lang="en-US" i="1" dirty="0"/>
              <a:t> </a:t>
            </a:r>
            <a:r>
              <a:rPr lang="en-US" dirty="0"/>
              <a:t> </a:t>
            </a:r>
            <a:r>
              <a:rPr lang="en-US" dirty="0">
                <a:latin typeface="Cambria Math"/>
                <a:ea typeface="Cambria Math"/>
              </a:rPr>
              <a:t>∊</a:t>
            </a:r>
            <a:r>
              <a:rPr lang="en-US" dirty="0"/>
              <a:t> </a:t>
            </a:r>
            <a:r>
              <a:rPr lang="en-US" i="1" dirty="0"/>
              <a:t>P</a:t>
            </a:r>
            <a:r>
              <a:rPr lang="en-US" dirty="0"/>
              <a:t>.</a:t>
            </a:r>
            <a:endParaRPr lang="en-US" b="1" dirty="0"/>
          </a:p>
          <a:p>
            <a:r>
              <a:rPr lang="en-US" dirty="0"/>
              <a:t>Show that (() ()) is in </a:t>
            </a:r>
            <a:r>
              <a:rPr lang="en-US" i="1" dirty="0"/>
              <a:t>P</a:t>
            </a:r>
            <a:r>
              <a:rPr lang="en-US" dirty="0"/>
              <a:t>.</a:t>
            </a:r>
          </a:p>
          <a:p>
            <a:r>
              <a:rPr lang="en-US" dirty="0"/>
              <a:t>Why is ))(() not in </a:t>
            </a:r>
            <a:r>
              <a:rPr lang="en-US" i="1" dirty="0"/>
              <a:t>P</a:t>
            </a:r>
            <a:r>
              <a:rPr lang="en-US" dirty="0"/>
              <a:t>?</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Well-Formed Formulae in Propositional Logic</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of </a:t>
            </a:r>
            <a:r>
              <a:rPr lang="en-US" i="1" dirty="0"/>
              <a:t>well-formed formulae </a:t>
            </a:r>
            <a:r>
              <a:rPr lang="en-US" dirty="0"/>
              <a:t>in propositional logic involving </a:t>
            </a:r>
            <a:r>
              <a:rPr lang="en-US" b="1" dirty="0"/>
              <a:t>T</a:t>
            </a:r>
            <a:r>
              <a:rPr lang="en-US" dirty="0"/>
              <a:t>, </a:t>
            </a:r>
            <a:r>
              <a:rPr lang="en-US" b="1" dirty="0"/>
              <a:t>F</a:t>
            </a:r>
            <a:r>
              <a:rPr lang="en-US" dirty="0"/>
              <a:t>, propositional variables, and operators from the set {</a:t>
            </a:r>
            <a:r>
              <a:rPr lang="en-US" dirty="0">
                <a:latin typeface="Cambria Math"/>
                <a:ea typeface="Cambria Math"/>
              </a:rPr>
              <a:t>¬,∧,∨,→,↔</a:t>
            </a:r>
            <a:r>
              <a:rPr lang="en-US" dirty="0"/>
              <a:t>}.</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t>
            </a:r>
            <a:r>
              <a:rPr lang="en-US" b="1" dirty="0"/>
              <a:t>T</a:t>
            </a:r>
            <a:r>
              <a:rPr lang="en-US" dirty="0"/>
              <a:t>,</a:t>
            </a:r>
            <a:r>
              <a:rPr lang="en-US" b="1" dirty="0"/>
              <a:t>F</a:t>
            </a:r>
            <a:r>
              <a:rPr lang="en-US" dirty="0"/>
              <a:t>, and </a:t>
            </a:r>
            <a:r>
              <a:rPr lang="en-US" i="1" dirty="0"/>
              <a:t>s</a:t>
            </a:r>
            <a:r>
              <a:rPr lang="en-US" dirty="0"/>
              <a:t>, where </a:t>
            </a:r>
            <a:r>
              <a:rPr lang="en-US" i="1" dirty="0"/>
              <a:t>s</a:t>
            </a:r>
            <a:r>
              <a:rPr lang="en-US" dirty="0"/>
              <a:t> is a propositional variable, are well-formed formulae.</a:t>
            </a:r>
            <a:endParaRPr lang="en-US" i="1" dirty="0"/>
          </a:p>
          <a:p>
            <a:pPr lvl="1">
              <a:buNone/>
            </a:pPr>
            <a:r>
              <a:rPr lang="en-US" dirty="0"/>
              <a:t>RECURSIVE STEP: If </a:t>
            </a:r>
            <a:r>
              <a:rPr lang="en-US" i="1" dirty="0"/>
              <a:t>E</a:t>
            </a:r>
            <a:r>
              <a:rPr lang="en-US" dirty="0"/>
              <a:t> and </a:t>
            </a:r>
            <a:r>
              <a:rPr lang="en-US" i="1" dirty="0"/>
              <a:t>F</a:t>
            </a:r>
            <a:r>
              <a:rPr lang="en-US" dirty="0"/>
              <a:t> are well formed formulae, then </a:t>
            </a:r>
            <a:r>
              <a:rPr lang="en-US" b="1" dirty="0"/>
              <a:t>  </a:t>
            </a:r>
            <a:r>
              <a:rPr lang="en-US" dirty="0"/>
              <a:t>(</a:t>
            </a:r>
            <a:r>
              <a:rPr lang="en-US" dirty="0">
                <a:latin typeface="Cambria Math"/>
                <a:ea typeface="Cambria Math"/>
              </a:rPr>
              <a:t>¬</a:t>
            </a:r>
            <a:r>
              <a:rPr lang="en-US" i="1" dirty="0"/>
              <a:t> E</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a:t>
            </a:r>
            <a:r>
              <a:rPr lang="en-US" i="1" dirty="0"/>
              <a:t> </a:t>
            </a:r>
            <a:r>
              <a:rPr lang="en-US" dirty="0"/>
              <a:t>(</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t>
            </a:r>
            <a:r>
              <a:rPr lang="en-US" i="1" dirty="0"/>
              <a:t>E</a:t>
            </a:r>
            <a:r>
              <a:rPr lang="en-US" dirty="0">
                <a:latin typeface="Cambria Math"/>
                <a:ea typeface="Cambria Math"/>
              </a:rPr>
              <a:t> ↔ </a:t>
            </a:r>
            <a:r>
              <a:rPr lang="en-US" i="1" dirty="0"/>
              <a:t>F</a:t>
            </a:r>
            <a:r>
              <a:rPr lang="en-US" dirty="0"/>
              <a:t>), are well-formed formulae.</a:t>
            </a:r>
          </a:p>
          <a:p>
            <a:pPr>
              <a:buNone/>
            </a:pPr>
            <a:r>
              <a:rPr lang="en-US" b="1" dirty="0"/>
              <a:t>   Examples</a:t>
            </a:r>
            <a:r>
              <a:rPr lang="en-US" dirty="0"/>
              <a:t>: ((</a:t>
            </a:r>
            <a:r>
              <a:rPr lang="en-US" i="1" dirty="0"/>
              <a:t>p</a:t>
            </a:r>
            <a:r>
              <a:rPr lang="en-US" dirty="0"/>
              <a:t> </a:t>
            </a:r>
            <a:r>
              <a:rPr lang="en-US" dirty="0">
                <a:latin typeface="Cambria Math"/>
                <a:ea typeface="Cambria Math"/>
              </a:rPr>
              <a:t>∨</a:t>
            </a:r>
            <a:r>
              <a:rPr lang="en-US" i="1" dirty="0">
                <a:ea typeface="Cambria Math"/>
              </a:rPr>
              <a:t>q</a:t>
            </a:r>
            <a:r>
              <a:rPr lang="en-US" dirty="0">
                <a:latin typeface="Cambria Math"/>
                <a:ea typeface="Cambria Math"/>
              </a:rPr>
              <a:t>) → (</a:t>
            </a:r>
            <a:r>
              <a:rPr lang="en-US" i="1" dirty="0">
                <a:ea typeface="Cambria Math"/>
              </a:rPr>
              <a:t>q</a:t>
            </a:r>
            <a:r>
              <a:rPr lang="en-US" dirty="0">
                <a:latin typeface="Cambria Math"/>
                <a:ea typeface="Cambria Math"/>
              </a:rPr>
              <a:t> ∧ </a:t>
            </a:r>
            <a:r>
              <a:rPr lang="en-US" b="1" dirty="0">
                <a:latin typeface="Cambria Math"/>
                <a:ea typeface="Cambria Math"/>
              </a:rPr>
              <a:t>F</a:t>
            </a:r>
            <a:r>
              <a:rPr lang="en-US" dirty="0">
                <a:ea typeface="Cambria Math"/>
              </a:rPr>
              <a:t>))</a:t>
            </a:r>
            <a:r>
              <a:rPr lang="en-US" dirty="0">
                <a:latin typeface="Cambria Math"/>
                <a:ea typeface="Cambria Math"/>
              </a:rPr>
              <a:t> </a:t>
            </a:r>
            <a:r>
              <a:rPr lang="en-US" dirty="0">
                <a:ea typeface="Cambria Math"/>
              </a:rPr>
              <a:t>is a well-formed formula.</a:t>
            </a:r>
          </a:p>
          <a:p>
            <a:pPr>
              <a:buNone/>
            </a:pPr>
            <a:r>
              <a:rPr lang="en-US" dirty="0">
                <a:ea typeface="Cambria Math"/>
              </a:rPr>
              <a:t>                             </a:t>
            </a:r>
            <a:r>
              <a:rPr lang="en-US" i="1" dirty="0" err="1">
                <a:ea typeface="Cambria Math"/>
              </a:rPr>
              <a:t>pq</a:t>
            </a:r>
            <a:r>
              <a:rPr lang="en-US" i="1" dirty="0">
                <a:ea typeface="Cambria Math"/>
              </a:rPr>
              <a:t> </a:t>
            </a:r>
            <a:r>
              <a:rPr lang="en-US" dirty="0">
                <a:latin typeface="Cambria Math"/>
                <a:ea typeface="Cambria Math"/>
              </a:rPr>
              <a:t>∧  </a:t>
            </a:r>
            <a:r>
              <a:rPr lang="en-US" dirty="0">
                <a:ea typeface="Cambria Math"/>
              </a:rPr>
              <a:t>is not a  well formed formula.</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Rooted Trees</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The set of </a:t>
            </a:r>
            <a:r>
              <a:rPr lang="en-US" i="1" dirty="0"/>
              <a:t>rooted trees, </a:t>
            </a:r>
            <a:r>
              <a:rPr lang="en-US" dirty="0"/>
              <a:t>where a rooted tree consists of a set of vertices containing a distinguished vertex called the </a:t>
            </a:r>
            <a:r>
              <a:rPr lang="en-US" i="1" dirty="0"/>
              <a:t>root</a:t>
            </a:r>
            <a:r>
              <a:rPr lang="en-US" dirty="0"/>
              <a:t>, and edges connecting these vertices, can be defined recursively by these steps:</a:t>
            </a:r>
          </a:p>
          <a:p>
            <a:pPr lvl="1">
              <a:buNone/>
            </a:pPr>
            <a:r>
              <a:rPr lang="en-US" dirty="0">
                <a:ea typeface="Cambria Math" pitchFamily="18" charset="0"/>
              </a:rPr>
              <a:t>BASIS STEP</a:t>
            </a:r>
            <a:r>
              <a:rPr lang="en-US" dirty="0">
                <a:latin typeface="Cambria Math" pitchFamily="18" charset="0"/>
                <a:ea typeface="Cambria Math" pitchFamily="18" charset="0"/>
              </a:rPr>
              <a:t>:</a:t>
            </a:r>
            <a:r>
              <a:rPr lang="en-US" dirty="0"/>
              <a:t>  A single vertex </a:t>
            </a:r>
            <a:r>
              <a:rPr lang="en-US" i="1" dirty="0"/>
              <a:t>r</a:t>
            </a:r>
            <a:r>
              <a:rPr lang="en-US" dirty="0"/>
              <a:t> is a rooted tree.</a:t>
            </a:r>
            <a:endParaRPr lang="en-US" i="1" dirty="0"/>
          </a:p>
          <a:p>
            <a:pPr lvl="1">
              <a:buNone/>
            </a:pPr>
            <a:r>
              <a:rPr lang="en-US" dirty="0"/>
              <a:t>RECURSIVE STEP: Suppose that </a:t>
            </a:r>
            <a:r>
              <a:rPr lang="en-US" i="1" dirty="0"/>
              <a:t>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are disjoint rooted trees with roots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respectively. Then the graph formed by starting with a root </a:t>
            </a:r>
            <a:r>
              <a:rPr lang="en-US" i="1" dirty="0"/>
              <a:t>r</a:t>
            </a:r>
            <a:r>
              <a:rPr lang="en-US" dirty="0"/>
              <a:t>, which is not in any of the rooted trees</a:t>
            </a:r>
            <a:r>
              <a:rPr lang="en-US" i="1" dirty="0"/>
              <a:t> T</a:t>
            </a:r>
            <a:r>
              <a:rPr lang="en-US" baseline="-25000" dirty="0">
                <a:latin typeface="Cambria Math" pitchFamily="18" charset="0"/>
                <a:ea typeface="Cambria Math" pitchFamily="18" charset="0"/>
              </a:rPr>
              <a:t>1</a:t>
            </a:r>
            <a:r>
              <a:rPr lang="en-US" dirty="0"/>
              <a:t>, </a:t>
            </a:r>
            <a:r>
              <a:rPr lang="en-US" i="1" dirty="0"/>
              <a:t>T</a:t>
            </a:r>
            <a:r>
              <a:rPr lang="en-US" baseline="-25000" dirty="0">
                <a:latin typeface="Cambria Math" pitchFamily="18" charset="0"/>
                <a:ea typeface="Cambria Math" pitchFamily="18" charset="0"/>
              </a:rPr>
              <a:t>2</a:t>
            </a:r>
            <a:r>
              <a:rPr lang="en-US" dirty="0"/>
              <a:t>, …,</a:t>
            </a:r>
            <a:r>
              <a:rPr lang="en-US" i="1" dirty="0" err="1"/>
              <a:t>T</a:t>
            </a:r>
            <a:r>
              <a:rPr lang="en-US" i="1" baseline="-25000" dirty="0" err="1">
                <a:ea typeface="Cambria Math" pitchFamily="18" charset="0"/>
              </a:rPr>
              <a:t>n</a:t>
            </a:r>
            <a:r>
              <a:rPr lang="en-US" dirty="0"/>
              <a:t>, and adding an edge from </a:t>
            </a:r>
            <a:r>
              <a:rPr lang="en-US" i="1" dirty="0"/>
              <a:t>r</a:t>
            </a:r>
            <a:r>
              <a:rPr lang="en-US" dirty="0"/>
              <a:t> to each of the vertices </a:t>
            </a:r>
            <a:r>
              <a:rPr lang="en-US" i="1" dirty="0"/>
              <a:t>r</a:t>
            </a:r>
            <a:r>
              <a:rPr lang="en-US" baseline="-25000" dirty="0">
                <a:latin typeface="Cambria Math" pitchFamily="18" charset="0"/>
                <a:ea typeface="Cambria Math" pitchFamily="18" charset="0"/>
              </a:rPr>
              <a:t>1</a:t>
            </a:r>
            <a:r>
              <a:rPr lang="en-US" dirty="0"/>
              <a:t>, </a:t>
            </a:r>
            <a:r>
              <a:rPr lang="en-US" i="1" dirty="0"/>
              <a:t>r</a:t>
            </a:r>
            <a:r>
              <a:rPr lang="en-US" baseline="-25000" dirty="0">
                <a:latin typeface="Cambria Math" pitchFamily="18" charset="0"/>
                <a:ea typeface="Cambria Math" pitchFamily="18" charset="0"/>
              </a:rPr>
              <a:t>2</a:t>
            </a:r>
            <a:r>
              <a:rPr lang="en-US" dirty="0"/>
              <a:t>,…,</a:t>
            </a:r>
            <a:r>
              <a:rPr lang="en-US" i="1" dirty="0" err="1"/>
              <a:t>r</a:t>
            </a:r>
            <a:r>
              <a:rPr lang="en-US" i="1" baseline="-25000" dirty="0" err="1"/>
              <a:t>n</a:t>
            </a:r>
            <a:r>
              <a:rPr lang="en-US" dirty="0"/>
              <a:t>, is also a rooted tree.</a:t>
            </a:r>
          </a:p>
          <a:p>
            <a:pPr>
              <a:buNone/>
            </a:pPr>
            <a:r>
              <a:rPr lang="en-US" b="1" dirty="0"/>
              <a:t>   </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Rooted Trees</a:t>
            </a:r>
          </a:p>
        </p:txBody>
      </p:sp>
      <p:pic>
        <p:nvPicPr>
          <p:cNvPr id="4" name="Content Placeholder 3" descr="0416.jpg"/>
          <p:cNvPicPr>
            <a:picLocks noGrp="1" noChangeAspect="1"/>
          </p:cNvPicPr>
          <p:nvPr>
            <p:ph idx="1"/>
          </p:nvPr>
        </p:nvPicPr>
        <p:blipFill>
          <a:blip r:embed="rId2" cstate="print"/>
          <a:stretch>
            <a:fillRect/>
          </a:stretch>
        </p:blipFill>
        <p:spPr>
          <a:xfrm>
            <a:off x="2286000" y="2438400"/>
            <a:ext cx="7524090" cy="2590800"/>
          </a:xfrm>
        </p:spPr>
      </p:pic>
      <p:sp>
        <p:nvSpPr>
          <p:cNvPr id="5" name="TextBox 4"/>
          <p:cNvSpPr txBox="1"/>
          <p:nvPr/>
        </p:nvSpPr>
        <p:spPr>
          <a:xfrm>
            <a:off x="2895600" y="5334001"/>
            <a:ext cx="6858000" cy="646331"/>
          </a:xfrm>
          <a:prstGeom prst="rect">
            <a:avLst/>
          </a:prstGeom>
          <a:noFill/>
        </p:spPr>
        <p:txBody>
          <a:bodyPr wrap="square" rtlCol="0">
            <a:spAutoFit/>
          </a:bodyPr>
          <a:lstStyle/>
          <a:p>
            <a:pPr>
              <a:buClr>
                <a:schemeClr val="accent1"/>
              </a:buClr>
              <a:buFont typeface="Arial" pitchFamily="34" charset="0"/>
              <a:buChar char="•"/>
            </a:pPr>
            <a:r>
              <a:rPr lang="en-US" dirty="0"/>
              <a:t> Trees are studied extensively in Chapter </a:t>
            </a:r>
            <a:r>
              <a:rPr lang="en-US" dirty="0">
                <a:latin typeface="Cambria Math" pitchFamily="18" charset="0"/>
                <a:ea typeface="Cambria Math" pitchFamily="18" charset="0"/>
              </a:rPr>
              <a:t>11</a:t>
            </a:r>
            <a:r>
              <a:rPr lang="en-US" dirty="0"/>
              <a:t>.</a:t>
            </a:r>
          </a:p>
          <a:p>
            <a:pPr>
              <a:buClr>
                <a:schemeClr val="accent1"/>
              </a:buClr>
              <a:buFont typeface="Arial" pitchFamily="34" charset="0"/>
              <a:buChar char="•"/>
            </a:pPr>
            <a:r>
              <a:rPr lang="en-US" dirty="0"/>
              <a:t> Next we look at a special type of tree, the full binary tree. </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lstStyle/>
          <a:p>
            <a:pPr>
              <a:buNone/>
            </a:pPr>
            <a:r>
              <a:rPr lang="en-US" b="1" dirty="0"/>
              <a:t>   Definition: </a:t>
            </a:r>
            <a:r>
              <a:rPr lang="en-US" dirty="0"/>
              <a:t>The set of </a:t>
            </a:r>
            <a:r>
              <a:rPr lang="en-US" i="1" dirty="0"/>
              <a:t>full binary trees </a:t>
            </a:r>
            <a:r>
              <a:rPr lang="en-US" dirty="0"/>
              <a:t>can be defined recursively by these steps.</a:t>
            </a:r>
          </a:p>
          <a:p>
            <a:pPr lvl="1">
              <a:buNone/>
            </a:pPr>
            <a:r>
              <a:rPr lang="en-US" dirty="0"/>
              <a:t>BASIS STEP: There is a full binary tree consisting of only a single vertex </a:t>
            </a:r>
            <a:r>
              <a:rPr lang="en-US" i="1" dirty="0"/>
              <a:t>r</a:t>
            </a:r>
            <a:r>
              <a:rPr lang="en-US" dirty="0"/>
              <a:t>.</a:t>
            </a:r>
          </a:p>
          <a:p>
            <a:pPr lvl="1">
              <a:buNone/>
            </a:pPr>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dirty="0"/>
              <a:t> are disjoint full binary trees, there is a full binary tree, denoted by </a:t>
            </a:r>
            <a:r>
              <a:rPr lang="en-US" i="1" dirty="0"/>
              <a:t>T</a:t>
            </a:r>
            <a:r>
              <a:rPr lang="en-US" baseline="-25000" dirty="0">
                <a:latin typeface="Cambria Math" pitchFamily="18" charset="0"/>
                <a:ea typeface="Cambria Math" pitchFamily="18" charset="0"/>
              </a:rPr>
              <a:t>1</a:t>
            </a:r>
            <a:r>
              <a:rPr lang="en-US" dirty="0"/>
              <a:t>∙</a:t>
            </a:r>
            <a:r>
              <a:rPr lang="en-US" i="1" dirty="0"/>
              <a:t>T</a:t>
            </a:r>
            <a:r>
              <a:rPr lang="en-US" baseline="-25000" dirty="0">
                <a:latin typeface="Cambria Math" pitchFamily="18" charset="0"/>
                <a:ea typeface="Cambria Math" pitchFamily="18" charset="0"/>
              </a:rPr>
              <a:t>2</a:t>
            </a:r>
            <a:r>
              <a:rPr lang="en-US" dirty="0"/>
              <a:t>, consisting of a root </a:t>
            </a:r>
            <a:r>
              <a:rPr lang="en-US" i="1" dirty="0"/>
              <a:t>r</a:t>
            </a:r>
            <a:r>
              <a:rPr lang="en-US" dirty="0"/>
              <a:t> together with edges connecting the root to each of the roots of the left </a:t>
            </a:r>
            <a:r>
              <a:rPr lang="en-US" dirty="0" err="1"/>
              <a:t>subtree</a:t>
            </a:r>
            <a:r>
              <a:rPr lang="en-US" dirty="0"/>
              <a:t> </a:t>
            </a:r>
            <a:r>
              <a:rPr lang="en-US" i="1" dirty="0"/>
              <a:t>T</a:t>
            </a:r>
            <a:r>
              <a:rPr lang="en-US" baseline="-25000" dirty="0">
                <a:latin typeface="Cambria Math" pitchFamily="18" charset="0"/>
                <a:ea typeface="Cambria Math" pitchFamily="18" charset="0"/>
              </a:rPr>
              <a:t>1</a:t>
            </a:r>
            <a:r>
              <a:rPr lang="en-US" dirty="0"/>
              <a:t> and the right </a:t>
            </a:r>
            <a:r>
              <a:rPr lang="en-US" dirty="0" err="1"/>
              <a:t>subtree</a:t>
            </a:r>
            <a:r>
              <a:rPr lang="en-US" dirty="0"/>
              <a:t> </a:t>
            </a:r>
            <a:r>
              <a:rPr lang="en-US" i="1" dirty="0"/>
              <a:t>T</a:t>
            </a:r>
            <a:r>
              <a:rPr lang="en-US" baseline="-25000" dirty="0">
                <a:latin typeface="Cambria Math" pitchFamily="18" charset="0"/>
                <a:ea typeface="Cambria Math" pitchFamily="18" charset="0"/>
              </a:rPr>
              <a:t>2</a:t>
            </a:r>
            <a:r>
              <a:rPr lang="en-US" dirty="0"/>
              <a: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Important Points About Using Mathematical  Induction</a:t>
            </a:r>
          </a:p>
        </p:txBody>
      </p:sp>
      <p:sp>
        <p:nvSpPr>
          <p:cNvPr id="3" name="Content Placeholder 2"/>
          <p:cNvSpPr>
            <a:spLocks noGrp="1"/>
          </p:cNvSpPr>
          <p:nvPr>
            <p:ph idx="1"/>
          </p:nvPr>
        </p:nvSpPr>
        <p:spPr/>
        <p:txBody>
          <a:bodyPr>
            <a:normAutofit/>
          </a:bodyPr>
          <a:lstStyle/>
          <a:p>
            <a:r>
              <a:rPr lang="en-US" sz="2900" dirty="0"/>
              <a:t>Mathematical induction can be expressed  as the rule of inference</a:t>
            </a:r>
          </a:p>
          <a:p>
            <a:pPr>
              <a:buNone/>
            </a:pPr>
            <a:r>
              <a:rPr lang="en-US" dirty="0"/>
              <a:t>     </a:t>
            </a:r>
          </a:p>
          <a:p>
            <a:pPr>
              <a:buNone/>
            </a:pPr>
            <a:r>
              <a:rPr lang="en-US" dirty="0"/>
              <a:t>    </a:t>
            </a:r>
            <a:r>
              <a:rPr lang="en-US" sz="2900" dirty="0"/>
              <a:t>where the domain is the set of positive integers</a:t>
            </a:r>
            <a:r>
              <a:rPr lang="en-US" dirty="0"/>
              <a:t>.</a:t>
            </a:r>
          </a:p>
          <a:p>
            <a:r>
              <a:rPr lang="en-US" sz="2900" dirty="0"/>
              <a:t>In a proof by mathematical induction, we don’t assume that </a:t>
            </a:r>
            <a:r>
              <a:rPr lang="en-US" sz="2900" i="1" dirty="0"/>
              <a:t>P</a:t>
            </a:r>
            <a:r>
              <a:rPr lang="en-US" sz="2900" dirty="0"/>
              <a:t>(</a:t>
            </a:r>
            <a:r>
              <a:rPr lang="en-US" sz="2900" i="1" dirty="0"/>
              <a:t>k</a:t>
            </a:r>
            <a:r>
              <a:rPr lang="en-US" sz="2900" dirty="0"/>
              <a:t>) is true for all positive integers! We show that if we assume that </a:t>
            </a:r>
            <a:r>
              <a:rPr lang="en-US" sz="2900" i="1" dirty="0"/>
              <a:t>P</a:t>
            </a:r>
            <a:r>
              <a:rPr lang="en-US" sz="2900" dirty="0"/>
              <a:t>(</a:t>
            </a:r>
            <a:r>
              <a:rPr lang="en-US" sz="2900" i="1" dirty="0"/>
              <a:t>k</a:t>
            </a:r>
            <a:r>
              <a:rPr lang="en-US" sz="2900" dirty="0"/>
              <a:t>) is true, then           </a:t>
            </a:r>
            <a:r>
              <a:rPr lang="en-US" sz="2900" i="1" dirty="0">
                <a:sym typeface="Wingdings" pitchFamily="2" charset="2"/>
              </a:rPr>
              <a:t>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must also  be true. </a:t>
            </a:r>
          </a:p>
          <a:p>
            <a:r>
              <a:rPr lang="en-US" sz="2900" dirty="0">
                <a:ea typeface="Cambria Math" pitchFamily="18" charset="0"/>
                <a:sym typeface="Wingdings" pitchFamily="2" charset="2"/>
              </a:rPr>
              <a:t>Proofs by mathematical induction do not always start at the integer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In such a case, the basis step begins at a starting point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where </a:t>
            </a:r>
            <a:r>
              <a:rPr lang="en-US" sz="2900" i="1" dirty="0">
                <a:ea typeface="Cambria Math" pitchFamily="18" charset="0"/>
                <a:sym typeface="Wingdings" pitchFamily="2" charset="2"/>
              </a:rPr>
              <a:t>b</a:t>
            </a:r>
            <a:r>
              <a:rPr lang="en-US" sz="2900" dirty="0">
                <a:ea typeface="Cambria Math" pitchFamily="18" charset="0"/>
                <a:sym typeface="Wingdings" pitchFamily="2" charset="2"/>
              </a:rPr>
              <a:t> is an integer. We will see examples of this soon.</a:t>
            </a:r>
          </a:p>
        </p:txBody>
      </p:sp>
      <p:sp>
        <p:nvSpPr>
          <p:cNvPr id="5" name="TextBox 4"/>
          <p:cNvSpPr txBox="1"/>
          <p:nvPr/>
        </p:nvSpPr>
        <p:spPr>
          <a:xfrm>
            <a:off x="2895600" y="2590800"/>
            <a:ext cx="7239000" cy="523220"/>
          </a:xfrm>
          <a:prstGeom prst="rect">
            <a:avLst/>
          </a:prstGeom>
          <a:noFill/>
        </p:spPr>
        <p:txBody>
          <a:bodyPr wrap="square" rtlCol="0">
            <a:spAutoFit/>
          </a:bodyPr>
          <a:lstStyle/>
          <a:p>
            <a:r>
              <a:rPr lang="en-US" sz="2800" dirty="0"/>
              <a:t>  </a:t>
            </a:r>
            <a:r>
              <a:rPr lang="en-US" sz="2400" dirty="0"/>
              <a:t>(</a:t>
            </a:r>
            <a:r>
              <a:rPr lang="en-US" sz="2400" i="1" dirty="0"/>
              <a:t>P</a:t>
            </a:r>
            <a:r>
              <a:rPr lang="en-US" sz="2400" dirty="0"/>
              <a:t>(</a:t>
            </a:r>
            <a:r>
              <a:rPr lang="en-US" sz="2400" dirty="0">
                <a:latin typeface="Cambria Math" pitchFamily="18" charset="0"/>
                <a:ea typeface="Cambria Math" pitchFamily="18" charset="0"/>
              </a:rPr>
              <a:t>1</a:t>
            </a:r>
            <a:r>
              <a:rPr lang="en-US" sz="2400" dirty="0"/>
              <a:t>) </a:t>
            </a:r>
            <a:r>
              <a:rPr lang="en-US" sz="2400" dirty="0">
                <a:latin typeface="Cambria Math"/>
                <a:ea typeface="Cambria Math"/>
              </a:rPr>
              <a:t> ∧ ∀</a:t>
            </a:r>
            <a:r>
              <a:rPr lang="en-US" sz="2400" i="1" dirty="0">
                <a:ea typeface="Cambria Math"/>
              </a:rPr>
              <a:t>k </a:t>
            </a:r>
            <a:r>
              <a:rPr lang="en-US" sz="2400" dirty="0"/>
              <a:t>(</a:t>
            </a:r>
            <a:r>
              <a:rPr lang="en-US" sz="2400" i="1" dirty="0"/>
              <a:t>P</a:t>
            </a:r>
            <a:r>
              <a:rPr lang="en-US" sz="2400" dirty="0"/>
              <a:t>(</a:t>
            </a:r>
            <a:r>
              <a:rPr lang="en-US" sz="2400" i="1" dirty="0"/>
              <a:t>k</a:t>
            </a:r>
            <a:r>
              <a:rPr lang="en-US" sz="2400" dirty="0"/>
              <a:t>)</a:t>
            </a:r>
            <a:r>
              <a:rPr lang="en-US" sz="2400" i="1" dirty="0"/>
              <a:t> </a:t>
            </a:r>
            <a:r>
              <a:rPr lang="en-US" sz="2400" dirty="0">
                <a:latin typeface="Cambria Math"/>
                <a:ea typeface="Cambria Math"/>
                <a:sym typeface="Wingdings" pitchFamily="2" charset="2"/>
              </a:rPr>
              <a:t>→</a:t>
            </a:r>
            <a:r>
              <a:rPr lang="en-US" sz="2400" i="1" dirty="0">
                <a:sym typeface="Wingdings" pitchFamily="2" charset="2"/>
              </a:rPr>
              <a:t> P</a:t>
            </a:r>
            <a:r>
              <a:rPr lang="en-US" sz="2400" dirty="0">
                <a:sym typeface="Wingdings" pitchFamily="2" charset="2"/>
              </a:rPr>
              <a:t>(</a:t>
            </a:r>
            <a:r>
              <a:rPr lang="en-US" sz="2400" i="1" dirty="0">
                <a:sym typeface="Wingdings" pitchFamily="2" charset="2"/>
              </a:rPr>
              <a:t>k + </a:t>
            </a:r>
            <a:r>
              <a:rPr lang="en-US" sz="2400" dirty="0">
                <a:latin typeface="Cambria Math" pitchFamily="18" charset="0"/>
                <a:ea typeface="Cambria Math" pitchFamily="18" charset="0"/>
                <a:sym typeface="Wingdings" pitchFamily="2" charset="2"/>
              </a:rPr>
              <a:t>1</a:t>
            </a:r>
            <a:r>
              <a:rPr lang="en-US" sz="2400" dirty="0">
                <a:sym typeface="Wingdings" pitchFamily="2" charset="2"/>
              </a:rPr>
              <a:t>)))</a:t>
            </a:r>
            <a:r>
              <a:rPr lang="en-US" sz="2400" dirty="0">
                <a:latin typeface="Cambria Math"/>
                <a:ea typeface="Cambria Math"/>
                <a:sym typeface="Wingdings" pitchFamily="2" charset="2"/>
              </a:rPr>
              <a:t> → </a:t>
            </a:r>
            <a:r>
              <a:rPr lang="en-US" sz="2400" dirty="0">
                <a:latin typeface="Cambria Math"/>
                <a:ea typeface="Cambria Math"/>
              </a:rPr>
              <a:t> ∀</a:t>
            </a:r>
            <a:r>
              <a:rPr lang="en-US" sz="2400" i="1" dirty="0">
                <a:ea typeface="Cambria Math"/>
              </a:rPr>
              <a:t>n P</a:t>
            </a:r>
            <a:r>
              <a:rPr lang="en-US" sz="2400" dirty="0">
                <a:ea typeface="Cambria Math"/>
              </a:rPr>
              <a:t>(</a:t>
            </a:r>
            <a:r>
              <a:rPr lang="en-US" sz="2400" i="1" dirty="0">
                <a:ea typeface="Cambria Math"/>
              </a:rPr>
              <a:t>n</a:t>
            </a:r>
            <a:r>
              <a:rPr lang="en-US" sz="2400" dirty="0">
                <a:ea typeface="Cambria Math"/>
              </a:rPr>
              <a:t>),</a:t>
            </a:r>
            <a:r>
              <a:rPr lang="en-US" sz="2400" dirty="0">
                <a:sym typeface="Wingdings" pitchFamily="2" charset="2"/>
              </a:rPr>
              <a:t> </a:t>
            </a:r>
            <a:endParaRPr lang="en-US" sz="2400"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Building Up Full Binary Trees</a:t>
            </a:r>
          </a:p>
        </p:txBody>
      </p:sp>
      <p:pic>
        <p:nvPicPr>
          <p:cNvPr id="4" name="Content Placeholder 3" descr="0418.jpg"/>
          <p:cNvPicPr>
            <a:picLocks noGrp="1" noChangeAspect="1"/>
          </p:cNvPicPr>
          <p:nvPr>
            <p:ph idx="1"/>
          </p:nvPr>
        </p:nvPicPr>
        <p:blipFill>
          <a:blip r:embed="rId2" cstate="print"/>
          <a:stretch>
            <a:fillRect/>
          </a:stretch>
        </p:blipFill>
        <p:spPr>
          <a:xfrm>
            <a:off x="2667001" y="2819401"/>
            <a:ext cx="7138579" cy="2727357"/>
          </a:xfrm>
        </p:spPr>
      </p:pic>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Induction and Recursively Defined Sets</a:t>
            </a:r>
          </a:p>
        </p:txBody>
      </p:sp>
      <p:sp>
        <p:nvSpPr>
          <p:cNvPr id="3" name="Content Placeholder 2"/>
          <p:cNvSpPr>
            <a:spLocks noGrp="1"/>
          </p:cNvSpPr>
          <p:nvPr>
            <p:ph idx="1"/>
          </p:nvPr>
        </p:nvSpPr>
        <p:spPr/>
        <p:txBody>
          <a:bodyPr>
            <a:normAutofit fontScale="85000" lnSpcReduction="20000"/>
          </a:bodyPr>
          <a:lstStyle/>
          <a:p>
            <a:pPr>
              <a:buNone/>
            </a:pPr>
            <a:r>
              <a:rPr lang="en-US" b="1" dirty="0"/>
              <a:t>   Example</a:t>
            </a:r>
            <a:r>
              <a:rPr lang="en-US" dirty="0"/>
              <a:t>:  Show that the set S defined  by specifying that </a:t>
            </a:r>
            <a:r>
              <a:rPr lang="en-US" dirty="0">
                <a:latin typeface="Cambria Math" pitchFamily="18" charset="0"/>
                <a:ea typeface="Cambria Math" pitchFamily="18" charset="0"/>
              </a:rPr>
              <a:t>3</a:t>
            </a:r>
            <a:r>
              <a:rPr lang="en-US" dirty="0">
                <a:latin typeface="Cambria Math"/>
                <a:ea typeface="Cambria Math"/>
              </a:rPr>
              <a:t> ∊</a:t>
            </a:r>
            <a:r>
              <a:rPr lang="en-US" i="1" dirty="0"/>
              <a:t> </a:t>
            </a:r>
            <a:r>
              <a:rPr lang="en-US" dirty="0"/>
              <a:t>S and that if </a:t>
            </a:r>
            <a:r>
              <a:rPr lang="en-US" i="1" dirty="0"/>
              <a:t>x</a:t>
            </a:r>
            <a:r>
              <a:rPr lang="en-US" dirty="0"/>
              <a:t> </a:t>
            </a:r>
            <a:r>
              <a:rPr lang="en-US" dirty="0">
                <a:latin typeface="Cambria Math"/>
                <a:ea typeface="Cambria Math"/>
              </a:rPr>
              <a:t>∊</a:t>
            </a:r>
            <a:r>
              <a:rPr lang="en-US" dirty="0"/>
              <a:t> </a:t>
            </a:r>
            <a:r>
              <a:rPr lang="en-US" i="1" dirty="0"/>
              <a:t>S</a:t>
            </a:r>
            <a:r>
              <a:rPr lang="en-US" dirty="0"/>
              <a:t> and   </a:t>
            </a:r>
            <a:r>
              <a:rPr lang="en-US" i="1" dirty="0"/>
              <a:t>y</a:t>
            </a:r>
            <a:r>
              <a:rPr lang="en-US" dirty="0">
                <a:latin typeface="Cambria Math"/>
                <a:ea typeface="Cambria Math"/>
              </a:rPr>
              <a:t> ∊</a:t>
            </a:r>
            <a:r>
              <a:rPr lang="en-US" dirty="0"/>
              <a:t>  </a:t>
            </a:r>
            <a:r>
              <a:rPr lang="en-US" i="1" dirty="0"/>
              <a:t>S</a:t>
            </a:r>
            <a:r>
              <a:rPr lang="en-US" dirty="0"/>
              <a:t>, then </a:t>
            </a:r>
            <a:r>
              <a:rPr lang="en-US" i="1" dirty="0"/>
              <a:t>x + y</a:t>
            </a:r>
            <a:r>
              <a:rPr lang="en-US" dirty="0"/>
              <a:t> is in </a:t>
            </a:r>
            <a:r>
              <a:rPr lang="en-US" i="1" dirty="0"/>
              <a:t>S, </a:t>
            </a:r>
            <a:r>
              <a:rPr lang="en-US" dirty="0"/>
              <a:t>is</a:t>
            </a:r>
            <a:r>
              <a:rPr lang="en-US" i="1" dirty="0"/>
              <a:t> </a:t>
            </a:r>
            <a:r>
              <a:rPr lang="en-US" dirty="0"/>
              <a:t>the set of all positive integers that are multiples of </a:t>
            </a:r>
            <a:r>
              <a:rPr lang="en-US" dirty="0">
                <a:latin typeface="Cambria Math" pitchFamily="18" charset="0"/>
                <a:ea typeface="Cambria Math" pitchFamily="18" charset="0"/>
              </a:rPr>
              <a:t>3</a:t>
            </a:r>
            <a:r>
              <a:rPr lang="en-US" dirty="0"/>
              <a:t>.</a:t>
            </a:r>
          </a:p>
          <a:p>
            <a:pPr>
              <a:buNone/>
            </a:pPr>
            <a:r>
              <a:rPr lang="en-US" b="1" dirty="0"/>
              <a:t>    Solution</a:t>
            </a:r>
            <a:r>
              <a:rPr lang="en-US" dirty="0"/>
              <a:t>: Let </a:t>
            </a:r>
            <a:r>
              <a:rPr lang="en-US" i="1" dirty="0"/>
              <a:t>A</a:t>
            </a:r>
            <a:r>
              <a:rPr lang="en-US" dirty="0"/>
              <a:t> be the set of all positive integers divisible by </a:t>
            </a:r>
            <a:r>
              <a:rPr lang="en-US" dirty="0">
                <a:latin typeface="Cambria Math" pitchFamily="18" charset="0"/>
                <a:ea typeface="Cambria Math" pitchFamily="18" charset="0"/>
              </a:rPr>
              <a:t>3</a:t>
            </a:r>
            <a:r>
              <a:rPr lang="en-US" dirty="0"/>
              <a:t>. To prove that      </a:t>
            </a:r>
            <a:r>
              <a:rPr lang="en-US" i="1" dirty="0"/>
              <a:t>A</a:t>
            </a:r>
            <a:r>
              <a:rPr lang="en-US" dirty="0"/>
              <a:t> = </a:t>
            </a:r>
            <a:r>
              <a:rPr lang="en-US" i="1" dirty="0"/>
              <a:t>S</a:t>
            </a:r>
            <a:r>
              <a:rPr lang="en-US" dirty="0"/>
              <a:t>, show that </a:t>
            </a:r>
            <a:r>
              <a:rPr lang="en-US" i="1" dirty="0"/>
              <a:t>A</a:t>
            </a:r>
            <a:r>
              <a:rPr lang="en-US" dirty="0"/>
              <a:t> is a subset of </a:t>
            </a:r>
            <a:r>
              <a:rPr lang="en-US" i="1" dirty="0"/>
              <a:t>S</a:t>
            </a:r>
            <a:r>
              <a:rPr lang="en-US" dirty="0"/>
              <a:t> and </a:t>
            </a:r>
            <a:r>
              <a:rPr lang="en-US" i="1" dirty="0"/>
              <a:t>S</a:t>
            </a:r>
            <a:r>
              <a:rPr lang="en-US" dirty="0"/>
              <a:t> is a subset of </a:t>
            </a:r>
            <a:r>
              <a:rPr lang="en-US" i="1" dirty="0"/>
              <a:t>A</a:t>
            </a:r>
            <a:r>
              <a:rPr lang="en-US" dirty="0"/>
              <a:t>. </a:t>
            </a:r>
          </a:p>
          <a:p>
            <a:pPr lvl="1"/>
            <a:r>
              <a:rPr lang="en-US" dirty="0"/>
              <a:t>A</a:t>
            </a:r>
            <a:r>
              <a:rPr lang="en-US" dirty="0">
                <a:latin typeface="Cambria Math"/>
                <a:ea typeface="Cambria Math"/>
              </a:rPr>
              <a:t>⊂</a:t>
            </a:r>
            <a:r>
              <a:rPr lang="en-US" dirty="0"/>
              <a:t> S: Let P(</a:t>
            </a:r>
            <a:r>
              <a:rPr lang="en-US" i="1" dirty="0"/>
              <a:t>n</a:t>
            </a:r>
            <a:r>
              <a:rPr lang="en-US" dirty="0"/>
              <a:t>) be the statement that </a:t>
            </a:r>
            <a:r>
              <a:rPr lang="en-US" dirty="0">
                <a:latin typeface="Cambria Math" pitchFamily="18" charset="0"/>
                <a:ea typeface="Cambria Math" pitchFamily="18" charset="0"/>
              </a:rPr>
              <a:t>3</a:t>
            </a:r>
            <a:r>
              <a:rPr lang="en-US" i="1" dirty="0"/>
              <a:t>n</a:t>
            </a:r>
            <a:r>
              <a:rPr lang="en-US" dirty="0"/>
              <a:t> belongs to </a:t>
            </a:r>
            <a:r>
              <a:rPr lang="en-US" i="1" dirty="0"/>
              <a:t>S</a:t>
            </a:r>
            <a:r>
              <a:rPr lang="en-US" dirty="0"/>
              <a:t>. </a:t>
            </a:r>
          </a:p>
          <a:p>
            <a:pPr lvl="2">
              <a:buNone/>
            </a:pPr>
            <a:r>
              <a:rPr lang="en-US" dirty="0"/>
              <a:t>     BASIS STEP: </a:t>
            </a:r>
            <a:r>
              <a:rPr lang="en-US" dirty="0">
                <a:latin typeface="Cambria Math" pitchFamily="18" charset="0"/>
                <a:ea typeface="Cambria Math" pitchFamily="18" charset="0"/>
              </a:rPr>
              <a:t>3</a:t>
            </a:r>
            <a:r>
              <a:rPr lang="en-US" dirty="0">
                <a:latin typeface="Cambria Math"/>
                <a:ea typeface="Cambria Math"/>
              </a:rPr>
              <a:t>∙1 = 3 ∊</a:t>
            </a:r>
            <a:r>
              <a:rPr lang="en-US" i="1" dirty="0"/>
              <a:t> </a:t>
            </a:r>
            <a:r>
              <a:rPr lang="en-US" dirty="0"/>
              <a:t>S, by the first part of recursive definition.</a:t>
            </a:r>
          </a:p>
          <a:p>
            <a:pPr lvl="2">
              <a:buNone/>
            </a:pPr>
            <a:r>
              <a:rPr lang="en-US" dirty="0"/>
              <a:t>     INDUCTIVE STEP: Assume </a:t>
            </a:r>
            <a:r>
              <a:rPr lang="en-US" i="1" dirty="0"/>
              <a:t>P</a:t>
            </a:r>
            <a:r>
              <a:rPr lang="en-US" dirty="0"/>
              <a:t>(</a:t>
            </a:r>
            <a:r>
              <a:rPr lang="en-US" i="1" dirty="0"/>
              <a:t>k</a:t>
            </a:r>
            <a:r>
              <a:rPr lang="en-US" dirty="0"/>
              <a:t>) is true. By the second part of the recursive definition, if </a:t>
            </a:r>
            <a:r>
              <a:rPr lang="en-US" dirty="0">
                <a:latin typeface="Cambria Math"/>
                <a:ea typeface="Cambria Math"/>
              </a:rPr>
              <a:t>3</a:t>
            </a:r>
            <a:r>
              <a:rPr lang="en-US" i="1" dirty="0">
                <a:ea typeface="Cambria Math"/>
              </a:rPr>
              <a:t>k</a:t>
            </a:r>
            <a:r>
              <a:rPr lang="en-US" dirty="0">
                <a:latin typeface="Cambria Math"/>
                <a:ea typeface="Cambria Math"/>
              </a:rPr>
              <a:t> ∊</a:t>
            </a:r>
            <a:r>
              <a:rPr lang="en-US" i="1" dirty="0"/>
              <a:t> </a:t>
            </a:r>
            <a:r>
              <a:rPr lang="en-US" dirty="0"/>
              <a:t>S, then since </a:t>
            </a:r>
            <a:r>
              <a:rPr lang="en-US" dirty="0">
                <a:latin typeface="Cambria Math"/>
                <a:ea typeface="Cambria Math"/>
              </a:rPr>
              <a:t>3 ∊</a:t>
            </a:r>
            <a:r>
              <a:rPr lang="en-US" i="1" dirty="0"/>
              <a:t> </a:t>
            </a:r>
            <a:r>
              <a:rPr lang="en-US" dirty="0"/>
              <a:t>S, </a:t>
            </a:r>
            <a:r>
              <a:rPr lang="en-US" dirty="0">
                <a:latin typeface="Cambria Math"/>
                <a:ea typeface="Cambria Math"/>
              </a:rPr>
              <a:t>3</a:t>
            </a:r>
            <a:r>
              <a:rPr lang="en-US" i="1" dirty="0">
                <a:ea typeface="Cambria Math"/>
              </a:rPr>
              <a:t>k + </a:t>
            </a:r>
            <a:r>
              <a:rPr lang="en-US" dirty="0">
                <a:latin typeface="Cambria Math"/>
                <a:ea typeface="Cambria Math"/>
              </a:rPr>
              <a:t>3</a:t>
            </a:r>
            <a:r>
              <a:rPr lang="en-US" i="1" dirty="0">
                <a:ea typeface="Cambria Math"/>
              </a:rPr>
              <a:t> = </a:t>
            </a:r>
            <a:r>
              <a:rPr lang="en-US" dirty="0">
                <a:latin typeface="Cambria Math"/>
                <a:ea typeface="Cambria Math"/>
              </a:rPr>
              <a:t>3(</a:t>
            </a:r>
            <a:r>
              <a:rPr lang="en-US" i="1" dirty="0">
                <a:latin typeface="Cambria Math"/>
                <a:ea typeface="Cambria Math"/>
              </a:rPr>
              <a:t>k</a:t>
            </a:r>
            <a:r>
              <a:rPr lang="en-US" dirty="0">
                <a:latin typeface="Cambria Math"/>
                <a:ea typeface="Cambria Math"/>
              </a:rPr>
              <a:t> + 1) ∊</a:t>
            </a:r>
            <a:r>
              <a:rPr lang="en-US" i="1" dirty="0"/>
              <a:t> </a:t>
            </a:r>
            <a:r>
              <a:rPr lang="en-US" dirty="0"/>
              <a:t>S. Hence, </a:t>
            </a:r>
            <a:r>
              <a:rPr lang="en-US" i="1" dirty="0"/>
              <a:t>P</a:t>
            </a:r>
            <a:r>
              <a:rPr lang="en-US" dirty="0"/>
              <a:t>(</a:t>
            </a:r>
            <a:r>
              <a:rPr lang="en-US" i="1" dirty="0"/>
              <a:t>k </a:t>
            </a:r>
            <a:r>
              <a:rPr lang="en-US" dirty="0"/>
              <a:t>+ </a:t>
            </a:r>
            <a:r>
              <a:rPr lang="en-US" dirty="0">
                <a:latin typeface="Cambria Math" pitchFamily="18" charset="0"/>
                <a:ea typeface="Cambria Math" pitchFamily="18" charset="0"/>
              </a:rPr>
              <a:t>1</a:t>
            </a:r>
            <a:r>
              <a:rPr lang="en-US" dirty="0"/>
              <a:t>) is true. </a:t>
            </a:r>
          </a:p>
          <a:p>
            <a:pPr lvl="1"/>
            <a:r>
              <a:rPr lang="en-US" dirty="0"/>
              <a:t>S </a:t>
            </a:r>
            <a:r>
              <a:rPr lang="en-US" dirty="0">
                <a:latin typeface="Cambria Math"/>
                <a:ea typeface="Cambria Math"/>
              </a:rPr>
              <a:t>⊂ </a:t>
            </a:r>
            <a:r>
              <a:rPr lang="en-US" dirty="0"/>
              <a:t>A:</a:t>
            </a:r>
          </a:p>
          <a:p>
            <a:pPr lvl="2">
              <a:buNone/>
            </a:pPr>
            <a:r>
              <a:rPr lang="en-US" dirty="0"/>
              <a:t>     BASIS STEP: </a:t>
            </a:r>
            <a:r>
              <a:rPr lang="en-US" dirty="0">
                <a:latin typeface="Cambria Math"/>
                <a:ea typeface="Cambria Math"/>
              </a:rPr>
              <a:t>3 ∊</a:t>
            </a:r>
            <a:r>
              <a:rPr lang="en-US" i="1" dirty="0"/>
              <a:t> </a:t>
            </a:r>
            <a:r>
              <a:rPr lang="en-US" dirty="0"/>
              <a:t>S by the first part of recursive definition, and   </a:t>
            </a:r>
            <a:r>
              <a:rPr lang="en-US" dirty="0">
                <a:latin typeface="Cambria Math" pitchFamily="18" charset="0"/>
                <a:ea typeface="Cambria Math" pitchFamily="18" charset="0"/>
              </a:rPr>
              <a:t>3</a:t>
            </a:r>
            <a:r>
              <a:rPr lang="en-US" dirty="0">
                <a:latin typeface="Cambria Math"/>
                <a:ea typeface="Cambria Math"/>
              </a:rPr>
              <a:t> = </a:t>
            </a:r>
            <a:r>
              <a:rPr lang="en-US" dirty="0">
                <a:latin typeface="Cambria Math" pitchFamily="18" charset="0"/>
                <a:ea typeface="Cambria Math" pitchFamily="18" charset="0"/>
              </a:rPr>
              <a:t>3</a:t>
            </a:r>
            <a:r>
              <a:rPr lang="en-US" dirty="0">
                <a:latin typeface="Cambria Math"/>
                <a:ea typeface="Cambria Math"/>
              </a:rPr>
              <a:t>∙1.</a:t>
            </a:r>
            <a:endParaRPr lang="en-US" dirty="0"/>
          </a:p>
          <a:p>
            <a:pPr lvl="2">
              <a:buNone/>
            </a:pPr>
            <a:r>
              <a:rPr lang="en-US" dirty="0"/>
              <a:t>     INDUCTIVE STEP:  The second part of the recursive definition adds </a:t>
            </a:r>
            <a:r>
              <a:rPr lang="en-US" i="1" dirty="0"/>
              <a:t>x</a:t>
            </a:r>
            <a:r>
              <a:rPr lang="en-US" dirty="0"/>
              <a:t> +</a:t>
            </a:r>
            <a:r>
              <a:rPr lang="en-US" i="1" dirty="0"/>
              <a:t>y</a:t>
            </a:r>
            <a:r>
              <a:rPr lang="en-US" dirty="0"/>
              <a:t> to </a:t>
            </a:r>
            <a:r>
              <a:rPr lang="en-US" i="1" dirty="0"/>
              <a:t>S</a:t>
            </a:r>
            <a:r>
              <a:rPr lang="en-US" dirty="0"/>
              <a:t>, if both </a:t>
            </a:r>
            <a:r>
              <a:rPr lang="en-US" i="1" dirty="0"/>
              <a:t>x</a:t>
            </a:r>
            <a:r>
              <a:rPr lang="en-US" dirty="0"/>
              <a:t> and </a:t>
            </a:r>
            <a:r>
              <a:rPr lang="en-US" i="1" dirty="0"/>
              <a:t>y</a:t>
            </a:r>
            <a:r>
              <a:rPr lang="en-US" dirty="0"/>
              <a:t> are in </a:t>
            </a:r>
            <a:r>
              <a:rPr lang="en-US" i="1" dirty="0"/>
              <a:t>S</a:t>
            </a:r>
            <a:r>
              <a:rPr lang="en-US" dirty="0"/>
              <a:t>. If </a:t>
            </a:r>
            <a:r>
              <a:rPr lang="en-US" i="1" dirty="0"/>
              <a:t>x</a:t>
            </a:r>
            <a:r>
              <a:rPr lang="en-US" dirty="0"/>
              <a:t> and </a:t>
            </a:r>
            <a:r>
              <a:rPr lang="en-US" i="1" dirty="0"/>
              <a:t>y</a:t>
            </a:r>
            <a:r>
              <a:rPr lang="en-US" dirty="0"/>
              <a:t> are both in </a:t>
            </a:r>
            <a:r>
              <a:rPr lang="en-US" i="1" dirty="0"/>
              <a:t>A</a:t>
            </a:r>
            <a:r>
              <a:rPr lang="en-US" dirty="0"/>
              <a:t>, then both </a:t>
            </a:r>
            <a:r>
              <a:rPr lang="en-US" i="1" dirty="0"/>
              <a:t>x</a:t>
            </a:r>
            <a:r>
              <a:rPr lang="en-US" dirty="0"/>
              <a:t> and </a:t>
            </a:r>
            <a:r>
              <a:rPr lang="en-US" i="1" dirty="0"/>
              <a:t>y</a:t>
            </a:r>
            <a:r>
              <a:rPr lang="en-US" dirty="0"/>
              <a:t> are divisible by </a:t>
            </a:r>
            <a:r>
              <a:rPr lang="en-US" dirty="0">
                <a:latin typeface="Cambria Math" pitchFamily="18" charset="0"/>
                <a:ea typeface="Cambria Math" pitchFamily="18" charset="0"/>
              </a:rPr>
              <a:t>3</a:t>
            </a:r>
            <a:r>
              <a:rPr lang="en-US" dirty="0"/>
              <a:t>. By part (</a:t>
            </a:r>
            <a:r>
              <a:rPr lang="en-US" dirty="0" err="1"/>
              <a:t>i</a:t>
            </a:r>
            <a:r>
              <a:rPr lang="en-US" dirty="0"/>
              <a:t>) of Theorem </a:t>
            </a:r>
            <a:r>
              <a:rPr lang="en-US" dirty="0">
                <a:latin typeface="Cambria Math" pitchFamily="18" charset="0"/>
                <a:ea typeface="Cambria Math" pitchFamily="18" charset="0"/>
              </a:rPr>
              <a:t>1</a:t>
            </a:r>
            <a:r>
              <a:rPr lang="en-US" dirty="0"/>
              <a:t> of Section </a:t>
            </a:r>
            <a:r>
              <a:rPr lang="en-US" dirty="0">
                <a:latin typeface="Cambria Math" pitchFamily="18" charset="0"/>
                <a:ea typeface="Cambria Math" pitchFamily="18" charset="0"/>
              </a:rPr>
              <a:t>4.1</a:t>
            </a:r>
            <a:r>
              <a:rPr lang="en-US" dirty="0"/>
              <a:t>, it follows that  </a:t>
            </a:r>
            <a:r>
              <a:rPr lang="en-US" i="1" dirty="0"/>
              <a:t>x</a:t>
            </a:r>
            <a:r>
              <a:rPr lang="en-US" dirty="0"/>
              <a:t> + </a:t>
            </a:r>
            <a:r>
              <a:rPr lang="en-US" i="1" dirty="0"/>
              <a:t>y</a:t>
            </a:r>
            <a:r>
              <a:rPr lang="en-US" dirty="0"/>
              <a:t> is divisible by </a:t>
            </a:r>
            <a:r>
              <a:rPr lang="en-US" dirty="0">
                <a:latin typeface="Cambria Math" pitchFamily="18" charset="0"/>
                <a:ea typeface="Cambria Math" pitchFamily="18" charset="0"/>
              </a:rPr>
              <a:t>3</a:t>
            </a:r>
            <a:r>
              <a:rPr lang="en-US" dirty="0"/>
              <a:t>. </a:t>
            </a:r>
          </a:p>
          <a:p>
            <a:r>
              <a:rPr lang="en-US" dirty="0"/>
              <a:t>We used mathematical induction to prove a result about a recursively defined set. Next  we study a more direct form induction for proving results about recursively defined sets.</a:t>
            </a:r>
          </a:p>
          <a:p>
            <a:pPr lvl="1">
              <a:buNone/>
            </a:pP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Structural Induction</a:t>
            </a:r>
          </a:p>
        </p:txBody>
      </p:sp>
      <p:sp>
        <p:nvSpPr>
          <p:cNvPr id="3" name="Content Placeholder 2"/>
          <p:cNvSpPr>
            <a:spLocks noGrp="1"/>
          </p:cNvSpPr>
          <p:nvPr>
            <p:ph idx="1"/>
          </p:nvPr>
        </p:nvSpPr>
        <p:spPr/>
        <p:txBody>
          <a:bodyPr>
            <a:normAutofit/>
          </a:bodyPr>
          <a:lstStyle/>
          <a:p>
            <a:pPr>
              <a:buNone/>
            </a:pPr>
            <a:r>
              <a:rPr lang="en-US" b="1" dirty="0"/>
              <a:t>   Definition</a:t>
            </a:r>
            <a:r>
              <a:rPr lang="en-US" dirty="0"/>
              <a:t>: To prove a property of the elements of a recursively defined set, we use  </a:t>
            </a:r>
            <a:r>
              <a:rPr lang="en-US" i="1" dirty="0"/>
              <a:t>structural induction</a:t>
            </a:r>
            <a:r>
              <a:rPr lang="en-US" dirty="0"/>
              <a:t>. </a:t>
            </a:r>
          </a:p>
          <a:p>
            <a:pPr lvl="1">
              <a:buNone/>
            </a:pPr>
            <a:r>
              <a:rPr lang="en-US" dirty="0"/>
              <a:t>BASIS STEP: Show that the result holds for all elements specified in the basis step of the recursive definition.</a:t>
            </a:r>
          </a:p>
          <a:p>
            <a:pPr lvl="1">
              <a:buNone/>
            </a:pPr>
            <a:r>
              <a:rPr lang="en-US" dirty="0"/>
              <a:t>RECURSIVE STEP: Show that if the statement is true for each of the elements used to construct new elements in the recursive step of the definition, the result holds for these new elements. </a:t>
            </a:r>
          </a:p>
          <a:p>
            <a:r>
              <a:rPr lang="en-US" dirty="0"/>
              <a:t>The validity of structural induction can be shown to follow from the principle of mathematical induction.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Full Binary Trees</a:t>
            </a:r>
          </a:p>
        </p:txBody>
      </p:sp>
      <p:sp>
        <p:nvSpPr>
          <p:cNvPr id="3" name="Content Placeholder 2"/>
          <p:cNvSpPr>
            <a:spLocks noGrp="1"/>
          </p:cNvSpPr>
          <p:nvPr>
            <p:ph idx="1"/>
          </p:nvPr>
        </p:nvSpPr>
        <p:spPr/>
        <p:txBody>
          <a:bodyPr>
            <a:normAutofit fontScale="92500" lnSpcReduction="10000"/>
          </a:bodyPr>
          <a:lstStyle/>
          <a:p>
            <a:pPr>
              <a:buNone/>
            </a:pPr>
            <a:r>
              <a:rPr lang="en-US" b="1" dirty="0"/>
              <a:t>   Definition</a:t>
            </a:r>
            <a:r>
              <a:rPr lang="en-US" dirty="0"/>
              <a:t>: The </a:t>
            </a:r>
            <a:r>
              <a:rPr lang="en-US" i="1" dirty="0"/>
              <a:t>height</a:t>
            </a:r>
            <a:r>
              <a:rPr lang="en-US" dirty="0"/>
              <a:t> </a:t>
            </a:r>
            <a:r>
              <a:rPr lang="en-US" i="1" dirty="0"/>
              <a:t>h(T) </a:t>
            </a:r>
            <a:r>
              <a:rPr lang="en-US" dirty="0"/>
              <a:t>of a full binary tree </a:t>
            </a:r>
            <a:r>
              <a:rPr lang="en-US" i="1" dirty="0"/>
              <a:t>T</a:t>
            </a:r>
            <a:r>
              <a:rPr lang="en-US" dirty="0"/>
              <a:t> is defined recursively as follows:</a:t>
            </a:r>
          </a:p>
          <a:p>
            <a:pPr lvl="1"/>
            <a:r>
              <a:rPr lang="en-US" dirty="0"/>
              <a:t>BASIS STEP: The height of a full binary tree </a:t>
            </a:r>
            <a:r>
              <a:rPr lang="en-US" i="1" dirty="0"/>
              <a:t>T </a:t>
            </a:r>
            <a:r>
              <a:rPr lang="en-US" dirty="0"/>
              <a:t>consisting of only a root </a:t>
            </a:r>
            <a:r>
              <a:rPr lang="en-US" i="1" dirty="0"/>
              <a:t>r</a:t>
            </a:r>
            <a:r>
              <a:rPr lang="en-US" dirty="0"/>
              <a:t> is </a:t>
            </a:r>
            <a:r>
              <a:rPr lang="en-US" i="1" dirty="0"/>
              <a:t>h(T) = </a:t>
            </a:r>
            <a:r>
              <a:rPr lang="en-US" dirty="0">
                <a:latin typeface="Cambria Math" pitchFamily="18" charset="0"/>
                <a:ea typeface="Cambria Math" pitchFamily="18" charset="0"/>
              </a:rPr>
              <a:t>0</a:t>
            </a:r>
            <a:r>
              <a:rPr lang="en-US" dirty="0"/>
              <a:t>.</a:t>
            </a:r>
          </a:p>
          <a:p>
            <a:pPr lvl="1"/>
            <a:r>
              <a:rPr lang="en-US" dirty="0"/>
              <a:t>RECURSIVE STEP: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height                                           </a:t>
            </a:r>
            <a:r>
              <a:rPr lang="en-US" i="1" dirty="0"/>
              <a:t>h(T) = </a:t>
            </a:r>
            <a:r>
              <a:rPr lang="en-US" dirty="0">
                <a:latin typeface="Cambria Math" pitchFamily="18" charset="0"/>
                <a:ea typeface="Cambria Math" pitchFamily="18" charset="0"/>
              </a:rPr>
              <a:t>1</a:t>
            </a:r>
            <a:r>
              <a:rPr lang="en-US" i="1" dirty="0"/>
              <a:t> + </a:t>
            </a:r>
            <a:r>
              <a:rPr lang="en-US" dirty="0"/>
              <a:t>max(</a:t>
            </a:r>
            <a:r>
              <a:rPr lang="en-US" i="1" dirty="0"/>
              <a:t>h(T</a:t>
            </a:r>
            <a:r>
              <a:rPr lang="en-US" baseline="-25000" dirty="0">
                <a:latin typeface="Cambria Math" pitchFamily="18" charset="0"/>
                <a:ea typeface="Cambria Math" pitchFamily="18" charset="0"/>
              </a:rPr>
              <a:t>1</a:t>
            </a:r>
            <a:r>
              <a:rPr lang="en-US" i="1" dirty="0"/>
              <a:t>),h</a:t>
            </a:r>
            <a:r>
              <a:rPr lang="en-US" dirty="0"/>
              <a:t>(</a:t>
            </a:r>
            <a:r>
              <a:rPr lang="en-US" i="1" dirty="0"/>
              <a:t>T</a:t>
            </a:r>
            <a:r>
              <a:rPr lang="en-US" baseline="-25000" dirty="0">
                <a:latin typeface="Cambria Math" pitchFamily="18" charset="0"/>
                <a:ea typeface="Cambria Math" pitchFamily="18" charset="0"/>
              </a:rPr>
              <a:t>2</a:t>
            </a:r>
            <a:r>
              <a:rPr lang="en-US" dirty="0"/>
              <a:t>))</a:t>
            </a:r>
            <a:r>
              <a:rPr lang="en-US" i="1" dirty="0"/>
              <a:t>.</a:t>
            </a:r>
          </a:p>
          <a:p>
            <a:r>
              <a:rPr lang="en-US" dirty="0"/>
              <a:t>The number of vertices  </a:t>
            </a:r>
            <a:r>
              <a:rPr lang="en-US" i="1" dirty="0"/>
              <a:t>n</a:t>
            </a:r>
            <a:r>
              <a:rPr lang="en-US" dirty="0"/>
              <a:t>(</a:t>
            </a:r>
            <a:r>
              <a:rPr lang="en-US" i="1" dirty="0"/>
              <a:t>T</a:t>
            </a:r>
            <a:r>
              <a:rPr lang="en-US" dirty="0"/>
              <a:t>) of a full binary tree </a:t>
            </a:r>
            <a:r>
              <a:rPr lang="en-US" i="1" dirty="0"/>
              <a:t>T</a:t>
            </a:r>
            <a:r>
              <a:rPr lang="en-US" dirty="0"/>
              <a:t> satisfies the following recursive formula:</a:t>
            </a:r>
          </a:p>
          <a:p>
            <a:pPr lvl="1"/>
            <a:r>
              <a:rPr lang="en-US" b="1" dirty="0"/>
              <a:t>BASIS STEP</a:t>
            </a:r>
            <a:r>
              <a:rPr lang="en-US" dirty="0"/>
              <a:t>: The number of vertices of a full binary tree </a:t>
            </a:r>
            <a:r>
              <a:rPr lang="en-US" i="1" dirty="0"/>
              <a:t>T </a:t>
            </a:r>
            <a:r>
              <a:rPr lang="en-US" dirty="0"/>
              <a:t>consisting of only a root </a:t>
            </a:r>
            <a:r>
              <a:rPr lang="en-US" i="1" dirty="0"/>
              <a:t>r</a:t>
            </a:r>
            <a:r>
              <a:rPr lang="en-US" dirty="0"/>
              <a:t> is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dirty="0"/>
              <a:t>.</a:t>
            </a:r>
          </a:p>
          <a:p>
            <a:pPr lvl="1"/>
            <a:r>
              <a:rPr lang="en-US" b="1" dirty="0"/>
              <a:t>RECURSIVE STEP</a:t>
            </a:r>
            <a:r>
              <a:rPr lang="en-US" dirty="0"/>
              <a:t>: If </a:t>
            </a:r>
            <a:r>
              <a:rPr lang="en-US" i="1" dirty="0"/>
              <a:t>T</a:t>
            </a:r>
            <a:r>
              <a:rPr lang="en-US" baseline="-25000" dirty="0">
                <a:latin typeface="Cambria Math" pitchFamily="18" charset="0"/>
                <a:ea typeface="Cambria Math" pitchFamily="18" charset="0"/>
              </a:rPr>
              <a:t>1</a:t>
            </a:r>
            <a:r>
              <a:rPr lang="en-US" dirty="0"/>
              <a:t> and </a:t>
            </a:r>
            <a:r>
              <a:rPr lang="en-US" i="1" dirty="0"/>
              <a:t>T</a:t>
            </a:r>
            <a:r>
              <a:rPr lang="en-US" baseline="-25000" dirty="0">
                <a:latin typeface="Cambria Math" pitchFamily="18" charset="0"/>
                <a:ea typeface="Cambria Math" pitchFamily="18" charset="0"/>
              </a:rPr>
              <a:t>2</a:t>
            </a:r>
            <a:r>
              <a:rPr lang="en-US" i="1" dirty="0"/>
              <a:t> </a:t>
            </a:r>
            <a:r>
              <a:rPr lang="en-US" dirty="0"/>
              <a:t>are full binary trees, then the  full binary tree </a:t>
            </a:r>
            <a:r>
              <a:rPr lang="en-US" i="1" dirty="0"/>
              <a:t>T = T</a:t>
            </a:r>
            <a:r>
              <a:rPr lang="en-US" baseline="-25000" dirty="0">
                <a:latin typeface="Cambria Math" pitchFamily="18" charset="0"/>
                <a:ea typeface="Cambria Math" pitchFamily="18" charset="0"/>
              </a:rPr>
              <a:t>1</a:t>
            </a:r>
            <a:r>
              <a:rPr lang="en-US" i="1" dirty="0"/>
              <a:t>∙T</a:t>
            </a:r>
            <a:r>
              <a:rPr lang="en-US" baseline="-25000" dirty="0">
                <a:latin typeface="Cambria Math" pitchFamily="18" charset="0"/>
                <a:ea typeface="Cambria Math" pitchFamily="18" charset="0"/>
              </a:rPr>
              <a:t>2</a:t>
            </a:r>
            <a:r>
              <a:rPr lang="en-US" i="1" dirty="0"/>
              <a:t> </a:t>
            </a:r>
            <a:r>
              <a:rPr lang="en-US" dirty="0"/>
              <a:t>has the number of vertices                                                                 		</a:t>
            </a:r>
            <a:r>
              <a:rPr lang="en-US" i="1" dirty="0"/>
              <a:t>n</a:t>
            </a:r>
            <a:r>
              <a:rPr lang="en-US" dirty="0"/>
              <a:t>(</a:t>
            </a:r>
            <a:r>
              <a:rPr lang="en-US" i="1" dirty="0"/>
              <a:t>T</a:t>
            </a:r>
            <a:r>
              <a:rPr lang="en-US" dirty="0"/>
              <a:t>)</a:t>
            </a:r>
            <a:r>
              <a:rPr lang="en-US" i="1" dirty="0"/>
              <a:t> = </a:t>
            </a:r>
            <a:r>
              <a:rPr lang="en-US" dirty="0">
                <a:latin typeface="Cambria Math" pitchFamily="18" charset="0"/>
                <a:ea typeface="Cambria Math" pitchFamily="18" charset="0"/>
              </a:rPr>
              <a:t>1</a:t>
            </a:r>
            <a:r>
              <a:rPr lang="en-US" i="1" dirty="0"/>
              <a:t> + n</a:t>
            </a:r>
            <a:r>
              <a:rPr lang="en-US" dirty="0"/>
              <a:t>(</a:t>
            </a:r>
            <a:r>
              <a:rPr lang="en-US" i="1" dirty="0"/>
              <a:t>T</a:t>
            </a:r>
            <a:r>
              <a:rPr lang="en-US" baseline="-25000" dirty="0">
                <a:latin typeface="Cambria Math" pitchFamily="18" charset="0"/>
                <a:ea typeface="Cambria Math" pitchFamily="18" charset="0"/>
              </a:rPr>
              <a:t>1</a:t>
            </a:r>
            <a:r>
              <a:rPr lang="en-US" dirty="0"/>
              <a:t>)</a:t>
            </a:r>
            <a:r>
              <a:rPr lang="en-US" i="1" dirty="0"/>
              <a:t> + n</a:t>
            </a:r>
            <a:r>
              <a:rPr lang="en-US" dirty="0"/>
              <a:t>(</a:t>
            </a:r>
            <a:r>
              <a:rPr lang="en-US" i="1" dirty="0"/>
              <a:t>T</a:t>
            </a:r>
            <a:r>
              <a:rPr lang="en-US" baseline="-25000" dirty="0">
                <a:latin typeface="Cambria Math" pitchFamily="18" charset="0"/>
                <a:ea typeface="Cambria Math" pitchFamily="18" charset="0"/>
              </a:rPr>
              <a:t>2</a:t>
            </a:r>
            <a:r>
              <a:rPr lang="en-US" dirty="0"/>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Structural Induction and Binary Trees</a:t>
            </a:r>
          </a:p>
        </p:txBody>
      </p:sp>
      <p:sp>
        <p:nvSpPr>
          <p:cNvPr id="3" name="Content Placeholder 2"/>
          <p:cNvSpPr>
            <a:spLocks noGrp="1"/>
          </p:cNvSpPr>
          <p:nvPr>
            <p:ph idx="1"/>
          </p:nvPr>
        </p:nvSpPr>
        <p:spPr/>
        <p:txBody>
          <a:bodyPr/>
          <a:lstStyle/>
          <a:p>
            <a:pPr>
              <a:buNone/>
            </a:pPr>
            <a:r>
              <a:rPr lang="en-US" b="1" dirty="0"/>
              <a:t>  </a:t>
            </a:r>
            <a:r>
              <a:rPr lang="en-US" sz="2400" b="1" dirty="0"/>
              <a:t>Theorem</a:t>
            </a:r>
            <a:r>
              <a:rPr lang="en-US" sz="2400" dirty="0"/>
              <a:t>: If </a:t>
            </a:r>
            <a:r>
              <a:rPr lang="en-US" sz="2400" i="1" dirty="0"/>
              <a:t>T</a:t>
            </a:r>
            <a:r>
              <a:rPr lang="en-US" sz="2400" dirty="0"/>
              <a:t> is a full binary tree, then   </a:t>
            </a:r>
            <a:r>
              <a:rPr lang="en-US" sz="2400" i="1" dirty="0"/>
              <a:t>n</a:t>
            </a:r>
            <a:r>
              <a:rPr lang="en-US" sz="2400" dirty="0"/>
              <a:t>(</a:t>
            </a:r>
            <a:r>
              <a:rPr lang="en-US" sz="2400" i="1" dirty="0"/>
              <a:t>T</a:t>
            </a:r>
            <a:r>
              <a:rPr lang="en-US" sz="2400" dirty="0"/>
              <a:t>) ≤ </a:t>
            </a:r>
            <a:r>
              <a:rPr lang="en-US" sz="2400" dirty="0">
                <a:latin typeface="Cambria Math" pitchFamily="18" charset="0"/>
                <a:ea typeface="Cambria Math" pitchFamily="18" charset="0"/>
              </a:rPr>
              <a:t>2</a:t>
            </a:r>
            <a:r>
              <a:rPr lang="en-US" sz="2400" i="1" baseline="30000" dirty="0"/>
              <a:t>h</a:t>
            </a:r>
            <a:r>
              <a:rPr lang="en-US" sz="2400" baseline="30000" dirty="0"/>
              <a:t>(</a:t>
            </a:r>
            <a:r>
              <a:rPr lang="en-US" sz="2400" i="1" baseline="30000" dirty="0"/>
              <a:t>T</a:t>
            </a:r>
            <a:r>
              <a:rPr lang="en-US" sz="2400" baseline="30000" dirty="0"/>
              <a:t>)+</a:t>
            </a:r>
            <a:r>
              <a:rPr lang="en-US" sz="2400" baseline="30000" dirty="0">
                <a:latin typeface="Cambria Math" pitchFamily="18" charset="0"/>
                <a:ea typeface="Cambria Math" pitchFamily="18" charset="0"/>
              </a:rPr>
              <a:t>1</a:t>
            </a:r>
            <a:r>
              <a:rPr lang="en-US" sz="2400" baseline="30000" dirty="0"/>
              <a:t> </a:t>
            </a:r>
            <a:r>
              <a:rPr lang="en-US" sz="2400" dirty="0"/>
              <a:t>– </a:t>
            </a:r>
            <a:r>
              <a:rPr lang="en-US" sz="2400" dirty="0">
                <a:latin typeface="Cambria Math" pitchFamily="18" charset="0"/>
                <a:ea typeface="Cambria Math" pitchFamily="18" charset="0"/>
              </a:rPr>
              <a:t>1.</a:t>
            </a:r>
          </a:p>
          <a:p>
            <a:pPr>
              <a:buNone/>
            </a:pPr>
            <a:r>
              <a:rPr lang="en-US" sz="2400" b="1" dirty="0">
                <a:ea typeface="Cambria Math" pitchFamily="18" charset="0"/>
              </a:rPr>
              <a:t>   Proof</a:t>
            </a:r>
            <a:r>
              <a:rPr lang="en-US" sz="2400" dirty="0">
                <a:ea typeface="Cambria Math" pitchFamily="18" charset="0"/>
              </a:rPr>
              <a:t>: Use structural induction.</a:t>
            </a:r>
          </a:p>
          <a:p>
            <a:pPr lvl="1"/>
            <a:r>
              <a:rPr lang="en-US" sz="2000" dirty="0"/>
              <a:t>BASIS  STEP: The result holds for a full binary tree consisting only of a root,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and </a:t>
            </a:r>
            <a:r>
              <a:rPr lang="en-US" sz="2000" i="1" dirty="0"/>
              <a:t>h</a:t>
            </a:r>
            <a:r>
              <a:rPr lang="en-US" sz="2000" dirty="0"/>
              <a:t>(</a:t>
            </a:r>
            <a:r>
              <a:rPr lang="en-US" sz="2000" i="1" dirty="0"/>
              <a:t>T</a:t>
            </a:r>
            <a:r>
              <a:rPr lang="en-US" sz="2000" dirty="0"/>
              <a:t>) = </a:t>
            </a:r>
            <a:r>
              <a:rPr lang="en-US" sz="2000" dirty="0">
                <a:latin typeface="Cambria Math" pitchFamily="18" charset="0"/>
                <a:ea typeface="Cambria Math" pitchFamily="18" charset="0"/>
              </a:rPr>
              <a:t>0</a:t>
            </a:r>
            <a:r>
              <a:rPr lang="en-US" sz="2000" dirty="0"/>
              <a:t>.  Hence, </a:t>
            </a: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baseline="30000" dirty="0">
                <a:latin typeface="Cambria Math" pitchFamily="18" charset="0"/>
                <a:ea typeface="Cambria Math" pitchFamily="18" charset="0"/>
              </a:rPr>
              <a:t>0</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1.</a:t>
            </a:r>
          </a:p>
          <a:p>
            <a:pPr lvl="1"/>
            <a:r>
              <a:rPr lang="en-US" sz="2000" dirty="0"/>
              <a:t>RECURSIVE STEP:  Assume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1</a:t>
            </a:r>
            <a:r>
              <a:rPr lang="en-US" sz="2000" baseline="30000" dirty="0"/>
              <a:t>)+</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and also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1800" baseline="30000" dirty="0">
                <a:latin typeface="Cambria Math" pitchFamily="18" charset="0"/>
                <a:ea typeface="Cambria Math" pitchFamily="18" charset="0"/>
              </a:rPr>
              <a:t>2</a:t>
            </a:r>
            <a:r>
              <a:rPr lang="en-US" sz="2000" baseline="30000" dirty="0"/>
              <a:t>)+</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whenever </a:t>
            </a:r>
            <a:r>
              <a:rPr lang="en-US" sz="2000" i="1" dirty="0"/>
              <a:t>T</a:t>
            </a:r>
            <a:r>
              <a:rPr lang="en-US" sz="2000" baseline="-25000" dirty="0">
                <a:latin typeface="Cambria Math" pitchFamily="18" charset="0"/>
                <a:ea typeface="Cambria Math" pitchFamily="18" charset="0"/>
              </a:rPr>
              <a:t>1</a:t>
            </a:r>
            <a:r>
              <a:rPr lang="en-US" sz="2000" dirty="0"/>
              <a:t> and </a:t>
            </a:r>
            <a:r>
              <a:rPr lang="en-US" sz="2000" i="1" dirty="0"/>
              <a:t>T</a:t>
            </a:r>
            <a:r>
              <a:rPr lang="en-US" sz="2000" baseline="-25000" dirty="0">
                <a:latin typeface="Cambria Math" pitchFamily="18" charset="0"/>
                <a:ea typeface="Cambria Math" pitchFamily="18" charset="0"/>
              </a:rPr>
              <a:t>2</a:t>
            </a:r>
            <a:r>
              <a:rPr lang="en-US" sz="2000" dirty="0">
                <a:latin typeface="Cambria Math" pitchFamily="18" charset="0"/>
                <a:ea typeface="Cambria Math" pitchFamily="18" charset="0"/>
              </a:rPr>
              <a:t> </a:t>
            </a:r>
            <a:r>
              <a:rPr lang="en-US" sz="2000" dirty="0"/>
              <a:t>are full binary trees.</a:t>
            </a:r>
          </a:p>
          <a:p>
            <a:pPr>
              <a:buNone/>
            </a:pPr>
            <a:endParaRPr lang="en-US" sz="2000" dirty="0"/>
          </a:p>
        </p:txBody>
      </p:sp>
      <p:sp>
        <p:nvSpPr>
          <p:cNvPr id="4" name="Content Placeholder 2"/>
          <p:cNvSpPr txBox="1">
            <a:spLocks/>
          </p:cNvSpPr>
          <p:nvPr/>
        </p:nvSpPr>
        <p:spPr>
          <a:xfrm>
            <a:off x="2743200" y="4343400"/>
            <a:ext cx="7467600" cy="2286000"/>
          </a:xfrm>
          <a:prstGeom prst="rect">
            <a:avLst/>
          </a:prstGeom>
        </p:spPr>
        <p:txBody>
          <a:bodyPr vert="horz">
            <a:normAutofit fontScale="92500"/>
          </a:bodyPr>
          <a:lstStyle/>
          <a:p>
            <a:pPr marL="274320" indent="-274320">
              <a:spcBef>
                <a:spcPct val="20000"/>
              </a:spcBef>
              <a:buClr>
                <a:schemeClr val="accent3"/>
              </a:buClr>
              <a:buSzPct val="95000"/>
              <a:defRPr/>
            </a:pPr>
            <a:r>
              <a:rPr lang="en-US" sz="2000" i="1" dirty="0"/>
              <a:t>n</a:t>
            </a:r>
            <a:r>
              <a:rPr lang="en-US" sz="2000" dirty="0"/>
              <a:t>(</a:t>
            </a:r>
            <a:r>
              <a:rPr lang="en-US" sz="2000" i="1" dirty="0"/>
              <a:t>T</a:t>
            </a:r>
            <a:r>
              <a:rPr lang="en-US" sz="2000" dirty="0"/>
              <a:t>)   =  </a:t>
            </a:r>
            <a:r>
              <a:rPr lang="en-US" sz="2000" dirty="0">
                <a:latin typeface="Cambria Math" pitchFamily="18" charset="0"/>
                <a:ea typeface="Cambria Math" pitchFamily="18" charset="0"/>
              </a:rPr>
              <a:t>1 </a:t>
            </a:r>
            <a:r>
              <a:rPr lang="en-US" sz="2000" dirty="0"/>
              <a:t>+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1</a:t>
            </a:r>
            <a:r>
              <a:rPr lang="en-US" sz="2000" dirty="0"/>
              <a:t>) + </a:t>
            </a:r>
            <a:r>
              <a:rPr lang="en-US" sz="2000" i="1" dirty="0"/>
              <a:t>n</a:t>
            </a:r>
            <a:r>
              <a:rPr lang="en-US" sz="2000" dirty="0"/>
              <a:t>(</a:t>
            </a:r>
            <a:r>
              <a:rPr lang="en-US" sz="2000" i="1" dirty="0"/>
              <a:t>T</a:t>
            </a:r>
            <a:r>
              <a:rPr lang="en-US" sz="2000" baseline="-25000" dirty="0">
                <a:latin typeface="Cambria Math" pitchFamily="18" charset="0"/>
                <a:ea typeface="Cambria Math" pitchFamily="18" charset="0"/>
              </a:rPr>
              <a:t>2</a:t>
            </a:r>
            <a:r>
              <a:rPr lang="en-US" sz="2000" dirty="0"/>
              <a:t>)                      (</a:t>
            </a:r>
            <a:r>
              <a:rPr lang="en-US" sz="2000" i="1" dirty="0"/>
              <a:t>by recursive formula of n(T)</a:t>
            </a:r>
            <a:r>
              <a:rPr lang="en-US" sz="2000" dirty="0"/>
              <a:t>)</a:t>
            </a:r>
          </a:p>
          <a:p>
            <a:pPr marL="274320" indent="-274320">
              <a:spcBef>
                <a:spcPct val="20000"/>
              </a:spcBef>
              <a:buClr>
                <a:schemeClr val="accent3"/>
              </a:buClr>
              <a:buSzPct val="95000"/>
              <a:defRPr/>
            </a:pPr>
            <a:r>
              <a:rPr lang="en-US" sz="2000" dirty="0"/>
              <a:t>          ≤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1)+</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 </a:t>
            </a:r>
            <a:r>
              <a:rPr lang="en-US" sz="2000" dirty="0"/>
              <a:t>– </a:t>
            </a:r>
            <a:r>
              <a:rPr lang="en-US" sz="2000" dirty="0">
                <a:latin typeface="Cambria Math" pitchFamily="18" charset="0"/>
                <a:ea typeface="Cambria Math" pitchFamily="18" charset="0"/>
              </a:rPr>
              <a:t>1</a:t>
            </a:r>
            <a:r>
              <a:rPr lang="en-US" sz="2000" dirty="0"/>
              <a:t>)  (</a:t>
            </a:r>
            <a:r>
              <a:rPr lang="en-US" sz="2000" i="1" dirty="0"/>
              <a:t>by inductive hypothesis</a:t>
            </a:r>
            <a:r>
              <a:rPr lang="en-US" sz="2000" dirty="0"/>
              <a:t>)</a:t>
            </a:r>
          </a:p>
          <a:p>
            <a:pPr marL="274320" indent="-274320">
              <a:spcBef>
                <a:spcPct val="20000"/>
              </a:spcBef>
              <a:buClr>
                <a:schemeClr val="accent3"/>
              </a:buClr>
              <a:buSzPct val="95000"/>
              <a:defRPr/>
            </a:pPr>
            <a:r>
              <a:rPr lang="en-US" sz="2000" b="1" dirty="0"/>
              <a:t>          </a:t>
            </a:r>
            <a:r>
              <a:rPr lang="en-US" sz="2000" dirty="0"/>
              <a:t>≤ </a:t>
            </a:r>
            <a:r>
              <a:rPr lang="en-US" sz="2000" dirty="0">
                <a:latin typeface="Cambria Math" pitchFamily="18" charset="0"/>
                <a:ea typeface="Cambria Math" pitchFamily="18" charset="0"/>
              </a:rPr>
              <a:t>2</a:t>
            </a:r>
            <a:r>
              <a:rPr lang="en-US" sz="2000" dirty="0"/>
              <a:t>∙max(</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1)+</a:t>
            </a:r>
            <a:r>
              <a:rPr lang="en-US" sz="2000" baseline="30000" dirty="0">
                <a:latin typeface="Cambria Math" pitchFamily="18" charset="0"/>
                <a:ea typeface="Cambria Math" pitchFamily="18" charset="0"/>
              </a:rPr>
              <a:t>1</a:t>
            </a:r>
            <a:r>
              <a:rPr lang="en-US" sz="2000" dirty="0"/>
              <a:t>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a:t>
            </a:r>
            <a:r>
              <a:rPr lang="en-US" sz="2000" dirty="0"/>
              <a:t> )</a:t>
            </a:r>
            <a:r>
              <a:rPr lang="en-US" sz="2000" baseline="30000" dirty="0"/>
              <a:t> </a:t>
            </a:r>
            <a:r>
              <a:rPr lang="en-US" sz="2000" dirty="0"/>
              <a:t>– </a:t>
            </a:r>
            <a:r>
              <a:rPr lang="en-US" sz="2000" dirty="0">
                <a:latin typeface="Cambria Math" pitchFamily="18" charset="0"/>
                <a:ea typeface="Cambria Math" pitchFamily="18" charset="0"/>
              </a:rPr>
              <a:t>1 </a:t>
            </a:r>
            <a:r>
              <a:rPr lang="en-US" sz="2000" dirty="0"/>
              <a:t> </a:t>
            </a:r>
          </a:p>
          <a:p>
            <a:pPr marL="274320" indent="-274320">
              <a:spcBef>
                <a:spcPct val="20000"/>
              </a:spcBef>
              <a:buClr>
                <a:schemeClr val="accent3"/>
              </a:buClr>
              <a:buSzPct val="95000"/>
            </a:pPr>
            <a:r>
              <a:rPr lang="en-US" sz="2000" dirty="0"/>
              <a:t>          = </a:t>
            </a:r>
            <a:r>
              <a:rPr lang="en-US" sz="2000" dirty="0">
                <a:latin typeface="Cambria Math" pitchFamily="18" charset="0"/>
                <a:ea typeface="Cambria Math" pitchFamily="18" charset="0"/>
              </a:rPr>
              <a:t>2∙2</a:t>
            </a:r>
            <a:r>
              <a:rPr lang="en-US" sz="2000" baseline="30000" dirty="0"/>
              <a:t>max(</a:t>
            </a:r>
            <a:r>
              <a:rPr lang="en-US" sz="2000" i="1" baseline="30000" dirty="0"/>
              <a:t>h</a:t>
            </a:r>
            <a:r>
              <a:rPr lang="en-US" sz="2000" baseline="30000" dirty="0"/>
              <a:t>(</a:t>
            </a:r>
            <a:r>
              <a:rPr lang="en-US" sz="2000" i="1" baseline="30000" dirty="0"/>
              <a:t>T</a:t>
            </a:r>
            <a:r>
              <a:rPr lang="en-US" sz="2000" baseline="30000" dirty="0"/>
              <a:t>1),</a:t>
            </a:r>
            <a:r>
              <a:rPr lang="en-US" sz="2000" i="1" baseline="30000" dirty="0"/>
              <a:t>h</a:t>
            </a:r>
            <a:r>
              <a:rPr lang="en-US" sz="2000" baseline="30000" dirty="0"/>
              <a:t>(</a:t>
            </a:r>
            <a:r>
              <a:rPr lang="en-US" sz="2000" i="1" baseline="30000" dirty="0"/>
              <a:t>T</a:t>
            </a:r>
            <a:r>
              <a:rPr lang="en-US" sz="2000" baseline="30000" dirty="0"/>
              <a:t>2))+</a:t>
            </a:r>
            <a:r>
              <a:rPr lang="en-US" sz="2000" baseline="30000" dirty="0">
                <a:latin typeface="Cambria Math" pitchFamily="18" charset="0"/>
                <a:ea typeface="Cambria Math" pitchFamily="18" charset="0"/>
              </a:rPr>
              <a:t>1</a:t>
            </a:r>
            <a:r>
              <a:rPr lang="en-US" sz="2000" baseline="30000" dirty="0"/>
              <a:t> </a:t>
            </a:r>
            <a:r>
              <a:rPr lang="en-US" sz="2000" dirty="0"/>
              <a:t>– </a:t>
            </a:r>
            <a:r>
              <a:rPr lang="en-US" sz="2000" dirty="0">
                <a:latin typeface="Cambria Math" pitchFamily="18" charset="0"/>
                <a:ea typeface="Cambria Math" pitchFamily="18" charset="0"/>
              </a:rPr>
              <a:t>1</a:t>
            </a:r>
            <a:r>
              <a:rPr lang="en-US" sz="2000" dirty="0"/>
              <a:t>                   (max(</a:t>
            </a:r>
            <a:r>
              <a:rPr lang="en-US" sz="2000" dirty="0">
                <a:latin typeface="Cambria Math" pitchFamily="18" charset="0"/>
                <a:ea typeface="Cambria Math" pitchFamily="18" charset="0"/>
              </a:rPr>
              <a:t>2</a:t>
            </a:r>
            <a:r>
              <a:rPr lang="en-US" sz="2000" i="1" baseline="30000" dirty="0"/>
              <a:t>x</a:t>
            </a:r>
            <a:r>
              <a:rPr lang="en-US" sz="2000" dirty="0"/>
              <a:t> ,</a:t>
            </a:r>
            <a:r>
              <a:rPr lang="en-US" sz="2000" dirty="0">
                <a:latin typeface="Cambria Math" pitchFamily="18" charset="0"/>
                <a:ea typeface="Cambria Math" pitchFamily="18" charset="0"/>
              </a:rPr>
              <a:t> 2</a:t>
            </a:r>
            <a:r>
              <a:rPr lang="en-US" sz="2000" i="1" baseline="30000" dirty="0"/>
              <a:t>y</a:t>
            </a:r>
            <a:r>
              <a:rPr lang="en-US" sz="2000" dirty="0"/>
              <a:t>)= </a:t>
            </a:r>
            <a:r>
              <a:rPr lang="en-US" sz="2000" dirty="0">
                <a:latin typeface="Cambria Math" pitchFamily="18" charset="0"/>
                <a:ea typeface="Cambria Math" pitchFamily="18" charset="0"/>
              </a:rPr>
              <a:t>2</a:t>
            </a:r>
            <a:r>
              <a:rPr lang="en-US" sz="2000" baseline="30000" dirty="0"/>
              <a:t>max(</a:t>
            </a:r>
            <a:r>
              <a:rPr lang="en-US" sz="2000" i="1" baseline="30000" dirty="0" err="1"/>
              <a:t>x,y</a:t>
            </a:r>
            <a:r>
              <a:rPr lang="en-US" sz="2000" baseline="30000" dirty="0"/>
              <a:t>)</a:t>
            </a:r>
            <a:r>
              <a:rPr lang="en-US" sz="2000" dirty="0"/>
              <a:t> )</a:t>
            </a:r>
          </a:p>
          <a:p>
            <a:pPr marL="274320" indent="-274320">
              <a:spcBef>
                <a:spcPct val="20000"/>
              </a:spcBef>
              <a:buClr>
                <a:schemeClr val="accent3"/>
              </a:buClr>
              <a:buSzPct val="95000"/>
            </a:pPr>
            <a:r>
              <a:rPr lang="en-US" sz="2000" dirty="0"/>
              <a:t>          = </a:t>
            </a:r>
            <a:r>
              <a:rPr lang="en-US" sz="2000" dirty="0">
                <a:latin typeface="Cambria Math" pitchFamily="18" charset="0"/>
                <a:ea typeface="Cambria Math" pitchFamily="18" charset="0"/>
              </a:rPr>
              <a:t>2∙2</a:t>
            </a:r>
            <a:r>
              <a:rPr lang="en-US" sz="2000" i="1" baseline="30000" dirty="0"/>
              <a:t>h</a:t>
            </a:r>
            <a:r>
              <a:rPr lang="en-US" sz="2000" baseline="30000" dirty="0"/>
              <a:t>(</a:t>
            </a:r>
            <a:r>
              <a:rPr lang="en-US" sz="2000" i="1" baseline="30000" dirty="0"/>
              <a:t>t</a:t>
            </a:r>
            <a:r>
              <a:rPr lang="en-US" sz="2000" baseline="30000" dirty="0"/>
              <a:t>)</a:t>
            </a:r>
            <a:r>
              <a:rPr lang="en-US" sz="2000" dirty="0"/>
              <a:t> </a:t>
            </a:r>
            <a:r>
              <a:rPr lang="en-US" sz="2000" baseline="30000" dirty="0"/>
              <a:t> </a:t>
            </a:r>
            <a:r>
              <a:rPr lang="en-US" sz="2000" dirty="0"/>
              <a:t>– </a:t>
            </a:r>
            <a:r>
              <a:rPr lang="en-US" sz="2000" dirty="0">
                <a:latin typeface="Cambria Math" pitchFamily="18" charset="0"/>
                <a:ea typeface="Cambria Math" pitchFamily="18" charset="0"/>
              </a:rPr>
              <a:t>1</a:t>
            </a:r>
            <a:r>
              <a:rPr lang="en-US" sz="2000" dirty="0"/>
              <a:t>                                     (</a:t>
            </a:r>
            <a:r>
              <a:rPr lang="en-US" sz="2000" i="1" dirty="0"/>
              <a:t>by recursive definition of h(T)</a:t>
            </a:r>
            <a:r>
              <a:rPr lang="en-US" sz="2000" dirty="0"/>
              <a:t>)</a:t>
            </a:r>
          </a:p>
          <a:p>
            <a:pPr marL="274320" indent="-274320">
              <a:spcBef>
                <a:spcPct val="20000"/>
              </a:spcBef>
              <a:buClr>
                <a:schemeClr val="accent3"/>
              </a:buClr>
              <a:buSzPct val="95000"/>
              <a:defRPr/>
            </a:pPr>
            <a:r>
              <a:rPr lang="en-US" sz="2000" dirty="0"/>
              <a:t>          = </a:t>
            </a:r>
            <a:r>
              <a:rPr lang="en-US" sz="2000" dirty="0">
                <a:latin typeface="Cambria Math" pitchFamily="18" charset="0"/>
                <a:ea typeface="Cambria Math" pitchFamily="18" charset="0"/>
              </a:rPr>
              <a:t>2</a:t>
            </a:r>
            <a:r>
              <a:rPr lang="en-US" sz="2000" i="1" baseline="30000" dirty="0"/>
              <a:t>h</a:t>
            </a:r>
            <a:r>
              <a:rPr lang="en-US" sz="2000" baseline="30000" dirty="0"/>
              <a:t>(</a:t>
            </a:r>
            <a:r>
              <a:rPr lang="en-US" sz="2000" i="1" baseline="30000" dirty="0"/>
              <a:t>t</a:t>
            </a:r>
            <a:r>
              <a:rPr lang="en-US" sz="2000" baseline="30000" dirty="0"/>
              <a:t>)+</a:t>
            </a:r>
            <a:r>
              <a:rPr lang="en-US" sz="2000" baseline="30000" dirty="0">
                <a:latin typeface="Cambria Math" pitchFamily="18" charset="0"/>
                <a:ea typeface="Cambria Math" pitchFamily="18" charset="0"/>
              </a:rPr>
              <a:t>1</a:t>
            </a:r>
            <a:r>
              <a:rPr lang="en-US" sz="2000" dirty="0"/>
              <a:t> </a:t>
            </a:r>
            <a:r>
              <a:rPr lang="en-US" sz="2000" baseline="30000" dirty="0"/>
              <a:t> </a:t>
            </a:r>
            <a:r>
              <a:rPr lang="en-US" sz="2000" dirty="0"/>
              <a:t>– </a:t>
            </a:r>
            <a:r>
              <a:rPr lang="en-US" sz="2000" dirty="0">
                <a:latin typeface="Cambria Math" pitchFamily="18" charset="0"/>
                <a:ea typeface="Cambria Math" pitchFamily="18" charset="0"/>
              </a:rPr>
              <a:t>1</a:t>
            </a:r>
            <a:r>
              <a:rPr lang="en-US" sz="2000" dirty="0"/>
              <a:t> </a:t>
            </a:r>
          </a:p>
        </p:txBody>
      </p:sp>
      <p:sp>
        <p:nvSpPr>
          <p:cNvPr id="5" name="Isosceles Triangle 4"/>
          <p:cNvSpPr/>
          <p:nvPr/>
        </p:nvSpPr>
        <p:spPr>
          <a:xfrm rot="5400000" flipH="1" flipV="1">
            <a:off x="10248900" y="64389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a:bodyPr>
          <a:lstStyle/>
          <a:p>
            <a:r>
              <a:rPr lang="en-US" i="1" dirty="0"/>
              <a:t>Generalized induction </a:t>
            </a:r>
            <a:r>
              <a:rPr lang="en-US" dirty="0"/>
              <a:t>is used to prove results about sets other than the integers that have the well-ordering property. (</a:t>
            </a:r>
            <a:r>
              <a:rPr lang="en-US" i="1" dirty="0"/>
              <a:t>explored in more detail in Chapter </a:t>
            </a:r>
            <a:r>
              <a:rPr lang="en-US" dirty="0">
                <a:latin typeface="Cambria Math" pitchFamily="18" charset="0"/>
                <a:ea typeface="Cambria Math" pitchFamily="18" charset="0"/>
              </a:rPr>
              <a:t>9</a:t>
            </a:r>
            <a:r>
              <a:rPr lang="en-US" dirty="0"/>
              <a:t>)</a:t>
            </a:r>
          </a:p>
          <a:p>
            <a:r>
              <a:rPr lang="en-US" dirty="0"/>
              <a:t>For example, consider an ordering on </a:t>
            </a:r>
            <a:r>
              <a:rPr lang="en-US" b="1" dirty="0"/>
              <a:t>N</a:t>
            </a:r>
            <a:r>
              <a:rPr lang="en-US" dirty="0">
                <a:latin typeface="Cambria Math"/>
                <a:ea typeface="Cambria Math"/>
              </a:rPr>
              <a:t>⨉</a:t>
            </a:r>
            <a:r>
              <a:rPr lang="en-US" dirty="0"/>
              <a:t> </a:t>
            </a:r>
            <a:r>
              <a:rPr lang="en-US" b="1" dirty="0"/>
              <a:t>N</a:t>
            </a:r>
            <a:r>
              <a:rPr lang="en-US" dirty="0"/>
              <a:t>, ordered pairs of nonnegative integers. Specify that (</a:t>
            </a:r>
            <a:r>
              <a:rPr lang="en-US" i="1" dirty="0"/>
              <a:t>x</a:t>
            </a:r>
            <a:r>
              <a:rPr lang="en-US" baseline="-25000" dirty="0">
                <a:latin typeface="Cambria Math" pitchFamily="18" charset="0"/>
                <a:ea typeface="Cambria Math" pitchFamily="18" charset="0"/>
              </a:rPr>
              <a:t>1</a:t>
            </a:r>
            <a:r>
              <a:rPr lang="en-US" dirty="0"/>
              <a:t> ,</a:t>
            </a:r>
            <a:r>
              <a:rPr lang="en-US" i="1" dirty="0"/>
              <a:t>y</a:t>
            </a:r>
            <a:r>
              <a:rPr lang="en-US" baseline="-25000" dirty="0">
                <a:latin typeface="Cambria Math" pitchFamily="18" charset="0"/>
                <a:ea typeface="Cambria Math" pitchFamily="18" charset="0"/>
              </a:rPr>
              <a:t>1</a:t>
            </a:r>
            <a:r>
              <a:rPr lang="en-US" dirty="0"/>
              <a:t>) is less than or equal to (</a:t>
            </a:r>
            <a:r>
              <a:rPr lang="en-US" i="1" dirty="0"/>
              <a:t>x</a:t>
            </a:r>
            <a:r>
              <a:rPr lang="en-US" baseline="-25000" dirty="0">
                <a:latin typeface="Cambria Math" pitchFamily="18" charset="0"/>
                <a:ea typeface="Cambria Math" pitchFamily="18" charset="0"/>
              </a:rPr>
              <a:t>2</a:t>
            </a:r>
            <a:r>
              <a:rPr lang="en-US" dirty="0"/>
              <a:t>,</a:t>
            </a:r>
            <a:r>
              <a:rPr lang="en-US" i="1" dirty="0"/>
              <a:t>y</a:t>
            </a:r>
            <a:r>
              <a:rPr lang="en-US" baseline="-25000" dirty="0">
                <a:latin typeface="Cambria Math" pitchFamily="18" charset="0"/>
                <a:ea typeface="Cambria Math" pitchFamily="18" charset="0"/>
              </a:rPr>
              <a:t>2</a:t>
            </a:r>
            <a:r>
              <a:rPr lang="en-US" dirty="0"/>
              <a:t>) if either </a:t>
            </a:r>
            <a:r>
              <a:rPr lang="en-US" i="1" dirty="0"/>
              <a:t>x</a:t>
            </a:r>
            <a:r>
              <a:rPr lang="en-US" baseline="-25000" dirty="0">
                <a:latin typeface="Cambria Math" pitchFamily="18" charset="0"/>
                <a:ea typeface="Cambria Math" pitchFamily="18" charset="0"/>
              </a:rPr>
              <a:t>1</a:t>
            </a:r>
            <a:r>
              <a:rPr lang="en-US" dirty="0"/>
              <a:t> &lt; </a:t>
            </a:r>
            <a:r>
              <a:rPr lang="en-US" i="1" dirty="0"/>
              <a:t>x</a:t>
            </a:r>
            <a:r>
              <a:rPr lang="en-US" baseline="-25000" dirty="0">
                <a:latin typeface="Cambria Math" pitchFamily="18" charset="0"/>
                <a:ea typeface="Cambria Math" pitchFamily="18" charset="0"/>
              </a:rPr>
              <a:t>2</a:t>
            </a:r>
            <a:r>
              <a:rPr lang="en-US" dirty="0"/>
              <a:t>, or </a:t>
            </a:r>
            <a:r>
              <a:rPr lang="en-US" i="1" dirty="0"/>
              <a:t>x</a:t>
            </a:r>
            <a:r>
              <a:rPr lang="en-US" baseline="-25000" dirty="0">
                <a:latin typeface="Cambria Math" pitchFamily="18" charset="0"/>
                <a:ea typeface="Cambria Math" pitchFamily="18" charset="0"/>
              </a:rPr>
              <a:t>1</a:t>
            </a:r>
            <a:r>
              <a:rPr lang="en-US" dirty="0"/>
              <a:t> =</a:t>
            </a:r>
            <a:r>
              <a:rPr lang="en-US" i="1" dirty="0"/>
              <a:t> x</a:t>
            </a:r>
            <a:r>
              <a:rPr lang="en-US" baseline="-25000" dirty="0">
                <a:latin typeface="Cambria Math" pitchFamily="18" charset="0"/>
                <a:ea typeface="Cambria Math" pitchFamily="18" charset="0"/>
              </a:rPr>
              <a:t>2</a:t>
            </a:r>
            <a:r>
              <a:rPr lang="en-US" dirty="0"/>
              <a:t>  and </a:t>
            </a:r>
            <a:r>
              <a:rPr lang="en-US" i="1" dirty="0"/>
              <a:t>y</a:t>
            </a:r>
            <a:r>
              <a:rPr lang="en-US" baseline="-25000" dirty="0">
                <a:latin typeface="Cambria Math" pitchFamily="18" charset="0"/>
                <a:ea typeface="Cambria Math" pitchFamily="18" charset="0"/>
              </a:rPr>
              <a:t>1 </a:t>
            </a:r>
            <a:r>
              <a:rPr lang="en-US" dirty="0"/>
              <a:t>&lt;</a:t>
            </a:r>
            <a:r>
              <a:rPr lang="en-US" i="1" dirty="0"/>
              <a:t>y</a:t>
            </a:r>
            <a:r>
              <a:rPr lang="en-US" baseline="-25000" dirty="0">
                <a:latin typeface="Cambria Math" pitchFamily="18" charset="0"/>
                <a:ea typeface="Cambria Math" pitchFamily="18" charset="0"/>
              </a:rPr>
              <a:t>2</a:t>
            </a:r>
            <a:r>
              <a:rPr lang="en-US" dirty="0"/>
              <a:t> . This is called the </a:t>
            </a:r>
            <a:r>
              <a:rPr lang="en-US" i="1" dirty="0"/>
              <a:t>lexicographic ordering</a:t>
            </a:r>
            <a:r>
              <a:rPr lang="en-US" dirty="0"/>
              <a:t>.</a:t>
            </a:r>
          </a:p>
          <a:p>
            <a:r>
              <a:rPr lang="en-US" dirty="0"/>
              <a:t>Strings are also commonly ordered by a</a:t>
            </a:r>
            <a:r>
              <a:rPr lang="en-US" i="1" dirty="0"/>
              <a:t> lexicographic ordering</a:t>
            </a:r>
            <a:r>
              <a:rPr lang="en-US" dirty="0"/>
              <a:t>.</a:t>
            </a:r>
          </a:p>
          <a:p>
            <a:r>
              <a:rPr lang="en-US" dirty="0"/>
              <a:t>The next example uses generalized induction to prove a result about ordered pairs from </a:t>
            </a:r>
            <a:r>
              <a:rPr lang="en-US" b="1" dirty="0"/>
              <a:t>N</a:t>
            </a:r>
            <a:r>
              <a:rPr lang="en-US" dirty="0">
                <a:latin typeface="Cambria Math"/>
                <a:ea typeface="Cambria Math"/>
              </a:rPr>
              <a:t>⨉</a:t>
            </a:r>
            <a:r>
              <a:rPr lang="en-US" dirty="0"/>
              <a:t> </a:t>
            </a:r>
            <a:r>
              <a:rPr lang="en-US" b="1" dirty="0"/>
              <a:t>N</a:t>
            </a:r>
            <a:r>
              <a:rPr lang="en-US"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Generalized Induction</a:t>
            </a:r>
          </a:p>
        </p:txBody>
      </p:sp>
      <p:sp>
        <p:nvSpPr>
          <p:cNvPr id="3" name="Content Placeholder 2"/>
          <p:cNvSpPr>
            <a:spLocks noGrp="1"/>
          </p:cNvSpPr>
          <p:nvPr>
            <p:ph idx="1"/>
          </p:nvPr>
        </p:nvSpPr>
        <p:spPr/>
        <p:txBody>
          <a:bodyPr>
            <a:normAutofit fontScale="92500" lnSpcReduction="10000"/>
          </a:bodyPr>
          <a:lstStyle/>
          <a:p>
            <a:pPr>
              <a:buNone/>
            </a:pPr>
            <a:r>
              <a:rPr lang="en-US" b="1" dirty="0"/>
              <a:t>    Example</a:t>
            </a:r>
            <a:r>
              <a:rPr lang="en-US" dirty="0"/>
              <a:t>: Suppose that </a:t>
            </a:r>
            <a:r>
              <a:rPr lang="en-US" i="1" dirty="0" err="1"/>
              <a:t>a</a:t>
            </a:r>
            <a:r>
              <a:rPr lang="en-US" i="1" baseline="-25000" dirty="0" err="1"/>
              <a:t>m,n</a:t>
            </a:r>
            <a:r>
              <a:rPr lang="en-US" baseline="-25000" dirty="0"/>
              <a:t>  </a:t>
            </a:r>
            <a:r>
              <a:rPr lang="en-US" dirty="0"/>
              <a:t> is defined for  (</a:t>
            </a:r>
            <a:r>
              <a:rPr lang="en-US" i="1" dirty="0" err="1"/>
              <a:t>m</a:t>
            </a:r>
            <a:r>
              <a:rPr lang="en-US" dirty="0" err="1"/>
              <a:t>,</a:t>
            </a:r>
            <a:r>
              <a:rPr lang="en-US" i="1" dirty="0" err="1"/>
              <a:t>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by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a:t>
            </a:r>
            <a:r>
              <a:rPr lang="en-US" dirty="0">
                <a:ea typeface="Cambria Math" pitchFamily="18" charset="0"/>
              </a:rPr>
              <a:t>and</a:t>
            </a:r>
          </a:p>
          <a:p>
            <a:endParaRPr lang="en-US" dirty="0">
              <a:latin typeface="Cambria Math" pitchFamily="18" charset="0"/>
              <a:ea typeface="Cambria Math" pitchFamily="18" charset="0"/>
            </a:endParaRPr>
          </a:p>
          <a:p>
            <a:endParaRPr lang="en-US" dirty="0">
              <a:latin typeface="Cambria Math" pitchFamily="18" charset="0"/>
              <a:ea typeface="Cambria Math" pitchFamily="18" charset="0"/>
            </a:endParaRPr>
          </a:p>
          <a:p>
            <a:pPr>
              <a:buNone/>
            </a:pPr>
            <a:r>
              <a:rPr lang="en-US" dirty="0">
                <a:latin typeface="Cambria Math" pitchFamily="18" charset="0"/>
                <a:ea typeface="Cambria Math" pitchFamily="18" charset="0"/>
              </a:rPr>
              <a:t>    Show that</a:t>
            </a:r>
            <a:r>
              <a:rPr lang="en-US" i="1" dirty="0"/>
              <a:t> </a:t>
            </a:r>
            <a:r>
              <a:rPr lang="en-US" i="1" dirty="0" err="1"/>
              <a:t>a</a:t>
            </a:r>
            <a:r>
              <a:rPr lang="en-US" i="1" baseline="-25000" dirty="0" err="1"/>
              <a:t>m,n</a:t>
            </a:r>
            <a:r>
              <a:rPr lang="en-US" baseline="-25000" dirty="0"/>
              <a:t> </a:t>
            </a:r>
            <a:r>
              <a:rPr lang="en-US" dirty="0">
                <a:latin typeface="Cambria Math" pitchFamily="18" charset="0"/>
                <a:ea typeface="Cambria Math" pitchFamily="18" charset="0"/>
              </a:rPr>
              <a:t>=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r>
              <a:rPr lang="en-US" dirty="0"/>
              <a:t>is defined for all    (</a:t>
            </a:r>
            <a:r>
              <a:rPr lang="en-US" dirty="0" err="1"/>
              <a:t>m,n</a:t>
            </a:r>
            <a:r>
              <a:rPr lang="en-US" dirty="0"/>
              <a:t>)</a:t>
            </a:r>
            <a:r>
              <a:rPr lang="en-US" dirty="0">
                <a:latin typeface="Cambria Math"/>
                <a:ea typeface="Cambria Math"/>
              </a:rPr>
              <a:t>∊</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ea typeface="Cambria Math" pitchFamily="18" charset="0"/>
              </a:rPr>
              <a:t>.</a:t>
            </a:r>
            <a:endParaRPr lang="en-US" dirty="0"/>
          </a:p>
          <a:p>
            <a:pPr>
              <a:buNone/>
            </a:pPr>
            <a:r>
              <a:rPr lang="en-US" b="1" dirty="0"/>
              <a:t>    Solution</a:t>
            </a:r>
            <a:r>
              <a:rPr lang="en-US" dirty="0"/>
              <a:t>: Use generalized induction.</a:t>
            </a:r>
          </a:p>
          <a:p>
            <a:pPr lvl="1">
              <a:buNone/>
            </a:pPr>
            <a:r>
              <a:rPr lang="en-US" dirty="0"/>
              <a:t>BASIS STEP: </a:t>
            </a:r>
            <a:r>
              <a:rPr lang="en-US" i="1" dirty="0"/>
              <a:t>a</a:t>
            </a:r>
            <a:r>
              <a:rPr lang="en-US" baseline="-25000" dirty="0">
                <a:latin typeface="Cambria Math" pitchFamily="18" charset="0"/>
                <a:ea typeface="Cambria Math" pitchFamily="18" charset="0"/>
              </a:rPr>
              <a:t>0</a:t>
            </a:r>
            <a:r>
              <a:rPr lang="en-US" i="1" baseline="-25000" dirty="0"/>
              <a:t>,</a:t>
            </a:r>
            <a:r>
              <a:rPr lang="en-US" baseline="-25000" dirty="0">
                <a:latin typeface="Cambria Math" pitchFamily="18" charset="0"/>
                <a:ea typeface="Cambria Math" pitchFamily="18" charset="0"/>
              </a:rPr>
              <a:t>0</a:t>
            </a:r>
            <a:r>
              <a:rPr lang="en-US" baseline="-25000" dirty="0"/>
              <a:t> </a:t>
            </a:r>
            <a:r>
              <a:rPr lang="en-US" dirty="0">
                <a:latin typeface="Cambria Math" pitchFamily="18" charset="0"/>
                <a:ea typeface="Cambria Math" pitchFamily="18" charset="0"/>
              </a:rPr>
              <a:t>= 0 = 0 + (0</a:t>
            </a:r>
            <a:r>
              <a:rPr lang="en-US" dirty="0">
                <a:latin typeface="Cambria Math"/>
                <a:ea typeface="Cambria Math"/>
              </a:rPr>
              <a:t>∙1)/2</a:t>
            </a:r>
            <a:endParaRPr lang="en-US" dirty="0"/>
          </a:p>
          <a:p>
            <a:pPr lvl="1">
              <a:buNone/>
            </a:pPr>
            <a:r>
              <a:rPr lang="en-US" dirty="0"/>
              <a:t>INDUCTIVE STEP: Assume that </a:t>
            </a:r>
            <a:r>
              <a:rPr lang="en-US" i="1" dirty="0" err="1"/>
              <a:t>a</a:t>
            </a:r>
            <a:r>
              <a:rPr lang="en-US" i="1" baseline="-25000" dirty="0" err="1"/>
              <a:t>m</a:t>
            </a:r>
            <a:r>
              <a:rPr lang="en-US" i="1" baseline="-25000" dirty="0" err="1">
                <a:latin typeface="Cambria Math"/>
                <a:ea typeface="Cambria Math"/>
              </a:rPr>
              <a:t>̍</a:t>
            </a:r>
            <a:r>
              <a:rPr lang="en-US" i="1" baseline="-25000" dirty="0" err="1"/>
              <a:t>,n</a:t>
            </a:r>
            <a:r>
              <a:rPr lang="en-US" i="1" baseline="-25000" dirty="0">
                <a:latin typeface="Cambria Math"/>
                <a:ea typeface="Cambria Math"/>
              </a:rPr>
              <a:t>̍ </a:t>
            </a:r>
            <a:r>
              <a:rPr lang="en-US" dirty="0">
                <a:latin typeface="Cambria Math" pitchFamily="18" charset="0"/>
                <a:ea typeface="Cambria Math" pitchFamily="18" charset="0"/>
              </a:rPr>
              <a:t>=  </a:t>
            </a:r>
            <a:r>
              <a:rPr lang="en-US" i="1" dirty="0">
                <a:ea typeface="Cambria Math" pitchFamily="18" charset="0"/>
              </a:rPr>
              <a:t>m</a:t>
            </a:r>
            <a:r>
              <a:rPr lang="en-US" i="1" dirty="0">
                <a:latin typeface="Cambria Math"/>
                <a:ea typeface="Cambria Math"/>
              </a:rPr>
              <a:t>̍</a:t>
            </a:r>
            <a:r>
              <a:rPr lang="en-US" dirty="0">
                <a:latin typeface="Cambria Math" pitchFamily="18" charset="0"/>
                <a:ea typeface="Cambria Math" pitchFamily="18" charset="0"/>
              </a:rPr>
              <a:t>+ </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a:t>
            </a:r>
            <a:r>
              <a:rPr lang="en-US" dirty="0">
                <a:latin typeface="Cambria Math" pitchFamily="18" charset="0"/>
                <a:ea typeface="Cambria Math" pitchFamily="18" charset="0"/>
              </a:rPr>
              <a:t> + 1)/2 whenever(</a:t>
            </a:r>
            <a:r>
              <a:rPr lang="en-US" i="1" dirty="0" err="1">
                <a:ea typeface="Cambria Math" pitchFamily="18" charset="0"/>
              </a:rPr>
              <a:t>m</a:t>
            </a:r>
            <a:r>
              <a:rPr lang="en-US" i="1" dirty="0" err="1">
                <a:latin typeface="Cambria Math"/>
                <a:ea typeface="Cambria Math"/>
              </a:rPr>
              <a:t>̍</a:t>
            </a:r>
            <a:r>
              <a:rPr lang="en-US" dirty="0" err="1"/>
              <a:t>,</a:t>
            </a:r>
            <a:r>
              <a:rPr lang="en-US" i="1" dirty="0" err="1">
                <a:ea typeface="Cambria Math" pitchFamily="18" charset="0"/>
              </a:rPr>
              <a:t>n</a:t>
            </a:r>
            <a:r>
              <a:rPr lang="en-US" i="1" dirty="0">
                <a:latin typeface="Cambria Math"/>
                <a:ea typeface="Cambria Math"/>
              </a:rPr>
              <a:t>̍</a:t>
            </a:r>
            <a:r>
              <a:rPr lang="en-US" dirty="0"/>
              <a:t>)</a:t>
            </a:r>
            <a:r>
              <a:rPr lang="en-US" dirty="0">
                <a:latin typeface="Cambria Math"/>
                <a:ea typeface="Cambria Math"/>
              </a:rPr>
              <a:t>  </a:t>
            </a:r>
            <a:r>
              <a:rPr lang="en-US" dirty="0">
                <a:ea typeface="Cambria Math"/>
              </a:rPr>
              <a:t>is less than</a:t>
            </a:r>
            <a:r>
              <a:rPr lang="en-US" dirty="0"/>
              <a:t> (</a:t>
            </a:r>
            <a:r>
              <a:rPr lang="en-US" dirty="0" err="1"/>
              <a:t>m,n</a:t>
            </a:r>
            <a:r>
              <a:rPr lang="en-US" dirty="0"/>
              <a:t>) in the lexicographic ordering of </a:t>
            </a:r>
            <a:r>
              <a:rPr lang="en-US" dirty="0">
                <a:ea typeface="Cambria Math"/>
              </a:rPr>
              <a:t> </a:t>
            </a:r>
            <a:r>
              <a:rPr lang="en-US" b="1" dirty="0">
                <a:latin typeface="Cambria Math"/>
                <a:ea typeface="Cambria Math"/>
              </a:rPr>
              <a:t>N</a:t>
            </a:r>
            <a:r>
              <a:rPr lang="en-US" dirty="0">
                <a:latin typeface="Cambria Math" pitchFamily="18" charset="0"/>
                <a:ea typeface="Cambria Math" pitchFamily="18" charset="0"/>
              </a:rPr>
              <a:t> ×</a:t>
            </a:r>
            <a:r>
              <a:rPr lang="en-US" b="1" dirty="0">
                <a:latin typeface="Cambria Math" pitchFamily="18" charset="0"/>
                <a:ea typeface="Cambria Math" pitchFamily="18" charset="0"/>
              </a:rPr>
              <a:t>N</a:t>
            </a:r>
            <a:r>
              <a:rPr lang="en-US" dirty="0">
                <a:latin typeface="Cambria Math" pitchFamily="18" charset="0"/>
                <a:ea typeface="Cambria Math" pitchFamily="18" charset="0"/>
              </a:rPr>
              <a:t> . </a:t>
            </a:r>
            <a:endParaRPr lang="en-US" dirty="0"/>
          </a:p>
          <a:p>
            <a:pPr lvl="2"/>
            <a:r>
              <a:rPr lang="en-US" dirty="0"/>
              <a:t>If </a:t>
            </a:r>
            <a:r>
              <a:rPr lang="en-US" i="1" dirty="0"/>
              <a:t>n</a:t>
            </a:r>
            <a:r>
              <a:rPr lang="en-US" dirty="0"/>
              <a:t> = </a:t>
            </a:r>
            <a:r>
              <a:rPr lang="en-US" dirty="0">
                <a:latin typeface="Cambria Math" pitchFamily="18" charset="0"/>
                <a:ea typeface="Cambria Math" pitchFamily="18" charset="0"/>
              </a:rPr>
              <a:t>0</a:t>
            </a:r>
            <a:r>
              <a:rPr lang="en-US" dirty="0"/>
              <a:t>, by the inductive hypothesis we can conclude </a:t>
            </a:r>
          </a:p>
          <a:p>
            <a:pPr lvl="2">
              <a:buNone/>
            </a:pPr>
            <a:r>
              <a:rPr lang="en-US" i="1" dirty="0"/>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a:t>
            </a:r>
            <a:r>
              <a:rPr lang="en-US" i="1" dirty="0">
                <a:latin typeface="Cambria Math"/>
                <a:ea typeface="Cambria Math"/>
              </a:rPr>
              <a:t>− </a:t>
            </a:r>
            <a:r>
              <a:rPr lang="en-US" dirty="0">
                <a:latin typeface="Cambria Math" pitchFamily="18" charset="0"/>
                <a:ea typeface="Cambria Math" pitchFamily="18" charset="0"/>
              </a:rPr>
              <a:t>1+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+ 1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p>
          <a:p>
            <a:pPr lvl="2"/>
            <a:r>
              <a:rPr lang="en-US" dirty="0">
                <a:latin typeface="Cambria Math" pitchFamily="18" charset="0"/>
                <a:ea typeface="Cambria Math" pitchFamily="18" charset="0"/>
              </a:rPr>
              <a:t>If </a:t>
            </a:r>
            <a:r>
              <a:rPr lang="en-US" i="1" dirty="0">
                <a:ea typeface="Cambria Math" pitchFamily="18" charset="0"/>
              </a:rPr>
              <a:t>n</a:t>
            </a:r>
            <a:r>
              <a:rPr lang="en-US" dirty="0">
                <a:latin typeface="Cambria Math" pitchFamily="18" charset="0"/>
                <a:ea typeface="Cambria Math" pitchFamily="18" charset="0"/>
              </a:rPr>
              <a:t> &gt; 0, by the inductive hypothesis we can conclude </a:t>
            </a:r>
          </a:p>
          <a:p>
            <a:pPr lvl="2">
              <a:buNone/>
            </a:pPr>
            <a:r>
              <a:rPr lang="en-US" dirty="0">
                <a:latin typeface="Cambria Math" pitchFamily="18" charset="0"/>
                <a:ea typeface="Cambria Math" pitchFamily="18" charset="0"/>
              </a:rPr>
              <a:t>              </a:t>
            </a:r>
            <a:r>
              <a:rPr lang="en-US" i="1" dirty="0" err="1"/>
              <a:t>a</a:t>
            </a:r>
            <a:r>
              <a:rPr lang="en-US" i="1" baseline="-25000" dirty="0" err="1"/>
              <a:t>m,n</a:t>
            </a:r>
            <a:r>
              <a:rPr lang="en-US" i="1" baseline="-25000" dirty="0"/>
              <a:t> </a:t>
            </a:r>
            <a:r>
              <a:rPr lang="en-US" dirty="0">
                <a:latin typeface="Cambria Math" pitchFamily="18" charset="0"/>
                <a:ea typeface="Cambria Math" pitchFamily="18" charset="0"/>
              </a:rPr>
              <a:t>= </a:t>
            </a:r>
            <a:r>
              <a:rPr lang="en-US" i="1" dirty="0"/>
              <a:t>a</a:t>
            </a:r>
            <a:r>
              <a:rPr lang="en-US" i="1" baseline="-25000" dirty="0"/>
              <a:t>m</a:t>
            </a:r>
            <a:r>
              <a:rPr lang="en-US" i="1" baseline="-25000" dirty="0">
                <a:latin typeface="Cambria Math"/>
                <a:ea typeface="Cambria Math"/>
              </a:rPr>
              <a:t>−</a:t>
            </a:r>
            <a:r>
              <a:rPr lang="en-US" baseline="-25000" dirty="0">
                <a:latin typeface="Cambria Math" pitchFamily="18" charset="0"/>
                <a:ea typeface="Cambria Math" pitchFamily="18" charset="0"/>
              </a:rPr>
              <a:t>1</a:t>
            </a:r>
            <a:r>
              <a:rPr lang="en-US" i="1" baseline="-25000" dirty="0"/>
              <a:t>,n</a:t>
            </a:r>
            <a:r>
              <a:rPr lang="en-US" baseline="-25000" dirty="0"/>
              <a:t> </a:t>
            </a:r>
            <a:r>
              <a:rPr lang="en-US" dirty="0">
                <a:latin typeface="Cambria Math" pitchFamily="18" charset="0"/>
                <a:ea typeface="Cambria Math" pitchFamily="18" charset="0"/>
              </a:rPr>
              <a:t>+ 1 = </a:t>
            </a:r>
            <a:r>
              <a:rPr lang="en-US" i="1" dirty="0">
                <a:ea typeface="Cambria Math" pitchFamily="18" charset="0"/>
              </a:rPr>
              <a:t>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i="1" dirty="0">
                <a:latin typeface="Cambria Math"/>
                <a:ea typeface="Cambria Math"/>
              </a:rPr>
              <a:t> −</a:t>
            </a:r>
            <a:r>
              <a:rPr lang="en-US" dirty="0">
                <a:latin typeface="Cambria Math" pitchFamily="18" charset="0"/>
                <a:ea typeface="Cambria Math" pitchFamily="18" charset="0"/>
              </a:rPr>
              <a:t>  1)/2 +</a:t>
            </a:r>
            <a:r>
              <a:rPr lang="en-US" i="1" dirty="0">
                <a:ea typeface="Cambria Math" pitchFamily="18" charset="0"/>
              </a:rPr>
              <a:t>n</a:t>
            </a:r>
            <a:r>
              <a:rPr lang="en-US" dirty="0">
                <a:latin typeface="Cambria Math" pitchFamily="18" charset="0"/>
                <a:ea typeface="Cambria Math" pitchFamily="18" charset="0"/>
              </a:rPr>
              <a:t>  =</a:t>
            </a:r>
            <a:r>
              <a:rPr lang="en-US" i="1" dirty="0">
                <a:ea typeface="Cambria Math" pitchFamily="18" charset="0"/>
              </a:rPr>
              <a:t> m</a:t>
            </a:r>
            <a:r>
              <a:rPr lang="en-US" dirty="0">
                <a:latin typeface="Cambria Math" pitchFamily="18" charset="0"/>
                <a:ea typeface="Cambria Math" pitchFamily="18" charset="0"/>
              </a:rPr>
              <a:t> + </a:t>
            </a:r>
            <a:r>
              <a:rPr lang="en-US" i="1" dirty="0">
                <a:ea typeface="Cambria Math" pitchFamily="18" charset="0"/>
              </a:rPr>
              <a:t>n</a:t>
            </a:r>
            <a:r>
              <a:rPr lang="en-US" dirty="0">
                <a:latin typeface="Cambria Math" pitchFamily="18" charset="0"/>
                <a:ea typeface="Cambria Math" pitchFamily="18" charset="0"/>
              </a:rPr>
              <a:t>(</a:t>
            </a:r>
            <a:r>
              <a:rPr lang="en-US" i="1" dirty="0">
                <a:ea typeface="Cambria Math" pitchFamily="18" charset="0"/>
              </a:rPr>
              <a:t>n</a:t>
            </a:r>
            <a:r>
              <a:rPr lang="en-US" dirty="0">
                <a:latin typeface="Cambria Math" pitchFamily="18" charset="0"/>
                <a:ea typeface="Cambria Math" pitchFamily="18" charset="0"/>
              </a:rPr>
              <a:t> + 1)/2 .</a:t>
            </a:r>
            <a:endParaRPr lang="en-US" dirty="0"/>
          </a:p>
          <a:p>
            <a:endParaRPr lang="en-US" dirty="0"/>
          </a:p>
        </p:txBody>
      </p:sp>
      <p:pic>
        <p:nvPicPr>
          <p:cNvPr id="7" name="Picture 6" descr="addin_tmp.png"/>
          <p:cNvPicPr>
            <a:picLocks noChangeAspect="1"/>
          </p:cNvPicPr>
          <p:nvPr>
            <p:custDataLst>
              <p:tags r:id="rId1"/>
            </p:custDataLst>
          </p:nvPr>
        </p:nvPicPr>
        <p:blipFill>
          <a:blip r:embed="rId3" cstate="print"/>
          <a:stretch>
            <a:fillRect/>
          </a:stretch>
        </p:blipFill>
        <p:spPr>
          <a:xfrm>
            <a:off x="3962400" y="2438400"/>
            <a:ext cx="4956810" cy="609600"/>
          </a:xfrm>
          <a:prstGeom prst="rect">
            <a:avLst/>
          </a:prstGeom>
        </p:spPr>
      </p:pic>
      <p:sp>
        <p:nvSpPr>
          <p:cNvPr id="6" name="Isosceles Triangle 5"/>
          <p:cNvSpPr/>
          <p:nvPr/>
        </p:nvSpPr>
        <p:spPr>
          <a:xfrm rot="5400000" flipH="1" flipV="1">
            <a:off x="10172700" y="5981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p:cNvSpPr>
            <a:spLocks noGrp="1" noChangeArrowheads="1"/>
          </p:cNvSpPr>
          <p:nvPr>
            <p:ph type="title"/>
          </p:nvPr>
        </p:nvSpPr>
        <p:spPr>
          <a:xfrm>
            <a:off x="1981200" y="274638"/>
            <a:ext cx="8229600" cy="1143000"/>
          </a:xfrm>
          <a:noFill/>
        </p:spPr>
        <p:txBody>
          <a:bodyPr/>
          <a:lstStyle/>
          <a:p>
            <a:r>
              <a:rPr lang="en-US" altLang="zh-CN">
                <a:ea typeface="宋体" charset="-122"/>
              </a:rPr>
              <a:t>Fractals</a:t>
            </a:r>
          </a:p>
        </p:txBody>
      </p:sp>
      <p:sp>
        <p:nvSpPr>
          <p:cNvPr id="185349" name="Rectangle 5"/>
          <p:cNvSpPr>
            <a:spLocks noGrp="1" noChangeArrowheads="1"/>
          </p:cNvSpPr>
          <p:nvPr>
            <p:ph type="body" idx="1"/>
          </p:nvPr>
        </p:nvSpPr>
        <p:spPr>
          <a:xfrm>
            <a:off x="1524000" y="1600200"/>
            <a:ext cx="2700338" cy="4876800"/>
          </a:xfrm>
          <a:noFill/>
        </p:spPr>
        <p:txBody>
          <a:bodyPr/>
          <a:lstStyle/>
          <a:p>
            <a:r>
              <a:rPr lang="en-US" altLang="zh-CN">
                <a:ea typeface="宋体" charset="-122"/>
              </a:rPr>
              <a:t>A fractal is a pattern that uses recursion</a:t>
            </a:r>
          </a:p>
          <a:p>
            <a:r>
              <a:rPr lang="en-US" altLang="zh-CN">
                <a:ea typeface="宋体" charset="-122"/>
              </a:rPr>
              <a:t>The pattern itself repeats indefinitely</a:t>
            </a:r>
          </a:p>
          <a:p>
            <a:endParaRPr lang="zh-CN" altLang="en-US">
              <a:ea typeface="宋体" charset="-122"/>
            </a:endParaRPr>
          </a:p>
        </p:txBody>
      </p:sp>
      <p:pic>
        <p:nvPicPr>
          <p:cNvPr id="185350" name="Picture 6" descr="7_Colorwheel-small"/>
          <p:cNvPicPr>
            <a:picLocks noChangeAspect="1" noChangeArrowheads="1"/>
          </p:cNvPicPr>
          <p:nvPr/>
        </p:nvPicPr>
        <p:blipFill>
          <a:blip r:embed="rId2"/>
          <a:srcRect/>
          <a:stretch>
            <a:fillRect/>
          </a:stretch>
        </p:blipFill>
        <p:spPr bwMode="auto">
          <a:xfrm>
            <a:off x="4440238" y="1916114"/>
            <a:ext cx="6227762" cy="4670425"/>
          </a:xfrm>
          <a:prstGeom prst="rect">
            <a:avLst/>
          </a:prstGeom>
          <a:noFill/>
          <a:ln w="9525">
            <a:noFill/>
            <a:miter lim="800000"/>
            <a:headEnd/>
            <a:tailEnd/>
          </a:ln>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3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534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53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灯片编号占位符 4"/>
          <p:cNvSpPr>
            <a:spLocks noGrp="1"/>
          </p:cNvSpPr>
          <p:nvPr>
            <p:ph type="sldNum" sz="quarter" idx="11"/>
          </p:nvPr>
        </p:nvSpPr>
        <p:spPr>
          <a:noFill/>
        </p:spPr>
        <p:txBody>
          <a:bodyPr/>
          <a:lstStyle/>
          <a:p>
            <a:fld id="{7A6DFD5C-94E1-4DB4-BE95-4C82AF943734}" type="slidenum">
              <a:rPr lang="zh-TW" altLang="en-US" smtClean="0">
                <a:ea typeface="宋体" charset="-122"/>
              </a:rPr>
              <a:pPr/>
              <a:t>78</a:t>
            </a:fld>
            <a:endParaRPr lang="en-US" altLang="zh-TW">
              <a:ea typeface="宋体" charset="-122"/>
            </a:endParaRPr>
          </a:p>
        </p:txBody>
      </p:sp>
      <p:sp>
        <p:nvSpPr>
          <p:cNvPr id="20483" name="Rectangle 7"/>
          <p:cNvSpPr>
            <a:spLocks noGrp="1" noChangeArrowheads="1"/>
          </p:cNvSpPr>
          <p:nvPr>
            <p:ph type="title"/>
          </p:nvPr>
        </p:nvSpPr>
        <p:spPr/>
        <p:txBody>
          <a:bodyPr/>
          <a:lstStyle/>
          <a:p>
            <a:pPr eaLnBrk="1" hangingPunct="1"/>
            <a:r>
              <a:rPr lang="en-US" altLang="zh-TW">
                <a:ea typeface="新細明體" charset="-120"/>
              </a:rPr>
              <a:t>Fractals</a:t>
            </a:r>
            <a:endParaRPr lang="zh-TW" altLang="en-US">
              <a:ea typeface="新細明體" charset="-120"/>
            </a:endParaRPr>
          </a:p>
        </p:txBody>
      </p:sp>
      <p:sp>
        <p:nvSpPr>
          <p:cNvPr id="20484" name="Rectangle 8"/>
          <p:cNvSpPr>
            <a:spLocks noGrp="1" noChangeArrowheads="1"/>
          </p:cNvSpPr>
          <p:nvPr>
            <p:ph type="body" idx="1"/>
          </p:nvPr>
        </p:nvSpPr>
        <p:spPr/>
        <p:txBody>
          <a:bodyPr/>
          <a:lstStyle/>
          <a:p>
            <a:pPr eaLnBrk="1" hangingPunct="1"/>
            <a:r>
              <a:rPr lang="en-US" altLang="zh-TW">
                <a:ea typeface="新細明體" charset="-120"/>
              </a:rPr>
              <a:t>A geometric shape made up of same pattern repeated in different sizes and orientations</a:t>
            </a:r>
          </a:p>
          <a:p>
            <a:pPr eaLnBrk="1" hangingPunct="1"/>
            <a:r>
              <a:rPr lang="en-US" altLang="zh-TW">
                <a:ea typeface="新細明體" charset="-120"/>
              </a:rPr>
              <a:t>Koch curve</a:t>
            </a:r>
          </a:p>
          <a:p>
            <a:pPr lvl="1" eaLnBrk="1" hangingPunct="1"/>
            <a:r>
              <a:rPr lang="en-US" altLang="zh-TW">
                <a:ea typeface="新細明體" charset="-120"/>
              </a:rPr>
              <a:t>A curve of order 0 is a straight line</a:t>
            </a:r>
          </a:p>
          <a:p>
            <a:pPr lvl="1" eaLnBrk="1" hangingPunct="1"/>
            <a:r>
              <a:rPr lang="en-US" altLang="zh-TW">
                <a:ea typeface="新細明體" charset="-120"/>
              </a:rPr>
              <a:t>A curve of order n consists of 4 curve of order n-1</a:t>
            </a:r>
          </a:p>
        </p:txBody>
      </p:sp>
      <p:pic>
        <p:nvPicPr>
          <p:cNvPr id="20485" name="Picture 6"/>
          <p:cNvPicPr>
            <a:picLocks noChangeAspect="1" noChangeArrowheads="1"/>
          </p:cNvPicPr>
          <p:nvPr/>
        </p:nvPicPr>
        <p:blipFill>
          <a:blip r:embed="rId2"/>
          <a:srcRect/>
          <a:stretch>
            <a:fillRect/>
          </a:stretch>
        </p:blipFill>
        <p:spPr bwMode="auto">
          <a:xfrm>
            <a:off x="2782888" y="4221164"/>
            <a:ext cx="6773862" cy="2439987"/>
          </a:xfrm>
          <a:prstGeom prst="rect">
            <a:avLst/>
          </a:prstGeom>
          <a:noFill/>
          <a:ln w="9525">
            <a:noFill/>
            <a:miter lim="800000"/>
            <a:headEnd/>
            <a:tailEnd/>
          </a:ln>
        </p:spPr>
      </p:pic>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灯片编号占位符 4"/>
          <p:cNvSpPr>
            <a:spLocks noGrp="1"/>
          </p:cNvSpPr>
          <p:nvPr>
            <p:ph type="sldNum" sz="quarter" idx="11"/>
          </p:nvPr>
        </p:nvSpPr>
        <p:spPr>
          <a:noFill/>
        </p:spPr>
        <p:txBody>
          <a:bodyPr/>
          <a:lstStyle/>
          <a:p>
            <a:fld id="{F7763B64-4FBA-41A7-B9FA-30E12403411A}" type="slidenum">
              <a:rPr lang="zh-TW" altLang="en-US" smtClean="0">
                <a:ea typeface="宋体" charset="-122"/>
              </a:rPr>
              <a:pPr/>
              <a:t>79</a:t>
            </a:fld>
            <a:endParaRPr lang="en-US" altLang="zh-TW">
              <a:ea typeface="宋体" charset="-122"/>
            </a:endParaRPr>
          </a:p>
        </p:txBody>
      </p:sp>
      <p:sp>
        <p:nvSpPr>
          <p:cNvPr id="21507" name="Rectangle 2"/>
          <p:cNvSpPr>
            <a:spLocks noGrp="1" noChangeArrowheads="1"/>
          </p:cNvSpPr>
          <p:nvPr>
            <p:ph type="title"/>
          </p:nvPr>
        </p:nvSpPr>
        <p:spPr/>
        <p:txBody>
          <a:bodyPr/>
          <a:lstStyle/>
          <a:p>
            <a:pPr eaLnBrk="1" hangingPunct="1"/>
            <a:r>
              <a:rPr lang="en-US" altLang="zh-TW">
                <a:ea typeface="新細明體" charset="-120"/>
              </a:rPr>
              <a:t>Fractals</a:t>
            </a:r>
          </a:p>
        </p:txBody>
      </p:sp>
      <p:sp>
        <p:nvSpPr>
          <p:cNvPr id="21508" name="Rectangle 3"/>
          <p:cNvSpPr>
            <a:spLocks noGrp="1" noChangeArrowheads="1"/>
          </p:cNvSpPr>
          <p:nvPr>
            <p:ph type="body" idx="1"/>
          </p:nvPr>
        </p:nvSpPr>
        <p:spPr/>
        <p:txBody>
          <a:bodyPr/>
          <a:lstStyle/>
          <a:p>
            <a:pPr eaLnBrk="1" hangingPunct="1"/>
            <a:r>
              <a:rPr lang="en-US" altLang="zh-TW" dirty="0">
                <a:ea typeface="新細明體" charset="-120"/>
              </a:rPr>
              <a:t>Koch curve</a:t>
            </a:r>
            <a:endParaRPr lang="zh-TW" altLang="en-US" dirty="0">
              <a:ea typeface="新細明體" charset="-120"/>
            </a:endParaRPr>
          </a:p>
          <a:p>
            <a:pPr lvl="1" eaLnBrk="1" hangingPunct="1"/>
            <a:r>
              <a:rPr lang="en-US" altLang="zh-TW" dirty="0">
                <a:ea typeface="新細明體" charset="-120"/>
              </a:rPr>
              <a:t>after five iteration steps (order 4 curve)</a:t>
            </a:r>
            <a:endParaRPr lang="zh-TW" altLang="en-US" dirty="0">
              <a:ea typeface="新細明體" charset="-120"/>
            </a:endParaRPr>
          </a:p>
        </p:txBody>
      </p:sp>
      <p:pic>
        <p:nvPicPr>
          <p:cNvPr id="21509" name="Picture 4"/>
          <p:cNvPicPr>
            <a:picLocks noChangeAspect="1" noChangeArrowheads="1"/>
          </p:cNvPicPr>
          <p:nvPr/>
        </p:nvPicPr>
        <p:blipFill>
          <a:blip r:embed="rId2"/>
          <a:srcRect/>
          <a:stretch>
            <a:fillRect/>
          </a:stretch>
        </p:blipFill>
        <p:spPr bwMode="auto">
          <a:xfrm>
            <a:off x="2895600" y="3048000"/>
            <a:ext cx="6813550" cy="2109788"/>
          </a:xfrm>
          <a:prstGeom prst="rect">
            <a:avLst/>
          </a:prstGeom>
          <a:noFill/>
          <a:ln w="9525">
            <a:noFill/>
            <a:miter lim="800000"/>
            <a:headEnd/>
            <a:tailEnd/>
          </a:ln>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400" dirty="0"/>
              <a:t>Validity of Mathematical Induction</a:t>
            </a:r>
          </a:p>
        </p:txBody>
      </p:sp>
      <p:sp>
        <p:nvSpPr>
          <p:cNvPr id="3" name="Content Placeholder 2"/>
          <p:cNvSpPr>
            <a:spLocks noGrp="1"/>
          </p:cNvSpPr>
          <p:nvPr>
            <p:ph idx="1"/>
          </p:nvPr>
        </p:nvSpPr>
        <p:spPr/>
        <p:txBody>
          <a:bodyPr>
            <a:normAutofit fontScale="77500" lnSpcReduction="20000"/>
          </a:bodyPr>
          <a:lstStyle/>
          <a:p>
            <a:r>
              <a:rPr lang="en-US" sz="2900" dirty="0">
                <a:ea typeface="Cambria Math" pitchFamily="18" charset="0"/>
                <a:sym typeface="Wingdings" pitchFamily="2" charset="2"/>
              </a:rPr>
              <a:t>Mathematical induction is valid because of the well ordering property, which states that every nonempty subset of the set of positive integers has a least element (</a:t>
            </a:r>
            <a:r>
              <a:rPr lang="en-US" sz="2900" i="1" dirty="0">
                <a:ea typeface="Cambria Math" pitchFamily="18" charset="0"/>
                <a:sym typeface="Wingdings" pitchFamily="2" charset="2"/>
              </a:rPr>
              <a:t>see Section </a:t>
            </a:r>
            <a:r>
              <a:rPr lang="en-US" sz="2900" dirty="0">
                <a:latin typeface="Cambria Math" pitchFamily="18" charset="0"/>
                <a:ea typeface="Cambria Math" pitchFamily="18" charset="0"/>
                <a:sym typeface="Wingdings" pitchFamily="2" charset="2"/>
              </a:rPr>
              <a:t>5.2</a:t>
            </a:r>
            <a:r>
              <a:rPr lang="en-US" sz="2900" dirty="0">
                <a:ea typeface="Cambria Math" pitchFamily="18" charset="0"/>
                <a:sym typeface="Wingdings" pitchFamily="2" charset="2"/>
              </a:rPr>
              <a:t> </a:t>
            </a:r>
            <a:r>
              <a:rPr lang="en-US" sz="2900" i="1" dirty="0">
                <a:ea typeface="Cambria Math" pitchFamily="18" charset="0"/>
                <a:sym typeface="Wingdings" pitchFamily="2" charset="2"/>
              </a:rPr>
              <a:t>and Appendix </a:t>
            </a:r>
            <a:r>
              <a:rPr lang="en-US" sz="2900" dirty="0">
                <a:latin typeface="Cambria Math" pitchFamily="18" charset="0"/>
                <a:ea typeface="Cambria Math" pitchFamily="18" charset="0"/>
                <a:sym typeface="Wingdings" pitchFamily="2" charset="2"/>
              </a:rPr>
              <a:t>1</a:t>
            </a:r>
            <a:r>
              <a:rPr lang="en-US" sz="2900" dirty="0">
                <a:ea typeface="Cambria Math" pitchFamily="18" charset="0"/>
                <a:sym typeface="Wingdings" pitchFamily="2" charset="2"/>
              </a:rPr>
              <a:t>). Here is the proof:</a:t>
            </a:r>
          </a:p>
          <a:p>
            <a:pPr lvl="1"/>
            <a:r>
              <a:rPr lang="en-US" sz="2900" dirty="0">
                <a:ea typeface="Cambria Math" pitchFamily="18" charset="0"/>
                <a:sym typeface="Wingdings" pitchFamily="2" charset="2"/>
              </a:rPr>
              <a:t>Suppose that </a:t>
            </a:r>
            <a:r>
              <a:rPr lang="en-US" sz="2900" i="1" dirty="0"/>
              <a:t>P</a:t>
            </a:r>
            <a:r>
              <a:rPr lang="en-US" sz="2900" dirty="0"/>
              <a:t>(</a:t>
            </a:r>
            <a:r>
              <a:rPr lang="en-US" sz="2900" dirty="0">
                <a:latin typeface="Cambria Math" pitchFamily="18" charset="0"/>
                <a:ea typeface="Cambria Math" pitchFamily="18" charset="0"/>
              </a:rPr>
              <a:t>1</a:t>
            </a:r>
            <a:r>
              <a:rPr lang="en-US" sz="2900" dirty="0"/>
              <a:t>) holds and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is true for all positive integers </a:t>
            </a:r>
            <a:r>
              <a:rPr lang="en-US" sz="2900" i="1" dirty="0">
                <a:ea typeface="Cambria Math"/>
                <a:sym typeface="Wingdings" pitchFamily="2" charset="2"/>
              </a:rPr>
              <a:t>k</a:t>
            </a:r>
            <a:r>
              <a:rPr lang="en-US" sz="2900" dirty="0">
                <a:ea typeface="Cambria Math"/>
                <a:sym typeface="Wingdings" pitchFamily="2" charset="2"/>
              </a:rPr>
              <a:t>. </a:t>
            </a:r>
          </a:p>
          <a:p>
            <a:pPr lvl="1"/>
            <a:r>
              <a:rPr lang="en-US" sz="2900" dirty="0">
                <a:ea typeface="Cambria Math"/>
                <a:sym typeface="Wingdings" pitchFamily="2" charset="2"/>
              </a:rPr>
              <a:t>Assume there is at least one positive integer  </a:t>
            </a:r>
            <a:r>
              <a:rPr lang="en-US" sz="2900" i="1" dirty="0">
                <a:ea typeface="Cambria Math"/>
                <a:sym typeface="Wingdings" pitchFamily="2" charset="2"/>
              </a:rPr>
              <a:t>n</a:t>
            </a:r>
            <a:r>
              <a:rPr lang="en-US" sz="2900" dirty="0">
                <a:ea typeface="Cambria Math"/>
                <a:sym typeface="Wingdings" pitchFamily="2" charset="2"/>
              </a:rPr>
              <a:t> for which P(</a:t>
            </a:r>
            <a:r>
              <a:rPr lang="en-US" sz="2900" i="1" dirty="0">
                <a:ea typeface="Cambria Math"/>
                <a:sym typeface="Wingdings" pitchFamily="2" charset="2"/>
              </a:rPr>
              <a:t>n</a:t>
            </a:r>
            <a:r>
              <a:rPr lang="en-US" sz="2900" dirty="0">
                <a:ea typeface="Cambria Math"/>
                <a:sym typeface="Wingdings" pitchFamily="2" charset="2"/>
              </a:rPr>
              <a:t>) is false. Then the set </a:t>
            </a:r>
            <a:r>
              <a:rPr lang="en-US" sz="2900" i="1" dirty="0">
                <a:ea typeface="Cambria Math"/>
                <a:sym typeface="Wingdings" pitchFamily="2" charset="2"/>
              </a:rPr>
              <a:t>S</a:t>
            </a:r>
            <a:r>
              <a:rPr lang="en-US" sz="2900" dirty="0">
                <a:ea typeface="Cambria Math"/>
                <a:sym typeface="Wingdings" pitchFamily="2" charset="2"/>
              </a:rPr>
              <a:t> of positive integers for which P(</a:t>
            </a:r>
            <a:r>
              <a:rPr lang="en-US" sz="2900" i="1" dirty="0">
                <a:ea typeface="Cambria Math"/>
                <a:sym typeface="Wingdings" pitchFamily="2" charset="2"/>
              </a:rPr>
              <a:t>n</a:t>
            </a:r>
            <a:r>
              <a:rPr lang="en-US" sz="2900" dirty="0">
                <a:ea typeface="Cambria Math"/>
                <a:sym typeface="Wingdings" pitchFamily="2" charset="2"/>
              </a:rPr>
              <a:t>) is false is nonempty. </a:t>
            </a:r>
          </a:p>
          <a:p>
            <a:pPr lvl="1"/>
            <a:r>
              <a:rPr lang="en-US" sz="2900" dirty="0">
                <a:ea typeface="Cambria Math"/>
                <a:sym typeface="Wingdings" pitchFamily="2" charset="2"/>
              </a:rPr>
              <a:t>By the well-ordering property, </a:t>
            </a:r>
            <a:r>
              <a:rPr lang="en-US" sz="2900" i="1" dirty="0">
                <a:ea typeface="Cambria Math"/>
                <a:sym typeface="Wingdings" pitchFamily="2" charset="2"/>
              </a:rPr>
              <a:t>S</a:t>
            </a:r>
            <a:r>
              <a:rPr lang="en-US" sz="2900" dirty="0">
                <a:ea typeface="Cambria Math"/>
                <a:sym typeface="Wingdings" pitchFamily="2" charset="2"/>
              </a:rPr>
              <a:t> has a least element, say </a:t>
            </a:r>
            <a:r>
              <a:rPr lang="en-US" sz="2900" i="1" dirty="0">
                <a:ea typeface="Cambria Math"/>
                <a:sym typeface="Wingdings" pitchFamily="2" charset="2"/>
              </a:rPr>
              <a:t>m</a:t>
            </a:r>
            <a:r>
              <a:rPr lang="en-US" sz="2900" dirty="0">
                <a:ea typeface="Cambria Math"/>
                <a:sym typeface="Wingdings" pitchFamily="2" charset="2"/>
              </a:rPr>
              <a:t>.</a:t>
            </a:r>
          </a:p>
          <a:p>
            <a:pPr lvl="1"/>
            <a:r>
              <a:rPr lang="en-US" sz="2900" dirty="0">
                <a:ea typeface="Cambria Math"/>
                <a:sym typeface="Wingdings" pitchFamily="2" charset="2"/>
              </a:rPr>
              <a:t>We know that </a:t>
            </a:r>
            <a:r>
              <a:rPr lang="en-US" sz="2900" i="1" dirty="0">
                <a:ea typeface="Cambria Math"/>
                <a:sym typeface="Wingdings" pitchFamily="2" charset="2"/>
              </a:rPr>
              <a:t>m</a:t>
            </a:r>
            <a:r>
              <a:rPr lang="en-US" sz="2900" dirty="0">
                <a:ea typeface="Cambria Math"/>
                <a:sym typeface="Wingdings" pitchFamily="2" charset="2"/>
              </a:rPr>
              <a:t> can not be </a:t>
            </a:r>
            <a:r>
              <a:rPr lang="en-US" sz="2900" dirty="0">
                <a:latin typeface="Cambria Math" pitchFamily="18" charset="0"/>
                <a:ea typeface="Cambria Math" pitchFamily="18" charset="0"/>
              </a:rPr>
              <a:t>1</a:t>
            </a:r>
            <a:r>
              <a:rPr lang="en-US" sz="2900" dirty="0">
                <a:ea typeface="Cambria Math" pitchFamily="18" charset="0"/>
              </a:rPr>
              <a:t> </a:t>
            </a:r>
            <a:r>
              <a:rPr lang="en-US" sz="2900" dirty="0">
                <a:ea typeface="Cambria Math" pitchFamily="18" charset="0"/>
                <a:sym typeface="Wingdings" pitchFamily="2" charset="2"/>
              </a:rPr>
              <a:t>since  </a:t>
            </a:r>
            <a:r>
              <a:rPr lang="en-US" sz="2900" i="1" dirty="0"/>
              <a:t>P</a:t>
            </a:r>
            <a:r>
              <a:rPr lang="en-US" sz="2900" dirty="0"/>
              <a:t>(</a:t>
            </a:r>
            <a:r>
              <a:rPr lang="en-US" sz="2900" dirty="0">
                <a:latin typeface="Cambria Math" pitchFamily="18" charset="0"/>
                <a:ea typeface="Cambria Math" pitchFamily="18" charset="0"/>
              </a:rPr>
              <a:t>1</a:t>
            </a:r>
            <a:r>
              <a:rPr lang="en-US" sz="2900" dirty="0"/>
              <a:t>) holds. </a:t>
            </a:r>
          </a:p>
          <a:p>
            <a:pPr lvl="1"/>
            <a:r>
              <a:rPr lang="en-US" sz="2900" dirty="0"/>
              <a:t>Since </a:t>
            </a:r>
            <a:r>
              <a:rPr lang="en-US" sz="2900" i="1" dirty="0"/>
              <a:t>m</a:t>
            </a:r>
            <a:r>
              <a:rPr lang="en-US" sz="2900" dirty="0"/>
              <a:t> is positive and greater than </a:t>
            </a:r>
            <a:r>
              <a:rPr lang="en-US" sz="2900" dirty="0">
                <a:latin typeface="Cambria Math" pitchFamily="18" charset="0"/>
                <a:ea typeface="Cambria Math" pitchFamily="18" charset="0"/>
              </a:rPr>
              <a:t>1</a:t>
            </a:r>
            <a:r>
              <a:rPr lang="en-US" sz="2900" dirty="0"/>
              <a:t>,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a positive integer. Since </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&lt; </a:t>
            </a:r>
            <a:r>
              <a:rPr lang="en-US" sz="2900" i="1" dirty="0">
                <a:ea typeface="Cambria Math"/>
              </a:rPr>
              <a:t>m</a:t>
            </a:r>
            <a:r>
              <a:rPr lang="en-US" sz="2900" dirty="0">
                <a:ea typeface="Cambria Math"/>
              </a:rPr>
              <a:t>, it is not in S, so </a:t>
            </a:r>
            <a:r>
              <a:rPr lang="en-US" sz="2900" i="1" dirty="0">
                <a:ea typeface="Cambria Math"/>
              </a:rPr>
              <a:t>P</a:t>
            </a:r>
            <a:r>
              <a:rPr lang="en-US" sz="2900" dirty="0">
                <a:ea typeface="Cambria Math"/>
              </a:rPr>
              <a:t>(</a:t>
            </a:r>
            <a:r>
              <a:rPr lang="en-US" sz="2900" i="1" dirty="0"/>
              <a:t>m</a:t>
            </a:r>
            <a:r>
              <a:rPr lang="en-US" sz="2900" dirty="0"/>
              <a:t> </a:t>
            </a:r>
            <a:r>
              <a:rPr lang="en-US" sz="2900" dirty="0">
                <a:ea typeface="Cambria Math"/>
              </a:rPr>
              <a:t>− </a:t>
            </a:r>
            <a:r>
              <a:rPr lang="en-US" sz="2900" dirty="0">
                <a:latin typeface="Cambria Math" pitchFamily="18" charset="0"/>
                <a:ea typeface="Cambria Math" pitchFamily="18" charset="0"/>
              </a:rPr>
              <a:t>1</a:t>
            </a:r>
            <a:r>
              <a:rPr lang="en-US" sz="2900" dirty="0">
                <a:ea typeface="Cambria Math"/>
              </a:rPr>
              <a:t>) must be true. </a:t>
            </a:r>
          </a:p>
          <a:p>
            <a:pPr lvl="1"/>
            <a:r>
              <a:rPr lang="en-US" sz="2900" dirty="0">
                <a:ea typeface="Cambria Math"/>
              </a:rPr>
              <a:t>But then, since the conditional </a:t>
            </a:r>
            <a:r>
              <a:rPr lang="en-US" sz="2900" i="1" dirty="0"/>
              <a:t>P</a:t>
            </a:r>
            <a:r>
              <a:rPr lang="en-US" sz="2900" dirty="0"/>
              <a:t>(</a:t>
            </a:r>
            <a:r>
              <a:rPr lang="en-US" sz="2900" i="1" dirty="0"/>
              <a:t>k</a:t>
            </a:r>
            <a:r>
              <a:rPr lang="en-US" sz="2900" dirty="0"/>
              <a:t>)</a:t>
            </a:r>
            <a:r>
              <a:rPr lang="en-US" sz="2900" i="1" dirty="0"/>
              <a:t> </a:t>
            </a:r>
            <a:r>
              <a:rPr lang="en-US" sz="2900" dirty="0">
                <a:ea typeface="Cambria Math"/>
                <a:sym typeface="Wingdings" pitchFamily="2" charset="2"/>
              </a:rPr>
              <a:t>→</a:t>
            </a:r>
            <a:r>
              <a:rPr lang="en-US" sz="2900" i="1" dirty="0">
                <a:sym typeface="Wingdings" pitchFamily="2" charset="2"/>
              </a:rPr>
              <a:t> P</a:t>
            </a:r>
            <a:r>
              <a:rPr lang="en-US" sz="2900" dirty="0">
                <a:sym typeface="Wingdings" pitchFamily="2" charset="2"/>
              </a:rPr>
              <a:t>(</a:t>
            </a:r>
            <a:r>
              <a:rPr lang="en-US" sz="2900" i="1" dirty="0">
                <a:sym typeface="Wingdings" pitchFamily="2" charset="2"/>
              </a:rPr>
              <a:t>k + </a:t>
            </a:r>
            <a:r>
              <a:rPr lang="en-US" sz="2900" dirty="0">
                <a:latin typeface="Cambria Math" pitchFamily="18" charset="0"/>
                <a:ea typeface="Cambria Math" pitchFamily="18" charset="0"/>
                <a:sym typeface="Wingdings" pitchFamily="2" charset="2"/>
              </a:rPr>
              <a:t>1</a:t>
            </a:r>
            <a:r>
              <a:rPr lang="en-US" sz="2900" dirty="0">
                <a:sym typeface="Wingdings" pitchFamily="2" charset="2"/>
              </a:rPr>
              <a:t>)</a:t>
            </a:r>
            <a:r>
              <a:rPr lang="en-US" sz="2900" dirty="0">
                <a:ea typeface="Cambria Math"/>
                <a:sym typeface="Wingdings" pitchFamily="2" charset="2"/>
              </a:rPr>
              <a:t>  for every positive integer </a:t>
            </a:r>
            <a:r>
              <a:rPr lang="en-US" sz="2900" i="1" dirty="0">
                <a:ea typeface="Cambria Math"/>
                <a:sym typeface="Wingdings" pitchFamily="2" charset="2"/>
              </a:rPr>
              <a:t>k</a:t>
            </a:r>
            <a:r>
              <a:rPr lang="en-US" sz="2900" dirty="0">
                <a:ea typeface="Cambria Math"/>
                <a:sym typeface="Wingdings" pitchFamily="2" charset="2"/>
              </a:rPr>
              <a:t> holds, </a:t>
            </a:r>
            <a:r>
              <a:rPr lang="en-US" sz="2900" i="1" dirty="0"/>
              <a:t>P</a:t>
            </a:r>
            <a:r>
              <a:rPr lang="en-US" sz="2900" dirty="0"/>
              <a:t>(</a:t>
            </a:r>
            <a:r>
              <a:rPr lang="en-US" sz="2900" i="1" dirty="0"/>
              <a:t>m</a:t>
            </a:r>
            <a:r>
              <a:rPr lang="en-US" sz="2900" dirty="0"/>
              <a:t>) must also be true. This contradicts </a:t>
            </a:r>
            <a:r>
              <a:rPr lang="en-US" sz="2900" i="1" dirty="0"/>
              <a:t>P</a:t>
            </a:r>
            <a:r>
              <a:rPr lang="en-US" sz="2900" dirty="0"/>
              <a:t>(</a:t>
            </a:r>
            <a:r>
              <a:rPr lang="en-US" sz="2900" i="1" dirty="0"/>
              <a:t>m</a:t>
            </a:r>
            <a:r>
              <a:rPr lang="en-US" sz="2900" dirty="0"/>
              <a:t>) being false. </a:t>
            </a:r>
          </a:p>
          <a:p>
            <a:pPr lvl="1"/>
            <a:r>
              <a:rPr lang="en-US" sz="2900" dirty="0"/>
              <a:t> Hence, </a:t>
            </a:r>
            <a:r>
              <a:rPr lang="en-US" sz="2900" i="1" dirty="0"/>
              <a:t>P</a:t>
            </a:r>
            <a:r>
              <a:rPr lang="en-US" sz="2900" dirty="0"/>
              <a:t>(</a:t>
            </a:r>
            <a:r>
              <a:rPr lang="en-US" sz="2900" i="1" dirty="0"/>
              <a:t>n</a:t>
            </a:r>
            <a:r>
              <a:rPr lang="en-US" sz="2900" dirty="0"/>
              <a:t>) must be true for every positive integer </a:t>
            </a:r>
            <a:r>
              <a:rPr lang="en-US" sz="2900" i="1" dirty="0"/>
              <a:t>n</a:t>
            </a:r>
            <a:r>
              <a:rPr lang="en-US" sz="2900" dirty="0"/>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灯片编号占位符 4"/>
          <p:cNvSpPr>
            <a:spLocks noGrp="1"/>
          </p:cNvSpPr>
          <p:nvPr>
            <p:ph type="sldNum" sz="quarter" idx="11"/>
          </p:nvPr>
        </p:nvSpPr>
        <p:spPr>
          <a:noFill/>
        </p:spPr>
        <p:txBody>
          <a:bodyPr/>
          <a:lstStyle/>
          <a:p>
            <a:fld id="{3AFAFDF7-E860-4329-B79C-3886BE17D0FB}" type="slidenum">
              <a:rPr lang="zh-TW" altLang="en-US" smtClean="0">
                <a:ea typeface="宋体" charset="-122"/>
              </a:rPr>
              <a:pPr/>
              <a:t>80</a:t>
            </a:fld>
            <a:endParaRPr lang="en-US" altLang="zh-TW">
              <a:ea typeface="宋体" charset="-122"/>
            </a:endParaRPr>
          </a:p>
        </p:txBody>
      </p:sp>
      <p:sp>
        <p:nvSpPr>
          <p:cNvPr id="22531" name="Rectangle 2"/>
          <p:cNvSpPr>
            <a:spLocks noGrp="1" noChangeArrowheads="1"/>
          </p:cNvSpPr>
          <p:nvPr>
            <p:ph type="title"/>
          </p:nvPr>
        </p:nvSpPr>
        <p:spPr/>
        <p:txBody>
          <a:bodyPr/>
          <a:lstStyle/>
          <a:p>
            <a:pPr eaLnBrk="1" hangingPunct="1"/>
            <a:r>
              <a:rPr lang="en-US" altLang="zh-TW">
                <a:ea typeface="新細明體" charset="-120"/>
              </a:rPr>
              <a:t>Fractals</a:t>
            </a:r>
          </a:p>
        </p:txBody>
      </p:sp>
      <p:sp>
        <p:nvSpPr>
          <p:cNvPr id="22532" name="Rectangle 3"/>
          <p:cNvSpPr>
            <a:spLocks noGrp="1" noChangeArrowheads="1"/>
          </p:cNvSpPr>
          <p:nvPr>
            <p:ph type="body" idx="1"/>
          </p:nvPr>
        </p:nvSpPr>
        <p:spPr>
          <a:xfrm>
            <a:off x="2209800" y="1981200"/>
            <a:ext cx="3238500" cy="4114800"/>
          </a:xfrm>
        </p:spPr>
        <p:txBody>
          <a:bodyPr/>
          <a:lstStyle/>
          <a:p>
            <a:pPr eaLnBrk="1" hangingPunct="1"/>
            <a:r>
              <a:rPr lang="en-US" altLang="zh-TW">
                <a:ea typeface="新細明體" charset="-120"/>
              </a:rPr>
              <a:t>Koch snowflake</a:t>
            </a:r>
          </a:p>
          <a:p>
            <a:pPr lvl="1" eaLnBrk="1" hangingPunct="1"/>
            <a:r>
              <a:rPr lang="en-US" altLang="zh-TW">
                <a:ea typeface="新細明體" charset="-120"/>
              </a:rPr>
              <a:t>From 3 Koch curves of order 4</a:t>
            </a:r>
            <a:endParaRPr lang="zh-TW" altLang="en-US">
              <a:ea typeface="新細明體" charset="-120"/>
            </a:endParaRPr>
          </a:p>
        </p:txBody>
      </p:sp>
      <p:pic>
        <p:nvPicPr>
          <p:cNvPr id="22533" name="Picture 4"/>
          <p:cNvPicPr>
            <a:picLocks noChangeAspect="1" noChangeArrowheads="1"/>
          </p:cNvPicPr>
          <p:nvPr/>
        </p:nvPicPr>
        <p:blipFill>
          <a:blip r:embed="rId2"/>
          <a:srcRect/>
          <a:stretch>
            <a:fillRect/>
          </a:stretch>
        </p:blipFill>
        <p:spPr bwMode="auto">
          <a:xfrm>
            <a:off x="5519739" y="1989139"/>
            <a:ext cx="4681537" cy="4129087"/>
          </a:xfrm>
          <a:prstGeom prst="rect">
            <a:avLst/>
          </a:prstGeom>
          <a:noFill/>
          <a:ln w="9525">
            <a:noFill/>
            <a:miter lim="800000"/>
            <a:headEnd/>
            <a:tailEnd/>
          </a:ln>
        </p:spPr>
      </p:pic>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灯片编号占位符 4"/>
          <p:cNvSpPr>
            <a:spLocks noGrp="1"/>
          </p:cNvSpPr>
          <p:nvPr>
            <p:ph type="sldNum" sz="quarter" idx="11"/>
          </p:nvPr>
        </p:nvSpPr>
        <p:spPr>
          <a:noFill/>
        </p:spPr>
        <p:txBody>
          <a:bodyPr/>
          <a:lstStyle/>
          <a:p>
            <a:fld id="{A4407DBC-2B40-46FD-8FAF-158EBEC47887}" type="slidenum">
              <a:rPr lang="zh-TW" altLang="en-US" smtClean="0">
                <a:ea typeface="宋体" charset="-122"/>
              </a:rPr>
              <a:pPr/>
              <a:t>81</a:t>
            </a:fld>
            <a:endParaRPr lang="en-US" altLang="zh-TW">
              <a:ea typeface="宋体" charset="-122"/>
            </a:endParaRPr>
          </a:p>
        </p:txBody>
      </p:sp>
      <p:sp>
        <p:nvSpPr>
          <p:cNvPr id="23555" name="Rectangle 6"/>
          <p:cNvSpPr>
            <a:spLocks noGrp="1" noChangeArrowheads="1"/>
          </p:cNvSpPr>
          <p:nvPr>
            <p:ph type="title"/>
          </p:nvPr>
        </p:nvSpPr>
        <p:spPr/>
        <p:txBody>
          <a:bodyPr/>
          <a:lstStyle/>
          <a:p>
            <a:pPr eaLnBrk="1" hangingPunct="1"/>
            <a:r>
              <a:rPr lang="en-US" altLang="zh-TW">
                <a:ea typeface="新細明體" charset="-120"/>
              </a:rPr>
              <a:t>Sierpinski Triangle</a:t>
            </a:r>
            <a:endParaRPr lang="zh-TW" altLang="en-US">
              <a:ea typeface="新細明體" charset="-120"/>
            </a:endParaRPr>
          </a:p>
        </p:txBody>
      </p:sp>
      <p:sp>
        <p:nvSpPr>
          <p:cNvPr id="23556" name="Rectangle 7"/>
          <p:cNvSpPr>
            <a:spLocks noGrp="1" noChangeArrowheads="1"/>
          </p:cNvSpPr>
          <p:nvPr>
            <p:ph type="body" idx="1"/>
          </p:nvPr>
        </p:nvSpPr>
        <p:spPr>
          <a:xfrm>
            <a:off x="2209800" y="1981200"/>
            <a:ext cx="3238500" cy="4114800"/>
          </a:xfrm>
        </p:spPr>
        <p:txBody>
          <a:bodyPr/>
          <a:lstStyle/>
          <a:p>
            <a:pPr eaLnBrk="1" hangingPunct="1"/>
            <a:r>
              <a:rPr lang="en-US" altLang="zh-TW">
                <a:ea typeface="新細明體" charset="-120"/>
              </a:rPr>
              <a:t>A confined recursion of triangles to form a geometric lattice</a:t>
            </a:r>
            <a:endParaRPr lang="zh-TW" altLang="en-US">
              <a:ea typeface="新細明體" charset="-120"/>
            </a:endParaRPr>
          </a:p>
        </p:txBody>
      </p:sp>
      <p:pic>
        <p:nvPicPr>
          <p:cNvPr id="23557" name="Picture 5"/>
          <p:cNvPicPr>
            <a:picLocks noChangeAspect="1" noChangeArrowheads="1"/>
          </p:cNvPicPr>
          <p:nvPr/>
        </p:nvPicPr>
        <p:blipFill>
          <a:blip r:embed="rId2"/>
          <a:srcRect/>
          <a:stretch>
            <a:fillRect/>
          </a:stretch>
        </p:blipFill>
        <p:spPr bwMode="auto">
          <a:xfrm>
            <a:off x="5808663" y="2133600"/>
            <a:ext cx="4602162" cy="4000500"/>
          </a:xfrm>
          <a:prstGeom prst="rect">
            <a:avLst/>
          </a:prstGeom>
          <a:noFill/>
          <a:ln w="9525">
            <a:noFill/>
            <a:miter lim="800000"/>
            <a:headEnd/>
            <a:tailEnd/>
          </a:ln>
        </p:spPr>
      </p:pic>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Pages 358-359    15, 47    7</a:t>
            </a:r>
            <a:r>
              <a:rPr lang="en-US" altLang="zh-CN" baseline="30000" dirty="0">
                <a:ea typeface="宋体" charset="-122"/>
              </a:rPr>
              <a:t>th</a:t>
            </a:r>
            <a:r>
              <a:rPr lang="en-US" altLang="zh-CN" dirty="0">
                <a:ea typeface="宋体" charset="-122"/>
              </a:rPr>
              <a:t> edition </a:t>
            </a:r>
          </a:p>
          <a:p>
            <a:endParaRPr lang="en-US" altLang="zh-CN" dirty="0">
              <a:ea typeface="宋体" charset="-122"/>
            </a:endParaRPr>
          </a:p>
          <a:p>
            <a:endParaRPr lang="en-US" altLang="zh-CN" dirty="0">
              <a:ea typeface="宋体" charset="-122"/>
            </a:endParaRPr>
          </a:p>
          <a:p>
            <a:r>
              <a:rPr lang="en-US" altLang="zh-CN" dirty="0">
                <a:ea typeface="宋体" charset="-122"/>
              </a:rPr>
              <a:t>Pages 308-311     15, 47    6</a:t>
            </a:r>
            <a:r>
              <a:rPr lang="en-US" altLang="zh-CN" baseline="30000" dirty="0">
                <a:ea typeface="宋体" charset="-122"/>
              </a:rPr>
              <a:t>th</a:t>
            </a:r>
            <a:r>
              <a:rPr lang="en-US" altLang="zh-CN" dirty="0">
                <a:ea typeface="宋体" charset="-122"/>
              </a:rPr>
              <a:t> edition </a:t>
            </a:r>
          </a:p>
          <a:p>
            <a:endParaRPr lang="zh-CN" alt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Recursive Algorithms</a:t>
            </a:r>
          </a:p>
        </p:txBody>
      </p:sp>
      <p:sp>
        <p:nvSpPr>
          <p:cNvPr id="3" name="Subtitle 2"/>
          <p:cNvSpPr>
            <a:spLocks noGrp="1"/>
          </p:cNvSpPr>
          <p:nvPr>
            <p:ph type="subTitle" idx="1"/>
          </p:nvPr>
        </p:nvSpPr>
        <p:spPr/>
        <p:txBody>
          <a:bodyPr/>
          <a:lstStyle/>
          <a:p>
            <a:r>
              <a:rPr lang="en-US" dirty="0"/>
              <a:t>Section 5.4</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Section Summary</a:t>
            </a:r>
          </a:p>
        </p:txBody>
      </p:sp>
      <p:sp>
        <p:nvSpPr>
          <p:cNvPr id="3" name="Content Placeholder 2"/>
          <p:cNvSpPr>
            <a:spLocks noGrp="1"/>
          </p:cNvSpPr>
          <p:nvPr>
            <p:ph idx="1"/>
          </p:nvPr>
        </p:nvSpPr>
        <p:spPr/>
        <p:txBody>
          <a:bodyPr>
            <a:normAutofit/>
          </a:bodyPr>
          <a:lstStyle/>
          <a:p>
            <a:r>
              <a:rPr lang="en-US" dirty="0"/>
              <a:t>Recursive Algorithms</a:t>
            </a:r>
          </a:p>
          <a:p>
            <a:r>
              <a:rPr lang="en-US" dirty="0"/>
              <a:t>Proving Recursive Algorithms Correct</a:t>
            </a:r>
          </a:p>
          <a:p>
            <a:r>
              <a:rPr lang="en-US" dirty="0"/>
              <a:t>Recursion and Iteration (</a:t>
            </a:r>
            <a:r>
              <a:rPr lang="en-US" i="1" dirty="0"/>
              <a:t>not yet included in overheads</a:t>
            </a:r>
            <a:r>
              <a:rPr lang="en-US" dirty="0"/>
              <a:t>)</a:t>
            </a:r>
          </a:p>
          <a:p>
            <a:r>
              <a:rPr lang="en-US" dirty="0"/>
              <a:t>Merge Sort</a:t>
            </a:r>
          </a:p>
          <a:p>
            <a:pPr>
              <a:buNone/>
            </a:pPr>
            <a:endParaRPr lang="en-US" dirty="0"/>
          </a:p>
          <a:p>
            <a:pPr lvl="1">
              <a:buNone/>
            </a:pPr>
            <a:endParaRPr lang="en-US" dirty="0"/>
          </a:p>
          <a:p>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Algorithms</a:t>
            </a:r>
          </a:p>
        </p:txBody>
      </p:sp>
      <p:sp>
        <p:nvSpPr>
          <p:cNvPr id="3" name="Content Placeholder 2"/>
          <p:cNvSpPr>
            <a:spLocks noGrp="1"/>
          </p:cNvSpPr>
          <p:nvPr>
            <p:ph idx="1"/>
          </p:nvPr>
        </p:nvSpPr>
        <p:spPr/>
        <p:txBody>
          <a:bodyPr/>
          <a:lstStyle/>
          <a:p>
            <a:pPr>
              <a:buNone/>
            </a:pPr>
            <a:r>
              <a:rPr lang="en-US" b="1" dirty="0"/>
              <a:t>   Definition</a:t>
            </a:r>
            <a:r>
              <a:rPr lang="en-US" dirty="0"/>
              <a:t>: An algorithm is called </a:t>
            </a:r>
            <a:r>
              <a:rPr lang="en-US" i="1" dirty="0"/>
              <a:t>recursive</a:t>
            </a:r>
            <a:r>
              <a:rPr lang="en-US" dirty="0"/>
              <a:t> if it solves a problem by reducing it to an instance of the same problem with smaller input.</a:t>
            </a:r>
          </a:p>
          <a:p>
            <a:r>
              <a:rPr lang="en-US" dirty="0"/>
              <a:t>For the algorithm to terminate, the instance of the problem must eventually be reduced to some initial case for which the solution is known.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Factorial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n</a:t>
            </a:r>
            <a:r>
              <a:rPr lang="en-US" dirty="0"/>
              <a:t>!, where </a:t>
            </a:r>
            <a:r>
              <a:rPr lang="en-US" i="1" dirty="0"/>
              <a:t>n</a:t>
            </a:r>
            <a:r>
              <a:rPr lang="en-US" dirty="0"/>
              <a:t> is a nonnegative integer. </a:t>
            </a:r>
          </a:p>
          <a:p>
            <a:r>
              <a:rPr lang="en-US" b="1" dirty="0"/>
              <a:t>Solution</a:t>
            </a:r>
            <a:r>
              <a:rPr lang="en-US" dirty="0"/>
              <a:t>: Use the recursive definition of the factorial function.</a:t>
            </a:r>
          </a:p>
        </p:txBody>
      </p:sp>
      <p:sp>
        <p:nvSpPr>
          <p:cNvPr id="5" name="Content Placeholder 2"/>
          <p:cNvSpPr txBox="1">
            <a:spLocks/>
          </p:cNvSpPr>
          <p:nvPr/>
        </p:nvSpPr>
        <p:spPr>
          <a:xfrm>
            <a:off x="2667000" y="3810000"/>
            <a:ext cx="6781800" cy="2286000"/>
          </a:xfrm>
          <a:prstGeom prst="rect">
            <a:avLst/>
          </a:prstGeom>
          <a:ln>
            <a:solidFill>
              <a:schemeClr val="accent1"/>
            </a:solidFill>
          </a:ln>
        </p:spPr>
        <p:txBody>
          <a:bodyPr vert="horz">
            <a:normAutofit fontScale="32500" lnSpcReduction="20000"/>
          </a:bodyPr>
          <a:lstStyle/>
          <a:p>
            <a:pPr marL="274320" indent="-274320">
              <a:spcBef>
                <a:spcPct val="20000"/>
              </a:spcBef>
              <a:buClr>
                <a:schemeClr val="accent3"/>
              </a:buClr>
              <a:buSzPct val="95000"/>
              <a:defRPr/>
            </a:pPr>
            <a:r>
              <a:rPr lang="en-US" sz="7200" b="1" dirty="0"/>
              <a:t>procedure </a:t>
            </a:r>
            <a:r>
              <a:rPr lang="en-US" sz="7200" i="1" dirty="0"/>
              <a:t>factorial</a:t>
            </a:r>
            <a:r>
              <a:rPr lang="en-US" sz="7200" dirty="0"/>
              <a:t>(</a:t>
            </a:r>
            <a:r>
              <a:rPr lang="en-US" sz="7200" i="1" dirty="0"/>
              <a:t>n</a:t>
            </a:r>
            <a:r>
              <a:rPr lang="en-US" sz="7200" dirty="0"/>
              <a:t>:</a:t>
            </a:r>
            <a:r>
              <a:rPr lang="en-US" sz="7200" i="1" dirty="0"/>
              <a:t> </a:t>
            </a:r>
            <a:r>
              <a:rPr lang="en-US" sz="7200" dirty="0"/>
              <a:t>nonnegative integer)</a:t>
            </a:r>
          </a:p>
          <a:p>
            <a:pPr marL="274320" indent="-274320">
              <a:spcBef>
                <a:spcPct val="20000"/>
              </a:spcBef>
              <a:buClr>
                <a:schemeClr val="accent3"/>
              </a:buClr>
              <a:buSzPct val="95000"/>
              <a:defRPr/>
            </a:pPr>
            <a:r>
              <a:rPr lang="en-US" sz="7200" b="1" dirty="0"/>
              <a:t>if </a:t>
            </a:r>
            <a:r>
              <a:rPr lang="en-US" sz="7200" dirty="0"/>
              <a:t> </a:t>
            </a:r>
            <a:r>
              <a:rPr lang="en-US" sz="7200" i="1" dirty="0"/>
              <a:t>n</a:t>
            </a:r>
            <a:r>
              <a:rPr lang="en-US" sz="7200" dirty="0"/>
              <a:t> = </a:t>
            </a:r>
            <a:r>
              <a:rPr lang="en-US" sz="7200" dirty="0">
                <a:latin typeface="Cambria Math" pitchFamily="18" charset="0"/>
                <a:ea typeface="Cambria Math" pitchFamily="18" charset="0"/>
              </a:rPr>
              <a:t>0 </a:t>
            </a:r>
            <a:r>
              <a:rPr lang="en-US" sz="7200" b="1" dirty="0">
                <a:latin typeface="Cambria Math" pitchFamily="18" charset="0"/>
                <a:ea typeface="Cambria Math" pitchFamily="18" charset="0"/>
              </a:rPr>
              <a:t>then return </a:t>
            </a:r>
            <a:r>
              <a:rPr lang="en-US" sz="7200" dirty="0">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latin typeface="Cambria Math" pitchFamily="18" charset="0"/>
                <a:ea typeface="Cambria Math" pitchFamily="18" charset="0"/>
              </a:rPr>
              <a:t>return </a:t>
            </a:r>
            <a:r>
              <a:rPr lang="en-US" sz="7200" i="1" dirty="0"/>
              <a:t>n</a:t>
            </a:r>
            <a:r>
              <a:rPr lang="en-US" sz="7200" i="1" dirty="0">
                <a:latin typeface="Cambria Math"/>
                <a:ea typeface="Cambria Math"/>
              </a:rPr>
              <a:t>∙</a:t>
            </a:r>
            <a:r>
              <a:rPr lang="en-US" sz="7200" dirty="0">
                <a:ea typeface="Cambria Math"/>
              </a:rPr>
              <a:t>(</a:t>
            </a:r>
            <a:r>
              <a:rPr lang="en-US" sz="7200" i="1" dirty="0">
                <a:ea typeface="Cambria Math"/>
              </a:rPr>
              <a:t>n</a:t>
            </a:r>
            <a:r>
              <a:rPr lang="en-US" sz="7200" i="1" dirty="0">
                <a:latin typeface="Cambria Math"/>
                <a:ea typeface="Cambria Math"/>
              </a:rPr>
              <a:t> − </a:t>
            </a:r>
            <a:r>
              <a:rPr lang="en-US" sz="7200" dirty="0">
                <a:latin typeface="Cambria Math" pitchFamily="18" charset="0"/>
                <a:ea typeface="Cambria Math" pitchFamily="18" charset="0"/>
              </a:rPr>
              <a:t>1</a:t>
            </a:r>
            <a:r>
              <a:rPr lang="en-US" sz="7200" dirty="0">
                <a:ea typeface="Cambria Math" pitchFamily="18" charset="0"/>
              </a:rPr>
              <a:t>)</a:t>
            </a:r>
            <a:endParaRPr lang="en-US" sz="7200" i="1" dirty="0">
              <a:ea typeface="Cambria Math" pitchFamily="18" charset="0"/>
            </a:endParaRPr>
          </a:p>
          <a:p>
            <a:pPr marL="274320" indent="-274320">
              <a:spcBef>
                <a:spcPct val="20000"/>
              </a:spcBef>
              <a:buClr>
                <a:schemeClr val="accent3"/>
              </a:buClr>
              <a:buSzPct val="95000"/>
              <a:defRPr/>
            </a:pPr>
            <a:r>
              <a:rPr lang="en-US" sz="7200" dirty="0">
                <a:ea typeface="Cambria Math" pitchFamily="18" charset="0"/>
              </a:rPr>
              <a:t>{output is </a:t>
            </a:r>
            <a:r>
              <a:rPr lang="en-US" sz="7200" i="1" dirty="0">
                <a:ea typeface="Cambria Math" pitchFamily="18" charset="0"/>
              </a:rPr>
              <a:t>n</a:t>
            </a:r>
            <a:r>
              <a:rPr lang="en-US" sz="72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Recursive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Give a recursive algorithm for computing </a:t>
            </a:r>
            <a:r>
              <a:rPr lang="en-US" i="1" dirty="0"/>
              <a:t>a</a:t>
            </a:r>
            <a:r>
              <a:rPr lang="en-US" i="1" baseline="30000" dirty="0"/>
              <a:t>n</a:t>
            </a:r>
            <a:r>
              <a:rPr lang="en-US" dirty="0"/>
              <a:t>, where </a:t>
            </a:r>
            <a:r>
              <a:rPr lang="en-US" i="1" dirty="0"/>
              <a:t>a</a:t>
            </a:r>
            <a:r>
              <a:rPr lang="en-US" dirty="0"/>
              <a:t> is a nonzero real number and  </a:t>
            </a:r>
            <a:r>
              <a:rPr lang="en-US" i="1" dirty="0"/>
              <a:t>n</a:t>
            </a:r>
            <a:r>
              <a:rPr lang="en-US" dirty="0"/>
              <a:t> is a nonnegative integer.</a:t>
            </a:r>
          </a:p>
          <a:p>
            <a:pPr>
              <a:buNone/>
            </a:pPr>
            <a:r>
              <a:rPr lang="en-US" dirty="0"/>
              <a:t>   </a:t>
            </a:r>
            <a:r>
              <a:rPr lang="en-US" b="1" dirty="0"/>
              <a:t>Solution</a:t>
            </a:r>
            <a:r>
              <a:rPr lang="en-US" dirty="0"/>
              <a:t>: Use the recursive definition of </a:t>
            </a:r>
            <a:r>
              <a:rPr lang="en-US" sz="2800" i="1" dirty="0"/>
              <a:t>a</a:t>
            </a:r>
            <a:r>
              <a:rPr lang="en-US" sz="2800" i="1" baseline="30000" dirty="0"/>
              <a:t>n</a:t>
            </a:r>
            <a:r>
              <a:rPr lang="en-US" dirty="0"/>
              <a:t>.</a:t>
            </a:r>
          </a:p>
          <a:p>
            <a:pPr>
              <a:buNone/>
            </a:pPr>
            <a:endParaRPr lang="en-US" dirty="0"/>
          </a:p>
          <a:p>
            <a:pPr>
              <a:buNone/>
            </a:pPr>
            <a:endParaRPr lang="en-US" dirty="0"/>
          </a:p>
        </p:txBody>
      </p:sp>
      <p:sp>
        <p:nvSpPr>
          <p:cNvPr id="5" name="Content Placeholder 2"/>
          <p:cNvSpPr txBox="1">
            <a:spLocks/>
          </p:cNvSpPr>
          <p:nvPr/>
        </p:nvSpPr>
        <p:spPr>
          <a:xfrm>
            <a:off x="2590800" y="3962400"/>
            <a:ext cx="6781800" cy="2286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8000" b="1" dirty="0"/>
              <a:t>procedure </a:t>
            </a:r>
            <a:r>
              <a:rPr lang="en-US" sz="8000" i="1" dirty="0"/>
              <a:t>power</a:t>
            </a:r>
            <a:r>
              <a:rPr lang="en-US" sz="8000" dirty="0"/>
              <a:t>(</a:t>
            </a:r>
            <a:r>
              <a:rPr lang="en-US" sz="8000" i="1" dirty="0"/>
              <a:t>a</a:t>
            </a:r>
            <a:r>
              <a:rPr lang="en-US" sz="8000" dirty="0"/>
              <a:t>:</a:t>
            </a:r>
            <a:r>
              <a:rPr lang="en-US" sz="8000" i="1" dirty="0"/>
              <a:t> </a:t>
            </a:r>
            <a:r>
              <a:rPr lang="en-US" sz="8000" dirty="0"/>
              <a:t>nonzero</a:t>
            </a:r>
            <a:r>
              <a:rPr lang="en-US" sz="8000" i="1" dirty="0"/>
              <a:t> </a:t>
            </a:r>
            <a:r>
              <a:rPr lang="en-US" sz="8000" dirty="0"/>
              <a:t>real number</a:t>
            </a:r>
            <a:r>
              <a:rPr lang="en-US" sz="8000" i="1" dirty="0"/>
              <a:t>, n</a:t>
            </a:r>
            <a:r>
              <a:rPr lang="en-US" sz="8000" dirty="0"/>
              <a:t>:</a:t>
            </a:r>
            <a:r>
              <a:rPr lang="en-US" sz="8000" i="1" dirty="0"/>
              <a:t> </a:t>
            </a:r>
            <a:r>
              <a:rPr lang="en-US" sz="8000" dirty="0"/>
              <a:t>nonnegative integer)</a:t>
            </a:r>
          </a:p>
          <a:p>
            <a:pPr marL="274320" indent="-274320">
              <a:spcBef>
                <a:spcPct val="20000"/>
              </a:spcBef>
              <a:buClr>
                <a:schemeClr val="accent3"/>
              </a:buClr>
              <a:buSzPct val="95000"/>
              <a:defRPr/>
            </a:pPr>
            <a:r>
              <a:rPr lang="en-US" sz="8000" b="1" dirty="0"/>
              <a:t>if </a:t>
            </a:r>
            <a:r>
              <a:rPr lang="en-US" sz="8000" dirty="0"/>
              <a:t> </a:t>
            </a:r>
            <a:r>
              <a:rPr lang="en-US" sz="8000" i="1" dirty="0"/>
              <a:t>n</a:t>
            </a:r>
            <a:r>
              <a:rPr lang="en-US" sz="8000" dirty="0"/>
              <a:t> = </a:t>
            </a:r>
            <a:r>
              <a:rPr lang="en-US" sz="8000" dirty="0">
                <a:latin typeface="Cambria Math" pitchFamily="18" charset="0"/>
                <a:ea typeface="Cambria Math" pitchFamily="18" charset="0"/>
              </a:rPr>
              <a:t>0 </a:t>
            </a:r>
            <a:r>
              <a:rPr lang="en-US" sz="8000" b="1" dirty="0">
                <a:latin typeface="Cambria Math" pitchFamily="18" charset="0"/>
                <a:ea typeface="Cambria Math" pitchFamily="18" charset="0"/>
              </a:rPr>
              <a:t>then return </a:t>
            </a:r>
            <a:r>
              <a:rPr lang="en-US" sz="8000" dirty="0">
                <a:latin typeface="Cambria Math" pitchFamily="18" charset="0"/>
                <a:ea typeface="Cambria Math" pitchFamily="18" charset="0"/>
              </a:rPr>
              <a:t>1</a:t>
            </a:r>
          </a:p>
          <a:p>
            <a:pPr marL="274320" indent="-274320">
              <a:spcBef>
                <a:spcPct val="20000"/>
              </a:spcBef>
              <a:buClr>
                <a:schemeClr val="accent3"/>
              </a:buClr>
              <a:buSzPct val="95000"/>
              <a:defRPr/>
            </a:pPr>
            <a:r>
              <a:rPr lang="en-US" sz="8000" b="1" dirty="0"/>
              <a:t>else </a:t>
            </a:r>
            <a:r>
              <a:rPr lang="en-US" sz="8000" dirty="0"/>
              <a:t> </a:t>
            </a:r>
            <a:r>
              <a:rPr lang="en-US" sz="8000" b="1" dirty="0">
                <a:latin typeface="Cambria Math" pitchFamily="18" charset="0"/>
                <a:ea typeface="Cambria Math" pitchFamily="18" charset="0"/>
              </a:rPr>
              <a:t>return </a:t>
            </a:r>
            <a:r>
              <a:rPr lang="en-US" sz="8000" i="1" dirty="0"/>
              <a:t>a</a:t>
            </a:r>
            <a:r>
              <a:rPr lang="en-US" sz="8000" i="1" dirty="0">
                <a:latin typeface="Cambria Math"/>
                <a:ea typeface="Cambria Math"/>
              </a:rPr>
              <a:t>∙ </a:t>
            </a:r>
            <a:r>
              <a:rPr lang="en-US" sz="8000" i="1" dirty="0"/>
              <a:t>power </a:t>
            </a:r>
            <a:r>
              <a:rPr lang="en-US" sz="8000" dirty="0">
                <a:ea typeface="Cambria Math"/>
              </a:rPr>
              <a:t>(</a:t>
            </a:r>
            <a:r>
              <a:rPr lang="en-US" sz="8000" i="1" dirty="0">
                <a:ea typeface="Cambria Math"/>
              </a:rPr>
              <a:t>a, n</a:t>
            </a:r>
            <a:r>
              <a:rPr lang="en-US" sz="8000" i="1" dirty="0">
                <a:latin typeface="Cambria Math"/>
                <a:ea typeface="Cambria Math"/>
              </a:rPr>
              <a:t> − </a:t>
            </a:r>
            <a:r>
              <a:rPr lang="en-US" sz="8000" dirty="0">
                <a:latin typeface="Cambria Math" pitchFamily="18" charset="0"/>
                <a:ea typeface="Cambria Math" pitchFamily="18" charset="0"/>
              </a:rPr>
              <a:t>1</a:t>
            </a:r>
            <a:r>
              <a:rPr lang="en-US" sz="8000" dirty="0">
                <a:ea typeface="Cambria Math" pitchFamily="18" charset="0"/>
              </a:rPr>
              <a:t>)</a:t>
            </a:r>
            <a:endParaRPr lang="en-US" sz="8000" i="1" dirty="0">
              <a:ea typeface="Cambria Math" pitchFamily="18" charset="0"/>
            </a:endParaRPr>
          </a:p>
          <a:p>
            <a:pPr marL="274320" indent="-274320">
              <a:spcBef>
                <a:spcPct val="20000"/>
              </a:spcBef>
              <a:buClr>
                <a:schemeClr val="accent3"/>
              </a:buClr>
              <a:buSzPct val="95000"/>
              <a:defRPr/>
            </a:pPr>
            <a:r>
              <a:rPr lang="en-US" sz="8000" dirty="0">
                <a:ea typeface="Cambria Math" pitchFamily="18" charset="0"/>
              </a:rPr>
              <a:t>{output is </a:t>
            </a:r>
            <a:r>
              <a:rPr lang="en-US" sz="8000" i="1" dirty="0"/>
              <a:t>a</a:t>
            </a:r>
            <a:r>
              <a:rPr lang="en-US" sz="8000" i="1" baseline="30000" dirty="0"/>
              <a:t>n</a:t>
            </a:r>
            <a:r>
              <a:rPr lang="en-US" sz="8000" dirty="0"/>
              <a:t>}</a:t>
            </a:r>
            <a:endParaRPr lang="en-US" sz="8000" dirty="0">
              <a:ea typeface="Cambria Math" pitchFamily="18" charset="0"/>
            </a:endParaRPr>
          </a:p>
          <a:p>
            <a:pPr marL="274320" indent="-274320">
              <a:spcBef>
                <a:spcPct val="20000"/>
              </a:spcBef>
              <a:buClr>
                <a:schemeClr val="accent3"/>
              </a:buClr>
              <a:buSzPct val="95000"/>
              <a:defRPr/>
            </a:pPr>
            <a:endParaRPr lang="en-US" sz="7200" dirty="0">
              <a:ea typeface="Cambria Math" pitchFamily="18" charset="0"/>
            </a:endParaRPr>
          </a:p>
          <a:p>
            <a:pPr marL="274320" indent="-274320">
              <a:spcBef>
                <a:spcPct val="20000"/>
              </a:spcBef>
              <a:buClr>
                <a:schemeClr val="accent3"/>
              </a:buClr>
              <a:buSzPct val="95000"/>
              <a:defRPr/>
            </a:pPr>
            <a:endParaRPr lang="en-US" sz="7200" dirty="0">
              <a:ea typeface="Cambria Math" pitchFamily="18" charset="0"/>
            </a:endParaRP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GCD Algorithm</a:t>
            </a:r>
          </a:p>
        </p:txBody>
      </p:sp>
      <p:sp>
        <p:nvSpPr>
          <p:cNvPr id="3" name="Content Placeholder 2"/>
          <p:cNvSpPr>
            <a:spLocks noGrp="1"/>
          </p:cNvSpPr>
          <p:nvPr>
            <p:ph idx="1"/>
          </p:nvPr>
        </p:nvSpPr>
        <p:spPr>
          <a:xfrm>
            <a:off x="1981200" y="1935480"/>
            <a:ext cx="8229600" cy="4541520"/>
          </a:xfrm>
        </p:spPr>
        <p:txBody>
          <a:bodyPr/>
          <a:lstStyle/>
          <a:p>
            <a:pPr>
              <a:buNone/>
            </a:pPr>
            <a:r>
              <a:rPr lang="en-US" b="1" dirty="0"/>
              <a:t>   Example</a:t>
            </a:r>
            <a:r>
              <a:rPr lang="en-US" dirty="0"/>
              <a:t>: Give a recursive algorithm for computing the greatest common divisor of two nonnegative integers</a:t>
            </a:r>
            <a:r>
              <a:rPr lang="en-US" i="1" dirty="0"/>
              <a:t>  a </a:t>
            </a:r>
            <a:r>
              <a:rPr lang="en-US" dirty="0"/>
              <a:t>and</a:t>
            </a:r>
            <a:r>
              <a:rPr lang="en-US" i="1" dirty="0"/>
              <a:t> b </a:t>
            </a:r>
            <a:r>
              <a:rPr lang="en-US" dirty="0"/>
              <a:t>with </a:t>
            </a:r>
            <a:r>
              <a:rPr lang="en-US" i="1" dirty="0"/>
              <a:t>a &lt; b.</a:t>
            </a:r>
            <a:r>
              <a:rPr lang="en-US" dirty="0"/>
              <a:t> </a:t>
            </a:r>
          </a:p>
          <a:p>
            <a:pPr>
              <a:buNone/>
            </a:pPr>
            <a:r>
              <a:rPr lang="en-US" b="1" dirty="0"/>
              <a:t>   Solution</a:t>
            </a:r>
            <a:r>
              <a:rPr lang="en-US" dirty="0"/>
              <a:t>: Use the reduction</a:t>
            </a:r>
          </a:p>
          <a:p>
            <a:pPr>
              <a:buNone/>
            </a:pPr>
            <a:r>
              <a:rPr lang="en-US" dirty="0"/>
              <a:t>           </a:t>
            </a:r>
            <a:r>
              <a:rPr lang="en-US" dirty="0" err="1"/>
              <a:t>gcd</a:t>
            </a:r>
            <a:r>
              <a:rPr lang="en-US" dirty="0"/>
              <a:t>(</a:t>
            </a:r>
            <a:r>
              <a:rPr lang="en-US" i="1" dirty="0" err="1"/>
              <a:t>a</a:t>
            </a:r>
            <a:r>
              <a:rPr lang="en-US" dirty="0" err="1"/>
              <a:t>,</a:t>
            </a:r>
            <a:r>
              <a:rPr lang="en-US" i="1" dirty="0" err="1"/>
              <a:t>b</a:t>
            </a:r>
            <a:r>
              <a:rPr lang="en-US" dirty="0"/>
              <a:t>) = </a:t>
            </a:r>
            <a:r>
              <a:rPr lang="en-US" dirty="0" err="1"/>
              <a:t>gcd</a:t>
            </a:r>
            <a:r>
              <a:rPr lang="en-US" dirty="0"/>
              <a:t>(</a:t>
            </a:r>
            <a:r>
              <a:rPr lang="en-US" i="1" dirty="0"/>
              <a:t>b</a:t>
            </a:r>
            <a:r>
              <a:rPr lang="en-US" dirty="0"/>
              <a:t> </a:t>
            </a:r>
            <a:r>
              <a:rPr lang="en-US" b="1" dirty="0"/>
              <a:t>mod</a:t>
            </a:r>
            <a:r>
              <a:rPr lang="en-US" dirty="0"/>
              <a:t> </a:t>
            </a:r>
            <a:r>
              <a:rPr lang="en-US" i="1" dirty="0"/>
              <a:t>a</a:t>
            </a:r>
            <a:r>
              <a:rPr lang="en-US" dirty="0"/>
              <a:t>, </a:t>
            </a:r>
            <a:r>
              <a:rPr lang="en-US" i="1" dirty="0"/>
              <a:t>a</a:t>
            </a:r>
            <a:r>
              <a:rPr lang="en-US" dirty="0"/>
              <a:t>) </a:t>
            </a:r>
          </a:p>
          <a:p>
            <a:pPr>
              <a:buNone/>
            </a:pPr>
            <a:r>
              <a:rPr lang="en-US" dirty="0"/>
              <a:t>   and the condition </a:t>
            </a:r>
            <a:r>
              <a:rPr lang="en-US" dirty="0" err="1"/>
              <a:t>gcd</a:t>
            </a:r>
            <a:r>
              <a:rPr lang="en-US" dirty="0"/>
              <a:t>(</a:t>
            </a:r>
            <a:r>
              <a:rPr lang="en-US" dirty="0">
                <a:latin typeface="Cambria Math" pitchFamily="18" charset="0"/>
                <a:ea typeface="Cambria Math" pitchFamily="18" charset="0"/>
              </a:rPr>
              <a:t>0</a:t>
            </a:r>
            <a:r>
              <a:rPr lang="en-US" dirty="0"/>
              <a:t>,</a:t>
            </a:r>
            <a:r>
              <a:rPr lang="en-US" i="1" dirty="0"/>
              <a:t>b</a:t>
            </a:r>
            <a:r>
              <a:rPr lang="en-US" dirty="0"/>
              <a:t>) = </a:t>
            </a:r>
            <a:r>
              <a:rPr lang="en-US" i="1" dirty="0"/>
              <a:t>b</a:t>
            </a:r>
            <a:r>
              <a:rPr lang="en-US" dirty="0"/>
              <a:t> when </a:t>
            </a:r>
            <a:r>
              <a:rPr lang="en-US" i="1" dirty="0"/>
              <a:t>b</a:t>
            </a:r>
            <a:r>
              <a:rPr lang="en-US" dirty="0"/>
              <a:t> &gt; </a:t>
            </a:r>
            <a:r>
              <a:rPr lang="en-US" dirty="0">
                <a:latin typeface="Cambria Math" pitchFamily="18" charset="0"/>
                <a:ea typeface="Cambria Math" pitchFamily="18" charset="0"/>
              </a:rPr>
              <a:t>0</a:t>
            </a:r>
            <a:r>
              <a:rPr lang="en-US" dirty="0"/>
              <a:t>.</a:t>
            </a:r>
          </a:p>
          <a:p>
            <a:pPr>
              <a:buNone/>
            </a:pPr>
            <a:endParaRPr lang="en-US" dirty="0"/>
          </a:p>
          <a:p>
            <a:pPr>
              <a:buNone/>
            </a:pPr>
            <a:endParaRPr lang="en-US" dirty="0"/>
          </a:p>
        </p:txBody>
      </p:sp>
      <p:sp>
        <p:nvSpPr>
          <p:cNvPr id="5" name="Content Placeholder 2"/>
          <p:cNvSpPr txBox="1">
            <a:spLocks/>
          </p:cNvSpPr>
          <p:nvPr/>
        </p:nvSpPr>
        <p:spPr>
          <a:xfrm>
            <a:off x="2667000" y="4648200"/>
            <a:ext cx="6781800" cy="16764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400" b="1" dirty="0"/>
              <a:t>procedure </a:t>
            </a:r>
            <a:r>
              <a:rPr lang="en-US" sz="7400" i="1" dirty="0" err="1"/>
              <a:t>gcd</a:t>
            </a:r>
            <a:r>
              <a:rPr lang="en-US" sz="7400" dirty="0"/>
              <a:t>(</a:t>
            </a:r>
            <a:r>
              <a:rPr lang="en-US" sz="7400" i="1" dirty="0" err="1"/>
              <a:t>a,b</a:t>
            </a:r>
            <a:r>
              <a:rPr lang="en-US" sz="7400" dirty="0"/>
              <a:t>:</a:t>
            </a:r>
            <a:r>
              <a:rPr lang="en-US" sz="7400" i="1" dirty="0"/>
              <a:t> </a:t>
            </a:r>
            <a:r>
              <a:rPr lang="en-US" sz="7400" dirty="0"/>
              <a:t>nonnegative integers </a:t>
            </a:r>
          </a:p>
          <a:p>
            <a:pPr marL="274320" indent="-274320">
              <a:spcBef>
                <a:spcPct val="20000"/>
              </a:spcBef>
              <a:buClr>
                <a:schemeClr val="accent3"/>
              </a:buClr>
              <a:buSzPct val="95000"/>
              <a:defRPr/>
            </a:pPr>
            <a:r>
              <a:rPr lang="en-US" sz="7400" dirty="0"/>
              <a:t>                                   with </a:t>
            </a:r>
            <a:r>
              <a:rPr lang="en-US" sz="7400" i="1" dirty="0"/>
              <a:t>a &lt; b</a:t>
            </a:r>
            <a:r>
              <a:rPr lang="en-US" sz="7400" dirty="0"/>
              <a:t>)</a:t>
            </a:r>
          </a:p>
          <a:p>
            <a:pPr marL="274320" indent="-274320">
              <a:spcBef>
                <a:spcPct val="20000"/>
              </a:spcBef>
              <a:buClr>
                <a:schemeClr val="accent3"/>
              </a:buClr>
              <a:buSzPct val="95000"/>
              <a:defRPr/>
            </a:pPr>
            <a:r>
              <a:rPr lang="en-US" sz="7400" b="1" dirty="0"/>
              <a:t>if </a:t>
            </a:r>
            <a:r>
              <a:rPr lang="en-US" sz="7400" dirty="0"/>
              <a:t> </a:t>
            </a:r>
            <a:r>
              <a:rPr lang="en-US" sz="7400" i="1" dirty="0"/>
              <a:t>a</a:t>
            </a:r>
            <a:r>
              <a:rPr lang="en-US" sz="7400" dirty="0"/>
              <a:t> = </a:t>
            </a:r>
            <a:r>
              <a:rPr lang="en-US" sz="7400" dirty="0">
                <a:latin typeface="Cambria Math" pitchFamily="18" charset="0"/>
                <a:ea typeface="Cambria Math" pitchFamily="18" charset="0"/>
              </a:rPr>
              <a:t>0 </a:t>
            </a:r>
            <a:r>
              <a:rPr lang="en-US" sz="7400" b="1" dirty="0">
                <a:latin typeface="Cambria Math" pitchFamily="18" charset="0"/>
                <a:ea typeface="Cambria Math" pitchFamily="18" charset="0"/>
              </a:rPr>
              <a:t>then return </a:t>
            </a:r>
            <a:r>
              <a:rPr lang="en-US" sz="7400" i="1" dirty="0">
                <a:latin typeface="Cambria Math" pitchFamily="18" charset="0"/>
                <a:ea typeface="Cambria Math" pitchFamily="18" charset="0"/>
              </a:rPr>
              <a:t>b</a:t>
            </a:r>
          </a:p>
          <a:p>
            <a:pPr marL="274320" indent="-274320">
              <a:spcBef>
                <a:spcPct val="20000"/>
              </a:spcBef>
              <a:buClr>
                <a:schemeClr val="accent3"/>
              </a:buClr>
              <a:buSzPct val="95000"/>
              <a:defRPr/>
            </a:pPr>
            <a:r>
              <a:rPr lang="en-US" sz="7400" b="1" dirty="0"/>
              <a:t>else </a:t>
            </a:r>
            <a:r>
              <a:rPr lang="en-US" sz="7400" dirty="0"/>
              <a:t> </a:t>
            </a:r>
            <a:r>
              <a:rPr lang="en-US" sz="7400" b="1" dirty="0">
                <a:latin typeface="Cambria Math" pitchFamily="18" charset="0"/>
                <a:ea typeface="Cambria Math" pitchFamily="18" charset="0"/>
              </a:rPr>
              <a:t>return </a:t>
            </a:r>
            <a:r>
              <a:rPr lang="en-US" sz="7400" i="1" dirty="0"/>
              <a:t> </a:t>
            </a:r>
            <a:r>
              <a:rPr lang="en-US" sz="7400" i="1" dirty="0" err="1"/>
              <a:t>gcd</a:t>
            </a:r>
            <a:r>
              <a:rPr lang="en-US" sz="7400" i="1" dirty="0"/>
              <a:t> </a:t>
            </a:r>
            <a:r>
              <a:rPr lang="en-US" sz="7400" dirty="0">
                <a:ea typeface="Cambria Math"/>
              </a:rPr>
              <a:t>(</a:t>
            </a:r>
            <a:r>
              <a:rPr lang="en-US" sz="7400" i="1" dirty="0">
                <a:ea typeface="Cambria Math"/>
              </a:rPr>
              <a:t>b</a:t>
            </a:r>
            <a:r>
              <a:rPr lang="en-US" sz="7400" i="1" dirty="0">
                <a:latin typeface="Cambria Math"/>
                <a:ea typeface="Cambria Math"/>
              </a:rPr>
              <a:t> </a:t>
            </a:r>
            <a:r>
              <a:rPr lang="en-US" sz="7400" b="1" dirty="0">
                <a:ea typeface="Cambria Math"/>
              </a:rPr>
              <a:t>mod</a:t>
            </a:r>
            <a:r>
              <a:rPr lang="en-US" sz="7400" i="1" dirty="0">
                <a:ea typeface="Cambria Math"/>
              </a:rPr>
              <a:t>  a, a</a:t>
            </a:r>
            <a:r>
              <a:rPr lang="en-US" sz="7400" dirty="0">
                <a:ea typeface="Cambria Math" pitchFamily="18" charset="0"/>
              </a:rPr>
              <a:t>)</a:t>
            </a:r>
            <a:endParaRPr lang="en-US" sz="7400" i="1" dirty="0">
              <a:ea typeface="Cambria Math" pitchFamily="18" charset="0"/>
            </a:endParaRPr>
          </a:p>
          <a:p>
            <a:pPr marL="274320" indent="-274320">
              <a:spcBef>
                <a:spcPct val="20000"/>
              </a:spcBef>
              <a:buClr>
                <a:schemeClr val="accent3"/>
              </a:buClr>
              <a:buSzPct val="95000"/>
              <a:defRPr/>
            </a:pPr>
            <a:r>
              <a:rPr lang="en-US" sz="7400" dirty="0">
                <a:ea typeface="Cambria Math" pitchFamily="18" charset="0"/>
              </a:rPr>
              <a:t>{output is </a:t>
            </a:r>
            <a:r>
              <a:rPr lang="en-US" sz="7400" i="1" dirty="0" err="1">
                <a:ea typeface="Cambria Math" pitchFamily="18" charset="0"/>
              </a:rPr>
              <a:t>gcd</a:t>
            </a:r>
            <a:r>
              <a:rPr lang="en-US" sz="7400" dirty="0">
                <a:ea typeface="Cambria Math" pitchFamily="18" charset="0"/>
              </a:rPr>
              <a:t>(</a:t>
            </a:r>
            <a:r>
              <a:rPr lang="en-US" sz="7400" i="1" dirty="0">
                <a:ea typeface="Cambria Math" pitchFamily="18" charset="0"/>
              </a:rPr>
              <a:t>a, b</a:t>
            </a:r>
            <a:r>
              <a:rPr lang="en-US" sz="74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Modular Exponentiation Algorithm</a:t>
            </a:r>
          </a:p>
        </p:txBody>
      </p:sp>
      <p:sp>
        <p:nvSpPr>
          <p:cNvPr id="3" name="Content Placeholder 2"/>
          <p:cNvSpPr>
            <a:spLocks noGrp="1"/>
          </p:cNvSpPr>
          <p:nvPr>
            <p:ph idx="1"/>
          </p:nvPr>
        </p:nvSpPr>
        <p:spPr/>
        <p:txBody>
          <a:bodyPr/>
          <a:lstStyle/>
          <a:p>
            <a:pPr>
              <a:buNone/>
            </a:pPr>
            <a:r>
              <a:rPr lang="en-US" b="1" dirty="0"/>
              <a:t>   Example</a:t>
            </a:r>
            <a:r>
              <a:rPr lang="en-US" dirty="0"/>
              <a:t>: Devise a  a recursive algorithm for computing</a:t>
            </a:r>
            <a:r>
              <a:rPr lang="en-US" i="1" dirty="0"/>
              <a:t>   </a:t>
            </a:r>
            <a:r>
              <a:rPr lang="en-US" i="1" dirty="0" err="1"/>
              <a:t>b</a:t>
            </a:r>
            <a:r>
              <a:rPr lang="en-US" i="1" baseline="30000" dirty="0" err="1"/>
              <a:t>n</a:t>
            </a:r>
            <a:r>
              <a:rPr lang="en-US" dirty="0"/>
              <a:t> </a:t>
            </a:r>
            <a:r>
              <a:rPr lang="en-US" sz="2800" b="1" dirty="0">
                <a:ea typeface="Cambria Math"/>
              </a:rPr>
              <a:t>mod</a:t>
            </a:r>
            <a:r>
              <a:rPr lang="en-US" sz="2800" i="1" dirty="0">
                <a:ea typeface="Cambria Math"/>
              </a:rPr>
              <a:t>  m, </a:t>
            </a:r>
            <a:r>
              <a:rPr lang="en-US" sz="2800" dirty="0">
                <a:ea typeface="Cambria Math"/>
              </a:rPr>
              <a:t>where</a:t>
            </a:r>
            <a:r>
              <a:rPr lang="en-US" sz="2800" i="1" dirty="0">
                <a:ea typeface="Cambria Math"/>
              </a:rPr>
              <a:t> b, n, and m </a:t>
            </a:r>
            <a:r>
              <a:rPr lang="en-US" sz="2800" dirty="0">
                <a:ea typeface="Cambria Math"/>
              </a:rPr>
              <a:t>are</a:t>
            </a:r>
            <a:r>
              <a:rPr lang="en-US" sz="2800" i="1" dirty="0">
                <a:ea typeface="Cambria Math"/>
              </a:rPr>
              <a:t> </a:t>
            </a:r>
            <a:r>
              <a:rPr lang="en-US" sz="2800" dirty="0">
                <a:ea typeface="Cambria Math"/>
              </a:rPr>
              <a:t>integers with  </a:t>
            </a:r>
            <a:r>
              <a:rPr lang="en-US" sz="2800" i="1" dirty="0">
                <a:ea typeface="Cambria Math"/>
              </a:rPr>
              <a:t>m</a:t>
            </a:r>
            <a:r>
              <a:rPr lang="en-US" sz="2800" dirty="0">
                <a:ea typeface="Cambria Math"/>
              </a:rPr>
              <a:t> </a:t>
            </a:r>
            <a:r>
              <a:rPr lang="en-US" sz="2800" dirty="0">
                <a:latin typeface="Cambria Math"/>
                <a:ea typeface="Cambria Math"/>
              </a:rPr>
              <a:t>≥ 2,  </a:t>
            </a:r>
            <a:r>
              <a:rPr lang="en-US" sz="2800" i="1" dirty="0">
                <a:ea typeface="Cambria Math"/>
              </a:rPr>
              <a:t>n</a:t>
            </a:r>
            <a:r>
              <a:rPr lang="en-US" sz="2800" dirty="0">
                <a:ea typeface="Cambria Math"/>
              </a:rPr>
              <a:t> </a:t>
            </a:r>
            <a:r>
              <a:rPr lang="en-US" sz="2800" dirty="0">
                <a:latin typeface="Cambria Math"/>
                <a:ea typeface="Cambria Math"/>
              </a:rPr>
              <a:t>≥ 0, </a:t>
            </a:r>
            <a:r>
              <a:rPr lang="en-US" sz="2800" dirty="0"/>
              <a:t>and</a:t>
            </a:r>
            <a:r>
              <a:rPr lang="en-US" sz="2800" i="1" dirty="0"/>
              <a:t> </a:t>
            </a:r>
            <a:r>
              <a:rPr lang="en-US" sz="2800" dirty="0">
                <a:latin typeface="Cambria Math" pitchFamily="18" charset="0"/>
                <a:ea typeface="Cambria Math" pitchFamily="18" charset="0"/>
              </a:rPr>
              <a:t>1</a:t>
            </a:r>
            <a:r>
              <a:rPr lang="en-US" sz="2800" dirty="0">
                <a:latin typeface="Cambria Math"/>
                <a:ea typeface="Cambria Math"/>
              </a:rPr>
              <a:t>≤</a:t>
            </a:r>
            <a:r>
              <a:rPr lang="en-US" sz="2800" dirty="0">
                <a:latin typeface="Cambria Math" pitchFamily="18" charset="0"/>
                <a:ea typeface="Cambria Math" pitchFamily="18" charset="0"/>
              </a:rPr>
              <a:t> </a:t>
            </a:r>
            <a:r>
              <a:rPr lang="en-US" sz="2800" i="1" dirty="0"/>
              <a:t>b </a:t>
            </a:r>
            <a:r>
              <a:rPr lang="en-US" sz="2800" dirty="0">
                <a:latin typeface="Cambria Math"/>
                <a:ea typeface="Cambria Math"/>
              </a:rPr>
              <a:t>≤</a:t>
            </a:r>
            <a:r>
              <a:rPr lang="en-US" sz="2800" i="1" dirty="0"/>
              <a:t> m.</a:t>
            </a:r>
            <a:r>
              <a:rPr lang="en-US" sz="2800" dirty="0"/>
              <a:t> </a:t>
            </a:r>
          </a:p>
          <a:p>
            <a:r>
              <a:rPr lang="en-US" b="1" dirty="0"/>
              <a:t>Solution</a:t>
            </a:r>
            <a:r>
              <a:rPr lang="en-US" dirty="0"/>
              <a:t>:</a:t>
            </a:r>
          </a:p>
        </p:txBody>
      </p:sp>
      <p:sp>
        <p:nvSpPr>
          <p:cNvPr id="5" name="Content Placeholder 2"/>
          <p:cNvSpPr txBox="1">
            <a:spLocks/>
          </p:cNvSpPr>
          <p:nvPr/>
        </p:nvSpPr>
        <p:spPr>
          <a:xfrm>
            <a:off x="2514600" y="3962400"/>
            <a:ext cx="6781800" cy="22860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err="1"/>
              <a:t>mpower</a:t>
            </a:r>
            <a:r>
              <a:rPr lang="en-US" sz="7200" dirty="0"/>
              <a:t>(</a:t>
            </a:r>
            <a:r>
              <a:rPr lang="en-US" sz="7200" i="1" dirty="0"/>
              <a:t>b,</a:t>
            </a:r>
            <a:r>
              <a:rPr lang="en-US" sz="7200" i="1" dirty="0" err="1"/>
              <a:t>m,n</a:t>
            </a:r>
            <a:r>
              <a:rPr lang="en-US" sz="7200" dirty="0"/>
              <a:t>:</a:t>
            </a:r>
            <a:r>
              <a:rPr lang="en-US" sz="7200" i="1" dirty="0"/>
              <a:t> </a:t>
            </a:r>
            <a:r>
              <a:rPr lang="en-US" sz="7200" dirty="0"/>
              <a:t>integers with </a:t>
            </a:r>
            <a:r>
              <a:rPr lang="en-US" sz="7200" i="1" dirty="0"/>
              <a:t>b</a:t>
            </a:r>
            <a:r>
              <a:rPr lang="en-US" sz="7200" dirty="0"/>
              <a:t> &gt; </a:t>
            </a:r>
            <a:r>
              <a:rPr lang="en-US" sz="7200" dirty="0">
                <a:latin typeface="Cambria Math" pitchFamily="18" charset="0"/>
                <a:ea typeface="Cambria Math" pitchFamily="18" charset="0"/>
              </a:rPr>
              <a:t>0</a:t>
            </a:r>
            <a:r>
              <a:rPr lang="en-US" sz="7200" dirty="0"/>
              <a:t> and    </a:t>
            </a:r>
            <a:r>
              <a:rPr lang="en-US" sz="7200" i="1" dirty="0">
                <a:ea typeface="Cambria Math"/>
              </a:rPr>
              <a:t>m</a:t>
            </a:r>
            <a:r>
              <a:rPr lang="en-US" sz="7200" dirty="0">
                <a:ea typeface="Cambria Math"/>
              </a:rPr>
              <a:t> </a:t>
            </a:r>
            <a:r>
              <a:rPr lang="en-US" sz="7200" dirty="0">
                <a:latin typeface="Cambria Math"/>
                <a:ea typeface="Cambria Math"/>
              </a:rPr>
              <a:t>≥ 2,  </a:t>
            </a:r>
            <a:r>
              <a:rPr lang="en-US" sz="7200" i="1" dirty="0">
                <a:ea typeface="Cambria Math"/>
              </a:rPr>
              <a:t>n</a:t>
            </a:r>
            <a:r>
              <a:rPr lang="en-US" sz="7200" dirty="0">
                <a:ea typeface="Cambria Math"/>
              </a:rPr>
              <a:t> </a:t>
            </a:r>
            <a:r>
              <a:rPr lang="en-US" sz="7200" dirty="0">
                <a:latin typeface="Cambria Math"/>
                <a:ea typeface="Cambria Math"/>
              </a:rPr>
              <a:t>≥ 0)</a:t>
            </a:r>
            <a:endParaRPr lang="en-US" sz="7200" dirty="0"/>
          </a:p>
          <a:p>
            <a:pPr marL="274320" indent="-274320">
              <a:spcBef>
                <a:spcPct val="20000"/>
              </a:spcBef>
              <a:buClr>
                <a:schemeClr val="accent3"/>
              </a:buClr>
              <a:buSzPct val="95000"/>
              <a:defRPr/>
            </a:pPr>
            <a:r>
              <a:rPr lang="en-US" sz="7200" b="1" dirty="0"/>
              <a:t>if </a:t>
            </a:r>
            <a:r>
              <a:rPr lang="en-US" sz="7200" dirty="0"/>
              <a:t> </a:t>
            </a:r>
            <a:r>
              <a:rPr lang="en-US" sz="7200" i="1" dirty="0"/>
              <a:t>n</a:t>
            </a:r>
            <a:r>
              <a:rPr lang="en-US" sz="7200" dirty="0"/>
              <a:t> = </a:t>
            </a:r>
            <a:r>
              <a:rPr lang="en-US" sz="7200" dirty="0">
                <a:latin typeface="Cambria Math" pitchFamily="18" charset="0"/>
                <a:ea typeface="Cambria Math" pitchFamily="18" charset="0"/>
              </a:rPr>
              <a:t>0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dirty="0">
                <a:latin typeface="Cambria Math" pitchFamily="18" charset="0"/>
                <a:ea typeface="Cambria Math" pitchFamily="18" charset="0"/>
              </a:rPr>
              <a:t>1</a:t>
            </a:r>
          </a:p>
          <a:p>
            <a:pPr marL="274320" indent="-274320">
              <a:spcBef>
                <a:spcPct val="20000"/>
              </a:spcBef>
              <a:buClr>
                <a:schemeClr val="accent3"/>
              </a:buClr>
              <a:buSzPct val="95000"/>
              <a:defRPr/>
            </a:pPr>
            <a:r>
              <a:rPr lang="en-US" sz="7200" b="1" dirty="0"/>
              <a:t>else </a:t>
            </a:r>
            <a:r>
              <a:rPr lang="en-US" sz="7200" dirty="0"/>
              <a:t> </a:t>
            </a:r>
            <a:r>
              <a:rPr lang="en-US" sz="7200" b="1" dirty="0"/>
              <a:t>if  </a:t>
            </a:r>
            <a:r>
              <a:rPr lang="en-US" sz="7200" i="1" dirty="0"/>
              <a:t>n</a:t>
            </a:r>
            <a:r>
              <a:rPr lang="en-US" sz="7200" dirty="0"/>
              <a:t> </a:t>
            </a:r>
            <a:r>
              <a:rPr lang="en-US" sz="7200" i="1" dirty="0"/>
              <a:t>is even </a:t>
            </a:r>
            <a:r>
              <a:rPr lang="en-US" sz="7200" dirty="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err="1"/>
              <a:t>mpower</a:t>
            </a:r>
            <a:r>
              <a:rPr lang="en-US" sz="7200" dirty="0"/>
              <a:t>(</a:t>
            </a:r>
            <a:r>
              <a:rPr lang="en-US" sz="7200" i="1" dirty="0" err="1"/>
              <a:t>b,n</a:t>
            </a:r>
            <a:r>
              <a:rPr lang="en-US" sz="7200" i="1" dirty="0"/>
              <a:t>/</a:t>
            </a:r>
            <a:r>
              <a:rPr lang="en-US" sz="7200" dirty="0">
                <a:latin typeface="Cambria Math" pitchFamily="18" charset="0"/>
                <a:ea typeface="Cambria Math" pitchFamily="18" charset="0"/>
              </a:rPr>
              <a:t>2</a:t>
            </a:r>
            <a:r>
              <a:rPr lang="en-US" sz="7200" i="1" dirty="0"/>
              <a:t>,m</a:t>
            </a:r>
            <a:r>
              <a:rPr lang="en-US" sz="7200" dirty="0">
                <a:latin typeface="Cambria Math"/>
                <a:ea typeface="Cambria Math"/>
              </a:rPr>
              <a:t>)</a:t>
            </a:r>
            <a:r>
              <a:rPr lang="en-US" sz="7200" baseline="30000" dirty="0">
                <a:latin typeface="Cambria Math" pitchFamily="18" charset="0"/>
                <a:ea typeface="Cambria Math" pitchFamily="18" charset="0"/>
              </a:rPr>
              <a:t>2</a:t>
            </a:r>
            <a:r>
              <a:rPr lang="en-US" sz="7200" b="1" dirty="0">
                <a:ea typeface="Cambria Math"/>
              </a:rPr>
              <a:t> mod</a:t>
            </a:r>
            <a:r>
              <a:rPr lang="en-US" sz="7200" i="1" dirty="0">
                <a:ea typeface="Cambria Math"/>
              </a:rPr>
              <a:t>  m</a:t>
            </a:r>
          </a:p>
          <a:p>
            <a:pPr marL="274320" indent="-274320">
              <a:spcBef>
                <a:spcPct val="20000"/>
              </a:spcBef>
              <a:buClr>
                <a:schemeClr val="accent3"/>
              </a:buClr>
              <a:buSzPct val="95000"/>
              <a:defRPr/>
            </a:pPr>
            <a:r>
              <a:rPr lang="en-US" sz="7200" b="1" dirty="0"/>
              <a:t>else</a:t>
            </a:r>
            <a:endParaRPr lang="en-US" sz="7200" b="1" dirty="0">
              <a:latin typeface="Cambria Math" pitchFamily="18" charset="0"/>
              <a:ea typeface="Cambria Math" pitchFamily="18" charset="0"/>
            </a:endParaRP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dirty="0">
                <a:ea typeface="Cambria Math" pitchFamily="18" charset="0"/>
              </a:rPr>
              <a:t>(</a:t>
            </a:r>
            <a:r>
              <a:rPr lang="en-US" sz="7200" i="1" dirty="0" err="1"/>
              <a:t>mpower</a:t>
            </a:r>
            <a:r>
              <a:rPr lang="en-US" sz="7200" dirty="0"/>
              <a:t>(</a:t>
            </a:r>
            <a:r>
              <a:rPr lang="en-US" sz="7200" i="1" dirty="0" err="1"/>
              <a:t>b,</a:t>
            </a:r>
            <a:r>
              <a:rPr lang="en-US" sz="7200" dirty="0" err="1">
                <a:latin typeface="Cambria Math"/>
                <a:ea typeface="Cambria Math"/>
              </a:rPr>
              <a:t>⌊</a:t>
            </a:r>
            <a:r>
              <a:rPr lang="en-US" sz="7200" i="1" dirty="0" err="1"/>
              <a:t>n</a:t>
            </a:r>
            <a:r>
              <a:rPr lang="en-US" sz="7200" i="1" dirty="0"/>
              <a:t>/</a:t>
            </a:r>
            <a:r>
              <a:rPr lang="en-US" sz="7200" dirty="0">
                <a:latin typeface="Cambria Math" pitchFamily="18" charset="0"/>
                <a:ea typeface="Cambria Math" pitchFamily="18" charset="0"/>
              </a:rPr>
              <a:t>2</a:t>
            </a:r>
            <a:r>
              <a:rPr lang="en-US" sz="7200" dirty="0">
                <a:latin typeface="Cambria Math"/>
                <a:ea typeface="Cambria Math"/>
              </a:rPr>
              <a:t>⌋</a:t>
            </a:r>
            <a:r>
              <a:rPr lang="en-US" sz="7200" i="1" dirty="0"/>
              <a:t>,m</a:t>
            </a:r>
            <a:r>
              <a:rPr lang="en-US" sz="7200" dirty="0">
                <a:latin typeface="Cambria Math"/>
                <a:ea typeface="Cambria Math"/>
              </a:rPr>
              <a:t>)</a:t>
            </a:r>
            <a:r>
              <a:rPr lang="en-US" sz="7200" baseline="30000" dirty="0">
                <a:latin typeface="Cambria Math" pitchFamily="18" charset="0"/>
                <a:ea typeface="Cambria Math" pitchFamily="18" charset="0"/>
              </a:rPr>
              <a:t>2</a:t>
            </a:r>
            <a:r>
              <a:rPr lang="en-US" sz="7200" b="1" dirty="0">
                <a:ea typeface="Cambria Math"/>
              </a:rPr>
              <a:t> mod</a:t>
            </a:r>
            <a:r>
              <a:rPr lang="en-US" sz="7200" i="1" dirty="0">
                <a:ea typeface="Cambria Math"/>
              </a:rPr>
              <a:t>  m</a:t>
            </a:r>
            <a:r>
              <a:rPr lang="en-US" sz="7200" i="1" dirty="0">
                <a:latin typeface="Cambria Math"/>
                <a:ea typeface="Cambria Math"/>
              </a:rPr>
              <a:t>∙ b</a:t>
            </a:r>
            <a:r>
              <a:rPr lang="en-US" sz="7200" b="1" dirty="0">
                <a:ea typeface="Cambria Math"/>
              </a:rPr>
              <a:t> mod</a:t>
            </a:r>
            <a:r>
              <a:rPr lang="en-US" sz="7200" i="1" dirty="0">
                <a:ea typeface="Cambria Math"/>
              </a:rPr>
              <a:t>  m</a:t>
            </a:r>
            <a:r>
              <a:rPr lang="en-US" sz="7200" dirty="0">
                <a:ea typeface="Cambria Math"/>
              </a:rPr>
              <a:t>)</a:t>
            </a:r>
            <a:r>
              <a:rPr lang="en-US" sz="7200" b="1" dirty="0">
                <a:ea typeface="Cambria Math"/>
              </a:rPr>
              <a:t> mod</a:t>
            </a:r>
            <a:r>
              <a:rPr lang="en-US" sz="7200" i="1" dirty="0">
                <a:ea typeface="Cambria Math"/>
              </a:rPr>
              <a:t>  m</a:t>
            </a:r>
            <a:endParaRPr lang="en-US" sz="7200" dirty="0">
              <a:latin typeface="Cambria Math" pitchFamily="18" charset="0"/>
              <a:ea typeface="Cambria Math" pitchFamily="18" charset="0"/>
            </a:endParaRPr>
          </a:p>
          <a:p>
            <a:pPr marL="274320" indent="-274320">
              <a:spcBef>
                <a:spcPct val="20000"/>
              </a:spcBef>
              <a:buClr>
                <a:schemeClr val="accent3"/>
              </a:buClr>
              <a:buSzPct val="95000"/>
              <a:defRPr/>
            </a:pPr>
            <a:r>
              <a:rPr lang="en-US" sz="7200" dirty="0">
                <a:ea typeface="Cambria Math" pitchFamily="18" charset="0"/>
              </a:rPr>
              <a:t>{output is </a:t>
            </a:r>
            <a:r>
              <a:rPr lang="en-US" sz="7200" i="1" dirty="0" err="1"/>
              <a:t>b</a:t>
            </a:r>
            <a:r>
              <a:rPr lang="en-US" sz="7200" i="1" baseline="30000" dirty="0" err="1"/>
              <a:t>n</a:t>
            </a:r>
            <a:r>
              <a:rPr lang="en-US" sz="8000" dirty="0"/>
              <a:t> </a:t>
            </a:r>
            <a:r>
              <a:rPr lang="en-US" sz="7200" b="1" dirty="0">
                <a:ea typeface="Cambria Math"/>
              </a:rPr>
              <a:t>mod</a:t>
            </a:r>
            <a:r>
              <a:rPr lang="en-US" sz="7200" i="1" dirty="0">
                <a:ea typeface="Cambria Math"/>
              </a:rPr>
              <a:t>  m</a:t>
            </a:r>
            <a:r>
              <a:rPr lang="en-US" sz="72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
        <p:nvSpPr>
          <p:cNvPr id="7" name="TextBox 6"/>
          <p:cNvSpPr txBox="1"/>
          <p:nvPr/>
        </p:nvSpPr>
        <p:spPr>
          <a:xfrm>
            <a:off x="4191000" y="3429000"/>
            <a:ext cx="3352800" cy="369332"/>
          </a:xfrm>
          <a:prstGeom prst="rect">
            <a:avLst/>
          </a:prstGeom>
          <a:noFill/>
        </p:spPr>
        <p:txBody>
          <a:bodyPr wrap="square" rtlCol="0">
            <a:spAutoFit/>
          </a:bodyPr>
          <a:lstStyle/>
          <a:p>
            <a:r>
              <a:rPr lang="en-US" dirty="0"/>
              <a:t>(</a:t>
            </a:r>
            <a:r>
              <a:rPr lang="en-US" i="1" dirty="0"/>
              <a:t>see text for full explanation</a:t>
            </a:r>
            <a:r>
              <a:rPr lang="en-US" dirty="0"/>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Remembering How Mathematical Induction Works</a:t>
            </a:r>
          </a:p>
        </p:txBody>
      </p:sp>
      <p:pic>
        <p:nvPicPr>
          <p:cNvPr id="4" name="Content Placeholder 3" descr="0403.jpg"/>
          <p:cNvPicPr>
            <a:picLocks noGrp="1" noChangeAspect="1"/>
          </p:cNvPicPr>
          <p:nvPr>
            <p:ph idx="1"/>
          </p:nvPr>
        </p:nvPicPr>
        <p:blipFill>
          <a:blip r:embed="rId2" cstate="print"/>
          <a:stretch>
            <a:fillRect/>
          </a:stretch>
        </p:blipFill>
        <p:spPr>
          <a:xfrm>
            <a:off x="4343400" y="2209800"/>
            <a:ext cx="2150364" cy="3657600"/>
          </a:xfrm>
        </p:spPr>
      </p:pic>
      <p:sp>
        <p:nvSpPr>
          <p:cNvPr id="6" name="TextBox 5"/>
          <p:cNvSpPr txBox="1"/>
          <p:nvPr/>
        </p:nvSpPr>
        <p:spPr>
          <a:xfrm>
            <a:off x="1752600" y="2514601"/>
            <a:ext cx="2667000" cy="1200329"/>
          </a:xfrm>
          <a:prstGeom prst="rect">
            <a:avLst/>
          </a:prstGeom>
          <a:noFill/>
        </p:spPr>
        <p:txBody>
          <a:bodyPr wrap="square" rtlCol="0">
            <a:spAutoFit/>
          </a:bodyPr>
          <a:lstStyle/>
          <a:p>
            <a:r>
              <a:rPr lang="en-US" dirty="0"/>
              <a:t>Consider  an infinite sequence  of dominoes, labeled </a:t>
            </a:r>
            <a:r>
              <a:rPr lang="en-US" dirty="0">
                <a:latin typeface="Cambria Math" pitchFamily="18" charset="0"/>
                <a:ea typeface="Cambria Math" pitchFamily="18" charset="0"/>
              </a:rPr>
              <a:t>1,2,3</a:t>
            </a:r>
            <a:r>
              <a:rPr lang="en-US" dirty="0"/>
              <a:t>, …, where each domino is standing. </a:t>
            </a:r>
          </a:p>
        </p:txBody>
      </p:sp>
      <p:sp>
        <p:nvSpPr>
          <p:cNvPr id="7" name="TextBox 6"/>
          <p:cNvSpPr txBox="1"/>
          <p:nvPr/>
        </p:nvSpPr>
        <p:spPr>
          <a:xfrm>
            <a:off x="6705600" y="2590800"/>
            <a:ext cx="3429000" cy="2308324"/>
          </a:xfrm>
          <a:prstGeom prst="rect">
            <a:avLst/>
          </a:prstGeom>
          <a:noFill/>
        </p:spPr>
        <p:txBody>
          <a:bodyPr wrap="square" rtlCol="0">
            <a:spAutoFit/>
          </a:bodyPr>
          <a:lstStyle/>
          <a:p>
            <a:r>
              <a:rPr lang="en-US" dirty="0"/>
              <a:t>We know that the first domino is knocked down, i.e., </a:t>
            </a:r>
            <a:r>
              <a:rPr lang="en-US" i="1" dirty="0"/>
              <a:t>P</a:t>
            </a:r>
            <a:r>
              <a:rPr lang="en-US" dirty="0"/>
              <a:t>(</a:t>
            </a:r>
            <a:r>
              <a:rPr lang="en-US" dirty="0">
                <a:latin typeface="Cambria Math" pitchFamily="18" charset="0"/>
                <a:ea typeface="Cambria Math" pitchFamily="18" charset="0"/>
              </a:rPr>
              <a:t>1</a:t>
            </a:r>
            <a:r>
              <a:rPr lang="en-US" dirty="0"/>
              <a:t>) is true .</a:t>
            </a:r>
          </a:p>
          <a:p>
            <a:endParaRPr lang="en-US" dirty="0"/>
          </a:p>
          <a:p>
            <a:r>
              <a:rPr lang="en-US" dirty="0"/>
              <a:t>We also know that  if  whenever the </a:t>
            </a:r>
            <a:r>
              <a:rPr lang="en-US" i="1" dirty="0" err="1"/>
              <a:t>k</a:t>
            </a:r>
            <a:r>
              <a:rPr lang="en-US" dirty="0" err="1"/>
              <a:t>th</a:t>
            </a:r>
            <a:r>
              <a:rPr lang="en-US" dirty="0"/>
              <a:t> domino is knocked over, it knocks over the (</a:t>
            </a:r>
            <a:r>
              <a:rPr lang="en-US" i="1" dirty="0"/>
              <a:t>k</a:t>
            </a:r>
            <a:r>
              <a:rPr lang="en-US" dirty="0"/>
              <a:t> + </a:t>
            </a:r>
            <a:r>
              <a:rPr lang="en-US" dirty="0">
                <a:latin typeface="Cambria Math" pitchFamily="18" charset="0"/>
                <a:ea typeface="Cambria Math" pitchFamily="18" charset="0"/>
              </a:rPr>
              <a:t>1</a:t>
            </a:r>
            <a:r>
              <a:rPr lang="en-US" dirty="0"/>
              <a:t>)</a:t>
            </a:r>
            <a:r>
              <a:rPr lang="en-US" dirty="0" err="1"/>
              <a:t>st</a:t>
            </a:r>
            <a:r>
              <a:rPr lang="en-US" dirty="0"/>
              <a:t> domino, </a:t>
            </a:r>
            <a:r>
              <a:rPr lang="en-US" dirty="0" err="1"/>
              <a:t>i.e</a:t>
            </a:r>
            <a:r>
              <a:rPr lang="en-US" dirty="0"/>
              <a:t>, </a:t>
            </a:r>
            <a:r>
              <a:rPr lang="en-US" i="1" dirty="0"/>
              <a:t>P</a:t>
            </a:r>
            <a:r>
              <a:rPr lang="en-US" dirty="0"/>
              <a:t>(</a:t>
            </a:r>
            <a:r>
              <a:rPr lang="en-US" i="1" dirty="0"/>
              <a:t>k</a:t>
            </a:r>
            <a:r>
              <a:rPr lang="en-US" dirty="0"/>
              <a:t>)</a:t>
            </a:r>
            <a:r>
              <a:rPr lang="en-US" i="1" dirty="0"/>
              <a:t> </a:t>
            </a:r>
            <a:r>
              <a:rPr lang="en-US" i="1" dirty="0">
                <a:latin typeface="Cambria Math"/>
                <a:ea typeface="Cambria Math"/>
                <a:sym typeface="Wingdings" pitchFamily="2" charset="2"/>
              </a:rPr>
              <a:t>→</a:t>
            </a:r>
            <a:r>
              <a:rPr lang="en-US" i="1" dirty="0">
                <a:sym typeface="Wingdings" pitchFamily="2" charset="2"/>
              </a:rPr>
              <a:t> P</a:t>
            </a:r>
            <a:r>
              <a:rPr lang="en-US" dirty="0">
                <a:sym typeface="Wingdings" pitchFamily="2" charset="2"/>
              </a:rPr>
              <a:t>(</a:t>
            </a:r>
            <a:r>
              <a:rPr lang="en-US" i="1" dirty="0">
                <a:sym typeface="Wingdings" pitchFamily="2" charset="2"/>
              </a:rPr>
              <a:t>k + </a:t>
            </a:r>
            <a:r>
              <a:rPr lang="en-US" dirty="0">
                <a:latin typeface="Cambria Math" pitchFamily="18" charset="0"/>
                <a:ea typeface="Cambria Math" pitchFamily="18" charset="0"/>
                <a:sym typeface="Wingdings" pitchFamily="2" charset="2"/>
              </a:rPr>
              <a:t>1</a:t>
            </a:r>
            <a:r>
              <a:rPr lang="en-US" dirty="0">
                <a:sym typeface="Wingdings" pitchFamily="2" charset="2"/>
              </a:rPr>
              <a:t>) is true for all positive integers </a:t>
            </a:r>
            <a:r>
              <a:rPr lang="en-US" i="1" dirty="0">
                <a:sym typeface="Wingdings" pitchFamily="2" charset="2"/>
              </a:rPr>
              <a:t>k</a:t>
            </a:r>
            <a:r>
              <a:rPr lang="en-US" dirty="0">
                <a:sym typeface="Wingdings" pitchFamily="2" charset="2"/>
              </a:rPr>
              <a:t>. </a:t>
            </a:r>
            <a:endParaRPr lang="en-US" dirty="0"/>
          </a:p>
        </p:txBody>
      </p:sp>
      <p:sp>
        <p:nvSpPr>
          <p:cNvPr id="8" name="TextBox 7"/>
          <p:cNvSpPr txBox="1"/>
          <p:nvPr/>
        </p:nvSpPr>
        <p:spPr>
          <a:xfrm>
            <a:off x="1828800" y="3962400"/>
            <a:ext cx="2286000" cy="1477328"/>
          </a:xfrm>
          <a:prstGeom prst="rect">
            <a:avLst/>
          </a:prstGeom>
          <a:noFill/>
        </p:spPr>
        <p:txBody>
          <a:bodyPr wrap="square" rtlCol="0">
            <a:spAutoFit/>
          </a:bodyPr>
          <a:lstStyle/>
          <a:p>
            <a:r>
              <a:rPr lang="en-US" dirty="0"/>
              <a:t>Let </a:t>
            </a:r>
            <a:r>
              <a:rPr lang="en-US" i="1" dirty="0"/>
              <a:t>P</a:t>
            </a:r>
            <a:r>
              <a:rPr lang="en-US" dirty="0"/>
              <a:t>(</a:t>
            </a:r>
            <a:r>
              <a:rPr lang="en-US" i="1" dirty="0"/>
              <a:t>n</a:t>
            </a:r>
            <a:r>
              <a:rPr lang="en-US" dirty="0"/>
              <a:t>) be the proposition that the </a:t>
            </a:r>
            <a:r>
              <a:rPr lang="en-US" i="1" dirty="0"/>
              <a:t>n</a:t>
            </a:r>
            <a:r>
              <a:rPr lang="en-US" dirty="0"/>
              <a:t>th domino is knocked over. </a:t>
            </a:r>
          </a:p>
          <a:p>
            <a:endParaRPr lang="en-US" dirty="0"/>
          </a:p>
        </p:txBody>
      </p:sp>
      <p:sp>
        <p:nvSpPr>
          <p:cNvPr id="9" name="TextBox 8"/>
          <p:cNvSpPr txBox="1"/>
          <p:nvPr/>
        </p:nvSpPr>
        <p:spPr>
          <a:xfrm>
            <a:off x="6172200" y="5334001"/>
            <a:ext cx="4038600" cy="1200329"/>
          </a:xfrm>
          <a:prstGeom prst="rect">
            <a:avLst/>
          </a:prstGeom>
          <a:noFill/>
        </p:spPr>
        <p:txBody>
          <a:bodyPr wrap="square" rtlCol="0">
            <a:spAutoFit/>
          </a:bodyPr>
          <a:lstStyle/>
          <a:p>
            <a:r>
              <a:rPr lang="en-US" dirty="0"/>
              <a:t>Hence, all dominos are knocked over.</a:t>
            </a:r>
          </a:p>
          <a:p>
            <a:endParaRPr lang="en-US" dirty="0"/>
          </a:p>
          <a:p>
            <a:r>
              <a:rPr lang="en-US" i="1" dirty="0"/>
              <a:t>P</a:t>
            </a:r>
            <a:r>
              <a:rPr lang="en-US" dirty="0"/>
              <a:t>(</a:t>
            </a:r>
            <a:r>
              <a:rPr lang="en-US" i="1" dirty="0"/>
              <a:t>n</a:t>
            </a:r>
            <a:r>
              <a:rPr lang="en-US" dirty="0"/>
              <a:t>) is true for all positive integers </a:t>
            </a:r>
            <a:r>
              <a:rPr lang="en-US" i="1" dirty="0"/>
              <a:t>n</a:t>
            </a:r>
            <a:r>
              <a:rPr lang="en-US" dirty="0"/>
              <a:t>.</a:t>
            </a:r>
          </a:p>
          <a:p>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Binary Search Algorithm</a:t>
            </a:r>
          </a:p>
        </p:txBody>
      </p:sp>
      <p:sp>
        <p:nvSpPr>
          <p:cNvPr id="3" name="Content Placeholder 2"/>
          <p:cNvSpPr>
            <a:spLocks noGrp="1"/>
          </p:cNvSpPr>
          <p:nvPr>
            <p:ph idx="1"/>
          </p:nvPr>
        </p:nvSpPr>
        <p:spPr/>
        <p:txBody>
          <a:bodyPr/>
          <a:lstStyle/>
          <a:p>
            <a:pPr>
              <a:buNone/>
            </a:pPr>
            <a:r>
              <a:rPr lang="en-US" b="1" dirty="0"/>
              <a:t>   Example</a:t>
            </a:r>
            <a:r>
              <a:rPr lang="en-US" dirty="0"/>
              <a:t>: Construct a recursive version of a binary search algorithm. </a:t>
            </a:r>
          </a:p>
          <a:p>
            <a:pPr>
              <a:buNone/>
            </a:pPr>
            <a:r>
              <a:rPr lang="en-US" sz="2800" b="1" dirty="0"/>
              <a:t>   Solution</a:t>
            </a:r>
            <a:r>
              <a:rPr lang="en-US" sz="2800" dirty="0"/>
              <a:t>: </a:t>
            </a:r>
            <a:r>
              <a:rPr lang="en-US" sz="2000" dirty="0"/>
              <a:t>Assume we have </a:t>
            </a:r>
            <a:r>
              <a:rPr lang="en-US" sz="2000" i="1" dirty="0"/>
              <a:t>a</a:t>
            </a:r>
            <a:r>
              <a:rPr lang="en-US" sz="2000" baseline="-25000" dirty="0"/>
              <a:t>1</a:t>
            </a:r>
            <a:r>
              <a:rPr lang="en-US" sz="2000" dirty="0"/>
              <a:t>,</a:t>
            </a:r>
            <a:r>
              <a:rPr lang="en-US" sz="2000" i="1" dirty="0"/>
              <a:t>a</a:t>
            </a:r>
            <a:r>
              <a:rPr lang="en-US" sz="2000" baseline="-25000" dirty="0"/>
              <a:t>2</a:t>
            </a:r>
            <a:r>
              <a:rPr lang="en-US" sz="2000" dirty="0"/>
              <a:t>,…, </a:t>
            </a:r>
            <a:r>
              <a:rPr lang="en-US" sz="2000" i="1" dirty="0"/>
              <a:t>a</a:t>
            </a:r>
            <a:r>
              <a:rPr lang="en-US" sz="2000" i="1" baseline="-25000" dirty="0"/>
              <a:t>n</a:t>
            </a:r>
            <a:r>
              <a:rPr lang="en-US" sz="2000" dirty="0"/>
              <a:t>, an increasing sequence of integers. Initially </a:t>
            </a:r>
            <a:r>
              <a:rPr lang="en-US" sz="2000" i="1" dirty="0" err="1"/>
              <a:t>i</a:t>
            </a:r>
            <a:r>
              <a:rPr lang="en-US" sz="2000" dirty="0"/>
              <a:t> is </a:t>
            </a:r>
            <a:r>
              <a:rPr lang="en-US" sz="2000" dirty="0">
                <a:latin typeface="Cambria Math" pitchFamily="18" charset="0"/>
                <a:ea typeface="Cambria Math" pitchFamily="18" charset="0"/>
              </a:rPr>
              <a:t>1</a:t>
            </a:r>
            <a:r>
              <a:rPr lang="en-US" sz="2000" dirty="0"/>
              <a:t> and </a:t>
            </a:r>
            <a:r>
              <a:rPr lang="en-US" sz="2000" i="1" dirty="0"/>
              <a:t>j</a:t>
            </a:r>
            <a:r>
              <a:rPr lang="en-US" sz="2000" dirty="0"/>
              <a:t> is </a:t>
            </a:r>
            <a:r>
              <a:rPr lang="en-US" sz="2000" i="1" dirty="0"/>
              <a:t>n</a:t>
            </a:r>
            <a:r>
              <a:rPr lang="en-US" sz="2000" dirty="0"/>
              <a:t>. We are searching for </a:t>
            </a:r>
            <a:r>
              <a:rPr lang="en-US" sz="2000" i="1" dirty="0"/>
              <a:t>x</a:t>
            </a:r>
            <a:r>
              <a:rPr lang="en-US" sz="2000" dirty="0"/>
              <a:t>.</a:t>
            </a:r>
          </a:p>
          <a:p>
            <a:endParaRPr lang="en-US" dirty="0"/>
          </a:p>
          <a:p>
            <a:endParaRPr lang="en-US" dirty="0"/>
          </a:p>
          <a:p>
            <a:endParaRPr lang="en-US" dirty="0"/>
          </a:p>
        </p:txBody>
      </p:sp>
      <p:sp>
        <p:nvSpPr>
          <p:cNvPr id="5" name="Content Placeholder 2"/>
          <p:cNvSpPr txBox="1">
            <a:spLocks/>
          </p:cNvSpPr>
          <p:nvPr/>
        </p:nvSpPr>
        <p:spPr>
          <a:xfrm>
            <a:off x="2590800" y="3657600"/>
            <a:ext cx="6781800" cy="28956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binary search</a:t>
            </a:r>
            <a:r>
              <a:rPr lang="en-US" sz="7200" dirty="0"/>
              <a:t>(</a:t>
            </a:r>
            <a:r>
              <a:rPr lang="en-US" sz="7200" i="1" dirty="0" err="1"/>
              <a:t>i</a:t>
            </a:r>
            <a:r>
              <a:rPr lang="en-US" sz="7200" i="1" dirty="0"/>
              <a:t>, j, x : </a:t>
            </a:r>
            <a:r>
              <a:rPr lang="en-US" sz="7200" dirty="0"/>
              <a:t>integers,  </a:t>
            </a:r>
            <a:r>
              <a:rPr lang="en-US" sz="7200" dirty="0">
                <a:latin typeface="Cambria Math" pitchFamily="18" charset="0"/>
                <a:ea typeface="Cambria Math" pitchFamily="18" charset="0"/>
              </a:rPr>
              <a:t>1</a:t>
            </a:r>
            <a:r>
              <a:rPr lang="en-US" sz="7200" dirty="0">
                <a:latin typeface="Cambria Math"/>
                <a:ea typeface="Cambria Math"/>
              </a:rPr>
              <a:t>≤</a:t>
            </a:r>
            <a:r>
              <a:rPr lang="en-US" sz="7200" i="1" dirty="0">
                <a:ea typeface="Cambria Math"/>
              </a:rPr>
              <a:t> </a:t>
            </a:r>
            <a:r>
              <a:rPr lang="en-US" sz="7200" i="1" dirty="0" err="1">
                <a:ea typeface="Cambria Math"/>
              </a:rPr>
              <a:t>i</a:t>
            </a:r>
            <a:r>
              <a:rPr lang="en-US" sz="7200" i="1" dirty="0">
                <a:ea typeface="Cambria Math"/>
              </a:rPr>
              <a:t> </a:t>
            </a:r>
            <a:r>
              <a:rPr lang="en-US" sz="7200" dirty="0">
                <a:latin typeface="Cambria Math"/>
                <a:ea typeface="Cambria Math"/>
              </a:rPr>
              <a:t>≤ </a:t>
            </a:r>
            <a:r>
              <a:rPr lang="en-US" sz="7200" i="1" dirty="0">
                <a:ea typeface="Cambria Math"/>
              </a:rPr>
              <a:t>j </a:t>
            </a:r>
            <a:r>
              <a:rPr lang="en-US" sz="7200" dirty="0">
                <a:latin typeface="Cambria Math"/>
                <a:ea typeface="Cambria Math"/>
              </a:rPr>
              <a:t>≤</a:t>
            </a:r>
            <a:r>
              <a:rPr lang="en-US" sz="7200" i="1" dirty="0">
                <a:ea typeface="Cambria Math"/>
              </a:rPr>
              <a:t>n</a:t>
            </a:r>
            <a:r>
              <a:rPr lang="en-US" sz="7200" dirty="0">
                <a:latin typeface="Cambria Math"/>
                <a:ea typeface="Cambria Math"/>
              </a:rPr>
              <a:t>)</a:t>
            </a:r>
          </a:p>
          <a:p>
            <a:pPr marL="274320" indent="-274320">
              <a:spcBef>
                <a:spcPct val="20000"/>
              </a:spcBef>
              <a:buClr>
                <a:schemeClr val="accent3"/>
              </a:buClr>
              <a:buSzPct val="95000"/>
              <a:defRPr/>
            </a:pPr>
            <a:r>
              <a:rPr lang="en-US" sz="7200" i="1" dirty="0">
                <a:ea typeface="Cambria Math"/>
              </a:rPr>
              <a:t>m</a:t>
            </a:r>
            <a:r>
              <a:rPr lang="en-US" sz="7200" dirty="0">
                <a:latin typeface="Cambria Math"/>
                <a:ea typeface="Cambria Math"/>
              </a:rPr>
              <a:t> := ⌊(</a:t>
            </a:r>
            <a:r>
              <a:rPr lang="en-US" sz="7200" i="1" dirty="0" err="1">
                <a:ea typeface="Cambria Math"/>
              </a:rPr>
              <a:t>i</a:t>
            </a:r>
            <a:r>
              <a:rPr lang="en-US" sz="7200" dirty="0">
                <a:latin typeface="Cambria Math"/>
                <a:ea typeface="Cambria Math"/>
              </a:rPr>
              <a:t> + </a:t>
            </a:r>
            <a:r>
              <a:rPr lang="en-US" sz="7200" i="1" dirty="0">
                <a:ea typeface="Cambria Math"/>
              </a:rPr>
              <a:t>j</a:t>
            </a:r>
            <a:r>
              <a:rPr lang="en-US" sz="7200" dirty="0">
                <a:latin typeface="Cambria Math"/>
                <a:ea typeface="Cambria Math"/>
              </a:rPr>
              <a:t>)/2⌋</a:t>
            </a:r>
            <a:endParaRPr lang="en-US" sz="7200" dirty="0"/>
          </a:p>
          <a:p>
            <a:pPr marL="274320" indent="-274320">
              <a:spcBef>
                <a:spcPct val="20000"/>
              </a:spcBef>
              <a:buClr>
                <a:schemeClr val="accent3"/>
              </a:buClr>
              <a:buSzPct val="95000"/>
              <a:defRPr/>
            </a:pPr>
            <a:r>
              <a:rPr lang="en-US" sz="7200" b="1" dirty="0"/>
              <a:t>if </a:t>
            </a:r>
            <a:r>
              <a:rPr lang="en-US" sz="7200" dirty="0"/>
              <a:t> </a:t>
            </a:r>
            <a:r>
              <a:rPr lang="en-US" sz="7200" i="1" dirty="0"/>
              <a:t>x</a:t>
            </a:r>
            <a:r>
              <a:rPr lang="en-US" sz="7200" dirty="0"/>
              <a:t> = </a:t>
            </a:r>
            <a:r>
              <a:rPr lang="en-US" sz="7200" i="1" dirty="0">
                <a:ea typeface="Cambria Math" pitchFamily="18" charset="0"/>
              </a:rPr>
              <a:t>a</a:t>
            </a:r>
            <a:r>
              <a:rPr lang="en-US" sz="7200" i="1" baseline="-25000" dirty="0">
                <a:ea typeface="Cambria Math" pitchFamily="18" charset="0"/>
              </a:rPr>
              <a:t>m</a:t>
            </a:r>
            <a:r>
              <a:rPr lang="en-US" sz="7200" dirty="0">
                <a:latin typeface="Cambria Math" pitchFamily="18" charset="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ea typeface="Cambria Math"/>
              </a:rPr>
              <a:t>m</a:t>
            </a:r>
            <a:endParaRPr lang="en-US" sz="7200" dirty="0">
              <a:latin typeface="Cambria Math" pitchFamily="18" charset="0"/>
              <a:ea typeface="Cambria Math" pitchFamily="18" charset="0"/>
            </a:endParaRPr>
          </a:p>
          <a:p>
            <a:pPr marL="27432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&lt;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err="1"/>
              <a:t>i</a:t>
            </a:r>
            <a:r>
              <a:rPr lang="en-US" sz="7200" dirty="0"/>
              <a:t> &lt; </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i,m</a:t>
            </a:r>
            <a:r>
              <a:rPr lang="en-US" sz="7200" i="1" dirty="0">
                <a:latin typeface="Cambria Math"/>
                <a:ea typeface="Cambria Math"/>
              </a:rPr>
              <a:t>−</a:t>
            </a:r>
            <a:r>
              <a:rPr lang="en-US" sz="7200" dirty="0">
                <a:latin typeface="Cambria Math"/>
                <a:ea typeface="Cambria Math"/>
              </a:rPr>
              <a:t>1</a:t>
            </a:r>
            <a:r>
              <a:rPr lang="en-US" sz="7200" i="1" dirty="0"/>
              <a:t>,x</a:t>
            </a:r>
            <a:r>
              <a:rPr lang="en-US" sz="7200" dirty="0">
                <a:latin typeface="Cambria Math"/>
                <a:ea typeface="Cambria Math"/>
              </a:rPr>
              <a:t>)</a:t>
            </a:r>
          </a:p>
          <a:p>
            <a:pPr marL="274320" indent="-274320">
              <a:spcBef>
                <a:spcPct val="20000"/>
              </a:spcBef>
              <a:buClr>
                <a:schemeClr val="accent3"/>
              </a:buClr>
              <a:buSzPct val="95000"/>
              <a:defRPr/>
            </a:pPr>
            <a:r>
              <a:rPr lang="en-US" sz="7200" b="1" dirty="0"/>
              <a:t>else </a:t>
            </a:r>
            <a:r>
              <a:rPr lang="en-US" sz="7200" dirty="0"/>
              <a:t> </a:t>
            </a:r>
            <a:r>
              <a:rPr lang="en-US" sz="7200" b="1" dirty="0"/>
              <a:t>if  </a:t>
            </a:r>
            <a:r>
              <a:rPr lang="en-US" sz="7200" dirty="0"/>
              <a:t>(</a:t>
            </a:r>
            <a:r>
              <a:rPr lang="en-US" sz="7200" i="1" dirty="0"/>
              <a:t>x</a:t>
            </a:r>
            <a:r>
              <a:rPr lang="en-US" sz="7200" dirty="0"/>
              <a:t> &gt; </a:t>
            </a:r>
            <a:r>
              <a:rPr lang="en-US" sz="7200" i="1" dirty="0">
                <a:ea typeface="Cambria Math" pitchFamily="18" charset="0"/>
              </a:rPr>
              <a:t>a</a:t>
            </a:r>
            <a:r>
              <a:rPr lang="en-US" sz="7200" i="1" baseline="-25000" dirty="0">
                <a:ea typeface="Cambria Math" pitchFamily="18" charset="0"/>
              </a:rPr>
              <a:t>m </a:t>
            </a:r>
            <a:r>
              <a:rPr lang="en-US" sz="800" dirty="0"/>
              <a:t>   </a:t>
            </a:r>
            <a:r>
              <a:rPr lang="en-US" sz="7200" dirty="0"/>
              <a:t>and   </a:t>
            </a:r>
            <a:r>
              <a:rPr lang="en-US" sz="7200" i="1" dirty="0"/>
              <a:t>j</a:t>
            </a:r>
            <a:r>
              <a:rPr lang="en-US" sz="7200" dirty="0"/>
              <a:t> &gt;</a:t>
            </a:r>
            <a:r>
              <a:rPr lang="en-US" sz="7200" i="1" dirty="0"/>
              <a:t>m</a:t>
            </a:r>
            <a:r>
              <a:rPr lang="en-US" sz="7200" dirty="0"/>
              <a:t>)</a:t>
            </a:r>
            <a:r>
              <a:rPr lang="en-US" sz="7200" dirty="0">
                <a:ea typeface="Cambria Math" pitchFamily="18" charset="0"/>
              </a:rPr>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b="1" dirty="0">
                <a:latin typeface="Cambria Math" pitchFamily="18" charset="0"/>
                <a:ea typeface="Cambria Math" pitchFamily="18" charset="0"/>
              </a:rPr>
              <a:t>           return </a:t>
            </a:r>
            <a:r>
              <a:rPr lang="en-US" sz="7200" i="1" dirty="0"/>
              <a:t>binary search</a:t>
            </a:r>
            <a:r>
              <a:rPr lang="en-US" sz="7200" dirty="0"/>
              <a:t>(</a:t>
            </a:r>
            <a:r>
              <a:rPr lang="en-US" sz="7200" i="1" dirty="0"/>
              <a:t>m</a:t>
            </a:r>
            <a:r>
              <a:rPr lang="en-US" sz="7200" dirty="0">
                <a:latin typeface="Cambria Math"/>
                <a:ea typeface="Cambria Math"/>
              </a:rPr>
              <a:t>+1,j</a:t>
            </a:r>
            <a:r>
              <a:rPr lang="en-US" sz="7200" i="1" dirty="0"/>
              <a:t>,x</a:t>
            </a:r>
            <a:r>
              <a:rPr lang="en-US" sz="7200" dirty="0">
                <a:latin typeface="Cambria Math"/>
                <a:ea typeface="Cambria Math"/>
              </a:rPr>
              <a:t>)</a:t>
            </a:r>
          </a:p>
          <a:p>
            <a:pPr marL="274320" indent="-274320">
              <a:spcBef>
                <a:spcPct val="20000"/>
              </a:spcBef>
              <a:buClr>
                <a:schemeClr val="accent3"/>
              </a:buClr>
              <a:buSzPct val="95000"/>
              <a:defRPr/>
            </a:pPr>
            <a:r>
              <a:rPr lang="en-US" sz="7200" b="1" dirty="0"/>
              <a:t>else </a:t>
            </a:r>
            <a:r>
              <a:rPr lang="en-US" sz="7200" b="1" dirty="0">
                <a:latin typeface="Cambria Math" pitchFamily="18" charset="0"/>
                <a:ea typeface="Cambria Math" pitchFamily="18" charset="0"/>
              </a:rPr>
              <a:t>return </a:t>
            </a:r>
            <a:r>
              <a:rPr lang="en-US" sz="7200" dirty="0">
                <a:latin typeface="Cambria Math" pitchFamily="18" charset="0"/>
                <a:ea typeface="Cambria Math" pitchFamily="18" charset="0"/>
              </a:rPr>
              <a:t>0</a:t>
            </a:r>
            <a:endParaRPr lang="en-US" sz="7200" i="1" dirty="0">
              <a:ea typeface="Cambria Math"/>
            </a:endParaRPr>
          </a:p>
          <a:p>
            <a:pPr marL="274320" indent="-274320">
              <a:spcBef>
                <a:spcPct val="20000"/>
              </a:spcBef>
              <a:buClr>
                <a:schemeClr val="accent3"/>
              </a:buClr>
              <a:buSzPct val="95000"/>
              <a:defRPr/>
            </a:pPr>
            <a:r>
              <a:rPr lang="en-US" sz="7200" dirty="0">
                <a:ea typeface="Cambria Math" pitchFamily="18" charset="0"/>
              </a:rPr>
              <a:t>{output is </a:t>
            </a:r>
            <a:r>
              <a:rPr lang="en-US" sz="7200" dirty="0"/>
              <a:t>location of </a:t>
            </a:r>
            <a:r>
              <a:rPr lang="en-US" sz="7200" i="1" dirty="0"/>
              <a:t>x </a:t>
            </a:r>
            <a:r>
              <a:rPr lang="en-US" sz="7200" dirty="0"/>
              <a:t>in</a:t>
            </a:r>
            <a:r>
              <a:rPr lang="en-US" sz="7200" i="1" dirty="0"/>
              <a:t>    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ea typeface="Cambria Math" pitchFamily="18" charset="0"/>
              </a:rPr>
              <a:t>if it appears, otherwise </a:t>
            </a:r>
            <a:r>
              <a:rPr lang="en-US" sz="7200" dirty="0">
                <a:latin typeface="Cambria Math" pitchFamily="18" charset="0"/>
                <a:ea typeface="Cambria Math" pitchFamily="18" charset="0"/>
              </a:rPr>
              <a:t>0</a:t>
            </a:r>
            <a:r>
              <a:rPr lang="en-US" sz="7200" dirty="0">
                <a:ea typeface="Cambria Math" pitchFamily="18" charset="0"/>
              </a:rPr>
              <a:t>}</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Proving Recursive Algorithms Correct</a:t>
            </a:r>
          </a:p>
        </p:txBody>
      </p:sp>
      <p:sp>
        <p:nvSpPr>
          <p:cNvPr id="3" name="Content Placeholder 2"/>
          <p:cNvSpPr>
            <a:spLocks noGrp="1"/>
          </p:cNvSpPr>
          <p:nvPr>
            <p:ph idx="1"/>
          </p:nvPr>
        </p:nvSpPr>
        <p:spPr/>
        <p:txBody>
          <a:bodyPr>
            <a:normAutofit fontScale="70000" lnSpcReduction="20000"/>
          </a:bodyPr>
          <a:lstStyle/>
          <a:p>
            <a:r>
              <a:rPr lang="en-US" b="1" dirty="0"/>
              <a:t> </a:t>
            </a:r>
            <a:r>
              <a:rPr lang="en-US" dirty="0"/>
              <a:t>Both </a:t>
            </a:r>
            <a:r>
              <a:rPr lang="en-US" b="1" dirty="0"/>
              <a:t> </a:t>
            </a:r>
            <a:r>
              <a:rPr lang="en-US" dirty="0"/>
              <a:t>mathematical</a:t>
            </a:r>
            <a:r>
              <a:rPr lang="en-US" b="1" dirty="0"/>
              <a:t> </a:t>
            </a:r>
            <a:r>
              <a:rPr lang="en-US" dirty="0"/>
              <a:t>and str0ng induction are useful techniques to show that recursive algorithms always produce the correct output.</a:t>
            </a:r>
          </a:p>
          <a:p>
            <a:pPr>
              <a:buNone/>
            </a:pPr>
            <a:endParaRPr lang="en-US" dirty="0"/>
          </a:p>
          <a:p>
            <a:pPr>
              <a:buNone/>
            </a:pPr>
            <a:r>
              <a:rPr lang="en-US" b="1" dirty="0"/>
              <a:t> Example</a:t>
            </a:r>
            <a:r>
              <a:rPr lang="en-US" dirty="0"/>
              <a:t>: Prove that the algorithm for computing the powers of real numbers is correct.</a:t>
            </a:r>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endParaRPr lang="en-US" dirty="0"/>
          </a:p>
          <a:p>
            <a:pPr>
              <a:buNone/>
            </a:pPr>
            <a:r>
              <a:rPr lang="en-US" b="1" dirty="0"/>
              <a:t>   Solution</a:t>
            </a:r>
            <a:r>
              <a:rPr lang="en-US" dirty="0"/>
              <a:t>: Use mathematical induction on the exponent </a:t>
            </a:r>
            <a:r>
              <a:rPr lang="en-US" i="1" dirty="0"/>
              <a:t>n</a:t>
            </a:r>
            <a:r>
              <a:rPr lang="en-US" dirty="0"/>
              <a:t>.</a:t>
            </a:r>
          </a:p>
          <a:p>
            <a:pPr lvl="1">
              <a:buNone/>
            </a:pPr>
            <a:r>
              <a:rPr lang="en-US" dirty="0"/>
              <a:t>   BASIS STEP: </a:t>
            </a:r>
            <a:r>
              <a:rPr lang="en-US" i="1" dirty="0"/>
              <a:t>a</a:t>
            </a:r>
            <a:r>
              <a:rPr lang="en-US" baseline="30000" dirty="0">
                <a:latin typeface="Cambria Math" pitchFamily="18" charset="0"/>
                <a:ea typeface="Cambria Math" pitchFamily="18" charset="0"/>
              </a:rPr>
              <a:t>0</a:t>
            </a:r>
            <a:r>
              <a:rPr lang="en-US" dirty="0"/>
              <a:t> =</a:t>
            </a:r>
            <a:r>
              <a:rPr lang="en-US" dirty="0">
                <a:latin typeface="Cambria Math" pitchFamily="18" charset="0"/>
                <a:ea typeface="Cambria Math" pitchFamily="18" charset="0"/>
              </a:rPr>
              <a:t>1</a:t>
            </a:r>
            <a:r>
              <a:rPr lang="en-US" dirty="0"/>
              <a:t> for every nonzero real number </a:t>
            </a:r>
            <a:r>
              <a:rPr lang="en-US" i="1" dirty="0"/>
              <a:t>a</a:t>
            </a:r>
            <a:r>
              <a:rPr lang="en-US" dirty="0"/>
              <a:t>, and </a:t>
            </a:r>
            <a:r>
              <a:rPr lang="en-US" i="1" dirty="0"/>
              <a:t>power</a:t>
            </a:r>
            <a:r>
              <a:rPr lang="en-US" dirty="0"/>
              <a:t>(</a:t>
            </a:r>
            <a:r>
              <a:rPr lang="en-US" i="1" dirty="0"/>
              <a:t>a</a:t>
            </a:r>
            <a:r>
              <a:rPr lang="en-US" dirty="0"/>
              <a:t>,</a:t>
            </a:r>
            <a:r>
              <a:rPr lang="en-US" dirty="0">
                <a:latin typeface="Cambria Math" pitchFamily="18" charset="0"/>
                <a:ea typeface="Cambria Math" pitchFamily="18" charset="0"/>
              </a:rPr>
              <a:t>0</a:t>
            </a:r>
            <a:r>
              <a:rPr lang="en-US" dirty="0"/>
              <a:t>) = </a:t>
            </a:r>
            <a:r>
              <a:rPr lang="en-US" dirty="0">
                <a:latin typeface="Cambria Math" pitchFamily="18" charset="0"/>
                <a:ea typeface="Cambria Math" pitchFamily="18" charset="0"/>
              </a:rPr>
              <a:t>1</a:t>
            </a:r>
            <a:r>
              <a:rPr lang="en-US" dirty="0"/>
              <a:t>.</a:t>
            </a:r>
          </a:p>
          <a:p>
            <a:pPr lvl="1">
              <a:buNone/>
            </a:pPr>
            <a:r>
              <a:rPr lang="en-US" dirty="0"/>
              <a:t>    INDUCTIVE STEP: The inductive hypothesis is that </a:t>
            </a:r>
            <a:r>
              <a:rPr lang="en-US" i="1" dirty="0"/>
              <a:t>power</a:t>
            </a:r>
            <a:r>
              <a:rPr lang="en-US" dirty="0"/>
              <a:t>(</a:t>
            </a:r>
            <a:r>
              <a:rPr lang="en-US" i="1" dirty="0" err="1"/>
              <a:t>a</a:t>
            </a:r>
            <a:r>
              <a:rPr lang="en-US" dirty="0" err="1"/>
              <a:t>,</a:t>
            </a:r>
            <a:r>
              <a:rPr lang="en-US" i="1" dirty="0" err="1">
                <a:ea typeface="Cambria Math" pitchFamily="18" charset="0"/>
              </a:rPr>
              <a:t>k</a:t>
            </a:r>
            <a:r>
              <a:rPr lang="en-US" dirty="0"/>
              <a:t>) = </a:t>
            </a:r>
            <a:r>
              <a:rPr lang="en-US" i="1" dirty="0" err="1"/>
              <a:t>a</a:t>
            </a:r>
            <a:r>
              <a:rPr lang="en-US" i="1" baseline="30000" dirty="0" err="1"/>
              <a:t>k</a:t>
            </a:r>
            <a:r>
              <a:rPr lang="en-US" dirty="0"/>
              <a:t>, for all          </a:t>
            </a:r>
            <a:r>
              <a:rPr lang="en-US" i="1" dirty="0"/>
              <a:t>a</a:t>
            </a:r>
            <a:r>
              <a:rPr lang="en-US" dirty="0"/>
              <a:t> </a:t>
            </a:r>
            <a:r>
              <a:rPr lang="en-US" dirty="0">
                <a:latin typeface="Cambria Math"/>
                <a:ea typeface="Cambria Math"/>
              </a:rPr>
              <a:t>≠</a:t>
            </a:r>
            <a:r>
              <a:rPr lang="en-US" dirty="0">
                <a:latin typeface="Cambria Math" pitchFamily="18" charset="0"/>
                <a:ea typeface="Cambria Math" pitchFamily="18" charset="0"/>
              </a:rPr>
              <a:t>0</a:t>
            </a:r>
            <a:r>
              <a:rPr lang="en-US" dirty="0"/>
              <a:t>. Assuming the inductive hypothesis, the algorithm correctly computes </a:t>
            </a:r>
            <a:r>
              <a:rPr lang="en-US" i="1" dirty="0"/>
              <a:t>a</a:t>
            </a:r>
            <a:r>
              <a:rPr lang="en-US" i="1" baseline="30000" dirty="0"/>
              <a:t>k+</a:t>
            </a:r>
            <a:r>
              <a:rPr lang="en-US" baseline="30000" dirty="0">
                <a:latin typeface="Cambria Math" pitchFamily="18" charset="0"/>
                <a:ea typeface="Cambria Math" pitchFamily="18" charset="0"/>
              </a:rPr>
              <a:t>1</a:t>
            </a:r>
            <a:r>
              <a:rPr lang="en-US" dirty="0"/>
              <a:t>, since</a:t>
            </a:r>
          </a:p>
          <a:p>
            <a:pPr>
              <a:buNone/>
            </a:pPr>
            <a:r>
              <a:rPr lang="en-US" dirty="0"/>
              <a:t>                    </a:t>
            </a:r>
            <a:r>
              <a:rPr lang="en-US" i="1" dirty="0"/>
              <a:t>power</a:t>
            </a:r>
            <a:r>
              <a:rPr lang="en-US" dirty="0"/>
              <a:t>(</a:t>
            </a:r>
            <a:r>
              <a:rPr lang="en-US" i="1" dirty="0" err="1"/>
              <a:t>a</a:t>
            </a:r>
            <a:r>
              <a:rPr lang="en-US" dirty="0" err="1"/>
              <a:t>,</a:t>
            </a:r>
            <a:r>
              <a:rPr lang="en-US" i="1" dirty="0" err="1">
                <a:ea typeface="Cambria Math" pitchFamily="18" charset="0"/>
              </a:rPr>
              <a:t>k</a:t>
            </a:r>
            <a:r>
              <a:rPr lang="en-US" i="1" dirty="0">
                <a:ea typeface="Cambria Math" pitchFamily="18" charset="0"/>
              </a:rPr>
              <a:t> + </a:t>
            </a:r>
            <a:r>
              <a:rPr lang="en-US" dirty="0">
                <a:latin typeface="Cambria Math" pitchFamily="18" charset="0"/>
                <a:ea typeface="Cambria Math" pitchFamily="18" charset="0"/>
              </a:rPr>
              <a:t>1</a:t>
            </a:r>
            <a:r>
              <a:rPr lang="en-US" dirty="0"/>
              <a:t>) =</a:t>
            </a:r>
            <a:r>
              <a:rPr lang="en-US" sz="2800" i="1" dirty="0"/>
              <a:t> </a:t>
            </a:r>
            <a:r>
              <a:rPr lang="en-US" i="1" dirty="0"/>
              <a:t>a</a:t>
            </a:r>
            <a:r>
              <a:rPr lang="en-US" i="1" dirty="0">
                <a:latin typeface="Cambria Math"/>
                <a:ea typeface="Cambria Math"/>
              </a:rPr>
              <a:t>∙ </a:t>
            </a:r>
            <a:r>
              <a:rPr lang="en-US" i="1" dirty="0"/>
              <a:t>power </a:t>
            </a:r>
            <a:r>
              <a:rPr lang="en-US" dirty="0">
                <a:ea typeface="Cambria Math"/>
              </a:rPr>
              <a:t>(</a:t>
            </a:r>
            <a:r>
              <a:rPr lang="en-US" i="1" dirty="0">
                <a:ea typeface="Cambria Math"/>
              </a:rPr>
              <a:t>a, k</a:t>
            </a:r>
            <a:r>
              <a:rPr lang="en-US" dirty="0">
                <a:ea typeface="Cambria Math" pitchFamily="18" charset="0"/>
              </a:rPr>
              <a:t>) =</a:t>
            </a:r>
            <a:r>
              <a:rPr lang="en-US" i="1" dirty="0"/>
              <a:t> a</a:t>
            </a:r>
            <a:r>
              <a:rPr lang="en-US" i="1" dirty="0">
                <a:latin typeface="Cambria Math"/>
                <a:ea typeface="Cambria Math"/>
              </a:rPr>
              <a:t>∙ </a:t>
            </a:r>
            <a:r>
              <a:rPr lang="en-US" i="1" dirty="0" err="1"/>
              <a:t>a</a:t>
            </a:r>
            <a:r>
              <a:rPr lang="en-US" i="1" baseline="30000" dirty="0" err="1"/>
              <a:t>k</a:t>
            </a:r>
            <a:r>
              <a:rPr lang="en-US" dirty="0"/>
              <a:t> =</a:t>
            </a:r>
            <a:r>
              <a:rPr lang="en-US" sz="2800" i="1" dirty="0"/>
              <a:t> </a:t>
            </a:r>
            <a:r>
              <a:rPr lang="en-US" i="1" dirty="0"/>
              <a:t>a</a:t>
            </a:r>
            <a:r>
              <a:rPr lang="en-US" i="1" baseline="30000" dirty="0"/>
              <a:t>k+</a:t>
            </a:r>
            <a:r>
              <a:rPr lang="en-US" baseline="30000" dirty="0">
                <a:latin typeface="Cambria Math" pitchFamily="18" charset="0"/>
                <a:ea typeface="Cambria Math" pitchFamily="18" charset="0"/>
              </a:rPr>
              <a:t>1</a:t>
            </a:r>
            <a:r>
              <a:rPr lang="en-US" dirty="0"/>
              <a:t> .</a:t>
            </a:r>
          </a:p>
          <a:p>
            <a:pPr>
              <a:buNone/>
            </a:pPr>
            <a:r>
              <a:rPr lang="en-US" dirty="0"/>
              <a:t>     </a:t>
            </a:r>
          </a:p>
        </p:txBody>
      </p:sp>
      <p:sp>
        <p:nvSpPr>
          <p:cNvPr id="4" name="Content Placeholder 2"/>
          <p:cNvSpPr txBox="1">
            <a:spLocks/>
          </p:cNvSpPr>
          <p:nvPr/>
        </p:nvSpPr>
        <p:spPr>
          <a:xfrm>
            <a:off x="3124200" y="2971800"/>
            <a:ext cx="5791200" cy="1143000"/>
          </a:xfrm>
          <a:prstGeom prst="rect">
            <a:avLst/>
          </a:prstGeom>
          <a:ln>
            <a:solidFill>
              <a:schemeClr val="accent1"/>
            </a:solidFill>
          </a:ln>
        </p:spPr>
        <p:txBody>
          <a:bodyPr vert="horz">
            <a:normAutofit/>
          </a:bodyPr>
          <a:lstStyle/>
          <a:p>
            <a:pPr marL="274320" indent="-274320">
              <a:spcBef>
                <a:spcPct val="20000"/>
              </a:spcBef>
              <a:buClr>
                <a:schemeClr val="accent3"/>
              </a:buClr>
              <a:buSzPct val="95000"/>
              <a:defRPr/>
            </a:pPr>
            <a:r>
              <a:rPr lang="en-US" sz="1400" b="1" dirty="0"/>
              <a:t>procedure </a:t>
            </a:r>
            <a:r>
              <a:rPr lang="en-US" sz="1400" i="1" dirty="0"/>
              <a:t>power</a:t>
            </a:r>
            <a:r>
              <a:rPr lang="en-US" sz="1400" dirty="0"/>
              <a:t>(</a:t>
            </a:r>
            <a:r>
              <a:rPr lang="en-US" sz="1400" i="1" dirty="0"/>
              <a:t>a</a:t>
            </a:r>
            <a:r>
              <a:rPr lang="en-US" sz="1400" dirty="0"/>
              <a:t>:</a:t>
            </a:r>
            <a:r>
              <a:rPr lang="en-US" sz="1400" i="1" dirty="0"/>
              <a:t> </a:t>
            </a:r>
            <a:r>
              <a:rPr lang="en-US" sz="1400" dirty="0"/>
              <a:t>nonzero</a:t>
            </a:r>
            <a:r>
              <a:rPr lang="en-US" sz="1400" i="1" dirty="0"/>
              <a:t> </a:t>
            </a:r>
            <a:r>
              <a:rPr lang="en-US" sz="1400" dirty="0"/>
              <a:t>real number</a:t>
            </a:r>
            <a:r>
              <a:rPr lang="en-US" sz="1400" i="1" dirty="0"/>
              <a:t>, n</a:t>
            </a:r>
            <a:r>
              <a:rPr lang="en-US" sz="1400" dirty="0"/>
              <a:t>:</a:t>
            </a:r>
            <a:r>
              <a:rPr lang="en-US" sz="1400" i="1" dirty="0"/>
              <a:t> </a:t>
            </a:r>
            <a:r>
              <a:rPr lang="en-US" sz="1400" dirty="0"/>
              <a:t>nonnegative integer)</a:t>
            </a:r>
          </a:p>
          <a:p>
            <a:pPr marL="274320" indent="-274320">
              <a:spcBef>
                <a:spcPct val="20000"/>
              </a:spcBef>
              <a:buClr>
                <a:schemeClr val="accent3"/>
              </a:buClr>
              <a:buSzPct val="95000"/>
              <a:defRPr/>
            </a:pPr>
            <a:r>
              <a:rPr lang="en-US" sz="1400" b="1" dirty="0"/>
              <a:t>if </a:t>
            </a:r>
            <a:r>
              <a:rPr lang="en-US" sz="1400" dirty="0"/>
              <a:t> </a:t>
            </a:r>
            <a:r>
              <a:rPr lang="en-US" sz="1400" i="1" dirty="0"/>
              <a:t>n</a:t>
            </a:r>
            <a:r>
              <a:rPr lang="en-US" sz="1400" dirty="0"/>
              <a:t> = </a:t>
            </a:r>
            <a:r>
              <a:rPr lang="en-US" sz="1400" dirty="0">
                <a:latin typeface="Cambria Math" pitchFamily="18" charset="0"/>
                <a:ea typeface="Cambria Math" pitchFamily="18" charset="0"/>
              </a:rPr>
              <a:t>0 </a:t>
            </a:r>
            <a:r>
              <a:rPr lang="en-US" sz="1400" b="1" dirty="0">
                <a:latin typeface="Cambria Math" pitchFamily="18" charset="0"/>
                <a:ea typeface="Cambria Math" pitchFamily="18" charset="0"/>
              </a:rPr>
              <a:t>then return </a:t>
            </a:r>
            <a:r>
              <a:rPr lang="en-US" sz="1400" dirty="0">
                <a:latin typeface="Cambria Math" pitchFamily="18" charset="0"/>
                <a:ea typeface="Cambria Math" pitchFamily="18" charset="0"/>
              </a:rPr>
              <a:t>1</a:t>
            </a:r>
          </a:p>
          <a:p>
            <a:pPr marL="274320" indent="-274320">
              <a:spcBef>
                <a:spcPct val="20000"/>
              </a:spcBef>
              <a:buClr>
                <a:schemeClr val="accent3"/>
              </a:buClr>
              <a:buSzPct val="95000"/>
              <a:defRPr/>
            </a:pPr>
            <a:r>
              <a:rPr lang="en-US" sz="1400" b="1" dirty="0"/>
              <a:t>else </a:t>
            </a:r>
            <a:r>
              <a:rPr lang="en-US" sz="1400" dirty="0"/>
              <a:t> </a:t>
            </a:r>
            <a:r>
              <a:rPr lang="en-US" sz="1400" b="1" dirty="0">
                <a:latin typeface="Cambria Math" pitchFamily="18" charset="0"/>
                <a:ea typeface="Cambria Math" pitchFamily="18" charset="0"/>
              </a:rPr>
              <a:t>return </a:t>
            </a:r>
            <a:r>
              <a:rPr lang="en-US" sz="1400" i="1" dirty="0"/>
              <a:t>a</a:t>
            </a:r>
            <a:r>
              <a:rPr lang="en-US" sz="1400" i="1" dirty="0">
                <a:latin typeface="Cambria Math"/>
                <a:ea typeface="Cambria Math"/>
              </a:rPr>
              <a:t>∙ </a:t>
            </a:r>
            <a:r>
              <a:rPr lang="en-US" sz="1400" i="1" dirty="0"/>
              <a:t>power </a:t>
            </a:r>
            <a:r>
              <a:rPr lang="en-US" sz="1400" dirty="0">
                <a:ea typeface="Cambria Math"/>
              </a:rPr>
              <a:t>(</a:t>
            </a:r>
            <a:r>
              <a:rPr lang="en-US" sz="1400" i="1" dirty="0">
                <a:ea typeface="Cambria Math"/>
              </a:rPr>
              <a:t>a, n</a:t>
            </a:r>
            <a:r>
              <a:rPr lang="en-US" sz="1400" i="1" dirty="0">
                <a:latin typeface="Cambria Math"/>
                <a:ea typeface="Cambria Math"/>
              </a:rPr>
              <a:t> − </a:t>
            </a:r>
            <a:r>
              <a:rPr lang="en-US" sz="1400" dirty="0">
                <a:latin typeface="Cambria Math" pitchFamily="18" charset="0"/>
                <a:ea typeface="Cambria Math" pitchFamily="18" charset="0"/>
              </a:rPr>
              <a:t>1</a:t>
            </a:r>
            <a:r>
              <a:rPr lang="en-US" sz="1400" dirty="0">
                <a:ea typeface="Cambria Math" pitchFamily="18" charset="0"/>
              </a:rPr>
              <a:t>)</a:t>
            </a:r>
            <a:endParaRPr lang="en-US" sz="1400" i="1" dirty="0">
              <a:ea typeface="Cambria Math" pitchFamily="18" charset="0"/>
            </a:endParaRPr>
          </a:p>
          <a:p>
            <a:pPr marL="274320" indent="-274320">
              <a:spcBef>
                <a:spcPct val="20000"/>
              </a:spcBef>
              <a:buClr>
                <a:schemeClr val="accent3"/>
              </a:buClr>
              <a:buSzPct val="95000"/>
              <a:defRPr/>
            </a:pPr>
            <a:r>
              <a:rPr lang="en-US" sz="1400" dirty="0">
                <a:ea typeface="Cambria Math" pitchFamily="18" charset="0"/>
              </a:rPr>
              <a:t>{output is </a:t>
            </a:r>
            <a:r>
              <a:rPr lang="en-US" sz="1400" i="1" dirty="0"/>
              <a:t>a</a:t>
            </a:r>
            <a:r>
              <a:rPr lang="en-US" sz="1400" i="1" baseline="30000" dirty="0"/>
              <a:t>n</a:t>
            </a:r>
            <a:r>
              <a:rPr lang="en-US" sz="1400" dirty="0"/>
              <a:t>}</a:t>
            </a:r>
            <a:endParaRPr lang="en-US" sz="1400" dirty="0">
              <a:ea typeface="Cambria Math" pitchFamily="18" charset="0"/>
            </a:endParaRPr>
          </a:p>
          <a:p>
            <a:pPr marL="274320" indent="-274320">
              <a:spcBef>
                <a:spcPct val="20000"/>
              </a:spcBef>
              <a:buClr>
                <a:schemeClr val="accent3"/>
              </a:buClr>
              <a:buSzPct val="95000"/>
              <a:defRPr/>
            </a:pPr>
            <a:endParaRPr lang="en-US" sz="4800" dirty="0">
              <a:ea typeface="Cambria Math" pitchFamily="18" charset="0"/>
            </a:endParaRPr>
          </a:p>
          <a:p>
            <a:pPr marL="274320" indent="-274320">
              <a:spcBef>
                <a:spcPct val="20000"/>
              </a:spcBef>
              <a:buClr>
                <a:schemeClr val="accent3"/>
              </a:buClr>
              <a:buSzPct val="95000"/>
              <a:defRPr/>
            </a:pPr>
            <a:endParaRPr lang="en-US" sz="4800" dirty="0">
              <a:ea typeface="Cambria Math" pitchFamily="18" charset="0"/>
            </a:endParaRPr>
          </a:p>
        </p:txBody>
      </p:sp>
      <p:sp>
        <p:nvSpPr>
          <p:cNvPr id="5" name="Isosceles Triangle 4"/>
          <p:cNvSpPr/>
          <p:nvPr/>
        </p:nvSpPr>
        <p:spPr>
          <a:xfrm rot="5400000" flipH="1" flipV="1">
            <a:off x="10096500" y="5600700"/>
            <a:ext cx="228600" cy="152400"/>
          </a:xfrm>
          <a:prstGeom prst="triangl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aseline="30000" dirty="0">
                <a:latin typeface="Cambria Math"/>
                <a:ea typeface="Cambria Math"/>
              </a:rPr>
              <a:t>−2 </a:t>
            </a:r>
            <a:r>
              <a:rPr lang="en-US" dirty="0">
                <a:ea typeface="Cambria Math"/>
              </a:rPr>
              <a:t>. </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r>
              <a:rPr lang="en-US" i="1" dirty="0"/>
              <a:t>Merge Sort </a:t>
            </a:r>
            <a:r>
              <a:rPr lang="en-US" dirty="0"/>
              <a:t>works by iteratively splitting a list (with an even number of elements) into two </a:t>
            </a:r>
            <a:r>
              <a:rPr lang="en-US" dirty="0" err="1"/>
              <a:t>sublists</a:t>
            </a:r>
            <a:r>
              <a:rPr lang="en-US" dirty="0"/>
              <a:t> of equal length until each </a:t>
            </a:r>
            <a:r>
              <a:rPr lang="en-US" dirty="0" err="1"/>
              <a:t>sublist</a:t>
            </a:r>
            <a:r>
              <a:rPr lang="en-US" dirty="0"/>
              <a:t> has one element.</a:t>
            </a:r>
          </a:p>
          <a:p>
            <a:r>
              <a:rPr lang="en-US" dirty="0"/>
              <a:t>Each </a:t>
            </a:r>
            <a:r>
              <a:rPr lang="en-US" dirty="0" err="1"/>
              <a:t>sublist</a:t>
            </a:r>
            <a:r>
              <a:rPr lang="en-US" dirty="0"/>
              <a:t> is represented by a balanced binary tree.</a:t>
            </a:r>
          </a:p>
          <a:p>
            <a:r>
              <a:rPr lang="en-US" dirty="0"/>
              <a:t>At each step a pair of </a:t>
            </a:r>
            <a:r>
              <a:rPr lang="en-US" dirty="0" err="1"/>
              <a:t>sublists</a:t>
            </a:r>
            <a:r>
              <a:rPr lang="en-US" dirty="0"/>
              <a:t> is successively merged into a list with the elements in increasing order. The process ends when all the </a:t>
            </a:r>
            <a:r>
              <a:rPr lang="en-US" dirty="0" err="1"/>
              <a:t>sublists</a:t>
            </a:r>
            <a:r>
              <a:rPr lang="en-US" dirty="0"/>
              <a:t> have been merged.</a:t>
            </a:r>
          </a:p>
          <a:p>
            <a:r>
              <a:rPr lang="en-US" dirty="0"/>
              <a:t>The succession of merged lists is represented by a binary tree.</a:t>
            </a: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Merge Sort</a:t>
            </a:r>
          </a:p>
        </p:txBody>
      </p:sp>
      <p:sp>
        <p:nvSpPr>
          <p:cNvPr id="3" name="Content Placeholder 2"/>
          <p:cNvSpPr>
            <a:spLocks noGrp="1"/>
          </p:cNvSpPr>
          <p:nvPr>
            <p:ph idx="1"/>
          </p:nvPr>
        </p:nvSpPr>
        <p:spPr/>
        <p:txBody>
          <a:bodyPr/>
          <a:lstStyle/>
          <a:p>
            <a:pPr>
              <a:buNone/>
            </a:pPr>
            <a:r>
              <a:rPr lang="en-US" b="1" dirty="0"/>
              <a:t>   Example</a:t>
            </a:r>
            <a:r>
              <a:rPr lang="en-US" dirty="0"/>
              <a:t>: Use merge sort to put the list</a:t>
            </a:r>
          </a:p>
          <a:p>
            <a:pPr>
              <a:buNone/>
            </a:pPr>
            <a:r>
              <a:rPr lang="en-US" dirty="0"/>
              <a:t>           </a:t>
            </a:r>
            <a:r>
              <a:rPr lang="en-US" dirty="0">
                <a:latin typeface="Cambria Math" pitchFamily="18" charset="0"/>
                <a:ea typeface="Cambria Math" pitchFamily="18" charset="0"/>
              </a:rPr>
              <a:t>8,2,4,6,9,7,10, 1, 5, 3</a:t>
            </a:r>
          </a:p>
          <a:p>
            <a:pPr>
              <a:buNone/>
            </a:pPr>
            <a:r>
              <a:rPr lang="en-US" dirty="0"/>
              <a:t>       into increasing order.</a:t>
            </a:r>
          </a:p>
          <a:p>
            <a:pPr>
              <a:buNone/>
            </a:pPr>
            <a:r>
              <a:rPr lang="en-US" b="1" dirty="0"/>
              <a:t>    Solution</a:t>
            </a:r>
            <a:r>
              <a:rPr lang="en-US" dirty="0"/>
              <a:t>:</a:t>
            </a:r>
          </a:p>
        </p:txBody>
      </p:sp>
      <p:pic>
        <p:nvPicPr>
          <p:cNvPr id="4" name="Picture 3" descr="0421.jpg"/>
          <p:cNvPicPr>
            <a:picLocks noChangeAspect="1"/>
          </p:cNvPicPr>
          <p:nvPr/>
        </p:nvPicPr>
        <p:blipFill>
          <a:blip r:embed="rId2" cstate="print"/>
          <a:stretch>
            <a:fillRect/>
          </a:stretch>
        </p:blipFill>
        <p:spPr>
          <a:xfrm>
            <a:off x="6248400" y="2743200"/>
            <a:ext cx="3305556" cy="3546348"/>
          </a:xfrm>
          <a:prstGeom prst="rect">
            <a:avLst/>
          </a:prstGeom>
        </p:spPr>
      </p:pic>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4000" dirty="0"/>
              <a:t>Recursive Merge Sort</a:t>
            </a:r>
          </a:p>
        </p:txBody>
      </p:sp>
      <p:sp>
        <p:nvSpPr>
          <p:cNvPr id="3" name="Content Placeholder 2"/>
          <p:cNvSpPr>
            <a:spLocks noGrp="1"/>
          </p:cNvSpPr>
          <p:nvPr>
            <p:ph idx="1"/>
          </p:nvPr>
        </p:nvSpPr>
        <p:spPr/>
        <p:txBody>
          <a:bodyPr/>
          <a:lstStyle/>
          <a:p>
            <a:pPr>
              <a:buNone/>
            </a:pPr>
            <a:r>
              <a:rPr lang="en-US" b="1" dirty="0"/>
              <a:t>   Example</a:t>
            </a:r>
            <a:r>
              <a:rPr lang="en-US" dirty="0"/>
              <a:t>: Construct a recursive merge sort algorithm. </a:t>
            </a:r>
          </a:p>
          <a:p>
            <a:pPr>
              <a:buNone/>
            </a:pPr>
            <a:r>
              <a:rPr lang="en-US" sz="2800" b="1" dirty="0"/>
              <a:t>   Solution</a:t>
            </a:r>
            <a:r>
              <a:rPr lang="en-US" sz="2800" dirty="0"/>
              <a:t>: Begin with the list of </a:t>
            </a:r>
            <a:r>
              <a:rPr lang="en-US" sz="2800" i="1" dirty="0"/>
              <a:t>n</a:t>
            </a:r>
            <a:r>
              <a:rPr lang="en-US" sz="2800" dirty="0"/>
              <a:t> elements </a:t>
            </a:r>
            <a:r>
              <a:rPr lang="en-US" sz="2800" i="1" dirty="0"/>
              <a:t>L</a:t>
            </a:r>
            <a:r>
              <a:rPr lang="en-US" sz="2800" dirty="0"/>
              <a:t>.</a:t>
            </a:r>
            <a:endParaRPr lang="en-US" sz="2000" dirty="0"/>
          </a:p>
          <a:p>
            <a:endParaRPr lang="en-US" dirty="0"/>
          </a:p>
          <a:p>
            <a:endParaRPr lang="en-US" dirty="0"/>
          </a:p>
          <a:p>
            <a:endParaRPr lang="en-US" dirty="0"/>
          </a:p>
        </p:txBody>
      </p:sp>
      <p:sp>
        <p:nvSpPr>
          <p:cNvPr id="5" name="Content Placeholder 2"/>
          <p:cNvSpPr txBox="1">
            <a:spLocks/>
          </p:cNvSpPr>
          <p:nvPr/>
        </p:nvSpPr>
        <p:spPr>
          <a:xfrm>
            <a:off x="2590800" y="3124200"/>
            <a:ext cx="6781800" cy="25146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 </a:t>
            </a:r>
            <a:r>
              <a:rPr lang="en-US" sz="7200" i="1" dirty="0" err="1"/>
              <a:t>mergesort</a:t>
            </a:r>
            <a:r>
              <a:rPr lang="en-US" sz="7200" dirty="0"/>
              <a:t>(</a:t>
            </a:r>
            <a:r>
              <a:rPr lang="en-US" sz="7200" i="1" dirty="0"/>
              <a:t>L = 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r>
              <a:rPr lang="en-US" sz="7200" i="1" dirty="0">
                <a:ea typeface="Cambria Math" pitchFamily="18" charset="0"/>
              </a:rPr>
              <a:t> </a:t>
            </a:r>
            <a:r>
              <a:rPr lang="en-US" sz="7200" dirty="0">
                <a:latin typeface="Cambria Math"/>
                <a:ea typeface="Cambria Math"/>
              </a:rPr>
              <a:t>)</a:t>
            </a:r>
          </a:p>
          <a:p>
            <a:pPr marL="274320" indent="-274320">
              <a:spcBef>
                <a:spcPct val="20000"/>
              </a:spcBef>
              <a:buClr>
                <a:schemeClr val="accent3"/>
              </a:buClr>
              <a:buSzPct val="95000"/>
              <a:defRPr/>
            </a:pPr>
            <a:r>
              <a:rPr lang="en-US" sz="7200" b="1" dirty="0"/>
              <a:t>if  </a:t>
            </a:r>
            <a:r>
              <a:rPr lang="en-US" sz="7200" i="1" dirty="0"/>
              <a:t>n</a:t>
            </a:r>
            <a:r>
              <a:rPr lang="en-US" sz="7200" b="1" dirty="0"/>
              <a:t> </a:t>
            </a:r>
            <a:r>
              <a:rPr lang="en-US" sz="7200" dirty="0"/>
              <a:t> &gt; </a:t>
            </a:r>
            <a:r>
              <a:rPr lang="en-US" sz="7200" dirty="0">
                <a:latin typeface="Cambria Math" pitchFamily="18" charset="0"/>
                <a:ea typeface="Cambria Math" pitchFamily="18" charset="0"/>
              </a:rPr>
              <a:t>1</a:t>
            </a:r>
            <a:r>
              <a:rPr lang="en-US" sz="7200" dirty="0"/>
              <a:t> </a:t>
            </a:r>
            <a:r>
              <a:rPr lang="en-US" sz="7200" b="1" dirty="0">
                <a:latin typeface="Cambria Math" pitchFamily="18" charset="0"/>
                <a:ea typeface="Cambria Math" pitchFamily="18" charset="0"/>
              </a:rPr>
              <a:t>then </a:t>
            </a:r>
          </a:p>
          <a:p>
            <a:pPr marL="274320" indent="-274320">
              <a:spcBef>
                <a:spcPct val="20000"/>
              </a:spcBef>
              <a:buClr>
                <a:schemeClr val="accent3"/>
              </a:buClr>
              <a:buSzPct val="95000"/>
              <a:defRPr/>
            </a:pPr>
            <a:r>
              <a:rPr lang="en-US" sz="7200" i="1" dirty="0">
                <a:ea typeface="Cambria Math"/>
              </a:rPr>
              <a:t>         m</a:t>
            </a:r>
            <a:r>
              <a:rPr lang="en-US" sz="7200" dirty="0">
                <a:latin typeface="Cambria Math"/>
                <a:ea typeface="Cambria Math"/>
              </a:rPr>
              <a:t> := ⌊</a:t>
            </a:r>
            <a:r>
              <a:rPr lang="en-US" sz="7200" i="1" dirty="0">
                <a:latin typeface="Cambria Math"/>
                <a:ea typeface="Cambria Math"/>
              </a:rPr>
              <a:t>n</a:t>
            </a:r>
            <a:r>
              <a:rPr lang="en-US" sz="7200" dirty="0">
                <a:latin typeface="Cambria Math"/>
                <a:ea typeface="Cambria Math"/>
              </a:rPr>
              <a:t>/2⌋</a:t>
            </a:r>
            <a:endParaRPr lang="en-US" sz="7200" dirty="0"/>
          </a:p>
          <a:p>
            <a:pPr marL="27432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1</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m</a:t>
            </a:r>
            <a:r>
              <a:rPr lang="en-US" sz="7200" i="1" dirty="0">
                <a:ea typeface="Cambria Math" pitchFamily="18" charset="0"/>
              </a:rPr>
              <a:t> </a:t>
            </a:r>
          </a:p>
          <a:p>
            <a:pPr marL="27432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+1</a:t>
            </a:r>
            <a:r>
              <a:rPr lang="en-US" sz="7200" dirty="0">
                <a:latin typeface="Cambria Math" pitchFamily="18" charset="0"/>
                <a:ea typeface="Cambria Math" pitchFamily="18" charset="0"/>
              </a:rPr>
              <a:t>, </a:t>
            </a:r>
            <a:r>
              <a:rPr lang="en-US" sz="7200" i="1" dirty="0"/>
              <a:t>a</a:t>
            </a:r>
            <a:r>
              <a:rPr lang="en-US" sz="7200" i="1" baseline="-25000" dirty="0">
                <a:ea typeface="Cambria Math" pitchFamily="18" charset="0"/>
              </a:rPr>
              <a:t>m</a:t>
            </a:r>
            <a:r>
              <a:rPr lang="en-US" sz="7200" baseline="-25000" dirty="0">
                <a:latin typeface="Cambria Math" pitchFamily="18" charset="0"/>
                <a:ea typeface="Cambria Math" pitchFamily="18" charset="0"/>
              </a:rPr>
              <a:t>+2</a:t>
            </a:r>
            <a:r>
              <a:rPr lang="en-US" sz="7200" dirty="0">
                <a:latin typeface="Cambria Math" pitchFamily="18" charset="0"/>
                <a:ea typeface="Cambria Math" pitchFamily="18" charset="0"/>
              </a:rPr>
              <a:t>,…,</a:t>
            </a:r>
            <a:r>
              <a:rPr lang="en-US" sz="7200" i="1" dirty="0">
                <a:ea typeface="Cambria Math" pitchFamily="18" charset="0"/>
              </a:rPr>
              <a:t>a</a:t>
            </a:r>
            <a:r>
              <a:rPr lang="en-US" sz="7200" i="1" baseline="-25000" dirty="0">
                <a:ea typeface="Cambria Math" pitchFamily="18" charset="0"/>
              </a:rPr>
              <a:t>n</a:t>
            </a:r>
          </a:p>
          <a:p>
            <a:pPr marL="274320" indent="-274320">
              <a:spcBef>
                <a:spcPct val="20000"/>
              </a:spcBef>
              <a:buClr>
                <a:schemeClr val="accent3"/>
              </a:buClr>
              <a:buSzPct val="95000"/>
              <a:defRPr/>
            </a:pPr>
            <a:r>
              <a:rPr lang="en-US" sz="7200" i="1" dirty="0">
                <a:ea typeface="Cambria Math" pitchFamily="18" charset="0"/>
              </a:rPr>
              <a:t>         L</a:t>
            </a:r>
            <a:r>
              <a:rPr lang="en-US" sz="7200" baseline="-25000" dirty="0">
                <a:latin typeface="Cambria Math" pitchFamily="18" charset="0"/>
                <a:ea typeface="Cambria Math" pitchFamily="18" charset="0"/>
              </a:rPr>
              <a:t> </a:t>
            </a:r>
            <a:r>
              <a:rPr lang="en-US" sz="7200" dirty="0">
                <a:latin typeface="Cambria Math" pitchFamily="18" charset="0"/>
                <a:ea typeface="Cambria Math" pitchFamily="18" charset="0"/>
              </a:rPr>
              <a:t> </a:t>
            </a:r>
            <a:r>
              <a:rPr lang="en-US" sz="7200" i="1" dirty="0">
                <a:ea typeface="Cambria Math" pitchFamily="18" charset="0"/>
              </a:rPr>
              <a:t> </a:t>
            </a:r>
            <a:r>
              <a:rPr lang="en-US" sz="7200" dirty="0">
                <a:ea typeface="Cambria Math" pitchFamily="18" charset="0"/>
              </a:rPr>
              <a:t>:</a:t>
            </a:r>
            <a:r>
              <a:rPr lang="en-US" sz="7200" i="1" dirty="0">
                <a:ea typeface="Cambria Math" pitchFamily="18" charset="0"/>
              </a:rPr>
              <a:t>= merge</a:t>
            </a:r>
            <a:r>
              <a:rPr lang="en-US" sz="7200" dirty="0">
                <a:ea typeface="Cambria Math" pitchFamily="18" charset="0"/>
              </a:rPr>
              <a:t>(</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pitchFamily="18" charset="0"/>
              </a:rPr>
              <a:t>)</a:t>
            </a:r>
            <a:r>
              <a:rPr lang="en-US" sz="7200" i="1" dirty="0">
                <a:ea typeface="Cambria Math" pitchFamily="18" charset="0"/>
              </a:rPr>
              <a:t>, </a:t>
            </a:r>
            <a:r>
              <a:rPr lang="en-US" sz="7200" i="1" dirty="0" err="1">
                <a:ea typeface="Cambria Math" pitchFamily="18" charset="0"/>
              </a:rPr>
              <a:t>mergesort</a:t>
            </a:r>
            <a:r>
              <a:rPr lang="en-US" sz="7200" dirty="0">
                <a:ea typeface="Cambria Math" pitchFamily="18" charset="0"/>
              </a:rPr>
              <a:t>(</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ea typeface="Cambria Math" pitchFamily="18" charset="0"/>
              </a:rPr>
              <a:t> </a:t>
            </a:r>
            <a:r>
              <a:rPr lang="en-US" sz="7200" dirty="0">
                <a:ea typeface="Cambria Math" pitchFamily="18" charset="0"/>
              </a:rPr>
              <a:t>))</a:t>
            </a:r>
          </a:p>
          <a:p>
            <a:pPr marL="274320" indent="-274320">
              <a:spcBef>
                <a:spcPct val="20000"/>
              </a:spcBef>
              <a:buClr>
                <a:schemeClr val="accent3"/>
              </a:buClr>
              <a:buSzPct val="95000"/>
              <a:defRPr/>
            </a:pPr>
            <a:r>
              <a:rPr lang="en-US" sz="7200" dirty="0">
                <a:ea typeface="Cambria Math" pitchFamily="18" charset="0"/>
              </a:rPr>
              <a:t>{</a:t>
            </a:r>
            <a:r>
              <a:rPr lang="en-US" sz="7200" i="1" dirty="0">
                <a:ea typeface="Cambria Math" pitchFamily="18" charset="0"/>
              </a:rPr>
              <a:t>L</a:t>
            </a:r>
            <a:r>
              <a:rPr lang="en-US" sz="7200" dirty="0">
                <a:ea typeface="Cambria Math" pitchFamily="18" charset="0"/>
              </a:rPr>
              <a:t> is now sorted into elements in increasing order}</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
        <p:nvSpPr>
          <p:cNvPr id="6" name="TextBox 5"/>
          <p:cNvSpPr txBox="1"/>
          <p:nvPr/>
        </p:nvSpPr>
        <p:spPr>
          <a:xfrm>
            <a:off x="8915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Recursive Merge Sort</a:t>
            </a:r>
          </a:p>
        </p:txBody>
      </p:sp>
      <p:sp>
        <p:nvSpPr>
          <p:cNvPr id="3" name="Content Placeholder 2"/>
          <p:cNvSpPr>
            <a:spLocks noGrp="1"/>
          </p:cNvSpPr>
          <p:nvPr>
            <p:ph idx="1"/>
          </p:nvPr>
        </p:nvSpPr>
        <p:spPr/>
        <p:txBody>
          <a:bodyPr>
            <a:normAutofit lnSpcReduction="10000"/>
          </a:bodyPr>
          <a:lstStyle/>
          <a:p>
            <a:r>
              <a:rPr lang="en-US" dirty="0"/>
              <a:t>Subroutine </a:t>
            </a:r>
            <a:r>
              <a:rPr lang="en-US" i="1" dirty="0"/>
              <a:t>merge</a:t>
            </a:r>
            <a:r>
              <a:rPr lang="en-US" dirty="0"/>
              <a:t>, which merges two sorted lists.</a:t>
            </a:r>
          </a:p>
          <a:p>
            <a:endParaRPr lang="en-US" dirty="0"/>
          </a:p>
          <a:p>
            <a:endParaRPr lang="en-US" dirty="0"/>
          </a:p>
          <a:p>
            <a:endParaRPr lang="en-US" dirty="0"/>
          </a:p>
          <a:p>
            <a:endParaRPr lang="en-US" dirty="0"/>
          </a:p>
          <a:p>
            <a:endParaRPr lang="en-US" dirty="0"/>
          </a:p>
          <a:p>
            <a:endParaRPr lang="en-US" dirty="0"/>
          </a:p>
          <a:p>
            <a:pPr>
              <a:buNone/>
            </a:pPr>
            <a:r>
              <a:rPr lang="en-US" b="1" dirty="0"/>
              <a:t>   Complexity of Merge</a:t>
            </a:r>
            <a:r>
              <a:rPr lang="en-US" dirty="0"/>
              <a:t>: Two sorted lists with </a:t>
            </a:r>
            <a:r>
              <a:rPr lang="en-US" i="1" dirty="0"/>
              <a:t>m</a:t>
            </a:r>
            <a:r>
              <a:rPr lang="en-US" dirty="0"/>
              <a:t> elements and </a:t>
            </a:r>
            <a:r>
              <a:rPr lang="en-US" i="1" dirty="0"/>
              <a:t>n</a:t>
            </a:r>
            <a:r>
              <a:rPr lang="en-US" dirty="0"/>
              <a:t> elements can be merged into a sorted list using no more than </a:t>
            </a:r>
            <a:r>
              <a:rPr lang="en-US" i="1" dirty="0"/>
              <a:t>m</a:t>
            </a:r>
            <a:r>
              <a:rPr lang="en-US" dirty="0"/>
              <a:t> + </a:t>
            </a:r>
            <a:r>
              <a:rPr lang="en-US" i="1" dirty="0"/>
              <a:t>n</a:t>
            </a:r>
            <a:r>
              <a:rPr lang="en-US" dirty="0"/>
              <a:t> </a:t>
            </a:r>
            <a:r>
              <a:rPr lang="en-US" dirty="0">
                <a:latin typeface="Cambria Math"/>
                <a:ea typeface="Cambria Math"/>
              </a:rPr>
              <a:t>−</a:t>
            </a:r>
            <a:r>
              <a:rPr lang="en-US" dirty="0"/>
              <a:t> </a:t>
            </a:r>
            <a:r>
              <a:rPr lang="en-US" dirty="0">
                <a:latin typeface="Cambria Math" pitchFamily="18" charset="0"/>
                <a:ea typeface="Cambria Math" pitchFamily="18" charset="0"/>
              </a:rPr>
              <a:t>1</a:t>
            </a:r>
            <a:r>
              <a:rPr lang="en-US" dirty="0"/>
              <a:t> comparisons.</a:t>
            </a:r>
          </a:p>
        </p:txBody>
      </p:sp>
      <p:sp>
        <p:nvSpPr>
          <p:cNvPr id="4" name="Content Placeholder 2"/>
          <p:cNvSpPr txBox="1">
            <a:spLocks/>
          </p:cNvSpPr>
          <p:nvPr/>
        </p:nvSpPr>
        <p:spPr>
          <a:xfrm>
            <a:off x="2590800" y="2438400"/>
            <a:ext cx="7391400" cy="2514600"/>
          </a:xfrm>
          <a:prstGeom prst="rect">
            <a:avLst/>
          </a:prstGeom>
          <a:ln>
            <a:solidFill>
              <a:schemeClr val="accent1"/>
            </a:solidFill>
          </a:ln>
        </p:spPr>
        <p:txBody>
          <a:bodyPr vert="horz">
            <a:normAutofit fontScale="25000" lnSpcReduction="20000"/>
          </a:bodyPr>
          <a:lstStyle/>
          <a:p>
            <a:pPr marL="274320" indent="-274320">
              <a:spcBef>
                <a:spcPct val="20000"/>
              </a:spcBef>
              <a:buClr>
                <a:schemeClr val="accent3"/>
              </a:buClr>
              <a:buSzPct val="95000"/>
              <a:defRPr/>
            </a:pPr>
            <a:r>
              <a:rPr lang="en-US" sz="7200" b="1" dirty="0"/>
              <a:t>procedure </a:t>
            </a:r>
            <a:r>
              <a:rPr lang="en-US" sz="7200" i="1" dirty="0"/>
              <a:t> merge</a:t>
            </a:r>
            <a:r>
              <a:rPr lang="en-US" sz="7200" dirty="0"/>
              <a:t>(</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i="1" dirty="0"/>
              <a:t>,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i="1" dirty="0"/>
              <a:t> </a:t>
            </a:r>
            <a:r>
              <a:rPr lang="en-US" sz="7200" dirty="0"/>
              <a:t>:</a:t>
            </a:r>
            <a:r>
              <a:rPr lang="en-US" sz="7200" dirty="0">
                <a:ea typeface="Cambria Math" pitchFamily="18" charset="0"/>
              </a:rPr>
              <a:t>sorted lists</a:t>
            </a:r>
            <a:r>
              <a:rPr lang="en-US" sz="7200" dirty="0">
                <a:latin typeface="Cambria Math"/>
                <a:ea typeface="Cambria Math"/>
              </a:rPr>
              <a:t>)</a:t>
            </a:r>
          </a:p>
          <a:p>
            <a:pPr marL="274320" indent="-274320">
              <a:spcBef>
                <a:spcPct val="20000"/>
              </a:spcBef>
              <a:buClr>
                <a:schemeClr val="accent3"/>
              </a:buClr>
              <a:buSzPct val="95000"/>
              <a:defRPr/>
            </a:pPr>
            <a:r>
              <a:rPr lang="en-US" sz="7200" i="1" dirty="0">
                <a:ea typeface="Cambria Math" pitchFamily="18" charset="0"/>
              </a:rPr>
              <a:t>L </a:t>
            </a:r>
            <a:r>
              <a:rPr lang="en-US" sz="7200" dirty="0">
                <a:ea typeface="Cambria Math" pitchFamily="18" charset="0"/>
              </a:rPr>
              <a:t>:= empty list</a:t>
            </a:r>
            <a:endParaRPr lang="en-US" sz="7200" dirty="0">
              <a:latin typeface="Cambria Math"/>
              <a:ea typeface="Cambria Math"/>
            </a:endParaRPr>
          </a:p>
          <a:p>
            <a:pPr marL="274320" indent="-274320">
              <a:spcBef>
                <a:spcPct val="20000"/>
              </a:spcBef>
              <a:buClr>
                <a:schemeClr val="accent3"/>
              </a:buClr>
              <a:buSzPct val="95000"/>
              <a:defRPr/>
            </a:pPr>
            <a:r>
              <a:rPr lang="en-US" sz="7200" b="1" dirty="0"/>
              <a:t>while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t>  are both nonempty</a:t>
            </a:r>
            <a:endParaRPr lang="en-US" sz="7200" b="1" dirty="0">
              <a:latin typeface="Cambria Math" pitchFamily="18" charset="0"/>
              <a:ea typeface="Cambria Math" pitchFamily="18" charset="0"/>
            </a:endParaRPr>
          </a:p>
          <a:p>
            <a:pPr marL="274320" indent="-274320">
              <a:spcBef>
                <a:spcPct val="20000"/>
              </a:spcBef>
              <a:buClr>
                <a:schemeClr val="accent3"/>
              </a:buClr>
              <a:buSzPct val="95000"/>
              <a:defRPr/>
            </a:pPr>
            <a:r>
              <a:rPr lang="en-US" sz="7200" i="1" dirty="0">
                <a:ea typeface="Cambria Math"/>
              </a:rPr>
              <a:t>     </a:t>
            </a:r>
            <a:r>
              <a:rPr lang="en-US" sz="7200" dirty="0">
                <a:ea typeface="Cambria Math"/>
              </a:rPr>
              <a:t>remove smaller of first elements of </a:t>
            </a:r>
            <a:r>
              <a:rPr lang="en-US" sz="7200" i="1" dirty="0">
                <a:ea typeface="Cambria Math" pitchFamily="18" charset="0"/>
              </a:rPr>
              <a:t>L</a:t>
            </a:r>
            <a:r>
              <a:rPr lang="en-US" sz="7200" baseline="-25000" dirty="0">
                <a:latin typeface="Cambria Math" pitchFamily="18" charset="0"/>
                <a:ea typeface="Cambria Math" pitchFamily="18" charset="0"/>
              </a:rPr>
              <a:t>1</a:t>
            </a:r>
            <a:r>
              <a:rPr lang="en-US" sz="7200" dirty="0">
                <a:ea typeface="Cambria Math"/>
              </a:rPr>
              <a:t> and </a:t>
            </a:r>
            <a:r>
              <a:rPr lang="en-US" sz="7200" i="1" dirty="0">
                <a:ea typeface="Cambria Math" pitchFamily="18" charset="0"/>
              </a:rPr>
              <a:t>L</a:t>
            </a:r>
            <a:r>
              <a:rPr lang="en-US" sz="7200" baseline="-25000" dirty="0">
                <a:latin typeface="Cambria Math" pitchFamily="18" charset="0"/>
                <a:ea typeface="Cambria Math" pitchFamily="18" charset="0"/>
              </a:rPr>
              <a:t>2</a:t>
            </a:r>
            <a:r>
              <a:rPr lang="en-US" sz="7200" dirty="0">
                <a:ea typeface="Cambria Math"/>
              </a:rPr>
              <a:t> from its list; </a:t>
            </a:r>
          </a:p>
          <a:p>
            <a:pPr marL="274320" indent="-274320">
              <a:spcBef>
                <a:spcPct val="20000"/>
              </a:spcBef>
              <a:buClr>
                <a:schemeClr val="accent3"/>
              </a:buClr>
              <a:buSzPct val="95000"/>
              <a:defRPr/>
            </a:pPr>
            <a:r>
              <a:rPr lang="en-US" sz="7200" dirty="0">
                <a:ea typeface="Cambria Math"/>
              </a:rPr>
              <a:t>             put at the right end of </a:t>
            </a:r>
            <a:r>
              <a:rPr lang="en-US" sz="7200" i="1" dirty="0">
                <a:ea typeface="Cambria Math" pitchFamily="18" charset="0"/>
              </a:rPr>
              <a:t>L</a:t>
            </a:r>
          </a:p>
          <a:p>
            <a:pPr marL="274320" indent="-274320">
              <a:spcBef>
                <a:spcPct val="20000"/>
              </a:spcBef>
              <a:buClr>
                <a:schemeClr val="accent3"/>
              </a:buClr>
              <a:buSzPct val="95000"/>
              <a:defRPr/>
            </a:pPr>
            <a:r>
              <a:rPr lang="en-US" sz="7200" i="1" dirty="0">
                <a:ea typeface="Cambria Math" pitchFamily="18" charset="0"/>
              </a:rPr>
              <a:t>     </a:t>
            </a:r>
            <a:r>
              <a:rPr lang="en-US" sz="7200" b="1" dirty="0">
                <a:ea typeface="Cambria Math" pitchFamily="18" charset="0"/>
              </a:rPr>
              <a:t>if </a:t>
            </a:r>
            <a:r>
              <a:rPr lang="en-US" sz="7200" dirty="0">
                <a:ea typeface="Cambria Math" pitchFamily="18" charset="0"/>
              </a:rPr>
              <a:t>this removal makes one list empty </a:t>
            </a:r>
          </a:p>
          <a:p>
            <a:pPr marL="274320" indent="-274320">
              <a:spcBef>
                <a:spcPct val="20000"/>
              </a:spcBef>
              <a:buClr>
                <a:schemeClr val="accent3"/>
              </a:buClr>
              <a:buSzPct val="95000"/>
              <a:defRPr/>
            </a:pPr>
            <a:r>
              <a:rPr lang="en-US" sz="7200" b="1" dirty="0">
                <a:ea typeface="Cambria Math" pitchFamily="18" charset="0"/>
              </a:rPr>
              <a:t>         then</a:t>
            </a:r>
            <a:r>
              <a:rPr lang="en-US" sz="7200" dirty="0">
                <a:ea typeface="Cambria Math" pitchFamily="18" charset="0"/>
              </a:rPr>
              <a:t> remove all elements from the other list and append them to L</a:t>
            </a:r>
            <a:endParaRPr lang="en-US" sz="7200" dirty="0"/>
          </a:p>
          <a:p>
            <a:pPr marL="274320" indent="-274320">
              <a:spcBef>
                <a:spcPct val="20000"/>
              </a:spcBef>
              <a:buClr>
                <a:schemeClr val="accent3"/>
              </a:buClr>
              <a:buSzPct val="95000"/>
              <a:defRPr/>
            </a:pPr>
            <a:r>
              <a:rPr lang="en-US" sz="7200" b="1" dirty="0">
                <a:ea typeface="Cambria Math" pitchFamily="18" charset="0"/>
              </a:rPr>
              <a:t>return</a:t>
            </a:r>
            <a:r>
              <a:rPr lang="en-US" sz="7200" i="1" dirty="0">
                <a:ea typeface="Cambria Math" pitchFamily="18" charset="0"/>
              </a:rPr>
              <a:t> L </a:t>
            </a:r>
            <a:r>
              <a:rPr lang="en-US" sz="7200" dirty="0">
                <a:ea typeface="Cambria Math" pitchFamily="18" charset="0"/>
              </a:rPr>
              <a:t>{</a:t>
            </a:r>
            <a:r>
              <a:rPr lang="en-US" sz="7200" i="1" dirty="0">
                <a:ea typeface="Cambria Math" pitchFamily="18" charset="0"/>
              </a:rPr>
              <a:t>L</a:t>
            </a:r>
            <a:r>
              <a:rPr lang="en-US" sz="7200" dirty="0">
                <a:ea typeface="Cambria Math" pitchFamily="18" charset="0"/>
              </a:rPr>
              <a:t> is the merged list with the elements in increasing order}</a:t>
            </a:r>
          </a:p>
          <a:p>
            <a:pPr marL="274320" indent="-274320">
              <a:spcBef>
                <a:spcPct val="20000"/>
              </a:spcBef>
              <a:buClr>
                <a:schemeClr val="accent3"/>
              </a:buClr>
              <a:buSzPct val="95000"/>
            </a:pPr>
            <a:endParaRPr lang="en-US" sz="2600" i="1" baseline="-25000" dirty="0"/>
          </a:p>
          <a:p>
            <a:pPr marL="274320" indent="-274320">
              <a:spcBef>
                <a:spcPct val="20000"/>
              </a:spcBef>
              <a:buClr>
                <a:schemeClr val="accent3"/>
              </a:buClr>
              <a:buSzPct val="95000"/>
            </a:pPr>
            <a:endParaRPr lang="en-US" sz="2600" i="1" dirty="0"/>
          </a:p>
          <a:p>
            <a:pPr marL="274320" indent="-274320">
              <a:spcBef>
                <a:spcPct val="20000"/>
              </a:spcBef>
              <a:buClr>
                <a:schemeClr val="accent3"/>
              </a:buClr>
              <a:buSzPct val="95000"/>
              <a:defRPr/>
            </a:pPr>
            <a:r>
              <a:rPr lang="en-US" sz="2600" dirty="0"/>
              <a:t>         </a:t>
            </a:r>
            <a:endParaRPr lang="en-US" sz="2600" dirty="0">
              <a:latin typeface="Cambria Math" pitchFamily="18" charset="0"/>
              <a:ea typeface="Cambria Math" pitchFamily="18" charset="0"/>
            </a:endParaRPr>
          </a:p>
          <a:p>
            <a:pPr marL="274320" indent="-274320">
              <a:spcBef>
                <a:spcPct val="20000"/>
              </a:spcBef>
              <a:buClr>
                <a:schemeClr val="accent3"/>
              </a:buClr>
              <a:buSzPct val="95000"/>
              <a:defRPr/>
            </a:pPr>
            <a:r>
              <a:rPr lang="en-US" sz="2600" dirty="0"/>
              <a:t>    </a:t>
            </a:r>
            <a:endParaRPr lang="en-US" sz="2600" i="1"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Merging Two Lists</a:t>
            </a:r>
          </a:p>
        </p:txBody>
      </p:sp>
      <p:sp>
        <p:nvSpPr>
          <p:cNvPr id="3" name="Content Placeholder 2"/>
          <p:cNvSpPr>
            <a:spLocks noGrp="1"/>
          </p:cNvSpPr>
          <p:nvPr>
            <p:ph idx="1"/>
          </p:nvPr>
        </p:nvSpPr>
        <p:spPr/>
        <p:txBody>
          <a:bodyPr/>
          <a:lstStyle/>
          <a:p>
            <a:pPr>
              <a:buNone/>
            </a:pPr>
            <a:r>
              <a:rPr lang="en-US" b="1" dirty="0"/>
              <a:t>   Example</a:t>
            </a:r>
            <a:r>
              <a:rPr lang="en-US" dirty="0"/>
              <a:t>: Merge the two lists </a:t>
            </a:r>
            <a:r>
              <a:rPr lang="en-US" dirty="0">
                <a:latin typeface="Cambria Math" pitchFamily="18" charset="0"/>
                <a:ea typeface="Cambria Math" pitchFamily="18" charset="0"/>
              </a:rPr>
              <a:t>2,3,5,6</a:t>
            </a:r>
            <a:r>
              <a:rPr lang="en-US" dirty="0"/>
              <a:t>  and </a:t>
            </a:r>
            <a:r>
              <a:rPr lang="en-US" dirty="0">
                <a:latin typeface="Cambria Math" pitchFamily="18" charset="0"/>
                <a:ea typeface="Cambria Math" pitchFamily="18" charset="0"/>
              </a:rPr>
              <a:t>1,4</a:t>
            </a:r>
            <a:r>
              <a:rPr lang="en-US" dirty="0"/>
              <a:t>.</a:t>
            </a:r>
          </a:p>
          <a:p>
            <a:pPr>
              <a:buNone/>
            </a:pPr>
            <a:r>
              <a:rPr lang="en-US" b="1" dirty="0"/>
              <a:t>   Solution</a:t>
            </a:r>
            <a:r>
              <a:rPr lang="en-US" dirty="0"/>
              <a:t>:</a:t>
            </a:r>
          </a:p>
        </p:txBody>
      </p:sp>
      <p:pic>
        <p:nvPicPr>
          <p:cNvPr id="4" name="Picture 3" descr="table33.jpg"/>
          <p:cNvPicPr>
            <a:picLocks noChangeAspect="1"/>
          </p:cNvPicPr>
          <p:nvPr/>
        </p:nvPicPr>
        <p:blipFill>
          <a:blip r:embed="rId2" cstate="print"/>
          <a:stretch>
            <a:fillRect/>
          </a:stretch>
        </p:blipFill>
        <p:spPr>
          <a:xfrm>
            <a:off x="2590801" y="3200400"/>
            <a:ext cx="7445111" cy="2971800"/>
          </a:xfrm>
          <a:prstGeom prst="rect">
            <a:avLst/>
          </a:prstGeom>
        </p:spPr>
      </p:pic>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10000"/>
          </a:bodyPr>
          <a:lstStyle/>
          <a:p>
            <a:pPr>
              <a:buNone/>
            </a:pPr>
            <a:r>
              <a:rPr lang="en-US" b="1" dirty="0"/>
              <a:t>   Complexity of Merge Sort</a:t>
            </a:r>
            <a:r>
              <a:rPr lang="en-US" dirty="0"/>
              <a:t>:  The number of comparisons needed to merge  a list with </a:t>
            </a:r>
            <a:r>
              <a:rPr lang="en-US" i="1" dirty="0"/>
              <a:t>n</a:t>
            </a:r>
            <a:r>
              <a:rPr lang="en-US" dirty="0"/>
              <a:t> elements is </a:t>
            </a:r>
            <a:r>
              <a:rPr lang="en-US" i="1" dirty="0"/>
              <a:t>O</a:t>
            </a:r>
            <a:r>
              <a:rPr lang="en-US" dirty="0"/>
              <a:t>(</a:t>
            </a:r>
            <a:r>
              <a:rPr lang="en-US" i="1" dirty="0"/>
              <a:t>n</a:t>
            </a:r>
            <a:r>
              <a:rPr lang="en-US" dirty="0"/>
              <a:t> log </a:t>
            </a:r>
            <a:r>
              <a:rPr lang="en-US" i="1" dirty="0"/>
              <a:t>n</a:t>
            </a:r>
            <a:r>
              <a:rPr lang="en-US" dirty="0"/>
              <a:t>).</a:t>
            </a:r>
          </a:p>
          <a:p>
            <a:r>
              <a:rPr lang="en-US" dirty="0"/>
              <a:t>For simplicity, assume that </a:t>
            </a:r>
            <a:r>
              <a:rPr lang="en-US" i="1" dirty="0"/>
              <a:t>n</a:t>
            </a:r>
            <a:r>
              <a:rPr lang="en-US" dirty="0"/>
              <a:t> is a power of </a:t>
            </a:r>
            <a:r>
              <a:rPr lang="en-US" dirty="0">
                <a:latin typeface="Cambria Math" pitchFamily="18" charset="0"/>
                <a:ea typeface="Cambria Math" pitchFamily="18" charset="0"/>
              </a:rPr>
              <a:t>2</a:t>
            </a:r>
            <a:r>
              <a:rPr lang="en-US" dirty="0"/>
              <a:t>, say </a:t>
            </a:r>
            <a:r>
              <a:rPr lang="en-US" dirty="0">
                <a:latin typeface="Cambria Math" pitchFamily="18" charset="0"/>
                <a:ea typeface="Cambria Math" pitchFamily="18" charset="0"/>
              </a:rPr>
              <a:t>2</a:t>
            </a:r>
            <a:r>
              <a:rPr lang="en-US" i="1" baseline="30000" dirty="0"/>
              <a:t>m</a:t>
            </a:r>
            <a:r>
              <a:rPr lang="en-US" dirty="0"/>
              <a:t>.</a:t>
            </a:r>
          </a:p>
          <a:p>
            <a:r>
              <a:rPr lang="en-US" dirty="0"/>
              <a:t>At the end of the splitting process, we have a binary tree with   </a:t>
            </a:r>
            <a:r>
              <a:rPr lang="en-US" i="1" dirty="0"/>
              <a:t>m</a:t>
            </a:r>
            <a:r>
              <a:rPr lang="en-US" dirty="0"/>
              <a:t> levels, and </a:t>
            </a:r>
            <a:r>
              <a:rPr lang="en-US" dirty="0">
                <a:latin typeface="Cambria Math" pitchFamily="18" charset="0"/>
                <a:ea typeface="Cambria Math" pitchFamily="18" charset="0"/>
              </a:rPr>
              <a:t>2</a:t>
            </a:r>
            <a:r>
              <a:rPr lang="en-US" i="1" baseline="30000" dirty="0"/>
              <a:t>m</a:t>
            </a:r>
            <a:r>
              <a:rPr lang="en-US" dirty="0"/>
              <a:t>  lists with one element at level  </a:t>
            </a:r>
            <a:r>
              <a:rPr lang="en-US" i="1" dirty="0"/>
              <a:t>m</a:t>
            </a:r>
            <a:r>
              <a:rPr lang="en-US" dirty="0"/>
              <a:t>.</a:t>
            </a:r>
          </a:p>
          <a:p>
            <a:r>
              <a:rPr lang="en-US" dirty="0"/>
              <a:t>The merging process begins at level m with the pairs of</a:t>
            </a:r>
            <a:r>
              <a:rPr lang="en-US" dirty="0">
                <a:latin typeface="Cambria Math" pitchFamily="18" charset="0"/>
                <a:ea typeface="Cambria Math" pitchFamily="18" charset="0"/>
              </a:rPr>
              <a:t> 2</a:t>
            </a:r>
            <a:r>
              <a:rPr lang="en-US" i="1" baseline="30000" dirty="0"/>
              <a:t>m </a:t>
            </a:r>
            <a:r>
              <a:rPr lang="en-US" dirty="0"/>
              <a:t>lists with one element combined into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a:t>
            </a:r>
            <a:r>
              <a:rPr lang="en-US" baseline="30000" dirty="0">
                <a:latin typeface="Cambria Math"/>
                <a:ea typeface="Cambria Math"/>
              </a:rPr>
              <a:t>1</a:t>
            </a:r>
            <a:r>
              <a:rPr lang="en-US" i="1" baseline="30000" dirty="0"/>
              <a:t> </a:t>
            </a:r>
            <a:r>
              <a:rPr lang="en-US" dirty="0"/>
              <a:t>lists of two elements. Each merger takes two one comparison.</a:t>
            </a:r>
          </a:p>
          <a:p>
            <a:r>
              <a:rPr lang="en-US" dirty="0"/>
              <a:t>The procedure continues , at each level (</a:t>
            </a:r>
            <a:r>
              <a:rPr lang="en-US" i="1" dirty="0"/>
              <a:t>k</a:t>
            </a:r>
            <a:r>
              <a:rPr lang="en-US" dirty="0"/>
              <a:t> = </a:t>
            </a:r>
            <a:r>
              <a:rPr lang="en-US" i="1" dirty="0"/>
              <a:t>m</a:t>
            </a:r>
            <a:r>
              <a:rPr lang="en-US" dirty="0"/>
              <a:t>,  </a:t>
            </a:r>
            <a:r>
              <a:rPr lang="en-US" i="1" dirty="0"/>
              <a:t>m</a:t>
            </a:r>
            <a:r>
              <a:rPr lang="en-US" dirty="0">
                <a:latin typeface="Cambria Math"/>
                <a:ea typeface="Cambria Math"/>
              </a:rPr>
              <a:t>−1,</a:t>
            </a:r>
            <a:r>
              <a:rPr lang="en-US" dirty="0"/>
              <a:t> </a:t>
            </a:r>
            <a:r>
              <a:rPr lang="en-US" i="1" dirty="0"/>
              <a:t>m</a:t>
            </a:r>
            <a:r>
              <a:rPr lang="en-US" dirty="0">
                <a:latin typeface="Cambria Math"/>
                <a:ea typeface="Cambria Math"/>
              </a:rPr>
              <a:t>−1,…,3,2,1) </a:t>
            </a:r>
            <a:r>
              <a:rPr lang="en-US" dirty="0">
                <a:latin typeface="Cambria Math" pitchFamily="18" charset="0"/>
                <a:ea typeface="Cambria Math" pitchFamily="18" charset="0"/>
              </a:rPr>
              <a:t>2</a:t>
            </a:r>
            <a:r>
              <a:rPr lang="en-US" i="1" baseline="30000" dirty="0"/>
              <a:t>k </a:t>
            </a:r>
            <a:r>
              <a:rPr lang="en-US" dirty="0"/>
              <a:t>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elements are merged into </a:t>
            </a:r>
            <a:r>
              <a:rPr lang="en-US" dirty="0">
                <a:latin typeface="Cambria Math" pitchFamily="18" charset="0"/>
                <a:ea typeface="Cambria Math" pitchFamily="18" charset="0"/>
              </a:rPr>
              <a:t>2</a:t>
            </a:r>
            <a:r>
              <a:rPr lang="en-US" i="1" baseline="30000" dirty="0"/>
              <a:t>k</a:t>
            </a:r>
            <a:r>
              <a:rPr lang="en-US" i="1" baseline="30000" dirty="0">
                <a:latin typeface="Cambria Math"/>
                <a:ea typeface="Cambria Math"/>
              </a:rPr>
              <a:t>−</a:t>
            </a:r>
            <a:r>
              <a:rPr lang="en-US" baseline="30000" dirty="0">
                <a:latin typeface="Cambria Math"/>
                <a:ea typeface="Cambria Math"/>
              </a:rPr>
              <a:t>1</a:t>
            </a:r>
            <a:r>
              <a:rPr lang="en-US" dirty="0"/>
              <a:t> lists, with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 + </a:t>
            </a:r>
            <a:r>
              <a:rPr lang="en-US" baseline="30000" dirty="0">
                <a:latin typeface="Cambria Math"/>
                <a:ea typeface="Cambria Math"/>
              </a:rPr>
              <a:t>1</a:t>
            </a:r>
            <a:r>
              <a:rPr lang="en-US" dirty="0"/>
              <a:t>  elements at level </a:t>
            </a:r>
            <a:r>
              <a:rPr lang="en-US" i="1" dirty="0"/>
              <a:t>k</a:t>
            </a:r>
            <a:r>
              <a:rPr lang="en-US" dirty="0">
                <a:latin typeface="Cambria Math"/>
                <a:ea typeface="Cambria Math"/>
              </a:rPr>
              <a:t>−1</a:t>
            </a:r>
            <a:r>
              <a:rPr lang="en-US" dirty="0"/>
              <a:t>.</a:t>
            </a:r>
          </a:p>
          <a:p>
            <a:pPr lvl="1"/>
            <a:r>
              <a:rPr lang="en-US" dirty="0"/>
              <a:t>We know (by the complexity of the merge subroutine) that  each merger takes at most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dirty="0"/>
              <a:t> +</a:t>
            </a:r>
            <a:r>
              <a:rPr lang="en-US" dirty="0">
                <a:latin typeface="Cambria Math" pitchFamily="18" charset="0"/>
                <a:ea typeface="Cambria Math" pitchFamily="18" charset="0"/>
              </a:rPr>
              <a:t> 2</a:t>
            </a:r>
            <a:r>
              <a:rPr lang="en-US" i="1" baseline="30000" dirty="0"/>
              <a:t>m</a:t>
            </a:r>
            <a:r>
              <a:rPr lang="en-US" i="1" baseline="30000" dirty="0">
                <a:latin typeface="Cambria Math"/>
                <a:ea typeface="Cambria Math"/>
              </a:rPr>
              <a:t>−k</a:t>
            </a:r>
            <a:r>
              <a:rPr lang="en-US" dirty="0"/>
              <a:t>  </a:t>
            </a:r>
            <a:r>
              <a:rPr lang="en-US" dirty="0">
                <a:latin typeface="Cambria Math"/>
                <a:ea typeface="Cambria Math"/>
              </a:rPr>
              <a:t>− 1 = </a:t>
            </a:r>
            <a:r>
              <a:rPr lang="en-US" dirty="0">
                <a:latin typeface="Cambria Math" pitchFamily="18" charset="0"/>
                <a:ea typeface="Cambria Math" pitchFamily="18" charset="0"/>
              </a:rPr>
              <a:t>2</a:t>
            </a:r>
            <a:r>
              <a:rPr lang="en-US" i="1" baseline="30000" dirty="0"/>
              <a:t>m</a:t>
            </a:r>
            <a:r>
              <a:rPr lang="en-US" i="1" baseline="30000" dirty="0">
                <a:latin typeface="Cambria Math"/>
                <a:ea typeface="Cambria Math"/>
              </a:rPr>
              <a:t>−k</a:t>
            </a:r>
            <a:r>
              <a:rPr lang="en-US" baseline="30000" dirty="0">
                <a:latin typeface="Cambria Math"/>
                <a:ea typeface="Cambria Math"/>
              </a:rPr>
              <a:t>+</a:t>
            </a:r>
            <a:r>
              <a:rPr lang="en-US" i="1" baseline="30000" dirty="0">
                <a:latin typeface="Cambria Math"/>
                <a:ea typeface="Cambria Math"/>
              </a:rPr>
              <a:t> </a:t>
            </a:r>
            <a:r>
              <a:rPr lang="en-US" baseline="30000" dirty="0">
                <a:latin typeface="Cambria Math"/>
                <a:ea typeface="Cambria Math"/>
              </a:rPr>
              <a:t>1</a:t>
            </a:r>
            <a:r>
              <a:rPr lang="en-US" dirty="0"/>
              <a:t> </a:t>
            </a:r>
            <a:r>
              <a:rPr lang="en-US" dirty="0">
                <a:latin typeface="Cambria Math"/>
                <a:ea typeface="Cambria Math"/>
              </a:rPr>
              <a:t>− 1 comparisons.</a:t>
            </a:r>
            <a:endParaRPr lang="en-US" dirty="0"/>
          </a:p>
        </p:txBody>
      </p:sp>
      <p:sp>
        <p:nvSpPr>
          <p:cNvPr id="4" name="TextBox 3"/>
          <p:cNvSpPr txBox="1"/>
          <p:nvPr/>
        </p:nvSpPr>
        <p:spPr>
          <a:xfrm>
            <a:off x="8915400" y="6324600"/>
            <a:ext cx="1524000" cy="369332"/>
          </a:xfrm>
          <a:prstGeom prst="rect">
            <a:avLst/>
          </a:prstGeom>
          <a:noFill/>
        </p:spPr>
        <p:txBody>
          <a:bodyPr wrap="square" rtlCol="0">
            <a:spAutoFit/>
          </a:bodyPr>
          <a:lstStyle/>
          <a:p>
            <a:r>
              <a:rPr lang="en-US" i="1" dirty="0"/>
              <a:t>continued</a:t>
            </a:r>
            <a:r>
              <a:rPr lang="en-US" dirty="0"/>
              <a:t> </a:t>
            </a:r>
            <a:r>
              <a:rPr lang="en-US" dirty="0">
                <a:latin typeface="Cambria Math"/>
                <a:ea typeface="Cambria Math"/>
              </a:rPr>
              <a:t>→</a:t>
            </a:r>
            <a:r>
              <a:rPr lang="en-US" dirty="0"/>
              <a:t> </a:t>
            </a: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Complexity of Merge Sort</a:t>
            </a:r>
          </a:p>
        </p:txBody>
      </p:sp>
      <p:sp>
        <p:nvSpPr>
          <p:cNvPr id="3" name="Content Placeholder 2"/>
          <p:cNvSpPr>
            <a:spLocks noGrp="1"/>
          </p:cNvSpPr>
          <p:nvPr>
            <p:ph idx="1"/>
          </p:nvPr>
        </p:nvSpPr>
        <p:spPr/>
        <p:txBody>
          <a:bodyPr>
            <a:normAutofit fontScale="92500" lnSpcReduction="10000"/>
          </a:bodyPr>
          <a:lstStyle/>
          <a:p>
            <a:r>
              <a:rPr lang="en-US" dirty="0"/>
              <a:t>Summing over the number of comparisons at each level, shows that </a:t>
            </a:r>
          </a:p>
          <a:p>
            <a:endParaRPr lang="en-US" dirty="0"/>
          </a:p>
          <a:p>
            <a:endParaRPr lang="en-US" dirty="0"/>
          </a:p>
          <a:p>
            <a:pPr>
              <a:buNone/>
            </a:pPr>
            <a:r>
              <a:rPr lang="en-US" dirty="0"/>
              <a:t>   because </a:t>
            </a:r>
            <a:r>
              <a:rPr lang="en-US" i="1" dirty="0"/>
              <a:t>m</a:t>
            </a:r>
            <a:r>
              <a:rPr lang="en-US" dirty="0"/>
              <a:t> = log </a:t>
            </a:r>
            <a:r>
              <a:rPr lang="en-US" i="1" dirty="0"/>
              <a:t>n</a:t>
            </a:r>
            <a:r>
              <a:rPr lang="en-US" dirty="0"/>
              <a:t> and </a:t>
            </a:r>
            <a:r>
              <a:rPr lang="en-US" i="1" dirty="0"/>
              <a:t>n</a:t>
            </a:r>
            <a:r>
              <a:rPr lang="en-US" dirty="0"/>
              <a:t> = </a:t>
            </a:r>
            <a:r>
              <a:rPr lang="en-US" dirty="0">
                <a:latin typeface="Cambria Math" pitchFamily="18" charset="0"/>
                <a:ea typeface="Cambria Math" pitchFamily="18" charset="0"/>
              </a:rPr>
              <a:t>2</a:t>
            </a:r>
            <a:r>
              <a:rPr lang="en-US" i="1" baseline="30000" dirty="0"/>
              <a:t>m</a:t>
            </a:r>
            <a:r>
              <a:rPr lang="en-US" dirty="0"/>
              <a:t>.</a:t>
            </a:r>
          </a:p>
          <a:p>
            <a:endParaRPr lang="en-US" dirty="0"/>
          </a:p>
          <a:p>
            <a:pPr>
              <a:buNone/>
            </a:pPr>
            <a:r>
              <a:rPr lang="en-US" dirty="0"/>
              <a:t>    (The expression                   in the formula above  is evaluated as </a:t>
            </a:r>
            <a:r>
              <a:rPr lang="en-US" dirty="0">
                <a:latin typeface="Cambria Math" pitchFamily="18" charset="0"/>
                <a:ea typeface="Cambria Math" pitchFamily="18" charset="0"/>
              </a:rPr>
              <a:t>2</a:t>
            </a:r>
            <a:r>
              <a:rPr lang="en-US" baseline="30000" dirty="0"/>
              <a:t>m</a:t>
            </a:r>
            <a:r>
              <a:rPr lang="en-US" dirty="0"/>
              <a:t> </a:t>
            </a:r>
            <a:r>
              <a:rPr lang="en-US" dirty="0">
                <a:latin typeface="Cambria Math"/>
                <a:ea typeface="Cambria Math"/>
              </a:rPr>
              <a:t>− 1</a:t>
            </a:r>
            <a:r>
              <a:rPr lang="en-US" dirty="0"/>
              <a:t>  using the formula for the sum of the terms of a geometric progression, from Section </a:t>
            </a:r>
            <a:r>
              <a:rPr lang="en-US" dirty="0">
                <a:latin typeface="Cambria Math" pitchFamily="18" charset="0"/>
                <a:ea typeface="Cambria Math" pitchFamily="18" charset="0"/>
              </a:rPr>
              <a:t>2.4</a:t>
            </a:r>
            <a:r>
              <a:rPr lang="en-US" dirty="0"/>
              <a:t>.)</a:t>
            </a:r>
          </a:p>
          <a:p>
            <a:r>
              <a:rPr lang="en-US" dirty="0"/>
              <a:t>In Chapter </a:t>
            </a:r>
            <a:r>
              <a:rPr lang="en-US" dirty="0">
                <a:latin typeface="Cambria Math" pitchFamily="18" charset="0"/>
                <a:ea typeface="Cambria Math" pitchFamily="18" charset="0"/>
              </a:rPr>
              <a:t>11</a:t>
            </a:r>
            <a:r>
              <a:rPr lang="en-US" dirty="0"/>
              <a:t>, we’ll see that the fastest comparison-based sorting algorithms have </a:t>
            </a:r>
            <a:r>
              <a:rPr lang="en-US" i="1" dirty="0"/>
              <a:t>O</a:t>
            </a:r>
            <a:r>
              <a:rPr lang="en-US" dirty="0"/>
              <a:t>(</a:t>
            </a:r>
            <a:r>
              <a:rPr lang="en-US" i="1" dirty="0"/>
              <a:t>n</a:t>
            </a:r>
            <a:r>
              <a:rPr lang="en-US" dirty="0"/>
              <a:t> log </a:t>
            </a:r>
            <a:r>
              <a:rPr lang="en-US" i="1" dirty="0"/>
              <a:t>n</a:t>
            </a:r>
            <a:r>
              <a:rPr lang="en-US" dirty="0"/>
              <a:t>) time complexity. So, merge sort achieves the best possible big-</a:t>
            </a:r>
            <a:r>
              <a:rPr lang="en-US" i="1" dirty="0"/>
              <a:t>O</a:t>
            </a:r>
            <a:r>
              <a:rPr lang="en-US" dirty="0"/>
              <a:t> estimate of time complexity.</a:t>
            </a:r>
          </a:p>
        </p:txBody>
      </p:sp>
      <p:pic>
        <p:nvPicPr>
          <p:cNvPr id="9" name="Picture 8" descr="addin_tmp.png"/>
          <p:cNvPicPr>
            <a:picLocks noChangeAspect="1"/>
          </p:cNvPicPr>
          <p:nvPr>
            <p:custDataLst>
              <p:tags r:id="rId1"/>
            </p:custDataLst>
          </p:nvPr>
        </p:nvPicPr>
        <p:blipFill>
          <a:blip r:embed="rId4" cstate="print"/>
          <a:stretch>
            <a:fillRect/>
          </a:stretch>
        </p:blipFill>
        <p:spPr>
          <a:xfrm>
            <a:off x="2514600" y="2590800"/>
            <a:ext cx="7831836" cy="630936"/>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4572000" y="4038600"/>
            <a:ext cx="1158240" cy="293370"/>
          </a:xfrm>
          <a:prstGeom prst="rect">
            <a:avLst/>
          </a:prstGeom>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Exercise </a:t>
            </a:r>
            <a:endParaRPr lang="zh-CN" altLang="en-US" dirty="0"/>
          </a:p>
        </p:txBody>
      </p:sp>
      <p:sp>
        <p:nvSpPr>
          <p:cNvPr id="3" name="内容占位符 2"/>
          <p:cNvSpPr>
            <a:spLocks noGrp="1"/>
          </p:cNvSpPr>
          <p:nvPr>
            <p:ph idx="1"/>
          </p:nvPr>
        </p:nvSpPr>
        <p:spPr/>
        <p:txBody>
          <a:bodyPr/>
          <a:lstStyle/>
          <a:p>
            <a:r>
              <a:rPr lang="en-US" altLang="zh-CN" dirty="0">
                <a:ea typeface="宋体" charset="-122"/>
              </a:rPr>
              <a:t>Page 371   23    7</a:t>
            </a:r>
            <a:r>
              <a:rPr lang="en-US" altLang="zh-CN" baseline="30000" dirty="0">
                <a:ea typeface="宋体" charset="-122"/>
              </a:rPr>
              <a:t>th</a:t>
            </a:r>
            <a:r>
              <a:rPr lang="en-US" altLang="zh-CN" dirty="0">
                <a:ea typeface="宋体" charset="-122"/>
              </a:rPr>
              <a:t> edition</a:t>
            </a:r>
          </a:p>
          <a:p>
            <a:endParaRPr lang="en-US" altLang="zh-CN" dirty="0">
              <a:ea typeface="宋体" charset="-122"/>
            </a:endParaRPr>
          </a:p>
          <a:p>
            <a:endParaRPr lang="en-US" altLang="zh-CN" dirty="0">
              <a:ea typeface="宋体" charset="-122"/>
            </a:endParaRPr>
          </a:p>
          <a:p>
            <a:r>
              <a:rPr lang="en-US" altLang="zh-CN" dirty="0">
                <a:ea typeface="宋体" charset="-122"/>
              </a:rPr>
              <a:t>Page 321   23     6</a:t>
            </a:r>
            <a:r>
              <a:rPr lang="en-US" altLang="zh-CN" baseline="30000" dirty="0">
                <a:ea typeface="宋体" charset="-122"/>
              </a:rPr>
              <a:t>th</a:t>
            </a:r>
            <a:r>
              <a:rPr lang="en-US" altLang="zh-CN" dirty="0">
                <a:ea typeface="宋体" charset="-122"/>
              </a:rPr>
              <a:t> edition</a:t>
            </a:r>
          </a:p>
          <a:p>
            <a:endParaRPr lang="zh-CN" altLang="en-US" dirty="0"/>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n} = \frac{n(n + 1)}{2}$$&#10;&#10;\end{document}"/>
  <p:tag name="IGUANATEXSIZE" val="20"/>
</p:tagLst>
</file>

<file path=ppt/tags/tag10.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sum_{k = 1}^{m} 2^{k-1}(2^{m-k + 1} - 1) = \sum_{k = 1} ^{m}2^{m} - \sum_{k = 1}^{m}2^{k-1} = m2^{m} - (2^{m} - 1) = n \;\mbox{log}\; n - n + 1,$$&#10;&#10;&#10;\end{document}"/>
  <p:tag name="IGUANATEXSIZE" val="18"/>
</p:tagLst>
</file>

<file path=ppt/tags/tag1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sum_{k = 1}^{m}2^{k-1}$&#10;&#10;&#10;\end{document}"/>
  <p:tag name="IGUANATEXSIZE" val="20"/>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i = 1}^{k} = \frac{k(k + 1)}{2}$$&#10;&#10;\end{document}"/>
  <p:tag name="IGUANATEXSIZE" val="20"/>
</p:tagLst>
</file>

<file path=ppt/tags/tag3.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k + 1) + 2(k + 1)}{2}$$&#10;&#10;\end{document}"/>
  <p:tag name="IGUANATEXSIZE" val="20"/>
</p:tagLst>
</file>

<file path=ppt/tags/tag4.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  \frac{(k + 1) (k + 2)}{2}$$&#10;&#10;\end{document}"/>
  <p:tag name="IGUANATEXSIZE" val="20"/>
</p:tagLst>
</file>

<file path=ppt/tags/tag5.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 1 + 2 + \ldots + k + (k + 1)  =  \frac{k(k + 1)}{2} + (k + 1)$$&#10;&#10;\end{document}"/>
  <p:tag name="IGUANATEXSIZE" val="20"/>
</p:tagLst>
</file>

<file path=ppt/tags/tag6.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a_k.$$&#10;&#10;\end{document}"/>
  <p:tag name="IGUANATEXSIZE" val="20"/>
</p:tagLst>
</file>

<file path=ppt/tags/tag7.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0} a_k = a_0.$$&#10;&#10;\end{document}"/>
  <p:tag name="IGUANATEXSIZE" val="20"/>
</p:tagLst>
</file>

<file path=ppt/tags/tag8.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10;$$\sum_{k = 0}^{n + 1} a_k = \left( \sum_{k = 0}^{n}a_k \right) + a_{n + 1}.$$&#10;&#10;\end{document}"/>
  <p:tag name="IGUANATEXSIZE" val="20"/>
</p:tagLst>
</file>

<file path=ppt/tags/tag9.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 a_{m,n} = \left\{ \begin{array}{ll}&#10;        a_{m-1,n} + 1 &amp; \mbox{if}\; n = 0 \; \mbox{and}\; m &gt; 0\\&#10;        a_{m,n-1} + n &amp; \mbox{if}\; n &gt; 0&#10;\end{array}\right. .$$&#10;&#10;&#10;\end{document}"/>
  <p:tag name="IGUANATEXSIZE" val="20"/>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15283</TotalTime>
  <Words>11657</Words>
  <Application>Microsoft Office PowerPoint</Application>
  <PresentationFormat>宽屏</PresentationFormat>
  <Paragraphs>774</Paragraphs>
  <Slides>99</Slides>
  <Notes>2</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99</vt:i4>
      </vt:variant>
    </vt:vector>
  </HeadingPairs>
  <TitlesOfParts>
    <vt:vector size="109" baseType="lpstr">
      <vt:lpstr>Constantia</vt:lpstr>
      <vt:lpstr>Arial</vt:lpstr>
      <vt:lpstr>MTMI</vt:lpstr>
      <vt:lpstr>Times New Roman</vt:lpstr>
      <vt:lpstr>Wingdings 2</vt:lpstr>
      <vt:lpstr>MTSYN</vt:lpstr>
      <vt:lpstr>Calibri</vt:lpstr>
      <vt:lpstr>Cambria Math</vt:lpstr>
      <vt:lpstr>Palatino-Italic</vt:lpstr>
      <vt:lpstr>Flow</vt:lpstr>
      <vt:lpstr>Induction and recursion</vt:lpstr>
      <vt:lpstr>Chapter Summary</vt:lpstr>
      <vt:lpstr>Mathematical Induction</vt:lpstr>
      <vt:lpstr>Section Summary</vt:lpstr>
      <vt:lpstr>Climbing an  Infinite Ladder</vt:lpstr>
      <vt:lpstr>Principle of Mathematical Induction</vt:lpstr>
      <vt:lpstr>Important Points About Using Mathematical  Induction</vt:lpstr>
      <vt:lpstr>Validity of Mathematical Induction</vt:lpstr>
      <vt:lpstr>Remembering How Mathematical Induction Works</vt:lpstr>
      <vt:lpstr>Proving a Summation Formula by Mathematical Induction</vt:lpstr>
      <vt:lpstr>Conjecturing and Proving Correct a Summation Formula</vt:lpstr>
      <vt:lpstr>Proving Inequalities</vt:lpstr>
      <vt:lpstr>Proving Inequalities</vt:lpstr>
      <vt:lpstr>Proving Divisibility Results</vt:lpstr>
      <vt:lpstr>Example 9 </vt:lpstr>
      <vt:lpstr>Example 9</vt:lpstr>
      <vt:lpstr>Number of Subsets of a Finite Set</vt:lpstr>
      <vt:lpstr>Number of Subsets of a Finite Set</vt:lpstr>
      <vt:lpstr>Scheduling most talks in a hall</vt:lpstr>
      <vt:lpstr>Example 12</vt:lpstr>
      <vt:lpstr>Example 12</vt:lpstr>
      <vt:lpstr>Example 12</vt:lpstr>
      <vt:lpstr>Example 13 Odd Pie Fights</vt:lpstr>
      <vt:lpstr>Odd Pie Fights</vt:lpstr>
      <vt:lpstr>Odd Pie Fights</vt:lpstr>
      <vt:lpstr>Odd Pie Fights</vt:lpstr>
      <vt:lpstr>Odd Pie Fights</vt:lpstr>
      <vt:lpstr>Tiling Checkerboards</vt:lpstr>
      <vt:lpstr>Tiling Checkerboards</vt:lpstr>
      <vt:lpstr>An Incorrect “Proof” by Mathematical Induction</vt:lpstr>
      <vt:lpstr>An Incorrect “Proof” by Mathematical Induction</vt:lpstr>
      <vt:lpstr>                      Guidelines:      Mathematical Induction Proofs</vt:lpstr>
      <vt:lpstr>Exercise </vt:lpstr>
      <vt:lpstr>Strong Induction and Well-Ordering</vt:lpstr>
      <vt:lpstr>Section Summary</vt:lpstr>
      <vt:lpstr>Strong Induction</vt:lpstr>
      <vt:lpstr>Strong Induction and   the Infinite Ladder</vt:lpstr>
      <vt:lpstr>Proof using Strong Induction</vt:lpstr>
      <vt:lpstr>Which Form of Induction Should Be Used?</vt:lpstr>
      <vt:lpstr>Completion of the proof of the Fundamental Theorem of Arithmetic</vt:lpstr>
      <vt:lpstr>Proof using Strong Induction</vt:lpstr>
      <vt:lpstr>Proof of Same Example using Mathematical Induction</vt:lpstr>
      <vt:lpstr>Using Strong Induction in Computational Geometry</vt:lpstr>
      <vt:lpstr>Polygon</vt:lpstr>
      <vt:lpstr>LEMMA 1 Every simple polygon with at least four sides has an interior diagonal.</vt:lpstr>
      <vt:lpstr>A simple polygon with n sides, where n is an integer with n ≥ 3, can be triangulated into n−2 triangles </vt:lpstr>
      <vt:lpstr>PowerPoint 演示文稿</vt:lpstr>
      <vt:lpstr>Well-Ordering Property</vt:lpstr>
      <vt:lpstr>Well-Ordering Property</vt:lpstr>
      <vt:lpstr>Exercise </vt:lpstr>
      <vt:lpstr>Recursive Definitions and Structural Induction</vt:lpstr>
      <vt:lpstr>Section Summary</vt:lpstr>
      <vt:lpstr>Recursively Defined Functions</vt:lpstr>
      <vt:lpstr>Recursively Defined Functions</vt:lpstr>
      <vt:lpstr>Recursively Defined Functions</vt:lpstr>
      <vt:lpstr>Fibonacci Numbers</vt:lpstr>
      <vt:lpstr>Fibonacci Numbers  </vt:lpstr>
      <vt:lpstr>Lamé’s Theorem </vt:lpstr>
      <vt:lpstr>Lamé’s Theorem </vt:lpstr>
      <vt:lpstr>Recursively Defined Sets and Structures</vt:lpstr>
      <vt:lpstr>Recursively Defined Sets and Structures</vt:lpstr>
      <vt:lpstr>Strings</vt:lpstr>
      <vt:lpstr>String Concatenation</vt:lpstr>
      <vt:lpstr>Length of a String</vt:lpstr>
      <vt:lpstr>Balanced Parentheses</vt:lpstr>
      <vt:lpstr>Well-Formed Formulae in Propositional Logic</vt:lpstr>
      <vt:lpstr>Rooted Trees</vt:lpstr>
      <vt:lpstr>Building Up Rooted Trees</vt:lpstr>
      <vt:lpstr>Full Binary Trees</vt:lpstr>
      <vt:lpstr>Building Up Full Binary Trees</vt:lpstr>
      <vt:lpstr>Induction and Recursively Defined Sets</vt:lpstr>
      <vt:lpstr>Structural Induction</vt:lpstr>
      <vt:lpstr>Full Binary Trees</vt:lpstr>
      <vt:lpstr>Structural Induction and Binary Trees</vt:lpstr>
      <vt:lpstr>Generalized Induction</vt:lpstr>
      <vt:lpstr>Generalized Induction</vt:lpstr>
      <vt:lpstr>Fractals</vt:lpstr>
      <vt:lpstr>Fractals</vt:lpstr>
      <vt:lpstr>Fractals</vt:lpstr>
      <vt:lpstr>Fractals</vt:lpstr>
      <vt:lpstr>Sierpinski Triangle</vt:lpstr>
      <vt:lpstr>Exercise </vt:lpstr>
      <vt:lpstr>Recursive Algorithms</vt:lpstr>
      <vt:lpstr>Section Summary</vt:lpstr>
      <vt:lpstr>Recursive Algorithms</vt:lpstr>
      <vt:lpstr>Recursive Factorial Algorithm</vt:lpstr>
      <vt:lpstr>Recursive Exponentiation Algorithm</vt:lpstr>
      <vt:lpstr>Recursive GCD Algorithm</vt:lpstr>
      <vt:lpstr>Recursive Modular Exponentiation Algorithm</vt:lpstr>
      <vt:lpstr>Recursive Binary Search Algorithm</vt:lpstr>
      <vt:lpstr>Proving Recursive Algorithms Correct</vt:lpstr>
      <vt:lpstr>Merge Sort</vt:lpstr>
      <vt:lpstr>Merge Sort</vt:lpstr>
      <vt:lpstr>Recursive Merge Sort</vt:lpstr>
      <vt:lpstr>Recursive Merge Sort</vt:lpstr>
      <vt:lpstr>Merging Two Lists</vt:lpstr>
      <vt:lpstr>Complexity of Merge Sort</vt:lpstr>
      <vt:lpstr>Complexity of Merge Sort</vt:lpstr>
      <vt:lpstr>Exercise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Induction and recursion</dc:title>
  <dc:creator>Richard Scherl</dc:creator>
  <cp:lastModifiedBy>Lenovo</cp:lastModifiedBy>
  <cp:revision>895</cp:revision>
  <dcterms:created xsi:type="dcterms:W3CDTF">2011-03-27T19:21:35Z</dcterms:created>
  <dcterms:modified xsi:type="dcterms:W3CDTF">2020-04-21T01:39:42Z</dcterms:modified>
</cp:coreProperties>
</file>