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9"/>
  </p:notesMasterIdLst>
  <p:sldIdLst>
    <p:sldId id="256" r:id="rId2"/>
    <p:sldId id="315" r:id="rId3"/>
    <p:sldId id="294" r:id="rId4"/>
    <p:sldId id="317" r:id="rId5"/>
    <p:sldId id="367" r:id="rId6"/>
    <p:sldId id="368" r:id="rId7"/>
    <p:sldId id="369" r:id="rId8"/>
    <p:sldId id="295" r:id="rId9"/>
    <p:sldId id="297" r:id="rId10"/>
    <p:sldId id="362" r:id="rId11"/>
    <p:sldId id="343" r:id="rId12"/>
    <p:sldId id="298" r:id="rId13"/>
    <p:sldId id="299" r:id="rId14"/>
    <p:sldId id="300" r:id="rId15"/>
    <p:sldId id="301" r:id="rId16"/>
    <p:sldId id="306" r:id="rId17"/>
    <p:sldId id="307" r:id="rId18"/>
    <p:sldId id="346" r:id="rId19"/>
    <p:sldId id="411" r:id="rId20"/>
    <p:sldId id="309" r:id="rId21"/>
    <p:sldId id="413" r:id="rId22"/>
    <p:sldId id="414" r:id="rId23"/>
    <p:sldId id="415" r:id="rId24"/>
    <p:sldId id="370" r:id="rId25"/>
    <p:sldId id="371" r:id="rId26"/>
    <p:sldId id="372" r:id="rId27"/>
    <p:sldId id="373" r:id="rId28"/>
    <p:sldId id="374" r:id="rId29"/>
    <p:sldId id="375" r:id="rId30"/>
    <p:sldId id="376" r:id="rId31"/>
    <p:sldId id="377" r:id="rId32"/>
    <p:sldId id="378" r:id="rId33"/>
    <p:sldId id="379" r:id="rId34"/>
    <p:sldId id="380" r:id="rId35"/>
    <p:sldId id="381" r:id="rId36"/>
    <p:sldId id="382" r:id="rId37"/>
    <p:sldId id="383" r:id="rId38"/>
    <p:sldId id="384" r:id="rId39"/>
    <p:sldId id="385" r:id="rId40"/>
    <p:sldId id="386" r:id="rId41"/>
    <p:sldId id="387" r:id="rId42"/>
    <p:sldId id="388" r:id="rId43"/>
    <p:sldId id="389" r:id="rId44"/>
    <p:sldId id="390" r:id="rId45"/>
    <p:sldId id="391" r:id="rId46"/>
    <p:sldId id="318" r:id="rId47"/>
    <p:sldId id="319" r:id="rId48"/>
    <p:sldId id="324" r:id="rId49"/>
    <p:sldId id="325" r:id="rId50"/>
    <p:sldId id="326" r:id="rId51"/>
    <p:sldId id="329" r:id="rId52"/>
    <p:sldId id="328" r:id="rId53"/>
    <p:sldId id="330" r:id="rId54"/>
    <p:sldId id="331" r:id="rId55"/>
    <p:sldId id="341" r:id="rId56"/>
    <p:sldId id="332" r:id="rId57"/>
    <p:sldId id="333" r:id="rId58"/>
    <p:sldId id="334" r:id="rId59"/>
    <p:sldId id="335" r:id="rId60"/>
    <p:sldId id="336" r:id="rId61"/>
    <p:sldId id="392" r:id="rId62"/>
    <p:sldId id="393" r:id="rId63"/>
    <p:sldId id="394" r:id="rId64"/>
    <p:sldId id="395" r:id="rId65"/>
    <p:sldId id="396" r:id="rId66"/>
    <p:sldId id="397" r:id="rId67"/>
    <p:sldId id="398" r:id="rId68"/>
    <p:sldId id="399" r:id="rId69"/>
    <p:sldId id="400" r:id="rId70"/>
    <p:sldId id="401" r:id="rId71"/>
    <p:sldId id="402" r:id="rId72"/>
    <p:sldId id="403" r:id="rId73"/>
    <p:sldId id="404" r:id="rId74"/>
    <p:sldId id="405" r:id="rId75"/>
    <p:sldId id="423" r:id="rId76"/>
    <p:sldId id="424" r:id="rId77"/>
    <p:sldId id="425" r:id="rId78"/>
    <p:sldId id="426" r:id="rId79"/>
    <p:sldId id="406" r:id="rId80"/>
    <p:sldId id="407" r:id="rId81"/>
    <p:sldId id="408" r:id="rId82"/>
    <p:sldId id="320" r:id="rId83"/>
    <p:sldId id="321" r:id="rId84"/>
    <p:sldId id="348" r:id="rId85"/>
    <p:sldId id="366" r:id="rId86"/>
    <p:sldId id="347" r:id="rId87"/>
    <p:sldId id="349" r:id="rId88"/>
    <p:sldId id="350" r:id="rId89"/>
    <p:sldId id="351" r:id="rId90"/>
    <p:sldId id="355" r:id="rId91"/>
    <p:sldId id="352" r:id="rId92"/>
    <p:sldId id="354" r:id="rId93"/>
    <p:sldId id="416" r:id="rId94"/>
    <p:sldId id="417" r:id="rId95"/>
    <p:sldId id="409" r:id="rId96"/>
    <p:sldId id="322" r:id="rId97"/>
    <p:sldId id="323" r:id="rId98"/>
    <p:sldId id="356" r:id="rId99"/>
    <p:sldId id="357" r:id="rId100"/>
    <p:sldId id="358" r:id="rId101"/>
    <p:sldId id="359" r:id="rId102"/>
    <p:sldId id="360" r:id="rId103"/>
    <p:sldId id="361" r:id="rId104"/>
    <p:sldId id="364" r:id="rId105"/>
    <p:sldId id="365" r:id="rId106"/>
    <p:sldId id="418" r:id="rId107"/>
    <p:sldId id="419" r:id="rId108"/>
    <p:sldId id="420" r:id="rId109"/>
    <p:sldId id="421" r:id="rId110"/>
    <p:sldId id="422" r:id="rId111"/>
    <p:sldId id="432" r:id="rId112"/>
    <p:sldId id="427" r:id="rId113"/>
    <p:sldId id="428" r:id="rId114"/>
    <p:sldId id="429" r:id="rId115"/>
    <p:sldId id="430" r:id="rId116"/>
    <p:sldId id="431" r:id="rId117"/>
    <p:sldId id="410"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50"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0.wmf"/><Relationship Id="rId4"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0.wmf"/><Relationship Id="rId4"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5/10/2020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52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737933-98AF-4C59-8B85-D94DA3241E1D}" type="slidenum">
              <a:rPr lang="zh-TW" altLang="en-US"/>
              <a:pPr/>
              <a:t>115</a:t>
            </a:fld>
            <a:endParaRPr lang="en-US" altLang="zh-TW"/>
          </a:p>
        </p:txBody>
      </p:sp>
      <p:sp>
        <p:nvSpPr>
          <p:cNvPr id="1597442" name="Rectangle 2"/>
          <p:cNvSpPr>
            <a:spLocks noGrp="1" noRot="1" noChangeAspect="1" noChangeArrowheads="1" noTextEdit="1"/>
          </p:cNvSpPr>
          <p:nvPr>
            <p:ph type="sldImg"/>
          </p:nvPr>
        </p:nvSpPr>
        <p:spPr>
          <a:ln/>
        </p:spPr>
      </p:sp>
      <p:sp>
        <p:nvSpPr>
          <p:cNvPr id="1597443" name="Rectangle 3"/>
          <p:cNvSpPr>
            <a:spLocks noGrp="1" noChangeArrowheads="1"/>
          </p:cNvSpPr>
          <p:nvPr>
            <p:ph type="body" idx="1"/>
          </p:nvPr>
        </p:nvSpPr>
        <p:spPr/>
        <p:txBody>
          <a:bodyPr/>
          <a:lstStyle/>
          <a:p>
            <a:r>
              <a:rPr lang="en-US" altLang="zh-TW"/>
              <a:t>p:\msoffice\My Projects\Rosen 6e 2007\Imagebank\JPEGs07-24-06\ch08\jpeg\08_6_10.jpg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AC7CB9-554C-406D-8C56-F35D4617EFA1}" type="slidenum">
              <a:rPr lang="zh-TW" altLang="en-US"/>
              <a:pPr/>
              <a:t>116</a:t>
            </a:fld>
            <a:endParaRPr lang="en-US" altLang="zh-TW"/>
          </a:p>
        </p:txBody>
      </p:sp>
      <p:sp>
        <p:nvSpPr>
          <p:cNvPr id="1599490" name="Rectangle 2"/>
          <p:cNvSpPr>
            <a:spLocks noGrp="1" noRot="1" noChangeAspect="1" noChangeArrowheads="1" noTextEdit="1"/>
          </p:cNvSpPr>
          <p:nvPr>
            <p:ph type="sldImg"/>
          </p:nvPr>
        </p:nvSpPr>
        <p:spPr>
          <a:ln/>
        </p:spPr>
      </p:sp>
      <p:sp>
        <p:nvSpPr>
          <p:cNvPr id="1599491" name="Rectangle 3"/>
          <p:cNvSpPr>
            <a:spLocks noGrp="1" noChangeArrowheads="1"/>
          </p:cNvSpPr>
          <p:nvPr>
            <p:ph type="body" idx="1"/>
          </p:nvPr>
        </p:nvSpPr>
        <p:spPr/>
        <p:txBody>
          <a:bodyPr/>
          <a:lstStyle/>
          <a:p>
            <a:r>
              <a:rPr lang="en-US" altLang="zh-TW"/>
              <a:t>p:\msoffice\My Projects\Rosen 6e 2007\Imagebank\JPEGs07-24-06\ch08\jpeg\08_6_11.jpg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sldNum" sz="quarter" idx="5"/>
          </p:nvPr>
        </p:nvSpPr>
        <p:spPr>
          <a:noFill/>
        </p:spPr>
        <p:txBody>
          <a:bodyPr/>
          <a:lstStyle/>
          <a:p>
            <a:fld id="{AC7FA39E-B324-4BBE-BAF4-5AC961DCDCA8}" type="slidenum">
              <a:rPr lang="zh-CN" altLang="en-US" smtClean="0"/>
              <a:pPr/>
              <a:t>62</a:t>
            </a:fld>
            <a:endParaRPr lang="en-US" altLang="zh-CN"/>
          </a:p>
        </p:txBody>
      </p:sp>
      <p:sp>
        <p:nvSpPr>
          <p:cNvPr id="19459" name="Rectangle 2"/>
          <p:cNvSpPr>
            <a:spLocks noGrp="1" noRot="1" noChangeAspect="1" noChangeArrowheads="1" noTextEdit="1"/>
          </p:cNvSpPr>
          <p:nvPr>
            <p:ph type="sldImg"/>
          </p:nvPr>
        </p:nvSpPr>
        <p:spPr>
          <a:xfrm>
            <a:off x="1082172" y="691369"/>
            <a:ext cx="4695251" cy="3418173"/>
          </a:xfrm>
          <a:ln cap="flat"/>
        </p:spPr>
      </p:sp>
      <p:sp>
        <p:nvSpPr>
          <p:cNvPr id="19460" name="Rectangle 3"/>
          <p:cNvSpPr>
            <a:spLocks noGrp="1" noChangeArrowheads="1"/>
          </p:cNvSpPr>
          <p:nvPr>
            <p:ph type="body" idx="1"/>
          </p:nvPr>
        </p:nvSpPr>
        <p:spPr>
          <a:noFill/>
          <a:ln/>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8CE417-B749-494B-97BA-11CA9E37211E}" type="slidenum">
              <a:rPr lang="zh-TW" altLang="en-US"/>
              <a:pPr/>
              <a:t>75</a:t>
            </a:fld>
            <a:endParaRPr lang="en-US" altLang="zh-TW"/>
          </a:p>
        </p:txBody>
      </p:sp>
      <p:sp>
        <p:nvSpPr>
          <p:cNvPr id="1572866" name="Rectangle 2"/>
          <p:cNvSpPr>
            <a:spLocks noGrp="1" noRot="1" noChangeAspect="1" noChangeArrowheads="1" noTextEdit="1"/>
          </p:cNvSpPr>
          <p:nvPr>
            <p:ph type="sldImg"/>
          </p:nvPr>
        </p:nvSpPr>
        <p:spPr>
          <a:ln/>
        </p:spPr>
      </p:sp>
      <p:sp>
        <p:nvSpPr>
          <p:cNvPr id="1572867" name="Rectangle 3"/>
          <p:cNvSpPr>
            <a:spLocks noGrp="1" noChangeArrowheads="1"/>
          </p:cNvSpPr>
          <p:nvPr>
            <p:ph type="body" idx="1"/>
          </p:nvPr>
        </p:nvSpPr>
        <p:spPr/>
        <p:txBody>
          <a:bodyPr/>
          <a:lstStyle/>
          <a:p>
            <a:r>
              <a:rPr lang="en-US" altLang="zh-TW"/>
              <a:t>p:\msoffice\My Projects\Rosen 6e 2007\Imagebank\JPEGs07-24-06\ch08\jpeg\08_4_03.jpg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174F05-1DC0-4B6C-89FC-26AE5B9B560E}" type="slidenum">
              <a:rPr lang="zh-TW" altLang="en-US"/>
              <a:pPr/>
              <a:t>76</a:t>
            </a:fld>
            <a:endParaRPr lang="en-US" altLang="zh-TW"/>
          </a:p>
        </p:txBody>
      </p:sp>
      <p:sp>
        <p:nvSpPr>
          <p:cNvPr id="1651714" name="Rectangle 2"/>
          <p:cNvSpPr>
            <a:spLocks noGrp="1" noRot="1" noChangeAspect="1" noChangeArrowheads="1" noTextEdit="1"/>
          </p:cNvSpPr>
          <p:nvPr>
            <p:ph type="sldImg"/>
          </p:nvPr>
        </p:nvSpPr>
        <p:spPr>
          <a:ln/>
        </p:spPr>
      </p:sp>
      <p:sp>
        <p:nvSpPr>
          <p:cNvPr id="1651715"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99345-1FBA-4E40-88CB-01F0D53BF3BD}" type="slidenum">
              <a:rPr lang="zh-TW" altLang="en-US"/>
              <a:pPr/>
              <a:t>77</a:t>
            </a:fld>
            <a:endParaRPr lang="en-US" altLang="zh-TW"/>
          </a:p>
        </p:txBody>
      </p:sp>
      <p:sp>
        <p:nvSpPr>
          <p:cNvPr id="1574914" name="Rectangle 2"/>
          <p:cNvSpPr>
            <a:spLocks noGrp="1" noRot="1" noChangeAspect="1" noChangeArrowheads="1" noTextEdit="1"/>
          </p:cNvSpPr>
          <p:nvPr>
            <p:ph type="sldImg"/>
          </p:nvPr>
        </p:nvSpPr>
        <p:spPr>
          <a:ln/>
        </p:spPr>
      </p:sp>
      <p:sp>
        <p:nvSpPr>
          <p:cNvPr id="1574915" name="Rectangle 3"/>
          <p:cNvSpPr>
            <a:spLocks noGrp="1" noChangeArrowheads="1"/>
          </p:cNvSpPr>
          <p:nvPr>
            <p:ph type="body" idx="1"/>
          </p:nvPr>
        </p:nvSpPr>
        <p:spPr/>
        <p:txBody>
          <a:bodyPr/>
          <a:lstStyle/>
          <a:p>
            <a:r>
              <a:rPr lang="en-US" altLang="zh-TW"/>
              <a:t>p:\msoffice\My Projects\Rosen 6e 2007\Imagebank\JPEGs07-24-06\ch08\jpeg\08_4_04.jpg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429F69-071B-401D-8C34-623F412A4D3E}" type="slidenum">
              <a:rPr lang="zh-TW" altLang="en-US"/>
              <a:pPr/>
              <a:t>78</a:t>
            </a:fld>
            <a:endParaRPr lang="en-US" altLang="zh-TW"/>
          </a:p>
        </p:txBody>
      </p:sp>
      <p:sp>
        <p:nvSpPr>
          <p:cNvPr id="1653762" name="Rectangle 2"/>
          <p:cNvSpPr>
            <a:spLocks noGrp="1" noRot="1" noChangeAspect="1" noChangeArrowheads="1" noTextEdit="1"/>
          </p:cNvSpPr>
          <p:nvPr>
            <p:ph type="sldImg"/>
          </p:nvPr>
        </p:nvSpPr>
        <p:spPr>
          <a:ln/>
        </p:spPr>
      </p:sp>
      <p:sp>
        <p:nvSpPr>
          <p:cNvPr id="1653763"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A9F773-CC93-46B9-A48C-D6838140EA1B}" type="slidenum">
              <a:rPr lang="zh-TW" altLang="en-US"/>
              <a:pPr/>
              <a:t>112</a:t>
            </a:fld>
            <a:endParaRPr lang="en-US" altLang="zh-TW"/>
          </a:p>
        </p:txBody>
      </p:sp>
      <p:sp>
        <p:nvSpPr>
          <p:cNvPr id="1686530" name="Rectangle 2"/>
          <p:cNvSpPr>
            <a:spLocks noGrp="1" noRot="1" noChangeAspect="1" noChangeArrowheads="1" noTextEdit="1"/>
          </p:cNvSpPr>
          <p:nvPr>
            <p:ph type="sldImg"/>
          </p:nvPr>
        </p:nvSpPr>
        <p:spPr>
          <a:ln/>
        </p:spPr>
      </p:sp>
      <p:sp>
        <p:nvSpPr>
          <p:cNvPr id="168653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ADBAAA-8851-4FB8-A952-3D6CE90738FC}" type="slidenum">
              <a:rPr lang="zh-TW" altLang="en-US"/>
              <a:pPr/>
              <a:t>113</a:t>
            </a:fld>
            <a:endParaRPr lang="en-US" altLang="zh-TW"/>
          </a:p>
        </p:txBody>
      </p:sp>
      <p:sp>
        <p:nvSpPr>
          <p:cNvPr id="1688578" name="Rectangle 2"/>
          <p:cNvSpPr>
            <a:spLocks noGrp="1" noRot="1" noChangeAspect="1" noChangeArrowheads="1" noTextEdit="1"/>
          </p:cNvSpPr>
          <p:nvPr>
            <p:ph type="sldImg"/>
          </p:nvPr>
        </p:nvSpPr>
        <p:spPr>
          <a:ln/>
        </p:spPr>
      </p:sp>
      <p:sp>
        <p:nvSpPr>
          <p:cNvPr id="168857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E3F4A-B3FC-4E1F-B403-DF3ED627173E}" type="slidenum">
              <a:rPr lang="zh-TW" altLang="en-US"/>
              <a:pPr/>
              <a:t>114</a:t>
            </a:fld>
            <a:endParaRPr lang="en-US" altLang="zh-TW"/>
          </a:p>
        </p:txBody>
      </p:sp>
      <p:sp>
        <p:nvSpPr>
          <p:cNvPr id="1595394" name="Rectangle 2"/>
          <p:cNvSpPr>
            <a:spLocks noGrp="1" noRot="1" noChangeAspect="1" noChangeArrowheads="1" noTextEdit="1"/>
          </p:cNvSpPr>
          <p:nvPr>
            <p:ph type="sldImg"/>
          </p:nvPr>
        </p:nvSpPr>
        <p:spPr>
          <a:ln/>
        </p:spPr>
      </p:sp>
      <p:sp>
        <p:nvSpPr>
          <p:cNvPr id="1595395" name="Rectangle 3"/>
          <p:cNvSpPr>
            <a:spLocks noGrp="1" noChangeArrowheads="1"/>
          </p:cNvSpPr>
          <p:nvPr>
            <p:ph type="body" idx="1"/>
          </p:nvPr>
        </p:nvSpPr>
        <p:spPr/>
        <p:txBody>
          <a:bodyPr/>
          <a:lstStyle/>
          <a:p>
            <a:r>
              <a:rPr lang="en-US" altLang="zh-TW"/>
              <a:t>p:\msoffice\My Projects\Rosen 6e 2007\Imagebank\JPEGs07-24-06\ch08\jpeg\08_6_09.jpg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5/10/2020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5/10/2020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5/10/2020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5/10/2020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5/10/2020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5/10/2020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5/10/2020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8.bin"/><Relationship Id="rId5" Type="http://schemas.openxmlformats.org/officeDocument/2006/relationships/image" Target="../media/image49.wmf"/><Relationship Id="rId4" Type="http://schemas.openxmlformats.org/officeDocument/2006/relationships/oleObject" Target="../embeddings/oleObject37.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49.wmf"/><Relationship Id="rId4" Type="http://schemas.openxmlformats.org/officeDocument/2006/relationships/oleObject" Target="../embeddings/oleObject40.bin"/></Relationships>
</file>

<file path=ppt/slides/_rels/slide114.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0.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1.wmf"/><Relationship Id="rId5" Type="http://schemas.openxmlformats.org/officeDocument/2006/relationships/oleObject" Target="../embeddings/oleObject14.bin"/><Relationship Id="rId4" Type="http://schemas.openxmlformats.org/officeDocument/2006/relationships/image" Target="../media/image10.wmf"/></Relationships>
</file>

<file path=ppt/slides/_rels/slide37.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2.wmf"/><Relationship Id="rId5" Type="http://schemas.openxmlformats.org/officeDocument/2006/relationships/oleObject" Target="../embeddings/oleObject16.bin"/><Relationship Id="rId10" Type="http://schemas.openxmlformats.org/officeDocument/2006/relationships/image" Target="../media/image14.wmf"/><Relationship Id="rId4" Type="http://schemas.openxmlformats.org/officeDocument/2006/relationships/image" Target="../media/image10.wmf"/><Relationship Id="rId9"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15.wmf"/><Relationship Id="rId5" Type="http://schemas.openxmlformats.org/officeDocument/2006/relationships/oleObject" Target="../embeddings/oleObject20.bin"/><Relationship Id="rId4" Type="http://schemas.openxmlformats.org/officeDocument/2006/relationships/image" Target="../media/image10.wmf"/></Relationships>
</file>

<file path=ppt/slides/_rels/slide39.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15.wmf"/><Relationship Id="rId5" Type="http://schemas.openxmlformats.org/officeDocument/2006/relationships/oleObject" Target="../embeddings/oleObject22.bin"/><Relationship Id="rId10" Type="http://schemas.openxmlformats.org/officeDocument/2006/relationships/image" Target="../media/image17.wmf"/><Relationship Id="rId4" Type="http://schemas.openxmlformats.org/officeDocument/2006/relationships/image" Target="../media/image10.wmf"/><Relationship Id="rId9"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19.wmf"/><Relationship Id="rId5" Type="http://schemas.openxmlformats.org/officeDocument/2006/relationships/oleObject" Target="../embeddings/oleObject26.bin"/><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2.wmf"/><Relationship Id="rId5" Type="http://schemas.openxmlformats.org/officeDocument/2006/relationships/oleObject" Target="../embeddings/oleObject29.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3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5.jpe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5.jpe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8.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5.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2.jpeg"/></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Relations</a:t>
            </a:r>
          </a:p>
        </p:txBody>
      </p:sp>
      <p:sp>
        <p:nvSpPr>
          <p:cNvPr id="3" name="Subtitle 2"/>
          <p:cNvSpPr>
            <a:spLocks noGrp="1"/>
          </p:cNvSpPr>
          <p:nvPr>
            <p:ph type="subTitle" idx="1"/>
          </p:nvPr>
        </p:nvSpPr>
        <p:spPr/>
        <p:txBody>
          <a:bodyPr/>
          <a:lstStyle/>
          <a:p>
            <a:r>
              <a:rPr lang="en-US" dirty="0"/>
              <a:t>Chapter 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 on a Set (</a:t>
            </a:r>
            <a:r>
              <a:rPr lang="en-US" i="1" dirty="0"/>
              <a:t>cont.</a:t>
            </a:r>
            <a:r>
              <a:rPr lang="en-US" dirty="0"/>
              <a:t>)</a:t>
            </a:r>
          </a:p>
        </p:txBody>
      </p:sp>
      <p:sp>
        <p:nvSpPr>
          <p:cNvPr id="3" name="Content Placeholder 2"/>
          <p:cNvSpPr>
            <a:spLocks noGrp="1"/>
          </p:cNvSpPr>
          <p:nvPr>
            <p:ph idx="1"/>
          </p:nvPr>
        </p:nvSpPr>
        <p:spPr/>
        <p:txBody>
          <a:bodyPr/>
          <a:lstStyle/>
          <a:p>
            <a:pPr marL="274320" lvl="2" indent="-274320">
              <a:buClr>
                <a:schemeClr val="accent3"/>
              </a:buClr>
              <a:buSzPct val="95000"/>
              <a:buNone/>
            </a:pPr>
            <a:r>
              <a:rPr lang="en-US" b="1" dirty="0"/>
              <a:t>    </a:t>
            </a:r>
            <a:r>
              <a:rPr lang="en-US" sz="2400" b="1" dirty="0"/>
              <a:t>Question</a:t>
            </a:r>
            <a:r>
              <a:rPr lang="en-US" sz="2400" dirty="0"/>
              <a:t>: How many relations are there on a set </a:t>
            </a:r>
            <a:r>
              <a:rPr lang="en-US" sz="2400" i="1" dirty="0"/>
              <a:t>A</a:t>
            </a:r>
            <a:r>
              <a:rPr lang="en-US" sz="2400" dirty="0"/>
              <a:t>?</a:t>
            </a:r>
            <a:r>
              <a:rPr lang="en-US" sz="2400" b="1" dirty="0"/>
              <a:t> </a:t>
            </a:r>
          </a:p>
          <a:p>
            <a:pPr marL="274320" lvl="2" indent="-274320">
              <a:buClr>
                <a:schemeClr val="accent3"/>
              </a:buClr>
              <a:buSzPct val="95000"/>
              <a:buNone/>
            </a:pPr>
            <a:endParaRPr lang="en-US" sz="2400" b="1" dirty="0"/>
          </a:p>
          <a:p>
            <a:pPr marL="274320" lvl="2" indent="0">
              <a:spcBef>
                <a:spcPts val="0"/>
              </a:spcBef>
              <a:buNone/>
            </a:pPr>
            <a:r>
              <a:rPr lang="en-US" sz="2400" b="1" dirty="0"/>
              <a:t>Solution</a:t>
            </a:r>
            <a:r>
              <a:rPr lang="en-US" sz="2400" dirty="0"/>
              <a:t>:  Because a relation on </a:t>
            </a:r>
            <a:r>
              <a:rPr lang="en-US" sz="2400" i="1" dirty="0"/>
              <a:t>A</a:t>
            </a:r>
            <a:r>
              <a:rPr lang="en-US" sz="2400" dirty="0"/>
              <a:t> is the same thing as a subset of </a:t>
            </a:r>
            <a:r>
              <a:rPr lang="en-US" sz="2400" i="1" dirty="0"/>
              <a:t>A</a:t>
            </a:r>
            <a:r>
              <a:rPr lang="en-US" sz="2400" dirty="0"/>
              <a:t> </a:t>
            </a:r>
            <a:r>
              <a:rPr lang="en-US" sz="2400" dirty="0">
                <a:latin typeface="Cambria Math"/>
                <a:ea typeface="Cambria Math"/>
              </a:rPr>
              <a:t>⨉</a:t>
            </a:r>
            <a:r>
              <a:rPr lang="en-US" sz="2400" dirty="0"/>
              <a:t> </a:t>
            </a:r>
            <a:r>
              <a:rPr lang="en-US" sz="2400" i="1" dirty="0"/>
              <a:t>A</a:t>
            </a:r>
            <a:r>
              <a:rPr lang="en-US" sz="2400" dirty="0"/>
              <a:t>, we count the subsets of </a:t>
            </a:r>
            <a:r>
              <a:rPr lang="en-US" sz="2400" i="1" dirty="0"/>
              <a:t>A </a:t>
            </a:r>
            <a:r>
              <a:rPr lang="en-US" sz="2400" dirty="0">
                <a:latin typeface="Cambria Math"/>
                <a:ea typeface="Cambria Math"/>
              </a:rPr>
              <a:t>×</a:t>
            </a:r>
            <a:r>
              <a:rPr lang="en-US" sz="2400" dirty="0"/>
              <a:t> </a:t>
            </a:r>
            <a:r>
              <a:rPr lang="en-US" sz="2400" i="1" dirty="0"/>
              <a:t>A</a:t>
            </a:r>
            <a:r>
              <a:rPr lang="en-US" sz="2400" dirty="0"/>
              <a:t>.</a:t>
            </a:r>
            <a:r>
              <a:rPr lang="en-US" sz="2400" dirty="0">
                <a:latin typeface="Cambria Math" pitchFamily="18" charset="0"/>
                <a:ea typeface="Cambria Math" pitchFamily="18" charset="0"/>
              </a:rPr>
              <a:t> </a:t>
            </a:r>
            <a:r>
              <a:rPr lang="en-US" sz="2400" dirty="0">
                <a:ea typeface="Cambria Math" pitchFamily="18" charset="0"/>
              </a:rPr>
              <a:t>Since            </a:t>
            </a:r>
            <a:r>
              <a:rPr lang="en-US" sz="2400" i="1" dirty="0"/>
              <a:t>A </a:t>
            </a:r>
            <a:r>
              <a:rPr lang="en-US" sz="2400" dirty="0">
                <a:latin typeface="Cambria Math"/>
                <a:ea typeface="Cambria Math"/>
              </a:rPr>
              <a:t>×</a:t>
            </a:r>
            <a:r>
              <a:rPr lang="en-US" sz="2400" dirty="0"/>
              <a:t> </a:t>
            </a:r>
            <a:r>
              <a:rPr lang="en-US" sz="2400" i="1" dirty="0"/>
              <a:t>A</a:t>
            </a:r>
            <a:r>
              <a:rPr lang="en-US" sz="2400" dirty="0">
                <a:ea typeface="Cambria Math" pitchFamily="18" charset="0"/>
              </a:rPr>
              <a:t> has </a:t>
            </a:r>
            <a:r>
              <a:rPr lang="en-US" sz="2400" i="1" dirty="0">
                <a:ea typeface="Cambria Math" pitchFamily="18" charset="0"/>
              </a:rPr>
              <a:t>n</a:t>
            </a:r>
            <a:r>
              <a:rPr lang="en-US" sz="2400" baseline="30000" dirty="0">
                <a:latin typeface="Cambria Math" pitchFamily="18" charset="0"/>
                <a:ea typeface="Cambria Math" pitchFamily="18" charset="0"/>
              </a:rPr>
              <a:t>2</a:t>
            </a:r>
            <a:r>
              <a:rPr lang="en-US" sz="2400" dirty="0">
                <a:ea typeface="Cambria Math" pitchFamily="18" charset="0"/>
              </a:rPr>
              <a:t> elements when </a:t>
            </a:r>
            <a:r>
              <a:rPr lang="en-US" sz="2400" i="1" dirty="0">
                <a:ea typeface="Cambria Math" pitchFamily="18" charset="0"/>
              </a:rPr>
              <a:t>A</a:t>
            </a:r>
            <a:r>
              <a:rPr lang="en-US" sz="2400" dirty="0">
                <a:ea typeface="Cambria Math" pitchFamily="18" charset="0"/>
              </a:rPr>
              <a:t> has </a:t>
            </a:r>
            <a:r>
              <a:rPr lang="en-US" sz="2400" i="1" dirty="0">
                <a:ea typeface="Cambria Math" pitchFamily="18" charset="0"/>
              </a:rPr>
              <a:t>n</a:t>
            </a:r>
            <a:r>
              <a:rPr lang="en-US" sz="2400" dirty="0">
                <a:ea typeface="Cambria Math" pitchFamily="18" charset="0"/>
              </a:rPr>
              <a:t> elements, and a set with </a:t>
            </a:r>
            <a:r>
              <a:rPr lang="en-US" sz="2400" i="1" dirty="0">
                <a:ea typeface="Cambria Math" pitchFamily="18" charset="0"/>
              </a:rPr>
              <a:t>m</a:t>
            </a:r>
            <a:r>
              <a:rPr lang="en-US" sz="2400" dirty="0">
                <a:ea typeface="Cambria Math" pitchFamily="18" charset="0"/>
              </a:rPr>
              <a:t> elements has </a:t>
            </a:r>
            <a:r>
              <a:rPr lang="en-US" sz="2400" dirty="0">
                <a:latin typeface="Cambria Math" pitchFamily="18" charset="0"/>
                <a:ea typeface="Cambria Math" pitchFamily="18" charset="0"/>
              </a:rPr>
              <a:t>2</a:t>
            </a:r>
            <a:r>
              <a:rPr lang="en-US" sz="2400" i="1" baseline="30000" dirty="0">
                <a:ea typeface="Cambria Math" pitchFamily="18" charset="0"/>
              </a:rPr>
              <a:t>m</a:t>
            </a:r>
            <a:r>
              <a:rPr lang="en-US" sz="2400" dirty="0">
                <a:ea typeface="Cambria Math" pitchFamily="18" charset="0"/>
              </a:rPr>
              <a:t> subsets, there are         subsets of  </a:t>
            </a:r>
            <a:r>
              <a:rPr lang="en-US" sz="2400" i="1" dirty="0"/>
              <a:t>A </a:t>
            </a:r>
            <a:r>
              <a:rPr lang="en-US" sz="2400" dirty="0">
                <a:latin typeface="Cambria Math"/>
                <a:ea typeface="Cambria Math"/>
              </a:rPr>
              <a:t>×</a:t>
            </a:r>
            <a:r>
              <a:rPr lang="en-US" sz="2400" dirty="0"/>
              <a:t> </a:t>
            </a:r>
            <a:r>
              <a:rPr lang="en-US" sz="2400" i="1" dirty="0"/>
              <a:t>A</a:t>
            </a:r>
            <a:r>
              <a:rPr lang="en-US" sz="2400" dirty="0">
                <a:ea typeface="Cambria Math" pitchFamily="18" charset="0"/>
              </a:rPr>
              <a:t>. Therefore,  there are        relations on a set </a:t>
            </a:r>
            <a:r>
              <a:rPr lang="en-US" sz="2400" i="1" dirty="0">
                <a:ea typeface="Cambria Math" pitchFamily="18" charset="0"/>
              </a:rPr>
              <a:t>A</a:t>
            </a:r>
            <a:r>
              <a:rPr lang="en-US" sz="2400" dirty="0">
                <a:ea typeface="Cambria Math" pitchFamily="18" charset="0"/>
              </a:rPr>
              <a:t>.</a:t>
            </a:r>
          </a:p>
          <a:p>
            <a:pPr>
              <a:buNone/>
            </a:pPr>
            <a:endParaRPr lang="en-US" sz="2400" dirty="0"/>
          </a:p>
        </p:txBody>
      </p:sp>
      <p:graphicFrame>
        <p:nvGraphicFramePr>
          <p:cNvPr id="40964" name="Object 4"/>
          <p:cNvGraphicFramePr>
            <a:graphicFrameLocks noChangeAspect="1"/>
          </p:cNvGraphicFramePr>
          <p:nvPr/>
        </p:nvGraphicFramePr>
        <p:xfrm>
          <a:off x="6324600" y="3733800"/>
          <a:ext cx="612775" cy="728663"/>
        </p:xfrm>
        <a:graphic>
          <a:graphicData uri="http://schemas.openxmlformats.org/presentationml/2006/ole">
            <mc:AlternateContent xmlns:mc="http://schemas.openxmlformats.org/markup-compatibility/2006">
              <mc:Choice xmlns:v="urn:schemas-microsoft-com:vml" Requires="v">
                <p:oleObj spid="_x0000_s40976" name="Equation" r:id="rId3" imgW="203040" imgH="241200" progId="">
                  <p:embed/>
                </p:oleObj>
              </mc:Choice>
              <mc:Fallback>
                <p:oleObj name="Equation" r:id="rId3" imgW="203040" imgH="2412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3733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5" name="Object 5"/>
          <p:cNvGraphicFramePr>
            <a:graphicFrameLocks noChangeAspect="1"/>
          </p:cNvGraphicFramePr>
          <p:nvPr/>
        </p:nvGraphicFramePr>
        <p:xfrm>
          <a:off x="4419600" y="4114800"/>
          <a:ext cx="612775" cy="728663"/>
        </p:xfrm>
        <a:graphic>
          <a:graphicData uri="http://schemas.openxmlformats.org/presentationml/2006/ole">
            <mc:AlternateContent xmlns:mc="http://schemas.openxmlformats.org/markup-compatibility/2006">
              <mc:Choice xmlns:v="urn:schemas-microsoft-com:vml" Requires="v">
                <p:oleObj spid="_x0000_s40977" name="Equation" r:id="rId5" imgW="203040" imgH="241200" progId="">
                  <p:embed/>
                </p:oleObj>
              </mc:Choice>
              <mc:Fallback>
                <p:oleObj name="Equation" r:id="rId5" imgW="203040" imgH="24120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114800"/>
                        <a:ext cx="612775" cy="728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a:buNone/>
            </a:pPr>
            <a:r>
              <a:rPr lang="en-US" b="1" dirty="0"/>
              <a:t>   Example </a:t>
            </a:r>
            <a:r>
              <a:rPr lang="en-US" b="1" dirty="0">
                <a:latin typeface="Cambria Math" pitchFamily="18" charset="0"/>
                <a:ea typeface="Cambria Math" pitchFamily="18" charset="0"/>
              </a:rPr>
              <a:t>2</a:t>
            </a:r>
            <a:r>
              <a:rPr lang="en-US" dirty="0"/>
              <a:t>: Show that the divisibility relation (</a:t>
            </a:r>
            <a:r>
              <a:rPr lang="en-US" dirty="0">
                <a:latin typeface="Cambria Math"/>
                <a:ea typeface="Cambria Math"/>
              </a:rPr>
              <a:t>∣</a:t>
            </a:r>
            <a:r>
              <a:rPr lang="en-US" dirty="0"/>
              <a:t>) is a partial ordering on the set of integers.</a:t>
            </a:r>
          </a:p>
          <a:p>
            <a:pPr lvl="1"/>
            <a:r>
              <a:rPr lang="en-US" i="1" dirty="0"/>
              <a:t>Reflexivity</a:t>
            </a:r>
            <a:r>
              <a:rPr lang="en-US" dirty="0"/>
              <a:t>: </a:t>
            </a:r>
            <a:r>
              <a:rPr lang="en-US" i="1" dirty="0"/>
              <a:t>a</a:t>
            </a:r>
            <a:r>
              <a:rPr lang="en-US" dirty="0"/>
              <a:t> </a:t>
            </a:r>
            <a:r>
              <a:rPr lang="en-US" dirty="0">
                <a:latin typeface="Cambria Math"/>
                <a:ea typeface="Cambria Math"/>
              </a:rPr>
              <a:t>∣ </a:t>
            </a:r>
            <a:r>
              <a:rPr lang="en-US" i="1" dirty="0">
                <a:ea typeface="Cambria Math"/>
              </a:rPr>
              <a:t>a</a:t>
            </a:r>
            <a:r>
              <a:rPr lang="en-US" dirty="0">
                <a:latin typeface="Cambria Math"/>
                <a:ea typeface="Cambria Math"/>
              </a:rPr>
              <a:t> for all integers </a:t>
            </a:r>
            <a:r>
              <a:rPr lang="en-US" i="1" dirty="0">
                <a:ea typeface="Cambria Math"/>
              </a:rPr>
              <a:t>a</a:t>
            </a:r>
            <a:r>
              <a:rPr lang="en-US" dirty="0">
                <a:latin typeface="Cambria Math"/>
                <a:ea typeface="Cambria Math"/>
              </a:rPr>
              <a:t>. (</a:t>
            </a:r>
            <a:r>
              <a:rPr lang="en-US" i="1" dirty="0">
                <a:ea typeface="Cambria Math"/>
              </a:rPr>
              <a:t>see Example </a:t>
            </a:r>
            <a:r>
              <a:rPr lang="en-US" dirty="0">
                <a:latin typeface="Cambria Math" pitchFamily="18" charset="0"/>
                <a:ea typeface="Cambria Math" pitchFamily="18" charset="0"/>
              </a:rPr>
              <a:t>9</a:t>
            </a:r>
            <a:r>
              <a:rPr lang="en-US" i="1" dirty="0">
                <a:ea typeface="Cambria Math"/>
              </a:rPr>
              <a:t> in Section </a:t>
            </a:r>
            <a:r>
              <a:rPr lang="en-US" dirty="0">
                <a:latin typeface="Cambria Math" pitchFamily="18" charset="0"/>
                <a:ea typeface="Cambria Math" pitchFamily="18" charset="0"/>
              </a:rPr>
              <a:t>9.1</a:t>
            </a:r>
            <a:r>
              <a:rPr lang="en-US" dirty="0">
                <a:latin typeface="Cambria Math"/>
                <a:ea typeface="Cambria Math"/>
              </a:rPr>
              <a:t>) </a:t>
            </a:r>
            <a:endParaRPr lang="en-US" dirty="0"/>
          </a:p>
          <a:p>
            <a:pPr lvl="1"/>
            <a:r>
              <a:rPr lang="en-US" i="1" dirty="0" err="1"/>
              <a:t>Antisymmetry</a:t>
            </a:r>
            <a:r>
              <a:rPr lang="en-US" dirty="0"/>
              <a:t>: If </a:t>
            </a:r>
            <a:r>
              <a:rPr lang="en-US" i="1" dirty="0"/>
              <a:t>a</a:t>
            </a:r>
            <a:r>
              <a:rPr lang="en-US" dirty="0"/>
              <a:t> and </a:t>
            </a:r>
            <a:r>
              <a:rPr lang="en-US" i="1" dirty="0"/>
              <a:t>b</a:t>
            </a:r>
            <a:r>
              <a:rPr lang="en-US" dirty="0"/>
              <a:t> are positive integers with </a:t>
            </a:r>
            <a:r>
              <a:rPr lang="en-US" i="1" dirty="0"/>
              <a:t>a</a:t>
            </a:r>
            <a:r>
              <a:rPr lang="en-US" dirty="0"/>
              <a:t> | </a:t>
            </a:r>
            <a:r>
              <a:rPr lang="en-US" i="1" dirty="0"/>
              <a:t>b</a:t>
            </a:r>
            <a:r>
              <a:rPr lang="en-US" dirty="0"/>
              <a:t> and </a:t>
            </a:r>
            <a:r>
              <a:rPr lang="en-US" i="1" dirty="0"/>
              <a:t>b</a:t>
            </a:r>
            <a:r>
              <a:rPr lang="en-US" dirty="0"/>
              <a:t> | </a:t>
            </a:r>
            <a:r>
              <a:rPr lang="en-US" i="1" dirty="0"/>
              <a:t>a</a:t>
            </a:r>
            <a:r>
              <a:rPr lang="en-US" dirty="0"/>
              <a:t>, then </a:t>
            </a:r>
            <a:r>
              <a:rPr lang="en-US" i="1" dirty="0"/>
              <a:t>a</a:t>
            </a:r>
            <a:r>
              <a:rPr lang="en-US" dirty="0"/>
              <a:t> = </a:t>
            </a:r>
            <a:r>
              <a:rPr lang="en-US" i="1" dirty="0"/>
              <a:t>b</a:t>
            </a:r>
            <a:r>
              <a:rPr lang="en-US" dirty="0"/>
              <a:t>. (</a:t>
            </a:r>
            <a:r>
              <a:rPr lang="en-US" i="1" dirty="0"/>
              <a:t>see Example </a:t>
            </a:r>
            <a:r>
              <a:rPr lang="en-US" dirty="0">
                <a:latin typeface="Cambria Math" pitchFamily="18" charset="0"/>
                <a:ea typeface="Cambria Math" pitchFamily="18" charset="0"/>
              </a:rPr>
              <a:t>12</a:t>
            </a:r>
            <a:r>
              <a:rPr lang="en-US" dirty="0"/>
              <a:t> </a:t>
            </a:r>
            <a:r>
              <a:rPr lang="en-US" i="1" dirty="0"/>
              <a:t>in Section </a:t>
            </a:r>
            <a:r>
              <a:rPr lang="en-US" dirty="0">
                <a:latin typeface="Cambria Math" pitchFamily="18" charset="0"/>
                <a:ea typeface="Cambria Math" pitchFamily="18" charset="0"/>
              </a:rPr>
              <a:t>9.1</a:t>
            </a:r>
            <a:r>
              <a:rPr lang="en-US" dirty="0"/>
              <a:t>)</a:t>
            </a:r>
            <a:endParaRPr lang="en-US" i="1" dirty="0"/>
          </a:p>
          <a:p>
            <a:pPr lvl="1"/>
            <a:r>
              <a:rPr lang="en-US" i="1" dirty="0"/>
              <a:t>Transitivity</a:t>
            </a:r>
            <a:r>
              <a:rPr lang="en-US" dirty="0"/>
              <a:t>: Suppose that </a:t>
            </a:r>
            <a:r>
              <a:rPr lang="en-US" i="1" dirty="0"/>
              <a:t>a</a:t>
            </a:r>
            <a:r>
              <a:rPr lang="en-US" dirty="0"/>
              <a:t> divides </a:t>
            </a:r>
            <a:r>
              <a:rPr lang="en-US" i="1" dirty="0"/>
              <a:t>b</a:t>
            </a:r>
            <a:r>
              <a:rPr lang="en-US" dirty="0"/>
              <a:t> and </a:t>
            </a:r>
            <a:r>
              <a:rPr lang="en-US" i="1" dirty="0"/>
              <a:t>b</a:t>
            </a:r>
            <a:r>
              <a:rPr lang="en-US" dirty="0"/>
              <a:t> divides </a:t>
            </a:r>
            <a:r>
              <a:rPr lang="en-US" i="1" dirty="0"/>
              <a:t>c</a:t>
            </a:r>
            <a:r>
              <a:rPr lang="en-US" dirty="0"/>
              <a:t>. Then there are positive integers </a:t>
            </a:r>
            <a:r>
              <a:rPr lang="en-US" i="1" dirty="0"/>
              <a:t>k</a:t>
            </a:r>
            <a:r>
              <a:rPr lang="en-US" dirty="0"/>
              <a:t> and </a:t>
            </a:r>
            <a:r>
              <a:rPr lang="en-US" i="1" dirty="0"/>
              <a:t>l</a:t>
            </a:r>
            <a:r>
              <a:rPr lang="en-US" dirty="0"/>
              <a:t> such that </a:t>
            </a:r>
            <a:r>
              <a:rPr lang="en-US" i="1" dirty="0"/>
              <a:t>b</a:t>
            </a:r>
            <a:r>
              <a:rPr lang="en-US" dirty="0"/>
              <a:t> = </a:t>
            </a:r>
            <a:r>
              <a:rPr lang="en-US" i="1" dirty="0" err="1"/>
              <a:t>ak</a:t>
            </a:r>
            <a:r>
              <a:rPr lang="en-US" dirty="0"/>
              <a:t> and </a:t>
            </a:r>
            <a:r>
              <a:rPr lang="en-US" i="1" dirty="0"/>
              <a:t>c</a:t>
            </a:r>
            <a:r>
              <a:rPr lang="en-US" dirty="0"/>
              <a:t> = </a:t>
            </a:r>
            <a:r>
              <a:rPr lang="en-US" i="1" dirty="0"/>
              <a:t>bl</a:t>
            </a:r>
            <a:r>
              <a:rPr lang="en-US" dirty="0"/>
              <a:t>. Hence, </a:t>
            </a:r>
            <a:r>
              <a:rPr lang="en-US" i="1" dirty="0"/>
              <a:t>c</a:t>
            </a:r>
            <a:r>
              <a:rPr lang="en-US" dirty="0"/>
              <a:t> = </a:t>
            </a:r>
            <a:r>
              <a:rPr lang="en-US" i="1" dirty="0"/>
              <a:t>a</a:t>
            </a:r>
            <a:r>
              <a:rPr lang="en-US" dirty="0"/>
              <a:t>(</a:t>
            </a:r>
            <a:r>
              <a:rPr lang="en-US" i="1" dirty="0" err="1"/>
              <a:t>kl</a:t>
            </a:r>
            <a:r>
              <a:rPr lang="en-US" dirty="0"/>
              <a:t>), so </a:t>
            </a:r>
            <a:r>
              <a:rPr lang="en-US" i="1" dirty="0"/>
              <a:t>a</a:t>
            </a:r>
            <a:r>
              <a:rPr lang="en-US" dirty="0"/>
              <a:t> divides </a:t>
            </a:r>
            <a:r>
              <a:rPr lang="en-US" i="1" dirty="0"/>
              <a:t>c</a:t>
            </a:r>
            <a:r>
              <a:rPr lang="en-US" dirty="0"/>
              <a:t>. Therefore, the relation is transitive. </a:t>
            </a:r>
            <a:endParaRPr lang="en-US" i="1" dirty="0"/>
          </a:p>
          <a:p>
            <a:r>
              <a:rPr lang="en-US" dirty="0"/>
              <a:t>(</a:t>
            </a:r>
            <a:r>
              <a:rPr lang="en-US" b="1" i="1" dirty="0"/>
              <a:t>Z</a:t>
            </a:r>
            <a:r>
              <a:rPr lang="en-US" baseline="30000" dirty="0"/>
              <a:t>+</a:t>
            </a:r>
            <a:r>
              <a:rPr lang="en-US" dirty="0"/>
              <a:t>, </a:t>
            </a:r>
            <a:r>
              <a:rPr lang="en-US" dirty="0">
                <a:latin typeface="Cambria Math"/>
                <a:ea typeface="Cambria Math"/>
              </a:rPr>
              <a:t>∣</a:t>
            </a:r>
            <a:r>
              <a:rPr lang="en-US" dirty="0"/>
              <a:t>) is a </a:t>
            </a:r>
            <a:r>
              <a:rPr lang="en-US" dirty="0" err="1"/>
              <a:t>poset</a:t>
            </a:r>
            <a:r>
              <a:rPr lang="en-US" dirty="0"/>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 (</a:t>
            </a:r>
            <a:r>
              <a:rPr lang="en-US" i="1" dirty="0"/>
              <a:t>continued</a:t>
            </a:r>
            <a:r>
              <a:rPr lang="en-US" dirty="0"/>
              <a:t>)</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t>: Show that the inclusion relation (</a:t>
            </a:r>
            <a:r>
              <a:rPr lang="en-US" dirty="0">
                <a:latin typeface="Cambria Math"/>
                <a:ea typeface="Cambria Math"/>
              </a:rPr>
              <a:t>⊆</a:t>
            </a:r>
            <a:r>
              <a:rPr lang="en-US" dirty="0"/>
              <a:t>) is a partial ordering on the power set of a set </a:t>
            </a:r>
            <a:r>
              <a:rPr lang="en-US" i="1" dirty="0"/>
              <a:t>S</a:t>
            </a:r>
            <a:r>
              <a:rPr lang="en-US" dirty="0"/>
              <a:t>.</a:t>
            </a:r>
          </a:p>
          <a:p>
            <a:pPr lvl="1"/>
            <a:r>
              <a:rPr lang="en-US" i="1" dirty="0"/>
              <a:t>Reflexivity</a:t>
            </a:r>
            <a:r>
              <a:rPr lang="en-US" dirty="0"/>
              <a:t>: </a:t>
            </a:r>
            <a:r>
              <a:rPr lang="en-US" i="1" dirty="0"/>
              <a:t>A</a:t>
            </a:r>
            <a:r>
              <a:rPr lang="en-US" dirty="0"/>
              <a:t> </a:t>
            </a:r>
            <a:r>
              <a:rPr lang="en-US" dirty="0">
                <a:latin typeface="Cambria Math"/>
                <a:ea typeface="Cambria Math"/>
              </a:rPr>
              <a:t>⊆ </a:t>
            </a:r>
            <a:r>
              <a:rPr lang="en-US" i="1" dirty="0">
                <a:ea typeface="Cambria Math"/>
              </a:rPr>
              <a:t>A</a:t>
            </a:r>
            <a:r>
              <a:rPr lang="en-US" dirty="0">
                <a:latin typeface="Cambria Math"/>
                <a:ea typeface="Cambria Math"/>
              </a:rPr>
              <a:t>  whenever </a:t>
            </a:r>
            <a:r>
              <a:rPr lang="en-US" i="1" dirty="0">
                <a:latin typeface="Cambria Math"/>
                <a:ea typeface="Cambria Math"/>
              </a:rPr>
              <a:t>A</a:t>
            </a:r>
            <a:r>
              <a:rPr lang="en-US" dirty="0">
                <a:latin typeface="Cambria Math"/>
                <a:ea typeface="Cambria Math"/>
              </a:rPr>
              <a:t>  is a subset of </a:t>
            </a:r>
            <a:r>
              <a:rPr lang="en-US" i="1" dirty="0">
                <a:latin typeface="Cambria Math"/>
                <a:ea typeface="Cambria Math"/>
              </a:rPr>
              <a:t>S</a:t>
            </a:r>
            <a:r>
              <a:rPr lang="en-US" dirty="0">
                <a:latin typeface="Cambria Math"/>
                <a:ea typeface="Cambria Math"/>
              </a:rPr>
              <a:t>. </a:t>
            </a:r>
            <a:endParaRPr lang="en-US" dirty="0"/>
          </a:p>
          <a:p>
            <a:pPr lvl="1"/>
            <a:r>
              <a:rPr lang="en-US" i="1" dirty="0" err="1"/>
              <a:t>Antisymmetry</a:t>
            </a:r>
            <a:r>
              <a:rPr lang="en-US" dirty="0"/>
              <a:t>: If </a:t>
            </a:r>
            <a:r>
              <a:rPr lang="en-US" i="1" dirty="0"/>
              <a:t>A</a:t>
            </a:r>
            <a:r>
              <a:rPr lang="en-US" dirty="0"/>
              <a:t> and </a:t>
            </a:r>
            <a:r>
              <a:rPr lang="en-US" i="1" dirty="0"/>
              <a:t>B</a:t>
            </a:r>
            <a:r>
              <a:rPr lang="en-US" dirty="0"/>
              <a:t> are positive integers with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A</a:t>
            </a:r>
            <a:r>
              <a:rPr lang="en-US" dirty="0"/>
              <a:t>, then </a:t>
            </a:r>
            <a:r>
              <a:rPr lang="en-US" i="1" dirty="0"/>
              <a:t>A</a:t>
            </a:r>
            <a:r>
              <a:rPr lang="en-US" dirty="0"/>
              <a:t> = </a:t>
            </a:r>
            <a:r>
              <a:rPr lang="en-US" i="1" dirty="0"/>
              <a:t>B</a:t>
            </a:r>
            <a:r>
              <a:rPr lang="en-US" dirty="0"/>
              <a:t>.</a:t>
            </a:r>
            <a:endParaRPr lang="en-US" i="1" dirty="0"/>
          </a:p>
          <a:p>
            <a:pPr lvl="1"/>
            <a:r>
              <a:rPr lang="en-US" i="1" dirty="0"/>
              <a:t>Transitivity</a:t>
            </a:r>
            <a:r>
              <a:rPr lang="en-US" dirty="0"/>
              <a:t>:</a:t>
            </a:r>
            <a:r>
              <a:rPr lang="en-US" i="1" dirty="0"/>
              <a:t> </a:t>
            </a:r>
            <a:r>
              <a:rPr lang="en-US" dirty="0"/>
              <a:t>If</a:t>
            </a:r>
            <a:r>
              <a:rPr lang="en-US" i="1" dirty="0"/>
              <a:t> A</a:t>
            </a:r>
            <a:r>
              <a:rPr lang="en-US" dirty="0"/>
              <a:t> </a:t>
            </a:r>
            <a:r>
              <a:rPr lang="en-US" dirty="0">
                <a:latin typeface="Cambria Math"/>
                <a:ea typeface="Cambria Math"/>
              </a:rPr>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then </a:t>
            </a:r>
            <a:r>
              <a:rPr lang="en-US" i="1" dirty="0"/>
              <a:t>A</a:t>
            </a:r>
            <a:r>
              <a:rPr lang="en-US" dirty="0"/>
              <a:t> </a:t>
            </a:r>
            <a:r>
              <a:rPr lang="en-US" dirty="0">
                <a:latin typeface="Cambria Math"/>
                <a:ea typeface="Cambria Math"/>
              </a:rPr>
              <a:t>⊆</a:t>
            </a:r>
            <a:r>
              <a:rPr lang="en-US" dirty="0"/>
              <a:t> </a:t>
            </a:r>
            <a:r>
              <a:rPr lang="en-US" i="1" dirty="0"/>
              <a:t>C</a:t>
            </a:r>
            <a:r>
              <a:rPr lang="en-US" dirty="0"/>
              <a:t>.</a:t>
            </a:r>
            <a:endParaRPr lang="en-US" i="1" dirty="0"/>
          </a:p>
          <a:p>
            <a:pPr>
              <a:buNone/>
            </a:pPr>
            <a:endParaRPr lang="en-US" dirty="0"/>
          </a:p>
        </p:txBody>
      </p:sp>
      <p:sp>
        <p:nvSpPr>
          <p:cNvPr id="4" name="TextBox 3"/>
          <p:cNvSpPr txBox="1"/>
          <p:nvPr/>
        </p:nvSpPr>
        <p:spPr>
          <a:xfrm>
            <a:off x="2590800" y="5029200"/>
            <a:ext cx="4191000" cy="646331"/>
          </a:xfrm>
          <a:prstGeom prst="rect">
            <a:avLst/>
          </a:prstGeom>
          <a:noFill/>
          <a:ln>
            <a:solidFill>
              <a:schemeClr val="accent1"/>
            </a:solidFill>
          </a:ln>
        </p:spPr>
        <p:txBody>
          <a:bodyPr wrap="square" rtlCol="0">
            <a:spAutoFit/>
          </a:bodyPr>
          <a:lstStyle/>
          <a:p>
            <a:r>
              <a:rPr lang="en-US" dirty="0"/>
              <a:t>The properties all follow from the definition of set inclusion.</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Comparability</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 </a:t>
            </a:r>
            <a:r>
              <a:rPr lang="en-US" b="1" dirty="0">
                <a:latin typeface="Cambria Math" pitchFamily="18" charset="0"/>
                <a:ea typeface="Cambria Math" pitchFamily="18" charset="0"/>
              </a:rPr>
              <a:t>2</a:t>
            </a:r>
            <a:r>
              <a:rPr lang="en-US" dirty="0"/>
              <a:t>: The elements </a:t>
            </a:r>
            <a:r>
              <a:rPr lang="en-US" i="1" dirty="0"/>
              <a:t>a</a:t>
            </a:r>
            <a:r>
              <a:rPr lang="en-US" dirty="0"/>
              <a:t> and </a:t>
            </a:r>
            <a:r>
              <a:rPr lang="en-US" i="1" dirty="0"/>
              <a:t>b</a:t>
            </a:r>
            <a:r>
              <a:rPr lang="en-US" dirty="0"/>
              <a:t> of a </a:t>
            </a:r>
            <a:r>
              <a:rPr lang="en-US" dirty="0" err="1"/>
              <a:t>poset</a:t>
            </a:r>
            <a:r>
              <a:rPr lang="en-US" dirty="0"/>
              <a:t> (</a:t>
            </a:r>
            <a:r>
              <a:rPr lang="en-US" i="1" dirty="0"/>
              <a:t>S</a:t>
            </a:r>
            <a:r>
              <a:rPr lang="en-US" dirty="0"/>
              <a:t>,</a:t>
            </a:r>
            <a:r>
              <a:rPr lang="en-US" dirty="0">
                <a:latin typeface="Cambria Math"/>
                <a:ea typeface="Cambria Math"/>
              </a:rPr>
              <a:t>≼</a:t>
            </a:r>
            <a:r>
              <a:rPr lang="en-US" dirty="0"/>
              <a:t> ) are </a:t>
            </a:r>
            <a:r>
              <a:rPr lang="en-US" i="1" dirty="0"/>
              <a:t>comparable</a:t>
            </a:r>
            <a:r>
              <a:rPr lang="en-US" dirty="0"/>
              <a:t> if either </a:t>
            </a:r>
            <a:r>
              <a:rPr lang="en-US" i="1" dirty="0"/>
              <a:t>a</a:t>
            </a:r>
            <a:r>
              <a:rPr lang="en-US" dirty="0"/>
              <a:t> </a:t>
            </a:r>
            <a:r>
              <a:rPr lang="en-US" dirty="0">
                <a:latin typeface="Cambria Math"/>
                <a:ea typeface="Cambria Math"/>
              </a:rPr>
              <a:t>≼</a:t>
            </a:r>
            <a:r>
              <a:rPr lang="en-US" dirty="0"/>
              <a:t> </a:t>
            </a:r>
            <a:r>
              <a:rPr lang="en-US" i="1" dirty="0"/>
              <a:t>b</a:t>
            </a:r>
            <a:r>
              <a:rPr lang="en-US" dirty="0"/>
              <a:t> or </a:t>
            </a:r>
            <a:r>
              <a:rPr lang="en-US" i="1" dirty="0"/>
              <a:t>b</a:t>
            </a:r>
            <a:r>
              <a:rPr lang="en-US" dirty="0"/>
              <a:t> </a:t>
            </a:r>
            <a:r>
              <a:rPr lang="en-US" dirty="0">
                <a:latin typeface="Cambria Math"/>
                <a:ea typeface="Cambria Math"/>
              </a:rPr>
              <a:t>≼</a:t>
            </a:r>
            <a:r>
              <a:rPr lang="en-US" dirty="0"/>
              <a:t> </a:t>
            </a:r>
            <a:r>
              <a:rPr lang="en-US" i="1" dirty="0"/>
              <a:t>a</a:t>
            </a:r>
            <a:r>
              <a:rPr lang="en-US" dirty="0"/>
              <a:t>. When </a:t>
            </a:r>
            <a:r>
              <a:rPr lang="en-US" i="1" dirty="0"/>
              <a:t>a</a:t>
            </a:r>
            <a:r>
              <a:rPr lang="en-US" dirty="0"/>
              <a:t> and </a:t>
            </a:r>
            <a:r>
              <a:rPr lang="en-US" i="1" dirty="0"/>
              <a:t>b</a:t>
            </a:r>
            <a:r>
              <a:rPr lang="en-US" dirty="0"/>
              <a:t> are elements of </a:t>
            </a:r>
            <a:r>
              <a:rPr lang="en-US" i="1" dirty="0"/>
              <a:t>S </a:t>
            </a:r>
            <a:r>
              <a:rPr lang="en-US" dirty="0"/>
              <a:t>so that  neither          </a:t>
            </a:r>
            <a:r>
              <a:rPr lang="en-US" i="1" dirty="0"/>
              <a:t>a</a:t>
            </a:r>
            <a:r>
              <a:rPr lang="en-US" dirty="0"/>
              <a:t> </a:t>
            </a:r>
            <a:r>
              <a:rPr lang="en-US" dirty="0">
                <a:latin typeface="Cambria Math"/>
                <a:ea typeface="Cambria Math"/>
              </a:rPr>
              <a:t>≼</a:t>
            </a:r>
            <a:r>
              <a:rPr lang="en-US" dirty="0"/>
              <a:t> </a:t>
            </a:r>
            <a:r>
              <a:rPr lang="en-US" i="1" dirty="0"/>
              <a:t>b</a:t>
            </a:r>
            <a:r>
              <a:rPr lang="en-US" dirty="0"/>
              <a:t> nor </a:t>
            </a:r>
            <a:r>
              <a:rPr lang="en-US" i="1" dirty="0"/>
              <a:t>b</a:t>
            </a:r>
            <a:r>
              <a:rPr lang="en-US" dirty="0"/>
              <a:t> </a:t>
            </a:r>
            <a:r>
              <a:rPr lang="en-US" dirty="0">
                <a:latin typeface="Cambria Math"/>
                <a:ea typeface="Cambria Math"/>
              </a:rPr>
              <a:t>≼</a:t>
            </a:r>
            <a:r>
              <a:rPr lang="en-US" dirty="0"/>
              <a:t> </a:t>
            </a:r>
            <a:r>
              <a:rPr lang="en-US" i="1" dirty="0"/>
              <a:t>a</a:t>
            </a:r>
            <a:r>
              <a:rPr lang="en-US" dirty="0"/>
              <a:t>, then </a:t>
            </a:r>
            <a:r>
              <a:rPr lang="en-US" i="1" dirty="0"/>
              <a:t>a</a:t>
            </a:r>
            <a:r>
              <a:rPr lang="en-US" dirty="0"/>
              <a:t> and </a:t>
            </a:r>
            <a:r>
              <a:rPr lang="en-US" i="1" dirty="0"/>
              <a:t>b</a:t>
            </a:r>
            <a:r>
              <a:rPr lang="en-US" dirty="0"/>
              <a:t> are called i</a:t>
            </a:r>
            <a:r>
              <a:rPr lang="en-US" i="1" dirty="0"/>
              <a:t>ncomparable</a:t>
            </a:r>
            <a:r>
              <a:rPr lang="en-US" dirty="0"/>
              <a:t>.</a:t>
            </a:r>
          </a:p>
          <a:p>
            <a:pPr>
              <a:buNone/>
            </a:pPr>
            <a:endParaRPr lang="en-US" dirty="0"/>
          </a:p>
          <a:p>
            <a:pPr>
              <a:buNone/>
            </a:pPr>
            <a:endParaRPr lang="en-US" dirty="0"/>
          </a:p>
          <a:p>
            <a:pPr>
              <a:buNone/>
            </a:pPr>
            <a:endParaRPr lang="en-US" dirty="0"/>
          </a:p>
          <a:p>
            <a:pPr>
              <a:buNone/>
            </a:pPr>
            <a:endParaRPr lang="en-US" dirty="0"/>
          </a:p>
          <a:p>
            <a:pPr>
              <a:buNone/>
            </a:pPr>
            <a:r>
              <a:rPr lang="en-US" b="1" dirty="0"/>
              <a:t>     Definition </a:t>
            </a:r>
            <a:r>
              <a:rPr lang="en-US" b="1" dirty="0">
                <a:latin typeface="Cambria Math" pitchFamily="18" charset="0"/>
                <a:ea typeface="Cambria Math" pitchFamily="18" charset="0"/>
              </a:rPr>
              <a:t>3</a:t>
            </a:r>
            <a:r>
              <a:rPr lang="en-US" dirty="0"/>
              <a:t>: If  (</a:t>
            </a:r>
            <a:r>
              <a:rPr lang="en-US" i="1" dirty="0"/>
              <a:t>S</a:t>
            </a:r>
            <a:r>
              <a:rPr lang="en-US" dirty="0"/>
              <a:t>,</a:t>
            </a:r>
            <a:r>
              <a:rPr lang="en-US" dirty="0">
                <a:latin typeface="Cambria Math"/>
                <a:ea typeface="Cambria Math"/>
              </a:rPr>
              <a:t>≼</a:t>
            </a:r>
            <a:r>
              <a:rPr lang="en-US" dirty="0"/>
              <a:t> ) is a </a:t>
            </a:r>
            <a:r>
              <a:rPr lang="en-US" dirty="0" err="1"/>
              <a:t>poset</a:t>
            </a:r>
            <a:r>
              <a:rPr lang="en-US" dirty="0"/>
              <a:t> and every two elements of </a:t>
            </a:r>
            <a:r>
              <a:rPr lang="en-US" i="1" dirty="0"/>
              <a:t>S</a:t>
            </a:r>
            <a:r>
              <a:rPr lang="en-US" dirty="0"/>
              <a:t> are comparable, </a:t>
            </a:r>
            <a:r>
              <a:rPr lang="en-US" i="1" dirty="0"/>
              <a:t>S</a:t>
            </a:r>
            <a:r>
              <a:rPr lang="en-US" dirty="0"/>
              <a:t> is called a </a:t>
            </a:r>
            <a:r>
              <a:rPr lang="en-US" i="1" dirty="0"/>
              <a:t>totally ordered </a:t>
            </a:r>
            <a:r>
              <a:rPr lang="en-US" dirty="0"/>
              <a:t>or </a:t>
            </a:r>
            <a:r>
              <a:rPr lang="en-US" i="1" dirty="0"/>
              <a:t>linearly ordered set</a:t>
            </a:r>
            <a:r>
              <a:rPr lang="en-US" dirty="0"/>
              <a:t>, and </a:t>
            </a:r>
            <a:r>
              <a:rPr lang="en-US" dirty="0">
                <a:latin typeface="Cambria Math"/>
                <a:ea typeface="Cambria Math"/>
              </a:rPr>
              <a:t>≼ </a:t>
            </a:r>
            <a:r>
              <a:rPr lang="en-US" dirty="0"/>
              <a:t>is called a </a:t>
            </a:r>
            <a:r>
              <a:rPr lang="en-US" i="1" dirty="0"/>
              <a:t>total order </a:t>
            </a:r>
            <a:r>
              <a:rPr lang="en-US" dirty="0"/>
              <a:t>or a </a:t>
            </a:r>
            <a:r>
              <a:rPr lang="en-US" i="1" dirty="0"/>
              <a:t>linear order.  </a:t>
            </a:r>
            <a:r>
              <a:rPr lang="en-US" dirty="0"/>
              <a:t>A totally ordered set is also called a </a:t>
            </a:r>
            <a:r>
              <a:rPr lang="en-US" i="1" dirty="0"/>
              <a:t>chain. </a:t>
            </a:r>
          </a:p>
          <a:p>
            <a:pPr>
              <a:buNone/>
            </a:pPr>
            <a:r>
              <a:rPr lang="en-US" b="1" dirty="0"/>
              <a:t>    Definition </a:t>
            </a:r>
            <a:r>
              <a:rPr lang="en-US" b="1" dirty="0">
                <a:latin typeface="Cambria Math" pitchFamily="18" charset="0"/>
                <a:ea typeface="Cambria Math" pitchFamily="18" charset="0"/>
              </a:rPr>
              <a:t>4</a:t>
            </a:r>
            <a:r>
              <a:rPr lang="en-US" dirty="0"/>
              <a:t>: (</a:t>
            </a:r>
            <a:r>
              <a:rPr lang="en-US" i="1" dirty="0"/>
              <a:t>S</a:t>
            </a:r>
            <a:r>
              <a:rPr lang="en-US" dirty="0"/>
              <a:t>,</a:t>
            </a:r>
            <a:r>
              <a:rPr lang="en-US" dirty="0">
                <a:latin typeface="Cambria Math"/>
                <a:ea typeface="Cambria Math"/>
              </a:rPr>
              <a:t>≼</a:t>
            </a:r>
            <a:r>
              <a:rPr lang="en-US" dirty="0"/>
              <a:t> ) is a well-ordered set if it is a </a:t>
            </a:r>
            <a:r>
              <a:rPr lang="en-US" dirty="0" err="1"/>
              <a:t>poset</a:t>
            </a:r>
            <a:r>
              <a:rPr lang="en-US" dirty="0"/>
              <a:t> such that </a:t>
            </a:r>
            <a:r>
              <a:rPr lang="en-US" dirty="0">
                <a:latin typeface="Cambria Math"/>
                <a:ea typeface="Cambria Math"/>
              </a:rPr>
              <a:t>≼</a:t>
            </a:r>
            <a:r>
              <a:rPr lang="en-US" dirty="0"/>
              <a:t> is a total ordering and every nonempty subset of </a:t>
            </a:r>
            <a:r>
              <a:rPr lang="en-US" i="1" dirty="0"/>
              <a:t>S</a:t>
            </a:r>
            <a:r>
              <a:rPr lang="en-US" dirty="0"/>
              <a:t> has a least element. </a:t>
            </a:r>
          </a:p>
          <a:p>
            <a:pPr>
              <a:buNone/>
            </a:pPr>
            <a:r>
              <a:rPr lang="en-US" dirty="0"/>
              <a:t> </a:t>
            </a:r>
          </a:p>
        </p:txBody>
      </p:sp>
      <p:sp>
        <p:nvSpPr>
          <p:cNvPr id="4" name="TextBox 3"/>
          <p:cNvSpPr txBox="1"/>
          <p:nvPr/>
        </p:nvSpPr>
        <p:spPr>
          <a:xfrm>
            <a:off x="2438400" y="2971800"/>
            <a:ext cx="5334000" cy="646331"/>
          </a:xfrm>
          <a:prstGeom prst="rect">
            <a:avLst/>
          </a:prstGeom>
          <a:noFill/>
          <a:ln>
            <a:solidFill>
              <a:schemeClr val="accent1"/>
            </a:solidFill>
          </a:ln>
        </p:spPr>
        <p:txBody>
          <a:bodyPr wrap="square" rtlCol="0">
            <a:spAutoFit/>
          </a:bodyPr>
          <a:lstStyle/>
          <a:p>
            <a:r>
              <a:rPr lang="en-US" dirty="0"/>
              <a:t>The symbol</a:t>
            </a:r>
            <a:r>
              <a:rPr lang="en-US" dirty="0">
                <a:latin typeface="Cambria Math"/>
                <a:ea typeface="Cambria Math"/>
              </a:rPr>
              <a:t> </a:t>
            </a:r>
            <a:r>
              <a:rPr lang="en-US" dirty="0">
                <a:ea typeface="Cambria Math"/>
              </a:rPr>
              <a:t>≼ is used to</a:t>
            </a:r>
            <a:r>
              <a:rPr lang="en-US" dirty="0"/>
              <a:t>  denote the relation in any </a:t>
            </a:r>
            <a:r>
              <a:rPr lang="en-US" dirty="0" err="1"/>
              <a:t>poset</a:t>
            </a:r>
            <a:r>
              <a:rPr lang="en-US" dirty="0"/>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Lexicographic Order</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Given two </a:t>
            </a:r>
            <a:r>
              <a:rPr lang="en-US" dirty="0" err="1"/>
              <a:t>posets</a:t>
            </a:r>
            <a:r>
              <a:rPr lang="en-US" dirty="0"/>
              <a:t> (</a:t>
            </a:r>
            <a:r>
              <a:rPr lang="en-US" i="1" dirty="0"/>
              <a:t>A</a:t>
            </a:r>
            <a:r>
              <a:rPr lang="en-US" baseline="-25000" dirty="0">
                <a:latin typeface="Cambria Math" pitchFamily="18" charset="0"/>
                <a:ea typeface="Cambria Math" pitchFamily="18" charset="0"/>
              </a:rPr>
              <a:t>1</a:t>
            </a:r>
            <a:r>
              <a:rPr lang="en-US" dirty="0"/>
              <a:t>,</a:t>
            </a:r>
            <a:r>
              <a:rPr lang="en-US" dirty="0">
                <a:latin typeface="Cambria Math"/>
                <a:ea typeface="Cambria Math"/>
              </a:rPr>
              <a:t>≼</a:t>
            </a:r>
            <a:r>
              <a:rPr lang="en-US" baseline="-25000" dirty="0">
                <a:latin typeface="Cambria Math"/>
                <a:ea typeface="Cambria Math"/>
              </a:rPr>
              <a:t>1</a:t>
            </a:r>
            <a:r>
              <a:rPr lang="en-US" dirty="0"/>
              <a:t>) and (</a:t>
            </a:r>
            <a:r>
              <a:rPr lang="en-US" i="1" dirty="0"/>
              <a:t>A</a:t>
            </a:r>
            <a:r>
              <a:rPr lang="en-US" baseline="-25000" dirty="0">
                <a:latin typeface="Cambria Math" pitchFamily="18" charset="0"/>
                <a:ea typeface="Cambria Math" pitchFamily="18" charset="0"/>
              </a:rPr>
              <a:t>2</a:t>
            </a:r>
            <a:r>
              <a:rPr lang="en-US" dirty="0"/>
              <a:t>,</a:t>
            </a:r>
            <a:r>
              <a:rPr lang="en-US" dirty="0">
                <a:latin typeface="Cambria Math"/>
                <a:ea typeface="Cambria Math"/>
              </a:rPr>
              <a:t>≼</a:t>
            </a:r>
            <a:r>
              <a:rPr lang="en-US" baseline="-25000" dirty="0">
                <a:latin typeface="Cambria Math"/>
                <a:ea typeface="Cambria Math"/>
              </a:rPr>
              <a:t>2</a:t>
            </a:r>
            <a:r>
              <a:rPr lang="en-US" dirty="0"/>
              <a:t>), the </a:t>
            </a:r>
            <a:r>
              <a:rPr lang="en-US" i="1" dirty="0"/>
              <a:t>lexicographic ordering</a:t>
            </a:r>
            <a:r>
              <a:rPr lang="en-US" dirty="0"/>
              <a:t>  on </a:t>
            </a:r>
            <a:r>
              <a:rPr lang="en-US" i="1" dirty="0"/>
              <a:t>A</a:t>
            </a:r>
            <a:r>
              <a:rPr lang="en-US" baseline="-25000" dirty="0">
                <a:latin typeface="Cambria Math" pitchFamily="18" charset="0"/>
                <a:ea typeface="Cambria Math" pitchFamily="18" charset="0"/>
              </a:rPr>
              <a:t>1 </a:t>
            </a:r>
            <a:r>
              <a:rPr lang="en-US" dirty="0">
                <a:latin typeface="Cambria Math"/>
                <a:ea typeface="Cambria Math"/>
              </a:rPr>
              <a:t>⨉</a:t>
            </a:r>
            <a:r>
              <a:rPr lang="en-US" dirty="0"/>
              <a:t> </a:t>
            </a:r>
            <a:r>
              <a:rPr lang="en-US" i="1" dirty="0"/>
              <a:t>A</a:t>
            </a:r>
            <a:r>
              <a:rPr lang="en-US" baseline="-25000" dirty="0">
                <a:latin typeface="Cambria Math" pitchFamily="18" charset="0"/>
                <a:ea typeface="Cambria Math" pitchFamily="18" charset="0"/>
              </a:rPr>
              <a:t>2</a:t>
            </a:r>
            <a:r>
              <a:rPr lang="en-US" dirty="0"/>
              <a:t>  is defined by specifying that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is less than (</a:t>
            </a:r>
            <a:r>
              <a:rPr lang="en-US" i="1" dirty="0"/>
              <a:t>b</a:t>
            </a:r>
            <a:r>
              <a:rPr lang="en-US" baseline="-25000" dirty="0">
                <a:latin typeface="Cambria Math" pitchFamily="18" charset="0"/>
                <a:ea typeface="Cambria Math" pitchFamily="18" charset="0"/>
              </a:rPr>
              <a:t>1</a:t>
            </a:r>
            <a:r>
              <a:rPr lang="en-US" dirty="0"/>
              <a:t>,</a:t>
            </a:r>
            <a:r>
              <a:rPr lang="en-US" i="1" dirty="0"/>
              <a:t>b</a:t>
            </a:r>
            <a:r>
              <a:rPr lang="en-US" baseline="-25000" dirty="0">
                <a:latin typeface="Cambria Math" pitchFamily="18" charset="0"/>
                <a:ea typeface="Cambria Math" pitchFamily="18" charset="0"/>
              </a:rPr>
              <a:t>2</a:t>
            </a:r>
            <a:r>
              <a:rPr lang="en-US" dirty="0"/>
              <a:t>), that is,</a:t>
            </a:r>
          </a:p>
          <a:p>
            <a:pPr>
              <a:buNone/>
            </a:pPr>
            <a:r>
              <a:rPr lang="en-US" dirty="0"/>
              <a:t>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a:t>
            </a:r>
            <a:r>
              <a:rPr lang="en-US" dirty="0">
                <a:latin typeface="Cambria Math"/>
                <a:ea typeface="Cambria Math"/>
              </a:rPr>
              <a:t> ≺</a:t>
            </a:r>
            <a:r>
              <a:rPr lang="en-US" dirty="0"/>
              <a:t> (</a:t>
            </a:r>
            <a:r>
              <a:rPr lang="en-US" i="1" dirty="0"/>
              <a:t>b</a:t>
            </a:r>
            <a:r>
              <a:rPr lang="en-US" baseline="-25000" dirty="0">
                <a:latin typeface="Cambria Math" pitchFamily="18" charset="0"/>
                <a:ea typeface="Cambria Math" pitchFamily="18" charset="0"/>
              </a:rPr>
              <a:t>1</a:t>
            </a:r>
            <a:r>
              <a:rPr lang="en-US" dirty="0"/>
              <a:t>,</a:t>
            </a:r>
            <a:r>
              <a:rPr lang="en-US" i="1" dirty="0"/>
              <a:t>b</a:t>
            </a:r>
            <a:r>
              <a:rPr lang="en-US" baseline="-25000" dirty="0">
                <a:latin typeface="Cambria Math" pitchFamily="18" charset="0"/>
                <a:ea typeface="Cambria Math" pitchFamily="18" charset="0"/>
              </a:rPr>
              <a:t>2</a:t>
            </a:r>
            <a:r>
              <a:rPr lang="en-US" dirty="0"/>
              <a:t>), </a:t>
            </a:r>
          </a:p>
          <a:p>
            <a:pPr>
              <a:buNone/>
            </a:pPr>
            <a:r>
              <a:rPr lang="en-US" dirty="0"/>
              <a:t>    either if </a:t>
            </a:r>
            <a:r>
              <a:rPr lang="en-US" i="1" dirty="0"/>
              <a:t>a</a:t>
            </a:r>
            <a:r>
              <a:rPr lang="en-US" baseline="-25000" dirty="0">
                <a:latin typeface="Cambria Math" pitchFamily="18" charset="0"/>
                <a:ea typeface="Cambria Math" pitchFamily="18" charset="0"/>
              </a:rPr>
              <a:t>1</a:t>
            </a:r>
            <a:r>
              <a:rPr lang="en-US" dirty="0">
                <a:latin typeface="Cambria Math"/>
                <a:ea typeface="Cambria Math"/>
              </a:rPr>
              <a:t> ≺</a:t>
            </a:r>
            <a:r>
              <a:rPr lang="en-US" baseline="-25000" dirty="0">
                <a:latin typeface="Cambria Math"/>
                <a:ea typeface="Cambria Math"/>
              </a:rPr>
              <a:t>1 </a:t>
            </a:r>
            <a:r>
              <a:rPr lang="en-US" i="1" dirty="0"/>
              <a:t>b</a:t>
            </a:r>
            <a:r>
              <a:rPr lang="en-US" baseline="-25000" dirty="0">
                <a:latin typeface="Cambria Math" pitchFamily="18" charset="0"/>
                <a:ea typeface="Cambria Math" pitchFamily="18" charset="0"/>
              </a:rPr>
              <a:t>1</a:t>
            </a:r>
            <a:r>
              <a:rPr lang="en-US" dirty="0"/>
              <a:t> or if </a:t>
            </a:r>
            <a:r>
              <a:rPr lang="en-US" i="1" dirty="0"/>
              <a:t>a</a:t>
            </a:r>
            <a:r>
              <a:rPr lang="en-US" baseline="-25000" dirty="0">
                <a:latin typeface="Cambria Math" pitchFamily="18" charset="0"/>
                <a:ea typeface="Cambria Math" pitchFamily="18" charset="0"/>
              </a:rPr>
              <a:t>1</a:t>
            </a:r>
            <a:r>
              <a:rPr lang="en-US" dirty="0">
                <a:latin typeface="Cambria Math"/>
                <a:ea typeface="Cambria Math"/>
              </a:rPr>
              <a:t> =</a:t>
            </a:r>
            <a:r>
              <a:rPr lang="en-US" baseline="-25000" dirty="0">
                <a:latin typeface="Cambria Math"/>
                <a:ea typeface="Cambria Math"/>
              </a:rPr>
              <a:t> </a:t>
            </a:r>
            <a:r>
              <a:rPr lang="en-US" i="1" dirty="0"/>
              <a:t>b</a:t>
            </a:r>
            <a:r>
              <a:rPr lang="en-US" baseline="-25000" dirty="0">
                <a:latin typeface="Cambria Math" pitchFamily="18" charset="0"/>
                <a:ea typeface="Cambria Math" pitchFamily="18" charset="0"/>
              </a:rPr>
              <a:t>1</a:t>
            </a:r>
            <a:r>
              <a:rPr lang="en-US" dirty="0"/>
              <a:t> and </a:t>
            </a:r>
            <a:r>
              <a:rPr lang="en-US" i="1" dirty="0"/>
              <a:t>a</a:t>
            </a:r>
            <a:r>
              <a:rPr lang="en-US" baseline="-25000" dirty="0">
                <a:latin typeface="Cambria Math" pitchFamily="18" charset="0"/>
                <a:ea typeface="Cambria Math" pitchFamily="18" charset="0"/>
              </a:rPr>
              <a:t>2</a:t>
            </a:r>
            <a:r>
              <a:rPr lang="en-US" dirty="0">
                <a:latin typeface="Cambria Math"/>
                <a:ea typeface="Cambria Math"/>
              </a:rPr>
              <a:t> ≺</a:t>
            </a:r>
            <a:r>
              <a:rPr lang="en-US" baseline="-25000" dirty="0">
                <a:latin typeface="Cambria Math"/>
                <a:ea typeface="Cambria Math"/>
              </a:rPr>
              <a:t>2 </a:t>
            </a:r>
            <a:r>
              <a:rPr lang="en-US" i="1" dirty="0"/>
              <a:t>b</a:t>
            </a:r>
            <a:r>
              <a:rPr lang="en-US" baseline="-25000" dirty="0">
                <a:latin typeface="Cambria Math" pitchFamily="18" charset="0"/>
                <a:ea typeface="Cambria Math" pitchFamily="18" charset="0"/>
              </a:rPr>
              <a:t>2</a:t>
            </a:r>
            <a:r>
              <a:rPr lang="en-US" dirty="0"/>
              <a:t>.</a:t>
            </a:r>
          </a:p>
          <a:p>
            <a:r>
              <a:rPr lang="en-US" dirty="0"/>
              <a:t>This definition can be easily extended to a lexicographic ordering on strings (</a:t>
            </a:r>
            <a:r>
              <a:rPr lang="en-US" i="1" dirty="0"/>
              <a:t>see text</a:t>
            </a:r>
            <a:r>
              <a:rPr lang="en-US" dirty="0"/>
              <a:t>).</a:t>
            </a:r>
          </a:p>
          <a:p>
            <a:pPr>
              <a:buNone/>
            </a:pPr>
            <a:r>
              <a:rPr lang="en-US" b="1" dirty="0"/>
              <a:t>    Example</a:t>
            </a:r>
            <a:r>
              <a:rPr lang="en-US" dirty="0"/>
              <a:t>:  Consider strings of lowercase English letters. A lexicographic ordering can be defined using the ordering of the letters in the alphabet. This is the same ordering as that used in dictionaries.</a:t>
            </a:r>
          </a:p>
          <a:p>
            <a:pPr lvl="1"/>
            <a:r>
              <a:rPr lang="en-US" i="1" dirty="0"/>
              <a:t>discreet</a:t>
            </a:r>
            <a:r>
              <a:rPr lang="en-US" dirty="0"/>
              <a:t> </a:t>
            </a:r>
            <a:r>
              <a:rPr lang="en-US" dirty="0">
                <a:latin typeface="Cambria Math"/>
                <a:ea typeface="Cambria Math"/>
              </a:rPr>
              <a:t>≺</a:t>
            </a:r>
            <a:r>
              <a:rPr lang="en-US" dirty="0"/>
              <a:t> </a:t>
            </a:r>
            <a:r>
              <a:rPr lang="en-US" i="1" dirty="0"/>
              <a:t>discrete</a:t>
            </a:r>
            <a:r>
              <a:rPr lang="en-US" dirty="0"/>
              <a:t>, because these strings differ in the seventh position and </a:t>
            </a:r>
            <a:r>
              <a:rPr lang="en-US" i="1" dirty="0"/>
              <a:t>e</a:t>
            </a:r>
            <a:r>
              <a:rPr lang="en-US" dirty="0"/>
              <a:t> </a:t>
            </a:r>
            <a:r>
              <a:rPr lang="en-US" dirty="0">
                <a:latin typeface="Cambria Math"/>
                <a:ea typeface="Cambria Math"/>
              </a:rPr>
              <a:t>≺</a:t>
            </a:r>
            <a:r>
              <a:rPr lang="en-US" dirty="0"/>
              <a:t> </a:t>
            </a:r>
            <a:r>
              <a:rPr lang="en-US" i="1" dirty="0"/>
              <a:t>t</a:t>
            </a:r>
            <a:r>
              <a:rPr lang="en-US" dirty="0"/>
              <a:t>. </a:t>
            </a:r>
          </a:p>
          <a:p>
            <a:pPr lvl="1"/>
            <a:r>
              <a:rPr lang="en-US" i="1" dirty="0"/>
              <a:t>discreet</a:t>
            </a:r>
            <a:r>
              <a:rPr lang="en-US" dirty="0"/>
              <a:t> </a:t>
            </a:r>
            <a:r>
              <a:rPr lang="en-US" dirty="0">
                <a:latin typeface="Cambria Math"/>
                <a:ea typeface="Cambria Math"/>
              </a:rPr>
              <a:t>≺</a:t>
            </a:r>
            <a:r>
              <a:rPr lang="en-US" dirty="0"/>
              <a:t> </a:t>
            </a:r>
            <a:r>
              <a:rPr lang="en-US" i="1" dirty="0"/>
              <a:t>discreetness</a:t>
            </a:r>
            <a:r>
              <a:rPr lang="en-US" dirty="0"/>
              <a:t>, because the first eight letters agree, but the second string is longer. </a:t>
            </a:r>
          </a:p>
          <a:p>
            <a:pPr lvl="1"/>
            <a:endParaRPr lang="en-US" dirty="0"/>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Hasse</a:t>
            </a:r>
            <a:r>
              <a:rPr lang="en-US" dirty="0"/>
              <a:t> Diagrams</a:t>
            </a:r>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b="1" dirty="0"/>
              <a:t>Definition</a:t>
            </a:r>
            <a:r>
              <a:rPr lang="en-US" dirty="0"/>
              <a:t>: A </a:t>
            </a:r>
            <a:r>
              <a:rPr lang="en-US" i="1" dirty="0" err="1"/>
              <a:t>Hasse</a:t>
            </a:r>
            <a:r>
              <a:rPr lang="en-US" i="1" dirty="0"/>
              <a:t> diagram </a:t>
            </a:r>
            <a:r>
              <a:rPr lang="en-US" dirty="0"/>
              <a:t>is a visual representation of a partial ordering that leaves out edges that must be present because of the reflexive and transitive properties.</a:t>
            </a:r>
          </a:p>
          <a:p>
            <a:pPr>
              <a:buNone/>
            </a:pPr>
            <a:r>
              <a:rPr lang="en-US" dirty="0"/>
              <a:t>    </a:t>
            </a:r>
          </a:p>
          <a:p>
            <a:pPr>
              <a:buNone/>
            </a:pPr>
            <a:r>
              <a:rPr lang="en-US" dirty="0"/>
              <a:t>   </a:t>
            </a:r>
          </a:p>
          <a:p>
            <a:pPr>
              <a:buNone/>
            </a:pPr>
            <a:endParaRPr lang="en-US" dirty="0"/>
          </a:p>
          <a:p>
            <a:pPr>
              <a:buNone/>
            </a:pPr>
            <a:endParaRPr lang="en-US" dirty="0"/>
          </a:p>
          <a:p>
            <a:pPr>
              <a:buNone/>
            </a:pPr>
            <a:endParaRPr lang="en-US" dirty="0"/>
          </a:p>
          <a:p>
            <a:pPr>
              <a:buNone/>
            </a:pPr>
            <a:r>
              <a:rPr lang="en-US" dirty="0"/>
              <a:t>   A partial ordering is shown in (a) of the figure above. The loops due to the reflexive property are deleted in (b). The edges that must be present due to the transitive property are deleted in (c). The </a:t>
            </a:r>
            <a:r>
              <a:rPr lang="en-US" dirty="0" err="1"/>
              <a:t>Hasse</a:t>
            </a:r>
            <a:r>
              <a:rPr lang="en-US" dirty="0"/>
              <a:t> diagram for the partial ordering (a), is depicted in (c). </a:t>
            </a:r>
          </a:p>
        </p:txBody>
      </p:sp>
      <p:pic>
        <p:nvPicPr>
          <p:cNvPr id="4" name="Picture 3" descr="0830.jpg"/>
          <p:cNvPicPr>
            <a:picLocks noChangeAspect="1"/>
          </p:cNvPicPr>
          <p:nvPr/>
        </p:nvPicPr>
        <p:blipFill>
          <a:blip r:embed="rId2" cstate="print"/>
          <a:stretch>
            <a:fillRect/>
          </a:stretch>
        </p:blipFill>
        <p:spPr>
          <a:xfrm>
            <a:off x="3733800" y="2971800"/>
            <a:ext cx="2057400" cy="1552517"/>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Procedure for Constructing a   </a:t>
            </a:r>
            <a:r>
              <a:rPr lang="en-US" dirty="0" err="1"/>
              <a:t>Hasse</a:t>
            </a:r>
            <a:r>
              <a:rPr lang="en-US" dirty="0"/>
              <a:t> Diagram</a:t>
            </a:r>
          </a:p>
        </p:txBody>
      </p:sp>
      <p:sp>
        <p:nvSpPr>
          <p:cNvPr id="3" name="Content Placeholder 2"/>
          <p:cNvSpPr>
            <a:spLocks noGrp="1"/>
          </p:cNvSpPr>
          <p:nvPr>
            <p:ph idx="1"/>
          </p:nvPr>
        </p:nvSpPr>
        <p:spPr/>
        <p:txBody>
          <a:bodyPr/>
          <a:lstStyle/>
          <a:p>
            <a:r>
              <a:rPr lang="en-US" dirty="0"/>
              <a:t>To represent a finite </a:t>
            </a:r>
            <a:r>
              <a:rPr lang="en-US" dirty="0" err="1"/>
              <a:t>poset</a:t>
            </a:r>
            <a:r>
              <a:rPr lang="en-US" dirty="0"/>
              <a:t> (</a:t>
            </a:r>
            <a:r>
              <a:rPr lang="en-US" i="1" dirty="0"/>
              <a:t>S</a:t>
            </a:r>
            <a:r>
              <a:rPr lang="en-US" dirty="0"/>
              <a:t>,</a:t>
            </a:r>
            <a:r>
              <a:rPr lang="en-US" dirty="0">
                <a:latin typeface="Cambria Math"/>
                <a:ea typeface="Cambria Math"/>
              </a:rPr>
              <a:t>≼</a:t>
            </a:r>
            <a:r>
              <a:rPr lang="en-US" dirty="0"/>
              <a:t> )  using a </a:t>
            </a:r>
            <a:r>
              <a:rPr lang="en-US" dirty="0" err="1"/>
              <a:t>Hasse</a:t>
            </a:r>
            <a:r>
              <a:rPr lang="en-US" dirty="0"/>
              <a:t> diagram, start with the directed graph of the relation:</a:t>
            </a:r>
          </a:p>
          <a:p>
            <a:pPr lvl="1"/>
            <a:r>
              <a:rPr lang="en-US" dirty="0"/>
              <a:t>Remove the loops (</a:t>
            </a:r>
            <a:r>
              <a:rPr lang="en-US" i="1" dirty="0"/>
              <a:t>a</a:t>
            </a:r>
            <a:r>
              <a:rPr lang="en-US" dirty="0"/>
              <a:t>, </a:t>
            </a:r>
            <a:r>
              <a:rPr lang="en-US" i="1" dirty="0"/>
              <a:t>a</a:t>
            </a:r>
            <a:r>
              <a:rPr lang="en-US" dirty="0"/>
              <a:t>) present at every vertex due to the reflexive property.</a:t>
            </a:r>
          </a:p>
          <a:p>
            <a:pPr lvl="1"/>
            <a:r>
              <a:rPr lang="en-US" dirty="0"/>
              <a:t>Remove all edges (</a:t>
            </a:r>
            <a:r>
              <a:rPr lang="en-US" i="1" dirty="0"/>
              <a:t>x</a:t>
            </a:r>
            <a:r>
              <a:rPr lang="en-US" dirty="0"/>
              <a:t>, </a:t>
            </a:r>
            <a:r>
              <a:rPr lang="en-US" i="1" dirty="0"/>
              <a:t>y</a:t>
            </a:r>
            <a:r>
              <a:rPr lang="en-US" dirty="0"/>
              <a:t>) for which there is an element       </a:t>
            </a:r>
            <a:r>
              <a:rPr lang="en-US" i="1" dirty="0"/>
              <a:t>z</a:t>
            </a:r>
            <a:r>
              <a:rPr lang="en-US" dirty="0"/>
              <a:t> </a:t>
            </a:r>
            <a:r>
              <a:rPr lang="en-US" dirty="0">
                <a:latin typeface="Cambria Math"/>
                <a:ea typeface="Cambria Math"/>
              </a:rPr>
              <a:t>∈ </a:t>
            </a:r>
            <a:r>
              <a:rPr lang="en-US" i="1" dirty="0"/>
              <a:t>S</a:t>
            </a:r>
            <a:r>
              <a:rPr lang="en-US" dirty="0"/>
              <a:t> such that </a:t>
            </a:r>
            <a:r>
              <a:rPr lang="en-US" i="1" dirty="0"/>
              <a:t>x</a:t>
            </a:r>
            <a:r>
              <a:rPr lang="en-US" dirty="0"/>
              <a:t> </a:t>
            </a:r>
            <a:r>
              <a:rPr lang="en-US" dirty="0">
                <a:latin typeface="Cambria Math"/>
                <a:ea typeface="Cambria Math"/>
              </a:rPr>
              <a:t>≺ </a:t>
            </a:r>
            <a:r>
              <a:rPr lang="en-US" i="1" dirty="0"/>
              <a:t>z</a:t>
            </a:r>
            <a:r>
              <a:rPr lang="en-US" dirty="0"/>
              <a:t> and </a:t>
            </a:r>
            <a:r>
              <a:rPr lang="en-US" i="1" dirty="0"/>
              <a:t>z</a:t>
            </a:r>
            <a:r>
              <a:rPr lang="en-US" dirty="0"/>
              <a:t> </a:t>
            </a:r>
            <a:r>
              <a:rPr lang="en-US" dirty="0">
                <a:latin typeface="Cambria Math"/>
                <a:ea typeface="Cambria Math"/>
              </a:rPr>
              <a:t>≺</a:t>
            </a:r>
            <a:r>
              <a:rPr lang="en-US" dirty="0"/>
              <a:t> </a:t>
            </a:r>
            <a:r>
              <a:rPr lang="en-US" i="1" dirty="0"/>
              <a:t>y</a:t>
            </a:r>
            <a:r>
              <a:rPr lang="en-US" dirty="0"/>
              <a:t>. These are the edges that must be present due to the transitive property.</a:t>
            </a:r>
          </a:p>
          <a:p>
            <a:pPr lvl="1"/>
            <a:r>
              <a:rPr lang="en-US" dirty="0"/>
              <a:t>Arrange each edge so that its initial vertex is below the terminal vertex. Remove all the arrows, because all edges point upwards toward their terminal vertex.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sz="3200">
                <a:ea typeface="宋体" charset="-122"/>
              </a:rPr>
              <a:t>For the poset ({1,2,3,4,6,8,12}, |)</a:t>
            </a:r>
            <a:endParaRPr lang="zh-CN" altLang="en-US" sz="3200">
              <a:ea typeface="宋体" charset="-122"/>
            </a:endParaRPr>
          </a:p>
        </p:txBody>
      </p:sp>
      <p:pic>
        <p:nvPicPr>
          <p:cNvPr id="296964" name="Picture 4" descr="rosen-7"/>
          <p:cNvPicPr>
            <a:picLocks noChangeAspect="1" noChangeArrowheads="1"/>
          </p:cNvPicPr>
          <p:nvPr/>
        </p:nvPicPr>
        <p:blipFill>
          <a:blip r:embed="rId2"/>
          <a:srcRect/>
          <a:stretch>
            <a:fillRect/>
          </a:stretch>
        </p:blipFill>
        <p:spPr bwMode="auto">
          <a:xfrm>
            <a:off x="6324600" y="2286000"/>
            <a:ext cx="2062163" cy="4368800"/>
          </a:xfrm>
          <a:prstGeom prst="rect">
            <a:avLst/>
          </a:prstGeom>
          <a:noFill/>
          <a:ln w="9525">
            <a:noFill/>
            <a:miter lim="800000"/>
            <a:headEnd/>
            <a:tailEnd/>
          </a:ln>
        </p:spPr>
      </p:pic>
      <p:pic>
        <p:nvPicPr>
          <p:cNvPr id="296965" name="Picture 5" descr="rosen-7"/>
          <p:cNvPicPr>
            <a:picLocks noChangeAspect="1" noChangeArrowheads="1"/>
          </p:cNvPicPr>
          <p:nvPr/>
        </p:nvPicPr>
        <p:blipFill>
          <a:blip r:embed="rId3"/>
          <a:srcRect/>
          <a:stretch>
            <a:fillRect/>
          </a:stretch>
        </p:blipFill>
        <p:spPr bwMode="auto">
          <a:xfrm>
            <a:off x="381000" y="2286000"/>
            <a:ext cx="2886075" cy="4368800"/>
          </a:xfrm>
          <a:prstGeom prst="rect">
            <a:avLst/>
          </a:prstGeom>
          <a:noFill/>
          <a:ln w="9525">
            <a:noFill/>
            <a:miter lim="800000"/>
            <a:headEnd/>
            <a:tailEnd/>
          </a:ln>
        </p:spPr>
      </p:pic>
      <p:pic>
        <p:nvPicPr>
          <p:cNvPr id="296966" name="Picture 6" descr="rosen-7"/>
          <p:cNvPicPr>
            <a:picLocks noChangeAspect="1" noChangeArrowheads="1"/>
          </p:cNvPicPr>
          <p:nvPr/>
        </p:nvPicPr>
        <p:blipFill>
          <a:blip r:embed="rId4"/>
          <a:srcRect/>
          <a:stretch>
            <a:fillRect/>
          </a:stretch>
        </p:blipFill>
        <p:spPr bwMode="auto">
          <a:xfrm>
            <a:off x="3429000" y="2286000"/>
            <a:ext cx="2786063" cy="4368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altLang="zh-CN">
                <a:ea typeface="宋体" charset="-122"/>
              </a:rPr>
              <a:t>Hasse Diagram</a:t>
            </a:r>
            <a:br>
              <a:rPr lang="en-US" altLang="zh-CN">
                <a:ea typeface="宋体" charset="-122"/>
              </a:rPr>
            </a:br>
            <a:r>
              <a:rPr lang="en-US" altLang="zh-CN">
                <a:ea typeface="宋体" charset="-122"/>
              </a:rPr>
              <a:t>Terminology</a:t>
            </a:r>
          </a:p>
        </p:txBody>
      </p:sp>
      <p:sp>
        <p:nvSpPr>
          <p:cNvPr id="289795" name="Rectangle 3"/>
          <p:cNvSpPr>
            <a:spLocks noGrp="1" noChangeArrowheads="1"/>
          </p:cNvSpPr>
          <p:nvPr>
            <p:ph type="body" idx="1"/>
          </p:nvPr>
        </p:nvSpPr>
        <p:spPr>
          <a:xfrm>
            <a:off x="533400" y="1981200"/>
            <a:ext cx="8382000" cy="4114800"/>
          </a:xfrm>
        </p:spPr>
        <p:txBody>
          <a:bodyPr lIns="0" rIns="0"/>
          <a:lstStyle/>
          <a:p>
            <a:r>
              <a:rPr lang="en-US" altLang="zh-CN" sz="2800">
                <a:ea typeface="宋体" charset="-122"/>
              </a:rPr>
              <a:t>Let (</a:t>
            </a:r>
            <a:r>
              <a:rPr lang="en-US" altLang="zh-CN" sz="2800" i="1">
                <a:ea typeface="宋体" charset="-122"/>
              </a:rPr>
              <a:t>S</a:t>
            </a:r>
            <a:r>
              <a:rPr lang="en-US" altLang="zh-CN" sz="2800">
                <a:ea typeface="宋体" charset="-122"/>
              </a:rPr>
              <a:t>, </a:t>
            </a:r>
            <a:r>
              <a:rPr lang="en-US" altLang="zh-CN" sz="2800">
                <a:latin typeface="Lucida Sans Unicode" pitchFamily="34" charset="0"/>
                <a:ea typeface="宋体" charset="-122"/>
              </a:rPr>
              <a:t>≼</a:t>
            </a:r>
            <a:r>
              <a:rPr lang="en-US" altLang="zh-CN" sz="2800">
                <a:ea typeface="宋体" charset="-122"/>
              </a:rPr>
              <a:t>) be a poset.</a:t>
            </a:r>
            <a:endParaRPr lang="en-US" altLang="zh-CN" sz="2800" i="1">
              <a:ea typeface="宋体" charset="-122"/>
            </a:endParaRPr>
          </a:p>
          <a:p>
            <a:r>
              <a:rPr lang="en-US" altLang="zh-CN" sz="2800" i="1">
                <a:ea typeface="宋体" charset="-122"/>
              </a:rPr>
              <a:t>a</a:t>
            </a:r>
            <a:r>
              <a:rPr lang="en-US" altLang="zh-CN" sz="2800">
                <a:ea typeface="宋体" charset="-122"/>
              </a:rPr>
              <a:t> is </a:t>
            </a:r>
            <a:r>
              <a:rPr lang="en-US" altLang="zh-CN" sz="2800" i="1">
                <a:solidFill>
                  <a:schemeClr val="tx2"/>
                </a:solidFill>
                <a:ea typeface="宋体" charset="-122"/>
              </a:rPr>
              <a:t>maximal</a:t>
            </a:r>
            <a:r>
              <a:rPr lang="en-US" altLang="zh-CN" sz="2800">
                <a:ea typeface="宋体" charset="-122"/>
              </a:rPr>
              <a:t> in (</a:t>
            </a:r>
            <a:r>
              <a:rPr lang="en-US" altLang="zh-CN" sz="2800" i="1">
                <a:ea typeface="宋体" charset="-122"/>
              </a:rPr>
              <a:t>S</a:t>
            </a:r>
            <a:r>
              <a:rPr lang="en-US" altLang="zh-CN" sz="2800">
                <a:ea typeface="宋体" charset="-122"/>
              </a:rPr>
              <a:t>, </a:t>
            </a:r>
            <a:r>
              <a:rPr lang="en-US" altLang="zh-CN" sz="2800">
                <a:latin typeface="Lucida Sans Unicode" pitchFamily="34" charset="0"/>
                <a:ea typeface="宋体" charset="-122"/>
              </a:rPr>
              <a:t>≼</a:t>
            </a:r>
            <a:r>
              <a:rPr lang="en-US" altLang="zh-CN" sz="2800">
                <a:ea typeface="宋体" charset="-122"/>
              </a:rPr>
              <a:t>) if there is no </a:t>
            </a:r>
            <a:r>
              <a:rPr lang="en-US" altLang="zh-CN" sz="2800" i="1">
                <a:ea typeface="宋体" charset="-122"/>
              </a:rPr>
              <a:t>b</a:t>
            </a:r>
            <a:r>
              <a:rPr lang="en-US" altLang="zh-CN" sz="2800">
                <a:ea typeface="宋体" charset="-122"/>
                <a:sym typeface="Symbol" pitchFamily="18" charset="2"/>
              </a:rPr>
              <a:t></a:t>
            </a:r>
            <a:r>
              <a:rPr lang="en-US" altLang="zh-CN" sz="2800" i="1">
                <a:ea typeface="宋体" charset="-122"/>
                <a:sym typeface="Symbol" pitchFamily="18" charset="2"/>
              </a:rPr>
              <a:t>S</a:t>
            </a:r>
            <a:r>
              <a:rPr lang="en-US" altLang="zh-CN" sz="2800">
                <a:ea typeface="宋体" charset="-122"/>
                <a:sym typeface="Symbol" pitchFamily="18" charset="2"/>
              </a:rPr>
              <a:t> such that </a:t>
            </a:r>
            <a:r>
              <a:rPr lang="en-US" altLang="zh-CN" sz="2800" i="1">
                <a:ea typeface="宋体" charset="-122"/>
                <a:sym typeface="Symbol" pitchFamily="18" charset="2"/>
              </a:rPr>
              <a:t>a</a:t>
            </a:r>
            <a:r>
              <a:rPr lang="en-US" altLang="zh-CN" sz="2800">
                <a:latin typeface="Lucida Sans Unicode" pitchFamily="34" charset="0"/>
                <a:ea typeface="宋体" charset="-122"/>
              </a:rPr>
              <a:t>≼</a:t>
            </a:r>
            <a:r>
              <a:rPr lang="en-US" altLang="zh-CN" sz="2800" i="1">
                <a:ea typeface="宋体" charset="-122"/>
                <a:sym typeface="MT Extra" pitchFamily="18" charset="2"/>
              </a:rPr>
              <a:t>b</a:t>
            </a:r>
            <a:r>
              <a:rPr lang="en-US" altLang="zh-CN" sz="2800">
                <a:ea typeface="宋体" charset="-122"/>
                <a:sym typeface="MT Extra" pitchFamily="18" charset="2"/>
              </a:rPr>
              <a:t>. (</a:t>
            </a:r>
            <a:r>
              <a:rPr lang="en-US" altLang="zh-CN" sz="2800" b="1">
                <a:ea typeface="宋体" charset="-122"/>
                <a:sym typeface="MT Extra" pitchFamily="18" charset="2"/>
              </a:rPr>
              <a:t>top</a:t>
            </a:r>
            <a:r>
              <a:rPr lang="en-US" altLang="zh-CN" sz="2800">
                <a:ea typeface="宋体" charset="-122"/>
                <a:sym typeface="MT Extra" pitchFamily="18" charset="2"/>
              </a:rPr>
              <a:t> of the Hasse diagram)</a:t>
            </a:r>
          </a:p>
          <a:p>
            <a:r>
              <a:rPr lang="en-US" altLang="zh-CN" sz="2800" i="1">
                <a:ea typeface="宋体" charset="-122"/>
              </a:rPr>
              <a:t>a</a:t>
            </a:r>
            <a:r>
              <a:rPr lang="en-US" altLang="zh-CN" sz="2800">
                <a:ea typeface="宋体" charset="-122"/>
              </a:rPr>
              <a:t> is </a:t>
            </a:r>
            <a:r>
              <a:rPr lang="en-US" altLang="zh-CN" sz="2800" i="1">
                <a:solidFill>
                  <a:schemeClr val="tx2"/>
                </a:solidFill>
                <a:ea typeface="宋体" charset="-122"/>
              </a:rPr>
              <a:t>minimal</a:t>
            </a:r>
            <a:r>
              <a:rPr lang="en-US" altLang="zh-CN" sz="2800">
                <a:ea typeface="宋体" charset="-122"/>
              </a:rPr>
              <a:t> in (</a:t>
            </a:r>
            <a:r>
              <a:rPr lang="en-US" altLang="zh-CN" sz="2800" i="1">
                <a:ea typeface="宋体" charset="-122"/>
              </a:rPr>
              <a:t>S</a:t>
            </a:r>
            <a:r>
              <a:rPr lang="en-US" altLang="zh-CN" sz="2800">
                <a:ea typeface="宋体" charset="-122"/>
              </a:rPr>
              <a:t>, </a:t>
            </a:r>
            <a:r>
              <a:rPr lang="en-US" altLang="zh-CN" sz="2800">
                <a:latin typeface="Lucida Sans Unicode" pitchFamily="34" charset="0"/>
                <a:ea typeface="宋体" charset="-122"/>
              </a:rPr>
              <a:t>≼</a:t>
            </a:r>
            <a:r>
              <a:rPr lang="en-US" altLang="zh-CN" sz="2800">
                <a:ea typeface="宋体" charset="-122"/>
              </a:rPr>
              <a:t>) if there is no </a:t>
            </a:r>
            <a:r>
              <a:rPr lang="en-US" altLang="zh-CN" sz="2800" i="1">
                <a:ea typeface="宋体" charset="-122"/>
              </a:rPr>
              <a:t>b</a:t>
            </a:r>
            <a:r>
              <a:rPr lang="en-US" altLang="zh-CN" sz="2800">
                <a:ea typeface="宋体" charset="-122"/>
                <a:sym typeface="Symbol" pitchFamily="18" charset="2"/>
              </a:rPr>
              <a:t></a:t>
            </a:r>
            <a:r>
              <a:rPr lang="en-US" altLang="zh-CN" sz="2800" i="1">
                <a:ea typeface="宋体" charset="-122"/>
                <a:sym typeface="Symbol" pitchFamily="18" charset="2"/>
              </a:rPr>
              <a:t>S</a:t>
            </a:r>
            <a:r>
              <a:rPr lang="en-US" altLang="zh-CN" sz="2800">
                <a:ea typeface="宋体" charset="-122"/>
                <a:sym typeface="Symbol" pitchFamily="18" charset="2"/>
              </a:rPr>
              <a:t> such that </a:t>
            </a:r>
            <a:r>
              <a:rPr lang="en-US" altLang="zh-CN" sz="2800" i="1">
                <a:ea typeface="宋体" charset="-122"/>
                <a:sym typeface="Symbol" pitchFamily="18" charset="2"/>
              </a:rPr>
              <a:t>b</a:t>
            </a:r>
            <a:r>
              <a:rPr lang="en-US" altLang="zh-CN" sz="2800">
                <a:latin typeface="Lucida Sans Unicode" pitchFamily="34" charset="0"/>
                <a:ea typeface="宋体" charset="-122"/>
              </a:rPr>
              <a:t>≼</a:t>
            </a:r>
            <a:r>
              <a:rPr lang="en-US" altLang="zh-CN" sz="2800" i="1">
                <a:ea typeface="宋体" charset="-122"/>
                <a:sym typeface="MT Extra" pitchFamily="18" charset="2"/>
              </a:rPr>
              <a:t>a</a:t>
            </a:r>
            <a:r>
              <a:rPr lang="en-US" altLang="zh-CN" sz="2800">
                <a:ea typeface="宋体" charset="-122"/>
                <a:sym typeface="MT Extra" pitchFamily="18" charset="2"/>
              </a:rPr>
              <a:t>. (</a:t>
            </a:r>
            <a:r>
              <a:rPr lang="en-US" altLang="zh-CN" sz="2800" b="1">
                <a:ea typeface="宋体" charset="-122"/>
                <a:sym typeface="MT Extra" pitchFamily="18" charset="2"/>
              </a:rPr>
              <a:t>bottom</a:t>
            </a:r>
            <a:r>
              <a:rPr lang="en-US" altLang="zh-CN" sz="2800">
                <a:ea typeface="宋体" charset="-122"/>
                <a:sym typeface="MT Extra" pitchFamily="18" charset="2"/>
              </a:rPr>
              <a:t> of the Hasse diagram)</a:t>
            </a:r>
            <a:endParaRPr lang="en-US" altLang="zh-CN" sz="2800">
              <a:ea typeface="宋体" charset="-122"/>
            </a:endParaRPr>
          </a:p>
          <a:p>
            <a:r>
              <a:rPr lang="en-US" altLang="zh-CN" sz="2800" i="1">
                <a:ea typeface="宋体" charset="-122"/>
              </a:rPr>
              <a:t>a</a:t>
            </a:r>
            <a:r>
              <a:rPr lang="en-US" altLang="zh-CN" sz="2800">
                <a:ea typeface="宋体" charset="-122"/>
              </a:rPr>
              <a:t> is the </a:t>
            </a:r>
            <a:r>
              <a:rPr lang="en-US" altLang="zh-CN" sz="2800" i="1">
                <a:solidFill>
                  <a:schemeClr val="tx2"/>
                </a:solidFill>
                <a:ea typeface="宋体" charset="-122"/>
              </a:rPr>
              <a:t>greatest element</a:t>
            </a:r>
            <a:r>
              <a:rPr lang="en-US" altLang="zh-CN" sz="2800">
                <a:ea typeface="宋体" charset="-122"/>
              </a:rPr>
              <a:t> of (</a:t>
            </a:r>
            <a:r>
              <a:rPr lang="en-US" altLang="zh-CN" sz="2800" i="1">
                <a:ea typeface="宋体" charset="-122"/>
              </a:rPr>
              <a:t>S</a:t>
            </a:r>
            <a:r>
              <a:rPr lang="en-US" altLang="zh-CN" sz="2800">
                <a:ea typeface="宋体" charset="-122"/>
              </a:rPr>
              <a:t>, </a:t>
            </a:r>
            <a:r>
              <a:rPr lang="en-US" altLang="zh-CN" sz="2800">
                <a:latin typeface="Lucida Sans Unicode" pitchFamily="34" charset="0"/>
                <a:ea typeface="宋体" charset="-122"/>
              </a:rPr>
              <a:t>≼</a:t>
            </a:r>
            <a:r>
              <a:rPr lang="en-US" altLang="zh-CN" sz="2800">
                <a:ea typeface="宋体" charset="-122"/>
              </a:rPr>
              <a:t>) if </a:t>
            </a:r>
            <a:r>
              <a:rPr lang="en-US" altLang="zh-CN" sz="2800" i="1">
                <a:ea typeface="宋体" charset="-122"/>
              </a:rPr>
              <a:t>b</a:t>
            </a:r>
            <a:r>
              <a:rPr lang="en-US" altLang="zh-CN" sz="2800">
                <a:latin typeface="Lucida Sans Unicode" pitchFamily="34" charset="0"/>
                <a:ea typeface="宋体" charset="-122"/>
              </a:rPr>
              <a:t>≼</a:t>
            </a:r>
            <a:r>
              <a:rPr lang="en-US" altLang="zh-CN" sz="2800" i="1">
                <a:ea typeface="宋体" charset="-122"/>
              </a:rPr>
              <a:t>a</a:t>
            </a:r>
            <a:r>
              <a:rPr lang="en-US" altLang="zh-CN" sz="2800">
                <a:ea typeface="宋体" charset="-122"/>
              </a:rPr>
              <a:t> for all </a:t>
            </a:r>
            <a:r>
              <a:rPr lang="en-US" altLang="zh-CN" sz="2800" i="1">
                <a:ea typeface="宋体" charset="-122"/>
              </a:rPr>
              <a:t>b</a:t>
            </a:r>
            <a:r>
              <a:rPr lang="en-US" altLang="zh-CN" sz="2800">
                <a:ea typeface="宋体" charset="-122"/>
                <a:sym typeface="Symbol" pitchFamily="18" charset="2"/>
              </a:rPr>
              <a:t>S.</a:t>
            </a:r>
          </a:p>
          <a:p>
            <a:r>
              <a:rPr lang="en-US" altLang="zh-CN" sz="2800" i="1">
                <a:ea typeface="宋体" charset="-122"/>
              </a:rPr>
              <a:t>a</a:t>
            </a:r>
            <a:r>
              <a:rPr lang="en-US" altLang="zh-CN" sz="2800">
                <a:ea typeface="宋体" charset="-122"/>
              </a:rPr>
              <a:t> is the </a:t>
            </a:r>
            <a:r>
              <a:rPr lang="en-US" altLang="zh-CN" sz="2800" i="1">
                <a:solidFill>
                  <a:schemeClr val="tx2"/>
                </a:solidFill>
                <a:ea typeface="宋体" charset="-122"/>
              </a:rPr>
              <a:t>least element</a:t>
            </a:r>
            <a:r>
              <a:rPr lang="en-US" altLang="zh-CN" sz="2800">
                <a:ea typeface="宋体" charset="-122"/>
              </a:rPr>
              <a:t> of (</a:t>
            </a:r>
            <a:r>
              <a:rPr lang="en-US" altLang="zh-CN" sz="2800" i="1">
                <a:ea typeface="宋体" charset="-122"/>
              </a:rPr>
              <a:t>S</a:t>
            </a:r>
            <a:r>
              <a:rPr lang="en-US" altLang="zh-CN" sz="2800">
                <a:ea typeface="宋体" charset="-122"/>
              </a:rPr>
              <a:t>, </a:t>
            </a:r>
            <a:r>
              <a:rPr lang="en-US" altLang="zh-CN" sz="2800">
                <a:latin typeface="Lucida Sans Unicode" pitchFamily="34" charset="0"/>
                <a:ea typeface="宋体" charset="-122"/>
              </a:rPr>
              <a:t>≼</a:t>
            </a:r>
            <a:r>
              <a:rPr lang="en-US" altLang="zh-CN" sz="2800">
                <a:ea typeface="宋体" charset="-122"/>
              </a:rPr>
              <a:t>) if </a:t>
            </a:r>
            <a:r>
              <a:rPr lang="en-US" altLang="zh-CN" sz="2800" i="1">
                <a:ea typeface="宋体" charset="-122"/>
              </a:rPr>
              <a:t>a</a:t>
            </a:r>
            <a:r>
              <a:rPr lang="en-US" altLang="zh-CN" sz="2800">
                <a:latin typeface="Lucida Sans Unicode" pitchFamily="34" charset="0"/>
                <a:ea typeface="宋体" charset="-122"/>
              </a:rPr>
              <a:t>≼</a:t>
            </a:r>
            <a:r>
              <a:rPr lang="en-US" altLang="zh-CN" sz="2800" i="1">
                <a:ea typeface="宋体" charset="-122"/>
              </a:rPr>
              <a:t>b</a:t>
            </a:r>
            <a:r>
              <a:rPr lang="en-US" altLang="zh-CN" sz="2800">
                <a:ea typeface="宋体" charset="-122"/>
              </a:rPr>
              <a:t> for all </a:t>
            </a:r>
            <a:r>
              <a:rPr lang="en-US" altLang="zh-CN" sz="2800" i="1">
                <a:ea typeface="宋体" charset="-122"/>
              </a:rPr>
              <a:t>b</a:t>
            </a:r>
            <a:r>
              <a:rPr lang="en-US" altLang="zh-CN" sz="2800">
                <a:ea typeface="宋体" charset="-122"/>
                <a:sym typeface="Symbol" pitchFamily="18" charset="2"/>
              </a:rPr>
              <a:t></a:t>
            </a:r>
            <a:r>
              <a:rPr lang="en-US" altLang="zh-CN" sz="2800" i="1">
                <a:ea typeface="宋体" charset="-122"/>
                <a:sym typeface="Symbol" pitchFamily="18" charset="2"/>
              </a:rPr>
              <a:t>S</a:t>
            </a:r>
            <a:r>
              <a:rPr lang="en-US" altLang="zh-CN" sz="2800">
                <a:ea typeface="宋体" charset="-122"/>
                <a:sym typeface="Symbol" pitchFamily="18" charset="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 calcmode="lin" valueType="num">
                                      <p:cBhvr additive="base">
                                        <p:cTn id="7" dur="500" fill="hold"/>
                                        <p:tgtEl>
                                          <p:spTgt spid="289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97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9795">
                                            <p:txEl>
                                              <p:pRg st="1" end="1"/>
                                            </p:txEl>
                                          </p:spTgt>
                                        </p:tgtEl>
                                        <p:attrNameLst>
                                          <p:attrName>style.visibility</p:attrName>
                                        </p:attrNameLst>
                                      </p:cBhvr>
                                      <p:to>
                                        <p:strVal val="visible"/>
                                      </p:to>
                                    </p:set>
                                    <p:anim calcmode="lin" valueType="num">
                                      <p:cBhvr additive="base">
                                        <p:cTn id="13" dur="500" fill="hold"/>
                                        <p:tgtEl>
                                          <p:spTgt spid="2897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97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9795">
                                            <p:txEl>
                                              <p:pRg st="2" end="2"/>
                                            </p:txEl>
                                          </p:spTgt>
                                        </p:tgtEl>
                                        <p:attrNameLst>
                                          <p:attrName>style.visibility</p:attrName>
                                        </p:attrNameLst>
                                      </p:cBhvr>
                                      <p:to>
                                        <p:strVal val="visible"/>
                                      </p:to>
                                    </p:set>
                                    <p:anim calcmode="lin" valueType="num">
                                      <p:cBhvr additive="base">
                                        <p:cTn id="19" dur="500" fill="hold"/>
                                        <p:tgtEl>
                                          <p:spTgt spid="2897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9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9795">
                                            <p:txEl>
                                              <p:pRg st="3" end="3"/>
                                            </p:txEl>
                                          </p:spTgt>
                                        </p:tgtEl>
                                        <p:attrNameLst>
                                          <p:attrName>style.visibility</p:attrName>
                                        </p:attrNameLst>
                                      </p:cBhvr>
                                      <p:to>
                                        <p:strVal val="visible"/>
                                      </p:to>
                                    </p:set>
                                    <p:anim calcmode="lin" valueType="num">
                                      <p:cBhvr additive="base">
                                        <p:cTn id="25" dur="500" fill="hold"/>
                                        <p:tgtEl>
                                          <p:spTgt spid="2897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9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9795">
                                            <p:txEl>
                                              <p:pRg st="4" end="4"/>
                                            </p:txEl>
                                          </p:spTgt>
                                        </p:tgtEl>
                                        <p:attrNameLst>
                                          <p:attrName>style.visibility</p:attrName>
                                        </p:attrNameLst>
                                      </p:cBhvr>
                                      <p:to>
                                        <p:strVal val="visible"/>
                                      </p:to>
                                    </p:set>
                                    <p:anim calcmode="lin" valueType="num">
                                      <p:cBhvr additive="base">
                                        <p:cTn id="31" dur="500" fill="hold"/>
                                        <p:tgtEl>
                                          <p:spTgt spid="2897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97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r>
              <a:rPr lang="en-US" altLang="zh-CN">
                <a:ea typeface="宋体" charset="-122"/>
              </a:rPr>
              <a:t>Hasse Diagram</a:t>
            </a:r>
            <a:br>
              <a:rPr lang="en-US" altLang="zh-CN">
                <a:ea typeface="宋体" charset="-122"/>
              </a:rPr>
            </a:br>
            <a:r>
              <a:rPr lang="en-US" altLang="zh-CN">
                <a:ea typeface="宋体" charset="-122"/>
              </a:rPr>
              <a:t>Terminology (Cont ..)</a:t>
            </a:r>
          </a:p>
        </p:txBody>
      </p:sp>
      <p:sp>
        <p:nvSpPr>
          <p:cNvPr id="285699" name="Rectangle 3"/>
          <p:cNvSpPr>
            <a:spLocks noGrp="1" noChangeArrowheads="1"/>
          </p:cNvSpPr>
          <p:nvPr>
            <p:ph type="body" idx="1"/>
          </p:nvPr>
        </p:nvSpPr>
        <p:spPr>
          <a:xfrm>
            <a:off x="419100" y="1752600"/>
            <a:ext cx="8547100" cy="4114800"/>
          </a:xfrm>
        </p:spPr>
        <p:txBody>
          <a:bodyPr lIns="0" rIns="0">
            <a:normAutofit fontScale="92500"/>
          </a:bodyPr>
          <a:lstStyle/>
          <a:p>
            <a:pPr>
              <a:lnSpc>
                <a:spcPct val="90000"/>
              </a:lnSpc>
            </a:pPr>
            <a:r>
              <a:rPr lang="en-US" altLang="zh-CN" sz="2800">
                <a:ea typeface="宋体" charset="-122"/>
                <a:sym typeface="Symbol" pitchFamily="18" charset="2"/>
              </a:rPr>
              <a:t>Let </a:t>
            </a:r>
            <a:r>
              <a:rPr lang="en-US" altLang="zh-CN" sz="2800" i="1">
                <a:ea typeface="宋体" charset="-122"/>
                <a:sym typeface="Symbol" pitchFamily="18" charset="2"/>
              </a:rPr>
              <a:t>A</a:t>
            </a:r>
            <a:r>
              <a:rPr lang="en-US" altLang="zh-CN" sz="2800">
                <a:ea typeface="宋体" charset="-122"/>
                <a:sym typeface="Symbol" pitchFamily="18" charset="2"/>
              </a:rPr>
              <a:t> be a subset of (</a:t>
            </a:r>
            <a:r>
              <a:rPr lang="en-US" altLang="zh-CN" sz="2800" i="1">
                <a:ea typeface="宋体" charset="-122"/>
                <a:sym typeface="Symbol" pitchFamily="18" charset="2"/>
              </a:rPr>
              <a:t>S</a:t>
            </a:r>
            <a:r>
              <a:rPr lang="en-US" altLang="zh-CN" sz="2800">
                <a:ea typeface="宋体" charset="-122"/>
                <a:sym typeface="Symbol" pitchFamily="18" charset="2"/>
              </a:rPr>
              <a:t>, </a:t>
            </a:r>
            <a:r>
              <a:rPr lang="en-US" altLang="zh-CN" sz="2800">
                <a:latin typeface="Lucida Sans Unicode" pitchFamily="34" charset="0"/>
                <a:ea typeface="宋体" charset="-122"/>
              </a:rPr>
              <a:t>≼</a:t>
            </a:r>
            <a:r>
              <a:rPr lang="en-US" altLang="zh-CN" sz="2800">
                <a:ea typeface="宋体" charset="-122"/>
                <a:sym typeface="Symbol" pitchFamily="18" charset="2"/>
              </a:rPr>
              <a:t>).</a:t>
            </a:r>
          </a:p>
          <a:p>
            <a:pPr>
              <a:lnSpc>
                <a:spcPct val="90000"/>
              </a:lnSpc>
            </a:pPr>
            <a:r>
              <a:rPr lang="en-US" altLang="zh-CN" sz="2800">
                <a:ea typeface="宋体" charset="-122"/>
                <a:sym typeface="Symbol" pitchFamily="18" charset="2"/>
              </a:rPr>
              <a:t>If </a:t>
            </a:r>
            <a:r>
              <a:rPr lang="en-US" altLang="zh-CN" sz="2800" i="1">
                <a:ea typeface="宋体" charset="-122"/>
                <a:sym typeface="Symbol" pitchFamily="18" charset="2"/>
              </a:rPr>
              <a:t>u</a:t>
            </a:r>
            <a:r>
              <a:rPr lang="en-US" altLang="zh-CN" sz="2800">
                <a:ea typeface="宋体" charset="-122"/>
                <a:sym typeface="Symbol" pitchFamily="18" charset="2"/>
              </a:rPr>
              <a:t></a:t>
            </a:r>
            <a:r>
              <a:rPr lang="en-US" altLang="zh-CN" sz="2800" i="1">
                <a:ea typeface="宋体" charset="-122"/>
                <a:sym typeface="Symbol" pitchFamily="18" charset="2"/>
              </a:rPr>
              <a:t>S</a:t>
            </a:r>
            <a:r>
              <a:rPr lang="en-US" altLang="zh-CN" sz="2800">
                <a:ea typeface="宋体" charset="-122"/>
                <a:sym typeface="Symbol" pitchFamily="18" charset="2"/>
              </a:rPr>
              <a:t> such that </a:t>
            </a:r>
            <a:r>
              <a:rPr lang="en-US" altLang="zh-CN" sz="2800" i="1">
                <a:ea typeface="宋体" charset="-122"/>
                <a:sym typeface="Symbol" pitchFamily="18" charset="2"/>
              </a:rPr>
              <a:t>a</a:t>
            </a:r>
            <a:r>
              <a:rPr lang="en-US" altLang="zh-CN" sz="2800">
                <a:latin typeface="Lucida Sans Unicode" pitchFamily="34" charset="0"/>
                <a:ea typeface="宋体" charset="-122"/>
              </a:rPr>
              <a:t>≼</a:t>
            </a:r>
            <a:r>
              <a:rPr lang="en-US" altLang="zh-CN" sz="2800" i="1">
                <a:ea typeface="宋体" charset="-122"/>
                <a:sym typeface="Symbol" pitchFamily="18" charset="2"/>
              </a:rPr>
              <a:t>u</a:t>
            </a:r>
            <a:r>
              <a:rPr lang="en-US" altLang="zh-CN" sz="2800">
                <a:ea typeface="宋体" charset="-122"/>
                <a:sym typeface="Symbol" pitchFamily="18" charset="2"/>
              </a:rPr>
              <a:t> for all </a:t>
            </a:r>
            <a:r>
              <a:rPr lang="en-US" altLang="zh-CN" sz="2800" i="1">
                <a:ea typeface="宋体" charset="-122"/>
              </a:rPr>
              <a:t>a</a:t>
            </a:r>
            <a:r>
              <a:rPr lang="en-US" altLang="zh-CN" sz="2800">
                <a:ea typeface="宋体" charset="-122"/>
                <a:sym typeface="Symbol" pitchFamily="18" charset="2"/>
              </a:rPr>
              <a:t></a:t>
            </a:r>
            <a:r>
              <a:rPr lang="en-US" altLang="zh-CN" sz="2800" i="1">
                <a:ea typeface="宋体" charset="-122"/>
                <a:sym typeface="Symbol" pitchFamily="18" charset="2"/>
              </a:rPr>
              <a:t>A</a:t>
            </a:r>
            <a:r>
              <a:rPr lang="en-US" altLang="zh-CN" sz="2800">
                <a:ea typeface="宋体" charset="-122"/>
                <a:sym typeface="Symbol" pitchFamily="18" charset="2"/>
              </a:rPr>
              <a:t>, then </a:t>
            </a:r>
            <a:r>
              <a:rPr lang="en-US" altLang="zh-CN" sz="2800" i="1">
                <a:ea typeface="宋体" charset="-122"/>
                <a:sym typeface="Symbol" pitchFamily="18" charset="2"/>
              </a:rPr>
              <a:t>u</a:t>
            </a:r>
            <a:r>
              <a:rPr lang="en-US" altLang="zh-CN" sz="2800">
                <a:ea typeface="宋体" charset="-122"/>
                <a:sym typeface="Symbol" pitchFamily="18" charset="2"/>
              </a:rPr>
              <a:t> is called an </a:t>
            </a:r>
            <a:r>
              <a:rPr lang="en-US" altLang="zh-CN" sz="2800" i="1">
                <a:solidFill>
                  <a:schemeClr val="tx2"/>
                </a:solidFill>
                <a:ea typeface="宋体" charset="-122"/>
                <a:sym typeface="Symbol" pitchFamily="18" charset="2"/>
              </a:rPr>
              <a:t>upper bound</a:t>
            </a:r>
            <a:r>
              <a:rPr lang="en-US" altLang="zh-CN" sz="2800">
                <a:ea typeface="宋体" charset="-122"/>
                <a:sym typeface="Symbol" pitchFamily="18" charset="2"/>
              </a:rPr>
              <a:t> of </a:t>
            </a:r>
            <a:r>
              <a:rPr lang="en-US" altLang="zh-CN" sz="2800" i="1">
                <a:ea typeface="宋体" charset="-122"/>
                <a:sym typeface="Symbol" pitchFamily="18" charset="2"/>
              </a:rPr>
              <a:t>A</a:t>
            </a:r>
            <a:r>
              <a:rPr lang="en-US" altLang="zh-CN" sz="2800">
                <a:ea typeface="宋体" charset="-122"/>
                <a:sym typeface="Symbol" pitchFamily="18" charset="2"/>
              </a:rPr>
              <a:t>.</a:t>
            </a:r>
          </a:p>
          <a:p>
            <a:pPr>
              <a:lnSpc>
                <a:spcPct val="90000"/>
              </a:lnSpc>
            </a:pPr>
            <a:r>
              <a:rPr lang="en-US" altLang="zh-CN" sz="2800">
                <a:ea typeface="宋体" charset="-122"/>
                <a:sym typeface="Symbol" pitchFamily="18" charset="2"/>
              </a:rPr>
              <a:t>If </a:t>
            </a:r>
            <a:r>
              <a:rPr lang="en-US" altLang="zh-CN" sz="2800" i="1">
                <a:ea typeface="宋体" charset="-122"/>
                <a:sym typeface="Symbol" pitchFamily="18" charset="2"/>
              </a:rPr>
              <a:t>l</a:t>
            </a:r>
            <a:r>
              <a:rPr lang="en-US" altLang="zh-CN" sz="2800">
                <a:ea typeface="宋体" charset="-122"/>
                <a:sym typeface="Symbol" pitchFamily="18" charset="2"/>
              </a:rPr>
              <a:t></a:t>
            </a:r>
            <a:r>
              <a:rPr lang="en-US" altLang="zh-CN" sz="2800" i="1">
                <a:ea typeface="宋体" charset="-122"/>
                <a:sym typeface="Symbol" pitchFamily="18" charset="2"/>
              </a:rPr>
              <a:t>S</a:t>
            </a:r>
            <a:r>
              <a:rPr lang="en-US" altLang="zh-CN" sz="2800">
                <a:ea typeface="宋体" charset="-122"/>
                <a:sym typeface="Symbol" pitchFamily="18" charset="2"/>
              </a:rPr>
              <a:t> such that </a:t>
            </a:r>
            <a:r>
              <a:rPr lang="en-US" altLang="zh-CN" sz="2800" i="1">
                <a:ea typeface="宋体" charset="-122"/>
                <a:sym typeface="Symbol" pitchFamily="18" charset="2"/>
              </a:rPr>
              <a:t>l</a:t>
            </a:r>
            <a:r>
              <a:rPr lang="en-US" altLang="zh-CN" sz="2800">
                <a:latin typeface="Lucida Sans Unicode" pitchFamily="34" charset="0"/>
                <a:ea typeface="宋体" charset="-122"/>
              </a:rPr>
              <a:t>≼</a:t>
            </a:r>
            <a:r>
              <a:rPr lang="en-US" altLang="zh-CN" sz="2800" i="1">
                <a:ea typeface="宋体" charset="-122"/>
                <a:sym typeface="Symbol" pitchFamily="18" charset="2"/>
              </a:rPr>
              <a:t>a</a:t>
            </a:r>
            <a:r>
              <a:rPr lang="en-US" altLang="zh-CN" sz="2800">
                <a:ea typeface="宋体" charset="-122"/>
                <a:sym typeface="Symbol" pitchFamily="18" charset="2"/>
              </a:rPr>
              <a:t> for all </a:t>
            </a:r>
            <a:r>
              <a:rPr lang="en-US" altLang="zh-CN" sz="2800" i="1">
                <a:ea typeface="宋体" charset="-122"/>
              </a:rPr>
              <a:t>a</a:t>
            </a:r>
            <a:r>
              <a:rPr lang="en-US" altLang="zh-CN" sz="2800">
                <a:ea typeface="宋体" charset="-122"/>
                <a:sym typeface="Symbol" pitchFamily="18" charset="2"/>
              </a:rPr>
              <a:t></a:t>
            </a:r>
            <a:r>
              <a:rPr lang="en-US" altLang="zh-CN" sz="2800" i="1">
                <a:ea typeface="宋体" charset="-122"/>
                <a:sym typeface="Symbol" pitchFamily="18" charset="2"/>
              </a:rPr>
              <a:t>A</a:t>
            </a:r>
            <a:r>
              <a:rPr lang="en-US" altLang="zh-CN" sz="2800">
                <a:ea typeface="宋体" charset="-122"/>
                <a:sym typeface="Symbol" pitchFamily="18" charset="2"/>
              </a:rPr>
              <a:t>, then </a:t>
            </a:r>
            <a:r>
              <a:rPr lang="en-US" altLang="zh-CN" sz="2800" i="1">
                <a:ea typeface="宋体" charset="-122"/>
                <a:sym typeface="Symbol" pitchFamily="18" charset="2"/>
              </a:rPr>
              <a:t>l</a:t>
            </a:r>
            <a:r>
              <a:rPr lang="en-US" altLang="zh-CN" sz="2800">
                <a:ea typeface="宋体" charset="-122"/>
                <a:sym typeface="Symbol" pitchFamily="18" charset="2"/>
              </a:rPr>
              <a:t> is called an </a:t>
            </a:r>
            <a:r>
              <a:rPr lang="en-US" altLang="zh-CN" sz="2800" i="1">
                <a:solidFill>
                  <a:schemeClr val="tx2"/>
                </a:solidFill>
                <a:ea typeface="宋体" charset="-122"/>
                <a:sym typeface="Symbol" pitchFamily="18" charset="2"/>
              </a:rPr>
              <a:t>lower bound</a:t>
            </a:r>
            <a:r>
              <a:rPr lang="en-US" altLang="zh-CN" sz="2800">
                <a:ea typeface="宋体" charset="-122"/>
                <a:sym typeface="Symbol" pitchFamily="18" charset="2"/>
              </a:rPr>
              <a:t> of </a:t>
            </a:r>
            <a:r>
              <a:rPr lang="en-US" altLang="zh-CN" sz="2800" i="1">
                <a:ea typeface="宋体" charset="-122"/>
                <a:sym typeface="Symbol" pitchFamily="18" charset="2"/>
              </a:rPr>
              <a:t>A</a:t>
            </a:r>
            <a:r>
              <a:rPr lang="en-US" altLang="zh-CN" sz="2800">
                <a:ea typeface="宋体" charset="-122"/>
                <a:sym typeface="Symbol" pitchFamily="18" charset="2"/>
              </a:rPr>
              <a:t>.</a:t>
            </a:r>
          </a:p>
          <a:p>
            <a:pPr>
              <a:lnSpc>
                <a:spcPct val="90000"/>
              </a:lnSpc>
            </a:pPr>
            <a:r>
              <a:rPr lang="en-US" altLang="zh-CN" sz="2800">
                <a:ea typeface="宋体" charset="-122"/>
                <a:sym typeface="Symbol" pitchFamily="18" charset="2"/>
              </a:rPr>
              <a:t>If </a:t>
            </a:r>
            <a:r>
              <a:rPr lang="en-US" altLang="zh-CN" sz="2800" i="1">
                <a:ea typeface="宋体" charset="-122"/>
                <a:sym typeface="Symbol" pitchFamily="18" charset="2"/>
              </a:rPr>
              <a:t>x</a:t>
            </a:r>
            <a:r>
              <a:rPr lang="en-US" altLang="zh-CN" sz="2800">
                <a:ea typeface="宋体" charset="-122"/>
                <a:sym typeface="Symbol" pitchFamily="18" charset="2"/>
              </a:rPr>
              <a:t> is an upper bound of </a:t>
            </a:r>
            <a:r>
              <a:rPr lang="en-US" altLang="zh-CN" sz="2800" i="1">
                <a:ea typeface="宋体" charset="-122"/>
                <a:sym typeface="Symbol" pitchFamily="18" charset="2"/>
              </a:rPr>
              <a:t>A</a:t>
            </a:r>
            <a:r>
              <a:rPr lang="en-US" altLang="zh-CN" sz="2800">
                <a:ea typeface="宋体" charset="-122"/>
                <a:sym typeface="Symbol" pitchFamily="18" charset="2"/>
              </a:rPr>
              <a:t> and </a:t>
            </a:r>
            <a:r>
              <a:rPr lang="en-US" altLang="zh-CN" sz="2800" i="1">
                <a:ea typeface="宋体" charset="-122"/>
                <a:sym typeface="Symbol" pitchFamily="18" charset="2"/>
              </a:rPr>
              <a:t>x</a:t>
            </a:r>
            <a:r>
              <a:rPr lang="en-US" altLang="zh-CN" sz="2800">
                <a:latin typeface="Lucida Sans Unicode" pitchFamily="34" charset="0"/>
                <a:ea typeface="宋体" charset="-122"/>
              </a:rPr>
              <a:t>≼</a:t>
            </a:r>
            <a:r>
              <a:rPr lang="en-US" altLang="zh-CN" sz="2800" i="1">
                <a:ea typeface="宋体" charset="-122"/>
                <a:sym typeface="Symbol" pitchFamily="18" charset="2"/>
              </a:rPr>
              <a:t>z</a:t>
            </a:r>
            <a:r>
              <a:rPr lang="en-US" altLang="zh-CN" sz="2800">
                <a:ea typeface="宋体" charset="-122"/>
                <a:sym typeface="Symbol" pitchFamily="18" charset="2"/>
              </a:rPr>
              <a:t> whenever </a:t>
            </a:r>
            <a:r>
              <a:rPr lang="en-US" altLang="zh-CN" sz="2800" i="1">
                <a:ea typeface="宋体" charset="-122"/>
                <a:sym typeface="Symbol" pitchFamily="18" charset="2"/>
              </a:rPr>
              <a:t>z</a:t>
            </a:r>
            <a:r>
              <a:rPr lang="en-US" altLang="zh-CN" sz="2800">
                <a:ea typeface="宋体" charset="-122"/>
                <a:sym typeface="Symbol" pitchFamily="18" charset="2"/>
              </a:rPr>
              <a:t> is an upper bound of </a:t>
            </a:r>
            <a:r>
              <a:rPr lang="en-US" altLang="zh-CN" sz="2800" i="1">
                <a:ea typeface="宋体" charset="-122"/>
                <a:sym typeface="Symbol" pitchFamily="18" charset="2"/>
              </a:rPr>
              <a:t>A</a:t>
            </a:r>
            <a:r>
              <a:rPr lang="en-US" altLang="zh-CN" sz="2800">
                <a:ea typeface="宋体" charset="-122"/>
                <a:sym typeface="Symbol" pitchFamily="18" charset="2"/>
              </a:rPr>
              <a:t>, then </a:t>
            </a:r>
            <a:r>
              <a:rPr lang="en-US" altLang="zh-CN" sz="2800" i="1">
                <a:ea typeface="宋体" charset="-122"/>
                <a:sym typeface="Symbol" pitchFamily="18" charset="2"/>
              </a:rPr>
              <a:t>x</a:t>
            </a:r>
            <a:r>
              <a:rPr lang="en-US" altLang="zh-CN" sz="2800">
                <a:ea typeface="宋体" charset="-122"/>
                <a:sym typeface="Symbol" pitchFamily="18" charset="2"/>
              </a:rPr>
              <a:t> is called the </a:t>
            </a:r>
            <a:r>
              <a:rPr lang="en-US" altLang="zh-CN" sz="2800" i="1">
                <a:solidFill>
                  <a:schemeClr val="tx2"/>
                </a:solidFill>
                <a:ea typeface="宋体" charset="-122"/>
                <a:sym typeface="Symbol" pitchFamily="18" charset="2"/>
              </a:rPr>
              <a:t>least upper bound</a:t>
            </a:r>
            <a:r>
              <a:rPr lang="en-US" altLang="zh-CN" sz="2800">
                <a:ea typeface="宋体" charset="-122"/>
                <a:sym typeface="Symbol" pitchFamily="18" charset="2"/>
              </a:rPr>
              <a:t> of </a:t>
            </a:r>
            <a:r>
              <a:rPr lang="en-US" altLang="zh-CN" sz="2800" i="1">
                <a:ea typeface="宋体" charset="-122"/>
                <a:sym typeface="Symbol" pitchFamily="18" charset="2"/>
              </a:rPr>
              <a:t>A</a:t>
            </a:r>
            <a:r>
              <a:rPr lang="en-US" altLang="zh-CN" sz="2800">
                <a:ea typeface="宋体" charset="-122"/>
                <a:sym typeface="Symbol" pitchFamily="18" charset="2"/>
              </a:rPr>
              <a:t>.</a:t>
            </a:r>
          </a:p>
          <a:p>
            <a:pPr>
              <a:lnSpc>
                <a:spcPct val="90000"/>
              </a:lnSpc>
            </a:pPr>
            <a:r>
              <a:rPr lang="en-US" altLang="zh-CN" sz="2800">
                <a:ea typeface="宋体" charset="-122"/>
                <a:sym typeface="Symbol" pitchFamily="18" charset="2"/>
              </a:rPr>
              <a:t>If </a:t>
            </a:r>
            <a:r>
              <a:rPr lang="en-US" altLang="zh-CN" sz="2800" i="1">
                <a:ea typeface="宋体" charset="-122"/>
                <a:sym typeface="Symbol" pitchFamily="18" charset="2"/>
              </a:rPr>
              <a:t>y</a:t>
            </a:r>
            <a:r>
              <a:rPr lang="en-US" altLang="zh-CN" sz="2800">
                <a:ea typeface="宋体" charset="-122"/>
                <a:sym typeface="Symbol" pitchFamily="18" charset="2"/>
              </a:rPr>
              <a:t> is a lower bound of </a:t>
            </a:r>
            <a:r>
              <a:rPr lang="en-US" altLang="zh-CN" sz="2800" i="1">
                <a:ea typeface="宋体" charset="-122"/>
                <a:sym typeface="Symbol" pitchFamily="18" charset="2"/>
              </a:rPr>
              <a:t>A</a:t>
            </a:r>
            <a:r>
              <a:rPr lang="en-US" altLang="zh-CN" sz="2800">
                <a:ea typeface="宋体" charset="-122"/>
                <a:sym typeface="Symbol" pitchFamily="18" charset="2"/>
              </a:rPr>
              <a:t> and </a:t>
            </a:r>
            <a:r>
              <a:rPr lang="en-US" altLang="zh-CN" sz="2800" i="1">
                <a:ea typeface="宋体" charset="-122"/>
                <a:sym typeface="Symbol" pitchFamily="18" charset="2"/>
              </a:rPr>
              <a:t>z</a:t>
            </a:r>
            <a:r>
              <a:rPr lang="en-US" altLang="zh-CN" sz="2800">
                <a:latin typeface="Lucida Sans Unicode" pitchFamily="34" charset="0"/>
                <a:ea typeface="宋体" charset="-122"/>
              </a:rPr>
              <a:t>≼</a:t>
            </a:r>
            <a:r>
              <a:rPr lang="en-US" altLang="zh-CN" sz="2800" i="1">
                <a:ea typeface="宋体" charset="-122"/>
                <a:sym typeface="Symbol" pitchFamily="18" charset="2"/>
              </a:rPr>
              <a:t>y</a:t>
            </a:r>
            <a:r>
              <a:rPr lang="en-US" altLang="zh-CN" sz="2800">
                <a:ea typeface="宋体" charset="-122"/>
                <a:sym typeface="Symbol" pitchFamily="18" charset="2"/>
              </a:rPr>
              <a:t> whenever </a:t>
            </a:r>
            <a:r>
              <a:rPr lang="en-US" altLang="zh-CN" sz="2800" i="1">
                <a:ea typeface="宋体" charset="-122"/>
                <a:sym typeface="Symbol" pitchFamily="18" charset="2"/>
              </a:rPr>
              <a:t>z</a:t>
            </a:r>
            <a:r>
              <a:rPr lang="en-US" altLang="zh-CN" sz="2800">
                <a:ea typeface="宋体" charset="-122"/>
                <a:sym typeface="Symbol" pitchFamily="18" charset="2"/>
              </a:rPr>
              <a:t> is a lower bound of </a:t>
            </a:r>
            <a:r>
              <a:rPr lang="en-US" altLang="zh-CN" sz="2800" i="1">
                <a:ea typeface="宋体" charset="-122"/>
                <a:sym typeface="Symbol" pitchFamily="18" charset="2"/>
              </a:rPr>
              <a:t>A</a:t>
            </a:r>
            <a:r>
              <a:rPr lang="en-US" altLang="zh-CN" sz="2800">
                <a:ea typeface="宋体" charset="-122"/>
                <a:sym typeface="Symbol" pitchFamily="18" charset="2"/>
              </a:rPr>
              <a:t>, then </a:t>
            </a:r>
            <a:r>
              <a:rPr lang="en-US" altLang="zh-CN" sz="2800" i="1">
                <a:ea typeface="宋体" charset="-122"/>
                <a:sym typeface="Symbol" pitchFamily="18" charset="2"/>
              </a:rPr>
              <a:t>y</a:t>
            </a:r>
            <a:r>
              <a:rPr lang="en-US" altLang="zh-CN" sz="2800">
                <a:ea typeface="宋体" charset="-122"/>
                <a:sym typeface="Symbol" pitchFamily="18" charset="2"/>
              </a:rPr>
              <a:t> is called the </a:t>
            </a:r>
            <a:r>
              <a:rPr lang="en-US" altLang="zh-CN" sz="2800" i="1">
                <a:solidFill>
                  <a:schemeClr val="tx2"/>
                </a:solidFill>
                <a:ea typeface="宋体" charset="-122"/>
                <a:sym typeface="Symbol" pitchFamily="18" charset="2"/>
              </a:rPr>
              <a:t>greatest lower bound</a:t>
            </a:r>
            <a:r>
              <a:rPr lang="en-US" altLang="zh-CN" sz="2800">
                <a:ea typeface="宋体" charset="-122"/>
                <a:sym typeface="Symbol" pitchFamily="18" charset="2"/>
              </a:rPr>
              <a:t> of </a:t>
            </a:r>
            <a:r>
              <a:rPr lang="en-US" altLang="zh-CN" sz="2800" i="1">
                <a:ea typeface="宋体" charset="-122"/>
                <a:sym typeface="Symbol" pitchFamily="18" charset="2"/>
              </a:rPr>
              <a:t>A</a:t>
            </a:r>
            <a:r>
              <a:rPr lang="en-US" altLang="zh-CN" sz="2800">
                <a:ea typeface="宋体"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 calcmode="lin" valueType="num">
                                      <p:cBhvr additive="base">
                                        <p:cTn id="7" dur="500" fill="hold"/>
                                        <p:tgtEl>
                                          <p:spTgt spid="285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5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5699">
                                            <p:txEl>
                                              <p:pRg st="1" end="1"/>
                                            </p:txEl>
                                          </p:spTgt>
                                        </p:tgtEl>
                                        <p:attrNameLst>
                                          <p:attrName>style.visibility</p:attrName>
                                        </p:attrNameLst>
                                      </p:cBhvr>
                                      <p:to>
                                        <p:strVal val="visible"/>
                                      </p:to>
                                    </p:set>
                                    <p:anim calcmode="lin" valueType="num">
                                      <p:cBhvr additive="base">
                                        <p:cTn id="13" dur="500" fill="hold"/>
                                        <p:tgtEl>
                                          <p:spTgt spid="285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5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5699">
                                            <p:txEl>
                                              <p:pRg st="2" end="2"/>
                                            </p:txEl>
                                          </p:spTgt>
                                        </p:tgtEl>
                                        <p:attrNameLst>
                                          <p:attrName>style.visibility</p:attrName>
                                        </p:attrNameLst>
                                      </p:cBhvr>
                                      <p:to>
                                        <p:strVal val="visible"/>
                                      </p:to>
                                    </p:set>
                                    <p:anim calcmode="lin" valueType="num">
                                      <p:cBhvr additive="base">
                                        <p:cTn id="19" dur="500" fill="hold"/>
                                        <p:tgtEl>
                                          <p:spTgt spid="285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5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5699">
                                            <p:txEl>
                                              <p:pRg st="3" end="3"/>
                                            </p:txEl>
                                          </p:spTgt>
                                        </p:tgtEl>
                                        <p:attrNameLst>
                                          <p:attrName>style.visibility</p:attrName>
                                        </p:attrNameLst>
                                      </p:cBhvr>
                                      <p:to>
                                        <p:strVal val="visible"/>
                                      </p:to>
                                    </p:set>
                                    <p:anim calcmode="lin" valueType="num">
                                      <p:cBhvr additive="base">
                                        <p:cTn id="25" dur="500" fill="hold"/>
                                        <p:tgtEl>
                                          <p:spTgt spid="2856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5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5699">
                                            <p:txEl>
                                              <p:pRg st="4" end="4"/>
                                            </p:txEl>
                                          </p:spTgt>
                                        </p:tgtEl>
                                        <p:attrNameLst>
                                          <p:attrName>style.visibility</p:attrName>
                                        </p:attrNameLst>
                                      </p:cBhvr>
                                      <p:to>
                                        <p:strVal val="visible"/>
                                      </p:to>
                                    </p:set>
                                    <p:anim calcmode="lin" valueType="num">
                                      <p:cBhvr additive="base">
                                        <p:cTn id="31" dur="500" fill="hold"/>
                                        <p:tgtEl>
                                          <p:spTgt spid="28569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56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ea typeface="宋体" charset="-122"/>
              </a:rPr>
              <a:t>Example</a:t>
            </a:r>
          </a:p>
        </p:txBody>
      </p:sp>
      <p:sp>
        <p:nvSpPr>
          <p:cNvPr id="19459" name="Oval 4"/>
          <p:cNvSpPr>
            <a:spLocks noChangeArrowheads="1"/>
          </p:cNvSpPr>
          <p:nvPr/>
        </p:nvSpPr>
        <p:spPr bwMode="auto">
          <a:xfrm>
            <a:off x="1866900" y="3048000"/>
            <a:ext cx="152400" cy="152400"/>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charset="-122"/>
            </a:endParaRPr>
          </a:p>
        </p:txBody>
      </p:sp>
      <p:sp>
        <p:nvSpPr>
          <p:cNvPr id="19460" name="Oval 5"/>
          <p:cNvSpPr>
            <a:spLocks noChangeArrowheads="1"/>
          </p:cNvSpPr>
          <p:nvPr/>
        </p:nvSpPr>
        <p:spPr bwMode="auto">
          <a:xfrm>
            <a:off x="1866900" y="4953000"/>
            <a:ext cx="152400" cy="152400"/>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charset="-122"/>
            </a:endParaRPr>
          </a:p>
        </p:txBody>
      </p:sp>
      <p:sp>
        <p:nvSpPr>
          <p:cNvPr id="19461" name="Oval 6"/>
          <p:cNvSpPr>
            <a:spLocks noChangeArrowheads="1"/>
          </p:cNvSpPr>
          <p:nvPr/>
        </p:nvSpPr>
        <p:spPr bwMode="auto">
          <a:xfrm>
            <a:off x="1371600" y="4572000"/>
            <a:ext cx="152400" cy="152400"/>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charset="-122"/>
            </a:endParaRPr>
          </a:p>
        </p:txBody>
      </p:sp>
      <p:sp>
        <p:nvSpPr>
          <p:cNvPr id="19462" name="Oval 7"/>
          <p:cNvSpPr>
            <a:spLocks noChangeArrowheads="1"/>
          </p:cNvSpPr>
          <p:nvPr/>
        </p:nvSpPr>
        <p:spPr bwMode="auto">
          <a:xfrm>
            <a:off x="2362200" y="4572000"/>
            <a:ext cx="152400" cy="152400"/>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charset="-122"/>
            </a:endParaRPr>
          </a:p>
        </p:txBody>
      </p:sp>
      <p:sp>
        <p:nvSpPr>
          <p:cNvPr id="19463" name="Oval 8"/>
          <p:cNvSpPr>
            <a:spLocks noChangeArrowheads="1"/>
          </p:cNvSpPr>
          <p:nvPr/>
        </p:nvSpPr>
        <p:spPr bwMode="auto">
          <a:xfrm>
            <a:off x="1371600" y="3429000"/>
            <a:ext cx="152400" cy="152400"/>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charset="-122"/>
            </a:endParaRPr>
          </a:p>
        </p:txBody>
      </p:sp>
      <p:sp>
        <p:nvSpPr>
          <p:cNvPr id="19464" name="Oval 9"/>
          <p:cNvSpPr>
            <a:spLocks noChangeArrowheads="1"/>
          </p:cNvSpPr>
          <p:nvPr/>
        </p:nvSpPr>
        <p:spPr bwMode="auto">
          <a:xfrm>
            <a:off x="2362200" y="3429000"/>
            <a:ext cx="152400" cy="152400"/>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charset="-122"/>
            </a:endParaRPr>
          </a:p>
        </p:txBody>
      </p:sp>
      <p:sp>
        <p:nvSpPr>
          <p:cNvPr id="19465" name="Oval 10"/>
          <p:cNvSpPr>
            <a:spLocks noChangeArrowheads="1"/>
          </p:cNvSpPr>
          <p:nvPr/>
        </p:nvSpPr>
        <p:spPr bwMode="auto">
          <a:xfrm>
            <a:off x="2362200" y="3048000"/>
            <a:ext cx="152400" cy="152400"/>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charset="-122"/>
            </a:endParaRPr>
          </a:p>
        </p:txBody>
      </p:sp>
      <p:sp>
        <p:nvSpPr>
          <p:cNvPr id="19466" name="Oval 11"/>
          <p:cNvSpPr>
            <a:spLocks noChangeArrowheads="1"/>
          </p:cNvSpPr>
          <p:nvPr/>
        </p:nvSpPr>
        <p:spPr bwMode="auto">
          <a:xfrm>
            <a:off x="1371600" y="3962400"/>
            <a:ext cx="152400" cy="152400"/>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charset="-122"/>
            </a:endParaRPr>
          </a:p>
        </p:txBody>
      </p:sp>
      <p:sp>
        <p:nvSpPr>
          <p:cNvPr id="19467" name="AutoShape 12"/>
          <p:cNvSpPr>
            <a:spLocks noChangeArrowheads="1"/>
          </p:cNvSpPr>
          <p:nvPr/>
        </p:nvSpPr>
        <p:spPr bwMode="auto">
          <a:xfrm rot="5400000">
            <a:off x="990600" y="3581400"/>
            <a:ext cx="1905000" cy="990600"/>
          </a:xfrm>
          <a:prstGeom prst="flowChartPreparation">
            <a:avLst/>
          </a:prstGeom>
          <a:noFill/>
          <a:ln w="28575">
            <a:solidFill>
              <a:schemeClr val="tx1"/>
            </a:solidFill>
            <a:miter lim="800000"/>
            <a:headEnd/>
            <a:tailEnd/>
          </a:ln>
        </p:spPr>
        <p:txBody>
          <a:bodyPr wrap="none" anchor="ctr"/>
          <a:lstStyle/>
          <a:p>
            <a:endParaRPr lang="zh-CN" altLang="en-US">
              <a:ea typeface="宋体" charset="-122"/>
            </a:endParaRPr>
          </a:p>
        </p:txBody>
      </p:sp>
      <p:sp>
        <p:nvSpPr>
          <p:cNvPr id="19468" name="Oval 13"/>
          <p:cNvSpPr>
            <a:spLocks noChangeArrowheads="1"/>
          </p:cNvSpPr>
          <p:nvPr/>
        </p:nvSpPr>
        <p:spPr bwMode="auto">
          <a:xfrm>
            <a:off x="2362200" y="3962400"/>
            <a:ext cx="152400" cy="152400"/>
          </a:xfrm>
          <a:prstGeom prst="ellipse">
            <a:avLst/>
          </a:prstGeom>
          <a:solidFill>
            <a:schemeClr val="tx1"/>
          </a:solidFill>
          <a:ln w="9525">
            <a:solidFill>
              <a:schemeClr val="tx1"/>
            </a:solidFill>
            <a:miter lim="800000"/>
            <a:headEnd/>
            <a:tailEnd/>
          </a:ln>
        </p:spPr>
        <p:txBody>
          <a:bodyPr wrap="none" anchor="ctr"/>
          <a:lstStyle/>
          <a:p>
            <a:endParaRPr lang="zh-CN" altLang="en-US">
              <a:ea typeface="宋体" charset="-122"/>
            </a:endParaRPr>
          </a:p>
        </p:txBody>
      </p:sp>
      <p:sp>
        <p:nvSpPr>
          <p:cNvPr id="19469" name="Line 14"/>
          <p:cNvSpPr>
            <a:spLocks noChangeShapeType="1"/>
          </p:cNvSpPr>
          <p:nvPr/>
        </p:nvSpPr>
        <p:spPr bwMode="auto">
          <a:xfrm>
            <a:off x="2438400" y="3200400"/>
            <a:ext cx="0" cy="228600"/>
          </a:xfrm>
          <a:prstGeom prst="line">
            <a:avLst/>
          </a:prstGeom>
          <a:noFill/>
          <a:ln w="28575">
            <a:solidFill>
              <a:schemeClr val="tx1"/>
            </a:solidFill>
            <a:miter lim="800000"/>
            <a:headEnd/>
            <a:tailEnd/>
          </a:ln>
        </p:spPr>
        <p:txBody>
          <a:bodyPr wrap="none" anchor="ctr"/>
          <a:lstStyle/>
          <a:p>
            <a:endParaRPr lang="zh-CN" altLang="en-US"/>
          </a:p>
        </p:txBody>
      </p:sp>
      <p:sp>
        <p:nvSpPr>
          <p:cNvPr id="19470" name="Line 15"/>
          <p:cNvSpPr>
            <a:spLocks noChangeShapeType="1"/>
          </p:cNvSpPr>
          <p:nvPr/>
        </p:nvSpPr>
        <p:spPr bwMode="auto">
          <a:xfrm flipV="1">
            <a:off x="1447800" y="4038600"/>
            <a:ext cx="990600" cy="609600"/>
          </a:xfrm>
          <a:prstGeom prst="line">
            <a:avLst/>
          </a:prstGeom>
          <a:noFill/>
          <a:ln w="28575">
            <a:solidFill>
              <a:schemeClr val="tx1"/>
            </a:solidFill>
            <a:miter lim="800000"/>
            <a:headEnd/>
            <a:tailEnd/>
          </a:ln>
        </p:spPr>
        <p:txBody>
          <a:bodyPr wrap="none" anchor="ctr"/>
          <a:lstStyle/>
          <a:p>
            <a:endParaRPr lang="zh-CN" altLang="en-US"/>
          </a:p>
        </p:txBody>
      </p:sp>
      <p:sp>
        <p:nvSpPr>
          <p:cNvPr id="19471" name="Line 16"/>
          <p:cNvSpPr>
            <a:spLocks noChangeShapeType="1"/>
          </p:cNvSpPr>
          <p:nvPr/>
        </p:nvSpPr>
        <p:spPr bwMode="auto">
          <a:xfrm flipV="1">
            <a:off x="1447800" y="3492500"/>
            <a:ext cx="990600" cy="546100"/>
          </a:xfrm>
          <a:prstGeom prst="line">
            <a:avLst/>
          </a:prstGeom>
          <a:noFill/>
          <a:ln w="28575">
            <a:solidFill>
              <a:schemeClr val="tx1"/>
            </a:solidFill>
            <a:miter lim="800000"/>
            <a:headEnd/>
            <a:tailEnd/>
          </a:ln>
        </p:spPr>
        <p:txBody>
          <a:bodyPr wrap="none" anchor="ctr"/>
          <a:lstStyle/>
          <a:p>
            <a:endParaRPr lang="zh-CN" altLang="en-US"/>
          </a:p>
        </p:txBody>
      </p:sp>
      <p:sp>
        <p:nvSpPr>
          <p:cNvPr id="19472" name="Text Box 17"/>
          <p:cNvSpPr txBox="1">
            <a:spLocks noChangeArrowheads="1"/>
          </p:cNvSpPr>
          <p:nvPr/>
        </p:nvSpPr>
        <p:spPr bwMode="auto">
          <a:xfrm>
            <a:off x="822325" y="2700338"/>
            <a:ext cx="2225675" cy="2563812"/>
          </a:xfrm>
          <a:prstGeom prst="rect">
            <a:avLst/>
          </a:prstGeom>
          <a:noFill/>
          <a:ln w="9525">
            <a:noFill/>
            <a:miter lim="800000"/>
            <a:headEnd/>
            <a:tailEnd/>
          </a:ln>
        </p:spPr>
        <p:txBody>
          <a:bodyPr>
            <a:spAutoFit/>
          </a:bodyPr>
          <a:lstStyle/>
          <a:p>
            <a:r>
              <a:rPr lang="zh-CN" altLang="en-US" sz="1800" b="1" i="1">
                <a:latin typeface="Times New Roman" pitchFamily="18" charset="0"/>
                <a:ea typeface="宋体" charset="-122"/>
              </a:rPr>
              <a:t>                 </a:t>
            </a:r>
            <a:r>
              <a:rPr lang="en-US" altLang="zh-CN" sz="1800" b="1" i="1">
                <a:ea typeface="宋体" charset="-122"/>
              </a:rPr>
              <a:t>h        j</a:t>
            </a:r>
          </a:p>
          <a:p>
            <a:endParaRPr lang="en-US" altLang="zh-CN" sz="1800" b="1" i="1">
              <a:ea typeface="宋体" charset="-122"/>
            </a:endParaRPr>
          </a:p>
          <a:p>
            <a:r>
              <a:rPr lang="en-US" altLang="zh-CN" sz="1800" b="1" i="1">
                <a:ea typeface="宋体" charset="-122"/>
              </a:rPr>
              <a:t>     g                       f</a:t>
            </a:r>
          </a:p>
          <a:p>
            <a:endParaRPr lang="en-US" altLang="zh-CN" sz="1800" b="1" i="1">
              <a:ea typeface="宋体" charset="-122"/>
            </a:endParaRPr>
          </a:p>
          <a:p>
            <a:r>
              <a:rPr lang="en-US" altLang="zh-CN" sz="1800" b="1" i="1">
                <a:ea typeface="宋体" charset="-122"/>
              </a:rPr>
              <a:t>    d                       e</a:t>
            </a:r>
          </a:p>
          <a:p>
            <a:endParaRPr lang="en-US" altLang="zh-CN" sz="1800" b="1" i="1">
              <a:ea typeface="宋体" charset="-122"/>
            </a:endParaRPr>
          </a:p>
          <a:p>
            <a:r>
              <a:rPr lang="en-US" altLang="zh-CN" sz="1800" b="1" i="1">
                <a:ea typeface="宋体" charset="-122"/>
              </a:rPr>
              <a:t>    b                       c</a:t>
            </a:r>
          </a:p>
          <a:p>
            <a:endParaRPr lang="en-US" altLang="zh-CN" sz="1800" b="1" i="1">
              <a:ea typeface="宋体" charset="-122"/>
            </a:endParaRPr>
          </a:p>
          <a:p>
            <a:r>
              <a:rPr lang="en-US" altLang="zh-CN" sz="1800" b="1" i="1">
                <a:ea typeface="宋体" charset="-122"/>
              </a:rPr>
              <a:t>                    a</a:t>
            </a:r>
          </a:p>
        </p:txBody>
      </p:sp>
      <p:sp>
        <p:nvSpPr>
          <p:cNvPr id="286738" name="Text Box 18"/>
          <p:cNvSpPr txBox="1">
            <a:spLocks noChangeArrowheads="1"/>
          </p:cNvSpPr>
          <p:nvPr/>
        </p:nvSpPr>
        <p:spPr bwMode="auto">
          <a:xfrm>
            <a:off x="3352800" y="2735263"/>
            <a:ext cx="4895850" cy="3013075"/>
          </a:xfrm>
          <a:prstGeom prst="rect">
            <a:avLst/>
          </a:prstGeom>
          <a:noFill/>
          <a:ln w="9525">
            <a:noFill/>
            <a:miter lim="800000"/>
            <a:headEnd/>
            <a:tailEnd/>
          </a:ln>
        </p:spPr>
        <p:txBody>
          <a:bodyPr wrap="none">
            <a:spAutoFit/>
          </a:bodyPr>
          <a:lstStyle/>
          <a:p>
            <a:r>
              <a:rPr lang="en-US" altLang="zh-CN">
                <a:latin typeface="Tahoma" pitchFamily="34" charset="0"/>
                <a:ea typeface="宋体" charset="-122"/>
              </a:rPr>
              <a:t>Maximal elements: </a:t>
            </a:r>
            <a:r>
              <a:rPr lang="en-US" altLang="zh-CN" i="1">
                <a:latin typeface="Tahoma" pitchFamily="34" charset="0"/>
                <a:ea typeface="宋体" charset="-122"/>
              </a:rPr>
              <a:t>h</a:t>
            </a:r>
            <a:r>
              <a:rPr lang="en-US" altLang="zh-CN">
                <a:latin typeface="Tahoma" pitchFamily="34" charset="0"/>
                <a:ea typeface="宋体" charset="-122"/>
              </a:rPr>
              <a:t>, </a:t>
            </a:r>
            <a:r>
              <a:rPr lang="en-US" altLang="zh-CN" i="1">
                <a:latin typeface="Tahoma" pitchFamily="34" charset="0"/>
                <a:ea typeface="宋体" charset="-122"/>
              </a:rPr>
              <a:t>j</a:t>
            </a:r>
            <a:endParaRPr lang="en-US" altLang="zh-CN">
              <a:latin typeface="Tahoma" pitchFamily="34" charset="0"/>
              <a:ea typeface="宋体" charset="-122"/>
            </a:endParaRPr>
          </a:p>
          <a:p>
            <a:r>
              <a:rPr lang="en-US" altLang="zh-CN">
                <a:latin typeface="Tahoma" pitchFamily="34" charset="0"/>
                <a:ea typeface="宋体" charset="-122"/>
              </a:rPr>
              <a:t>Minimal elements: </a:t>
            </a:r>
            <a:r>
              <a:rPr lang="en-US" altLang="zh-CN" i="1">
                <a:latin typeface="Tahoma" pitchFamily="34" charset="0"/>
                <a:ea typeface="宋体" charset="-122"/>
              </a:rPr>
              <a:t>a</a:t>
            </a:r>
            <a:endParaRPr lang="en-US" altLang="zh-CN">
              <a:latin typeface="Tahoma" pitchFamily="34" charset="0"/>
              <a:ea typeface="宋体" charset="-122"/>
            </a:endParaRPr>
          </a:p>
          <a:p>
            <a:r>
              <a:rPr lang="en-US" altLang="zh-CN">
                <a:latin typeface="Tahoma" pitchFamily="34" charset="0"/>
                <a:ea typeface="宋体" charset="-122"/>
              </a:rPr>
              <a:t>Greatest element: none</a:t>
            </a:r>
          </a:p>
          <a:p>
            <a:r>
              <a:rPr lang="en-US" altLang="zh-CN">
                <a:latin typeface="Tahoma" pitchFamily="34" charset="0"/>
                <a:ea typeface="宋体" charset="-122"/>
              </a:rPr>
              <a:t>Least element: </a:t>
            </a:r>
            <a:r>
              <a:rPr lang="en-US" altLang="zh-CN" i="1">
                <a:latin typeface="Tahoma" pitchFamily="34" charset="0"/>
                <a:ea typeface="宋体" charset="-122"/>
              </a:rPr>
              <a:t>a</a:t>
            </a:r>
            <a:endParaRPr lang="en-US" altLang="zh-CN">
              <a:latin typeface="Tahoma" pitchFamily="34" charset="0"/>
              <a:ea typeface="宋体" charset="-122"/>
            </a:endParaRPr>
          </a:p>
          <a:p>
            <a:r>
              <a:rPr lang="en-US" altLang="zh-CN">
                <a:latin typeface="Tahoma" pitchFamily="34" charset="0"/>
                <a:ea typeface="宋体" charset="-122"/>
              </a:rPr>
              <a:t>Upper bound of {</a:t>
            </a:r>
            <a:r>
              <a:rPr lang="en-US" altLang="zh-CN" i="1">
                <a:latin typeface="Tahoma" pitchFamily="34" charset="0"/>
                <a:ea typeface="宋体" charset="-122"/>
              </a:rPr>
              <a:t>a</a:t>
            </a:r>
            <a:r>
              <a:rPr lang="en-US" altLang="zh-CN">
                <a:latin typeface="Tahoma" pitchFamily="34" charset="0"/>
                <a:ea typeface="宋体" charset="-122"/>
              </a:rPr>
              <a:t>,</a:t>
            </a:r>
            <a:r>
              <a:rPr lang="en-US" altLang="zh-CN" i="1">
                <a:latin typeface="Tahoma" pitchFamily="34" charset="0"/>
                <a:ea typeface="宋体" charset="-122"/>
              </a:rPr>
              <a:t>b</a:t>
            </a:r>
            <a:r>
              <a:rPr lang="en-US" altLang="zh-CN">
                <a:latin typeface="Tahoma" pitchFamily="34" charset="0"/>
                <a:ea typeface="宋体" charset="-122"/>
              </a:rPr>
              <a:t>,</a:t>
            </a:r>
            <a:r>
              <a:rPr lang="en-US" altLang="zh-CN" i="1">
                <a:latin typeface="Tahoma" pitchFamily="34" charset="0"/>
                <a:ea typeface="宋体" charset="-122"/>
              </a:rPr>
              <a:t>c</a:t>
            </a:r>
            <a:r>
              <a:rPr lang="en-US" altLang="zh-CN">
                <a:latin typeface="Tahoma" pitchFamily="34" charset="0"/>
                <a:ea typeface="宋体" charset="-122"/>
              </a:rPr>
              <a:t>}: {</a:t>
            </a:r>
            <a:r>
              <a:rPr lang="en-US" altLang="zh-CN" i="1">
                <a:latin typeface="Tahoma" pitchFamily="34" charset="0"/>
                <a:ea typeface="宋体" charset="-122"/>
              </a:rPr>
              <a:t>e</a:t>
            </a:r>
            <a:r>
              <a:rPr lang="en-US" altLang="zh-CN">
                <a:latin typeface="Tahoma" pitchFamily="34" charset="0"/>
                <a:ea typeface="宋体" charset="-122"/>
              </a:rPr>
              <a:t>, </a:t>
            </a:r>
            <a:r>
              <a:rPr lang="en-US" altLang="zh-CN" i="1">
                <a:latin typeface="Tahoma" pitchFamily="34" charset="0"/>
                <a:ea typeface="宋体" charset="-122"/>
              </a:rPr>
              <a:t>f</a:t>
            </a:r>
            <a:r>
              <a:rPr lang="en-US" altLang="zh-CN">
                <a:latin typeface="Tahoma" pitchFamily="34" charset="0"/>
                <a:ea typeface="宋体" charset="-122"/>
              </a:rPr>
              <a:t>, </a:t>
            </a:r>
            <a:r>
              <a:rPr lang="en-US" altLang="zh-CN" i="1">
                <a:latin typeface="Tahoma" pitchFamily="34" charset="0"/>
                <a:ea typeface="宋体" charset="-122"/>
              </a:rPr>
              <a:t>j</a:t>
            </a:r>
            <a:r>
              <a:rPr lang="en-US" altLang="zh-CN">
                <a:latin typeface="Tahoma" pitchFamily="34" charset="0"/>
                <a:ea typeface="宋体" charset="-122"/>
              </a:rPr>
              <a:t>, </a:t>
            </a:r>
            <a:r>
              <a:rPr lang="en-US" altLang="zh-CN" i="1">
                <a:latin typeface="Tahoma" pitchFamily="34" charset="0"/>
                <a:ea typeface="宋体" charset="-122"/>
              </a:rPr>
              <a:t>h</a:t>
            </a:r>
            <a:r>
              <a:rPr lang="en-US" altLang="zh-CN">
                <a:latin typeface="Tahoma" pitchFamily="34" charset="0"/>
                <a:ea typeface="宋体" charset="-122"/>
              </a:rPr>
              <a:t>}</a:t>
            </a:r>
          </a:p>
          <a:p>
            <a:r>
              <a:rPr lang="en-US" altLang="zh-CN">
                <a:latin typeface="Tahoma" pitchFamily="34" charset="0"/>
                <a:ea typeface="宋体" charset="-122"/>
              </a:rPr>
              <a:t>Least upper bound of {</a:t>
            </a:r>
            <a:r>
              <a:rPr lang="en-US" altLang="zh-CN" i="1">
                <a:latin typeface="Tahoma" pitchFamily="34" charset="0"/>
                <a:ea typeface="宋体" charset="-122"/>
              </a:rPr>
              <a:t>a</a:t>
            </a:r>
            <a:r>
              <a:rPr lang="en-US" altLang="zh-CN">
                <a:latin typeface="Tahoma" pitchFamily="34" charset="0"/>
                <a:ea typeface="宋体" charset="-122"/>
              </a:rPr>
              <a:t>,</a:t>
            </a:r>
            <a:r>
              <a:rPr lang="en-US" altLang="zh-CN" i="1">
                <a:latin typeface="Tahoma" pitchFamily="34" charset="0"/>
                <a:ea typeface="宋体" charset="-122"/>
              </a:rPr>
              <a:t>b</a:t>
            </a:r>
            <a:r>
              <a:rPr lang="en-US" altLang="zh-CN">
                <a:latin typeface="Tahoma" pitchFamily="34" charset="0"/>
                <a:ea typeface="宋体" charset="-122"/>
              </a:rPr>
              <a:t>,</a:t>
            </a:r>
            <a:r>
              <a:rPr lang="en-US" altLang="zh-CN" i="1">
                <a:latin typeface="Tahoma" pitchFamily="34" charset="0"/>
                <a:ea typeface="宋体" charset="-122"/>
              </a:rPr>
              <a:t>c</a:t>
            </a:r>
            <a:r>
              <a:rPr lang="en-US" altLang="zh-CN">
                <a:latin typeface="Tahoma" pitchFamily="34" charset="0"/>
                <a:ea typeface="宋体" charset="-122"/>
              </a:rPr>
              <a:t>}: </a:t>
            </a:r>
            <a:r>
              <a:rPr lang="en-US" altLang="zh-CN" i="1">
                <a:latin typeface="Tahoma" pitchFamily="34" charset="0"/>
                <a:ea typeface="宋体" charset="-122"/>
              </a:rPr>
              <a:t>e</a:t>
            </a:r>
            <a:endParaRPr lang="en-US" altLang="zh-CN">
              <a:latin typeface="Tahoma" pitchFamily="34" charset="0"/>
              <a:ea typeface="宋体" charset="-122"/>
            </a:endParaRPr>
          </a:p>
          <a:p>
            <a:r>
              <a:rPr lang="en-US" altLang="zh-CN">
                <a:latin typeface="Tahoma" pitchFamily="34" charset="0"/>
                <a:ea typeface="宋体" charset="-122"/>
              </a:rPr>
              <a:t>Lower bound of {</a:t>
            </a:r>
            <a:r>
              <a:rPr lang="en-US" altLang="zh-CN" i="1">
                <a:latin typeface="Tahoma" pitchFamily="34" charset="0"/>
                <a:ea typeface="宋体" charset="-122"/>
              </a:rPr>
              <a:t>a</a:t>
            </a:r>
            <a:r>
              <a:rPr lang="en-US" altLang="zh-CN">
                <a:latin typeface="Tahoma" pitchFamily="34" charset="0"/>
                <a:ea typeface="宋体" charset="-122"/>
              </a:rPr>
              <a:t>,</a:t>
            </a:r>
            <a:r>
              <a:rPr lang="en-US" altLang="zh-CN" i="1">
                <a:latin typeface="Tahoma" pitchFamily="34" charset="0"/>
                <a:ea typeface="宋体" charset="-122"/>
              </a:rPr>
              <a:t>b</a:t>
            </a:r>
            <a:r>
              <a:rPr lang="en-US" altLang="zh-CN">
                <a:latin typeface="Tahoma" pitchFamily="34" charset="0"/>
                <a:ea typeface="宋体" charset="-122"/>
              </a:rPr>
              <a:t>,</a:t>
            </a:r>
            <a:r>
              <a:rPr lang="en-US" altLang="zh-CN" i="1">
                <a:latin typeface="Tahoma" pitchFamily="34" charset="0"/>
                <a:ea typeface="宋体" charset="-122"/>
              </a:rPr>
              <a:t>c</a:t>
            </a:r>
            <a:r>
              <a:rPr lang="en-US" altLang="zh-CN">
                <a:latin typeface="Tahoma" pitchFamily="34" charset="0"/>
                <a:ea typeface="宋体" charset="-122"/>
              </a:rPr>
              <a:t>}: {</a:t>
            </a:r>
            <a:r>
              <a:rPr lang="en-US" altLang="zh-CN" i="1">
                <a:latin typeface="Tahoma" pitchFamily="34" charset="0"/>
                <a:ea typeface="宋体" charset="-122"/>
              </a:rPr>
              <a:t>a</a:t>
            </a:r>
            <a:r>
              <a:rPr lang="en-US" altLang="zh-CN">
                <a:latin typeface="Tahoma" pitchFamily="34" charset="0"/>
                <a:ea typeface="宋体" charset="-122"/>
              </a:rPr>
              <a:t>}</a:t>
            </a:r>
          </a:p>
          <a:p>
            <a:r>
              <a:rPr lang="en-US" altLang="zh-CN">
                <a:latin typeface="Tahoma" pitchFamily="34" charset="0"/>
                <a:ea typeface="宋体" charset="-122"/>
              </a:rPr>
              <a:t>Greatest lower bound of {</a:t>
            </a:r>
            <a:r>
              <a:rPr lang="en-US" altLang="zh-CN" i="1">
                <a:latin typeface="Tahoma" pitchFamily="34" charset="0"/>
                <a:ea typeface="宋体" charset="-122"/>
              </a:rPr>
              <a:t>a</a:t>
            </a:r>
            <a:r>
              <a:rPr lang="en-US" altLang="zh-CN">
                <a:latin typeface="Tahoma" pitchFamily="34" charset="0"/>
                <a:ea typeface="宋体" charset="-122"/>
              </a:rPr>
              <a:t>,</a:t>
            </a:r>
            <a:r>
              <a:rPr lang="en-US" altLang="zh-CN" i="1">
                <a:latin typeface="Tahoma" pitchFamily="34" charset="0"/>
                <a:ea typeface="宋体" charset="-122"/>
              </a:rPr>
              <a:t>b</a:t>
            </a:r>
            <a:r>
              <a:rPr lang="en-US" altLang="zh-CN">
                <a:latin typeface="Tahoma" pitchFamily="34" charset="0"/>
                <a:ea typeface="宋体" charset="-122"/>
              </a:rPr>
              <a:t>,</a:t>
            </a:r>
            <a:r>
              <a:rPr lang="en-US" altLang="zh-CN" i="1">
                <a:latin typeface="Tahoma" pitchFamily="34" charset="0"/>
                <a:ea typeface="宋体" charset="-122"/>
              </a:rPr>
              <a:t>c</a:t>
            </a:r>
            <a:r>
              <a:rPr lang="en-US" altLang="zh-CN">
                <a:latin typeface="Tahoma" pitchFamily="34" charset="0"/>
                <a:ea typeface="宋体" charset="-122"/>
              </a:rPr>
              <a:t>}: </a:t>
            </a:r>
            <a:r>
              <a:rPr lang="en-US" altLang="zh-CN" i="1">
                <a:latin typeface="Tahoma" pitchFamily="34" charset="0"/>
                <a:ea typeface="宋体" charset="-122"/>
              </a:rPr>
              <a:t>a</a:t>
            </a:r>
            <a:endParaRPr lang="en-US" altLang="zh-CN">
              <a:latin typeface="Tahoma" pitchFamily="34"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38">
                                            <p:txEl>
                                              <p:pRg st="0" end="0"/>
                                            </p:txEl>
                                          </p:spTgt>
                                        </p:tgtEl>
                                        <p:attrNameLst>
                                          <p:attrName>style.visibility</p:attrName>
                                        </p:attrNameLst>
                                      </p:cBhvr>
                                      <p:to>
                                        <p:strVal val="visible"/>
                                      </p:to>
                                    </p:set>
                                    <p:anim calcmode="lin" valueType="num">
                                      <p:cBhvr additive="base">
                                        <p:cTn id="7" dur="500" fill="hold"/>
                                        <p:tgtEl>
                                          <p:spTgt spid="2867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38">
                                            <p:txEl>
                                              <p:pRg st="1" end="1"/>
                                            </p:txEl>
                                          </p:spTgt>
                                        </p:tgtEl>
                                        <p:attrNameLst>
                                          <p:attrName>style.visibility</p:attrName>
                                        </p:attrNameLst>
                                      </p:cBhvr>
                                      <p:to>
                                        <p:strVal val="visible"/>
                                      </p:to>
                                    </p:set>
                                    <p:anim calcmode="lin" valueType="num">
                                      <p:cBhvr additive="base">
                                        <p:cTn id="13" dur="500" fill="hold"/>
                                        <p:tgtEl>
                                          <p:spTgt spid="286738">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6738">
                                            <p:txEl>
                                              <p:pRg st="2" end="2"/>
                                            </p:txEl>
                                          </p:spTgt>
                                        </p:tgtEl>
                                        <p:attrNameLst>
                                          <p:attrName>style.visibility</p:attrName>
                                        </p:attrNameLst>
                                      </p:cBhvr>
                                      <p:to>
                                        <p:strVal val="visible"/>
                                      </p:to>
                                    </p:set>
                                    <p:anim calcmode="lin" valueType="num">
                                      <p:cBhvr additive="base">
                                        <p:cTn id="19" dur="500" fill="hold"/>
                                        <p:tgtEl>
                                          <p:spTgt spid="286738">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67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6738">
                                            <p:txEl>
                                              <p:pRg st="3" end="3"/>
                                            </p:txEl>
                                          </p:spTgt>
                                        </p:tgtEl>
                                        <p:attrNameLst>
                                          <p:attrName>style.visibility</p:attrName>
                                        </p:attrNameLst>
                                      </p:cBhvr>
                                      <p:to>
                                        <p:strVal val="visible"/>
                                      </p:to>
                                    </p:set>
                                    <p:anim calcmode="lin" valueType="num">
                                      <p:cBhvr additive="base">
                                        <p:cTn id="25" dur="500" fill="hold"/>
                                        <p:tgtEl>
                                          <p:spTgt spid="28673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67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6738">
                                            <p:txEl>
                                              <p:pRg st="4" end="4"/>
                                            </p:txEl>
                                          </p:spTgt>
                                        </p:tgtEl>
                                        <p:attrNameLst>
                                          <p:attrName>style.visibility</p:attrName>
                                        </p:attrNameLst>
                                      </p:cBhvr>
                                      <p:to>
                                        <p:strVal val="visible"/>
                                      </p:to>
                                    </p:set>
                                    <p:anim calcmode="lin" valueType="num">
                                      <p:cBhvr additive="base">
                                        <p:cTn id="31" dur="500" fill="hold"/>
                                        <p:tgtEl>
                                          <p:spTgt spid="28673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673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86738">
                                            <p:txEl>
                                              <p:pRg st="5" end="5"/>
                                            </p:txEl>
                                          </p:spTgt>
                                        </p:tgtEl>
                                        <p:attrNameLst>
                                          <p:attrName>style.visibility</p:attrName>
                                        </p:attrNameLst>
                                      </p:cBhvr>
                                      <p:to>
                                        <p:strVal val="visible"/>
                                      </p:to>
                                    </p:set>
                                    <p:anim calcmode="lin" valueType="num">
                                      <p:cBhvr additive="base">
                                        <p:cTn id="37" dur="500" fill="hold"/>
                                        <p:tgtEl>
                                          <p:spTgt spid="28673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673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86738">
                                            <p:txEl>
                                              <p:pRg st="6" end="6"/>
                                            </p:txEl>
                                          </p:spTgt>
                                        </p:tgtEl>
                                        <p:attrNameLst>
                                          <p:attrName>style.visibility</p:attrName>
                                        </p:attrNameLst>
                                      </p:cBhvr>
                                      <p:to>
                                        <p:strVal val="visible"/>
                                      </p:to>
                                    </p:set>
                                    <p:anim calcmode="lin" valueType="num">
                                      <p:cBhvr additive="base">
                                        <p:cTn id="43" dur="500" fill="hold"/>
                                        <p:tgtEl>
                                          <p:spTgt spid="28673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8673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86738">
                                            <p:txEl>
                                              <p:pRg st="7" end="7"/>
                                            </p:txEl>
                                          </p:spTgt>
                                        </p:tgtEl>
                                        <p:attrNameLst>
                                          <p:attrName>style.visibility</p:attrName>
                                        </p:attrNameLst>
                                      </p:cBhvr>
                                      <p:to>
                                        <p:strVal val="visible"/>
                                      </p:to>
                                    </p:set>
                                    <p:anim calcmode="lin" valueType="num">
                                      <p:cBhvr additive="base">
                                        <p:cTn id="49" dur="500" fill="hold"/>
                                        <p:tgtEl>
                                          <p:spTgt spid="28673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8673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Binary Relations on a Set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Consider these relations on the set of integers:</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t>                            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r>
              <a:rPr lang="en-US" i="1" dirty="0"/>
              <a:t>                            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a:t>
            </a:r>
            <a:endParaRPr lang="en-US" dirty="0"/>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        </a:t>
            </a:r>
            <a:r>
              <a:rPr lang="en-US" i="1" dirty="0"/>
              <a:t> 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a:t>
            </a:r>
          </a:p>
          <a:p>
            <a:pPr lvl="1">
              <a:buNone/>
            </a:pPr>
            <a:endParaRPr lang="en-US" dirty="0"/>
          </a:p>
          <a:p>
            <a:pPr lvl="1">
              <a:buNone/>
            </a:pPr>
            <a:endParaRPr lang="en-US" dirty="0"/>
          </a:p>
          <a:p>
            <a:pPr lvl="1">
              <a:buNone/>
            </a:pPr>
            <a:endParaRPr lang="en-US" dirty="0">
              <a:latin typeface="Cambria Math"/>
              <a:ea typeface="Cambria Math"/>
            </a:endParaRPr>
          </a:p>
          <a:p>
            <a:pPr lvl="1">
              <a:lnSpc>
                <a:spcPct val="120000"/>
              </a:lnSpc>
              <a:spcBef>
                <a:spcPts val="0"/>
              </a:spcBef>
              <a:buNone/>
            </a:pPr>
            <a:r>
              <a:rPr lang="en-US" dirty="0">
                <a:latin typeface="Cambria Math"/>
                <a:ea typeface="Cambria Math"/>
              </a:rPr>
              <a:t>Which of these relations contain each of the pairs</a:t>
            </a:r>
          </a:p>
          <a:p>
            <a:pPr lvl="1">
              <a:lnSpc>
                <a:spcPct val="120000"/>
              </a:lnSpc>
              <a:spcBef>
                <a:spcPts val="0"/>
              </a:spcBef>
              <a:buNone/>
            </a:pPr>
            <a:r>
              <a:rPr lang="en-US" dirty="0">
                <a:latin typeface="Cambria Math"/>
                <a:ea typeface="Cambria Math"/>
              </a:rPr>
              <a:t>                          </a:t>
            </a:r>
          </a:p>
          <a:p>
            <a:pPr lvl="1">
              <a:lnSpc>
                <a:spcPct val="120000"/>
              </a:lnSpc>
              <a:spcBef>
                <a:spcPts val="0"/>
              </a:spcBef>
              <a:buNone/>
            </a:pPr>
            <a:r>
              <a:rPr lang="en-US" dirty="0">
                <a:latin typeface="Cambria Math"/>
                <a:ea typeface="Cambria Math"/>
              </a:rPr>
              <a:t>           (1,1), (1, 2), (2, 1), (1, −1), and (2, 2)?</a:t>
            </a:r>
          </a:p>
          <a:p>
            <a:pPr lvl="1">
              <a:lnSpc>
                <a:spcPct val="120000"/>
              </a:lnSpc>
              <a:spcBef>
                <a:spcPts val="0"/>
              </a:spcBef>
              <a:buNone/>
            </a:pPr>
            <a:endParaRPr lang="en-US" dirty="0"/>
          </a:p>
          <a:p>
            <a:pPr>
              <a:buNone/>
            </a:pPr>
            <a:r>
              <a:rPr lang="en-US" b="1" dirty="0"/>
              <a:t>    Solution</a:t>
            </a:r>
            <a:r>
              <a:rPr lang="en-US" dirty="0"/>
              <a:t>: Checking the conditions that define each relation, we see that the pair </a:t>
            </a:r>
            <a:r>
              <a:rPr lang="en-US" dirty="0">
                <a:latin typeface="Cambria Math"/>
                <a:ea typeface="Cambria Math"/>
              </a:rPr>
              <a:t>(1,1) is in</a:t>
            </a:r>
            <a:r>
              <a:rPr lang="en-US" i="1" dirty="0"/>
              <a:t> R</a:t>
            </a:r>
            <a:r>
              <a:rPr lang="en-US" baseline="-25000" dirty="0">
                <a:latin typeface="Cambria Math" pitchFamily="18" charset="0"/>
                <a:ea typeface="Cambria Math" pitchFamily="18" charset="0"/>
              </a:rPr>
              <a:t>1</a:t>
            </a:r>
            <a:r>
              <a:rPr lang="en-US" dirty="0">
                <a:latin typeface="Cambria Math"/>
                <a:ea typeface="Cambria Math"/>
              </a:rPr>
              <a:t>,</a:t>
            </a:r>
            <a:r>
              <a:rPr lang="en-US" i="1" dirty="0"/>
              <a:t> R</a:t>
            </a:r>
            <a:r>
              <a:rPr lang="en-US" baseline="-25000" dirty="0">
                <a:latin typeface="Cambria Math" pitchFamily="18" charset="0"/>
                <a:ea typeface="Cambria Math" pitchFamily="18" charset="0"/>
              </a:rPr>
              <a:t>3</a:t>
            </a:r>
            <a:r>
              <a:rPr lang="en-US" dirty="0">
                <a:latin typeface="Cambria Math"/>
                <a:ea typeface="Cambria Math"/>
              </a:rPr>
              <a:t>, </a:t>
            </a:r>
            <a:r>
              <a:rPr lang="en-US" i="1" dirty="0"/>
              <a:t>R</a:t>
            </a:r>
            <a:r>
              <a:rPr lang="en-US" baseline="-25000" dirty="0">
                <a:latin typeface="Cambria Math" pitchFamily="18" charset="0"/>
                <a:ea typeface="Cambria Math" pitchFamily="18" charset="0"/>
              </a:rPr>
              <a:t>4 </a:t>
            </a:r>
            <a:r>
              <a:rPr lang="en-US" dirty="0">
                <a:latin typeface="Cambria Math"/>
                <a:ea typeface="Cambria Math"/>
              </a:rPr>
              <a:t>, 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(1,2) is in</a:t>
            </a:r>
            <a:r>
              <a:rPr lang="en-US" i="1" dirty="0"/>
              <a:t> R</a:t>
            </a:r>
            <a:r>
              <a:rPr lang="en-US" baseline="-25000" dirty="0">
                <a:latin typeface="Cambria Math" pitchFamily="18" charset="0"/>
                <a:ea typeface="Cambria Math" pitchFamily="18" charset="0"/>
              </a:rPr>
              <a:t>1</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(2,1) is in</a:t>
            </a:r>
            <a:r>
              <a:rPr lang="en-US" i="1" dirty="0"/>
              <a:t> R</a:t>
            </a:r>
            <a:r>
              <a:rPr lang="en-US" baseline="-25000" dirty="0">
                <a:latin typeface="Cambria Math" pitchFamily="18" charset="0"/>
                <a:ea typeface="Cambria Math" pitchFamily="18" charset="0"/>
              </a:rPr>
              <a:t>2</a:t>
            </a:r>
            <a:r>
              <a:rPr lang="en-US" dirty="0">
                <a:latin typeface="Cambria Math"/>
                <a:ea typeface="Cambria Math"/>
              </a:rPr>
              <a:t>, </a:t>
            </a:r>
            <a:r>
              <a:rPr lang="en-US" i="1" dirty="0"/>
              <a:t>R</a:t>
            </a:r>
            <a:r>
              <a:rPr lang="en-US" baseline="-25000" dirty="0">
                <a:latin typeface="Cambria Math" pitchFamily="18" charset="0"/>
                <a:ea typeface="Cambria Math" pitchFamily="18" charset="0"/>
              </a:rPr>
              <a:t>5</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(1, −1) is in</a:t>
            </a:r>
            <a:r>
              <a:rPr lang="en-US" i="1" dirty="0"/>
              <a:t> R</a:t>
            </a:r>
            <a:r>
              <a:rPr lang="en-US" baseline="-25000" dirty="0">
                <a:latin typeface="Cambria Math" pitchFamily="18" charset="0"/>
                <a:ea typeface="Cambria Math" pitchFamily="18" charset="0"/>
              </a:rPr>
              <a:t>2</a:t>
            </a:r>
            <a:r>
              <a:rPr lang="en-US" dirty="0">
                <a:latin typeface="Cambria Math"/>
                <a:ea typeface="Cambria Math"/>
              </a:rPr>
              <a:t>,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6</a:t>
            </a:r>
            <a:r>
              <a:rPr lang="en-US" dirty="0">
                <a:latin typeface="Cambria Math"/>
                <a:ea typeface="Cambria Math"/>
              </a:rPr>
              <a:t> : (2,2) is in</a:t>
            </a:r>
            <a:r>
              <a:rPr lang="en-US" i="1" dirty="0"/>
              <a:t> R</a:t>
            </a:r>
            <a:r>
              <a:rPr lang="en-US" baseline="-25000" dirty="0">
                <a:latin typeface="Cambria Math" pitchFamily="18" charset="0"/>
                <a:ea typeface="Cambria Math" pitchFamily="18" charset="0"/>
              </a:rPr>
              <a:t>1</a:t>
            </a:r>
            <a:r>
              <a:rPr lang="en-US" dirty="0">
                <a:latin typeface="Cambria Math"/>
                <a:ea typeface="Cambria Math"/>
              </a:rPr>
              <a:t>,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r>
              <a:rPr lang="en-US" i="1" dirty="0"/>
              <a:t> </a:t>
            </a:r>
            <a:r>
              <a:rPr lang="en-US" dirty="0">
                <a:latin typeface="Cambria Math"/>
                <a:ea typeface="Cambria Math"/>
              </a:rPr>
              <a:t>and </a:t>
            </a:r>
            <a:r>
              <a:rPr lang="en-US" i="1" dirty="0"/>
              <a:t>R</a:t>
            </a:r>
            <a:r>
              <a:rPr lang="en-US" baseline="-25000" dirty="0">
                <a:latin typeface="Cambria Math" pitchFamily="18" charset="0"/>
                <a:ea typeface="Cambria Math" pitchFamily="18" charset="0"/>
              </a:rPr>
              <a:t>4</a:t>
            </a:r>
            <a:r>
              <a:rPr lang="en-US" dirty="0">
                <a:latin typeface="Cambria Math"/>
                <a:ea typeface="Cambria Math"/>
              </a:rPr>
              <a:t>.</a:t>
            </a:r>
            <a:endParaRPr lang="en-US" dirty="0"/>
          </a:p>
        </p:txBody>
      </p:sp>
      <p:sp>
        <p:nvSpPr>
          <p:cNvPr id="4" name="TextBox 3"/>
          <p:cNvSpPr txBox="1"/>
          <p:nvPr/>
        </p:nvSpPr>
        <p:spPr>
          <a:xfrm>
            <a:off x="1066800" y="3276600"/>
            <a:ext cx="6629400" cy="523220"/>
          </a:xfrm>
          <a:prstGeom prst="rect">
            <a:avLst/>
          </a:prstGeom>
          <a:noFill/>
          <a:ln>
            <a:solidFill>
              <a:schemeClr val="accent1"/>
            </a:solidFill>
          </a:ln>
        </p:spPr>
        <p:txBody>
          <a:bodyPr wrap="square" rtlCol="0">
            <a:spAutoFit/>
          </a:bodyPr>
          <a:lstStyle/>
          <a:p>
            <a:r>
              <a:rPr lang="en-US" sz="1400" dirty="0"/>
              <a:t>Note that these relations are on an infinite set and each of these relations is an infinite set.</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ea typeface="宋体" charset="-122"/>
              </a:rPr>
              <a:t>Lattices</a:t>
            </a:r>
          </a:p>
        </p:txBody>
      </p:sp>
      <p:sp>
        <p:nvSpPr>
          <p:cNvPr id="20483" name="Rectangle 3"/>
          <p:cNvSpPr>
            <a:spLocks noGrp="1" noChangeArrowheads="1"/>
          </p:cNvSpPr>
          <p:nvPr>
            <p:ph type="body" idx="1"/>
          </p:nvPr>
        </p:nvSpPr>
        <p:spPr>
          <a:xfrm>
            <a:off x="685800" y="1866900"/>
            <a:ext cx="7772400" cy="1679575"/>
          </a:xfrm>
        </p:spPr>
        <p:txBody>
          <a:bodyPr/>
          <a:lstStyle/>
          <a:p>
            <a:pPr>
              <a:lnSpc>
                <a:spcPct val="90000"/>
              </a:lnSpc>
            </a:pPr>
            <a:r>
              <a:rPr lang="en-US" altLang="zh-CN">
                <a:ea typeface="宋体" charset="-122"/>
              </a:rPr>
              <a:t>A partially ordered set in which every pair of elements has both a least upper bound and greatest lower bound is called a </a:t>
            </a:r>
            <a:r>
              <a:rPr lang="en-US" altLang="zh-CN" i="1">
                <a:solidFill>
                  <a:schemeClr val="tx2"/>
                </a:solidFill>
                <a:ea typeface="宋体" charset="-122"/>
              </a:rPr>
              <a:t>lattice</a:t>
            </a:r>
            <a:r>
              <a:rPr lang="en-US" altLang="zh-CN">
                <a:ea typeface="宋体" charset="-122"/>
              </a:rPr>
              <a:t>.</a:t>
            </a:r>
          </a:p>
        </p:txBody>
      </p:sp>
      <p:pic>
        <p:nvPicPr>
          <p:cNvPr id="46" name="Picture 3" descr="08_6_08"/>
          <p:cNvPicPr>
            <a:picLocks noChangeAspect="1" noChangeArrowheads="1"/>
          </p:cNvPicPr>
          <p:nvPr/>
        </p:nvPicPr>
        <p:blipFill>
          <a:blip r:embed="rId2"/>
          <a:srcRect/>
          <a:stretch>
            <a:fillRect/>
          </a:stretch>
        </p:blipFill>
        <p:spPr bwMode="auto">
          <a:xfrm>
            <a:off x="2209800" y="3124200"/>
            <a:ext cx="4267200" cy="2474383"/>
          </a:xfrm>
          <a:prstGeom prst="rect">
            <a:avLst/>
          </a:prstGeom>
          <a:noFill/>
          <a:ln w="9525">
            <a:noFill/>
            <a:miter lim="800000"/>
            <a:headEnd/>
            <a:tailEnd/>
          </a:ln>
          <a:effectLst/>
        </p:spPr>
      </p:pic>
      <p:sp>
        <p:nvSpPr>
          <p:cNvPr id="47" name="Text Box 4"/>
          <p:cNvSpPr txBox="1">
            <a:spLocks noChangeArrowheads="1"/>
          </p:cNvSpPr>
          <p:nvPr/>
        </p:nvSpPr>
        <p:spPr bwMode="auto">
          <a:xfrm>
            <a:off x="990600" y="5867400"/>
            <a:ext cx="7315200" cy="457200"/>
          </a:xfrm>
          <a:prstGeom prst="rect">
            <a:avLst/>
          </a:prstGeom>
          <a:noFill/>
          <a:ln w="9525">
            <a:noFill/>
            <a:miter lim="800000"/>
            <a:headEnd/>
            <a:tailEnd/>
          </a:ln>
          <a:effectLst/>
        </p:spPr>
        <p:txBody>
          <a:bodyPr>
            <a:spAutoFit/>
          </a:bodyPr>
          <a:lstStyle/>
          <a:p>
            <a:pPr>
              <a:spcBef>
                <a:spcPct val="50000"/>
              </a:spcBef>
            </a:pPr>
            <a:r>
              <a:rPr lang="en-US" altLang="zh-TW" sz="2400" b="1" dirty="0">
                <a:solidFill>
                  <a:srgbClr val="FF6600"/>
                </a:solidFill>
                <a:latin typeface="Times New Roman" pitchFamily="18" charset="0"/>
                <a:ea typeface="PMingLiU" pitchFamily="18" charset="-120"/>
              </a:rPr>
              <a:t>FIGURE 8 </a:t>
            </a:r>
            <a:r>
              <a:rPr lang="en-US" altLang="zh-TW" sz="2400" dirty="0">
                <a:latin typeface="Times New Roman" pitchFamily="18" charset="0"/>
                <a:ea typeface="PMingLiU" pitchFamily="18" charset="-120"/>
              </a:rPr>
              <a:t> </a:t>
            </a:r>
            <a:r>
              <a:rPr lang="en-US" altLang="zh-TW" sz="2400" dirty="0" err="1">
                <a:latin typeface="Times New Roman" pitchFamily="18" charset="0"/>
                <a:ea typeface="PMingLiU" pitchFamily="18" charset="-120"/>
              </a:rPr>
              <a:t>Hasse</a:t>
            </a:r>
            <a:r>
              <a:rPr lang="en-US" altLang="zh-TW" sz="2400" dirty="0">
                <a:latin typeface="Times New Roman" pitchFamily="18" charset="0"/>
                <a:ea typeface="PMingLiU" pitchFamily="18" charset="-120"/>
              </a:rPr>
              <a:t> Diagrams of Three </a:t>
            </a:r>
            <a:r>
              <a:rPr lang="en-US" altLang="zh-TW" sz="2400" dirty="0" err="1">
                <a:latin typeface="Times New Roman" pitchFamily="18" charset="0"/>
                <a:ea typeface="PMingLiU" pitchFamily="18" charset="-120"/>
              </a:rPr>
              <a:t>Posets</a:t>
            </a:r>
            <a:r>
              <a:rPr lang="en-US" altLang="zh-TW" sz="2400" dirty="0">
                <a:latin typeface="Times New Roman" pitchFamily="18" charset="0"/>
                <a:ea typeface="PMingLiU" pitchFamily="18" charset="-120"/>
              </a:rPr>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Lattice</a:t>
            </a:r>
            <a:endParaRPr lang="zh-CN" altLang="en-US" dirty="0"/>
          </a:p>
        </p:txBody>
      </p:sp>
      <p:sp>
        <p:nvSpPr>
          <p:cNvPr id="3" name="内容占位符 2"/>
          <p:cNvSpPr>
            <a:spLocks noGrp="1"/>
          </p:cNvSpPr>
          <p:nvPr>
            <p:ph idx="1"/>
          </p:nvPr>
        </p:nvSpPr>
        <p:spPr/>
        <p:txBody>
          <a:bodyPr/>
          <a:lstStyle/>
          <a:p>
            <a:r>
              <a:rPr lang="en-US" altLang="zh-CN" dirty="0"/>
              <a:t>Example 21     Determine whether the </a:t>
            </a:r>
            <a:r>
              <a:rPr lang="en-US" altLang="zh-CN" dirty="0" err="1"/>
              <a:t>posets</a:t>
            </a:r>
            <a:r>
              <a:rPr lang="en-US" altLang="zh-CN" dirty="0"/>
              <a:t> in above figure 8 (a)(c)are lattices,(b) is not.</a:t>
            </a:r>
          </a:p>
          <a:p>
            <a:r>
              <a:rPr lang="en-US" altLang="zh-CN" dirty="0"/>
              <a:t>Example 22    Is  the </a:t>
            </a:r>
            <a:r>
              <a:rPr lang="en-US" altLang="zh-CN" dirty="0" err="1"/>
              <a:t>poset</a:t>
            </a:r>
            <a:r>
              <a:rPr lang="en-US" altLang="zh-CN" dirty="0"/>
              <a:t> </a:t>
            </a:r>
            <a:r>
              <a:rPr lang="en-US" dirty="0"/>
              <a:t>(</a:t>
            </a:r>
            <a:r>
              <a:rPr lang="en-US" b="1" i="1" dirty="0"/>
              <a:t>Z</a:t>
            </a:r>
            <a:r>
              <a:rPr lang="en-US" baseline="30000" dirty="0"/>
              <a:t>+</a:t>
            </a:r>
            <a:r>
              <a:rPr lang="en-US" dirty="0"/>
              <a:t>, </a:t>
            </a:r>
            <a:r>
              <a:rPr lang="en-US" dirty="0">
                <a:latin typeface="Cambria Math"/>
                <a:ea typeface="Cambria Math"/>
              </a:rPr>
              <a:t>∣</a:t>
            </a:r>
            <a:r>
              <a:rPr lang="en-US" dirty="0"/>
              <a:t>)  a lattice?</a:t>
            </a:r>
          </a:p>
          <a:p>
            <a:r>
              <a:rPr lang="en-US" altLang="zh-CN" dirty="0"/>
              <a:t>Example 23    Determine whether the </a:t>
            </a:r>
            <a:r>
              <a:rPr lang="en-US" altLang="zh-CN" dirty="0" err="1"/>
              <a:t>posets</a:t>
            </a:r>
            <a:r>
              <a:rPr lang="en-US" altLang="zh-CN" dirty="0"/>
              <a:t> </a:t>
            </a:r>
          </a:p>
          <a:p>
            <a:pPr>
              <a:buNone/>
            </a:pPr>
            <a:r>
              <a:rPr lang="en-US" altLang="zh-CN" dirty="0"/>
              <a:t>               ({1,2,3,4,5},</a:t>
            </a:r>
            <a:r>
              <a:rPr lang="en-US" dirty="0">
                <a:latin typeface="Cambria Math"/>
                <a:ea typeface="Cambria Math"/>
              </a:rPr>
              <a:t> ∣)</a:t>
            </a:r>
            <a:r>
              <a:rPr lang="en-US" altLang="zh-CN" dirty="0"/>
              <a:t>  and ({1,2,4,8,16},</a:t>
            </a:r>
            <a:r>
              <a:rPr lang="en-US" dirty="0">
                <a:latin typeface="Cambria Math"/>
                <a:ea typeface="Cambria Math"/>
              </a:rPr>
              <a:t> ∣)</a:t>
            </a:r>
            <a:r>
              <a:rPr lang="en-US" altLang="zh-CN" dirty="0"/>
              <a:t> are lattices</a:t>
            </a:r>
          </a:p>
          <a:p>
            <a:pPr>
              <a:buNone/>
            </a:pPr>
            <a:r>
              <a:rPr lang="en-US" altLang="zh-CN" dirty="0"/>
              <a:t>Example 24     Determine whether the </a:t>
            </a:r>
            <a:r>
              <a:rPr lang="en-US" altLang="zh-CN" dirty="0" err="1"/>
              <a:t>posets</a:t>
            </a:r>
            <a:r>
              <a:rPr lang="en-US" altLang="zh-CN" dirty="0"/>
              <a:t> (P(S),</a:t>
            </a:r>
            <a:r>
              <a:rPr lang="en-US" altLang="zh-CN" dirty="0">
                <a:sym typeface="Symbol"/>
              </a:rPr>
              <a:t></a:t>
            </a:r>
            <a:r>
              <a:rPr lang="en-US" altLang="zh-CN" dirty="0"/>
              <a:t>)  is               </a:t>
            </a:r>
          </a:p>
          <a:p>
            <a:pPr>
              <a:buNone/>
            </a:pPr>
            <a:r>
              <a:rPr lang="en-US" altLang="zh-CN" dirty="0"/>
              <a:t>                         a lattice, where S is set.</a:t>
            </a: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p:cNvSpPr>
            <a:spLocks noGrp="1" noChangeArrowheads="1"/>
          </p:cNvSpPr>
          <p:nvPr>
            <p:ph type="title"/>
          </p:nvPr>
        </p:nvSpPr>
        <p:spPr/>
        <p:txBody>
          <a:bodyPr/>
          <a:lstStyle/>
          <a:p>
            <a:r>
              <a:rPr lang="en-US" altLang="zh-TW" dirty="0">
                <a:ea typeface="PMingLiU" pitchFamily="18" charset="-120"/>
              </a:rPr>
              <a:t>Topological Sorting</a:t>
            </a:r>
          </a:p>
        </p:txBody>
      </p:sp>
      <p:sp>
        <p:nvSpPr>
          <p:cNvPr id="1685507" name="Rectangle 3"/>
          <p:cNvSpPr>
            <a:spLocks noGrp="1" noChangeArrowheads="1"/>
          </p:cNvSpPr>
          <p:nvPr>
            <p:ph type="body" idx="1"/>
          </p:nvPr>
        </p:nvSpPr>
        <p:spPr/>
        <p:txBody>
          <a:bodyPr/>
          <a:lstStyle/>
          <a:p>
            <a:r>
              <a:rPr lang="en-US" altLang="zh-TW" dirty="0">
                <a:ea typeface="PMingLiU" pitchFamily="18" charset="-120"/>
              </a:rPr>
              <a:t>A total ordering     is said to be compatible with the partial ordering R if a     b whenever a R b.</a:t>
            </a:r>
          </a:p>
          <a:p>
            <a:pPr lvl="1"/>
            <a:r>
              <a:rPr lang="en-US" altLang="zh-TW" dirty="0">
                <a:ea typeface="PMingLiU" pitchFamily="18" charset="-120"/>
              </a:rPr>
              <a:t>Topological sorting: constructing a compatible total ordering from a partial ordering</a:t>
            </a:r>
          </a:p>
          <a:p>
            <a:r>
              <a:rPr lang="en-US" altLang="zh-TW" dirty="0">
                <a:ea typeface="PMingLiU" pitchFamily="18" charset="-120"/>
              </a:rPr>
              <a:t>Lemma 1: Every finite nonempty </a:t>
            </a:r>
            <a:r>
              <a:rPr lang="en-US" altLang="zh-TW" dirty="0" err="1">
                <a:ea typeface="PMingLiU" pitchFamily="18" charset="-120"/>
              </a:rPr>
              <a:t>poset</a:t>
            </a:r>
            <a:r>
              <a:rPr lang="en-US" altLang="zh-TW" dirty="0">
                <a:ea typeface="PMingLiU" pitchFamily="18" charset="-120"/>
              </a:rPr>
              <a:t> (S,    ) has at least one minimal element.</a:t>
            </a:r>
          </a:p>
          <a:p>
            <a:endParaRPr lang="en-US" altLang="zh-TW" dirty="0">
              <a:ea typeface="PMingLiU" pitchFamily="18" charset="-120"/>
            </a:endParaRPr>
          </a:p>
          <a:p>
            <a:endParaRPr lang="en-US" altLang="zh-TW" dirty="0">
              <a:ea typeface="PMingLiU" pitchFamily="18" charset="-120"/>
            </a:endParaRPr>
          </a:p>
        </p:txBody>
      </p:sp>
      <p:grpSp>
        <p:nvGrpSpPr>
          <p:cNvPr id="2" name="Group 4"/>
          <p:cNvGrpSpPr>
            <a:grpSpLocks/>
          </p:cNvGrpSpPr>
          <p:nvPr/>
        </p:nvGrpSpPr>
        <p:grpSpPr bwMode="auto">
          <a:xfrm>
            <a:off x="3200400" y="1981200"/>
            <a:ext cx="317500" cy="317500"/>
            <a:chOff x="1728" y="3264"/>
            <a:chExt cx="200" cy="200"/>
          </a:xfrm>
        </p:grpSpPr>
        <p:graphicFrame>
          <p:nvGraphicFramePr>
            <p:cNvPr id="1685509" name="Object 5"/>
            <p:cNvGraphicFramePr>
              <a:graphicFrameLocks noChangeAspect="1"/>
            </p:cNvGraphicFramePr>
            <p:nvPr/>
          </p:nvGraphicFramePr>
          <p:xfrm>
            <a:off x="1728" y="3264"/>
            <a:ext cx="200" cy="200"/>
          </p:xfrm>
          <a:graphic>
            <a:graphicData uri="http://schemas.openxmlformats.org/presentationml/2006/ole">
              <mc:AlternateContent xmlns:mc="http://schemas.openxmlformats.org/markup-compatibility/2006">
                <mc:Choice xmlns:v="urn:schemas-microsoft-com:vml" Requires="v">
                  <p:oleObj spid="_x0000_s134164" name="方程式" r:id="rId4" imgW="139680" imgH="139680" progId="Equation.3">
                    <p:embed/>
                  </p:oleObj>
                </mc:Choice>
                <mc:Fallback>
                  <p:oleObj name="方程式" r:id="rId4" imgW="139680" imgH="13968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3264"/>
                          <a:ext cx="200" cy="200"/>
                        </a:xfrm>
                        <a:prstGeom prst="rect">
                          <a:avLst/>
                        </a:prstGeom>
                        <a:solidFill>
                          <a:srgbClr val="FFFF00"/>
                        </a:solidFill>
                      </p:spPr>
                    </p:pic>
                  </p:oleObj>
                </mc:Fallback>
              </mc:AlternateContent>
            </a:graphicData>
          </a:graphic>
        </p:graphicFrame>
        <p:sp>
          <p:nvSpPr>
            <p:cNvPr id="1685510" name="Line 6"/>
            <p:cNvSpPr>
              <a:spLocks noChangeShapeType="1"/>
            </p:cNvSpPr>
            <p:nvPr/>
          </p:nvSpPr>
          <p:spPr bwMode="auto">
            <a:xfrm>
              <a:off x="1776" y="3408"/>
              <a:ext cx="96" cy="48"/>
            </a:xfrm>
            <a:prstGeom prst="line">
              <a:avLst/>
            </a:prstGeom>
            <a:noFill/>
            <a:ln w="9525">
              <a:solidFill>
                <a:schemeClr val="tx1"/>
              </a:solidFill>
              <a:round/>
              <a:headEnd/>
              <a:tailEnd/>
            </a:ln>
            <a:effectLst/>
          </p:spPr>
          <p:txBody>
            <a:bodyPr/>
            <a:lstStyle/>
            <a:p>
              <a:endParaRPr lang="zh-CN" altLang="en-US"/>
            </a:p>
          </p:txBody>
        </p:sp>
      </p:grpSp>
      <p:grpSp>
        <p:nvGrpSpPr>
          <p:cNvPr id="3" name="Group 7"/>
          <p:cNvGrpSpPr>
            <a:grpSpLocks/>
          </p:cNvGrpSpPr>
          <p:nvPr/>
        </p:nvGrpSpPr>
        <p:grpSpPr bwMode="auto">
          <a:xfrm>
            <a:off x="3962400" y="2362200"/>
            <a:ext cx="317500" cy="317500"/>
            <a:chOff x="1728" y="3264"/>
            <a:chExt cx="200" cy="200"/>
          </a:xfrm>
        </p:grpSpPr>
        <p:graphicFrame>
          <p:nvGraphicFramePr>
            <p:cNvPr id="1685512" name="Object 8"/>
            <p:cNvGraphicFramePr>
              <a:graphicFrameLocks noChangeAspect="1"/>
            </p:cNvGraphicFramePr>
            <p:nvPr/>
          </p:nvGraphicFramePr>
          <p:xfrm>
            <a:off x="1728" y="3264"/>
            <a:ext cx="200" cy="200"/>
          </p:xfrm>
          <a:graphic>
            <a:graphicData uri="http://schemas.openxmlformats.org/presentationml/2006/ole">
              <mc:AlternateContent xmlns:mc="http://schemas.openxmlformats.org/markup-compatibility/2006">
                <mc:Choice xmlns:v="urn:schemas-microsoft-com:vml" Requires="v">
                  <p:oleObj spid="_x0000_s134165" name="方程式" r:id="rId6" imgW="139680" imgH="139680" progId="Equation.3">
                    <p:embed/>
                  </p:oleObj>
                </mc:Choice>
                <mc:Fallback>
                  <p:oleObj name="方程式" r:id="rId6" imgW="139680" imgH="1396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3264"/>
                          <a:ext cx="200" cy="200"/>
                        </a:xfrm>
                        <a:prstGeom prst="rect">
                          <a:avLst/>
                        </a:prstGeom>
                        <a:solidFill>
                          <a:srgbClr val="FFFF00"/>
                        </a:solidFill>
                      </p:spPr>
                    </p:pic>
                  </p:oleObj>
                </mc:Fallback>
              </mc:AlternateContent>
            </a:graphicData>
          </a:graphic>
        </p:graphicFrame>
        <p:sp>
          <p:nvSpPr>
            <p:cNvPr id="1685513" name="Line 9"/>
            <p:cNvSpPr>
              <a:spLocks noChangeShapeType="1"/>
            </p:cNvSpPr>
            <p:nvPr/>
          </p:nvSpPr>
          <p:spPr bwMode="auto">
            <a:xfrm>
              <a:off x="1776" y="3408"/>
              <a:ext cx="96" cy="48"/>
            </a:xfrm>
            <a:prstGeom prst="line">
              <a:avLst/>
            </a:prstGeom>
            <a:noFill/>
            <a:ln w="9525">
              <a:solidFill>
                <a:schemeClr val="tx1"/>
              </a:solidFill>
              <a:round/>
              <a:headEnd/>
              <a:tailEnd/>
            </a:ln>
            <a:effectLst/>
          </p:spPr>
          <p:txBody>
            <a:bodyPr/>
            <a:lstStyle/>
            <a:p>
              <a:endParaRPr lang="zh-CN" altLang="en-US"/>
            </a:p>
          </p:txBody>
        </p:sp>
      </p:grpSp>
      <p:grpSp>
        <p:nvGrpSpPr>
          <p:cNvPr id="4" name="Group 10"/>
          <p:cNvGrpSpPr>
            <a:grpSpLocks/>
          </p:cNvGrpSpPr>
          <p:nvPr/>
        </p:nvGrpSpPr>
        <p:grpSpPr bwMode="auto">
          <a:xfrm>
            <a:off x="6705600" y="3657600"/>
            <a:ext cx="317500" cy="317500"/>
            <a:chOff x="1728" y="3264"/>
            <a:chExt cx="200" cy="200"/>
          </a:xfrm>
        </p:grpSpPr>
        <p:graphicFrame>
          <p:nvGraphicFramePr>
            <p:cNvPr id="1685515" name="Object 11"/>
            <p:cNvGraphicFramePr>
              <a:graphicFrameLocks noChangeAspect="1"/>
            </p:cNvGraphicFramePr>
            <p:nvPr/>
          </p:nvGraphicFramePr>
          <p:xfrm>
            <a:off x="1728" y="3264"/>
            <a:ext cx="200" cy="200"/>
          </p:xfrm>
          <a:graphic>
            <a:graphicData uri="http://schemas.openxmlformats.org/presentationml/2006/ole">
              <mc:AlternateContent xmlns:mc="http://schemas.openxmlformats.org/markup-compatibility/2006">
                <mc:Choice xmlns:v="urn:schemas-microsoft-com:vml" Requires="v">
                  <p:oleObj spid="_x0000_s134166" name="方程式" r:id="rId7" imgW="139680" imgH="139680" progId="Equation.3">
                    <p:embed/>
                  </p:oleObj>
                </mc:Choice>
                <mc:Fallback>
                  <p:oleObj name="方程式" r:id="rId7" imgW="139680" imgH="1396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3264"/>
                          <a:ext cx="200" cy="200"/>
                        </a:xfrm>
                        <a:prstGeom prst="rect">
                          <a:avLst/>
                        </a:prstGeom>
                        <a:solidFill>
                          <a:srgbClr val="FFFF00"/>
                        </a:solidFill>
                      </p:spPr>
                    </p:pic>
                  </p:oleObj>
                </mc:Fallback>
              </mc:AlternateContent>
            </a:graphicData>
          </a:graphic>
        </p:graphicFrame>
        <p:sp>
          <p:nvSpPr>
            <p:cNvPr id="1685516" name="Line 12"/>
            <p:cNvSpPr>
              <a:spLocks noChangeShapeType="1"/>
            </p:cNvSpPr>
            <p:nvPr/>
          </p:nvSpPr>
          <p:spPr bwMode="auto">
            <a:xfrm>
              <a:off x="1776" y="3408"/>
              <a:ext cx="96" cy="48"/>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7554" name="Rectangle 2"/>
          <p:cNvSpPr>
            <a:spLocks noGrp="1" noChangeArrowheads="1"/>
          </p:cNvSpPr>
          <p:nvPr>
            <p:ph type="title"/>
          </p:nvPr>
        </p:nvSpPr>
        <p:spPr/>
        <p:txBody>
          <a:bodyPr/>
          <a:lstStyle/>
          <a:p>
            <a:r>
              <a:rPr lang="en-US" altLang="zh-TW" dirty="0">
                <a:ea typeface="PMingLiU" pitchFamily="18" charset="-120"/>
              </a:rPr>
              <a:t>Topological Sorting</a:t>
            </a:r>
            <a:endParaRPr lang="zh-TW" altLang="en-US" dirty="0">
              <a:ea typeface="PMingLiU" pitchFamily="18" charset="-120"/>
            </a:endParaRPr>
          </a:p>
        </p:txBody>
      </p:sp>
      <p:sp>
        <p:nvSpPr>
          <p:cNvPr id="1687555" name="Rectangle 3"/>
          <p:cNvSpPr>
            <a:spLocks noGrp="1" noChangeArrowheads="1"/>
          </p:cNvSpPr>
          <p:nvPr>
            <p:ph type="body" idx="1"/>
          </p:nvPr>
        </p:nvSpPr>
        <p:spPr/>
        <p:txBody>
          <a:bodyPr>
            <a:normAutofit/>
          </a:bodyPr>
          <a:lstStyle/>
          <a:p>
            <a:r>
              <a:rPr lang="en-US" altLang="zh-TW" sz="2800" dirty="0">
                <a:ea typeface="PMingLiU" pitchFamily="18" charset="-120"/>
              </a:rPr>
              <a:t>Algorithm 1: topological sorting</a:t>
            </a:r>
          </a:p>
          <a:p>
            <a:pPr lvl="1"/>
            <a:r>
              <a:rPr lang="en-US" altLang="zh-TW" sz="2400" dirty="0">
                <a:ea typeface="PMingLiU" pitchFamily="18" charset="-120"/>
              </a:rPr>
              <a:t>Procedure topological sort(S,      : finite </a:t>
            </a:r>
            <a:r>
              <a:rPr lang="en-US" altLang="zh-TW" sz="2400" dirty="0" err="1">
                <a:ea typeface="PMingLiU" pitchFamily="18" charset="-120"/>
              </a:rPr>
              <a:t>poset</a:t>
            </a:r>
            <a:r>
              <a:rPr lang="en-US" altLang="zh-TW" sz="2400" dirty="0">
                <a:ea typeface="PMingLiU" pitchFamily="18" charset="-120"/>
              </a:rPr>
              <a:t>)</a:t>
            </a:r>
            <a:br>
              <a:rPr lang="en-US" altLang="zh-TW" sz="2400" dirty="0">
                <a:ea typeface="PMingLiU" pitchFamily="18" charset="-120"/>
              </a:rPr>
            </a:br>
            <a:r>
              <a:rPr lang="en-US" altLang="zh-TW" sz="2400" dirty="0">
                <a:ea typeface="PMingLiU" pitchFamily="18" charset="-120"/>
              </a:rPr>
              <a:t>k:=1</a:t>
            </a:r>
            <a:br>
              <a:rPr lang="en-US" altLang="zh-TW" sz="2400" dirty="0">
                <a:ea typeface="PMingLiU" pitchFamily="18" charset="-120"/>
              </a:rPr>
            </a:br>
            <a:r>
              <a:rPr lang="en-US" altLang="zh-TW" sz="2400" dirty="0">
                <a:ea typeface="PMingLiU" pitchFamily="18" charset="-120"/>
              </a:rPr>
              <a:t>while S</a:t>
            </a:r>
            <a:r>
              <a:rPr lang="en-US" altLang="zh-TW" sz="2400" dirty="0">
                <a:ea typeface="PMingLiU" pitchFamily="18" charset="-120"/>
                <a:sym typeface="Symbol" pitchFamily="18" charset="2"/>
              </a:rPr>
              <a:t> </a:t>
            </a:r>
            <a:br>
              <a:rPr lang="en-US" altLang="zh-TW" sz="2400" dirty="0">
                <a:ea typeface="PMingLiU" pitchFamily="18" charset="-120"/>
                <a:sym typeface="Symbol" pitchFamily="18" charset="2"/>
              </a:rPr>
            </a:br>
            <a:r>
              <a:rPr lang="en-US" altLang="zh-TW" sz="2400" dirty="0">
                <a:ea typeface="PMingLiU" pitchFamily="18" charset="-120"/>
                <a:sym typeface="Symbol" pitchFamily="18" charset="2"/>
              </a:rPr>
              <a:t>begin</a:t>
            </a:r>
            <a:br>
              <a:rPr lang="en-US" altLang="zh-TW" sz="2400" dirty="0">
                <a:ea typeface="PMingLiU" pitchFamily="18" charset="-120"/>
                <a:sym typeface="Symbol" pitchFamily="18" charset="2"/>
              </a:rPr>
            </a:br>
            <a:r>
              <a:rPr lang="en-US" altLang="zh-TW" sz="2400" dirty="0">
                <a:ea typeface="PMingLiU" pitchFamily="18" charset="-120"/>
                <a:sym typeface="Symbol" pitchFamily="18" charset="2"/>
              </a:rPr>
              <a:t>  </a:t>
            </a:r>
            <a:r>
              <a:rPr lang="en-US" altLang="zh-TW" sz="2400" dirty="0" err="1">
                <a:ea typeface="PMingLiU" pitchFamily="18" charset="-120"/>
                <a:sym typeface="Symbol" pitchFamily="18" charset="2"/>
              </a:rPr>
              <a:t>a</a:t>
            </a:r>
            <a:r>
              <a:rPr lang="en-US" altLang="zh-TW" sz="2400" baseline="-25000" dirty="0" err="1">
                <a:latin typeface="Cambria Math" pitchFamily="18" charset="0"/>
                <a:ea typeface="Cambria Math" pitchFamily="18" charset="0"/>
                <a:sym typeface="Symbol" pitchFamily="18" charset="2"/>
              </a:rPr>
              <a:t>k</a:t>
            </a:r>
            <a:r>
              <a:rPr lang="en-US" altLang="zh-TW" sz="2400" dirty="0">
                <a:ea typeface="PMingLiU" pitchFamily="18" charset="-120"/>
                <a:sym typeface="Symbol" pitchFamily="18" charset="2"/>
              </a:rPr>
              <a:t>:=a minimal element of S</a:t>
            </a:r>
            <a:br>
              <a:rPr lang="en-US" altLang="zh-TW" sz="2400" dirty="0">
                <a:ea typeface="PMingLiU" pitchFamily="18" charset="-120"/>
                <a:sym typeface="Symbol" pitchFamily="18" charset="2"/>
              </a:rPr>
            </a:br>
            <a:r>
              <a:rPr lang="en-US" altLang="zh-TW" sz="2400" dirty="0">
                <a:ea typeface="PMingLiU" pitchFamily="18" charset="-120"/>
                <a:sym typeface="Symbol" pitchFamily="18" charset="2"/>
              </a:rPr>
              <a:t>  S:=S-{</a:t>
            </a:r>
            <a:r>
              <a:rPr lang="en-US" altLang="zh-TW" sz="2400" dirty="0" err="1">
                <a:ea typeface="PMingLiU" pitchFamily="18" charset="-120"/>
                <a:sym typeface="Symbol" pitchFamily="18" charset="2"/>
              </a:rPr>
              <a:t>a</a:t>
            </a:r>
            <a:r>
              <a:rPr lang="en-US" altLang="zh-TW" baseline="-25000" dirty="0" err="1">
                <a:latin typeface="Cambria Math" pitchFamily="18" charset="0"/>
                <a:ea typeface="Cambria Math" pitchFamily="18" charset="0"/>
                <a:sym typeface="Symbol" pitchFamily="18" charset="2"/>
              </a:rPr>
              <a:t>k</a:t>
            </a:r>
            <a:r>
              <a:rPr lang="en-US" altLang="zh-TW" sz="2400" dirty="0">
                <a:ea typeface="PMingLiU" pitchFamily="18" charset="-120"/>
                <a:sym typeface="Symbol" pitchFamily="18" charset="2"/>
              </a:rPr>
              <a:t>}</a:t>
            </a:r>
            <a:br>
              <a:rPr lang="en-US" altLang="zh-TW" sz="2400" dirty="0">
                <a:ea typeface="PMingLiU" pitchFamily="18" charset="-120"/>
                <a:sym typeface="Symbol" pitchFamily="18" charset="2"/>
              </a:rPr>
            </a:br>
            <a:r>
              <a:rPr lang="en-US" altLang="zh-TW" sz="2400" dirty="0">
                <a:ea typeface="PMingLiU" pitchFamily="18" charset="-120"/>
                <a:sym typeface="Symbol" pitchFamily="18" charset="2"/>
              </a:rPr>
              <a:t>  k:=k+1</a:t>
            </a:r>
            <a:br>
              <a:rPr lang="en-US" altLang="zh-TW" sz="2400" dirty="0">
                <a:ea typeface="PMingLiU" pitchFamily="18" charset="-120"/>
                <a:sym typeface="Symbol" pitchFamily="18" charset="2"/>
              </a:rPr>
            </a:br>
            <a:r>
              <a:rPr lang="en-US" altLang="zh-TW" sz="2400" dirty="0">
                <a:ea typeface="PMingLiU" pitchFamily="18" charset="-120"/>
                <a:sym typeface="Symbol" pitchFamily="18" charset="2"/>
              </a:rPr>
              <a:t>end</a:t>
            </a:r>
          </a:p>
          <a:p>
            <a:pPr lvl="1"/>
            <a:r>
              <a:rPr lang="en-US" altLang="zh-TW" sz="2400" dirty="0">
                <a:ea typeface="PMingLiU" pitchFamily="18" charset="-120"/>
                <a:sym typeface="Symbol" pitchFamily="18" charset="2"/>
              </a:rPr>
              <a:t>( See Fig. 9,Fig. 10, 11)</a:t>
            </a:r>
          </a:p>
        </p:txBody>
      </p:sp>
      <p:grpSp>
        <p:nvGrpSpPr>
          <p:cNvPr id="2" name="Group 4"/>
          <p:cNvGrpSpPr>
            <a:grpSpLocks/>
          </p:cNvGrpSpPr>
          <p:nvPr/>
        </p:nvGrpSpPr>
        <p:grpSpPr bwMode="auto">
          <a:xfrm>
            <a:off x="5105400" y="2438400"/>
            <a:ext cx="317500" cy="317500"/>
            <a:chOff x="1728" y="3264"/>
            <a:chExt cx="200" cy="200"/>
          </a:xfrm>
        </p:grpSpPr>
        <p:graphicFrame>
          <p:nvGraphicFramePr>
            <p:cNvPr id="1687557" name="Object 5"/>
            <p:cNvGraphicFramePr>
              <a:graphicFrameLocks noChangeAspect="1"/>
            </p:cNvGraphicFramePr>
            <p:nvPr/>
          </p:nvGraphicFramePr>
          <p:xfrm>
            <a:off x="1728" y="3264"/>
            <a:ext cx="200" cy="200"/>
          </p:xfrm>
          <a:graphic>
            <a:graphicData uri="http://schemas.openxmlformats.org/presentationml/2006/ole">
              <mc:AlternateContent xmlns:mc="http://schemas.openxmlformats.org/markup-compatibility/2006">
                <mc:Choice xmlns:v="urn:schemas-microsoft-com:vml" Requires="v">
                  <p:oleObj spid="_x0000_s135176" name="方程式" r:id="rId4" imgW="139680" imgH="139680" progId="Equation.3">
                    <p:embed/>
                  </p:oleObj>
                </mc:Choice>
                <mc:Fallback>
                  <p:oleObj name="方程式" r:id="rId4" imgW="139680" imgH="1396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3264"/>
                          <a:ext cx="200" cy="200"/>
                        </a:xfrm>
                        <a:prstGeom prst="rect">
                          <a:avLst/>
                        </a:prstGeom>
                        <a:solidFill>
                          <a:srgbClr val="FFFF00"/>
                        </a:solidFill>
                      </p:spPr>
                    </p:pic>
                  </p:oleObj>
                </mc:Fallback>
              </mc:AlternateContent>
            </a:graphicData>
          </a:graphic>
        </p:graphicFrame>
        <p:sp>
          <p:nvSpPr>
            <p:cNvPr id="1687558" name="Line 6"/>
            <p:cNvSpPr>
              <a:spLocks noChangeShapeType="1"/>
            </p:cNvSpPr>
            <p:nvPr/>
          </p:nvSpPr>
          <p:spPr bwMode="auto">
            <a:xfrm>
              <a:off x="1776" y="3408"/>
              <a:ext cx="96" cy="48"/>
            </a:xfrm>
            <a:prstGeom prst="line">
              <a:avLst/>
            </a:prstGeom>
            <a:noFill/>
            <a:ln w="9525">
              <a:solidFill>
                <a:schemeClr val="tx1"/>
              </a:solidFill>
              <a:round/>
              <a:headEnd/>
              <a:tailEnd/>
            </a:ln>
            <a:effectLst/>
          </p:spPr>
          <p:txBody>
            <a:bodyPr/>
            <a:lstStyle/>
            <a:p>
              <a:endParaRPr lang="zh-CN" altLang="en-US"/>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p:cNvSpPr>
            <a:spLocks noGrp="1" noChangeArrowheads="1"/>
          </p:cNvSpPr>
          <p:nvPr>
            <p:ph type="title"/>
          </p:nvPr>
        </p:nvSpPr>
        <p:spPr/>
        <p:txBody>
          <a:bodyPr/>
          <a:lstStyle/>
          <a:p>
            <a:r>
              <a:rPr lang="en-US" altLang="zh-TW" dirty="0"/>
              <a:t>FIGURE 9 (9.6,p629)</a:t>
            </a:r>
          </a:p>
        </p:txBody>
      </p:sp>
      <p:pic>
        <p:nvPicPr>
          <p:cNvPr id="1594371" name="Picture 3" descr="08_6_09"/>
          <p:cNvPicPr>
            <a:picLocks noChangeAspect="1" noChangeArrowheads="1"/>
          </p:cNvPicPr>
          <p:nvPr/>
        </p:nvPicPr>
        <p:blipFill>
          <a:blip r:embed="rId3"/>
          <a:srcRect/>
          <a:stretch>
            <a:fillRect/>
          </a:stretch>
        </p:blipFill>
        <p:spPr bwMode="auto">
          <a:xfrm>
            <a:off x="381000" y="1981200"/>
            <a:ext cx="7986712" cy="3454465"/>
          </a:xfrm>
          <a:prstGeom prst="rect">
            <a:avLst/>
          </a:prstGeom>
          <a:noFill/>
          <a:ln w="9525">
            <a:noFill/>
            <a:miter lim="800000"/>
            <a:headEnd/>
            <a:tailEnd/>
          </a:ln>
          <a:effectLst/>
        </p:spPr>
      </p:pic>
      <p:sp>
        <p:nvSpPr>
          <p:cNvPr id="1594372" name="Text Box 4"/>
          <p:cNvSpPr txBox="1">
            <a:spLocks noChangeArrowheads="1"/>
          </p:cNvSpPr>
          <p:nvPr/>
        </p:nvSpPr>
        <p:spPr bwMode="auto">
          <a:xfrm>
            <a:off x="533400" y="5715000"/>
            <a:ext cx="7315200" cy="457200"/>
          </a:xfrm>
          <a:prstGeom prst="rect">
            <a:avLst/>
          </a:prstGeom>
          <a:noFill/>
          <a:ln w="9525">
            <a:noFill/>
            <a:miter lim="800000"/>
            <a:headEnd/>
            <a:tailEnd/>
          </a:ln>
          <a:effectLst/>
        </p:spPr>
        <p:txBody>
          <a:bodyPr>
            <a:spAutoFit/>
          </a:bodyPr>
          <a:lstStyle/>
          <a:p>
            <a:pPr>
              <a:spcBef>
                <a:spcPct val="50000"/>
              </a:spcBef>
            </a:pPr>
            <a:r>
              <a:rPr lang="en-US" altLang="zh-TW" sz="2400" b="1">
                <a:solidFill>
                  <a:srgbClr val="FF6600"/>
                </a:solidFill>
                <a:latin typeface="Times New Roman" pitchFamily="18" charset="0"/>
                <a:ea typeface="PMingLiU" pitchFamily="18" charset="-120"/>
              </a:rPr>
              <a:t>FIGURE 9 </a:t>
            </a:r>
            <a:r>
              <a:rPr lang="en-US" altLang="zh-TW" sz="2400">
                <a:latin typeface="Times New Roman" pitchFamily="18" charset="0"/>
                <a:ea typeface="PMingLiU" pitchFamily="18" charset="-120"/>
              </a:rPr>
              <a:t> A Topological Sort of ({1,2,4,5,12,20}</a:t>
            </a:r>
            <a:r>
              <a:rPr lang="en-US" altLang="zh-TW" sz="2400">
                <a:latin typeface="PMingLiU" pitchFamily="18" charset="-120"/>
                <a:ea typeface="PMingLiU" pitchFamily="18" charset="-120"/>
              </a:rPr>
              <a:t>,｜</a:t>
            </a:r>
            <a:r>
              <a:rPr lang="en-US" altLang="zh-TW" sz="2400">
                <a:latin typeface="Times New Roman" pitchFamily="18" charset="0"/>
                <a:ea typeface="PMingLiU" pitchFamily="18" charset="-120"/>
              </a:rPr>
              <a:t>). </a:t>
            </a:r>
          </a:p>
        </p:txBody>
      </p:sp>
      <p:sp>
        <p:nvSpPr>
          <p:cNvPr id="1594376" name="Text Box 8"/>
          <p:cNvSpPr txBox="1">
            <a:spLocks noChangeArrowheads="1"/>
          </p:cNvSpPr>
          <p:nvPr/>
        </p:nvSpPr>
        <p:spPr bwMode="auto">
          <a:xfrm>
            <a:off x="8458200" y="6507163"/>
            <a:ext cx="685800" cy="274637"/>
          </a:xfrm>
          <a:prstGeom prst="rect">
            <a:avLst/>
          </a:prstGeom>
          <a:noFill/>
          <a:ln w="9525">
            <a:noFill/>
            <a:miter lim="800000"/>
            <a:headEnd/>
            <a:tailEnd/>
          </a:ln>
          <a:effectLst/>
        </p:spPr>
        <p:txBody>
          <a:bodyPr>
            <a:spAutoFit/>
          </a:bodyPr>
          <a:lstStyle/>
          <a:p>
            <a:pPr eaLnBrk="0" hangingPunct="0"/>
            <a:r>
              <a:rPr lang="en-US" altLang="zh-TW" sz="1200">
                <a:solidFill>
                  <a:srgbClr val="000000"/>
                </a:solidFill>
                <a:latin typeface="Times" pitchFamily="18" charset="0"/>
                <a:ea typeface="PMingLiU" pitchFamily="18" charset="-120"/>
              </a:rPr>
              <a:t>P. 577</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a:xfrm>
            <a:off x="838200" y="533400"/>
            <a:ext cx="7924800" cy="914400"/>
          </a:xfrm>
        </p:spPr>
        <p:txBody>
          <a:bodyPr/>
          <a:lstStyle/>
          <a:p>
            <a:r>
              <a:rPr lang="en-US" altLang="zh-TW" dirty="0"/>
              <a:t>FIGURE 10 (9.6)</a:t>
            </a:r>
          </a:p>
        </p:txBody>
      </p:sp>
      <p:pic>
        <p:nvPicPr>
          <p:cNvPr id="1596419" name="Picture 3" descr="08_6_10"/>
          <p:cNvPicPr>
            <a:picLocks noChangeAspect="1" noChangeArrowheads="1"/>
          </p:cNvPicPr>
          <p:nvPr/>
        </p:nvPicPr>
        <p:blipFill>
          <a:blip r:embed="rId3"/>
          <a:srcRect/>
          <a:stretch>
            <a:fillRect/>
          </a:stretch>
        </p:blipFill>
        <p:spPr bwMode="auto">
          <a:xfrm>
            <a:off x="1295400" y="1754057"/>
            <a:ext cx="4876800" cy="3487868"/>
          </a:xfrm>
          <a:prstGeom prst="rect">
            <a:avLst/>
          </a:prstGeom>
          <a:noFill/>
          <a:ln w="9525">
            <a:noFill/>
            <a:miter lim="800000"/>
            <a:headEnd/>
            <a:tailEnd/>
          </a:ln>
          <a:effectLst/>
        </p:spPr>
      </p:pic>
      <p:sp>
        <p:nvSpPr>
          <p:cNvPr id="1596420" name="Text Box 4"/>
          <p:cNvSpPr txBox="1">
            <a:spLocks noChangeArrowheads="1"/>
          </p:cNvSpPr>
          <p:nvPr/>
        </p:nvSpPr>
        <p:spPr bwMode="auto">
          <a:xfrm>
            <a:off x="1143000" y="5715000"/>
            <a:ext cx="7315200" cy="457200"/>
          </a:xfrm>
          <a:prstGeom prst="rect">
            <a:avLst/>
          </a:prstGeom>
          <a:noFill/>
          <a:ln w="9525">
            <a:noFill/>
            <a:miter lim="800000"/>
            <a:headEnd/>
            <a:tailEnd/>
          </a:ln>
          <a:effectLst/>
        </p:spPr>
        <p:txBody>
          <a:bodyPr>
            <a:spAutoFit/>
          </a:bodyPr>
          <a:lstStyle/>
          <a:p>
            <a:pPr>
              <a:spcBef>
                <a:spcPct val="50000"/>
              </a:spcBef>
            </a:pPr>
            <a:r>
              <a:rPr lang="en-US" altLang="zh-TW" sz="2400" b="1">
                <a:solidFill>
                  <a:srgbClr val="FF6600"/>
                </a:solidFill>
                <a:latin typeface="Times New Roman" pitchFamily="18" charset="0"/>
                <a:ea typeface="PMingLiU" pitchFamily="18" charset="-120"/>
              </a:rPr>
              <a:t>FIGURE 10 </a:t>
            </a:r>
            <a:r>
              <a:rPr lang="en-US" altLang="zh-TW" sz="2400">
                <a:latin typeface="Times New Roman" pitchFamily="18" charset="0"/>
                <a:ea typeface="PMingLiU" pitchFamily="18" charset="-120"/>
              </a:rPr>
              <a:t> The Hasse Diagram for Seven Tasks. </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466" name="Rectangle 2"/>
          <p:cNvSpPr>
            <a:spLocks noGrp="1" noChangeArrowheads="1"/>
          </p:cNvSpPr>
          <p:nvPr>
            <p:ph type="title"/>
          </p:nvPr>
        </p:nvSpPr>
        <p:spPr/>
        <p:txBody>
          <a:bodyPr/>
          <a:lstStyle/>
          <a:p>
            <a:r>
              <a:rPr lang="en-US" altLang="zh-TW" dirty="0"/>
              <a:t>FIGURE 11 (9.6)</a:t>
            </a:r>
          </a:p>
        </p:txBody>
      </p:sp>
      <p:pic>
        <p:nvPicPr>
          <p:cNvPr id="1598467" name="Picture 3" descr="08_6_11"/>
          <p:cNvPicPr>
            <a:picLocks noChangeAspect="1" noChangeArrowheads="1"/>
          </p:cNvPicPr>
          <p:nvPr/>
        </p:nvPicPr>
        <p:blipFill>
          <a:blip r:embed="rId3"/>
          <a:srcRect/>
          <a:stretch>
            <a:fillRect/>
          </a:stretch>
        </p:blipFill>
        <p:spPr bwMode="auto">
          <a:xfrm>
            <a:off x="609600" y="2362200"/>
            <a:ext cx="7453312" cy="2860369"/>
          </a:xfrm>
          <a:prstGeom prst="rect">
            <a:avLst/>
          </a:prstGeom>
          <a:noFill/>
          <a:ln w="9525">
            <a:noFill/>
            <a:miter lim="800000"/>
            <a:headEnd/>
            <a:tailEnd/>
          </a:ln>
          <a:effectLst/>
        </p:spPr>
      </p:pic>
      <p:sp>
        <p:nvSpPr>
          <p:cNvPr id="1598468" name="Text Box 4"/>
          <p:cNvSpPr txBox="1">
            <a:spLocks noChangeArrowheads="1"/>
          </p:cNvSpPr>
          <p:nvPr/>
        </p:nvSpPr>
        <p:spPr bwMode="auto">
          <a:xfrm>
            <a:off x="533400" y="5715000"/>
            <a:ext cx="7315200" cy="457200"/>
          </a:xfrm>
          <a:prstGeom prst="rect">
            <a:avLst/>
          </a:prstGeom>
          <a:noFill/>
          <a:ln w="9525">
            <a:noFill/>
            <a:miter lim="800000"/>
            <a:headEnd/>
            <a:tailEnd/>
          </a:ln>
          <a:effectLst/>
        </p:spPr>
        <p:txBody>
          <a:bodyPr>
            <a:spAutoFit/>
          </a:bodyPr>
          <a:lstStyle/>
          <a:p>
            <a:pPr>
              <a:spcBef>
                <a:spcPct val="50000"/>
              </a:spcBef>
            </a:pPr>
            <a:r>
              <a:rPr lang="en-US" altLang="zh-TW" sz="2400" b="1">
                <a:solidFill>
                  <a:srgbClr val="FF6600"/>
                </a:solidFill>
                <a:latin typeface="Times New Roman" pitchFamily="18" charset="0"/>
                <a:ea typeface="PMingLiU" pitchFamily="18" charset="-120"/>
              </a:rPr>
              <a:t>FIGURE 11 </a:t>
            </a:r>
            <a:r>
              <a:rPr lang="en-US" altLang="zh-TW" sz="2400">
                <a:latin typeface="Times New Roman" pitchFamily="18" charset="0"/>
                <a:ea typeface="PMingLiU" pitchFamily="18" charset="-120"/>
              </a:rPr>
              <a:t> A Topological Sort of the Tasks.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altLang="zh-CN" dirty="0"/>
              <a:t>xercise </a:t>
            </a:r>
            <a:endParaRPr lang="zh-CN" altLang="en-US" dirty="0"/>
          </a:p>
        </p:txBody>
      </p:sp>
      <p:sp>
        <p:nvSpPr>
          <p:cNvPr id="3" name="文本占位符 2"/>
          <p:cNvSpPr>
            <a:spLocks noGrp="1"/>
          </p:cNvSpPr>
          <p:nvPr>
            <p:ph type="body" idx="1"/>
          </p:nvPr>
        </p:nvSpPr>
        <p:spPr/>
        <p:txBody>
          <a:bodyPr>
            <a:normAutofit fontScale="85000" lnSpcReduction="20000"/>
          </a:bodyPr>
          <a:lstStyle/>
          <a:p>
            <a:endParaRPr lang="en-US" altLang="zh-CN" dirty="0">
              <a:ea typeface="宋体" charset="-122"/>
            </a:endParaRPr>
          </a:p>
          <a:p>
            <a:r>
              <a:rPr lang="en-US" altLang="zh-CN" dirty="0">
                <a:ea typeface="宋体" charset="-122"/>
              </a:rPr>
              <a:t>P630-631  9, 13, 35</a:t>
            </a:r>
          </a:p>
          <a:p>
            <a:endParaRPr lang="en-US" altLang="zh-CN" dirty="0">
              <a:ea typeface="宋体" charset="-122"/>
            </a:endParaRPr>
          </a:p>
          <a:p>
            <a:endParaRPr lang="en-US" altLang="zh-CN" dirty="0">
              <a:ea typeface="宋体" charset="-122"/>
            </a:endParaRPr>
          </a:p>
          <a:p>
            <a:r>
              <a:rPr lang="en-US" altLang="zh-CN" dirty="0">
                <a:ea typeface="宋体" charset="-122"/>
              </a:rPr>
              <a:t>P579-581  9, 13</a:t>
            </a:r>
            <a:r>
              <a:rPr lang="en-US" altLang="zh-CN">
                <a:ea typeface="宋体" charset="-122"/>
              </a:rPr>
              <a:t>, 35</a:t>
            </a:r>
            <a:endParaRPr lang="en-US" altLang="zh-CN" dirty="0">
              <a:ea typeface="宋体" charset="-122"/>
            </a:endParaRP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Reflexive Relations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 </a:t>
            </a:r>
            <a:r>
              <a:rPr lang="en-US" i="1" dirty="0"/>
              <a:t>R</a:t>
            </a:r>
            <a:r>
              <a:rPr lang="en-US" b="1" dirty="0"/>
              <a:t> </a:t>
            </a:r>
            <a:r>
              <a:rPr lang="en-US" dirty="0"/>
              <a:t>is </a:t>
            </a:r>
            <a:r>
              <a:rPr lang="en-US" i="1" dirty="0"/>
              <a:t>reflexive</a:t>
            </a:r>
            <a:r>
              <a:rPr lang="en-US" dirty="0"/>
              <a:t> </a:t>
            </a:r>
            <a:r>
              <a:rPr lang="en-US" dirty="0" err="1"/>
              <a:t>iff</a:t>
            </a:r>
            <a:r>
              <a:rPr lang="en-US" dirty="0"/>
              <a:t> (</a:t>
            </a:r>
            <a:r>
              <a:rPr lang="en-US" i="1" dirty="0" err="1"/>
              <a:t>a,a</a:t>
            </a:r>
            <a:r>
              <a:rPr lang="en-US" dirty="0"/>
              <a:t>)</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i="1" dirty="0">
                <a:latin typeface="+mj-lt"/>
                <a:ea typeface="Cambria Math"/>
              </a:rPr>
              <a:t> </a:t>
            </a:r>
            <a:r>
              <a:rPr lang="en-US" dirty="0">
                <a:ea typeface="Cambria Math"/>
              </a:rPr>
              <a:t>for every element       </a:t>
            </a:r>
            <a:r>
              <a:rPr lang="en-US" i="1" dirty="0">
                <a:latin typeface="+mj-lt"/>
                <a:ea typeface="Cambria Math"/>
              </a:rPr>
              <a:t>a </a:t>
            </a:r>
            <a:r>
              <a:rPr lang="en-US" dirty="0">
                <a:latin typeface="Cambria Math"/>
                <a:ea typeface="Cambria Math"/>
              </a:rPr>
              <a:t>∊ </a:t>
            </a:r>
            <a:r>
              <a:rPr lang="en-US" dirty="0">
                <a:ea typeface="Cambria Math"/>
              </a:rPr>
              <a:t>A</a:t>
            </a:r>
            <a:r>
              <a:rPr lang="en-US" dirty="0">
                <a:latin typeface="Cambria Math"/>
                <a:ea typeface="Cambria Math"/>
              </a:rPr>
              <a:t>. </a:t>
            </a:r>
            <a:r>
              <a:rPr lang="en-US" dirty="0">
                <a:ea typeface="Cambria Math"/>
              </a:rPr>
              <a:t>Written symbolically, R is reflexive if and only if </a:t>
            </a:r>
          </a:p>
          <a:p>
            <a:pPr>
              <a:buNone/>
            </a:pPr>
            <a:r>
              <a:rPr lang="en-US" dirty="0">
                <a:ea typeface="Cambria Math"/>
              </a:rPr>
              <a:t>           </a:t>
            </a:r>
            <a:r>
              <a:rPr lang="en-US" dirty="0">
                <a:latin typeface="Cambria Math"/>
                <a:ea typeface="Cambria Math"/>
              </a:rPr>
              <a:t>∀</a:t>
            </a:r>
            <a:r>
              <a:rPr lang="en-US" i="1" dirty="0">
                <a:ea typeface="Cambria Math"/>
              </a:rPr>
              <a:t>x</a:t>
            </a:r>
            <a:r>
              <a:rPr lang="en-US" dirty="0">
                <a:latin typeface="Cambria Math"/>
                <a:ea typeface="Cambria Math"/>
              </a:rPr>
              <a:t>[</a:t>
            </a:r>
            <a:r>
              <a:rPr lang="en-US" dirty="0" err="1">
                <a:ea typeface="Cambria Math"/>
              </a:rPr>
              <a:t>x</a:t>
            </a:r>
            <a:r>
              <a:rPr lang="en-US" dirty="0" err="1">
                <a:latin typeface="Cambria Math"/>
                <a:ea typeface="Cambria Math"/>
              </a:rPr>
              <a:t>∊</a:t>
            </a:r>
            <a:r>
              <a:rPr lang="en-US" i="1" dirty="0" err="1">
                <a:ea typeface="Cambria Math"/>
              </a:rPr>
              <a:t>U</a:t>
            </a:r>
            <a:r>
              <a:rPr lang="en-US" dirty="0">
                <a:latin typeface="Cambria Math"/>
                <a:ea typeface="Cambria Math"/>
              </a:rPr>
              <a:t> ⟶ (</a:t>
            </a:r>
            <a:r>
              <a:rPr lang="en-US" i="1" dirty="0" err="1">
                <a:ea typeface="Cambria Math"/>
              </a:rPr>
              <a:t>x</a:t>
            </a:r>
            <a:r>
              <a:rPr lang="en-US" dirty="0" err="1">
                <a:latin typeface="Cambria Math"/>
                <a:ea typeface="Cambria Math"/>
              </a:rPr>
              <a:t>,</a:t>
            </a:r>
            <a:r>
              <a:rPr lang="en-US" i="1" dirty="0" err="1">
                <a:ea typeface="Cambria Math"/>
              </a:rPr>
              <a:t>x</a:t>
            </a:r>
            <a:r>
              <a:rPr lang="en-US" dirty="0">
                <a:latin typeface="Cambria Math"/>
                <a:ea typeface="Cambria Math"/>
              </a:rPr>
              <a:t>) ∊ </a:t>
            </a:r>
            <a:r>
              <a:rPr lang="en-US" i="1" dirty="0">
                <a:ea typeface="Cambria Math"/>
              </a:rPr>
              <a:t>R</a:t>
            </a:r>
            <a:r>
              <a:rPr lang="en-US" dirty="0">
                <a:latin typeface="Cambria Math"/>
                <a:ea typeface="Cambria Math"/>
              </a:rPr>
              <a:t>]</a:t>
            </a:r>
          </a:p>
          <a:p>
            <a:pPr>
              <a:buNone/>
            </a:pPr>
            <a:r>
              <a:rPr lang="en-US" b="1" dirty="0">
                <a:ea typeface="Cambria Math"/>
              </a:rPr>
              <a:t>   Example</a:t>
            </a:r>
            <a:r>
              <a:rPr lang="en-US" dirty="0">
                <a:ea typeface="Cambria Math"/>
              </a:rPr>
              <a:t>: The following relations  on the integers are reflexive:</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dirty="0">
                <a:latin typeface="Cambria Math"/>
                <a:ea typeface="Cambria Math"/>
              </a:rPr>
              <a:t>The following relations are not reflexive:</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  (note that  3 ≯ 3),</a:t>
            </a:r>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3 ≠3 + 1),</a:t>
            </a:r>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4  + 4 ≰ 3).</a:t>
            </a:r>
          </a:p>
          <a:p>
            <a:pPr lvl="1">
              <a:buNone/>
            </a:pPr>
            <a:endParaRPr lang="en-US" dirty="0">
              <a:latin typeface="Cambria Math"/>
              <a:ea typeface="Cambria Math"/>
            </a:endParaRPr>
          </a:p>
          <a:p>
            <a:pPr lvl="1">
              <a:buNone/>
            </a:pPr>
            <a:endParaRPr lang="en-US" dirty="0"/>
          </a:p>
          <a:p>
            <a:pPr>
              <a:buNone/>
            </a:pPr>
            <a:endParaRPr lang="en-US" dirty="0">
              <a:ea typeface="Cambria Math"/>
            </a:endParaRPr>
          </a:p>
        </p:txBody>
      </p:sp>
      <p:sp>
        <p:nvSpPr>
          <p:cNvPr id="5" name="TextBox 4"/>
          <p:cNvSpPr txBox="1"/>
          <p:nvPr/>
        </p:nvSpPr>
        <p:spPr>
          <a:xfrm>
            <a:off x="5029200" y="3429000"/>
            <a:ext cx="3352800" cy="738664"/>
          </a:xfrm>
          <a:prstGeom prst="rect">
            <a:avLst/>
          </a:prstGeom>
          <a:noFill/>
          <a:ln>
            <a:solidFill>
              <a:schemeClr val="accent1"/>
            </a:solidFill>
          </a:ln>
        </p:spPr>
        <p:txBody>
          <a:bodyPr wrap="square" rtlCol="0">
            <a:spAutoFit/>
          </a:bodyPr>
          <a:lstStyle/>
          <a:p>
            <a:r>
              <a:rPr lang="en-US" sz="1400" dirty="0">
                <a:latin typeface="Cambria Math"/>
                <a:ea typeface="Cambria Math"/>
              </a:rPr>
              <a:t>If </a:t>
            </a:r>
            <a:r>
              <a:rPr lang="en-US" sz="1400" i="1" dirty="0">
                <a:ea typeface="Cambria Math"/>
              </a:rPr>
              <a:t>A</a:t>
            </a:r>
            <a:r>
              <a:rPr lang="en-US" sz="1400" dirty="0">
                <a:latin typeface="Cambria Math"/>
                <a:ea typeface="Cambria Math"/>
              </a:rPr>
              <a:t> = ∅ </a:t>
            </a:r>
            <a:r>
              <a:rPr lang="en-US" sz="1400" dirty="0">
                <a:ea typeface="Cambria Math"/>
              </a:rPr>
              <a:t> then the empty relation is reflexive vacuously. That is the empty relation on an empty set is reflexive!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Relations</a:t>
            </a:r>
          </a:p>
        </p:txBody>
      </p:sp>
      <p:sp>
        <p:nvSpPr>
          <p:cNvPr id="3" name="Content Placeholder 2"/>
          <p:cNvSpPr>
            <a:spLocks noGrp="1"/>
          </p:cNvSpPr>
          <p:nvPr>
            <p:ph idx="1"/>
          </p:nvPr>
        </p:nvSpPr>
        <p:spPr/>
        <p:txBody>
          <a:bodyPr>
            <a:normAutofit fontScale="92500" lnSpcReduction="20000"/>
          </a:bodyPr>
          <a:lstStyle/>
          <a:p>
            <a:pPr>
              <a:buNone/>
            </a:pPr>
            <a:r>
              <a:rPr lang="en-US" b="1" dirty="0"/>
              <a:t>   Definition:</a:t>
            </a:r>
            <a:r>
              <a:rPr lang="en-US" dirty="0"/>
              <a:t> </a:t>
            </a:r>
            <a:r>
              <a:rPr lang="en-US" i="1" dirty="0"/>
              <a:t>R</a:t>
            </a:r>
            <a:r>
              <a:rPr lang="en-US" dirty="0"/>
              <a:t> is </a:t>
            </a:r>
            <a:r>
              <a:rPr lang="en-US" i="1" dirty="0"/>
              <a:t>symmetric</a:t>
            </a:r>
            <a:r>
              <a:rPr lang="en-US" dirty="0"/>
              <a:t> </a:t>
            </a:r>
            <a:r>
              <a:rPr lang="en-US" dirty="0" err="1"/>
              <a:t>iff</a:t>
            </a:r>
            <a:r>
              <a:rPr lang="en-US" dirty="0"/>
              <a:t> (</a:t>
            </a:r>
            <a:r>
              <a:rPr lang="en-US" i="1" dirty="0" err="1"/>
              <a:t>b,a</a:t>
            </a:r>
            <a:r>
              <a:rPr lang="en-US" dirty="0"/>
              <a:t>)</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R </a:t>
            </a:r>
            <a:r>
              <a:rPr lang="en-US" dirty="0">
                <a:ea typeface="Cambria Math"/>
              </a:rPr>
              <a:t>whenever (</a:t>
            </a:r>
            <a:r>
              <a:rPr lang="en-US" i="1" dirty="0" err="1">
                <a:ea typeface="Cambria Math"/>
              </a:rPr>
              <a:t>a,b</a:t>
            </a:r>
            <a:r>
              <a:rPr lang="en-US" dirty="0">
                <a:ea typeface="Cambria Math"/>
              </a:rPr>
              <a:t>)</a:t>
            </a:r>
            <a:r>
              <a:rPr lang="en-US" i="1"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R </a:t>
            </a:r>
            <a:r>
              <a:rPr lang="en-US" dirty="0">
                <a:ea typeface="Cambria Math"/>
              </a:rPr>
              <a:t>for all </a:t>
            </a:r>
            <a:r>
              <a:rPr lang="en-US" i="1" dirty="0" err="1">
                <a:ea typeface="Cambria Math"/>
              </a:rPr>
              <a:t>a,b</a:t>
            </a:r>
            <a:r>
              <a:rPr lang="en-US"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dirty="0">
                <a:ea typeface="Cambria Math"/>
              </a:rPr>
              <a:t> Written symbolically, </a:t>
            </a:r>
            <a:r>
              <a:rPr lang="en-US" i="1" dirty="0">
                <a:ea typeface="Cambria Math"/>
              </a:rPr>
              <a:t>R</a:t>
            </a:r>
            <a:r>
              <a:rPr lang="en-US" dirty="0">
                <a:ea typeface="Cambria Math"/>
              </a:rPr>
              <a:t> is symmetric if and only if </a:t>
            </a:r>
            <a:endParaRPr lang="en-US" i="1" dirty="0">
              <a:ea typeface="Cambria Math"/>
            </a:endParaRPr>
          </a:p>
          <a:p>
            <a:pPr lvl="1">
              <a:buNone/>
            </a:pP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ea typeface="Cambria Math"/>
              </a:rPr>
              <a:t>,</a:t>
            </a:r>
            <a:r>
              <a:rPr lang="en-US" i="1" dirty="0" err="1">
                <a:ea typeface="Cambria Math"/>
              </a:rPr>
              <a:t>x</a:t>
            </a:r>
            <a:r>
              <a:rPr lang="en-US" dirty="0">
                <a:latin typeface="Cambria Math"/>
                <a:ea typeface="Cambria Math"/>
              </a:rPr>
              <a:t>) ∊ </a:t>
            </a:r>
            <a:r>
              <a:rPr lang="en-US" i="1" dirty="0">
                <a:ea typeface="Cambria Math"/>
              </a:rPr>
              <a:t>R</a:t>
            </a:r>
            <a:r>
              <a:rPr lang="en-US" dirty="0">
                <a:latin typeface="Cambria Math"/>
                <a:ea typeface="Cambria Math"/>
              </a:rPr>
              <a:t>]</a:t>
            </a:r>
          </a:p>
          <a:p>
            <a:pPr>
              <a:buNone/>
            </a:pPr>
            <a:r>
              <a:rPr lang="en-US" b="1" dirty="0">
                <a:ea typeface="Cambria Math"/>
              </a:rPr>
              <a:t>   Example</a:t>
            </a:r>
            <a:r>
              <a:rPr lang="en-US" dirty="0">
                <a:ea typeface="Cambria Math"/>
              </a:rPr>
              <a:t>: The following relations  on the integers are symmetric:</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a:t>
            </a:r>
          </a:p>
          <a:p>
            <a:pPr lvl="1">
              <a:buNone/>
            </a:pPr>
            <a:r>
              <a:rPr lang="en-US" dirty="0">
                <a:latin typeface="Cambria Math"/>
                <a:ea typeface="Cambria Math"/>
              </a:rPr>
              <a:t>The following are not symmetric:</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 (note that 3 ≤ 4, but 4 ≰ 3),</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  (note that 4 &gt; 3, but 3 ≯ 4),</a:t>
            </a:r>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4 = 3 + 1, but 3 ≠4 + 1).</a:t>
            </a: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lvl="1">
              <a:buNone/>
            </a:pPr>
            <a:endParaRPr lang="en-US" dirty="0">
              <a:latin typeface="Cambria Math"/>
              <a:ea typeface="Cambria Math"/>
            </a:endParaRPr>
          </a:p>
          <a:p>
            <a:pPr>
              <a:buNone/>
            </a:pPr>
            <a:endParaRPr lang="en-US" dirty="0">
              <a:ea typeface="Cambria Math"/>
            </a:endParaRPr>
          </a:p>
          <a:p>
            <a:pPr lvl="1">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Antisymmetric</a:t>
            </a:r>
            <a:r>
              <a:rPr lang="en-US" dirty="0"/>
              <a:t> Relations</a:t>
            </a:r>
          </a:p>
        </p:txBody>
      </p:sp>
      <p:sp>
        <p:nvSpPr>
          <p:cNvPr id="3" name="Content Placeholder 2"/>
          <p:cNvSpPr>
            <a:spLocks noGrp="1"/>
          </p:cNvSpPr>
          <p:nvPr>
            <p:ph idx="1"/>
          </p:nvPr>
        </p:nvSpPr>
        <p:spPr/>
        <p:txBody>
          <a:bodyPr>
            <a:normAutofit fontScale="85000" lnSpcReduction="20000"/>
          </a:bodyPr>
          <a:lstStyle/>
          <a:p>
            <a:pPr>
              <a:buNone/>
            </a:pPr>
            <a:r>
              <a:rPr lang="en-US" b="1" dirty="0"/>
              <a:t>   </a:t>
            </a:r>
            <a:r>
              <a:rPr lang="en-US" b="1" dirty="0" err="1"/>
              <a:t>Definition</a:t>
            </a:r>
            <a:r>
              <a:rPr lang="en-US" dirty="0" err="1"/>
              <a:t>:A</a:t>
            </a:r>
            <a:r>
              <a:rPr lang="en-US" dirty="0"/>
              <a:t> relation </a:t>
            </a:r>
            <a:r>
              <a:rPr lang="en-US" i="1" dirty="0"/>
              <a:t>R</a:t>
            </a:r>
            <a:r>
              <a:rPr lang="en-US" dirty="0"/>
              <a:t> on a set </a:t>
            </a:r>
            <a:r>
              <a:rPr lang="en-US" i="1" dirty="0"/>
              <a:t>A</a:t>
            </a:r>
            <a:r>
              <a:rPr lang="en-US" dirty="0"/>
              <a:t> such that for all</a:t>
            </a:r>
            <a:r>
              <a:rPr lang="en-US" i="1" dirty="0">
                <a:ea typeface="Cambria Math"/>
              </a:rPr>
              <a:t>   </a:t>
            </a:r>
            <a:r>
              <a:rPr lang="en-US" i="1" dirty="0" err="1">
                <a:ea typeface="Cambria Math"/>
              </a:rPr>
              <a:t>a,b</a:t>
            </a:r>
            <a:r>
              <a:rPr lang="en-US" i="1"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b="1" i="1" dirty="0">
                <a:ea typeface="Cambria Math"/>
              </a:rPr>
              <a:t>  </a:t>
            </a:r>
            <a:r>
              <a:rPr lang="en-US" dirty="0"/>
              <a:t>if (</a:t>
            </a:r>
            <a:r>
              <a:rPr lang="en-US" i="1" dirty="0" err="1"/>
              <a:t>a</a:t>
            </a:r>
            <a:r>
              <a:rPr lang="en-US" dirty="0" err="1"/>
              <a:t>,</a:t>
            </a:r>
            <a:r>
              <a:rPr lang="en-US" i="1" dirty="0" err="1"/>
              <a:t>b</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b="1" i="1" dirty="0">
                <a:ea typeface="Cambria Math"/>
              </a:rPr>
              <a:t> </a:t>
            </a:r>
            <a:r>
              <a:rPr lang="en-US" dirty="0">
                <a:ea typeface="Cambria Math"/>
              </a:rPr>
              <a:t>and </a:t>
            </a:r>
            <a:r>
              <a:rPr lang="en-US" dirty="0"/>
              <a:t>(</a:t>
            </a:r>
            <a:r>
              <a:rPr lang="en-US" i="1" dirty="0" err="1"/>
              <a:t>b</a:t>
            </a:r>
            <a:r>
              <a:rPr lang="en-US" dirty="0" err="1"/>
              <a:t>,</a:t>
            </a:r>
            <a:r>
              <a:rPr lang="en-US" i="1" dirty="0" err="1"/>
              <a:t>a</a:t>
            </a:r>
            <a:r>
              <a:rPr lang="en-US" dirty="0"/>
              <a:t>) </a:t>
            </a:r>
            <a:r>
              <a:rPr lang="en-US" dirty="0">
                <a:latin typeface="Cambria Math"/>
                <a:ea typeface="Cambria Math"/>
              </a:rPr>
              <a:t>∊ </a:t>
            </a:r>
            <a:r>
              <a:rPr lang="en-US" i="1" dirty="0">
                <a:ea typeface="Cambria Math"/>
              </a:rPr>
              <a:t>R</a:t>
            </a:r>
            <a:r>
              <a:rPr lang="en-US" b="1" i="1" dirty="0">
                <a:ea typeface="Cambria Math"/>
              </a:rPr>
              <a:t>, </a:t>
            </a:r>
            <a:r>
              <a:rPr lang="en-US" dirty="0">
                <a:ea typeface="Cambria Math"/>
              </a:rPr>
              <a:t>then </a:t>
            </a:r>
            <a:r>
              <a:rPr lang="en-US" i="1" dirty="0">
                <a:ea typeface="Cambria Math"/>
              </a:rPr>
              <a:t>a = b  </a:t>
            </a:r>
            <a:r>
              <a:rPr lang="en-US" dirty="0">
                <a:ea typeface="Cambria Math"/>
              </a:rPr>
              <a:t>is called </a:t>
            </a:r>
            <a:r>
              <a:rPr lang="en-US" i="1" dirty="0" err="1">
                <a:ea typeface="Cambria Math"/>
              </a:rPr>
              <a:t>antisymmetric</a:t>
            </a:r>
            <a:r>
              <a:rPr lang="en-US" dirty="0">
                <a:ea typeface="Cambria Math"/>
              </a:rPr>
              <a:t>. Written symbolically, </a:t>
            </a:r>
            <a:r>
              <a:rPr lang="en-US" i="1" dirty="0">
                <a:ea typeface="Cambria Math"/>
              </a:rPr>
              <a:t>R</a:t>
            </a:r>
            <a:r>
              <a:rPr lang="en-US" dirty="0">
                <a:ea typeface="Cambria Math"/>
              </a:rPr>
              <a:t> is </a:t>
            </a:r>
            <a:r>
              <a:rPr lang="en-US" dirty="0" err="1">
                <a:ea typeface="Cambria Math"/>
              </a:rPr>
              <a:t>antisymmetric</a:t>
            </a:r>
            <a:r>
              <a:rPr lang="en-US" dirty="0">
                <a:ea typeface="Cambria Math"/>
              </a:rPr>
              <a:t> if and only if </a:t>
            </a:r>
          </a:p>
          <a:p>
            <a:pPr lvl="1">
              <a:buNone/>
            </a:pPr>
            <a:r>
              <a:rPr lang="en-US" dirty="0">
                <a:latin typeface="Cambria Math"/>
                <a:ea typeface="Cambria Math"/>
              </a:rPr>
              <a:t>∀</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latin typeface="Cambria Math"/>
                <a:ea typeface="Cambria Math"/>
              </a:rPr>
              <a:t>,</a:t>
            </a:r>
            <a:r>
              <a:rPr lang="en-US" i="1" dirty="0" err="1">
                <a:ea typeface="Cambria Math"/>
              </a:rPr>
              <a:t>x</a:t>
            </a:r>
            <a:r>
              <a:rPr lang="en-US" dirty="0">
                <a:latin typeface="Cambria Math"/>
                <a:ea typeface="Cambria Math"/>
              </a:rPr>
              <a:t>) ∊ </a:t>
            </a:r>
            <a:r>
              <a:rPr lang="en-US" i="1" dirty="0">
                <a:ea typeface="Cambria Math"/>
              </a:rPr>
              <a:t>R </a:t>
            </a:r>
            <a:r>
              <a:rPr lang="en-US" dirty="0">
                <a:latin typeface="Cambria Math"/>
                <a:ea typeface="Cambria Math"/>
              </a:rPr>
              <a:t>⟶ </a:t>
            </a:r>
            <a:r>
              <a:rPr lang="en-US" i="1" dirty="0">
                <a:ea typeface="Cambria Math"/>
              </a:rPr>
              <a:t>x</a:t>
            </a:r>
            <a:r>
              <a:rPr lang="en-US" dirty="0">
                <a:latin typeface="Cambria Math"/>
                <a:ea typeface="Cambria Math"/>
              </a:rPr>
              <a:t> = </a:t>
            </a:r>
            <a:r>
              <a:rPr lang="en-US" i="1" dirty="0">
                <a:ea typeface="Cambria Math"/>
              </a:rPr>
              <a:t>y</a:t>
            </a:r>
            <a:r>
              <a:rPr lang="en-US" dirty="0">
                <a:latin typeface="Cambria Math"/>
                <a:ea typeface="Cambria Math"/>
              </a:rPr>
              <a:t>]</a:t>
            </a:r>
            <a:endParaRPr lang="en-US" dirty="0">
              <a:ea typeface="Cambria Math"/>
            </a:endParaRPr>
          </a:p>
          <a:p>
            <a:r>
              <a:rPr lang="en-US" b="1" dirty="0">
                <a:ea typeface="Cambria Math"/>
              </a:rPr>
              <a:t>Example</a:t>
            </a:r>
            <a:r>
              <a:rPr lang="en-US" dirty="0">
                <a:ea typeface="Cambria Math"/>
              </a:rPr>
              <a:t>: The following relations  on the integers are </a:t>
            </a:r>
            <a:r>
              <a:rPr lang="en-US" dirty="0" err="1">
                <a:ea typeface="Cambria Math"/>
              </a:rPr>
              <a:t>antisymmetric</a:t>
            </a:r>
            <a:r>
              <a:rPr lang="en-US" dirty="0">
                <a:ea typeface="Cambria Math"/>
              </a:rPr>
              <a:t>:</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a:t>
            </a:r>
          </a:p>
          <a:p>
            <a:pPr lvl="1">
              <a:buNone/>
            </a:pPr>
            <a:r>
              <a:rPr lang="en-US" dirty="0">
                <a:latin typeface="Cambria Math"/>
                <a:ea typeface="Cambria Math"/>
              </a:rPr>
              <a:t>The following relations are not </a:t>
            </a:r>
            <a:r>
              <a:rPr lang="en-US" dirty="0" err="1">
                <a:latin typeface="Cambria Math"/>
                <a:ea typeface="Cambria Math"/>
              </a:rPr>
              <a:t>antisymmetric</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 </a:t>
            </a:r>
          </a:p>
          <a:p>
            <a:pPr lvl="1">
              <a:buNone/>
            </a:pPr>
            <a:r>
              <a:rPr lang="en-US" dirty="0">
                <a:latin typeface="Cambria Math"/>
                <a:ea typeface="Cambria Math"/>
              </a:rPr>
              <a:t>                    (note that both (1,−1) and (−1,1) belong to </a:t>
            </a:r>
            <a:r>
              <a:rPr lang="en-US" i="1" dirty="0"/>
              <a:t>R</a:t>
            </a:r>
            <a:r>
              <a:rPr lang="en-US" baseline="-25000" dirty="0">
                <a:latin typeface="Cambria Math" pitchFamily="18" charset="0"/>
                <a:ea typeface="Cambria Math" pitchFamily="18" charset="0"/>
              </a:rPr>
              <a:t>3</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both (1,2) and (2,1) belong to </a:t>
            </a:r>
            <a:r>
              <a:rPr lang="en-US" i="1" dirty="0"/>
              <a:t>R</a:t>
            </a:r>
            <a:r>
              <a:rPr lang="en-US" baseline="-25000" dirty="0">
                <a:latin typeface="Cambria Math" pitchFamily="18" charset="0"/>
                <a:ea typeface="Cambria Math" pitchFamily="18" charset="0"/>
              </a:rPr>
              <a:t>6</a:t>
            </a:r>
            <a:r>
              <a:rPr lang="en-US" dirty="0">
                <a:latin typeface="Cambria Math"/>
                <a:ea typeface="Cambria Math"/>
              </a:rPr>
              <a:t>).</a:t>
            </a:r>
          </a:p>
          <a:p>
            <a:pPr lvl="1">
              <a:buNone/>
            </a:pPr>
            <a:endParaRPr lang="en-US" dirty="0"/>
          </a:p>
          <a:p>
            <a:pPr lvl="1">
              <a:buNone/>
            </a:pPr>
            <a:endParaRPr lang="en-US" dirty="0">
              <a:latin typeface="Cambria Math"/>
              <a:ea typeface="Cambria Math"/>
            </a:endParaRPr>
          </a:p>
          <a:p>
            <a:endParaRPr lang="en-US" dirty="0"/>
          </a:p>
        </p:txBody>
      </p:sp>
      <p:sp>
        <p:nvSpPr>
          <p:cNvPr id="5" name="TextBox 4"/>
          <p:cNvSpPr txBox="1"/>
          <p:nvPr/>
        </p:nvSpPr>
        <p:spPr>
          <a:xfrm>
            <a:off x="4343400" y="3733800"/>
            <a:ext cx="3200400" cy="646331"/>
          </a:xfrm>
          <a:prstGeom prst="rect">
            <a:avLst/>
          </a:prstGeom>
          <a:noFill/>
          <a:ln>
            <a:solidFill>
              <a:schemeClr val="accent1"/>
            </a:solidFill>
          </a:ln>
        </p:spPr>
        <p:txBody>
          <a:bodyPr wrap="square" rtlCol="0">
            <a:spAutoFit/>
          </a:bodyPr>
          <a:lstStyle/>
          <a:p>
            <a:r>
              <a:rPr lang="en-US" dirty="0"/>
              <a:t>For any integer, if a</a:t>
            </a:r>
            <a:r>
              <a:rPr lang="en-US" i="1" dirty="0"/>
              <a:t> 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and </a:t>
            </a:r>
            <a:r>
              <a:rPr lang="en-US" i="1" dirty="0"/>
              <a:t>a</a:t>
            </a:r>
            <a:r>
              <a:rPr lang="en-US" dirty="0"/>
              <a:t> </a:t>
            </a:r>
            <a:r>
              <a:rPr lang="en-US" dirty="0">
                <a:latin typeface="Cambria Math"/>
                <a:ea typeface="Cambria Math"/>
              </a:rPr>
              <a:t>≤ </a:t>
            </a:r>
            <a:r>
              <a:rPr lang="en-US" i="1" dirty="0">
                <a:latin typeface="Cambria Math"/>
                <a:ea typeface="Cambria Math"/>
              </a:rPr>
              <a:t>b , </a:t>
            </a:r>
            <a:r>
              <a:rPr lang="en-US" dirty="0">
                <a:latin typeface="Cambria Math"/>
                <a:ea typeface="Cambria Math"/>
              </a:rPr>
              <a:t>then</a:t>
            </a:r>
            <a:r>
              <a:rPr lang="en-US" i="1" dirty="0">
                <a:latin typeface="Cambria Math"/>
                <a:ea typeface="Cambria Math"/>
              </a:rPr>
              <a:t> a = b. </a:t>
            </a:r>
            <a:endParaRPr lang="en-US" dirty="0"/>
          </a:p>
        </p:txBody>
      </p:sp>
      <p:cxnSp>
        <p:nvCxnSpPr>
          <p:cNvPr id="11" name="Straight Arrow Connector 10"/>
          <p:cNvCxnSpPr/>
          <p:nvPr/>
        </p:nvCxnSpPr>
        <p:spPr>
          <a:xfrm flipH="1">
            <a:off x="3048000" y="3886200"/>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Relations</a:t>
            </a:r>
          </a:p>
        </p:txBody>
      </p:sp>
      <p:sp>
        <p:nvSpPr>
          <p:cNvPr id="3" name="Content Placeholder 2"/>
          <p:cNvSpPr>
            <a:spLocks noGrp="1"/>
          </p:cNvSpPr>
          <p:nvPr>
            <p:ph idx="1"/>
          </p:nvPr>
        </p:nvSpPr>
        <p:spPr/>
        <p:txBody>
          <a:bodyPr>
            <a:normAutofit fontScale="85000" lnSpcReduction="20000"/>
          </a:bodyPr>
          <a:lstStyle/>
          <a:p>
            <a:pPr>
              <a:buNone/>
            </a:pPr>
            <a:r>
              <a:rPr lang="en-US" b="1" dirty="0"/>
              <a:t>   Definition: </a:t>
            </a:r>
            <a:r>
              <a:rPr lang="en-US" dirty="0"/>
              <a:t>A relation </a:t>
            </a:r>
            <a:r>
              <a:rPr lang="en-US" i="1" dirty="0"/>
              <a:t>R</a:t>
            </a:r>
            <a:r>
              <a:rPr lang="en-US" dirty="0"/>
              <a:t> on a set </a:t>
            </a:r>
            <a:r>
              <a:rPr lang="en-US" i="1" dirty="0"/>
              <a:t>A</a:t>
            </a:r>
            <a:r>
              <a:rPr lang="en-US" dirty="0"/>
              <a:t> is called transitive if whenever (</a:t>
            </a:r>
            <a:r>
              <a:rPr lang="en-US" i="1" dirty="0" err="1"/>
              <a:t>a</a:t>
            </a:r>
            <a:r>
              <a:rPr lang="en-US" dirty="0" err="1"/>
              <a:t>,</a:t>
            </a:r>
            <a:r>
              <a:rPr lang="en-US" i="1" dirty="0" err="1"/>
              <a:t>b</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b="1" i="1" dirty="0">
                <a:ea typeface="Cambria Math"/>
              </a:rPr>
              <a:t> </a:t>
            </a:r>
            <a:r>
              <a:rPr lang="en-US" dirty="0">
                <a:ea typeface="Cambria Math"/>
              </a:rPr>
              <a:t>and </a:t>
            </a:r>
            <a:r>
              <a:rPr lang="en-US" dirty="0"/>
              <a:t>(</a:t>
            </a:r>
            <a:r>
              <a:rPr lang="en-US" i="1" dirty="0" err="1"/>
              <a:t>b</a:t>
            </a:r>
            <a:r>
              <a:rPr lang="en-US" dirty="0" err="1"/>
              <a:t>,</a:t>
            </a:r>
            <a:r>
              <a:rPr lang="en-US" i="1" dirty="0" err="1"/>
              <a:t>c</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dirty="0">
                <a:ea typeface="Cambria Math"/>
              </a:rPr>
              <a:t>, then </a:t>
            </a:r>
            <a:r>
              <a:rPr lang="en-US" dirty="0"/>
              <a:t>(</a:t>
            </a:r>
            <a:r>
              <a:rPr lang="en-US" i="1" dirty="0" err="1"/>
              <a:t>a</a:t>
            </a:r>
            <a:r>
              <a:rPr lang="en-US" dirty="0" err="1"/>
              <a:t>,</a:t>
            </a:r>
            <a:r>
              <a:rPr lang="en-US" i="1" dirty="0" err="1"/>
              <a:t>c</a:t>
            </a:r>
            <a:r>
              <a:rPr lang="en-US" dirty="0"/>
              <a:t>) </a:t>
            </a:r>
            <a:r>
              <a:rPr lang="en-US" dirty="0">
                <a:latin typeface="Cambria Math"/>
                <a:ea typeface="Cambria Math"/>
              </a:rPr>
              <a:t>∊</a:t>
            </a:r>
            <a:r>
              <a:rPr lang="en-US" i="1" dirty="0">
                <a:latin typeface="Cambria Math"/>
                <a:ea typeface="Cambria Math"/>
              </a:rPr>
              <a:t> </a:t>
            </a:r>
            <a:r>
              <a:rPr lang="en-US" i="1" dirty="0">
                <a:ea typeface="Cambria Math"/>
              </a:rPr>
              <a:t>R</a:t>
            </a:r>
            <a:r>
              <a:rPr lang="en-US" dirty="0">
                <a:ea typeface="Cambria Math"/>
              </a:rPr>
              <a:t>, for all </a:t>
            </a:r>
            <a:r>
              <a:rPr lang="en-US" i="1" dirty="0" err="1">
                <a:ea typeface="Cambria Math"/>
              </a:rPr>
              <a:t>a</a:t>
            </a:r>
            <a:r>
              <a:rPr lang="en-US" dirty="0" err="1">
                <a:ea typeface="Cambria Math"/>
              </a:rPr>
              <a:t>,</a:t>
            </a:r>
            <a:r>
              <a:rPr lang="en-US" i="1" dirty="0" err="1">
                <a:ea typeface="Cambria Math"/>
              </a:rPr>
              <a:t>b</a:t>
            </a:r>
            <a:r>
              <a:rPr lang="en-US" dirty="0" err="1">
                <a:ea typeface="Cambria Math"/>
              </a:rPr>
              <a:t>,</a:t>
            </a:r>
            <a:r>
              <a:rPr lang="en-US" i="1" dirty="0" err="1">
                <a:ea typeface="Cambria Math"/>
              </a:rPr>
              <a:t>c</a:t>
            </a:r>
            <a:r>
              <a:rPr lang="en-US" dirty="0">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A</a:t>
            </a:r>
            <a:r>
              <a:rPr lang="en-US" dirty="0">
                <a:ea typeface="Cambria Math"/>
              </a:rPr>
              <a:t>. Written symbolically, </a:t>
            </a:r>
            <a:r>
              <a:rPr lang="en-US" i="1" dirty="0">
                <a:ea typeface="Cambria Math"/>
              </a:rPr>
              <a:t>R</a:t>
            </a:r>
            <a:r>
              <a:rPr lang="en-US" dirty="0">
                <a:ea typeface="Cambria Math"/>
              </a:rPr>
              <a:t> is transitive if and only if </a:t>
            </a:r>
          </a:p>
          <a:p>
            <a:pPr lvl="1">
              <a:buNone/>
            </a:pPr>
            <a:r>
              <a:rPr lang="en-US" dirty="0">
                <a:latin typeface="Cambria Math"/>
                <a:ea typeface="Cambria Math"/>
              </a:rPr>
              <a:t>      ∀</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z</a:t>
            </a:r>
            <a:r>
              <a:rPr lang="en-US" dirty="0">
                <a:latin typeface="Cambria Math"/>
                <a:ea typeface="Cambria Math"/>
              </a:rPr>
              <a:t>[(</a:t>
            </a:r>
            <a:r>
              <a:rPr lang="en-US" i="1" dirty="0" err="1">
                <a:ea typeface="Cambria Math"/>
              </a:rPr>
              <a:t>x</a:t>
            </a:r>
            <a:r>
              <a:rPr lang="en-US" dirty="0" err="1">
                <a:latin typeface="Cambria Math"/>
                <a:ea typeface="Cambria Math"/>
              </a:rPr>
              <a:t>,</a:t>
            </a:r>
            <a:r>
              <a:rPr lang="en-US" i="1" dirty="0" err="1">
                <a:ea typeface="Cambria Math"/>
              </a:rPr>
              <a:t>y</a:t>
            </a:r>
            <a:r>
              <a:rPr lang="en-US" dirty="0">
                <a:latin typeface="Cambria Math"/>
                <a:ea typeface="Cambria Math"/>
              </a:rPr>
              <a:t>) ∊</a:t>
            </a:r>
            <a:r>
              <a:rPr lang="en-US" i="1" dirty="0">
                <a:ea typeface="Cambria Math"/>
              </a:rPr>
              <a:t>R</a:t>
            </a:r>
            <a:r>
              <a:rPr lang="en-US" dirty="0">
                <a:latin typeface="Cambria Math"/>
                <a:ea typeface="Cambria Math"/>
              </a:rPr>
              <a:t> ∧ (</a:t>
            </a:r>
            <a:r>
              <a:rPr lang="en-US" i="1" dirty="0" err="1">
                <a:ea typeface="Cambria Math"/>
              </a:rPr>
              <a:t>y</a:t>
            </a:r>
            <a:r>
              <a:rPr lang="en-US" dirty="0" err="1">
                <a:latin typeface="Cambria Math"/>
                <a:ea typeface="Cambria Math"/>
              </a:rPr>
              <a:t>,</a:t>
            </a:r>
            <a:r>
              <a:rPr lang="en-US" i="1" dirty="0" err="1">
                <a:ea typeface="Cambria Math"/>
              </a:rPr>
              <a:t>z</a:t>
            </a:r>
            <a:r>
              <a:rPr lang="en-US" dirty="0">
                <a:latin typeface="Cambria Math"/>
                <a:ea typeface="Cambria Math"/>
              </a:rPr>
              <a:t>) ∊ R ⟶ (</a:t>
            </a:r>
            <a:r>
              <a:rPr lang="en-US" i="1" dirty="0" err="1">
                <a:ea typeface="Cambria Math"/>
              </a:rPr>
              <a:t>x</a:t>
            </a:r>
            <a:r>
              <a:rPr lang="en-US" dirty="0" err="1">
                <a:latin typeface="Cambria Math"/>
                <a:ea typeface="Cambria Math"/>
              </a:rPr>
              <a:t>,</a:t>
            </a:r>
            <a:r>
              <a:rPr lang="en-US" i="1" dirty="0" err="1">
                <a:ea typeface="Cambria Math"/>
              </a:rPr>
              <a:t>z</a:t>
            </a:r>
            <a:r>
              <a:rPr lang="en-US" dirty="0">
                <a:latin typeface="Cambria Math"/>
                <a:ea typeface="Cambria Math"/>
              </a:rPr>
              <a:t>) ∊ </a:t>
            </a:r>
            <a:r>
              <a:rPr lang="en-US" i="1" dirty="0">
                <a:ea typeface="Cambria Math"/>
              </a:rPr>
              <a:t>R</a:t>
            </a:r>
            <a:r>
              <a:rPr lang="en-US" dirty="0">
                <a:latin typeface="Cambria Math"/>
                <a:ea typeface="Cambria Math"/>
              </a:rPr>
              <a:t> ]</a:t>
            </a:r>
            <a:endParaRPr lang="en-US" dirty="0">
              <a:ea typeface="Cambria Math"/>
            </a:endParaRPr>
          </a:p>
          <a:p>
            <a:r>
              <a:rPr lang="en-US" b="1" dirty="0">
                <a:ea typeface="Cambria Math"/>
              </a:rPr>
              <a:t>Example</a:t>
            </a:r>
            <a:r>
              <a:rPr lang="en-US" dirty="0">
                <a:ea typeface="Cambria Math"/>
              </a:rPr>
              <a:t>: The following relations  on the integers are transitive:</a:t>
            </a:r>
          </a:p>
          <a:p>
            <a:pPr lvl="1">
              <a:buNone/>
            </a:pPr>
            <a:r>
              <a:rPr lang="en-US" i="1" dirty="0"/>
              <a:t>R</a:t>
            </a:r>
            <a:r>
              <a:rPr lang="en-US" baseline="-25000" dirty="0">
                <a:latin typeface="Cambria Math" pitchFamily="18" charset="0"/>
                <a:ea typeface="Cambria Math" pitchFamily="18" charset="0"/>
              </a:rPr>
              <a:t>1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i="1" dirty="0"/>
              <a:t>R</a:t>
            </a:r>
            <a:r>
              <a:rPr lang="en-US" baseline="-25000" dirty="0">
                <a:latin typeface="Cambria Math" pitchFamily="18" charset="0"/>
                <a:ea typeface="Cambria Math" pitchFamily="18" charset="0"/>
              </a:rPr>
              <a:t>2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&gt; </a:t>
            </a:r>
            <a:r>
              <a:rPr lang="en-US" i="1" dirty="0">
                <a:latin typeface="Cambria Math"/>
                <a:ea typeface="Cambria Math"/>
              </a:rPr>
              <a:t>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3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or</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r>
              <a:rPr lang="en-US" dirty="0">
                <a:latin typeface="Cambria Math"/>
                <a:ea typeface="Cambria Math"/>
              </a:rPr>
              <a:t>},</a:t>
            </a:r>
            <a:endParaRPr lang="en-US" dirty="0"/>
          </a:p>
          <a:p>
            <a:pPr lvl="1">
              <a:buNone/>
            </a:pPr>
            <a:r>
              <a:rPr lang="en-US" i="1" dirty="0"/>
              <a:t>R</a:t>
            </a:r>
            <a:r>
              <a:rPr lang="en-US" baseline="-25000" dirty="0">
                <a:latin typeface="Cambria Math" pitchFamily="18" charset="0"/>
                <a:ea typeface="Cambria Math" pitchFamily="18" charset="0"/>
              </a:rPr>
              <a:t>4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p>
          <a:p>
            <a:pPr lvl="1">
              <a:buNone/>
            </a:pPr>
            <a:r>
              <a:rPr lang="en-US" dirty="0">
                <a:latin typeface="Cambria Math"/>
                <a:ea typeface="Cambria Math"/>
              </a:rPr>
              <a:t>The following are not transitive:</a:t>
            </a:r>
          </a:p>
          <a:p>
            <a:pPr lvl="1">
              <a:buNone/>
            </a:pPr>
            <a:r>
              <a:rPr lang="en-US" dirty="0">
                <a:latin typeface="Cambria Math"/>
                <a:ea typeface="Cambria Math"/>
              </a:rPr>
              <a:t> </a:t>
            </a:r>
            <a:r>
              <a:rPr lang="en-US" i="1" dirty="0"/>
              <a:t>R</a:t>
            </a:r>
            <a:r>
              <a:rPr lang="en-US" baseline="-25000" dirty="0">
                <a:latin typeface="Cambria Math" pitchFamily="18" charset="0"/>
                <a:ea typeface="Cambria Math" pitchFamily="18" charset="0"/>
              </a:rPr>
              <a:t>5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latin typeface="Cambria Math"/>
                <a:ea typeface="Cambria Math"/>
              </a:rPr>
              <a:t>+ 1} (note that both (3,2) and (4,3) belong to </a:t>
            </a:r>
            <a:r>
              <a:rPr lang="en-US" i="1" dirty="0"/>
              <a:t>R</a:t>
            </a:r>
            <a:r>
              <a:rPr lang="en-US" baseline="-25000" dirty="0">
                <a:latin typeface="Cambria Math" pitchFamily="18" charset="0"/>
                <a:ea typeface="Cambria Math" pitchFamily="18" charset="0"/>
              </a:rPr>
              <a:t>5</a:t>
            </a:r>
            <a:r>
              <a:rPr lang="en-US" dirty="0">
                <a:latin typeface="Cambria Math"/>
                <a:ea typeface="Cambria Math"/>
              </a:rPr>
              <a:t>, but not (3,3)),</a:t>
            </a:r>
          </a:p>
          <a:p>
            <a:pPr lvl="1">
              <a:buNone/>
            </a:pPr>
            <a:r>
              <a:rPr lang="en-US" i="1" dirty="0"/>
              <a:t> R</a:t>
            </a:r>
            <a:r>
              <a:rPr lang="en-US" baseline="-25000" dirty="0">
                <a:latin typeface="Cambria Math" pitchFamily="18" charset="0"/>
                <a:ea typeface="Cambria Math" pitchFamily="18" charset="0"/>
              </a:rPr>
              <a:t>6 </a:t>
            </a:r>
            <a:r>
              <a:rPr lang="en-US" dirty="0"/>
              <a:t>= {(</a:t>
            </a:r>
            <a:r>
              <a:rPr lang="en-US" i="1" dirty="0" err="1"/>
              <a:t>a</a:t>
            </a:r>
            <a:r>
              <a:rPr lang="en-US" dirty="0" err="1"/>
              <a:t>,</a:t>
            </a:r>
            <a:r>
              <a:rPr lang="en-US" i="1" dirty="0" err="1"/>
              <a:t>b</a:t>
            </a:r>
            <a:r>
              <a:rPr lang="en-US" dirty="0"/>
              <a:t>) | </a:t>
            </a:r>
            <a:r>
              <a:rPr lang="en-US" i="1" dirty="0"/>
              <a:t>a</a:t>
            </a:r>
            <a:r>
              <a:rPr lang="en-US" dirty="0"/>
              <a:t> + </a:t>
            </a:r>
            <a:r>
              <a:rPr lang="en-US" i="1" dirty="0"/>
              <a:t>b</a:t>
            </a:r>
            <a:r>
              <a:rPr lang="en-US" dirty="0"/>
              <a:t> </a:t>
            </a:r>
            <a:r>
              <a:rPr lang="en-US" dirty="0">
                <a:latin typeface="Cambria Math"/>
                <a:ea typeface="Cambria Math"/>
              </a:rPr>
              <a:t>≤ 3} (note that both (2,1) and (1,2) belong to </a:t>
            </a:r>
            <a:r>
              <a:rPr lang="en-US" i="1" dirty="0"/>
              <a:t>R</a:t>
            </a:r>
            <a:r>
              <a:rPr lang="en-US" baseline="-25000" dirty="0">
                <a:latin typeface="Cambria Math" pitchFamily="18" charset="0"/>
                <a:ea typeface="Cambria Math" pitchFamily="18" charset="0"/>
              </a:rPr>
              <a:t>6</a:t>
            </a:r>
            <a:r>
              <a:rPr lang="en-US" dirty="0">
                <a:latin typeface="Cambria Math"/>
                <a:ea typeface="Cambria Math"/>
              </a:rPr>
              <a:t>, but not (2,2)).</a:t>
            </a:r>
          </a:p>
          <a:p>
            <a:pPr lvl="1">
              <a:buNone/>
            </a:pPr>
            <a:endParaRPr lang="en-US" dirty="0">
              <a:latin typeface="Cambria Math"/>
              <a:ea typeface="Cambria Math"/>
            </a:endParaRPr>
          </a:p>
          <a:p>
            <a:pPr lvl="1">
              <a:buNone/>
            </a:pPr>
            <a:endParaRPr lang="en-US" dirty="0"/>
          </a:p>
          <a:p>
            <a:pPr>
              <a:buNone/>
            </a:pPr>
            <a:endParaRPr lang="en-US" b="1" dirty="0">
              <a:ea typeface="Cambria Math"/>
            </a:endParaRPr>
          </a:p>
        </p:txBody>
      </p:sp>
      <p:cxnSp>
        <p:nvCxnSpPr>
          <p:cNvPr id="6" name="Straight Arrow Connector 5"/>
          <p:cNvCxnSpPr/>
          <p:nvPr/>
        </p:nvCxnSpPr>
        <p:spPr>
          <a:xfrm flipH="1">
            <a:off x="3124200" y="3581400"/>
            <a:ext cx="762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191000" y="3505200"/>
            <a:ext cx="3429000" cy="646331"/>
          </a:xfrm>
          <a:prstGeom prst="rect">
            <a:avLst/>
          </a:prstGeom>
          <a:noFill/>
          <a:ln>
            <a:solidFill>
              <a:schemeClr val="accent1"/>
            </a:solidFill>
          </a:ln>
        </p:spPr>
        <p:txBody>
          <a:bodyPr wrap="square" rtlCol="0">
            <a:spAutoFit/>
          </a:bodyPr>
          <a:lstStyle/>
          <a:p>
            <a:r>
              <a:rPr lang="en-US" dirty="0"/>
              <a:t>For every integer,</a:t>
            </a:r>
            <a:r>
              <a:rPr lang="en-US" i="1" dirty="0"/>
              <a:t> a</a:t>
            </a:r>
            <a:r>
              <a:rPr lang="en-US" dirty="0"/>
              <a:t> </a:t>
            </a:r>
            <a:r>
              <a:rPr lang="en-US" dirty="0">
                <a:latin typeface="Cambria Math"/>
                <a:ea typeface="Cambria Math"/>
              </a:rPr>
              <a:t>≤ </a:t>
            </a:r>
            <a:r>
              <a:rPr lang="en-US" i="1" dirty="0">
                <a:latin typeface="Cambria Math"/>
                <a:ea typeface="Cambria Math"/>
              </a:rPr>
              <a:t>b </a:t>
            </a:r>
          </a:p>
          <a:p>
            <a:r>
              <a:rPr lang="en-US" i="1" dirty="0">
                <a:latin typeface="Cambria Math"/>
                <a:ea typeface="Cambria Math"/>
              </a:rPr>
              <a:t> </a:t>
            </a:r>
            <a:r>
              <a:rPr lang="en-US" dirty="0">
                <a:latin typeface="Cambria Math"/>
                <a:ea typeface="Cambria Math"/>
              </a:rPr>
              <a:t>and</a:t>
            </a:r>
            <a:r>
              <a:rPr lang="en-US" dirty="0"/>
              <a:t> </a:t>
            </a:r>
            <a:r>
              <a:rPr lang="en-US" i="1" dirty="0"/>
              <a:t>b</a:t>
            </a:r>
            <a:r>
              <a:rPr lang="en-US" dirty="0"/>
              <a:t> </a:t>
            </a:r>
            <a:r>
              <a:rPr lang="en-US" dirty="0">
                <a:latin typeface="Cambria Math"/>
                <a:ea typeface="Cambria Math"/>
              </a:rPr>
              <a:t>≤ </a:t>
            </a:r>
            <a:r>
              <a:rPr lang="en-US" i="1" dirty="0">
                <a:ea typeface="Cambria Math"/>
              </a:rPr>
              <a:t>c</a:t>
            </a:r>
            <a:r>
              <a:rPr lang="en-US" i="1" dirty="0">
                <a:latin typeface="Cambria Math"/>
                <a:ea typeface="Cambria Math"/>
              </a:rPr>
              <a:t>, </a:t>
            </a:r>
            <a:r>
              <a:rPr lang="en-US" dirty="0">
                <a:latin typeface="Cambria Math"/>
                <a:ea typeface="Cambria Math"/>
              </a:rPr>
              <a:t>then </a:t>
            </a:r>
            <a:r>
              <a:rPr lang="en-US" i="1" dirty="0"/>
              <a:t>b</a:t>
            </a:r>
            <a:r>
              <a:rPr lang="en-US" dirty="0"/>
              <a:t> </a:t>
            </a:r>
            <a:r>
              <a:rPr lang="en-US" dirty="0">
                <a:latin typeface="Cambria Math"/>
                <a:ea typeface="Cambria Math"/>
              </a:rPr>
              <a:t>≤ </a:t>
            </a:r>
            <a:r>
              <a:rPr lang="en-US" i="1" dirty="0">
                <a:ea typeface="Cambria Math"/>
              </a:rPr>
              <a:t>c. </a:t>
            </a:r>
            <a:r>
              <a:rPr lang="en-US" i="1" dirty="0">
                <a:latin typeface="Cambria Math"/>
                <a:ea typeface="Cambria Math"/>
              </a:rPr>
              <a:t> </a:t>
            </a: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Relations</a:t>
            </a:r>
          </a:p>
        </p:txBody>
      </p:sp>
      <p:sp>
        <p:nvSpPr>
          <p:cNvPr id="3" name="Content Placeholder 2"/>
          <p:cNvSpPr>
            <a:spLocks noGrp="1"/>
          </p:cNvSpPr>
          <p:nvPr>
            <p:ph idx="1"/>
          </p:nvPr>
        </p:nvSpPr>
        <p:spPr/>
        <p:txBody>
          <a:bodyPr/>
          <a:lstStyle/>
          <a:p>
            <a:r>
              <a:rPr lang="en-US" dirty="0"/>
              <a:t>Given two relations </a:t>
            </a:r>
            <a:r>
              <a:rPr lang="en-US" i="1" dirty="0"/>
              <a:t>R</a:t>
            </a:r>
            <a:r>
              <a:rPr lang="en-US" baseline="-25000" dirty="0">
                <a:latin typeface="Cambria Math" pitchFamily="18" charset="0"/>
                <a:ea typeface="Cambria Math" pitchFamily="18" charset="0"/>
              </a:rPr>
              <a:t>1</a:t>
            </a:r>
            <a:r>
              <a:rPr lang="en-US" dirty="0"/>
              <a:t> and </a:t>
            </a:r>
            <a:r>
              <a:rPr lang="en-US" i="1" dirty="0"/>
              <a:t>R</a:t>
            </a:r>
            <a:r>
              <a:rPr lang="en-US" baseline="-25000" dirty="0">
                <a:latin typeface="Cambria Math" pitchFamily="18" charset="0"/>
                <a:ea typeface="Cambria Math" pitchFamily="18" charset="0"/>
              </a:rPr>
              <a:t>2</a:t>
            </a:r>
            <a:r>
              <a:rPr lang="en-US" dirty="0"/>
              <a:t>, we can combine them using basic set operations to form new relations such as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2</a:t>
            </a:r>
            <a:r>
              <a:rPr lang="en-US" dirty="0"/>
              <a:t>,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2</a:t>
            </a:r>
            <a:r>
              <a:rPr lang="en-US" dirty="0"/>
              <a:t>, </a:t>
            </a:r>
            <a:r>
              <a:rPr lang="en-US" i="1" dirty="0"/>
              <a:t>R</a:t>
            </a:r>
            <a:r>
              <a:rPr lang="en-US" baseline="-25000" dirty="0">
                <a:latin typeface="Cambria Math" pitchFamily="18" charset="0"/>
                <a:ea typeface="Cambria Math" pitchFamily="18" charset="0"/>
              </a:rPr>
              <a:t>1</a:t>
            </a:r>
            <a:r>
              <a:rPr lang="en-US" dirty="0"/>
              <a:t> </a:t>
            </a:r>
            <a:r>
              <a:rPr lang="en-US" dirty="0">
                <a:latin typeface="Cambria Math"/>
                <a:ea typeface="Cambria Math"/>
              </a:rPr>
              <a:t>− </a:t>
            </a:r>
            <a:r>
              <a:rPr lang="en-US" i="1" dirty="0"/>
              <a:t>R</a:t>
            </a:r>
            <a:r>
              <a:rPr lang="en-US" baseline="-25000" dirty="0">
                <a:latin typeface="Cambria Math" pitchFamily="18" charset="0"/>
                <a:ea typeface="Cambria Math" pitchFamily="18" charset="0"/>
              </a:rPr>
              <a:t>2</a:t>
            </a:r>
            <a:r>
              <a:rPr lang="en-US" dirty="0"/>
              <a:t>, and</a:t>
            </a:r>
            <a:r>
              <a:rPr lang="en-US" i="1" dirty="0"/>
              <a:t> R</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1</a:t>
            </a:r>
            <a:r>
              <a:rPr lang="en-US" dirty="0"/>
              <a:t>.</a:t>
            </a:r>
          </a:p>
          <a:p>
            <a:r>
              <a:rPr lang="en-US" b="1" dirty="0"/>
              <a:t>Example</a:t>
            </a:r>
            <a:r>
              <a:rPr lang="en-US" dirty="0"/>
              <a:t>: Let </a:t>
            </a:r>
            <a:r>
              <a:rPr lang="en-US" i="1" dirty="0"/>
              <a:t>A</a:t>
            </a:r>
            <a:r>
              <a:rPr lang="en-US" dirty="0"/>
              <a:t> = {</a:t>
            </a:r>
            <a:r>
              <a:rPr lang="en-US" dirty="0">
                <a:latin typeface="Cambria Math" pitchFamily="18" charset="0"/>
                <a:ea typeface="Cambria Math" pitchFamily="18" charset="0"/>
              </a:rPr>
              <a:t>1,2,3</a:t>
            </a:r>
            <a:r>
              <a:rPr lang="en-US" dirty="0"/>
              <a:t>}</a:t>
            </a:r>
            <a:r>
              <a:rPr lang="en-US" i="1" dirty="0"/>
              <a:t> </a:t>
            </a:r>
            <a:r>
              <a:rPr lang="en-US" dirty="0"/>
              <a:t>and </a:t>
            </a:r>
            <a:r>
              <a:rPr lang="en-US" i="1" dirty="0"/>
              <a:t>B</a:t>
            </a:r>
            <a:r>
              <a:rPr lang="en-US" dirty="0"/>
              <a:t> </a:t>
            </a:r>
            <a:r>
              <a:rPr lang="en-US" i="1" dirty="0"/>
              <a:t>= </a:t>
            </a:r>
            <a:r>
              <a:rPr lang="en-US" dirty="0"/>
              <a:t>{</a:t>
            </a:r>
            <a:r>
              <a:rPr lang="en-US" dirty="0">
                <a:latin typeface="Cambria Math" pitchFamily="18" charset="0"/>
                <a:ea typeface="Cambria Math" pitchFamily="18" charset="0"/>
              </a:rPr>
              <a:t>1,2,3,4</a:t>
            </a:r>
            <a:r>
              <a:rPr lang="en-US" dirty="0"/>
              <a:t>}. The relations </a:t>
            </a:r>
            <a:r>
              <a:rPr lang="en-US" i="1" dirty="0"/>
              <a:t>R</a:t>
            </a:r>
            <a:r>
              <a:rPr lang="en-US" baseline="-25000"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2,2</a:t>
            </a:r>
            <a:r>
              <a:rPr lang="en-US" dirty="0"/>
              <a:t>),(</a:t>
            </a:r>
            <a:r>
              <a:rPr lang="en-US" dirty="0">
                <a:latin typeface="Cambria Math" pitchFamily="18" charset="0"/>
                <a:ea typeface="Cambria Math" pitchFamily="18" charset="0"/>
              </a:rPr>
              <a:t>3,3</a:t>
            </a:r>
            <a:r>
              <a:rPr lang="en-US" dirty="0"/>
              <a:t>)} and                              </a:t>
            </a:r>
            <a:r>
              <a:rPr lang="en-US" i="1" dirty="0"/>
              <a:t>R</a:t>
            </a:r>
            <a:r>
              <a:rPr lang="en-US" baseline="-25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1,2</a:t>
            </a:r>
            <a:r>
              <a:rPr lang="en-US" dirty="0"/>
              <a:t>),(</a:t>
            </a:r>
            <a:r>
              <a:rPr lang="en-US" dirty="0">
                <a:latin typeface="Cambria Math" pitchFamily="18" charset="0"/>
                <a:ea typeface="Cambria Math" pitchFamily="18" charset="0"/>
              </a:rPr>
              <a:t>1,3</a:t>
            </a:r>
            <a:r>
              <a:rPr lang="en-US" dirty="0"/>
              <a:t>),(</a:t>
            </a:r>
            <a:r>
              <a:rPr lang="en-US" dirty="0">
                <a:latin typeface="Cambria Math" pitchFamily="18" charset="0"/>
                <a:ea typeface="Cambria Math" pitchFamily="18" charset="0"/>
              </a:rPr>
              <a:t>1,4</a:t>
            </a:r>
            <a:r>
              <a:rPr lang="en-US" dirty="0"/>
              <a:t>)} can be combined using basic set operations to form new relations:</a:t>
            </a:r>
          </a:p>
          <a:p>
            <a:endParaRPr lang="en-US" dirty="0"/>
          </a:p>
        </p:txBody>
      </p:sp>
      <p:sp>
        <p:nvSpPr>
          <p:cNvPr id="8" name="TextBox 7"/>
          <p:cNvSpPr txBox="1"/>
          <p:nvPr/>
        </p:nvSpPr>
        <p:spPr>
          <a:xfrm>
            <a:off x="990600" y="4876800"/>
            <a:ext cx="70866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1,1</a:t>
            </a:r>
            <a:r>
              <a:rPr lang="en-US" sz="2800" dirty="0"/>
              <a:t>),(</a:t>
            </a:r>
            <a:r>
              <a:rPr lang="en-US" sz="2800" dirty="0">
                <a:latin typeface="Cambria Math" pitchFamily="18" charset="0"/>
                <a:ea typeface="Cambria Math" pitchFamily="18" charset="0"/>
              </a:rPr>
              <a:t>1,2</a:t>
            </a:r>
            <a:r>
              <a:rPr lang="en-US" sz="2800" dirty="0"/>
              <a:t>),(</a:t>
            </a:r>
            <a:r>
              <a:rPr lang="en-US" sz="2800" dirty="0">
                <a:latin typeface="Cambria Math" pitchFamily="18" charset="0"/>
                <a:ea typeface="Cambria Math" pitchFamily="18" charset="0"/>
              </a:rPr>
              <a:t>1,3</a:t>
            </a:r>
            <a:r>
              <a:rPr lang="en-US" sz="2800" dirty="0"/>
              <a:t>),(</a:t>
            </a:r>
            <a:r>
              <a:rPr lang="en-US" sz="2800" dirty="0">
                <a:latin typeface="Cambria Math" pitchFamily="18" charset="0"/>
                <a:ea typeface="Cambria Math" pitchFamily="18" charset="0"/>
              </a:rPr>
              <a:t>1,4</a:t>
            </a:r>
            <a:r>
              <a:rPr lang="en-US" sz="2800" dirty="0"/>
              <a:t>),(</a:t>
            </a:r>
            <a:r>
              <a:rPr lang="en-US" sz="2800" dirty="0">
                <a:latin typeface="Cambria Math" pitchFamily="18" charset="0"/>
                <a:ea typeface="Cambria Math" pitchFamily="18" charset="0"/>
              </a:rPr>
              <a:t>2,2</a:t>
            </a:r>
            <a:r>
              <a:rPr lang="en-US" sz="2800" dirty="0"/>
              <a:t>),(</a:t>
            </a:r>
            <a:r>
              <a:rPr lang="en-US" sz="2800" dirty="0">
                <a:latin typeface="Cambria Math" pitchFamily="18" charset="0"/>
                <a:ea typeface="Cambria Math" pitchFamily="18" charset="0"/>
              </a:rPr>
              <a:t>3,3</a:t>
            </a:r>
            <a:r>
              <a:rPr lang="en-US" sz="2800" dirty="0"/>
              <a:t>)} </a:t>
            </a:r>
          </a:p>
        </p:txBody>
      </p:sp>
      <p:sp>
        <p:nvSpPr>
          <p:cNvPr id="9" name="TextBox 8"/>
          <p:cNvSpPr txBox="1"/>
          <p:nvPr/>
        </p:nvSpPr>
        <p:spPr>
          <a:xfrm>
            <a:off x="1066800" y="5486400"/>
            <a:ext cx="2590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1,1</a:t>
            </a:r>
            <a:r>
              <a:rPr lang="en-US" sz="2800" dirty="0"/>
              <a:t>)} </a:t>
            </a:r>
          </a:p>
        </p:txBody>
      </p:sp>
      <p:sp>
        <p:nvSpPr>
          <p:cNvPr id="10" name="TextBox 9"/>
          <p:cNvSpPr txBox="1"/>
          <p:nvPr/>
        </p:nvSpPr>
        <p:spPr>
          <a:xfrm>
            <a:off x="4267200" y="5486400"/>
            <a:ext cx="3733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1</a:t>
            </a:r>
            <a:r>
              <a:rPr lang="en-US" sz="2800" dirty="0"/>
              <a:t> </a:t>
            </a:r>
            <a:r>
              <a:rPr lang="en-US" sz="2800" dirty="0">
                <a:latin typeface="Cambria Math"/>
                <a:ea typeface="Cambria Math"/>
              </a:rPr>
              <a:t>− </a:t>
            </a:r>
            <a:r>
              <a:rPr lang="en-US" sz="2800" i="1" dirty="0"/>
              <a:t>R</a:t>
            </a:r>
            <a:r>
              <a:rPr lang="en-US" sz="2800" baseline="-25000" dirty="0">
                <a:latin typeface="Cambria Math" pitchFamily="18" charset="0"/>
                <a:ea typeface="Cambria Math" pitchFamily="18" charset="0"/>
              </a:rPr>
              <a:t>2 </a:t>
            </a:r>
            <a:r>
              <a:rPr lang="en-US" sz="2800" dirty="0"/>
              <a:t>={(</a:t>
            </a:r>
            <a:r>
              <a:rPr lang="en-US" sz="2800" dirty="0">
                <a:latin typeface="Cambria Math" pitchFamily="18" charset="0"/>
                <a:ea typeface="Cambria Math" pitchFamily="18" charset="0"/>
              </a:rPr>
              <a:t>2,2</a:t>
            </a:r>
            <a:r>
              <a:rPr lang="en-US" sz="2800" dirty="0"/>
              <a:t>),(</a:t>
            </a:r>
            <a:r>
              <a:rPr lang="en-US" sz="2800" dirty="0">
                <a:latin typeface="Cambria Math" pitchFamily="18" charset="0"/>
                <a:ea typeface="Cambria Math" pitchFamily="18" charset="0"/>
              </a:rPr>
              <a:t>3,3</a:t>
            </a:r>
            <a:r>
              <a:rPr lang="en-US" sz="2800" dirty="0"/>
              <a:t>)} </a:t>
            </a:r>
          </a:p>
        </p:txBody>
      </p:sp>
      <p:sp>
        <p:nvSpPr>
          <p:cNvPr id="11" name="TextBox 10"/>
          <p:cNvSpPr txBox="1"/>
          <p:nvPr/>
        </p:nvSpPr>
        <p:spPr>
          <a:xfrm>
            <a:off x="990600" y="6172200"/>
            <a:ext cx="6019800" cy="523220"/>
          </a:xfrm>
          <a:prstGeom prst="rect">
            <a:avLst/>
          </a:prstGeom>
          <a:noFill/>
        </p:spPr>
        <p:txBody>
          <a:bodyPr wrap="square" rtlCol="0">
            <a:spAutoFit/>
          </a:bodyPr>
          <a:lstStyle/>
          <a:p>
            <a:r>
              <a:rPr lang="en-US" sz="2800" i="1" dirty="0"/>
              <a:t>R</a:t>
            </a:r>
            <a:r>
              <a:rPr lang="en-US" sz="2800" baseline="-25000" dirty="0">
                <a:latin typeface="Cambria Math" pitchFamily="18" charset="0"/>
                <a:ea typeface="Cambria Math" pitchFamily="18" charset="0"/>
              </a:rPr>
              <a:t>2</a:t>
            </a:r>
            <a:r>
              <a:rPr lang="en-US" sz="2800" dirty="0"/>
              <a:t> </a:t>
            </a:r>
            <a:r>
              <a:rPr lang="en-US" sz="2800" dirty="0">
                <a:latin typeface="Cambria Math"/>
                <a:ea typeface="Cambria Math"/>
              </a:rPr>
              <a:t>−</a:t>
            </a:r>
            <a:r>
              <a:rPr lang="en-US" sz="2800" dirty="0"/>
              <a:t> </a:t>
            </a:r>
            <a:r>
              <a:rPr lang="en-US" sz="2800" i="1" dirty="0"/>
              <a:t>R</a:t>
            </a:r>
            <a:r>
              <a:rPr lang="en-US" sz="2800" baseline="-25000" dirty="0">
                <a:latin typeface="Cambria Math" pitchFamily="18" charset="0"/>
                <a:ea typeface="Cambria Math" pitchFamily="18" charset="0"/>
              </a:rPr>
              <a:t>1 </a:t>
            </a:r>
            <a:r>
              <a:rPr lang="en-US" sz="2800" dirty="0"/>
              <a:t>={(</a:t>
            </a:r>
            <a:r>
              <a:rPr lang="en-US" sz="2800" dirty="0">
                <a:latin typeface="Cambria Math" pitchFamily="18" charset="0"/>
                <a:ea typeface="Cambria Math" pitchFamily="18" charset="0"/>
              </a:rPr>
              <a:t>1,2</a:t>
            </a:r>
            <a:r>
              <a:rPr lang="en-US" sz="2800" dirty="0"/>
              <a:t>),(</a:t>
            </a:r>
            <a:r>
              <a:rPr lang="en-US" sz="2800" dirty="0">
                <a:latin typeface="Cambria Math" pitchFamily="18" charset="0"/>
                <a:ea typeface="Cambria Math" pitchFamily="18" charset="0"/>
              </a:rPr>
              <a:t>1,3</a:t>
            </a:r>
            <a:r>
              <a:rPr lang="en-US" sz="2800" dirty="0"/>
              <a:t>),(</a:t>
            </a:r>
            <a:r>
              <a:rPr lang="en-US" sz="2800" dirty="0">
                <a:latin typeface="Cambria Math" pitchFamily="18" charset="0"/>
                <a:ea typeface="Cambria Math" pitchFamily="18" charset="0"/>
              </a:rPr>
              <a:t>1,4</a:t>
            </a:r>
            <a:r>
              <a:rPr lang="en-US" sz="28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p>
        </p:txBody>
      </p:sp>
      <p:sp>
        <p:nvSpPr>
          <p:cNvPr id="3" name="Content Placeholder 2"/>
          <p:cNvSpPr>
            <a:spLocks noGrp="1"/>
          </p:cNvSpPr>
          <p:nvPr>
            <p:ph idx="1"/>
          </p:nvPr>
        </p:nvSpPr>
        <p:spPr/>
        <p:txBody>
          <a:bodyPr/>
          <a:lstStyle/>
          <a:p>
            <a:pPr>
              <a:buNone/>
            </a:pPr>
            <a:r>
              <a:rPr lang="en-US" b="1" dirty="0"/>
              <a:t>   Definition:</a:t>
            </a:r>
            <a:r>
              <a:rPr lang="en-US" dirty="0"/>
              <a:t>  Suppose</a:t>
            </a:r>
          </a:p>
          <a:p>
            <a:pPr lvl="1"/>
            <a:r>
              <a:rPr lang="en-US" i="1" dirty="0"/>
              <a:t>R</a:t>
            </a:r>
            <a:r>
              <a:rPr lang="en-US" baseline="-25000" dirty="0">
                <a:latin typeface="Cambria Math" pitchFamily="18" charset="0"/>
                <a:ea typeface="Cambria Math" pitchFamily="18" charset="0"/>
              </a:rPr>
              <a:t>1</a:t>
            </a:r>
            <a:r>
              <a:rPr lang="en-US" dirty="0"/>
              <a:t> is a relation from a set </a:t>
            </a:r>
            <a:r>
              <a:rPr lang="en-US" i="1" dirty="0"/>
              <a:t>A</a:t>
            </a:r>
            <a:r>
              <a:rPr lang="en-US" dirty="0"/>
              <a:t> to a set </a:t>
            </a:r>
            <a:r>
              <a:rPr lang="en-US" i="1" dirty="0"/>
              <a:t>B</a:t>
            </a:r>
            <a:r>
              <a:rPr lang="en-US" dirty="0"/>
              <a:t>.</a:t>
            </a:r>
          </a:p>
          <a:p>
            <a:pPr lvl="1"/>
            <a:r>
              <a:rPr lang="en-US" i="1" dirty="0"/>
              <a:t>R</a:t>
            </a:r>
            <a:r>
              <a:rPr lang="en-US" baseline="-25000" dirty="0">
                <a:latin typeface="Cambria Math" pitchFamily="18" charset="0"/>
                <a:ea typeface="Cambria Math" pitchFamily="18" charset="0"/>
              </a:rPr>
              <a:t>2</a:t>
            </a:r>
            <a:r>
              <a:rPr lang="en-US" dirty="0"/>
              <a:t> is a relation from </a:t>
            </a:r>
            <a:r>
              <a:rPr lang="en-US" i="1" dirty="0"/>
              <a:t>B</a:t>
            </a:r>
            <a:r>
              <a:rPr lang="en-US" dirty="0"/>
              <a:t> to a set </a:t>
            </a:r>
            <a:r>
              <a:rPr lang="en-US" i="1" dirty="0"/>
              <a:t>C</a:t>
            </a:r>
            <a:r>
              <a:rPr lang="en-US" dirty="0"/>
              <a:t>.</a:t>
            </a:r>
          </a:p>
          <a:p>
            <a:pPr>
              <a:buNone/>
            </a:pPr>
            <a:r>
              <a:rPr lang="en-US" dirty="0"/>
              <a:t>   Then the </a:t>
            </a:r>
            <a:r>
              <a:rPr lang="en-US" i="1" dirty="0"/>
              <a:t>composition</a:t>
            </a:r>
            <a:r>
              <a:rPr lang="en-US" dirty="0"/>
              <a:t> (or </a:t>
            </a:r>
            <a:r>
              <a:rPr lang="en-US" i="1" dirty="0"/>
              <a:t>composite</a:t>
            </a:r>
            <a:r>
              <a:rPr lang="en-US" dirty="0"/>
              <a:t>) of </a:t>
            </a:r>
            <a:r>
              <a:rPr lang="en-US" i="1" dirty="0"/>
              <a:t>R</a:t>
            </a:r>
            <a:r>
              <a:rPr lang="en-US" baseline="-25000" dirty="0">
                <a:latin typeface="Cambria Math" pitchFamily="18" charset="0"/>
                <a:ea typeface="Cambria Math" pitchFamily="18" charset="0"/>
              </a:rPr>
              <a:t>2</a:t>
            </a:r>
            <a:r>
              <a:rPr lang="en-US" b="1" baseline="-25000" dirty="0"/>
              <a:t>  </a:t>
            </a:r>
            <a:r>
              <a:rPr lang="en-US" dirty="0"/>
              <a:t>with</a:t>
            </a:r>
            <a:r>
              <a:rPr lang="en-US" b="1" baseline="-25000" dirty="0"/>
              <a:t> </a:t>
            </a:r>
            <a:r>
              <a:rPr lang="en-US" i="1" dirty="0"/>
              <a:t>R</a:t>
            </a:r>
            <a:r>
              <a:rPr lang="en-US" baseline="-25000" dirty="0">
                <a:latin typeface="Cambria Math" pitchFamily="18" charset="0"/>
                <a:ea typeface="Cambria Math" pitchFamily="18" charset="0"/>
              </a:rPr>
              <a:t>1</a:t>
            </a:r>
            <a:r>
              <a:rPr lang="en-US" dirty="0"/>
              <a:t>,</a:t>
            </a:r>
            <a:r>
              <a:rPr lang="en-US" b="1" dirty="0"/>
              <a:t> </a:t>
            </a:r>
            <a:r>
              <a:rPr lang="en-US" dirty="0"/>
              <a:t>is a relation from </a:t>
            </a:r>
            <a:r>
              <a:rPr lang="en-US" i="1" dirty="0"/>
              <a:t>A</a:t>
            </a:r>
            <a:r>
              <a:rPr lang="en-US" dirty="0"/>
              <a:t> to </a:t>
            </a:r>
            <a:r>
              <a:rPr lang="en-US" i="1" dirty="0"/>
              <a:t>C</a:t>
            </a:r>
            <a:r>
              <a:rPr lang="en-US" dirty="0"/>
              <a:t> where</a:t>
            </a:r>
          </a:p>
          <a:p>
            <a:pPr lvl="1"/>
            <a:r>
              <a:rPr lang="en-US" dirty="0"/>
              <a:t>if (</a:t>
            </a:r>
            <a:r>
              <a:rPr lang="en-US" i="1" dirty="0" err="1"/>
              <a:t>x,y</a:t>
            </a:r>
            <a:r>
              <a:rPr lang="en-US" dirty="0"/>
              <a:t>)</a:t>
            </a:r>
            <a:r>
              <a:rPr lang="en-US" i="1" dirty="0"/>
              <a:t> </a:t>
            </a:r>
            <a:r>
              <a:rPr lang="en-US" dirty="0"/>
              <a:t>is a member of </a:t>
            </a:r>
            <a:r>
              <a:rPr lang="en-US" i="1" dirty="0"/>
              <a:t>R</a:t>
            </a:r>
            <a:r>
              <a:rPr lang="en-US" baseline="-25000" dirty="0">
                <a:latin typeface="Cambria Math" pitchFamily="18" charset="0"/>
                <a:ea typeface="Cambria Math" pitchFamily="18" charset="0"/>
              </a:rPr>
              <a:t>1</a:t>
            </a:r>
            <a:r>
              <a:rPr lang="en-US" b="1" dirty="0"/>
              <a:t>  </a:t>
            </a:r>
            <a:r>
              <a:rPr lang="en-US" dirty="0"/>
              <a:t>and</a:t>
            </a:r>
            <a:r>
              <a:rPr lang="en-US" b="1" dirty="0"/>
              <a:t> </a:t>
            </a:r>
            <a:r>
              <a:rPr lang="en-US" dirty="0"/>
              <a:t>(</a:t>
            </a:r>
            <a:r>
              <a:rPr lang="en-US" i="1" dirty="0" err="1"/>
              <a:t>y,z</a:t>
            </a:r>
            <a:r>
              <a:rPr lang="en-US" dirty="0"/>
              <a:t>)</a:t>
            </a:r>
            <a:r>
              <a:rPr lang="en-US" i="1" dirty="0"/>
              <a:t>  </a:t>
            </a:r>
            <a:r>
              <a:rPr lang="en-US" dirty="0"/>
              <a:t>is a member of </a:t>
            </a:r>
            <a:r>
              <a:rPr lang="en-US" i="1" dirty="0"/>
              <a:t>R</a:t>
            </a:r>
            <a:r>
              <a:rPr lang="en-US" baseline="-25000" dirty="0">
                <a:latin typeface="Cambria Math" pitchFamily="18" charset="0"/>
                <a:ea typeface="Cambria Math" pitchFamily="18" charset="0"/>
              </a:rPr>
              <a:t>2</a:t>
            </a:r>
            <a:r>
              <a:rPr lang="en-US" b="1" dirty="0"/>
              <a:t>,</a:t>
            </a:r>
            <a:r>
              <a:rPr lang="en-US" dirty="0"/>
              <a:t> then (</a:t>
            </a:r>
            <a:r>
              <a:rPr lang="en-US" i="1" dirty="0" err="1"/>
              <a:t>x,z</a:t>
            </a:r>
            <a:r>
              <a:rPr lang="en-US" dirty="0"/>
              <a:t>)</a:t>
            </a:r>
            <a:r>
              <a:rPr lang="en-US" i="1" dirty="0"/>
              <a:t> </a:t>
            </a:r>
            <a:r>
              <a:rPr lang="en-US" dirty="0"/>
              <a:t>is a member of </a:t>
            </a:r>
            <a:r>
              <a:rPr lang="en-US" i="1" dirty="0"/>
              <a:t>R</a:t>
            </a:r>
            <a:r>
              <a:rPr lang="en-US" baseline="-25000" dirty="0">
                <a:latin typeface="Cambria Math" pitchFamily="18" charset="0"/>
                <a:ea typeface="Cambria Math" pitchFamily="18" charset="0"/>
              </a:rPr>
              <a:t>2</a:t>
            </a:r>
            <a:r>
              <a:rPr lang="en-US" b="1" dirty="0">
                <a:latin typeface="Cambria Math"/>
                <a:ea typeface="Cambria Math"/>
              </a:rPr>
              <a:t>∘</a:t>
            </a:r>
            <a:r>
              <a:rPr lang="en-US" dirty="0"/>
              <a:t> </a:t>
            </a:r>
            <a:r>
              <a:rPr lang="en-US" i="1" dirty="0"/>
              <a:t>R</a:t>
            </a:r>
            <a:r>
              <a:rPr lang="en-US" baseline="-25000" dirty="0">
                <a:latin typeface="Cambria Math" pitchFamily="18" charset="0"/>
                <a:ea typeface="Cambria Math" pitchFamily="18" charset="0"/>
              </a:rPr>
              <a:t>1</a:t>
            </a:r>
            <a:r>
              <a:rPr lang="en-US" dirty="0"/>
              <a:t>.</a:t>
            </a:r>
            <a:endParaRPr lang="en-US" i="1" dirty="0"/>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a:t>Representing the  Composition of a Relation</a:t>
            </a:r>
          </a:p>
        </p:txBody>
      </p:sp>
      <p:sp>
        <p:nvSpPr>
          <p:cNvPr id="4" name="Oval 3"/>
          <p:cNvSpPr/>
          <p:nvPr/>
        </p:nvSpPr>
        <p:spPr>
          <a:xfrm>
            <a:off x="2209800" y="2209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209800" y="312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09800" y="4191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371600" y="2133600"/>
            <a:ext cx="381000" cy="523220"/>
          </a:xfrm>
          <a:prstGeom prst="rect">
            <a:avLst/>
          </a:prstGeom>
          <a:noFill/>
        </p:spPr>
        <p:txBody>
          <a:bodyPr wrap="square" rtlCol="0">
            <a:spAutoFit/>
          </a:bodyPr>
          <a:lstStyle/>
          <a:p>
            <a:r>
              <a:rPr lang="en-US" sz="2800" i="1" dirty="0"/>
              <a:t>a</a:t>
            </a:r>
          </a:p>
        </p:txBody>
      </p:sp>
      <p:sp>
        <p:nvSpPr>
          <p:cNvPr id="10" name="Oval 9"/>
          <p:cNvSpPr/>
          <p:nvPr/>
        </p:nvSpPr>
        <p:spPr>
          <a:xfrm>
            <a:off x="4495800" y="2057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572000" y="2895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572000" y="3886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6482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05600" y="1676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705600" y="2514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705600" y="33528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705600" y="47244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47800" y="3048000"/>
            <a:ext cx="381000" cy="523220"/>
          </a:xfrm>
          <a:prstGeom prst="rect">
            <a:avLst/>
          </a:prstGeom>
          <a:noFill/>
        </p:spPr>
        <p:txBody>
          <a:bodyPr wrap="square" rtlCol="0">
            <a:spAutoFit/>
          </a:bodyPr>
          <a:lstStyle/>
          <a:p>
            <a:r>
              <a:rPr lang="en-US" sz="2800" i="1" dirty="0"/>
              <a:t>b</a:t>
            </a:r>
          </a:p>
        </p:txBody>
      </p:sp>
      <p:sp>
        <p:nvSpPr>
          <p:cNvPr id="19" name="TextBox 18"/>
          <p:cNvSpPr txBox="1"/>
          <p:nvPr/>
        </p:nvSpPr>
        <p:spPr>
          <a:xfrm>
            <a:off x="1524000" y="4114800"/>
            <a:ext cx="381000" cy="523220"/>
          </a:xfrm>
          <a:prstGeom prst="rect">
            <a:avLst/>
          </a:prstGeom>
          <a:noFill/>
        </p:spPr>
        <p:txBody>
          <a:bodyPr wrap="square" rtlCol="0">
            <a:spAutoFit/>
          </a:bodyPr>
          <a:lstStyle/>
          <a:p>
            <a:r>
              <a:rPr lang="en-US" sz="2800" i="1" dirty="0"/>
              <a:t>c</a:t>
            </a:r>
          </a:p>
        </p:txBody>
      </p:sp>
      <p:sp>
        <p:nvSpPr>
          <p:cNvPr id="20" name="TextBox 19"/>
          <p:cNvSpPr txBox="1"/>
          <p:nvPr/>
        </p:nvSpPr>
        <p:spPr>
          <a:xfrm>
            <a:off x="7467600" y="1676400"/>
            <a:ext cx="381000" cy="523220"/>
          </a:xfrm>
          <a:prstGeom prst="rect">
            <a:avLst/>
          </a:prstGeom>
          <a:noFill/>
        </p:spPr>
        <p:txBody>
          <a:bodyPr wrap="square" rtlCol="0">
            <a:spAutoFit/>
          </a:bodyPr>
          <a:lstStyle/>
          <a:p>
            <a:r>
              <a:rPr lang="en-US" sz="2800" i="1" dirty="0"/>
              <a:t>w</a:t>
            </a:r>
          </a:p>
        </p:txBody>
      </p:sp>
      <p:sp>
        <p:nvSpPr>
          <p:cNvPr id="21" name="TextBox 20"/>
          <p:cNvSpPr txBox="1"/>
          <p:nvPr/>
        </p:nvSpPr>
        <p:spPr>
          <a:xfrm>
            <a:off x="7543800" y="2514600"/>
            <a:ext cx="381000" cy="523220"/>
          </a:xfrm>
          <a:prstGeom prst="rect">
            <a:avLst/>
          </a:prstGeom>
          <a:noFill/>
        </p:spPr>
        <p:txBody>
          <a:bodyPr wrap="square" rtlCol="0">
            <a:spAutoFit/>
          </a:bodyPr>
          <a:lstStyle/>
          <a:p>
            <a:r>
              <a:rPr lang="en-US" sz="2800" i="1" dirty="0"/>
              <a:t>x</a:t>
            </a:r>
          </a:p>
        </p:txBody>
      </p:sp>
      <p:sp>
        <p:nvSpPr>
          <p:cNvPr id="22" name="TextBox 21"/>
          <p:cNvSpPr txBox="1"/>
          <p:nvPr/>
        </p:nvSpPr>
        <p:spPr>
          <a:xfrm>
            <a:off x="7543800" y="3276600"/>
            <a:ext cx="381000" cy="523220"/>
          </a:xfrm>
          <a:prstGeom prst="rect">
            <a:avLst/>
          </a:prstGeom>
          <a:noFill/>
        </p:spPr>
        <p:txBody>
          <a:bodyPr wrap="square" rtlCol="0">
            <a:spAutoFit/>
          </a:bodyPr>
          <a:lstStyle/>
          <a:p>
            <a:r>
              <a:rPr lang="en-US" sz="2800" i="1" dirty="0"/>
              <a:t>y</a:t>
            </a:r>
          </a:p>
        </p:txBody>
      </p:sp>
      <p:sp>
        <p:nvSpPr>
          <p:cNvPr id="23" name="TextBox 22"/>
          <p:cNvSpPr txBox="1"/>
          <p:nvPr/>
        </p:nvSpPr>
        <p:spPr>
          <a:xfrm>
            <a:off x="7543800" y="4648200"/>
            <a:ext cx="381000" cy="523220"/>
          </a:xfrm>
          <a:prstGeom prst="rect">
            <a:avLst/>
          </a:prstGeom>
          <a:noFill/>
        </p:spPr>
        <p:txBody>
          <a:bodyPr wrap="square" rtlCol="0">
            <a:spAutoFit/>
          </a:bodyPr>
          <a:lstStyle/>
          <a:p>
            <a:r>
              <a:rPr lang="en-US" sz="2800" i="1" dirty="0"/>
              <a:t>z</a:t>
            </a:r>
          </a:p>
        </p:txBody>
      </p:sp>
      <p:sp>
        <p:nvSpPr>
          <p:cNvPr id="24" name="TextBox 23"/>
          <p:cNvSpPr txBox="1"/>
          <p:nvPr/>
        </p:nvSpPr>
        <p:spPr>
          <a:xfrm>
            <a:off x="3048000" y="1600200"/>
            <a:ext cx="762000" cy="523220"/>
          </a:xfrm>
          <a:prstGeom prst="rect">
            <a:avLst/>
          </a:prstGeom>
          <a:noFill/>
          <a:ln>
            <a:solidFill>
              <a:srgbClr val="FF0000"/>
            </a:solidFill>
          </a:ln>
        </p:spPr>
        <p:txBody>
          <a:bodyPr wrap="square" rtlCol="0">
            <a:spAutoFit/>
          </a:bodyPr>
          <a:lstStyle/>
          <a:p>
            <a:r>
              <a:rPr lang="en-US" sz="2800" i="1" dirty="0"/>
              <a:t>R</a:t>
            </a:r>
            <a:r>
              <a:rPr lang="en-US" sz="2800" baseline="-25000" dirty="0">
                <a:latin typeface="Cambria Math" pitchFamily="18" charset="0"/>
                <a:ea typeface="Cambria Math" pitchFamily="18" charset="0"/>
              </a:rPr>
              <a:t>1</a:t>
            </a:r>
          </a:p>
        </p:txBody>
      </p:sp>
      <p:sp>
        <p:nvSpPr>
          <p:cNvPr id="25" name="TextBox 24"/>
          <p:cNvSpPr txBox="1"/>
          <p:nvPr/>
        </p:nvSpPr>
        <p:spPr>
          <a:xfrm>
            <a:off x="5486400" y="1600200"/>
            <a:ext cx="762000" cy="523220"/>
          </a:xfrm>
          <a:prstGeom prst="rect">
            <a:avLst/>
          </a:prstGeom>
          <a:noFill/>
          <a:ln>
            <a:solidFill>
              <a:srgbClr val="FFC000"/>
            </a:solidFill>
          </a:ln>
        </p:spPr>
        <p:txBody>
          <a:bodyPr wrap="square" rtlCol="0">
            <a:spAutoFit/>
          </a:bodyPr>
          <a:lstStyle/>
          <a:p>
            <a:r>
              <a:rPr lang="en-US" sz="2800" i="1" dirty="0"/>
              <a:t>R</a:t>
            </a:r>
            <a:r>
              <a:rPr lang="en-US" sz="2800" baseline="-25000" dirty="0">
                <a:latin typeface="Cambria Math" pitchFamily="18" charset="0"/>
                <a:ea typeface="Cambria Math" pitchFamily="18" charset="0"/>
              </a:rPr>
              <a:t>2</a:t>
            </a:r>
          </a:p>
        </p:txBody>
      </p:sp>
      <p:cxnSp>
        <p:nvCxnSpPr>
          <p:cNvPr id="27" name="Straight Arrow Connector 26"/>
          <p:cNvCxnSpPr/>
          <p:nvPr/>
        </p:nvCxnSpPr>
        <p:spPr>
          <a:xfrm flipV="1">
            <a:off x="2743200" y="24384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628900" y="2705100"/>
            <a:ext cx="2057400" cy="1981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05400" y="2057400"/>
            <a:ext cx="1371600" cy="990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029200" y="2286000"/>
            <a:ext cx="1600200" cy="457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724400" y="2819400"/>
            <a:ext cx="2209800" cy="16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981200" y="5638800"/>
            <a:ext cx="4724400" cy="584775"/>
          </a:xfrm>
          <a:prstGeom prst="rect">
            <a:avLst/>
          </a:prstGeom>
          <a:noFill/>
        </p:spPr>
        <p:txBody>
          <a:bodyPr wrap="square" rtlCol="0">
            <a:spAutoFit/>
          </a:bodyPr>
          <a:lstStyle/>
          <a:p>
            <a:r>
              <a:rPr lang="en-US" b="1" dirty="0"/>
              <a:t> </a:t>
            </a:r>
            <a:r>
              <a:rPr lang="en-US" sz="3200" i="1" dirty="0"/>
              <a:t>R</a:t>
            </a:r>
            <a:r>
              <a:rPr lang="en-US" sz="3200" baseline="-25000" dirty="0">
                <a:latin typeface="Cambria Math" pitchFamily="18" charset="0"/>
                <a:ea typeface="Cambria Math" pitchFamily="18" charset="0"/>
              </a:rPr>
              <a:t>2</a:t>
            </a:r>
            <a:r>
              <a:rPr lang="en-US" sz="3200" b="1" dirty="0">
                <a:latin typeface="Cambria Math"/>
                <a:ea typeface="Cambria Math"/>
              </a:rPr>
              <a:t>∘</a:t>
            </a:r>
            <a:r>
              <a:rPr lang="en-US" sz="3200" dirty="0"/>
              <a:t> </a:t>
            </a:r>
            <a:r>
              <a:rPr lang="en-US" sz="3200" i="1" dirty="0"/>
              <a:t>R</a:t>
            </a:r>
            <a:r>
              <a:rPr lang="en-US" sz="3200" baseline="-25000" dirty="0">
                <a:latin typeface="Cambria Math" pitchFamily="18" charset="0"/>
                <a:ea typeface="Cambria Math" pitchFamily="18" charset="0"/>
              </a:rPr>
              <a:t>1</a:t>
            </a:r>
            <a:r>
              <a:rPr lang="en-US" sz="3200" b="1" baseline="-25000" dirty="0"/>
              <a:t>  </a:t>
            </a:r>
            <a:r>
              <a:rPr lang="en-US" sz="3200" b="1" dirty="0"/>
              <a:t>= </a:t>
            </a:r>
            <a:r>
              <a:rPr lang="en-US" sz="3200" dirty="0"/>
              <a:t>{(</a:t>
            </a:r>
            <a:r>
              <a:rPr lang="en-US" sz="3200" i="1" dirty="0" err="1"/>
              <a:t>b</a:t>
            </a:r>
            <a:r>
              <a:rPr lang="en-US" sz="3200" dirty="0" err="1"/>
              <a:t>,</a:t>
            </a:r>
            <a:r>
              <a:rPr lang="en-US" sz="3200" i="1" dirty="0" err="1"/>
              <a:t>x</a:t>
            </a:r>
            <a:r>
              <a:rPr lang="en-US" sz="3200" dirty="0"/>
              <a:t>),(</a:t>
            </a:r>
            <a:r>
              <a:rPr lang="en-US" sz="3200" i="1" dirty="0" err="1"/>
              <a:t>b</a:t>
            </a:r>
            <a:r>
              <a:rPr lang="en-US" sz="3200" dirty="0" err="1"/>
              <a:t>,</a:t>
            </a:r>
            <a:r>
              <a:rPr lang="en-US" sz="3200" i="1" dirty="0" err="1"/>
              <a:t>z</a:t>
            </a:r>
            <a:r>
              <a:rPr lang="en-US" sz="3200" dirty="0"/>
              <a:t>)}</a:t>
            </a:r>
          </a:p>
        </p:txBody>
      </p:sp>
      <p:sp>
        <p:nvSpPr>
          <p:cNvPr id="34" name="Right Brace 33"/>
          <p:cNvSpPr/>
          <p:nvPr/>
        </p:nvSpPr>
        <p:spPr>
          <a:xfrm>
            <a:off x="5105400" y="1676400"/>
            <a:ext cx="609600" cy="373380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p:cNvSpPr/>
          <p:nvPr/>
        </p:nvSpPr>
        <p:spPr>
          <a:xfrm>
            <a:off x="914400" y="1600200"/>
            <a:ext cx="533400" cy="3810000"/>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Right Brace 36"/>
          <p:cNvSpPr/>
          <p:nvPr/>
        </p:nvSpPr>
        <p:spPr>
          <a:xfrm>
            <a:off x="8229600" y="1752600"/>
            <a:ext cx="609600" cy="3657600"/>
          </a:xfrm>
          <a:prstGeom prst="righ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9" name="Left Brace 38"/>
          <p:cNvSpPr/>
          <p:nvPr/>
        </p:nvSpPr>
        <p:spPr>
          <a:xfrm>
            <a:off x="3733800" y="1676400"/>
            <a:ext cx="609600" cy="3733800"/>
          </a:xfrm>
          <a:prstGeom prst="leftBrace">
            <a:avLst/>
          </a:prstGeom>
          <a:ln>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TextBox 39"/>
          <p:cNvSpPr txBox="1"/>
          <p:nvPr/>
        </p:nvSpPr>
        <p:spPr>
          <a:xfrm>
            <a:off x="4114800" y="2819400"/>
            <a:ext cx="381000" cy="523220"/>
          </a:xfrm>
          <a:prstGeom prst="rect">
            <a:avLst/>
          </a:prstGeom>
          <a:noFill/>
        </p:spPr>
        <p:txBody>
          <a:bodyPr wrap="square" rtlCol="0">
            <a:spAutoFit/>
          </a:bodyPr>
          <a:lstStyle/>
          <a:p>
            <a:r>
              <a:rPr lang="en-US" sz="2800" i="1" dirty="0"/>
              <a:t>n</a:t>
            </a:r>
          </a:p>
        </p:txBody>
      </p:sp>
      <p:sp>
        <p:nvSpPr>
          <p:cNvPr id="41" name="TextBox 40"/>
          <p:cNvSpPr txBox="1"/>
          <p:nvPr/>
        </p:nvSpPr>
        <p:spPr>
          <a:xfrm>
            <a:off x="4114800" y="1752600"/>
            <a:ext cx="381000" cy="523220"/>
          </a:xfrm>
          <a:prstGeom prst="rect">
            <a:avLst/>
          </a:prstGeom>
          <a:noFill/>
        </p:spPr>
        <p:txBody>
          <a:bodyPr wrap="square" rtlCol="0">
            <a:spAutoFit/>
          </a:bodyPr>
          <a:lstStyle/>
          <a:p>
            <a:r>
              <a:rPr lang="en-US" sz="2800" i="1" dirty="0"/>
              <a:t>m</a:t>
            </a:r>
          </a:p>
        </p:txBody>
      </p:sp>
      <p:sp>
        <p:nvSpPr>
          <p:cNvPr id="42" name="TextBox 41"/>
          <p:cNvSpPr txBox="1"/>
          <p:nvPr/>
        </p:nvSpPr>
        <p:spPr>
          <a:xfrm>
            <a:off x="4114800" y="3581400"/>
            <a:ext cx="381000" cy="523220"/>
          </a:xfrm>
          <a:prstGeom prst="rect">
            <a:avLst/>
          </a:prstGeom>
          <a:noFill/>
        </p:spPr>
        <p:txBody>
          <a:bodyPr wrap="square" rtlCol="0">
            <a:spAutoFit/>
          </a:bodyPr>
          <a:lstStyle/>
          <a:p>
            <a:r>
              <a:rPr lang="en-US" sz="2800" i="1" dirty="0"/>
              <a:t>o</a:t>
            </a:r>
          </a:p>
        </p:txBody>
      </p:sp>
      <p:sp>
        <p:nvSpPr>
          <p:cNvPr id="43" name="TextBox 42"/>
          <p:cNvSpPr txBox="1"/>
          <p:nvPr/>
        </p:nvSpPr>
        <p:spPr>
          <a:xfrm>
            <a:off x="4191000" y="4648200"/>
            <a:ext cx="381000" cy="523220"/>
          </a:xfrm>
          <a:prstGeom prst="rect">
            <a:avLst/>
          </a:prstGeom>
          <a:noFill/>
        </p:spPr>
        <p:txBody>
          <a:bodyPr wrap="square" rtlCol="0">
            <a:spAutoFit/>
          </a:bodyPr>
          <a:lstStyle/>
          <a:p>
            <a:r>
              <a:rPr lang="en-US" sz="2800" i="1" dirty="0"/>
              <a:t>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a:ea typeface="宋体" charset="-122"/>
              </a:rPr>
              <a:t>relational composition</a:t>
            </a:r>
            <a:endParaRPr lang="zh-CN" altLang="en-US">
              <a:ea typeface="宋体" charset="-122"/>
            </a:endParaRPr>
          </a:p>
        </p:txBody>
      </p:sp>
      <p:sp>
        <p:nvSpPr>
          <p:cNvPr id="43011" name="Rectangle 3"/>
          <p:cNvSpPr>
            <a:spLocks noGrp="1" noChangeArrowheads="1"/>
          </p:cNvSpPr>
          <p:nvPr>
            <p:ph type="body" idx="1"/>
          </p:nvPr>
        </p:nvSpPr>
        <p:spPr>
          <a:xfrm>
            <a:off x="685800" y="1981200"/>
            <a:ext cx="7772400" cy="4400550"/>
          </a:xfrm>
        </p:spPr>
        <p:txBody>
          <a:bodyPr/>
          <a:lstStyle/>
          <a:p>
            <a:pPr>
              <a:lnSpc>
                <a:spcPct val="80000"/>
              </a:lnSpc>
            </a:pPr>
            <a:r>
              <a:rPr lang="en-US" altLang="zh-CN" sz="2000" dirty="0">
                <a:ea typeface="宋体" charset="-122"/>
              </a:rPr>
              <a:t>Let </a:t>
            </a:r>
            <a:r>
              <a:rPr lang="en-US" altLang="zh-CN" sz="2000" i="1" dirty="0">
                <a:ea typeface="宋体" charset="-122"/>
              </a:rPr>
              <a:t>M</a:t>
            </a:r>
            <a:r>
              <a:rPr lang="en-US" altLang="zh-CN" sz="2000" dirty="0">
                <a:ea typeface="宋体" charset="-122"/>
              </a:rPr>
              <a:t> be the relation </a:t>
            </a:r>
            <a:r>
              <a:rPr lang="en-US" altLang="zh-CN" sz="2000" dirty="0">
                <a:latin typeface="Arial" charset="0"/>
                <a:ea typeface="宋体" charset="-122"/>
              </a:rPr>
              <a:t>“</a:t>
            </a:r>
            <a:r>
              <a:rPr lang="en-US" altLang="zh-CN" sz="2000" dirty="0">
                <a:ea typeface="宋体" charset="-122"/>
              </a:rPr>
              <a:t>is mother of</a:t>
            </a:r>
            <a:r>
              <a:rPr lang="en-US" altLang="zh-CN" sz="2000" dirty="0">
                <a:latin typeface="Arial" charset="0"/>
                <a:ea typeface="宋体" charset="-122"/>
              </a:rPr>
              <a:t>”</a:t>
            </a:r>
            <a:endParaRPr lang="en-US" altLang="zh-CN" sz="2000" dirty="0">
              <a:ea typeface="宋体" charset="-122"/>
            </a:endParaRPr>
          </a:p>
          <a:p>
            <a:pPr>
              <a:lnSpc>
                <a:spcPct val="80000"/>
              </a:lnSpc>
            </a:pPr>
            <a:r>
              <a:rPr lang="en-US" altLang="zh-CN" sz="2000" dirty="0">
                <a:ea typeface="宋体" charset="-122"/>
              </a:rPr>
              <a:t>Let </a:t>
            </a:r>
            <a:r>
              <a:rPr lang="en-US" altLang="zh-CN" sz="2000" i="1" dirty="0">
                <a:ea typeface="宋体" charset="-122"/>
              </a:rPr>
              <a:t>F</a:t>
            </a:r>
            <a:r>
              <a:rPr lang="en-US" altLang="zh-CN" sz="2000" dirty="0">
                <a:ea typeface="宋体" charset="-122"/>
              </a:rPr>
              <a:t> be the relation </a:t>
            </a:r>
            <a:r>
              <a:rPr lang="en-US" altLang="zh-CN" sz="2000" dirty="0">
                <a:latin typeface="Arial" charset="0"/>
                <a:ea typeface="宋体" charset="-122"/>
              </a:rPr>
              <a:t>“</a:t>
            </a:r>
            <a:r>
              <a:rPr lang="en-US" altLang="zh-CN" sz="2000" dirty="0">
                <a:ea typeface="宋体" charset="-122"/>
              </a:rPr>
              <a:t>is father of</a:t>
            </a:r>
            <a:r>
              <a:rPr lang="en-US" altLang="zh-CN" sz="2000" dirty="0">
                <a:latin typeface="Arial" charset="0"/>
                <a:ea typeface="宋体" charset="-122"/>
              </a:rPr>
              <a:t>”</a:t>
            </a:r>
            <a:endParaRPr lang="en-US" altLang="zh-CN" sz="2000" dirty="0">
              <a:ea typeface="宋体" charset="-122"/>
            </a:endParaRPr>
          </a:p>
          <a:p>
            <a:pPr>
              <a:lnSpc>
                <a:spcPct val="80000"/>
              </a:lnSpc>
            </a:pPr>
            <a:r>
              <a:rPr lang="en-US" altLang="zh-CN" sz="2000" dirty="0">
                <a:ea typeface="宋体" charset="-122"/>
              </a:rPr>
              <a:t>What is </a:t>
            </a:r>
            <a:r>
              <a:rPr lang="en-US" altLang="zh-CN" sz="2000" i="1" dirty="0">
                <a:ea typeface="宋体" charset="-122"/>
              </a:rPr>
              <a:t>M</a:t>
            </a:r>
            <a:r>
              <a:rPr lang="en-US" altLang="zh-CN" sz="2000" dirty="0">
                <a:ea typeface="宋体" charset="-122"/>
              </a:rPr>
              <a:t> </a:t>
            </a:r>
            <a:r>
              <a:rPr lang="en-US" altLang="zh-CN" sz="2000" dirty="0">
                <a:ea typeface="宋体" charset="-122"/>
                <a:sym typeface="Symbol" pitchFamily="18" charset="2"/>
              </a:rPr>
              <a:t>◦ </a:t>
            </a:r>
            <a:r>
              <a:rPr lang="en-US" altLang="zh-CN" sz="2000" i="1" dirty="0">
                <a:ea typeface="宋体" charset="-122"/>
                <a:sym typeface="Symbol" pitchFamily="18" charset="2"/>
              </a:rPr>
              <a:t>F</a:t>
            </a:r>
            <a:r>
              <a:rPr lang="en-US" altLang="zh-CN" sz="2000" dirty="0">
                <a:ea typeface="宋体" charset="-122"/>
                <a:sym typeface="Symbol" pitchFamily="18" charset="2"/>
              </a:rPr>
              <a:t>?</a:t>
            </a:r>
          </a:p>
          <a:p>
            <a:pPr lvl="1">
              <a:lnSpc>
                <a:spcPct val="80000"/>
              </a:lnSpc>
            </a:pPr>
            <a:r>
              <a:rPr lang="en-US" altLang="zh-CN" sz="1800" dirty="0">
                <a:ea typeface="宋体" charset="-122"/>
                <a:sym typeface="Symbol" pitchFamily="18" charset="2"/>
              </a:rPr>
              <a:t>If (</a:t>
            </a:r>
            <a:r>
              <a:rPr lang="en-US" altLang="zh-CN" sz="1800" i="1" dirty="0" err="1">
                <a:ea typeface="宋体" charset="-122"/>
                <a:sym typeface="Symbol" pitchFamily="18" charset="2"/>
              </a:rPr>
              <a:t>a,b</a:t>
            </a:r>
            <a:r>
              <a:rPr lang="en-US" altLang="zh-CN" sz="1800" dirty="0">
                <a:ea typeface="宋体" charset="-122"/>
                <a:sym typeface="Symbol" pitchFamily="18" charset="2"/>
              </a:rPr>
              <a:t>)  </a:t>
            </a:r>
            <a:r>
              <a:rPr lang="en-US" altLang="zh-CN" sz="1800" i="1" dirty="0">
                <a:ea typeface="宋体" charset="-122"/>
                <a:sym typeface="Symbol" pitchFamily="18" charset="2"/>
              </a:rPr>
              <a:t>F</a:t>
            </a:r>
            <a:r>
              <a:rPr lang="en-US" altLang="zh-CN" sz="1800" dirty="0">
                <a:ea typeface="宋体" charset="-122"/>
                <a:sym typeface="Symbol" pitchFamily="18" charset="2"/>
              </a:rPr>
              <a:t>, then </a:t>
            </a:r>
            <a:r>
              <a:rPr lang="en-US" altLang="zh-CN" sz="1800" i="1" dirty="0">
                <a:ea typeface="宋体" charset="-122"/>
                <a:sym typeface="Symbol" pitchFamily="18" charset="2"/>
              </a:rPr>
              <a:t>a</a:t>
            </a:r>
            <a:r>
              <a:rPr lang="en-US" altLang="zh-CN" sz="1800" dirty="0">
                <a:ea typeface="宋体" charset="-122"/>
                <a:sym typeface="Symbol" pitchFamily="18" charset="2"/>
              </a:rPr>
              <a:t> is the father of </a:t>
            </a:r>
            <a:r>
              <a:rPr lang="en-US" altLang="zh-CN" sz="1800" i="1" dirty="0">
                <a:ea typeface="宋体" charset="-122"/>
                <a:sym typeface="Symbol" pitchFamily="18" charset="2"/>
              </a:rPr>
              <a:t>b</a:t>
            </a:r>
          </a:p>
          <a:p>
            <a:pPr lvl="1">
              <a:lnSpc>
                <a:spcPct val="80000"/>
              </a:lnSpc>
            </a:pPr>
            <a:r>
              <a:rPr lang="en-US" altLang="zh-CN" sz="1800" dirty="0">
                <a:ea typeface="宋体" charset="-122"/>
                <a:sym typeface="Symbol" pitchFamily="18" charset="2"/>
              </a:rPr>
              <a:t>If (</a:t>
            </a:r>
            <a:r>
              <a:rPr lang="en-US" altLang="zh-CN" sz="1800" i="1" dirty="0" err="1">
                <a:ea typeface="宋体" charset="-122"/>
                <a:sym typeface="Symbol" pitchFamily="18" charset="2"/>
              </a:rPr>
              <a:t>b,c</a:t>
            </a:r>
            <a:r>
              <a:rPr lang="en-US" altLang="zh-CN" sz="1800" dirty="0">
                <a:ea typeface="宋体" charset="-122"/>
                <a:sym typeface="Symbol" pitchFamily="18" charset="2"/>
              </a:rPr>
              <a:t>)  </a:t>
            </a:r>
            <a:r>
              <a:rPr lang="en-US" altLang="zh-CN" sz="1800" i="1" dirty="0">
                <a:ea typeface="宋体" charset="-122"/>
                <a:sym typeface="Symbol" pitchFamily="18" charset="2"/>
              </a:rPr>
              <a:t>M</a:t>
            </a:r>
            <a:r>
              <a:rPr lang="en-US" altLang="zh-CN" sz="1800" dirty="0">
                <a:ea typeface="宋体" charset="-122"/>
                <a:sym typeface="Symbol" pitchFamily="18" charset="2"/>
              </a:rPr>
              <a:t>, then </a:t>
            </a:r>
            <a:r>
              <a:rPr lang="en-US" altLang="zh-CN" sz="1800" i="1" dirty="0">
                <a:ea typeface="宋体" charset="-122"/>
                <a:sym typeface="Symbol" pitchFamily="18" charset="2"/>
              </a:rPr>
              <a:t>b</a:t>
            </a:r>
            <a:r>
              <a:rPr lang="en-US" altLang="zh-CN" sz="1800" dirty="0">
                <a:ea typeface="宋体" charset="-122"/>
                <a:sym typeface="Symbol" pitchFamily="18" charset="2"/>
              </a:rPr>
              <a:t> is the mother of </a:t>
            </a:r>
            <a:r>
              <a:rPr lang="en-US" altLang="zh-CN" sz="1800" i="1" dirty="0">
                <a:ea typeface="宋体" charset="-122"/>
                <a:sym typeface="Symbol" pitchFamily="18" charset="2"/>
              </a:rPr>
              <a:t>c</a:t>
            </a:r>
            <a:endParaRPr lang="en-US" altLang="zh-CN" sz="1800" dirty="0">
              <a:ea typeface="宋体" charset="-122"/>
              <a:sym typeface="Symbol" pitchFamily="18" charset="2"/>
            </a:endParaRPr>
          </a:p>
          <a:p>
            <a:pPr lvl="1">
              <a:lnSpc>
                <a:spcPct val="80000"/>
              </a:lnSpc>
            </a:pPr>
            <a:r>
              <a:rPr lang="en-US" altLang="zh-CN" sz="1800" dirty="0">
                <a:ea typeface="宋体" charset="-122"/>
                <a:sym typeface="Symbol" pitchFamily="18" charset="2"/>
              </a:rPr>
              <a:t>Thus, </a:t>
            </a:r>
            <a:r>
              <a:rPr lang="en-US" altLang="zh-CN" sz="1800" i="1" dirty="0">
                <a:ea typeface="宋体" charset="-122"/>
              </a:rPr>
              <a:t>M</a:t>
            </a:r>
            <a:r>
              <a:rPr lang="en-US" altLang="zh-CN" sz="1800" dirty="0">
                <a:ea typeface="宋体" charset="-122"/>
              </a:rPr>
              <a:t> </a:t>
            </a:r>
            <a:r>
              <a:rPr lang="en-US" altLang="zh-CN" sz="1800" dirty="0">
                <a:ea typeface="宋体" charset="-122"/>
                <a:sym typeface="Symbol" pitchFamily="18" charset="2"/>
              </a:rPr>
              <a:t>◦ </a:t>
            </a:r>
            <a:r>
              <a:rPr lang="en-US" altLang="zh-CN" sz="1800" i="1" dirty="0">
                <a:ea typeface="宋体" charset="-122"/>
                <a:sym typeface="Symbol" pitchFamily="18" charset="2"/>
              </a:rPr>
              <a:t>F</a:t>
            </a:r>
            <a:r>
              <a:rPr lang="en-US" altLang="zh-CN" sz="1800" dirty="0">
                <a:ea typeface="宋体" charset="-122"/>
                <a:sym typeface="Symbol" pitchFamily="18" charset="2"/>
              </a:rPr>
              <a:t> denotes the relation </a:t>
            </a:r>
            <a:r>
              <a:rPr lang="en-US" altLang="zh-CN" sz="1800" dirty="0">
                <a:latin typeface="Arial" charset="0"/>
                <a:ea typeface="宋体" charset="-122"/>
                <a:sym typeface="Symbol" pitchFamily="18" charset="2"/>
              </a:rPr>
              <a:t>“</a:t>
            </a:r>
            <a:r>
              <a:rPr lang="en-US" altLang="zh-CN" sz="1800" dirty="0">
                <a:ea typeface="宋体" charset="-122"/>
                <a:sym typeface="Symbol" pitchFamily="18" charset="2"/>
              </a:rPr>
              <a:t>maternal grandfather</a:t>
            </a:r>
            <a:r>
              <a:rPr lang="en-US" altLang="zh-CN" sz="1800" dirty="0">
                <a:latin typeface="Arial" charset="0"/>
                <a:ea typeface="宋体" charset="-122"/>
                <a:sym typeface="Symbol" pitchFamily="18" charset="2"/>
              </a:rPr>
              <a:t>”</a:t>
            </a:r>
            <a:endParaRPr lang="en-US" altLang="zh-CN" sz="1800" dirty="0">
              <a:ea typeface="宋体" charset="-122"/>
              <a:sym typeface="Symbol" pitchFamily="18" charset="2"/>
            </a:endParaRPr>
          </a:p>
          <a:p>
            <a:pPr>
              <a:lnSpc>
                <a:spcPct val="80000"/>
              </a:lnSpc>
            </a:pPr>
            <a:r>
              <a:rPr lang="en-US" altLang="zh-CN" sz="2000" dirty="0">
                <a:ea typeface="宋体" charset="-122"/>
              </a:rPr>
              <a:t>What is </a:t>
            </a:r>
            <a:r>
              <a:rPr lang="en-US" altLang="zh-CN" sz="2000" i="1" dirty="0">
                <a:ea typeface="宋体" charset="-122"/>
              </a:rPr>
              <a:t>F</a:t>
            </a:r>
            <a:r>
              <a:rPr lang="en-US" altLang="zh-CN" sz="2000" dirty="0">
                <a:ea typeface="宋体" charset="-122"/>
              </a:rPr>
              <a:t> </a:t>
            </a:r>
            <a:r>
              <a:rPr lang="en-US" altLang="zh-CN" sz="2000" dirty="0">
                <a:ea typeface="宋体" charset="-122"/>
                <a:sym typeface="Symbol" pitchFamily="18" charset="2"/>
              </a:rPr>
              <a:t>◦ </a:t>
            </a:r>
            <a:r>
              <a:rPr lang="en-US" altLang="zh-CN" sz="2000" i="1" dirty="0">
                <a:ea typeface="宋体" charset="-122"/>
                <a:sym typeface="Symbol" pitchFamily="18" charset="2"/>
              </a:rPr>
              <a:t>M</a:t>
            </a:r>
            <a:r>
              <a:rPr lang="en-US" altLang="zh-CN" sz="2000" dirty="0">
                <a:ea typeface="宋体" charset="-122"/>
                <a:sym typeface="Symbol" pitchFamily="18" charset="2"/>
              </a:rPr>
              <a:t>?</a:t>
            </a:r>
          </a:p>
          <a:p>
            <a:pPr lvl="1">
              <a:lnSpc>
                <a:spcPct val="80000"/>
              </a:lnSpc>
            </a:pPr>
            <a:r>
              <a:rPr lang="en-US" altLang="zh-CN" sz="1800" dirty="0">
                <a:ea typeface="宋体" charset="-122"/>
                <a:sym typeface="Symbol" pitchFamily="18" charset="2"/>
              </a:rPr>
              <a:t>If (</a:t>
            </a:r>
            <a:r>
              <a:rPr lang="en-US" altLang="zh-CN" sz="1800" i="1" dirty="0" err="1">
                <a:ea typeface="宋体" charset="-122"/>
                <a:sym typeface="Symbol" pitchFamily="18" charset="2"/>
              </a:rPr>
              <a:t>a,b</a:t>
            </a:r>
            <a:r>
              <a:rPr lang="en-US" altLang="zh-CN" sz="1800" dirty="0">
                <a:ea typeface="宋体" charset="-122"/>
                <a:sym typeface="Symbol" pitchFamily="18" charset="2"/>
              </a:rPr>
              <a:t>)  </a:t>
            </a:r>
            <a:r>
              <a:rPr lang="en-US" altLang="zh-CN" sz="1800" i="1" dirty="0">
                <a:ea typeface="宋体" charset="-122"/>
                <a:sym typeface="Symbol" pitchFamily="18" charset="2"/>
              </a:rPr>
              <a:t>M</a:t>
            </a:r>
            <a:r>
              <a:rPr lang="en-US" altLang="zh-CN" sz="1800" dirty="0">
                <a:ea typeface="宋体" charset="-122"/>
                <a:sym typeface="Symbol" pitchFamily="18" charset="2"/>
              </a:rPr>
              <a:t>, then </a:t>
            </a:r>
            <a:r>
              <a:rPr lang="en-US" altLang="zh-CN" sz="1800" i="1" dirty="0">
                <a:ea typeface="宋体" charset="-122"/>
                <a:sym typeface="Symbol" pitchFamily="18" charset="2"/>
              </a:rPr>
              <a:t>a</a:t>
            </a:r>
            <a:r>
              <a:rPr lang="en-US" altLang="zh-CN" sz="1800" dirty="0">
                <a:ea typeface="宋体" charset="-122"/>
                <a:sym typeface="Symbol" pitchFamily="18" charset="2"/>
              </a:rPr>
              <a:t> is the mother of </a:t>
            </a:r>
            <a:r>
              <a:rPr lang="en-US" altLang="zh-CN" sz="1800" i="1" dirty="0">
                <a:ea typeface="宋体" charset="-122"/>
                <a:sym typeface="Symbol" pitchFamily="18" charset="2"/>
              </a:rPr>
              <a:t>b</a:t>
            </a:r>
          </a:p>
          <a:p>
            <a:pPr lvl="1">
              <a:lnSpc>
                <a:spcPct val="80000"/>
              </a:lnSpc>
            </a:pPr>
            <a:r>
              <a:rPr lang="en-US" altLang="zh-CN" sz="1800" dirty="0">
                <a:ea typeface="宋体" charset="-122"/>
                <a:sym typeface="Symbol" pitchFamily="18" charset="2"/>
              </a:rPr>
              <a:t>If (</a:t>
            </a:r>
            <a:r>
              <a:rPr lang="en-US" altLang="zh-CN" sz="1800" i="1" dirty="0" err="1">
                <a:ea typeface="宋体" charset="-122"/>
                <a:sym typeface="Symbol" pitchFamily="18" charset="2"/>
              </a:rPr>
              <a:t>b,c</a:t>
            </a:r>
            <a:r>
              <a:rPr lang="en-US" altLang="zh-CN" sz="1800" dirty="0">
                <a:ea typeface="宋体" charset="-122"/>
                <a:sym typeface="Symbol" pitchFamily="18" charset="2"/>
              </a:rPr>
              <a:t>)  </a:t>
            </a:r>
            <a:r>
              <a:rPr lang="en-US" altLang="zh-CN" sz="1800" i="1" dirty="0">
                <a:ea typeface="宋体" charset="-122"/>
                <a:sym typeface="Symbol" pitchFamily="18" charset="2"/>
              </a:rPr>
              <a:t>F</a:t>
            </a:r>
            <a:r>
              <a:rPr lang="en-US" altLang="zh-CN" sz="1800" dirty="0">
                <a:ea typeface="宋体" charset="-122"/>
                <a:sym typeface="Symbol" pitchFamily="18" charset="2"/>
              </a:rPr>
              <a:t>, then </a:t>
            </a:r>
            <a:r>
              <a:rPr lang="en-US" altLang="zh-CN" sz="1800" i="1" dirty="0">
                <a:ea typeface="宋体" charset="-122"/>
                <a:sym typeface="Symbol" pitchFamily="18" charset="2"/>
              </a:rPr>
              <a:t>b</a:t>
            </a:r>
            <a:r>
              <a:rPr lang="en-US" altLang="zh-CN" sz="1800" dirty="0">
                <a:ea typeface="宋体" charset="-122"/>
                <a:sym typeface="Symbol" pitchFamily="18" charset="2"/>
              </a:rPr>
              <a:t> is the father of </a:t>
            </a:r>
            <a:r>
              <a:rPr lang="en-US" altLang="zh-CN" sz="1800" i="1" dirty="0">
                <a:ea typeface="宋体" charset="-122"/>
                <a:sym typeface="Symbol" pitchFamily="18" charset="2"/>
              </a:rPr>
              <a:t>c</a:t>
            </a:r>
            <a:endParaRPr lang="en-US" altLang="zh-CN" sz="1800" dirty="0">
              <a:ea typeface="宋体" charset="-122"/>
              <a:sym typeface="Symbol" pitchFamily="18" charset="2"/>
            </a:endParaRPr>
          </a:p>
          <a:p>
            <a:pPr lvl="1">
              <a:lnSpc>
                <a:spcPct val="80000"/>
              </a:lnSpc>
            </a:pPr>
            <a:r>
              <a:rPr lang="en-US" altLang="zh-CN" sz="1800" dirty="0">
                <a:ea typeface="宋体" charset="-122"/>
                <a:sym typeface="Symbol" pitchFamily="18" charset="2"/>
              </a:rPr>
              <a:t>Thus, </a:t>
            </a:r>
            <a:r>
              <a:rPr lang="en-US" altLang="zh-CN" sz="1800" i="1" dirty="0">
                <a:ea typeface="宋体" charset="-122"/>
              </a:rPr>
              <a:t>F</a:t>
            </a:r>
            <a:r>
              <a:rPr lang="en-US" altLang="zh-CN" sz="1800" dirty="0">
                <a:ea typeface="宋体" charset="-122"/>
              </a:rPr>
              <a:t> </a:t>
            </a:r>
            <a:r>
              <a:rPr lang="en-US" altLang="zh-CN" sz="1800" dirty="0">
                <a:ea typeface="宋体" charset="-122"/>
                <a:sym typeface="Symbol" pitchFamily="18" charset="2"/>
              </a:rPr>
              <a:t>◦ </a:t>
            </a:r>
            <a:r>
              <a:rPr lang="en-US" altLang="zh-CN" sz="1800" i="1" dirty="0">
                <a:ea typeface="宋体" charset="-122"/>
                <a:sym typeface="Symbol" pitchFamily="18" charset="2"/>
              </a:rPr>
              <a:t>M</a:t>
            </a:r>
            <a:r>
              <a:rPr lang="en-US" altLang="zh-CN" sz="1800" dirty="0">
                <a:ea typeface="宋体" charset="-122"/>
                <a:sym typeface="Symbol" pitchFamily="18" charset="2"/>
              </a:rPr>
              <a:t> denotes the relation </a:t>
            </a:r>
            <a:r>
              <a:rPr lang="en-US" altLang="zh-CN" sz="1800" dirty="0">
                <a:latin typeface="Arial" charset="0"/>
                <a:ea typeface="宋体" charset="-122"/>
                <a:sym typeface="Symbol" pitchFamily="18" charset="2"/>
              </a:rPr>
              <a:t>“</a:t>
            </a:r>
            <a:r>
              <a:rPr lang="en-US" altLang="zh-CN" sz="1800" dirty="0">
                <a:ea typeface="宋体" charset="-122"/>
                <a:sym typeface="Symbol" pitchFamily="18" charset="2"/>
              </a:rPr>
              <a:t>paternal grandmother</a:t>
            </a:r>
            <a:r>
              <a:rPr lang="en-US" altLang="zh-CN" sz="1800" dirty="0">
                <a:latin typeface="Arial" charset="0"/>
                <a:ea typeface="宋体" charset="-122"/>
                <a:sym typeface="Symbol" pitchFamily="18" charset="2"/>
              </a:rPr>
              <a:t>”</a:t>
            </a:r>
            <a:endParaRPr lang="en-US" altLang="zh-CN" sz="1800" dirty="0">
              <a:ea typeface="宋体" charset="-122"/>
              <a:sym typeface="Symbol" pitchFamily="18" charset="2"/>
            </a:endParaRPr>
          </a:p>
          <a:p>
            <a:pPr>
              <a:lnSpc>
                <a:spcPct val="80000"/>
              </a:lnSpc>
            </a:pPr>
            <a:r>
              <a:rPr lang="en-US" altLang="zh-CN" sz="2000" dirty="0">
                <a:ea typeface="宋体" charset="-122"/>
              </a:rPr>
              <a:t>What is </a:t>
            </a:r>
            <a:r>
              <a:rPr lang="en-US" altLang="zh-CN" sz="2000" i="1" dirty="0">
                <a:ea typeface="宋体" charset="-122"/>
              </a:rPr>
              <a:t>M</a:t>
            </a:r>
            <a:r>
              <a:rPr lang="en-US" altLang="zh-CN" sz="2000" dirty="0">
                <a:ea typeface="宋体" charset="-122"/>
              </a:rPr>
              <a:t> </a:t>
            </a:r>
            <a:r>
              <a:rPr lang="en-US" altLang="zh-CN" sz="2000" dirty="0">
                <a:ea typeface="宋体" charset="-122"/>
                <a:sym typeface="Symbol" pitchFamily="18" charset="2"/>
              </a:rPr>
              <a:t>◦ </a:t>
            </a:r>
            <a:r>
              <a:rPr lang="en-US" altLang="zh-CN" sz="2000" i="1" dirty="0">
                <a:ea typeface="宋体" charset="-122"/>
                <a:sym typeface="Symbol" pitchFamily="18" charset="2"/>
              </a:rPr>
              <a:t>M</a:t>
            </a:r>
            <a:r>
              <a:rPr lang="en-US" altLang="zh-CN" sz="2000" dirty="0">
                <a:ea typeface="宋体" charset="-122"/>
                <a:sym typeface="Symbol" pitchFamily="18" charset="2"/>
              </a:rPr>
              <a:t>?</a:t>
            </a:r>
          </a:p>
          <a:p>
            <a:pPr lvl="1">
              <a:lnSpc>
                <a:spcPct val="80000"/>
              </a:lnSpc>
            </a:pPr>
            <a:r>
              <a:rPr lang="en-US" altLang="zh-CN" sz="1800" dirty="0">
                <a:ea typeface="宋体" charset="-122"/>
                <a:sym typeface="Symbol" pitchFamily="18" charset="2"/>
              </a:rPr>
              <a:t>If (</a:t>
            </a:r>
            <a:r>
              <a:rPr lang="en-US" altLang="zh-CN" sz="1800" i="1" dirty="0" err="1">
                <a:ea typeface="宋体" charset="-122"/>
                <a:sym typeface="Symbol" pitchFamily="18" charset="2"/>
              </a:rPr>
              <a:t>a,b</a:t>
            </a:r>
            <a:r>
              <a:rPr lang="en-US" altLang="zh-CN" sz="1800" dirty="0">
                <a:ea typeface="宋体" charset="-122"/>
                <a:sym typeface="Symbol" pitchFamily="18" charset="2"/>
              </a:rPr>
              <a:t>)  </a:t>
            </a:r>
            <a:r>
              <a:rPr lang="en-US" altLang="zh-CN" sz="1800" i="1" dirty="0">
                <a:ea typeface="宋体" charset="-122"/>
                <a:sym typeface="Symbol" pitchFamily="18" charset="2"/>
              </a:rPr>
              <a:t>M</a:t>
            </a:r>
            <a:r>
              <a:rPr lang="en-US" altLang="zh-CN" sz="1800" dirty="0">
                <a:ea typeface="宋体" charset="-122"/>
                <a:sym typeface="Symbol" pitchFamily="18" charset="2"/>
              </a:rPr>
              <a:t>, then </a:t>
            </a:r>
            <a:r>
              <a:rPr lang="en-US" altLang="zh-CN" sz="1800" i="1" dirty="0">
                <a:ea typeface="宋体" charset="-122"/>
                <a:sym typeface="Symbol" pitchFamily="18" charset="2"/>
              </a:rPr>
              <a:t>a</a:t>
            </a:r>
            <a:r>
              <a:rPr lang="en-US" altLang="zh-CN" sz="1800" dirty="0">
                <a:ea typeface="宋体" charset="-122"/>
                <a:sym typeface="Symbol" pitchFamily="18" charset="2"/>
              </a:rPr>
              <a:t> is the mother of </a:t>
            </a:r>
            <a:r>
              <a:rPr lang="en-US" altLang="zh-CN" sz="1800" i="1" dirty="0">
                <a:ea typeface="宋体" charset="-122"/>
                <a:sym typeface="Symbol" pitchFamily="18" charset="2"/>
              </a:rPr>
              <a:t>b</a:t>
            </a:r>
          </a:p>
          <a:p>
            <a:pPr lvl="1">
              <a:lnSpc>
                <a:spcPct val="80000"/>
              </a:lnSpc>
            </a:pPr>
            <a:r>
              <a:rPr lang="en-US" altLang="zh-CN" sz="1800" dirty="0">
                <a:ea typeface="宋体" charset="-122"/>
                <a:sym typeface="Symbol" pitchFamily="18" charset="2"/>
              </a:rPr>
              <a:t>If (</a:t>
            </a:r>
            <a:r>
              <a:rPr lang="en-US" altLang="zh-CN" sz="1800" i="1" dirty="0" err="1">
                <a:ea typeface="宋体" charset="-122"/>
                <a:sym typeface="Symbol" pitchFamily="18" charset="2"/>
              </a:rPr>
              <a:t>b,c</a:t>
            </a:r>
            <a:r>
              <a:rPr lang="en-US" altLang="zh-CN" sz="1800" dirty="0">
                <a:ea typeface="宋体" charset="-122"/>
                <a:sym typeface="Symbol" pitchFamily="18" charset="2"/>
              </a:rPr>
              <a:t>)  </a:t>
            </a:r>
            <a:r>
              <a:rPr lang="en-US" altLang="zh-CN" sz="1800" i="1" dirty="0">
                <a:ea typeface="宋体" charset="-122"/>
                <a:sym typeface="Symbol" pitchFamily="18" charset="2"/>
              </a:rPr>
              <a:t>M</a:t>
            </a:r>
            <a:r>
              <a:rPr lang="en-US" altLang="zh-CN" sz="1800" dirty="0">
                <a:ea typeface="宋体" charset="-122"/>
                <a:sym typeface="Symbol" pitchFamily="18" charset="2"/>
              </a:rPr>
              <a:t>, then </a:t>
            </a:r>
            <a:r>
              <a:rPr lang="en-US" altLang="zh-CN" sz="1800" i="1" dirty="0">
                <a:ea typeface="宋体" charset="-122"/>
                <a:sym typeface="Symbol" pitchFamily="18" charset="2"/>
              </a:rPr>
              <a:t>b</a:t>
            </a:r>
            <a:r>
              <a:rPr lang="en-US" altLang="zh-CN" sz="1800" dirty="0">
                <a:ea typeface="宋体" charset="-122"/>
                <a:sym typeface="Symbol" pitchFamily="18" charset="2"/>
              </a:rPr>
              <a:t> is the mother of </a:t>
            </a:r>
            <a:r>
              <a:rPr lang="en-US" altLang="zh-CN" sz="1800" i="1" dirty="0">
                <a:ea typeface="宋体" charset="-122"/>
                <a:sym typeface="Symbol" pitchFamily="18" charset="2"/>
              </a:rPr>
              <a:t>c</a:t>
            </a:r>
            <a:endParaRPr lang="en-US" altLang="zh-CN" sz="1800" dirty="0">
              <a:ea typeface="宋体" charset="-122"/>
              <a:sym typeface="Symbol" pitchFamily="18" charset="2"/>
            </a:endParaRPr>
          </a:p>
          <a:p>
            <a:pPr lvl="1">
              <a:lnSpc>
                <a:spcPct val="80000"/>
              </a:lnSpc>
            </a:pPr>
            <a:r>
              <a:rPr lang="en-US" altLang="zh-CN" sz="1800" dirty="0">
                <a:ea typeface="宋体" charset="-122"/>
                <a:sym typeface="Symbol" pitchFamily="18" charset="2"/>
              </a:rPr>
              <a:t>Thus, </a:t>
            </a:r>
            <a:r>
              <a:rPr lang="en-US" altLang="zh-CN" sz="1800" i="1" dirty="0">
                <a:ea typeface="宋体" charset="-122"/>
              </a:rPr>
              <a:t>M</a:t>
            </a:r>
            <a:r>
              <a:rPr lang="en-US" altLang="zh-CN" sz="1800" dirty="0">
                <a:ea typeface="宋体" charset="-122"/>
              </a:rPr>
              <a:t> </a:t>
            </a:r>
            <a:r>
              <a:rPr lang="en-US" altLang="zh-CN" sz="1800" dirty="0">
                <a:ea typeface="宋体" charset="-122"/>
                <a:sym typeface="Symbol" pitchFamily="18" charset="2"/>
              </a:rPr>
              <a:t>◦ </a:t>
            </a:r>
            <a:r>
              <a:rPr lang="en-US" altLang="zh-CN" sz="1800" i="1" dirty="0">
                <a:ea typeface="宋体" charset="-122"/>
                <a:sym typeface="Symbol" pitchFamily="18" charset="2"/>
              </a:rPr>
              <a:t>M</a:t>
            </a:r>
            <a:r>
              <a:rPr lang="en-US" altLang="zh-CN" sz="1800" dirty="0">
                <a:ea typeface="宋体" charset="-122"/>
                <a:sym typeface="Symbol" pitchFamily="18" charset="2"/>
              </a:rPr>
              <a:t> denotes the relation </a:t>
            </a:r>
            <a:r>
              <a:rPr lang="en-US" altLang="zh-CN" sz="1800" dirty="0">
                <a:latin typeface="Arial" charset="0"/>
                <a:ea typeface="宋体" charset="-122"/>
                <a:sym typeface="Symbol" pitchFamily="18" charset="2"/>
              </a:rPr>
              <a:t>“</a:t>
            </a:r>
            <a:r>
              <a:rPr lang="en-US" altLang="zh-CN" sz="1800" dirty="0">
                <a:ea typeface="宋体" charset="-122"/>
                <a:sym typeface="Symbol" pitchFamily="18" charset="2"/>
              </a:rPr>
              <a:t>maternal grandmother</a:t>
            </a:r>
            <a:r>
              <a:rPr lang="en-US" altLang="zh-CN" sz="1800" dirty="0">
                <a:latin typeface="Arial" charset="0"/>
                <a:ea typeface="宋体" charset="-122"/>
                <a:sym typeface="Symbol" pitchFamily="18" charset="2"/>
              </a:rPr>
              <a:t>”</a:t>
            </a:r>
            <a:endParaRPr lang="en-US" altLang="zh-CN" sz="1800" dirty="0">
              <a:ea typeface="宋体" charset="-122"/>
              <a:sym typeface="Symbol" pitchFamily="18" charset="2"/>
            </a:endParaRPr>
          </a:p>
          <a:p>
            <a:pPr>
              <a:lnSpc>
                <a:spcPct val="80000"/>
              </a:lnSpc>
            </a:pPr>
            <a:r>
              <a:rPr lang="en-US" altLang="zh-CN" sz="2000" dirty="0">
                <a:ea typeface="宋体" charset="-122"/>
                <a:sym typeface="Symbol" pitchFamily="18" charset="2"/>
              </a:rPr>
              <a:t>Note that </a:t>
            </a:r>
            <a:r>
              <a:rPr lang="en-US" altLang="zh-CN" sz="2000" i="1" dirty="0">
                <a:ea typeface="宋体" charset="-122"/>
                <a:sym typeface="Symbol" pitchFamily="18" charset="2"/>
              </a:rPr>
              <a:t>M</a:t>
            </a:r>
            <a:r>
              <a:rPr lang="en-US" altLang="zh-CN" sz="2000" dirty="0">
                <a:ea typeface="宋体" charset="-122"/>
                <a:sym typeface="Symbol" pitchFamily="18" charset="2"/>
              </a:rPr>
              <a:t> and </a:t>
            </a:r>
            <a:r>
              <a:rPr lang="en-US" altLang="zh-CN" sz="2000" i="1" dirty="0">
                <a:ea typeface="宋体" charset="-122"/>
                <a:sym typeface="Symbol" pitchFamily="18" charset="2"/>
              </a:rPr>
              <a:t>F</a:t>
            </a:r>
            <a:r>
              <a:rPr lang="en-US" altLang="zh-CN" sz="2000" dirty="0">
                <a:ea typeface="宋体" charset="-122"/>
                <a:sym typeface="Symbol" pitchFamily="18" charset="2"/>
              </a:rPr>
              <a:t> are not transitive relations!!!</a:t>
            </a:r>
          </a:p>
          <a:p>
            <a:pPr>
              <a:lnSpc>
                <a:spcPct val="80000"/>
              </a:lnSpc>
            </a:pPr>
            <a:endParaRPr lang="zh-CN" altLang="en-US" sz="2000" dirty="0">
              <a:ea typeface="宋体"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Relations and Their Properties</a:t>
            </a:r>
          </a:p>
          <a:p>
            <a:r>
              <a:rPr lang="en-US" i="1" dirty="0"/>
              <a:t>n</a:t>
            </a:r>
            <a:r>
              <a:rPr lang="en-US" dirty="0"/>
              <a:t>-</a:t>
            </a:r>
            <a:r>
              <a:rPr lang="en-US" dirty="0" err="1"/>
              <a:t>ary</a:t>
            </a:r>
            <a:r>
              <a:rPr lang="en-US" dirty="0"/>
              <a:t> Relations and Their Applications</a:t>
            </a:r>
          </a:p>
          <a:p>
            <a:r>
              <a:rPr lang="en-US" dirty="0"/>
              <a:t>Representing Relations</a:t>
            </a:r>
          </a:p>
          <a:p>
            <a:r>
              <a:rPr lang="en-US" dirty="0"/>
              <a:t>Closures of Relations (</a:t>
            </a:r>
            <a:r>
              <a:rPr lang="en-US" i="1" dirty="0"/>
              <a:t>not currently included in  overheads</a:t>
            </a:r>
            <a:r>
              <a:rPr lang="en-US" dirty="0"/>
              <a:t>)</a:t>
            </a:r>
          </a:p>
          <a:p>
            <a:r>
              <a:rPr lang="en-US" dirty="0"/>
              <a:t>Equivalence Relations</a:t>
            </a:r>
          </a:p>
          <a:p>
            <a:r>
              <a:rPr lang="en-US" dirty="0"/>
              <a:t>Partial Orderings</a:t>
            </a:r>
          </a:p>
          <a:p>
            <a:pPr lvl="1">
              <a:buNone/>
            </a:pPr>
            <a:endParaRPr lang="en-US" dirty="0"/>
          </a:p>
          <a:p>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Powers of a Relation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Let </a:t>
            </a:r>
            <a:r>
              <a:rPr lang="en-US" i="1" dirty="0"/>
              <a:t>R</a:t>
            </a:r>
            <a:r>
              <a:rPr lang="en-US" dirty="0"/>
              <a:t> be a binary relation on </a:t>
            </a:r>
            <a:r>
              <a:rPr lang="en-US" i="1" dirty="0"/>
              <a:t>A</a:t>
            </a:r>
            <a:r>
              <a:rPr lang="en-US" dirty="0"/>
              <a:t>. Then the powers </a:t>
            </a:r>
            <a:r>
              <a:rPr lang="en-US" i="1" dirty="0" err="1"/>
              <a:t>R</a:t>
            </a:r>
            <a:r>
              <a:rPr lang="en-US" i="1" baseline="30000" dirty="0" err="1"/>
              <a:t>n</a:t>
            </a:r>
            <a:r>
              <a:rPr lang="en-US" dirty="0"/>
              <a:t> of the relation </a:t>
            </a:r>
            <a:r>
              <a:rPr lang="en-US" i="1" dirty="0"/>
              <a:t>R</a:t>
            </a:r>
            <a:r>
              <a:rPr lang="en-US" dirty="0"/>
              <a:t> can be defined inductively by:</a:t>
            </a:r>
          </a:p>
          <a:p>
            <a:pPr lvl="1"/>
            <a:r>
              <a:rPr lang="en-US" dirty="0"/>
              <a:t>Basis Step: </a:t>
            </a:r>
            <a:r>
              <a:rPr lang="en-US" i="1" dirty="0"/>
              <a:t>R</a:t>
            </a:r>
            <a:r>
              <a:rPr lang="en-US" baseline="30000" dirty="0">
                <a:latin typeface="Cambria Math" pitchFamily="18" charset="0"/>
                <a:ea typeface="Cambria Math" pitchFamily="18" charset="0"/>
              </a:rPr>
              <a:t>1</a:t>
            </a:r>
            <a:r>
              <a:rPr lang="en-US" dirty="0"/>
              <a:t> = </a:t>
            </a:r>
            <a:r>
              <a:rPr lang="en-US" i="1" dirty="0"/>
              <a:t>R</a:t>
            </a:r>
          </a:p>
          <a:p>
            <a:pPr lvl="1"/>
            <a:r>
              <a:rPr lang="en-US" dirty="0"/>
              <a:t>Inductive Step:  </a:t>
            </a:r>
            <a:r>
              <a:rPr lang="en-US" i="1" dirty="0"/>
              <a:t>R</a:t>
            </a:r>
            <a:r>
              <a:rPr lang="en-US" i="1" baseline="30000" dirty="0"/>
              <a:t>n</a:t>
            </a:r>
            <a:r>
              <a:rPr lang="en-US" baseline="30000" dirty="0"/>
              <a:t>+</a:t>
            </a:r>
            <a:r>
              <a:rPr lang="en-US" baseline="30000" dirty="0">
                <a:latin typeface="Cambria Math" pitchFamily="18" charset="0"/>
                <a:ea typeface="Cambria Math" pitchFamily="18" charset="0"/>
              </a:rPr>
              <a:t>1</a:t>
            </a:r>
            <a:r>
              <a:rPr lang="en-US" dirty="0"/>
              <a:t> = </a:t>
            </a:r>
            <a:r>
              <a:rPr lang="en-US" i="1" dirty="0" err="1"/>
              <a:t>R</a:t>
            </a:r>
            <a:r>
              <a:rPr lang="en-US" i="1" baseline="30000" dirty="0" err="1"/>
              <a:t>n</a:t>
            </a:r>
            <a:r>
              <a:rPr lang="en-US" b="1" baseline="30000" dirty="0"/>
              <a:t> </a:t>
            </a:r>
            <a:r>
              <a:rPr lang="en-US" b="1" dirty="0">
                <a:latin typeface="Cambria Math"/>
                <a:ea typeface="Cambria Math"/>
              </a:rPr>
              <a:t>∘</a:t>
            </a:r>
            <a:r>
              <a:rPr lang="en-US" dirty="0"/>
              <a:t> </a:t>
            </a:r>
            <a:r>
              <a:rPr lang="en-US" i="1" dirty="0"/>
              <a:t>R</a:t>
            </a:r>
          </a:p>
          <a:p>
            <a:pPr>
              <a:lnSpc>
                <a:spcPct val="90000"/>
              </a:lnSpc>
            </a:pPr>
            <a:r>
              <a:rPr lang="en-US" altLang="zh-CN" dirty="0">
                <a:ea typeface="宋体" charset="-122"/>
              </a:rPr>
              <a:t>Example: </a:t>
            </a:r>
            <a:r>
              <a:rPr lang="en-US" altLang="zh-CN" i="1" dirty="0">
                <a:ea typeface="宋体" charset="-122"/>
              </a:rPr>
              <a:t>R</a:t>
            </a:r>
            <a:r>
              <a:rPr lang="en-US" altLang="zh-CN" dirty="0">
                <a:ea typeface="宋体" charset="-122"/>
              </a:rPr>
              <a:t>={(1,1),(2,1),(3,2),(4,3)}</a:t>
            </a:r>
          </a:p>
          <a:p>
            <a:pPr>
              <a:lnSpc>
                <a:spcPct val="90000"/>
              </a:lnSpc>
              <a:buFontTx/>
              <a:buNone/>
            </a:pPr>
            <a:r>
              <a:rPr lang="en-US" altLang="zh-CN" baseline="-25000" dirty="0">
                <a:ea typeface="宋体" charset="-122"/>
              </a:rPr>
              <a:t>	</a:t>
            </a:r>
            <a:r>
              <a:rPr lang="en-US" altLang="zh-CN" dirty="0">
                <a:ea typeface="宋体" charset="-122"/>
              </a:rPr>
              <a:t>Find </a:t>
            </a:r>
            <a:r>
              <a:rPr lang="en-US" altLang="zh-CN" i="1" dirty="0">
                <a:ea typeface="宋体" charset="-122"/>
              </a:rPr>
              <a:t>R</a:t>
            </a:r>
            <a:r>
              <a:rPr lang="en-US" altLang="zh-CN" baseline="30000" dirty="0">
                <a:ea typeface="宋体" charset="-122"/>
              </a:rPr>
              <a:t>2</a:t>
            </a:r>
            <a:r>
              <a:rPr lang="en-US" altLang="zh-CN" dirty="0">
                <a:ea typeface="宋体" charset="-122"/>
              </a:rPr>
              <a:t>, </a:t>
            </a:r>
            <a:r>
              <a:rPr lang="en-US" altLang="zh-CN" i="1" dirty="0">
                <a:ea typeface="宋体" charset="-122"/>
              </a:rPr>
              <a:t>R</a:t>
            </a:r>
            <a:r>
              <a:rPr lang="en-US" altLang="zh-CN" baseline="30000" dirty="0">
                <a:ea typeface="宋体" charset="-122"/>
              </a:rPr>
              <a:t>3</a:t>
            </a:r>
            <a:r>
              <a:rPr lang="en-US" altLang="zh-CN" dirty="0">
                <a:ea typeface="宋体" charset="-122"/>
              </a:rPr>
              <a:t>, and </a:t>
            </a:r>
            <a:r>
              <a:rPr lang="en-US" altLang="zh-CN" i="1" dirty="0">
                <a:ea typeface="宋体" charset="-122"/>
              </a:rPr>
              <a:t>R</a:t>
            </a:r>
            <a:r>
              <a:rPr lang="en-US" altLang="zh-CN" baseline="30000" dirty="0">
                <a:ea typeface="宋体" charset="-122"/>
              </a:rPr>
              <a:t>4</a:t>
            </a:r>
          </a:p>
          <a:p>
            <a:pPr lvl="1">
              <a:lnSpc>
                <a:spcPct val="90000"/>
              </a:lnSpc>
              <a:buFontTx/>
              <a:buNone/>
            </a:pPr>
            <a:r>
              <a:rPr lang="en-US" altLang="zh-CN" i="1" dirty="0">
                <a:ea typeface="宋体" charset="-122"/>
              </a:rPr>
              <a:t>R</a:t>
            </a:r>
            <a:r>
              <a:rPr lang="en-US" altLang="zh-CN" baseline="30000" dirty="0">
                <a:ea typeface="宋体" charset="-122"/>
              </a:rPr>
              <a:t>2</a:t>
            </a:r>
            <a:r>
              <a:rPr lang="en-US" altLang="zh-CN" dirty="0">
                <a:ea typeface="宋体" charset="-122"/>
              </a:rPr>
              <a:t> = </a:t>
            </a:r>
            <a:r>
              <a:rPr lang="en-US" altLang="zh-CN" i="1" dirty="0">
                <a:ea typeface="宋体" charset="-122"/>
              </a:rPr>
              <a:t>R</a:t>
            </a:r>
            <a:r>
              <a:rPr lang="en-US" altLang="zh-CN" baseline="-25000" dirty="0">
                <a:ea typeface="宋体" charset="-122"/>
              </a:rPr>
              <a:t> </a:t>
            </a:r>
            <a:r>
              <a:rPr lang="en-US" altLang="zh-CN" dirty="0">
                <a:ea typeface="宋体" charset="-122"/>
                <a:sym typeface="MT Extra" pitchFamily="18" charset="2"/>
              </a:rPr>
              <a:t> </a:t>
            </a:r>
            <a:r>
              <a:rPr lang="en-US" altLang="zh-CN" i="1" dirty="0">
                <a:ea typeface="宋体" charset="-122"/>
              </a:rPr>
              <a:t>R</a:t>
            </a:r>
            <a:r>
              <a:rPr lang="en-US" altLang="zh-CN" dirty="0">
                <a:ea typeface="宋体" charset="-122"/>
              </a:rPr>
              <a:t> = {(1,1),(2,1),(3,1),(4,2)}</a:t>
            </a:r>
          </a:p>
          <a:p>
            <a:pPr lvl="1">
              <a:lnSpc>
                <a:spcPct val="90000"/>
              </a:lnSpc>
              <a:buFontTx/>
              <a:buNone/>
            </a:pPr>
            <a:r>
              <a:rPr lang="en-US" altLang="zh-CN" i="1" dirty="0">
                <a:ea typeface="宋体" charset="-122"/>
              </a:rPr>
              <a:t>R</a:t>
            </a:r>
            <a:r>
              <a:rPr lang="en-US" altLang="zh-CN" baseline="30000" dirty="0">
                <a:ea typeface="宋体" charset="-122"/>
              </a:rPr>
              <a:t>3</a:t>
            </a:r>
            <a:r>
              <a:rPr lang="en-US" altLang="zh-CN" dirty="0">
                <a:ea typeface="宋体" charset="-122"/>
              </a:rPr>
              <a:t> = </a:t>
            </a:r>
            <a:r>
              <a:rPr lang="en-US" altLang="zh-CN" i="1" dirty="0">
                <a:ea typeface="宋体" charset="-122"/>
              </a:rPr>
              <a:t>R</a:t>
            </a:r>
            <a:r>
              <a:rPr lang="en-US" altLang="zh-CN" baseline="30000" dirty="0">
                <a:ea typeface="宋体" charset="-122"/>
              </a:rPr>
              <a:t>2</a:t>
            </a:r>
            <a:r>
              <a:rPr lang="en-US" altLang="zh-CN" baseline="-25000" dirty="0">
                <a:ea typeface="宋体" charset="-122"/>
              </a:rPr>
              <a:t> </a:t>
            </a:r>
            <a:r>
              <a:rPr lang="en-US" altLang="zh-CN" dirty="0">
                <a:ea typeface="宋体" charset="-122"/>
                <a:sym typeface="MT Extra" pitchFamily="18" charset="2"/>
              </a:rPr>
              <a:t> </a:t>
            </a:r>
            <a:r>
              <a:rPr lang="en-US" altLang="zh-CN" i="1" dirty="0">
                <a:ea typeface="宋体" charset="-122"/>
              </a:rPr>
              <a:t>R</a:t>
            </a:r>
            <a:r>
              <a:rPr lang="en-US" altLang="zh-CN" dirty="0">
                <a:ea typeface="宋体" charset="-122"/>
              </a:rPr>
              <a:t> = {(1,1),(2,1),(3,1),(4,1)}</a:t>
            </a:r>
          </a:p>
          <a:p>
            <a:pPr lvl="1">
              <a:lnSpc>
                <a:spcPct val="90000"/>
              </a:lnSpc>
              <a:buFontTx/>
              <a:buNone/>
            </a:pPr>
            <a:r>
              <a:rPr lang="en-US" altLang="zh-CN" i="1" dirty="0">
                <a:ea typeface="宋体" charset="-122"/>
              </a:rPr>
              <a:t>R</a:t>
            </a:r>
            <a:r>
              <a:rPr lang="en-US" altLang="zh-CN" baseline="30000" dirty="0">
                <a:ea typeface="宋体" charset="-122"/>
              </a:rPr>
              <a:t>4</a:t>
            </a:r>
            <a:r>
              <a:rPr lang="en-US" altLang="zh-CN" dirty="0">
                <a:ea typeface="宋体" charset="-122"/>
              </a:rPr>
              <a:t> = </a:t>
            </a:r>
            <a:r>
              <a:rPr lang="en-US" altLang="zh-CN" i="1" dirty="0">
                <a:ea typeface="宋体" charset="-122"/>
              </a:rPr>
              <a:t>R</a:t>
            </a:r>
            <a:r>
              <a:rPr lang="en-US" altLang="zh-CN" baseline="30000" dirty="0">
                <a:ea typeface="宋体" charset="-122"/>
              </a:rPr>
              <a:t>3</a:t>
            </a:r>
            <a:r>
              <a:rPr lang="en-US" altLang="zh-CN" baseline="-25000" dirty="0">
                <a:ea typeface="宋体" charset="-122"/>
              </a:rPr>
              <a:t> </a:t>
            </a:r>
            <a:r>
              <a:rPr lang="en-US" altLang="zh-CN" dirty="0">
                <a:ea typeface="宋体" charset="-122"/>
                <a:sym typeface="MT Extra" pitchFamily="18" charset="2"/>
              </a:rPr>
              <a:t> </a:t>
            </a:r>
            <a:r>
              <a:rPr lang="en-US" altLang="zh-CN" i="1" dirty="0">
                <a:ea typeface="宋体" charset="-122"/>
              </a:rPr>
              <a:t>R</a:t>
            </a:r>
            <a:r>
              <a:rPr lang="en-US" altLang="zh-CN" dirty="0">
                <a:ea typeface="宋体" charset="-122"/>
              </a:rPr>
              <a:t> = {(1,1),(2,1),(3,1),(4,1)}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a:ea typeface="宋体" charset="-122"/>
              </a:rPr>
              <a:t>Example </a:t>
            </a:r>
          </a:p>
        </p:txBody>
      </p:sp>
      <p:sp>
        <p:nvSpPr>
          <p:cNvPr id="45059" name="Rectangle 3"/>
          <p:cNvSpPr>
            <a:spLocks noGrp="1" noChangeArrowheads="1"/>
          </p:cNvSpPr>
          <p:nvPr>
            <p:ph type="body" idx="1"/>
          </p:nvPr>
        </p:nvSpPr>
        <p:spPr>
          <a:xfrm>
            <a:off x="685800" y="1752600"/>
            <a:ext cx="7772400" cy="4419600"/>
          </a:xfrm>
        </p:spPr>
        <p:txBody>
          <a:bodyPr/>
          <a:lstStyle/>
          <a:p>
            <a:pPr>
              <a:lnSpc>
                <a:spcPct val="90000"/>
              </a:lnSpc>
            </a:pPr>
            <a:r>
              <a:rPr lang="en-US" altLang="zh-CN" dirty="0">
                <a:ea typeface="宋体" charset="-122"/>
              </a:rPr>
              <a:t>R={(</a:t>
            </a:r>
            <a:r>
              <a:rPr lang="en-US" altLang="zh-CN" dirty="0" err="1">
                <a:ea typeface="宋体" charset="-122"/>
              </a:rPr>
              <a:t>a,b</a:t>
            </a:r>
            <a:r>
              <a:rPr lang="en-US" altLang="zh-CN" dirty="0">
                <a:ea typeface="宋体" charset="-122"/>
              </a:rPr>
              <a:t>), a is parent of b or vice versa}</a:t>
            </a:r>
          </a:p>
          <a:p>
            <a:pPr>
              <a:lnSpc>
                <a:spcPct val="90000"/>
              </a:lnSpc>
            </a:pPr>
            <a:r>
              <a:rPr lang="en-US" altLang="zh-CN" dirty="0">
                <a:ea typeface="宋体" charset="-122"/>
              </a:rPr>
              <a:t>R</a:t>
            </a:r>
            <a:r>
              <a:rPr lang="en-US" altLang="zh-CN" baseline="30000" dirty="0">
                <a:ea typeface="宋体" charset="-122"/>
              </a:rPr>
              <a:t>2</a:t>
            </a:r>
            <a:r>
              <a:rPr lang="en-US" altLang="zh-CN" dirty="0">
                <a:ea typeface="宋体" charset="-122"/>
              </a:rPr>
              <a:t>= {(</a:t>
            </a:r>
            <a:r>
              <a:rPr lang="en-US" altLang="zh-CN" dirty="0" err="1">
                <a:ea typeface="宋体" charset="-122"/>
              </a:rPr>
              <a:t>a,b</a:t>
            </a:r>
            <a:r>
              <a:rPr lang="en-US" altLang="zh-CN" dirty="0">
                <a:ea typeface="宋体" charset="-122"/>
              </a:rPr>
              <a:t>), a is grandparent of b or vice versa}</a:t>
            </a:r>
          </a:p>
          <a:p>
            <a:pPr>
              <a:lnSpc>
                <a:spcPct val="90000"/>
              </a:lnSpc>
            </a:pPr>
            <a:r>
              <a:rPr lang="en-US" altLang="zh-CN" dirty="0">
                <a:ea typeface="宋体" charset="-122"/>
              </a:rPr>
              <a:t>N-generations blood relationship: if (</a:t>
            </a:r>
            <a:r>
              <a:rPr lang="en-US" altLang="zh-CN" dirty="0" err="1">
                <a:ea typeface="宋体" charset="-122"/>
              </a:rPr>
              <a:t>a,b</a:t>
            </a:r>
            <a:r>
              <a:rPr lang="en-US" altLang="zh-CN" dirty="0">
                <a:ea typeface="宋体" charset="-122"/>
              </a:rPr>
              <a:t>) ∈ </a:t>
            </a:r>
            <a:r>
              <a:rPr lang="en-US" altLang="zh-CN" dirty="0" err="1">
                <a:ea typeface="宋体" charset="-122"/>
              </a:rPr>
              <a:t>R</a:t>
            </a:r>
            <a:r>
              <a:rPr lang="en-US" altLang="zh-CN" baseline="30000" dirty="0" err="1">
                <a:ea typeface="宋体" charset="-122"/>
              </a:rPr>
              <a:t>n</a:t>
            </a:r>
            <a:r>
              <a:rPr lang="en-US" altLang="zh-CN" dirty="0">
                <a:ea typeface="宋体" charset="-122"/>
              </a:rPr>
              <a:t> , we say  a and b have n-generations blood relationship</a:t>
            </a:r>
          </a:p>
          <a:p>
            <a:pPr>
              <a:lnSpc>
                <a:spcPct val="90000"/>
              </a:lnSpc>
            </a:pPr>
            <a:r>
              <a:rPr lang="en-US" altLang="zh-CN" dirty="0">
                <a:ea typeface="宋体" charset="-122"/>
              </a:rPr>
              <a:t> </a:t>
            </a:r>
            <a:r>
              <a:rPr lang="en-US" altLang="zh-CN" dirty="0">
                <a:solidFill>
                  <a:schemeClr val="tx2"/>
                </a:solidFill>
                <a:ea typeface="宋体" charset="-122"/>
              </a:rPr>
              <a:t>a: you, </a:t>
            </a:r>
          </a:p>
          <a:p>
            <a:pPr>
              <a:lnSpc>
                <a:spcPct val="90000"/>
              </a:lnSpc>
            </a:pPr>
            <a:r>
              <a:rPr lang="en-US" altLang="zh-CN" dirty="0">
                <a:solidFill>
                  <a:schemeClr val="tx2"/>
                </a:solidFill>
                <a:ea typeface="宋体" charset="-122"/>
              </a:rPr>
              <a:t>b: your cousin, </a:t>
            </a:r>
          </a:p>
          <a:p>
            <a:pPr>
              <a:lnSpc>
                <a:spcPct val="90000"/>
              </a:lnSpc>
            </a:pPr>
            <a:r>
              <a:rPr lang="en-US" altLang="zh-CN" dirty="0">
                <a:solidFill>
                  <a:schemeClr val="tx2"/>
                </a:solidFill>
                <a:ea typeface="宋体" charset="-122"/>
              </a:rPr>
              <a:t>how many generations of blood relationship between a and b?</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ea typeface="宋体" charset="-122"/>
              </a:rPr>
              <a:t>Theorem 1</a:t>
            </a:r>
          </a:p>
        </p:txBody>
      </p:sp>
      <p:sp>
        <p:nvSpPr>
          <p:cNvPr id="46083" name="Rectangle 3"/>
          <p:cNvSpPr>
            <a:spLocks noGrp="1" noChangeArrowheads="1"/>
          </p:cNvSpPr>
          <p:nvPr>
            <p:ph type="body" idx="1"/>
          </p:nvPr>
        </p:nvSpPr>
        <p:spPr>
          <a:xfrm>
            <a:off x="685800" y="1828800"/>
            <a:ext cx="7772400" cy="4343400"/>
          </a:xfrm>
        </p:spPr>
        <p:txBody>
          <a:bodyPr/>
          <a:lstStyle/>
          <a:p>
            <a:pPr>
              <a:lnSpc>
                <a:spcPct val="90000"/>
              </a:lnSpc>
            </a:pPr>
            <a:r>
              <a:rPr lang="en-US" altLang="zh-CN" dirty="0">
                <a:ea typeface="宋体" charset="-122"/>
              </a:rPr>
              <a:t>Then relation </a:t>
            </a:r>
            <a:r>
              <a:rPr lang="en-US" altLang="zh-CN" i="1" dirty="0">
                <a:ea typeface="宋体" charset="-122"/>
              </a:rPr>
              <a:t>R</a:t>
            </a:r>
            <a:r>
              <a:rPr lang="en-US" altLang="zh-CN" dirty="0">
                <a:ea typeface="宋体" charset="-122"/>
              </a:rPr>
              <a:t> on a set A is transitive if and only if </a:t>
            </a:r>
            <a:r>
              <a:rPr lang="en-US" altLang="zh-CN" i="1" dirty="0" err="1">
                <a:ea typeface="宋体" charset="-122"/>
              </a:rPr>
              <a:t>R</a:t>
            </a:r>
            <a:r>
              <a:rPr lang="en-US" altLang="zh-CN" i="1" baseline="30000" dirty="0" err="1">
                <a:ea typeface="宋体" charset="-122"/>
              </a:rPr>
              <a:t>n</a:t>
            </a:r>
            <a:r>
              <a:rPr lang="en-US" altLang="zh-CN" i="1" baseline="30000" dirty="0">
                <a:ea typeface="宋体" charset="-122"/>
              </a:rPr>
              <a:t> </a:t>
            </a:r>
            <a:r>
              <a:rPr lang="en-US" altLang="zh-CN" dirty="0">
                <a:ea typeface="宋体" charset="-122"/>
                <a:sym typeface="Symbol" pitchFamily="18" charset="2"/>
              </a:rPr>
              <a:t></a:t>
            </a:r>
            <a:r>
              <a:rPr lang="en-US" altLang="zh-CN" i="1" dirty="0">
                <a:ea typeface="宋体" charset="-122"/>
              </a:rPr>
              <a:t> R</a:t>
            </a:r>
            <a:r>
              <a:rPr lang="en-US" altLang="zh-CN" dirty="0">
                <a:ea typeface="宋体" charset="-122"/>
              </a:rPr>
              <a:t>.(n=1,2,3,…)</a:t>
            </a:r>
          </a:p>
          <a:p>
            <a:pPr>
              <a:lnSpc>
                <a:spcPct val="90000"/>
              </a:lnSpc>
            </a:pPr>
            <a:r>
              <a:rPr lang="en-US" altLang="zh-CN" dirty="0">
                <a:solidFill>
                  <a:schemeClr val="tx2"/>
                </a:solidFill>
                <a:ea typeface="宋体" charset="-122"/>
              </a:rPr>
              <a:t>If part</a:t>
            </a:r>
            <a:r>
              <a:rPr lang="en-US" altLang="zh-CN" dirty="0">
                <a:ea typeface="宋体" charset="-122"/>
              </a:rPr>
              <a:t>: </a:t>
            </a:r>
            <a:r>
              <a:rPr lang="en-US" altLang="zh-CN" i="1" dirty="0" err="1">
                <a:ea typeface="宋体" charset="-122"/>
              </a:rPr>
              <a:t>R</a:t>
            </a:r>
            <a:r>
              <a:rPr lang="en-US" altLang="zh-CN" i="1" baseline="30000" dirty="0" err="1">
                <a:ea typeface="宋体" charset="-122"/>
              </a:rPr>
              <a:t>n</a:t>
            </a:r>
            <a:r>
              <a:rPr lang="en-US" altLang="zh-CN" i="1" baseline="30000" dirty="0">
                <a:ea typeface="宋体" charset="-122"/>
              </a:rPr>
              <a:t> </a:t>
            </a:r>
            <a:r>
              <a:rPr lang="en-US" altLang="zh-CN" dirty="0">
                <a:ea typeface="宋体" charset="-122"/>
                <a:sym typeface="Symbol" pitchFamily="18" charset="2"/>
              </a:rPr>
              <a:t></a:t>
            </a:r>
            <a:r>
              <a:rPr lang="en-US" altLang="zh-CN" i="1" dirty="0">
                <a:ea typeface="宋体" charset="-122"/>
              </a:rPr>
              <a:t> R</a:t>
            </a:r>
            <a:r>
              <a:rPr lang="en-US" altLang="zh-CN" dirty="0">
                <a:ea typeface="宋体" charset="-122"/>
              </a:rPr>
              <a:t>, </a:t>
            </a:r>
            <a:r>
              <a:rPr lang="en-US" altLang="zh-CN" i="1" dirty="0">
                <a:ea typeface="宋体" charset="-122"/>
              </a:rPr>
              <a:t>R</a:t>
            </a:r>
            <a:r>
              <a:rPr lang="en-US" altLang="zh-CN" i="1" baseline="30000" dirty="0">
                <a:ea typeface="宋体" charset="-122"/>
              </a:rPr>
              <a:t>2 </a:t>
            </a:r>
            <a:r>
              <a:rPr lang="en-US" altLang="zh-CN" dirty="0">
                <a:ea typeface="宋体" charset="-122"/>
                <a:sym typeface="Symbol" pitchFamily="18" charset="2"/>
              </a:rPr>
              <a:t></a:t>
            </a:r>
            <a:r>
              <a:rPr lang="en-US" altLang="zh-CN" i="1" dirty="0">
                <a:ea typeface="宋体" charset="-122"/>
              </a:rPr>
              <a:t> R</a:t>
            </a:r>
            <a:r>
              <a:rPr lang="en-US" altLang="zh-CN" dirty="0">
                <a:ea typeface="宋体" charset="-122"/>
              </a:rPr>
              <a:t>. </a:t>
            </a:r>
            <a:r>
              <a:rPr lang="en-US" altLang="zh-CN" i="1" dirty="0">
                <a:ea typeface="宋体" charset="-122"/>
              </a:rPr>
              <a:t>if (</a:t>
            </a:r>
            <a:r>
              <a:rPr lang="en-US" altLang="zh-CN" i="1" dirty="0" err="1">
                <a:ea typeface="宋体" charset="-122"/>
              </a:rPr>
              <a:t>a,b</a:t>
            </a:r>
            <a:r>
              <a:rPr lang="en-US" altLang="zh-CN" i="1" dirty="0">
                <a:ea typeface="宋体" charset="-122"/>
              </a:rPr>
              <a:t>)∈R</a:t>
            </a:r>
            <a:r>
              <a:rPr lang="en-US" altLang="zh-CN" dirty="0">
                <a:ea typeface="宋体" charset="-122"/>
              </a:rPr>
              <a:t> and </a:t>
            </a:r>
            <a:r>
              <a:rPr lang="en-US" altLang="zh-CN" i="1" dirty="0">
                <a:ea typeface="宋体" charset="-122"/>
              </a:rPr>
              <a:t>(</a:t>
            </a:r>
            <a:r>
              <a:rPr lang="en-US" altLang="zh-CN" i="1" dirty="0" err="1">
                <a:ea typeface="宋体" charset="-122"/>
              </a:rPr>
              <a:t>b,c</a:t>
            </a:r>
            <a:r>
              <a:rPr lang="en-US" altLang="zh-CN" i="1" dirty="0">
                <a:ea typeface="宋体" charset="-122"/>
              </a:rPr>
              <a:t>)∈R</a:t>
            </a:r>
            <a:r>
              <a:rPr lang="en-US" altLang="zh-CN" dirty="0">
                <a:ea typeface="宋体" charset="-122"/>
              </a:rPr>
              <a:t> for any </a:t>
            </a:r>
            <a:r>
              <a:rPr lang="en-US" altLang="zh-CN" dirty="0" err="1">
                <a:ea typeface="宋体" charset="-122"/>
              </a:rPr>
              <a:t>a,b,c</a:t>
            </a:r>
            <a:r>
              <a:rPr lang="en-US" altLang="zh-CN" dirty="0">
                <a:ea typeface="宋体" charset="-122"/>
              </a:rPr>
              <a:t> </a:t>
            </a:r>
            <a:r>
              <a:rPr lang="en-US" altLang="zh-CN" i="1" dirty="0">
                <a:ea typeface="宋体" charset="-122"/>
              </a:rPr>
              <a:t>∈A</a:t>
            </a:r>
            <a:r>
              <a:rPr lang="en-US" altLang="zh-CN" dirty="0">
                <a:ea typeface="宋体" charset="-122"/>
              </a:rPr>
              <a:t>, then (</a:t>
            </a:r>
            <a:r>
              <a:rPr lang="en-US" altLang="zh-CN" dirty="0" err="1">
                <a:ea typeface="宋体" charset="-122"/>
              </a:rPr>
              <a:t>a,c</a:t>
            </a:r>
            <a:r>
              <a:rPr lang="en-US" altLang="zh-CN" dirty="0">
                <a:ea typeface="宋体" charset="-122"/>
              </a:rPr>
              <a:t>) </a:t>
            </a:r>
            <a:r>
              <a:rPr lang="en-US" altLang="zh-CN" i="1" dirty="0">
                <a:ea typeface="宋体" charset="-122"/>
              </a:rPr>
              <a:t>∈R</a:t>
            </a:r>
            <a:r>
              <a:rPr lang="en-US" altLang="zh-CN" i="1" baseline="30000" dirty="0">
                <a:ea typeface="宋体" charset="-122"/>
              </a:rPr>
              <a:t>2</a:t>
            </a:r>
            <a:r>
              <a:rPr lang="en-US" altLang="zh-CN" i="1" dirty="0">
                <a:ea typeface="宋体" charset="-122"/>
              </a:rPr>
              <a:t>,</a:t>
            </a:r>
            <a:r>
              <a:rPr lang="en-US" altLang="zh-CN" i="1" baseline="30000" dirty="0">
                <a:ea typeface="宋体" charset="-122"/>
              </a:rPr>
              <a:t> </a:t>
            </a:r>
            <a:r>
              <a:rPr lang="en-US" altLang="zh-CN" i="1" dirty="0">
                <a:ea typeface="宋体" charset="-122"/>
              </a:rPr>
              <a:t>hence, </a:t>
            </a:r>
            <a:r>
              <a:rPr lang="en-US" altLang="zh-CN" dirty="0">
                <a:ea typeface="宋体" charset="-122"/>
              </a:rPr>
              <a:t>(</a:t>
            </a:r>
            <a:r>
              <a:rPr lang="en-US" altLang="zh-CN" dirty="0" err="1">
                <a:ea typeface="宋体" charset="-122"/>
              </a:rPr>
              <a:t>a,c</a:t>
            </a:r>
            <a:r>
              <a:rPr lang="en-US" altLang="zh-CN" dirty="0">
                <a:ea typeface="宋体" charset="-122"/>
              </a:rPr>
              <a:t>) </a:t>
            </a:r>
            <a:r>
              <a:rPr lang="en-US" altLang="zh-CN" dirty="0">
                <a:ea typeface="宋体" charset="-122"/>
                <a:sym typeface="Symbol" pitchFamily="18" charset="2"/>
              </a:rPr>
              <a:t></a:t>
            </a:r>
            <a:r>
              <a:rPr lang="en-US" altLang="zh-CN" i="1" dirty="0">
                <a:ea typeface="宋体" charset="-122"/>
              </a:rPr>
              <a:t> R, </a:t>
            </a:r>
            <a:r>
              <a:rPr lang="en-US" altLang="zh-CN" dirty="0">
                <a:ea typeface="宋体" charset="-122"/>
              </a:rPr>
              <a:t>R is transitive.</a:t>
            </a:r>
          </a:p>
          <a:p>
            <a:pPr>
              <a:lnSpc>
                <a:spcPct val="90000"/>
              </a:lnSpc>
            </a:pPr>
            <a:r>
              <a:rPr lang="en-US" altLang="zh-CN" dirty="0">
                <a:solidFill>
                  <a:schemeClr val="tx2"/>
                </a:solidFill>
                <a:ea typeface="宋体" charset="-122"/>
              </a:rPr>
              <a:t>Only if part:</a:t>
            </a:r>
            <a:r>
              <a:rPr lang="en-US" altLang="zh-CN" dirty="0">
                <a:ea typeface="宋体" charset="-122"/>
              </a:rPr>
              <a:t> if R is transitive, (</a:t>
            </a:r>
            <a:r>
              <a:rPr lang="en-US" altLang="zh-CN" dirty="0" err="1">
                <a:ea typeface="宋体" charset="-122"/>
              </a:rPr>
              <a:t>a,c</a:t>
            </a:r>
            <a:r>
              <a:rPr lang="en-US" altLang="zh-CN" dirty="0">
                <a:ea typeface="宋体" charset="-122"/>
              </a:rPr>
              <a:t>)</a:t>
            </a:r>
            <a:r>
              <a:rPr lang="en-US" altLang="zh-CN" i="1" dirty="0">
                <a:ea typeface="宋体" charset="-122"/>
              </a:rPr>
              <a:t>∈R</a:t>
            </a:r>
            <a:r>
              <a:rPr lang="en-US" altLang="zh-CN" i="1" baseline="30000" dirty="0">
                <a:ea typeface="宋体" charset="-122"/>
              </a:rPr>
              <a:t>2</a:t>
            </a:r>
            <a:r>
              <a:rPr lang="en-US" altLang="zh-CN" dirty="0">
                <a:ea typeface="宋体" charset="-122"/>
              </a:rPr>
              <a:t>, then there exist </a:t>
            </a:r>
            <a:r>
              <a:rPr lang="en-US" altLang="zh-CN" i="1" dirty="0" err="1">
                <a:ea typeface="宋体" charset="-122"/>
              </a:rPr>
              <a:t>b∈A</a:t>
            </a:r>
            <a:r>
              <a:rPr lang="en-US" altLang="zh-CN" i="1" dirty="0">
                <a:ea typeface="宋体" charset="-122"/>
              </a:rPr>
              <a:t> </a:t>
            </a:r>
            <a:r>
              <a:rPr lang="en-US" altLang="zh-CN" dirty="0">
                <a:ea typeface="宋体" charset="-122"/>
              </a:rPr>
              <a:t>such that </a:t>
            </a:r>
            <a:r>
              <a:rPr lang="en-US" altLang="zh-CN" i="1" dirty="0">
                <a:ea typeface="宋体" charset="-122"/>
              </a:rPr>
              <a:t>(</a:t>
            </a:r>
            <a:r>
              <a:rPr lang="en-US" altLang="zh-CN" i="1" dirty="0" err="1">
                <a:ea typeface="宋体" charset="-122"/>
              </a:rPr>
              <a:t>a,b</a:t>
            </a:r>
            <a:r>
              <a:rPr lang="en-US" altLang="zh-CN" i="1" dirty="0">
                <a:ea typeface="宋体" charset="-122"/>
              </a:rPr>
              <a:t>)∈R</a:t>
            </a:r>
            <a:r>
              <a:rPr lang="en-US" altLang="zh-CN" dirty="0">
                <a:ea typeface="宋体" charset="-122"/>
              </a:rPr>
              <a:t> and </a:t>
            </a:r>
            <a:r>
              <a:rPr lang="en-US" altLang="zh-CN" i="1" dirty="0">
                <a:ea typeface="宋体" charset="-122"/>
              </a:rPr>
              <a:t>(</a:t>
            </a:r>
            <a:r>
              <a:rPr lang="en-US" altLang="zh-CN" i="1" dirty="0" err="1">
                <a:ea typeface="宋体" charset="-122"/>
              </a:rPr>
              <a:t>b,c</a:t>
            </a:r>
            <a:r>
              <a:rPr lang="en-US" altLang="zh-CN" i="1" dirty="0">
                <a:ea typeface="宋体" charset="-122"/>
              </a:rPr>
              <a:t>)∈R</a:t>
            </a:r>
            <a:r>
              <a:rPr lang="en-US" altLang="zh-CN" dirty="0">
                <a:ea typeface="宋体" charset="-122"/>
              </a:rPr>
              <a:t>.  Hence (</a:t>
            </a:r>
            <a:r>
              <a:rPr lang="en-US" altLang="zh-CN" dirty="0" err="1">
                <a:ea typeface="宋体" charset="-122"/>
              </a:rPr>
              <a:t>a,c</a:t>
            </a:r>
            <a:r>
              <a:rPr lang="en-US" altLang="zh-CN" dirty="0">
                <a:ea typeface="宋体" charset="-122"/>
              </a:rPr>
              <a:t>)</a:t>
            </a:r>
            <a:r>
              <a:rPr lang="en-US" altLang="zh-CN" i="1" dirty="0">
                <a:ea typeface="宋体" charset="-122"/>
              </a:rPr>
              <a:t>∈R</a:t>
            </a:r>
          </a:p>
          <a:p>
            <a:pPr>
              <a:lnSpc>
                <a:spcPct val="90000"/>
              </a:lnSpc>
            </a:pPr>
            <a:r>
              <a:rPr lang="en-US" altLang="zh-CN" i="1" dirty="0">
                <a:ea typeface="宋体" charset="-122"/>
              </a:rPr>
              <a:t>This implies that R</a:t>
            </a:r>
            <a:r>
              <a:rPr lang="en-US" altLang="zh-CN" i="1" baseline="30000" dirty="0">
                <a:ea typeface="宋体" charset="-122"/>
              </a:rPr>
              <a:t>2 </a:t>
            </a:r>
            <a:r>
              <a:rPr lang="en-US" altLang="zh-CN" dirty="0">
                <a:ea typeface="宋体" charset="-122"/>
                <a:sym typeface="Symbol" pitchFamily="18" charset="2"/>
              </a:rPr>
              <a:t></a:t>
            </a:r>
            <a:r>
              <a:rPr lang="en-US" altLang="zh-CN" i="1" dirty="0">
                <a:ea typeface="宋体" charset="-122"/>
              </a:rPr>
              <a:t> R</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a:ea typeface="宋体" charset="-122"/>
              </a:rPr>
              <a:t>Cont…</a:t>
            </a:r>
          </a:p>
        </p:txBody>
      </p:sp>
      <p:sp>
        <p:nvSpPr>
          <p:cNvPr id="256003" name="Rectangle 3"/>
          <p:cNvSpPr>
            <a:spLocks noGrp="1" noChangeArrowheads="1"/>
          </p:cNvSpPr>
          <p:nvPr>
            <p:ph type="body" idx="1"/>
          </p:nvPr>
        </p:nvSpPr>
        <p:spPr/>
        <p:txBody>
          <a:bodyPr/>
          <a:lstStyle/>
          <a:p>
            <a:pPr>
              <a:lnSpc>
                <a:spcPct val="90000"/>
              </a:lnSpc>
            </a:pPr>
            <a:r>
              <a:rPr lang="en-US" altLang="zh-CN">
                <a:ea typeface="宋体" charset="-122"/>
              </a:rPr>
              <a:t>Further more, </a:t>
            </a:r>
            <a:r>
              <a:rPr lang="en-US" altLang="zh-CN" i="1">
                <a:ea typeface="宋体" charset="-122"/>
              </a:rPr>
              <a:t>R</a:t>
            </a:r>
            <a:r>
              <a:rPr lang="en-US" altLang="zh-CN" i="1" baseline="30000">
                <a:ea typeface="宋体" charset="-122"/>
              </a:rPr>
              <a:t>3</a:t>
            </a:r>
            <a:r>
              <a:rPr lang="en-US" altLang="zh-CN" i="1">
                <a:ea typeface="宋体" charset="-122"/>
              </a:rPr>
              <a:t>=R</a:t>
            </a:r>
            <a:r>
              <a:rPr lang="en-US" altLang="zh-CN" i="1" baseline="30000">
                <a:ea typeface="宋体" charset="-122"/>
              </a:rPr>
              <a:t>2</a:t>
            </a:r>
            <a:r>
              <a:rPr lang="en-US" altLang="zh-CN" sz="1600" i="1" baseline="24000">
                <a:ea typeface="宋体" charset="-122"/>
              </a:rPr>
              <a:t>○</a:t>
            </a:r>
            <a:r>
              <a:rPr lang="en-US" altLang="zh-CN" i="1">
                <a:ea typeface="宋体" charset="-122"/>
              </a:rPr>
              <a:t>R</a:t>
            </a:r>
            <a:r>
              <a:rPr lang="en-US" altLang="zh-CN" i="1">
                <a:ea typeface="宋体" charset="-122"/>
                <a:sym typeface="Symbol" pitchFamily="18" charset="2"/>
              </a:rPr>
              <a:t> </a:t>
            </a:r>
            <a:r>
              <a:rPr lang="en-US" altLang="zh-CN" i="1">
                <a:ea typeface="宋体" charset="-122"/>
              </a:rPr>
              <a:t>R</a:t>
            </a:r>
            <a:r>
              <a:rPr lang="en-US" altLang="zh-CN" sz="1600" i="1" baseline="24000">
                <a:ea typeface="宋体" charset="-122"/>
              </a:rPr>
              <a:t>○</a:t>
            </a:r>
            <a:r>
              <a:rPr lang="en-US" altLang="zh-CN" i="1">
                <a:ea typeface="宋体" charset="-122"/>
              </a:rPr>
              <a:t>R</a:t>
            </a:r>
            <a:r>
              <a:rPr lang="en-US" altLang="zh-CN" i="1">
                <a:ea typeface="宋体" charset="-122"/>
                <a:sym typeface="Symbol" pitchFamily="18" charset="2"/>
              </a:rPr>
              <a:t> =R</a:t>
            </a:r>
            <a:r>
              <a:rPr lang="en-US" altLang="zh-CN" i="1" baseline="30000">
                <a:ea typeface="宋体" charset="-122"/>
                <a:sym typeface="Symbol" pitchFamily="18" charset="2"/>
              </a:rPr>
              <a:t>2</a:t>
            </a:r>
            <a:r>
              <a:rPr lang="en-US" altLang="zh-CN" i="1">
                <a:ea typeface="宋体" charset="-122"/>
                <a:sym typeface="Symbol" pitchFamily="18" charset="2"/>
              </a:rPr>
              <a:t>R</a:t>
            </a:r>
            <a:endParaRPr lang="en-US" altLang="zh-CN">
              <a:ea typeface="宋体" charset="-122"/>
              <a:sym typeface="Symbol" pitchFamily="18" charset="2"/>
            </a:endParaRPr>
          </a:p>
          <a:p>
            <a:pPr>
              <a:lnSpc>
                <a:spcPct val="90000"/>
              </a:lnSpc>
            </a:pPr>
            <a:r>
              <a:rPr lang="en-US" altLang="zh-CN">
                <a:ea typeface="宋体" charset="-122"/>
                <a:sym typeface="Symbol" pitchFamily="18" charset="2"/>
              </a:rPr>
              <a:t>Then for any n=1,2,3,…</a:t>
            </a:r>
          </a:p>
          <a:p>
            <a:pPr>
              <a:lnSpc>
                <a:spcPct val="90000"/>
              </a:lnSpc>
            </a:pPr>
            <a:r>
              <a:rPr lang="en-US" altLang="zh-CN" i="1">
                <a:ea typeface="宋体" charset="-122"/>
              </a:rPr>
              <a:t>R</a:t>
            </a:r>
            <a:r>
              <a:rPr lang="en-US" altLang="zh-CN" i="1" baseline="30000">
                <a:ea typeface="宋体" charset="-122"/>
              </a:rPr>
              <a:t>n</a:t>
            </a:r>
            <a:r>
              <a:rPr lang="en-US" altLang="zh-CN" i="1">
                <a:ea typeface="宋体" charset="-122"/>
              </a:rPr>
              <a:t>=R</a:t>
            </a:r>
            <a:r>
              <a:rPr lang="en-US" altLang="zh-CN" i="1" baseline="30000">
                <a:ea typeface="宋体" charset="-122"/>
              </a:rPr>
              <a:t>n-1</a:t>
            </a:r>
            <a:r>
              <a:rPr lang="en-US" altLang="zh-CN" sz="1600" i="1" baseline="24000">
                <a:ea typeface="宋体" charset="-122"/>
              </a:rPr>
              <a:t>○</a:t>
            </a:r>
            <a:r>
              <a:rPr lang="en-US" altLang="zh-CN" i="1">
                <a:ea typeface="宋体" charset="-122"/>
              </a:rPr>
              <a:t>R</a:t>
            </a:r>
            <a:r>
              <a:rPr lang="en-US" altLang="zh-CN" i="1">
                <a:ea typeface="宋体" charset="-122"/>
                <a:sym typeface="Symbol" pitchFamily="18" charset="2"/>
              </a:rPr>
              <a:t>……  </a:t>
            </a:r>
            <a:r>
              <a:rPr lang="en-US" altLang="zh-CN" i="1">
                <a:ea typeface="宋体" charset="-122"/>
              </a:rPr>
              <a:t>R</a:t>
            </a:r>
            <a:r>
              <a:rPr lang="en-US" altLang="zh-CN" sz="1600" i="1" baseline="24000">
                <a:ea typeface="宋体" charset="-122"/>
              </a:rPr>
              <a:t>○</a:t>
            </a:r>
            <a:r>
              <a:rPr lang="en-US" altLang="zh-CN" i="1">
                <a:ea typeface="宋体" charset="-122"/>
              </a:rPr>
              <a:t>R</a:t>
            </a:r>
            <a:r>
              <a:rPr lang="en-US" altLang="zh-CN" i="1">
                <a:ea typeface="宋体" charset="-122"/>
                <a:sym typeface="Symbol" pitchFamily="18" charset="2"/>
              </a:rPr>
              <a:t> =R</a:t>
            </a:r>
            <a:r>
              <a:rPr lang="en-US" altLang="zh-CN" i="1" baseline="30000">
                <a:ea typeface="宋体" charset="-122"/>
                <a:sym typeface="Symbol" pitchFamily="18" charset="2"/>
              </a:rPr>
              <a:t>2</a:t>
            </a:r>
            <a:r>
              <a:rPr lang="en-US" altLang="zh-CN" i="1">
                <a:ea typeface="宋体" charset="-122"/>
                <a:sym typeface="Symbol" pitchFamily="18" charset="2"/>
              </a:rPr>
              <a:t>R</a:t>
            </a:r>
          </a:p>
          <a:p>
            <a:pPr>
              <a:lnSpc>
                <a:spcPct val="90000"/>
              </a:lnSpc>
            </a:pPr>
            <a:endParaRPr lang="en-US" altLang="zh-CN" i="1">
              <a:ea typeface="宋体" charset="-122"/>
              <a:sym typeface="Symbol" pitchFamily="18" charset="2"/>
            </a:endParaRPr>
          </a:p>
          <a:p>
            <a:pPr>
              <a:lnSpc>
                <a:spcPct val="90000"/>
              </a:lnSpc>
            </a:pPr>
            <a:r>
              <a:rPr lang="en-US" altLang="zh-CN" i="1">
                <a:solidFill>
                  <a:schemeClr val="tx2"/>
                </a:solidFill>
                <a:ea typeface="宋体" charset="-122"/>
                <a:sym typeface="Symbol" pitchFamily="18" charset="2"/>
              </a:rPr>
              <a:t>Inverse Relation</a:t>
            </a:r>
            <a:r>
              <a:rPr lang="en-US" altLang="zh-CN" i="1">
                <a:ea typeface="宋体" charset="-122"/>
                <a:sym typeface="Symbol" pitchFamily="18" charset="2"/>
              </a:rPr>
              <a:t>: </a:t>
            </a:r>
            <a:r>
              <a:rPr lang="en-US" altLang="zh-CN">
                <a:ea typeface="宋体" charset="-122"/>
                <a:sym typeface="Symbol" pitchFamily="18" charset="2"/>
              </a:rPr>
              <a:t>Let R be a relation from set A to set B, the inverse of R is a relation from B  to A such that :</a:t>
            </a:r>
          </a:p>
          <a:p>
            <a:pPr>
              <a:lnSpc>
                <a:spcPct val="90000"/>
              </a:lnSpc>
            </a:pPr>
            <a:r>
              <a:rPr lang="en-US" altLang="zh-CN">
                <a:solidFill>
                  <a:schemeClr val="tx2"/>
                </a:solidFill>
                <a:ea typeface="宋体" charset="-122"/>
                <a:sym typeface="Symbol" pitchFamily="18" charset="2"/>
              </a:rPr>
              <a:t>R</a:t>
            </a:r>
            <a:r>
              <a:rPr lang="en-US" altLang="zh-CN" baseline="30000">
                <a:solidFill>
                  <a:schemeClr val="tx2"/>
                </a:solidFill>
                <a:ea typeface="宋体" charset="-122"/>
                <a:sym typeface="Symbol" pitchFamily="18" charset="2"/>
              </a:rPr>
              <a:t>-1</a:t>
            </a:r>
            <a:r>
              <a:rPr lang="en-US" altLang="zh-CN">
                <a:solidFill>
                  <a:schemeClr val="tx2"/>
                </a:solidFill>
                <a:ea typeface="宋体" charset="-122"/>
                <a:sym typeface="Symbol" pitchFamily="18" charset="2"/>
              </a:rPr>
              <a:t> = {(a,b)|(b,a) ∈R}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 calcmode="lin" valueType="num">
                                      <p:cBhvr additive="base">
                                        <p:cTn id="7" dur="500" fill="hold"/>
                                        <p:tgtEl>
                                          <p:spTgt spid="2560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03">
                                            <p:txEl>
                                              <p:pRg st="1" end="1"/>
                                            </p:txEl>
                                          </p:spTgt>
                                        </p:tgtEl>
                                        <p:attrNameLst>
                                          <p:attrName>style.visibility</p:attrName>
                                        </p:attrNameLst>
                                      </p:cBhvr>
                                      <p:to>
                                        <p:strVal val="visible"/>
                                      </p:to>
                                    </p:set>
                                    <p:anim calcmode="lin" valueType="num">
                                      <p:cBhvr additive="base">
                                        <p:cTn id="13" dur="500" fill="hold"/>
                                        <p:tgtEl>
                                          <p:spTgt spid="2560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6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03">
                                            <p:txEl>
                                              <p:pRg st="2" end="2"/>
                                            </p:txEl>
                                          </p:spTgt>
                                        </p:tgtEl>
                                        <p:attrNameLst>
                                          <p:attrName>style.visibility</p:attrName>
                                        </p:attrNameLst>
                                      </p:cBhvr>
                                      <p:to>
                                        <p:strVal val="visible"/>
                                      </p:to>
                                    </p:set>
                                    <p:anim calcmode="lin" valueType="num">
                                      <p:cBhvr additive="base">
                                        <p:cTn id="19" dur="500" fill="hold"/>
                                        <p:tgtEl>
                                          <p:spTgt spid="2560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03">
                                            <p:txEl>
                                              <p:pRg st="4" end="4"/>
                                            </p:txEl>
                                          </p:spTgt>
                                        </p:tgtEl>
                                        <p:attrNameLst>
                                          <p:attrName>style.visibility</p:attrName>
                                        </p:attrNameLst>
                                      </p:cBhvr>
                                      <p:to>
                                        <p:strVal val="visible"/>
                                      </p:to>
                                    </p:set>
                                    <p:anim calcmode="lin" valueType="num">
                                      <p:cBhvr additive="base">
                                        <p:cTn id="25" dur="500" fill="hold"/>
                                        <p:tgtEl>
                                          <p:spTgt spid="25600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60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03">
                                            <p:txEl>
                                              <p:pRg st="5" end="5"/>
                                            </p:txEl>
                                          </p:spTgt>
                                        </p:tgtEl>
                                        <p:attrNameLst>
                                          <p:attrName>style.visibility</p:attrName>
                                        </p:attrNameLst>
                                      </p:cBhvr>
                                      <p:to>
                                        <p:strVal val="visible"/>
                                      </p:to>
                                    </p:set>
                                    <p:anim calcmode="lin" valueType="num">
                                      <p:cBhvr additive="base">
                                        <p:cTn id="31" dur="500" fill="hold"/>
                                        <p:tgtEl>
                                          <p:spTgt spid="25600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600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altLang="zh-CN" dirty="0"/>
              <a:t>xercise </a:t>
            </a:r>
            <a:endParaRPr lang="zh-CN" altLang="en-US" dirty="0"/>
          </a:p>
        </p:txBody>
      </p:sp>
      <p:sp>
        <p:nvSpPr>
          <p:cNvPr id="3" name="文本占位符 2"/>
          <p:cNvSpPr>
            <a:spLocks noGrp="1"/>
          </p:cNvSpPr>
          <p:nvPr>
            <p:ph type="body" idx="1"/>
          </p:nvPr>
        </p:nvSpPr>
        <p:spPr/>
        <p:txBody>
          <a:bodyPr/>
          <a:lstStyle/>
          <a:p>
            <a:r>
              <a:rPr lang="en-US" altLang="zh-CN" dirty="0">
                <a:ea typeface="宋体" charset="-122"/>
              </a:rPr>
              <a:t>P581-583   7, 31, 55    7</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r>
              <a:rPr lang="en-US" altLang="zh-CN" dirty="0">
                <a:ea typeface="宋体" charset="-122"/>
              </a:rPr>
              <a:t>P527-529   7, 29, 53   6</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ctrTitle"/>
          </p:nvPr>
        </p:nvSpPr>
        <p:spPr/>
        <p:txBody>
          <a:bodyPr/>
          <a:lstStyle/>
          <a:p>
            <a:r>
              <a:rPr lang="en-GB" altLang="zh-CN">
                <a:ea typeface="宋体" charset="-122"/>
              </a:rPr>
              <a:t>n-ary Relations and Their Applications</a:t>
            </a:r>
          </a:p>
        </p:txBody>
      </p:sp>
      <p:sp>
        <p:nvSpPr>
          <p:cNvPr id="49155" name="Rectangle 3"/>
          <p:cNvSpPr>
            <a:spLocks noGrp="1" noChangeArrowheads="1"/>
          </p:cNvSpPr>
          <p:nvPr>
            <p:ph type="subTitle" idx="1"/>
          </p:nvPr>
        </p:nvSpPr>
        <p:spPr/>
        <p:txBody>
          <a:bodyPr/>
          <a:lstStyle/>
          <a:p>
            <a:r>
              <a:rPr lang="en-GB" altLang="zh-CN">
                <a:ea typeface="宋体" charset="-122"/>
              </a:rPr>
              <a:t>Section  8.2</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827088" y="1700213"/>
            <a:ext cx="7848600" cy="3540125"/>
          </a:xfrm>
          <a:prstGeom prst="rect">
            <a:avLst/>
          </a:prstGeom>
          <a:noFill/>
          <a:ln w="9525">
            <a:solidFill>
              <a:schemeClr val="tx1"/>
            </a:solidFill>
            <a:miter lim="800000"/>
            <a:headEnd/>
            <a:tailEnd/>
          </a:ln>
        </p:spPr>
        <p:txBody>
          <a:bodyPr>
            <a:spAutoFit/>
          </a:bodyPr>
          <a:lstStyle/>
          <a:p>
            <a:r>
              <a:rPr lang="en-GB" altLang="zh-CN" sz="3200">
                <a:ea typeface="宋体" charset="-122"/>
              </a:rPr>
              <a:t>A binary relation involves 2 sets and can be described by a set of pairs</a:t>
            </a:r>
          </a:p>
          <a:p>
            <a:r>
              <a:rPr lang="en-GB" altLang="zh-CN" sz="3200">
                <a:ea typeface="宋体" charset="-122"/>
              </a:rPr>
              <a:t>A ternary relation involves 3 sets and can be described by a set of triples</a:t>
            </a:r>
          </a:p>
          <a:p>
            <a:r>
              <a:rPr lang="en-GB" altLang="zh-CN" sz="3200">
                <a:ea typeface="宋体" charset="-122"/>
              </a:rPr>
              <a:t>…</a:t>
            </a:r>
          </a:p>
          <a:p>
            <a:r>
              <a:rPr lang="en-GB" altLang="zh-CN" sz="3200">
                <a:ea typeface="宋体" charset="-122"/>
              </a:rPr>
              <a:t>An n-ary relation involves n sets and can be described by a set of n-tuples</a:t>
            </a:r>
          </a:p>
        </p:txBody>
      </p:sp>
      <p:sp>
        <p:nvSpPr>
          <p:cNvPr id="3079" name="Text Box 7"/>
          <p:cNvSpPr txBox="1">
            <a:spLocks noChangeArrowheads="1"/>
          </p:cNvSpPr>
          <p:nvPr/>
        </p:nvSpPr>
        <p:spPr bwMode="auto">
          <a:xfrm>
            <a:off x="1187450" y="5445125"/>
            <a:ext cx="6932613" cy="831850"/>
          </a:xfrm>
          <a:prstGeom prst="rect">
            <a:avLst/>
          </a:prstGeom>
          <a:noFill/>
          <a:ln w="9525">
            <a:noFill/>
            <a:miter lim="800000"/>
            <a:headEnd/>
            <a:tailEnd/>
          </a:ln>
        </p:spPr>
        <p:txBody>
          <a:bodyPr>
            <a:spAutoFit/>
          </a:bodyPr>
          <a:lstStyle/>
          <a:p>
            <a:r>
              <a:rPr lang="en-GB" altLang="zh-CN">
                <a:ea typeface="宋体" charset="-122"/>
              </a:rPr>
              <a:t>Relations are used to represent computer databases</a:t>
            </a:r>
          </a:p>
        </p:txBody>
      </p:sp>
      <p:sp>
        <p:nvSpPr>
          <p:cNvPr id="3080" name="Text Box 8"/>
          <p:cNvSpPr txBox="1">
            <a:spLocks noChangeArrowheads="1"/>
          </p:cNvSpPr>
          <p:nvPr/>
        </p:nvSpPr>
        <p:spPr bwMode="auto">
          <a:xfrm>
            <a:off x="6862763" y="6613525"/>
            <a:ext cx="2281237" cy="244475"/>
          </a:xfrm>
          <a:prstGeom prst="rect">
            <a:avLst/>
          </a:prstGeom>
          <a:noFill/>
          <a:ln w="9525">
            <a:noFill/>
            <a:miter lim="800000"/>
            <a:headEnd/>
            <a:tailEnd/>
          </a:ln>
        </p:spPr>
        <p:txBody>
          <a:bodyPr wrap="none">
            <a:spAutoFit/>
          </a:bodyPr>
          <a:lstStyle/>
          <a:p>
            <a:r>
              <a:rPr lang="en-GB" altLang="zh-CN" sz="1000">
                <a:ea typeface="宋体" charset="-122"/>
              </a:rPr>
              <a:t>Also used to represent constraints!</a:t>
            </a:r>
          </a:p>
        </p:txBody>
      </p:sp>
      <p:sp>
        <p:nvSpPr>
          <p:cNvPr id="50181" name="Rectangle 2"/>
          <p:cNvSpPr txBox="1">
            <a:spLocks noChangeArrowheads="1"/>
          </p:cNvSpPr>
          <p:nvPr/>
        </p:nvSpPr>
        <p:spPr bwMode="auto">
          <a:xfrm>
            <a:off x="838200" y="304800"/>
            <a:ext cx="6629400" cy="1376363"/>
          </a:xfrm>
          <a:prstGeom prst="rect">
            <a:avLst/>
          </a:prstGeom>
          <a:noFill/>
          <a:ln w="9525">
            <a:noFill/>
            <a:miter lim="800000"/>
            <a:headEnd/>
            <a:tailEnd/>
          </a:ln>
        </p:spPr>
        <p:txBody>
          <a:bodyPr/>
          <a:lstStyle/>
          <a:p>
            <a:r>
              <a:rPr lang="en-GB" altLang="zh-CN" sz="4400" b="1" dirty="0">
                <a:ea typeface="宋体" charset="-122"/>
              </a:rPr>
              <a:t>Relation between more than just 2 sets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nimBg="1"/>
      <p:bldP spid="3079" grpId="0"/>
      <p:bldP spid="308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5"/>
          <p:cNvSpPr txBox="1">
            <a:spLocks noChangeArrowheads="1"/>
          </p:cNvSpPr>
          <p:nvPr/>
        </p:nvSpPr>
        <p:spPr bwMode="auto">
          <a:xfrm>
            <a:off x="3492500" y="333375"/>
            <a:ext cx="5040313" cy="830263"/>
          </a:xfrm>
          <a:prstGeom prst="rect">
            <a:avLst/>
          </a:prstGeom>
          <a:noFill/>
          <a:ln w="9525">
            <a:noFill/>
            <a:miter lim="800000"/>
            <a:headEnd/>
            <a:tailEnd/>
          </a:ln>
        </p:spPr>
        <p:txBody>
          <a:bodyPr>
            <a:spAutoFit/>
          </a:bodyPr>
          <a:lstStyle/>
          <a:p>
            <a:r>
              <a:rPr lang="en-GB" altLang="zh-CN" sz="4800">
                <a:solidFill>
                  <a:schemeClr val="tx2"/>
                </a:solidFill>
                <a:ea typeface="宋体" charset="-122"/>
              </a:rPr>
              <a:t>n-ary Relations</a:t>
            </a:r>
          </a:p>
        </p:txBody>
      </p:sp>
      <p:graphicFrame>
        <p:nvGraphicFramePr>
          <p:cNvPr id="1026" name="Object 2"/>
          <p:cNvGraphicFramePr>
            <a:graphicFrameLocks noChangeAspect="1"/>
          </p:cNvGraphicFramePr>
          <p:nvPr/>
        </p:nvGraphicFramePr>
        <p:xfrm>
          <a:off x="323850" y="2205038"/>
          <a:ext cx="8734425" cy="1871662"/>
        </p:xfrm>
        <a:graphic>
          <a:graphicData uri="http://schemas.openxmlformats.org/presentationml/2006/ole">
            <mc:AlternateContent xmlns:mc="http://schemas.openxmlformats.org/markup-compatibility/2006">
              <mc:Choice xmlns:v="urn:schemas-microsoft-com:vml" Requires="v">
                <p:oleObj spid="_x0000_s61448" name="Equation" r:id="rId3" imgW="4267080" imgH="914400" progId="Equation.3">
                  <p:embed/>
                </p:oleObj>
              </mc:Choice>
              <mc:Fallback>
                <p:oleObj name="Equation" r:id="rId3" imgW="4267080" imgH="914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05038"/>
                        <a:ext cx="8734425" cy="1871662"/>
                      </a:xfrm>
                      <a:prstGeom prst="rect">
                        <a:avLst/>
                      </a:prstGeom>
                      <a:solidFill>
                        <a:schemeClr val="tx1">
                          <a:alpha val="0"/>
                        </a:schemeClr>
                      </a:solidFill>
                      <a:ln w="9525">
                        <a:solidFill>
                          <a:schemeClr val="tx1"/>
                        </a:solidFill>
                        <a:miter lim="800000"/>
                        <a:headEnd/>
                        <a:tailEnd/>
                      </a:ln>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827088" y="1989138"/>
          <a:ext cx="7129462" cy="922337"/>
        </p:xfrm>
        <a:graphic>
          <a:graphicData uri="http://schemas.openxmlformats.org/presentationml/2006/ole">
            <mc:AlternateContent xmlns:mc="http://schemas.openxmlformats.org/markup-compatibility/2006">
              <mc:Choice xmlns:v="urn:schemas-microsoft-com:vml" Requires="v">
                <p:oleObj spid="_x0000_s62484" name="Equation" r:id="rId3" imgW="3340080" imgH="431640" progId="Equation.3">
                  <p:embed/>
                </p:oleObj>
              </mc:Choice>
              <mc:Fallback>
                <p:oleObj name="Equation" r:id="rId3" imgW="334008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89138"/>
                        <a:ext cx="7129462" cy="922337"/>
                      </a:xfrm>
                      <a:prstGeom prst="rect">
                        <a:avLst/>
                      </a:prstGeom>
                      <a:solidFill>
                        <a:schemeClr val="tx1">
                          <a:alpha val="0"/>
                        </a:schemeClr>
                      </a:solidFill>
                    </p:spPr>
                  </p:pic>
                </p:oleObj>
              </mc:Fallback>
            </mc:AlternateContent>
          </a:graphicData>
        </a:graphic>
      </p:graphicFrame>
      <p:sp>
        <p:nvSpPr>
          <p:cNvPr id="5126" name="Text Box 6"/>
          <p:cNvSpPr txBox="1">
            <a:spLocks noChangeArrowheads="1"/>
          </p:cNvSpPr>
          <p:nvPr/>
        </p:nvSpPr>
        <p:spPr bwMode="auto">
          <a:xfrm>
            <a:off x="1042988" y="3068638"/>
            <a:ext cx="5386387" cy="366712"/>
          </a:xfrm>
          <a:prstGeom prst="rect">
            <a:avLst/>
          </a:prstGeom>
          <a:noFill/>
          <a:ln w="9525">
            <a:noFill/>
            <a:miter lim="800000"/>
            <a:headEnd/>
            <a:tailEnd/>
          </a:ln>
        </p:spPr>
        <p:txBody>
          <a:bodyPr wrap="none">
            <a:spAutoFit/>
          </a:bodyPr>
          <a:lstStyle/>
          <a:p>
            <a:r>
              <a:rPr lang="en-GB" altLang="zh-CN">
                <a:ea typeface="宋体" charset="-122"/>
              </a:rPr>
              <a:t>Note: N is the set of natural numbers {0,1,2,3,…}</a:t>
            </a:r>
          </a:p>
        </p:txBody>
      </p:sp>
      <p:sp>
        <p:nvSpPr>
          <p:cNvPr id="2054" name="Text Box 7"/>
          <p:cNvSpPr txBox="1">
            <a:spLocks noChangeArrowheads="1"/>
          </p:cNvSpPr>
          <p:nvPr/>
        </p:nvSpPr>
        <p:spPr bwMode="auto">
          <a:xfrm>
            <a:off x="3492500" y="692150"/>
            <a:ext cx="3455988" cy="769938"/>
          </a:xfrm>
          <a:prstGeom prst="rect">
            <a:avLst/>
          </a:prstGeom>
          <a:noFill/>
          <a:ln w="9525">
            <a:noFill/>
            <a:miter lim="800000"/>
            <a:headEnd/>
            <a:tailEnd/>
          </a:ln>
        </p:spPr>
        <p:txBody>
          <a:bodyPr>
            <a:spAutoFit/>
          </a:bodyPr>
          <a:lstStyle/>
          <a:p>
            <a:r>
              <a:rPr lang="en-GB" altLang="zh-CN" sz="4400">
                <a:solidFill>
                  <a:schemeClr val="tx2"/>
                </a:solidFill>
                <a:ea typeface="宋体" charset="-122"/>
              </a:rPr>
              <a:t>Example 1</a:t>
            </a:r>
          </a:p>
        </p:txBody>
      </p:sp>
      <p:graphicFrame>
        <p:nvGraphicFramePr>
          <p:cNvPr id="5128" name="Object 3"/>
          <p:cNvGraphicFramePr>
            <a:graphicFrameLocks noChangeAspect="1"/>
          </p:cNvGraphicFramePr>
          <p:nvPr/>
        </p:nvGraphicFramePr>
        <p:xfrm>
          <a:off x="1258888" y="3860800"/>
          <a:ext cx="6842125" cy="441325"/>
        </p:xfrm>
        <a:graphic>
          <a:graphicData uri="http://schemas.openxmlformats.org/presentationml/2006/ole">
            <mc:AlternateContent xmlns:mc="http://schemas.openxmlformats.org/markup-compatibility/2006">
              <mc:Choice xmlns:v="urn:schemas-microsoft-com:vml" Requires="v">
                <p:oleObj spid="_x0000_s62485" name="Equation" r:id="rId5" imgW="3149280" imgH="203040" progId="Equation.3">
                  <p:embed/>
                </p:oleObj>
              </mc:Choice>
              <mc:Fallback>
                <p:oleObj name="Equation" r:id="rId5" imgW="3149280" imgH="2030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860800"/>
                        <a:ext cx="6842125" cy="441325"/>
                      </a:xfrm>
                      <a:prstGeom prst="rect">
                        <a:avLst/>
                      </a:prstGeom>
                      <a:solidFill>
                        <a:schemeClr val="tx1">
                          <a:alpha val="0"/>
                        </a:schemeClr>
                      </a:solidFill>
                    </p:spPr>
                  </p:pic>
                </p:oleObj>
              </mc:Fallback>
            </mc:AlternateContent>
          </a:graphicData>
        </a:graphic>
      </p:graphicFrame>
      <p:graphicFrame>
        <p:nvGraphicFramePr>
          <p:cNvPr id="5129" name="Object 4"/>
          <p:cNvGraphicFramePr>
            <a:graphicFrameLocks noChangeAspect="1"/>
          </p:cNvGraphicFramePr>
          <p:nvPr/>
        </p:nvGraphicFramePr>
        <p:xfrm>
          <a:off x="1476375" y="4797425"/>
          <a:ext cx="2087563" cy="608013"/>
        </p:xfrm>
        <a:graphic>
          <a:graphicData uri="http://schemas.openxmlformats.org/presentationml/2006/ole">
            <mc:AlternateContent xmlns:mc="http://schemas.openxmlformats.org/markup-compatibility/2006">
              <mc:Choice xmlns:v="urn:schemas-microsoft-com:vml" Requires="v">
                <p:oleObj spid="_x0000_s62486" name="Equation" r:id="rId7" imgW="698400" imgH="203040" progId="Equation.3">
                  <p:embed/>
                </p:oleObj>
              </mc:Choice>
              <mc:Fallback>
                <p:oleObj name="Equation" r:id="rId7" imgW="698400" imgH="2030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4797425"/>
                        <a:ext cx="2087563" cy="608013"/>
                      </a:xfrm>
                      <a:prstGeom prst="rect">
                        <a:avLst/>
                      </a:prstGeom>
                      <a:solidFill>
                        <a:schemeClr val="tx1">
                          <a:alpha val="0"/>
                        </a:schemeClr>
                      </a:solidFill>
                    </p:spPr>
                  </p:pic>
                </p:oleObj>
              </mc:Fallback>
            </mc:AlternateContent>
          </a:graphicData>
        </a:graphic>
      </p:graphicFrame>
      <p:sp>
        <p:nvSpPr>
          <p:cNvPr id="5130" name="Text Box 10"/>
          <p:cNvSpPr txBox="1">
            <a:spLocks noChangeArrowheads="1"/>
          </p:cNvSpPr>
          <p:nvPr/>
        </p:nvSpPr>
        <p:spPr bwMode="auto">
          <a:xfrm>
            <a:off x="4302125" y="6461125"/>
            <a:ext cx="4841875" cy="396875"/>
          </a:xfrm>
          <a:prstGeom prst="rect">
            <a:avLst/>
          </a:prstGeom>
          <a:noFill/>
          <a:ln w="9525">
            <a:noFill/>
            <a:miter lim="800000"/>
            <a:headEnd/>
            <a:tailEnd/>
          </a:ln>
        </p:spPr>
        <p:txBody>
          <a:bodyPr wrap="none">
            <a:spAutoFit/>
          </a:bodyPr>
          <a:lstStyle/>
          <a:p>
            <a:r>
              <a:rPr lang="en-GB" altLang="zh-CN" sz="1000">
                <a:ea typeface="宋体" charset="-122"/>
              </a:rPr>
              <a:t>Note: R could be considered as an extensional representation of the </a:t>
            </a:r>
          </a:p>
          <a:p>
            <a:r>
              <a:rPr lang="en-GB" altLang="zh-CN" sz="1000">
                <a:ea typeface="宋体" charset="-122"/>
              </a:rPr>
              <a:t>          ternary relation a&lt;b&lt;c, assuming domains are finite and really quite small</a:t>
            </a:r>
          </a:p>
        </p:txBody>
      </p:sp>
      <p:sp>
        <p:nvSpPr>
          <p:cNvPr id="5131" name="Text Box 11"/>
          <p:cNvSpPr txBox="1">
            <a:spLocks noChangeArrowheads="1"/>
          </p:cNvSpPr>
          <p:nvPr/>
        </p:nvSpPr>
        <p:spPr bwMode="auto">
          <a:xfrm>
            <a:off x="4140200" y="4797425"/>
            <a:ext cx="3671888" cy="461963"/>
          </a:xfrm>
          <a:prstGeom prst="rect">
            <a:avLst/>
          </a:prstGeom>
          <a:noFill/>
          <a:ln w="9525">
            <a:solidFill>
              <a:schemeClr val="tx1"/>
            </a:solidFill>
            <a:miter lim="800000"/>
            <a:headEnd/>
            <a:tailEnd/>
          </a:ln>
        </p:spPr>
        <p:txBody>
          <a:bodyPr>
            <a:spAutoFit/>
          </a:bodyPr>
          <a:lstStyle/>
          <a:p>
            <a:r>
              <a:rPr lang="en-GB" altLang="zh-CN">
                <a:ea typeface="宋体" charset="-122"/>
              </a:rPr>
              <a:t>The relation has degree 3</a:t>
            </a:r>
          </a:p>
        </p:txBody>
      </p:sp>
      <p:sp>
        <p:nvSpPr>
          <p:cNvPr id="5132" name="Text Box 12"/>
          <p:cNvSpPr txBox="1">
            <a:spLocks noChangeArrowheads="1"/>
          </p:cNvSpPr>
          <p:nvPr/>
        </p:nvSpPr>
        <p:spPr bwMode="auto">
          <a:xfrm>
            <a:off x="611188" y="5589588"/>
            <a:ext cx="8027987" cy="461962"/>
          </a:xfrm>
          <a:prstGeom prst="rect">
            <a:avLst/>
          </a:prstGeom>
          <a:noFill/>
          <a:ln w="9525">
            <a:solidFill>
              <a:schemeClr val="tx1"/>
            </a:solidFill>
            <a:miter lim="800000"/>
            <a:headEnd/>
            <a:tailEnd/>
          </a:ln>
        </p:spPr>
        <p:txBody>
          <a:bodyPr>
            <a:spAutoFit/>
          </a:bodyPr>
          <a:lstStyle/>
          <a:p>
            <a:r>
              <a:rPr lang="en-GB" altLang="zh-CN">
                <a:ea typeface="宋体" charset="-122"/>
              </a:rPr>
              <a:t>The domains of the relation are the set of natural numbers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P spid="5130" grpId="0"/>
      <p:bldP spid="5131" grpId="0" animBg="1"/>
      <p:bldP spid="513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611188" y="1989138"/>
          <a:ext cx="7916862" cy="922337"/>
        </p:xfrm>
        <a:graphic>
          <a:graphicData uri="http://schemas.openxmlformats.org/presentationml/2006/ole">
            <mc:AlternateContent xmlns:mc="http://schemas.openxmlformats.org/markup-compatibility/2006">
              <mc:Choice xmlns:v="urn:schemas-microsoft-com:vml" Requires="v">
                <p:oleObj spid="_x0000_s63502" name="Equation" r:id="rId3" imgW="3708360" imgH="431640" progId="Equation.3">
                  <p:embed/>
                </p:oleObj>
              </mc:Choice>
              <mc:Fallback>
                <p:oleObj name="Equation" r:id="rId3" imgW="370836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989138"/>
                        <a:ext cx="7916862" cy="922337"/>
                      </a:xfrm>
                      <a:prstGeom prst="rect">
                        <a:avLst/>
                      </a:prstGeom>
                      <a:solidFill>
                        <a:schemeClr val="tx1">
                          <a:alpha val="0"/>
                        </a:schemeClr>
                      </a:solidFill>
                    </p:spPr>
                  </p:pic>
                </p:oleObj>
              </mc:Fallback>
            </mc:AlternateContent>
          </a:graphicData>
        </a:graphic>
      </p:graphicFrame>
      <p:sp>
        <p:nvSpPr>
          <p:cNvPr id="6149" name="Text Box 5"/>
          <p:cNvSpPr txBox="1">
            <a:spLocks noChangeArrowheads="1"/>
          </p:cNvSpPr>
          <p:nvPr/>
        </p:nvSpPr>
        <p:spPr bwMode="auto">
          <a:xfrm>
            <a:off x="1042988" y="3068638"/>
            <a:ext cx="5386387" cy="641350"/>
          </a:xfrm>
          <a:prstGeom prst="rect">
            <a:avLst/>
          </a:prstGeom>
          <a:noFill/>
          <a:ln w="9525">
            <a:noFill/>
            <a:miter lim="800000"/>
            <a:headEnd/>
            <a:tailEnd/>
          </a:ln>
        </p:spPr>
        <p:txBody>
          <a:bodyPr wrap="none">
            <a:spAutoFit/>
          </a:bodyPr>
          <a:lstStyle/>
          <a:p>
            <a:r>
              <a:rPr lang="en-GB" altLang="zh-CN">
                <a:ea typeface="宋体" charset="-122"/>
              </a:rPr>
              <a:t>Note: N is the set of natural numbers {0,1,2,3,…}</a:t>
            </a:r>
          </a:p>
          <a:p>
            <a:r>
              <a:rPr lang="en-GB" altLang="zh-CN">
                <a:ea typeface="宋体" charset="-122"/>
              </a:rPr>
              <a:t>          Z is the set of integers {…,-2,-1,0,1,2,…}</a:t>
            </a:r>
          </a:p>
        </p:txBody>
      </p:sp>
      <p:sp>
        <p:nvSpPr>
          <p:cNvPr id="6153" name="Text Box 9"/>
          <p:cNvSpPr txBox="1">
            <a:spLocks noChangeArrowheads="1"/>
          </p:cNvSpPr>
          <p:nvPr/>
        </p:nvSpPr>
        <p:spPr bwMode="auto">
          <a:xfrm>
            <a:off x="4302125" y="6461125"/>
            <a:ext cx="4841875" cy="396875"/>
          </a:xfrm>
          <a:prstGeom prst="rect">
            <a:avLst/>
          </a:prstGeom>
          <a:noFill/>
          <a:ln w="9525">
            <a:noFill/>
            <a:miter lim="800000"/>
            <a:headEnd/>
            <a:tailEnd/>
          </a:ln>
        </p:spPr>
        <p:txBody>
          <a:bodyPr wrap="none">
            <a:spAutoFit/>
          </a:bodyPr>
          <a:lstStyle/>
          <a:p>
            <a:r>
              <a:rPr lang="en-GB" altLang="zh-CN" sz="1000">
                <a:ea typeface="宋体" charset="-122"/>
              </a:rPr>
              <a:t>Note: R could be considered as an extensional representation of the </a:t>
            </a:r>
          </a:p>
          <a:p>
            <a:r>
              <a:rPr lang="en-GB" altLang="zh-CN" sz="1000">
                <a:ea typeface="宋体" charset="-122"/>
              </a:rPr>
              <a:t>          ternary relation a&lt;b&lt;c, assuming domains are finite and really quite small</a:t>
            </a:r>
          </a:p>
        </p:txBody>
      </p:sp>
      <p:sp>
        <p:nvSpPr>
          <p:cNvPr id="6154" name="Text Box 10"/>
          <p:cNvSpPr txBox="1">
            <a:spLocks noChangeArrowheads="1"/>
          </p:cNvSpPr>
          <p:nvPr/>
        </p:nvSpPr>
        <p:spPr bwMode="auto">
          <a:xfrm>
            <a:off x="3924300" y="4581525"/>
            <a:ext cx="3671888" cy="461963"/>
          </a:xfrm>
          <a:prstGeom prst="rect">
            <a:avLst/>
          </a:prstGeom>
          <a:noFill/>
          <a:ln w="9525">
            <a:solidFill>
              <a:schemeClr val="tx1"/>
            </a:solidFill>
            <a:miter lim="800000"/>
            <a:headEnd/>
            <a:tailEnd/>
          </a:ln>
        </p:spPr>
        <p:txBody>
          <a:bodyPr>
            <a:spAutoFit/>
          </a:bodyPr>
          <a:lstStyle/>
          <a:p>
            <a:r>
              <a:rPr lang="en-GB" altLang="zh-CN">
                <a:ea typeface="宋体" charset="-122"/>
              </a:rPr>
              <a:t>The relation has degree 4</a:t>
            </a:r>
          </a:p>
        </p:txBody>
      </p:sp>
      <p:graphicFrame>
        <p:nvGraphicFramePr>
          <p:cNvPr id="6156" name="Object 3"/>
          <p:cNvGraphicFramePr>
            <a:graphicFrameLocks noChangeAspect="1"/>
          </p:cNvGraphicFramePr>
          <p:nvPr/>
        </p:nvGraphicFramePr>
        <p:xfrm>
          <a:off x="1835150" y="4149725"/>
          <a:ext cx="1584325" cy="1112838"/>
        </p:xfrm>
        <a:graphic>
          <a:graphicData uri="http://schemas.openxmlformats.org/presentationml/2006/ole">
            <mc:AlternateContent xmlns:mc="http://schemas.openxmlformats.org/markup-compatibility/2006">
              <mc:Choice xmlns:v="urn:schemas-microsoft-com:vml" Requires="v">
                <p:oleObj spid="_x0000_s63503" name="Equation" r:id="rId5" imgW="939600" imgH="660240" progId="Equation.3">
                  <p:embed/>
                </p:oleObj>
              </mc:Choice>
              <mc:Fallback>
                <p:oleObj name="Equation" r:id="rId5" imgW="939600" imgH="6602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4149725"/>
                        <a:ext cx="1584325" cy="1112838"/>
                      </a:xfrm>
                      <a:prstGeom prst="rect">
                        <a:avLst/>
                      </a:prstGeom>
                      <a:solidFill>
                        <a:schemeClr val="tx1">
                          <a:alpha val="0"/>
                        </a:schemeClr>
                      </a:solidFill>
                      <a:ln w="9525">
                        <a:solidFill>
                          <a:schemeClr val="tx1"/>
                        </a:solidFill>
                        <a:miter lim="800000"/>
                        <a:headEnd/>
                        <a:tailEnd/>
                      </a:ln>
                    </p:spPr>
                  </p:pic>
                </p:oleObj>
              </mc:Fallback>
            </mc:AlternateContent>
          </a:graphicData>
        </a:graphic>
      </p:graphicFrame>
      <p:sp>
        <p:nvSpPr>
          <p:cNvPr id="3079" name="Text Box 7"/>
          <p:cNvSpPr txBox="1">
            <a:spLocks noChangeArrowheads="1"/>
          </p:cNvSpPr>
          <p:nvPr/>
        </p:nvSpPr>
        <p:spPr bwMode="auto">
          <a:xfrm>
            <a:off x="3492500" y="620713"/>
            <a:ext cx="3455988" cy="769937"/>
          </a:xfrm>
          <a:prstGeom prst="rect">
            <a:avLst/>
          </a:prstGeom>
          <a:noFill/>
          <a:ln w="9525">
            <a:noFill/>
            <a:miter lim="800000"/>
            <a:headEnd/>
            <a:tailEnd/>
          </a:ln>
        </p:spPr>
        <p:txBody>
          <a:bodyPr>
            <a:spAutoFit/>
          </a:bodyPr>
          <a:lstStyle/>
          <a:p>
            <a:r>
              <a:rPr lang="en-GB" altLang="zh-CN" sz="4400">
                <a:solidFill>
                  <a:schemeClr val="tx2"/>
                </a:solidFill>
                <a:ea typeface="宋体" charset="-122"/>
              </a:rPr>
              <a:t>Example 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3" grpId="0"/>
      <p:bldP spid="61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Relations and Their Properties</a:t>
            </a:r>
          </a:p>
        </p:txBody>
      </p:sp>
      <p:sp>
        <p:nvSpPr>
          <p:cNvPr id="3" name="Subtitle 2"/>
          <p:cNvSpPr>
            <a:spLocks noGrp="1"/>
          </p:cNvSpPr>
          <p:nvPr>
            <p:ph type="subTitle" idx="1"/>
          </p:nvPr>
        </p:nvSpPr>
        <p:spPr/>
        <p:txBody>
          <a:bodyPr/>
          <a:lstStyle/>
          <a:p>
            <a:r>
              <a:rPr lang="en-US" dirty="0"/>
              <a:t>Section 9.1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5"/>
          <p:cNvSpPr txBox="1">
            <a:spLocks noChangeArrowheads="1"/>
          </p:cNvSpPr>
          <p:nvPr/>
        </p:nvSpPr>
        <p:spPr bwMode="auto">
          <a:xfrm>
            <a:off x="900113" y="1628775"/>
            <a:ext cx="7272337" cy="2308225"/>
          </a:xfrm>
          <a:prstGeom prst="rect">
            <a:avLst/>
          </a:prstGeom>
          <a:noFill/>
          <a:ln w="9525">
            <a:noFill/>
            <a:miter lim="800000"/>
            <a:headEnd/>
            <a:tailEnd/>
          </a:ln>
        </p:spPr>
        <p:txBody>
          <a:bodyPr>
            <a:spAutoFit/>
          </a:bodyPr>
          <a:lstStyle/>
          <a:p>
            <a:r>
              <a:rPr lang="en-GB" altLang="zh-CN">
                <a:ea typeface="宋体" charset="-122"/>
              </a:rPr>
              <a:t>Database is made up of records.</a:t>
            </a:r>
          </a:p>
          <a:p>
            <a:r>
              <a:rPr lang="en-GB" altLang="zh-CN">
                <a:ea typeface="宋体" charset="-122"/>
              </a:rPr>
              <a:t>Typical operations on a database are </a:t>
            </a:r>
          </a:p>
          <a:p>
            <a:pPr>
              <a:buFontTx/>
              <a:buChar char="•"/>
            </a:pPr>
            <a:r>
              <a:rPr lang="en-GB" altLang="zh-CN">
                <a:ea typeface="宋体" charset="-122"/>
              </a:rPr>
              <a:t> find records that satisfy a given criteria</a:t>
            </a:r>
          </a:p>
          <a:p>
            <a:pPr>
              <a:buFontTx/>
              <a:buChar char="•"/>
            </a:pPr>
            <a:r>
              <a:rPr lang="en-GB" altLang="zh-CN">
                <a:ea typeface="宋体" charset="-122"/>
              </a:rPr>
              <a:t> delete records</a:t>
            </a:r>
          </a:p>
          <a:p>
            <a:pPr>
              <a:buFontTx/>
              <a:buChar char="•"/>
            </a:pPr>
            <a:r>
              <a:rPr lang="en-GB" altLang="zh-CN">
                <a:ea typeface="宋体" charset="-122"/>
              </a:rPr>
              <a:t> add records</a:t>
            </a:r>
          </a:p>
          <a:p>
            <a:pPr>
              <a:buFontTx/>
              <a:buChar char="•"/>
            </a:pPr>
            <a:r>
              <a:rPr lang="en-GB" altLang="zh-CN">
                <a:ea typeface="宋体" charset="-122"/>
              </a:rPr>
              <a:t> update records</a:t>
            </a:r>
          </a:p>
        </p:txBody>
      </p:sp>
      <p:sp>
        <p:nvSpPr>
          <p:cNvPr id="9222" name="Text Box 6"/>
          <p:cNvSpPr txBox="1">
            <a:spLocks noChangeArrowheads="1"/>
          </p:cNvSpPr>
          <p:nvPr/>
        </p:nvSpPr>
        <p:spPr bwMode="auto">
          <a:xfrm>
            <a:off x="971550" y="3811588"/>
            <a:ext cx="3529013" cy="2031325"/>
          </a:xfrm>
          <a:prstGeom prst="rect">
            <a:avLst/>
          </a:prstGeom>
          <a:noFill/>
          <a:ln w="9525">
            <a:solidFill>
              <a:schemeClr val="tx1"/>
            </a:solidFill>
            <a:miter lim="800000"/>
            <a:headEnd/>
            <a:tailEnd/>
          </a:ln>
        </p:spPr>
        <p:txBody>
          <a:bodyPr wrap="square">
            <a:spAutoFit/>
          </a:bodyPr>
          <a:lstStyle/>
          <a:p>
            <a:r>
              <a:rPr lang="en-GB" altLang="zh-CN">
                <a:ea typeface="宋体" charset="-122"/>
              </a:rPr>
              <a:t>Some everyday databases</a:t>
            </a:r>
          </a:p>
          <a:p>
            <a:pPr>
              <a:buFontTx/>
              <a:buChar char="•"/>
            </a:pPr>
            <a:r>
              <a:rPr lang="en-GB" altLang="zh-CN">
                <a:ea typeface="宋体" charset="-122"/>
              </a:rPr>
              <a:t> student records</a:t>
            </a:r>
          </a:p>
          <a:p>
            <a:pPr>
              <a:buFontTx/>
              <a:buChar char="•"/>
            </a:pPr>
            <a:r>
              <a:rPr lang="en-GB" altLang="zh-CN">
                <a:ea typeface="宋体" charset="-122"/>
              </a:rPr>
              <a:t> health records</a:t>
            </a:r>
          </a:p>
          <a:p>
            <a:pPr>
              <a:buFontTx/>
              <a:buChar char="•"/>
            </a:pPr>
            <a:r>
              <a:rPr lang="en-GB" altLang="zh-CN">
                <a:ea typeface="宋体" charset="-122"/>
              </a:rPr>
              <a:t> tax information</a:t>
            </a:r>
          </a:p>
          <a:p>
            <a:pPr>
              <a:buFontTx/>
              <a:buChar char="•"/>
            </a:pPr>
            <a:r>
              <a:rPr lang="en-GB" altLang="zh-CN">
                <a:ea typeface="宋体" charset="-122"/>
              </a:rPr>
              <a:t> telephone directories</a:t>
            </a:r>
          </a:p>
          <a:p>
            <a:pPr>
              <a:buFontTx/>
              <a:buChar char="•"/>
            </a:pPr>
            <a:r>
              <a:rPr lang="en-GB" altLang="zh-CN">
                <a:ea typeface="宋体" charset="-122"/>
              </a:rPr>
              <a:t> banking records</a:t>
            </a:r>
          </a:p>
          <a:p>
            <a:pPr>
              <a:buFontTx/>
              <a:buChar char="•"/>
            </a:pPr>
            <a:r>
              <a:rPr lang="en-GB" altLang="zh-CN">
                <a:ea typeface="宋体" charset="-122"/>
              </a:rPr>
              <a:t> …</a:t>
            </a:r>
          </a:p>
        </p:txBody>
      </p:sp>
      <p:sp>
        <p:nvSpPr>
          <p:cNvPr id="9223" name="Text Box 7"/>
          <p:cNvSpPr txBox="1">
            <a:spLocks noChangeArrowheads="1"/>
          </p:cNvSpPr>
          <p:nvPr/>
        </p:nvSpPr>
        <p:spPr bwMode="auto">
          <a:xfrm>
            <a:off x="4643438" y="4292600"/>
            <a:ext cx="4032250" cy="1570038"/>
          </a:xfrm>
          <a:prstGeom prst="rect">
            <a:avLst/>
          </a:prstGeom>
          <a:noFill/>
          <a:ln w="9525">
            <a:solidFill>
              <a:schemeClr val="tx1"/>
            </a:solidFill>
            <a:miter lim="800000"/>
            <a:headEnd/>
            <a:tailEnd/>
          </a:ln>
        </p:spPr>
        <p:txBody>
          <a:bodyPr>
            <a:spAutoFit/>
          </a:bodyPr>
          <a:lstStyle/>
          <a:p>
            <a:r>
              <a:rPr lang="en-GB" altLang="zh-CN">
                <a:ea typeface="宋体" charset="-122"/>
              </a:rPr>
              <a:t>Databases </a:t>
            </a:r>
            <a:r>
              <a:rPr lang="en-GB" altLang="zh-CN" b="1" i="1">
                <a:ea typeface="宋体" charset="-122"/>
              </a:rPr>
              <a:t>may</a:t>
            </a:r>
            <a:r>
              <a:rPr lang="en-GB" altLang="zh-CN">
                <a:ea typeface="宋体" charset="-122"/>
              </a:rPr>
              <a:t> be represented </a:t>
            </a:r>
          </a:p>
          <a:p>
            <a:r>
              <a:rPr lang="en-GB" altLang="zh-CN">
                <a:ea typeface="宋体" charset="-122"/>
              </a:rPr>
              <a:t>using the relational data model</a:t>
            </a:r>
          </a:p>
        </p:txBody>
      </p:sp>
      <p:sp>
        <p:nvSpPr>
          <p:cNvPr id="51205" name="Text Box 7"/>
          <p:cNvSpPr txBox="1">
            <a:spLocks noChangeArrowheads="1"/>
          </p:cNvSpPr>
          <p:nvPr/>
        </p:nvSpPr>
        <p:spPr bwMode="auto">
          <a:xfrm>
            <a:off x="2268538" y="260350"/>
            <a:ext cx="6335712" cy="769938"/>
          </a:xfrm>
          <a:prstGeom prst="rect">
            <a:avLst/>
          </a:prstGeom>
          <a:noFill/>
          <a:ln w="9525">
            <a:noFill/>
            <a:miter lim="800000"/>
            <a:headEnd/>
            <a:tailEnd/>
          </a:ln>
        </p:spPr>
        <p:txBody>
          <a:bodyPr>
            <a:spAutoFit/>
          </a:bodyPr>
          <a:lstStyle/>
          <a:p>
            <a:r>
              <a:rPr lang="en-GB" altLang="zh-CN" sz="4400">
                <a:solidFill>
                  <a:schemeClr val="tx2"/>
                </a:solidFill>
                <a:ea typeface="宋体" charset="-122"/>
              </a:rPr>
              <a:t>Databases and Relations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animBg="1"/>
      <p:bldP spid="922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6"/>
          <p:cNvSpPr txBox="1">
            <a:spLocks noChangeArrowheads="1"/>
          </p:cNvSpPr>
          <p:nvPr/>
        </p:nvSpPr>
        <p:spPr bwMode="auto">
          <a:xfrm>
            <a:off x="1763713" y="333375"/>
            <a:ext cx="6985000" cy="768350"/>
          </a:xfrm>
          <a:prstGeom prst="rect">
            <a:avLst/>
          </a:prstGeom>
          <a:noFill/>
          <a:ln w="9525">
            <a:noFill/>
            <a:miter lim="800000"/>
            <a:headEnd/>
            <a:tailEnd/>
          </a:ln>
        </p:spPr>
        <p:txBody>
          <a:bodyPr>
            <a:spAutoFit/>
          </a:bodyPr>
          <a:lstStyle/>
          <a:p>
            <a:r>
              <a:rPr lang="en-GB" altLang="zh-CN" sz="4400">
                <a:solidFill>
                  <a:schemeClr val="tx2"/>
                </a:solidFill>
                <a:ea typeface="宋体" charset="-122"/>
              </a:rPr>
              <a:t>The relational data model</a:t>
            </a:r>
          </a:p>
        </p:txBody>
      </p:sp>
      <p:sp>
        <p:nvSpPr>
          <p:cNvPr id="52227" name="Text Box 7"/>
          <p:cNvSpPr txBox="1">
            <a:spLocks noChangeArrowheads="1"/>
          </p:cNvSpPr>
          <p:nvPr/>
        </p:nvSpPr>
        <p:spPr bwMode="auto">
          <a:xfrm>
            <a:off x="827088" y="1844675"/>
            <a:ext cx="8316912" cy="831850"/>
          </a:xfrm>
          <a:prstGeom prst="rect">
            <a:avLst/>
          </a:prstGeom>
          <a:noFill/>
          <a:ln w="9525">
            <a:noFill/>
            <a:miter lim="800000"/>
            <a:headEnd/>
            <a:tailEnd/>
          </a:ln>
        </p:spPr>
        <p:txBody>
          <a:bodyPr>
            <a:spAutoFit/>
          </a:bodyPr>
          <a:lstStyle/>
          <a:p>
            <a:r>
              <a:rPr lang="en-GB" altLang="zh-CN">
                <a:ea typeface="宋体" charset="-122"/>
              </a:rPr>
              <a:t>Database made up of </a:t>
            </a:r>
            <a:r>
              <a:rPr lang="en-GB" altLang="zh-CN" i="1">
                <a:ea typeface="宋体" charset="-122"/>
              </a:rPr>
              <a:t>records</a:t>
            </a:r>
            <a:r>
              <a:rPr lang="en-GB" altLang="zh-CN">
                <a:ea typeface="宋体" charset="-122"/>
              </a:rPr>
              <a:t>, they are </a:t>
            </a:r>
            <a:r>
              <a:rPr lang="en-GB" altLang="zh-CN" i="1">
                <a:ea typeface="宋体" charset="-122"/>
              </a:rPr>
              <a:t>n-tuples</a:t>
            </a:r>
            <a:r>
              <a:rPr lang="en-GB" altLang="zh-CN">
                <a:ea typeface="宋体" charset="-122"/>
              </a:rPr>
              <a:t>, made up of </a:t>
            </a:r>
            <a:r>
              <a:rPr lang="en-GB" altLang="zh-CN" i="1">
                <a:ea typeface="宋体" charset="-122"/>
              </a:rPr>
              <a:t>fields,</a:t>
            </a:r>
            <a:r>
              <a:rPr lang="en-GB" altLang="zh-CN">
                <a:ea typeface="宋体" charset="-122"/>
              </a:rPr>
              <a:t> Student record might look as follows</a:t>
            </a:r>
          </a:p>
        </p:txBody>
      </p:sp>
      <p:sp>
        <p:nvSpPr>
          <p:cNvPr id="10249" name="Text Box 9"/>
          <p:cNvSpPr txBox="1">
            <a:spLocks noChangeArrowheads="1"/>
          </p:cNvSpPr>
          <p:nvPr/>
        </p:nvSpPr>
        <p:spPr bwMode="auto">
          <a:xfrm>
            <a:off x="1547813" y="2997200"/>
            <a:ext cx="4679950" cy="461963"/>
          </a:xfrm>
          <a:prstGeom prst="rect">
            <a:avLst/>
          </a:prstGeom>
          <a:noFill/>
          <a:ln w="9525">
            <a:noFill/>
            <a:miter lim="800000"/>
            <a:headEnd/>
            <a:tailEnd/>
          </a:ln>
        </p:spPr>
        <p:txBody>
          <a:bodyPr>
            <a:spAutoFit/>
          </a:bodyPr>
          <a:lstStyle/>
          <a:p>
            <a:r>
              <a:rPr lang="en-GB" altLang="zh-CN">
                <a:ea typeface="宋体" charset="-122"/>
              </a:rPr>
              <a:t>(Name,  ID_No,  Major,   Gpa)</a:t>
            </a:r>
          </a:p>
        </p:txBody>
      </p:sp>
      <p:sp>
        <p:nvSpPr>
          <p:cNvPr id="10250" name="Text Box 10"/>
          <p:cNvSpPr txBox="1">
            <a:spLocks noChangeArrowheads="1"/>
          </p:cNvSpPr>
          <p:nvPr/>
        </p:nvSpPr>
        <p:spPr bwMode="auto">
          <a:xfrm>
            <a:off x="1619250" y="3644900"/>
            <a:ext cx="4897438" cy="1570038"/>
          </a:xfrm>
          <a:prstGeom prst="rect">
            <a:avLst/>
          </a:prstGeom>
          <a:noFill/>
          <a:ln w="9525">
            <a:solidFill>
              <a:schemeClr val="tx1"/>
            </a:solidFill>
            <a:miter lim="800000"/>
            <a:headEnd/>
            <a:tailEnd/>
          </a:ln>
        </p:spPr>
        <p:txBody>
          <a:bodyPr>
            <a:spAutoFit/>
          </a:bodyPr>
          <a:lstStyle/>
          <a:p>
            <a:r>
              <a:rPr lang="en-GB" altLang="zh-CN">
                <a:ea typeface="宋体" charset="-122"/>
              </a:rPr>
              <a:t>(Jones,200401986,Arts,4.9)</a:t>
            </a:r>
          </a:p>
          <a:p>
            <a:r>
              <a:rPr lang="en-GB" altLang="zh-CN">
                <a:ea typeface="宋体" charset="-122"/>
              </a:rPr>
              <a:t>(Lee,200408972,Science,3.6)</a:t>
            </a:r>
          </a:p>
          <a:p>
            <a:r>
              <a:rPr lang="en-GB" altLang="zh-CN">
                <a:ea typeface="宋体" charset="-122"/>
              </a:rPr>
              <a:t>(Kuhns,200501728,Humanities,5.0)</a:t>
            </a:r>
          </a:p>
          <a:p>
            <a:r>
              <a:rPr lang="en-GB" altLang="zh-CN">
                <a:ea typeface="宋体" charset="-122"/>
              </a:rPr>
              <a:t>(Moore,200308327,Science,5.5)</a:t>
            </a:r>
          </a:p>
        </p:txBody>
      </p:sp>
      <p:sp>
        <p:nvSpPr>
          <p:cNvPr id="10251" name="Text Box 11"/>
          <p:cNvSpPr txBox="1">
            <a:spLocks noChangeArrowheads="1"/>
          </p:cNvSpPr>
          <p:nvPr/>
        </p:nvSpPr>
        <p:spPr bwMode="auto">
          <a:xfrm>
            <a:off x="1547813" y="5516563"/>
            <a:ext cx="5256212" cy="461962"/>
          </a:xfrm>
          <a:prstGeom prst="rect">
            <a:avLst/>
          </a:prstGeom>
          <a:noFill/>
          <a:ln w="9525">
            <a:noFill/>
            <a:miter lim="800000"/>
            <a:headEnd/>
            <a:tailEnd/>
          </a:ln>
        </p:spPr>
        <p:txBody>
          <a:bodyPr>
            <a:spAutoFit/>
          </a:bodyPr>
          <a:lstStyle/>
          <a:p>
            <a:r>
              <a:rPr lang="en-GB" altLang="zh-CN">
                <a:ea typeface="宋体" charset="-122"/>
              </a:rPr>
              <a:t>relations  (in relDB) also called </a:t>
            </a:r>
            <a:r>
              <a:rPr lang="en-GB" altLang="zh-CN" i="1">
                <a:ea typeface="宋体" charset="-122"/>
              </a:rPr>
              <a:t>tables </a:t>
            </a:r>
          </a:p>
        </p:txBody>
      </p:sp>
      <p:sp>
        <p:nvSpPr>
          <p:cNvPr id="10252" name="Text Box 12"/>
          <p:cNvSpPr txBox="1">
            <a:spLocks noChangeArrowheads="1"/>
          </p:cNvSpPr>
          <p:nvPr/>
        </p:nvSpPr>
        <p:spPr bwMode="auto">
          <a:xfrm>
            <a:off x="6011863" y="3141663"/>
            <a:ext cx="2663825" cy="460375"/>
          </a:xfrm>
          <a:prstGeom prst="rect">
            <a:avLst/>
          </a:prstGeom>
          <a:noFill/>
          <a:ln w="9525">
            <a:solidFill>
              <a:schemeClr val="tx1"/>
            </a:solidFill>
            <a:miter lim="800000"/>
            <a:headEnd/>
            <a:tailEnd/>
          </a:ln>
        </p:spPr>
        <p:txBody>
          <a:bodyPr>
            <a:spAutoFit/>
          </a:bodyPr>
          <a:lstStyle/>
          <a:p>
            <a:r>
              <a:rPr lang="en-GB" altLang="zh-CN">
                <a:ea typeface="宋体" charset="-122"/>
              </a:rPr>
              <a:t>gpa is an attribute</a:t>
            </a:r>
          </a:p>
        </p:txBody>
      </p:sp>
      <p:sp>
        <p:nvSpPr>
          <p:cNvPr id="10253" name="Line 13"/>
          <p:cNvSpPr>
            <a:spLocks noChangeShapeType="1"/>
          </p:cNvSpPr>
          <p:nvPr/>
        </p:nvSpPr>
        <p:spPr bwMode="auto">
          <a:xfrm flipH="1">
            <a:off x="5435600" y="3644900"/>
            <a:ext cx="1441450" cy="504825"/>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9" grpId="0"/>
      <p:bldP spid="10250" grpId="0" animBg="1"/>
      <p:bldP spid="10251" grpId="0"/>
      <p:bldP spid="10252" grpId="0" animBg="1"/>
      <p:bldP spid="102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1763713" y="1989138"/>
          <a:ext cx="5616575" cy="2808287"/>
        </p:xfrm>
        <a:graphic>
          <a:graphicData uri="http://schemas.openxmlformats.org/presentationml/2006/ole">
            <mc:AlternateContent xmlns:mc="http://schemas.openxmlformats.org/markup-compatibility/2006">
              <mc:Choice xmlns:v="urn:schemas-microsoft-com:vml" Requires="v">
                <p:oleObj spid="_x0000_s64520" name="Equation" r:id="rId3" imgW="3301920" imgH="1650960" progId="Equation.3">
                  <p:embed/>
                </p:oleObj>
              </mc:Choice>
              <mc:Fallback>
                <p:oleObj name="Equation" r:id="rId3" imgW="3301920" imgH="1650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989138"/>
                        <a:ext cx="5616575" cy="2808287"/>
                      </a:xfrm>
                      <a:prstGeom prst="rect">
                        <a:avLst/>
                      </a:prstGeom>
                      <a:solidFill>
                        <a:schemeClr val="tx1">
                          <a:alpha val="0"/>
                        </a:schemeClr>
                      </a:solidFill>
                    </p:spPr>
                  </p:pic>
                </p:oleObj>
              </mc:Fallback>
            </mc:AlternateContent>
          </a:graphicData>
        </a:graphic>
      </p:graphicFrame>
      <p:sp>
        <p:nvSpPr>
          <p:cNvPr id="4099" name="Text Box 13"/>
          <p:cNvSpPr txBox="1">
            <a:spLocks noChangeArrowheads="1"/>
          </p:cNvSpPr>
          <p:nvPr/>
        </p:nvSpPr>
        <p:spPr bwMode="auto">
          <a:xfrm>
            <a:off x="6483350" y="6491288"/>
            <a:ext cx="2660650" cy="366712"/>
          </a:xfrm>
          <a:prstGeom prst="rect">
            <a:avLst/>
          </a:prstGeom>
          <a:noFill/>
          <a:ln w="9525">
            <a:noFill/>
            <a:miter lim="800000"/>
            <a:headEnd/>
            <a:tailEnd/>
          </a:ln>
        </p:spPr>
        <p:txBody>
          <a:bodyPr wrap="none">
            <a:spAutoFit/>
          </a:bodyPr>
          <a:lstStyle/>
          <a:p>
            <a:r>
              <a:rPr lang="en-GB" altLang="zh-CN">
                <a:ea typeface="宋体" charset="-122"/>
              </a:rPr>
              <a:t>Example from the book</a:t>
            </a:r>
          </a:p>
        </p:txBody>
      </p:sp>
      <p:sp>
        <p:nvSpPr>
          <p:cNvPr id="11278" name="Text Box 14"/>
          <p:cNvSpPr txBox="1">
            <a:spLocks noChangeArrowheads="1"/>
          </p:cNvSpPr>
          <p:nvPr/>
        </p:nvSpPr>
        <p:spPr bwMode="auto">
          <a:xfrm>
            <a:off x="1331913" y="5157788"/>
            <a:ext cx="6480175" cy="460375"/>
          </a:xfrm>
          <a:prstGeom prst="rect">
            <a:avLst/>
          </a:prstGeom>
          <a:noFill/>
          <a:ln w="9525">
            <a:solidFill>
              <a:schemeClr val="tx1"/>
            </a:solidFill>
            <a:miter lim="800000"/>
            <a:headEnd/>
            <a:tailEnd/>
          </a:ln>
        </p:spPr>
        <p:txBody>
          <a:bodyPr>
            <a:spAutoFit/>
          </a:bodyPr>
          <a:lstStyle/>
          <a:p>
            <a:r>
              <a:rPr lang="en-GB" altLang="zh-CN">
                <a:ea typeface="宋体" charset="-122"/>
              </a:rPr>
              <a:t>Attributes: name, metric No, Dept and GPA</a:t>
            </a:r>
          </a:p>
        </p:txBody>
      </p:sp>
      <p:sp>
        <p:nvSpPr>
          <p:cNvPr id="4101" name="Text Box 6"/>
          <p:cNvSpPr txBox="1">
            <a:spLocks noChangeArrowheads="1"/>
          </p:cNvSpPr>
          <p:nvPr/>
        </p:nvSpPr>
        <p:spPr bwMode="auto">
          <a:xfrm>
            <a:off x="1763713" y="333375"/>
            <a:ext cx="6985000" cy="768350"/>
          </a:xfrm>
          <a:prstGeom prst="rect">
            <a:avLst/>
          </a:prstGeom>
          <a:noFill/>
          <a:ln w="9525">
            <a:noFill/>
            <a:miter lim="800000"/>
            <a:headEnd/>
            <a:tailEnd/>
          </a:ln>
        </p:spPr>
        <p:txBody>
          <a:bodyPr>
            <a:spAutoFit/>
          </a:bodyPr>
          <a:lstStyle/>
          <a:p>
            <a:r>
              <a:rPr lang="en-GB" altLang="zh-CN" sz="4400">
                <a:solidFill>
                  <a:schemeClr val="tx2"/>
                </a:solidFill>
                <a:ea typeface="宋体" charset="-122"/>
              </a:rPr>
              <a:t>The relational data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2124075" y="260350"/>
          <a:ext cx="5616575" cy="2808288"/>
        </p:xfrm>
        <a:graphic>
          <a:graphicData uri="http://schemas.openxmlformats.org/presentationml/2006/ole">
            <mc:AlternateContent xmlns:mc="http://schemas.openxmlformats.org/markup-compatibility/2006">
              <mc:Choice xmlns:v="urn:schemas-microsoft-com:vml" Requires="v">
                <p:oleObj spid="_x0000_s65544" name="公式" r:id="rId3" imgW="3301920" imgH="1650960" progId="Equation.3">
                  <p:embed/>
                </p:oleObj>
              </mc:Choice>
              <mc:Fallback>
                <p:oleObj name="公式" r:id="rId3" imgW="3301920" imgH="1650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60350"/>
                        <a:ext cx="5616575" cy="2808288"/>
                      </a:xfrm>
                      <a:prstGeom prst="rect">
                        <a:avLst/>
                      </a:prstGeom>
                      <a:solidFill>
                        <a:schemeClr val="tx1">
                          <a:alpha val="0"/>
                        </a:schemeClr>
                      </a:solidFill>
                    </p:spPr>
                  </p:pic>
                </p:oleObj>
              </mc:Fallback>
            </mc:AlternateContent>
          </a:graphicData>
        </a:graphic>
      </p:graphicFrame>
      <p:sp>
        <p:nvSpPr>
          <p:cNvPr id="12294" name="Text Box 6"/>
          <p:cNvSpPr txBox="1">
            <a:spLocks noChangeArrowheads="1"/>
          </p:cNvSpPr>
          <p:nvPr/>
        </p:nvSpPr>
        <p:spPr bwMode="auto">
          <a:xfrm>
            <a:off x="1619250" y="3500438"/>
            <a:ext cx="6985000" cy="1939925"/>
          </a:xfrm>
          <a:prstGeom prst="rect">
            <a:avLst/>
          </a:prstGeom>
          <a:noFill/>
          <a:ln w="9525">
            <a:solidFill>
              <a:schemeClr val="tx1"/>
            </a:solidFill>
            <a:miter lim="800000"/>
            <a:headEnd/>
            <a:tailEnd/>
          </a:ln>
        </p:spPr>
        <p:txBody>
          <a:bodyPr>
            <a:spAutoFit/>
          </a:bodyPr>
          <a:lstStyle/>
          <a:p>
            <a:r>
              <a:rPr lang="en-GB" altLang="zh-CN">
                <a:ea typeface="宋体" charset="-122"/>
              </a:rPr>
              <a:t>primary key:</a:t>
            </a:r>
          </a:p>
          <a:p>
            <a:r>
              <a:rPr lang="en-GB" altLang="zh-CN">
                <a:ea typeface="宋体" charset="-122"/>
              </a:rPr>
              <a:t>An attribute/domain/column is a primary key when the value of this attribute uniquely defines tuples i.e. no two tuples have the same value for that attribute</a:t>
            </a:r>
          </a:p>
        </p:txBody>
      </p:sp>
      <p:sp>
        <p:nvSpPr>
          <p:cNvPr id="12296" name="Text Box 8"/>
          <p:cNvSpPr txBox="1">
            <a:spLocks noChangeArrowheads="1"/>
          </p:cNvSpPr>
          <p:nvPr/>
        </p:nvSpPr>
        <p:spPr bwMode="auto">
          <a:xfrm>
            <a:off x="1476375" y="5589588"/>
            <a:ext cx="7667625" cy="830262"/>
          </a:xfrm>
          <a:prstGeom prst="rect">
            <a:avLst/>
          </a:prstGeom>
          <a:noFill/>
          <a:ln w="9525">
            <a:solidFill>
              <a:schemeClr val="tx1"/>
            </a:solidFill>
            <a:miter lim="800000"/>
            <a:headEnd/>
            <a:tailEnd/>
          </a:ln>
        </p:spPr>
        <p:txBody>
          <a:bodyPr>
            <a:spAutoFit/>
          </a:bodyPr>
          <a:lstStyle/>
          <a:p>
            <a:r>
              <a:rPr lang="en-GB" altLang="zh-CN">
                <a:ea typeface="宋体" charset="-122"/>
              </a:rPr>
              <a:t>Name cannot be a primary key, neither can Dept or GPA.  metricNo is a primary key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animBg="1"/>
      <p:bldP spid="1229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2771775" y="765175"/>
          <a:ext cx="5616575" cy="2808288"/>
        </p:xfrm>
        <a:graphic>
          <a:graphicData uri="http://schemas.openxmlformats.org/presentationml/2006/ole">
            <mc:AlternateContent xmlns:mc="http://schemas.openxmlformats.org/markup-compatibility/2006">
              <mc:Choice xmlns:v="urn:schemas-microsoft-com:vml" Requires="v">
                <p:oleObj spid="_x0000_s66568" name="Equation" r:id="rId3" imgW="3301920" imgH="1650960" progId="Equation.3">
                  <p:embed/>
                </p:oleObj>
              </mc:Choice>
              <mc:Fallback>
                <p:oleObj name="Equation" r:id="rId3" imgW="3301920" imgH="1650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765175"/>
                        <a:ext cx="5616575" cy="2808288"/>
                      </a:xfrm>
                      <a:prstGeom prst="rect">
                        <a:avLst/>
                      </a:prstGeom>
                      <a:solidFill>
                        <a:schemeClr val="tx1">
                          <a:alpha val="0"/>
                        </a:schemeClr>
                      </a:solidFill>
                    </p:spPr>
                  </p:pic>
                </p:oleObj>
              </mc:Fallback>
            </mc:AlternateContent>
          </a:graphicData>
        </a:graphic>
      </p:graphicFrame>
      <p:sp>
        <p:nvSpPr>
          <p:cNvPr id="13319" name="Text Box 7"/>
          <p:cNvSpPr txBox="1">
            <a:spLocks noChangeArrowheads="1"/>
          </p:cNvSpPr>
          <p:nvPr/>
        </p:nvSpPr>
        <p:spPr bwMode="auto">
          <a:xfrm>
            <a:off x="827088" y="3933825"/>
            <a:ext cx="7921625" cy="830263"/>
          </a:xfrm>
          <a:prstGeom prst="rect">
            <a:avLst/>
          </a:prstGeom>
          <a:noFill/>
          <a:ln w="9525">
            <a:solidFill>
              <a:schemeClr val="tx1"/>
            </a:solidFill>
            <a:miter lim="800000"/>
            <a:headEnd/>
            <a:tailEnd/>
          </a:ln>
        </p:spPr>
        <p:txBody>
          <a:bodyPr>
            <a:spAutoFit/>
          </a:bodyPr>
          <a:lstStyle/>
          <a:p>
            <a:r>
              <a:rPr lang="en-GB" altLang="zh-CN">
                <a:ea typeface="宋体" charset="-122"/>
              </a:rPr>
              <a:t>The current collection of n-tuples (records) in the relation (table)  is called </a:t>
            </a:r>
            <a:r>
              <a:rPr lang="en-GB" altLang="zh-CN" b="1" i="1">
                <a:ea typeface="宋体" charset="-122"/>
              </a:rPr>
              <a:t>the extension of the relation</a:t>
            </a:r>
          </a:p>
        </p:txBody>
      </p:sp>
      <p:sp>
        <p:nvSpPr>
          <p:cNvPr id="13320" name="Text Box 8"/>
          <p:cNvSpPr txBox="1">
            <a:spLocks noChangeArrowheads="1"/>
          </p:cNvSpPr>
          <p:nvPr/>
        </p:nvSpPr>
        <p:spPr bwMode="auto">
          <a:xfrm>
            <a:off x="971550" y="4941888"/>
            <a:ext cx="7848600" cy="830262"/>
          </a:xfrm>
          <a:prstGeom prst="rect">
            <a:avLst/>
          </a:prstGeom>
          <a:noFill/>
          <a:ln w="9525">
            <a:solidFill>
              <a:schemeClr val="tx1"/>
            </a:solidFill>
            <a:miter lim="800000"/>
            <a:headEnd/>
            <a:tailEnd/>
          </a:ln>
        </p:spPr>
        <p:txBody>
          <a:bodyPr>
            <a:spAutoFit/>
          </a:bodyPr>
          <a:lstStyle/>
          <a:p>
            <a:r>
              <a:rPr lang="en-GB" altLang="zh-CN">
                <a:ea typeface="宋体" charset="-122"/>
              </a:rPr>
              <a:t>The permanent aspects of the relation (table) such as the attribute names is called </a:t>
            </a:r>
            <a:r>
              <a:rPr lang="en-GB" altLang="zh-CN" b="1" i="1">
                <a:ea typeface="宋体" charset="-122"/>
              </a:rPr>
              <a:t>the intention of the relation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nimBg="1"/>
      <p:bldP spid="133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2268538" y="765175"/>
          <a:ext cx="5616575" cy="2808288"/>
        </p:xfrm>
        <a:graphic>
          <a:graphicData uri="http://schemas.openxmlformats.org/presentationml/2006/ole">
            <mc:AlternateContent xmlns:mc="http://schemas.openxmlformats.org/markup-compatibility/2006">
              <mc:Choice xmlns:v="urn:schemas-microsoft-com:vml" Requires="v">
                <p:oleObj spid="_x0000_s67592" name="Equation" r:id="rId3" imgW="3301920" imgH="1650960" progId="Equation.3">
                  <p:embed/>
                </p:oleObj>
              </mc:Choice>
              <mc:Fallback>
                <p:oleObj name="Equation" r:id="rId3" imgW="3301920" imgH="1650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765175"/>
                        <a:ext cx="5616575" cy="2808288"/>
                      </a:xfrm>
                      <a:prstGeom prst="rect">
                        <a:avLst/>
                      </a:prstGeom>
                      <a:solidFill>
                        <a:schemeClr val="tx1">
                          <a:alpha val="0"/>
                        </a:schemeClr>
                      </a:solidFill>
                    </p:spPr>
                  </p:pic>
                </p:oleObj>
              </mc:Fallback>
            </mc:AlternateContent>
          </a:graphicData>
        </a:graphic>
      </p:graphicFrame>
      <p:sp>
        <p:nvSpPr>
          <p:cNvPr id="7171" name="Text Box 6"/>
          <p:cNvSpPr txBox="1">
            <a:spLocks noChangeArrowheads="1"/>
          </p:cNvSpPr>
          <p:nvPr/>
        </p:nvSpPr>
        <p:spPr bwMode="auto">
          <a:xfrm>
            <a:off x="2124075" y="4365625"/>
            <a:ext cx="6356350" cy="830263"/>
          </a:xfrm>
          <a:prstGeom prst="rect">
            <a:avLst/>
          </a:prstGeom>
          <a:noFill/>
          <a:ln w="9525">
            <a:solidFill>
              <a:schemeClr val="tx1"/>
            </a:solidFill>
            <a:miter lim="800000"/>
            <a:headEnd/>
            <a:tailEnd/>
          </a:ln>
        </p:spPr>
        <p:txBody>
          <a:bodyPr>
            <a:spAutoFit/>
          </a:bodyPr>
          <a:lstStyle/>
          <a:p>
            <a:r>
              <a:rPr lang="en-GB" altLang="zh-CN">
                <a:ea typeface="宋体" charset="-122"/>
              </a:rPr>
              <a:t>A </a:t>
            </a:r>
            <a:r>
              <a:rPr lang="en-GB" altLang="zh-CN" b="1" i="1">
                <a:ea typeface="宋体" charset="-122"/>
              </a:rPr>
              <a:t>composite key</a:t>
            </a:r>
            <a:r>
              <a:rPr lang="en-GB" altLang="zh-CN">
                <a:ea typeface="宋体" charset="-122"/>
              </a:rPr>
              <a:t> is a combination of attributes That uniquely define tuples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3"/>
          <p:cNvSpPr txBox="1">
            <a:spLocks noChangeArrowheads="1"/>
          </p:cNvSpPr>
          <p:nvPr/>
        </p:nvSpPr>
        <p:spPr bwMode="auto">
          <a:xfrm>
            <a:off x="1547813" y="333375"/>
            <a:ext cx="7596187" cy="768350"/>
          </a:xfrm>
          <a:prstGeom prst="rect">
            <a:avLst/>
          </a:prstGeom>
          <a:noFill/>
          <a:ln w="9525">
            <a:noFill/>
            <a:miter lim="800000"/>
            <a:headEnd/>
            <a:tailEnd/>
          </a:ln>
        </p:spPr>
        <p:txBody>
          <a:bodyPr>
            <a:spAutoFit/>
          </a:bodyPr>
          <a:lstStyle/>
          <a:p>
            <a:r>
              <a:rPr lang="en-GB" altLang="zh-CN" sz="4400">
                <a:solidFill>
                  <a:schemeClr val="tx2"/>
                </a:solidFill>
                <a:ea typeface="宋体" charset="-122"/>
              </a:rPr>
              <a:t>Operations on n-ary relations</a:t>
            </a:r>
          </a:p>
        </p:txBody>
      </p:sp>
      <p:graphicFrame>
        <p:nvGraphicFramePr>
          <p:cNvPr id="8194" name="Object 2"/>
          <p:cNvGraphicFramePr>
            <a:graphicFrameLocks noChangeAspect="1"/>
          </p:cNvGraphicFramePr>
          <p:nvPr/>
        </p:nvGraphicFramePr>
        <p:xfrm>
          <a:off x="2051050" y="1844675"/>
          <a:ext cx="5616575" cy="2808288"/>
        </p:xfrm>
        <a:graphic>
          <a:graphicData uri="http://schemas.openxmlformats.org/presentationml/2006/ole">
            <mc:AlternateContent xmlns:mc="http://schemas.openxmlformats.org/markup-compatibility/2006">
              <mc:Choice xmlns:v="urn:schemas-microsoft-com:vml" Requires="v">
                <p:oleObj spid="_x0000_s68622" name="Equation" r:id="rId3" imgW="3301920" imgH="1650960" progId="Equation.3">
                  <p:embed/>
                </p:oleObj>
              </mc:Choice>
              <mc:Fallback>
                <p:oleObj name="Equation" r:id="rId3" imgW="3301920" imgH="1650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844675"/>
                        <a:ext cx="5616575" cy="2808288"/>
                      </a:xfrm>
                      <a:prstGeom prst="rect">
                        <a:avLst/>
                      </a:prstGeom>
                      <a:solidFill>
                        <a:schemeClr val="tx1">
                          <a:alpha val="0"/>
                        </a:schemeClr>
                      </a:solidFill>
                    </p:spPr>
                  </p:pic>
                </p:oleObj>
              </mc:Fallback>
            </mc:AlternateContent>
          </a:graphicData>
        </a:graphic>
      </p:graphicFrame>
      <p:graphicFrame>
        <p:nvGraphicFramePr>
          <p:cNvPr id="8195" name="Object 3"/>
          <p:cNvGraphicFramePr>
            <a:graphicFrameLocks noChangeAspect="1"/>
          </p:cNvGraphicFramePr>
          <p:nvPr/>
        </p:nvGraphicFramePr>
        <p:xfrm>
          <a:off x="395288" y="4868863"/>
          <a:ext cx="8459787" cy="1196975"/>
        </p:xfrm>
        <a:graphic>
          <a:graphicData uri="http://schemas.openxmlformats.org/presentationml/2006/ole">
            <mc:AlternateContent xmlns:mc="http://schemas.openxmlformats.org/markup-compatibility/2006">
              <mc:Choice xmlns:v="urn:schemas-microsoft-com:vml" Requires="v">
                <p:oleObj spid="_x0000_s68623" name="Equation" r:id="rId5" imgW="4673520" imgH="660240" progId="Equation.3">
                  <p:embed/>
                </p:oleObj>
              </mc:Choice>
              <mc:Fallback>
                <p:oleObj name="Equation" r:id="rId5" imgW="4673520" imgH="6602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4868863"/>
                        <a:ext cx="8459787" cy="1196975"/>
                      </a:xfrm>
                      <a:prstGeom prst="rect">
                        <a:avLst/>
                      </a:prstGeom>
                      <a:solidFill>
                        <a:schemeClr val="tx1">
                          <a:alpha val="0"/>
                        </a:schemeClr>
                      </a:solidFill>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4427538" y="1052513"/>
          <a:ext cx="4464050" cy="2232025"/>
        </p:xfrm>
        <a:graphic>
          <a:graphicData uri="http://schemas.openxmlformats.org/presentationml/2006/ole">
            <mc:AlternateContent xmlns:mc="http://schemas.openxmlformats.org/markup-compatibility/2006">
              <mc:Choice xmlns:v="urn:schemas-microsoft-com:vml" Requires="v">
                <p:oleObj spid="_x0000_s69658" name="Equation" r:id="rId3" imgW="3301920" imgH="1650960" progId="Equation.3">
                  <p:embed/>
                </p:oleObj>
              </mc:Choice>
              <mc:Fallback>
                <p:oleObj name="Equation" r:id="rId3" imgW="3301920" imgH="1650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538" y="1052513"/>
                        <a:ext cx="4464050" cy="2232025"/>
                      </a:xfrm>
                      <a:prstGeom prst="rect">
                        <a:avLst/>
                      </a:prstGeom>
                      <a:solidFill>
                        <a:schemeClr val="tx1">
                          <a:alpha val="0"/>
                        </a:schemeClr>
                      </a:solidFill>
                    </p:spPr>
                  </p:pic>
                </p:oleObj>
              </mc:Fallback>
            </mc:AlternateContent>
          </a:graphicData>
        </a:graphic>
      </p:graphicFrame>
      <p:graphicFrame>
        <p:nvGraphicFramePr>
          <p:cNvPr id="9219" name="Object 3"/>
          <p:cNvGraphicFramePr>
            <a:graphicFrameLocks noChangeAspect="1"/>
          </p:cNvGraphicFramePr>
          <p:nvPr/>
        </p:nvGraphicFramePr>
        <p:xfrm>
          <a:off x="179388" y="1916113"/>
          <a:ext cx="4176712" cy="590550"/>
        </p:xfrm>
        <a:graphic>
          <a:graphicData uri="http://schemas.openxmlformats.org/presentationml/2006/ole">
            <mc:AlternateContent xmlns:mc="http://schemas.openxmlformats.org/markup-compatibility/2006">
              <mc:Choice xmlns:v="urn:schemas-microsoft-com:vml" Requires="v">
                <p:oleObj spid="_x0000_s69659" name="Equation" r:id="rId5" imgW="4673520" imgH="660240" progId="Equation.3">
                  <p:embed/>
                </p:oleObj>
              </mc:Choice>
              <mc:Fallback>
                <p:oleObj name="Equation" r:id="rId5" imgW="4673520" imgH="6602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1916113"/>
                        <a:ext cx="4176712" cy="590550"/>
                      </a:xfrm>
                      <a:prstGeom prst="rect">
                        <a:avLst/>
                      </a:prstGeom>
                      <a:solidFill>
                        <a:schemeClr val="tx1">
                          <a:alpha val="0"/>
                        </a:schemeClr>
                      </a:solidFill>
                    </p:spPr>
                  </p:pic>
                </p:oleObj>
              </mc:Fallback>
            </mc:AlternateContent>
          </a:graphicData>
        </a:graphic>
      </p:graphicFrame>
      <p:sp>
        <p:nvSpPr>
          <p:cNvPr id="9222" name="Text Box 6"/>
          <p:cNvSpPr txBox="1">
            <a:spLocks noChangeArrowheads="1"/>
          </p:cNvSpPr>
          <p:nvPr/>
        </p:nvSpPr>
        <p:spPr bwMode="auto">
          <a:xfrm>
            <a:off x="2339975" y="188913"/>
            <a:ext cx="2663825" cy="769937"/>
          </a:xfrm>
          <a:prstGeom prst="rect">
            <a:avLst/>
          </a:prstGeom>
          <a:noFill/>
          <a:ln w="9525">
            <a:noFill/>
            <a:miter lim="800000"/>
            <a:headEnd/>
            <a:tailEnd/>
          </a:ln>
        </p:spPr>
        <p:txBody>
          <a:bodyPr>
            <a:spAutoFit/>
          </a:bodyPr>
          <a:lstStyle/>
          <a:p>
            <a:r>
              <a:rPr lang="en-GB" altLang="zh-CN" sz="4400">
                <a:solidFill>
                  <a:schemeClr val="tx2"/>
                </a:solidFill>
                <a:ea typeface="宋体" charset="-122"/>
              </a:rPr>
              <a:t>Selection</a:t>
            </a:r>
          </a:p>
        </p:txBody>
      </p:sp>
      <p:graphicFrame>
        <p:nvGraphicFramePr>
          <p:cNvPr id="16392" name="Object 4"/>
          <p:cNvGraphicFramePr>
            <a:graphicFrameLocks noChangeAspect="1"/>
          </p:cNvGraphicFramePr>
          <p:nvPr/>
        </p:nvGraphicFramePr>
        <p:xfrm>
          <a:off x="539750" y="3284538"/>
          <a:ext cx="3455988" cy="620712"/>
        </p:xfrm>
        <a:graphic>
          <a:graphicData uri="http://schemas.openxmlformats.org/presentationml/2006/ole">
            <mc:AlternateContent xmlns:mc="http://schemas.openxmlformats.org/markup-compatibility/2006">
              <mc:Choice xmlns:v="urn:schemas-microsoft-com:vml" Requires="v">
                <p:oleObj spid="_x0000_s69660" name="Equation" r:id="rId7" imgW="2260440" imgH="406080" progId="Equation.3">
                  <p:embed/>
                </p:oleObj>
              </mc:Choice>
              <mc:Fallback>
                <p:oleObj name="Equation" r:id="rId7" imgW="2260440" imgH="4060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3284538"/>
                        <a:ext cx="3455988" cy="620712"/>
                      </a:xfrm>
                      <a:prstGeom prst="rect">
                        <a:avLst/>
                      </a:prstGeom>
                      <a:solidFill>
                        <a:schemeClr val="tx1">
                          <a:alpha val="0"/>
                        </a:schemeClr>
                      </a:solidFill>
                    </p:spPr>
                  </p:pic>
                </p:oleObj>
              </mc:Fallback>
            </mc:AlternateContent>
          </a:graphicData>
        </a:graphic>
      </p:graphicFrame>
      <p:graphicFrame>
        <p:nvGraphicFramePr>
          <p:cNvPr id="16394" name="Object 5"/>
          <p:cNvGraphicFramePr>
            <a:graphicFrameLocks noChangeAspect="1"/>
          </p:cNvGraphicFramePr>
          <p:nvPr/>
        </p:nvGraphicFramePr>
        <p:xfrm>
          <a:off x="4427538" y="3500438"/>
          <a:ext cx="4464050" cy="2232025"/>
        </p:xfrm>
        <a:graphic>
          <a:graphicData uri="http://schemas.openxmlformats.org/presentationml/2006/ole">
            <mc:AlternateContent xmlns:mc="http://schemas.openxmlformats.org/markup-compatibility/2006">
              <mc:Choice xmlns:v="urn:schemas-microsoft-com:vml" Requires="v">
                <p:oleObj spid="_x0000_s69661" name="Equation" r:id="rId9" imgW="3301920" imgH="1650960" progId="Equation.3">
                  <p:embed/>
                </p:oleObj>
              </mc:Choice>
              <mc:Fallback>
                <p:oleObj name="Equation" r:id="rId9" imgW="3301920" imgH="165096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7538" y="3500438"/>
                        <a:ext cx="4464050" cy="2232025"/>
                      </a:xfrm>
                      <a:prstGeom prst="rect">
                        <a:avLst/>
                      </a:prstGeom>
                      <a:solidFill>
                        <a:schemeClr val="tx1">
                          <a:alpha val="0"/>
                        </a:schemeClr>
                      </a:solidFill>
                    </p:spPr>
                  </p:pic>
                </p:oleObj>
              </mc:Fallback>
            </mc:AlternateContent>
          </a:graphicData>
        </a:graphic>
      </p:graphicFrame>
      <p:sp>
        <p:nvSpPr>
          <p:cNvPr id="16395" name="Line 11"/>
          <p:cNvSpPr>
            <a:spLocks noChangeShapeType="1"/>
          </p:cNvSpPr>
          <p:nvPr/>
        </p:nvSpPr>
        <p:spPr bwMode="auto">
          <a:xfrm flipH="1">
            <a:off x="2987675" y="2636838"/>
            <a:ext cx="1079500" cy="504825"/>
          </a:xfrm>
          <a:prstGeom prst="line">
            <a:avLst/>
          </a:prstGeom>
          <a:noFill/>
          <a:ln w="9525">
            <a:solidFill>
              <a:schemeClr val="tx1"/>
            </a:solidFill>
            <a:round/>
            <a:headEnd/>
            <a:tailEnd type="triangle" w="med" len="med"/>
          </a:ln>
        </p:spPr>
        <p:txBody>
          <a:bodyPr/>
          <a:lstStyle/>
          <a:p>
            <a:endParaRPr lang="zh-CN" altLang="en-US"/>
          </a:p>
        </p:txBody>
      </p:sp>
      <p:sp>
        <p:nvSpPr>
          <p:cNvPr id="16396" name="Line 12"/>
          <p:cNvSpPr>
            <a:spLocks noChangeShapeType="1"/>
          </p:cNvSpPr>
          <p:nvPr/>
        </p:nvSpPr>
        <p:spPr bwMode="auto">
          <a:xfrm>
            <a:off x="2916238" y="4076700"/>
            <a:ext cx="1150937" cy="1008063"/>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5" grpId="0" animBg="1"/>
      <p:bldP spid="1639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2555875" y="1628775"/>
          <a:ext cx="5616575" cy="2808288"/>
        </p:xfrm>
        <a:graphic>
          <a:graphicData uri="http://schemas.openxmlformats.org/presentationml/2006/ole">
            <mc:AlternateContent xmlns:mc="http://schemas.openxmlformats.org/markup-compatibility/2006">
              <mc:Choice xmlns:v="urn:schemas-microsoft-com:vml" Requires="v">
                <p:oleObj spid="_x0000_s70670" name="Equation" r:id="rId3" imgW="3301920" imgH="1650960" progId="Equation.3">
                  <p:embed/>
                </p:oleObj>
              </mc:Choice>
              <mc:Fallback>
                <p:oleObj name="Equation" r:id="rId3" imgW="3301920" imgH="1650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628775"/>
                        <a:ext cx="5616575" cy="2808288"/>
                      </a:xfrm>
                      <a:prstGeom prst="rect">
                        <a:avLst/>
                      </a:prstGeom>
                      <a:solidFill>
                        <a:schemeClr val="tx1">
                          <a:alpha val="0"/>
                        </a:schemeClr>
                      </a:solidFill>
                    </p:spPr>
                  </p:pic>
                </p:oleObj>
              </mc:Fallback>
            </mc:AlternateContent>
          </a:graphicData>
        </a:graphic>
      </p:graphicFrame>
      <p:sp>
        <p:nvSpPr>
          <p:cNvPr id="10244" name="Text Box 6"/>
          <p:cNvSpPr txBox="1">
            <a:spLocks noChangeArrowheads="1"/>
          </p:cNvSpPr>
          <p:nvPr/>
        </p:nvSpPr>
        <p:spPr bwMode="auto">
          <a:xfrm>
            <a:off x="3419475" y="333375"/>
            <a:ext cx="3311525" cy="768350"/>
          </a:xfrm>
          <a:prstGeom prst="rect">
            <a:avLst/>
          </a:prstGeom>
          <a:noFill/>
          <a:ln w="9525">
            <a:noFill/>
            <a:miter lim="800000"/>
            <a:headEnd/>
            <a:tailEnd/>
          </a:ln>
        </p:spPr>
        <p:txBody>
          <a:bodyPr>
            <a:spAutoFit/>
          </a:bodyPr>
          <a:lstStyle/>
          <a:p>
            <a:r>
              <a:rPr lang="en-GB" altLang="zh-CN" sz="4400">
                <a:solidFill>
                  <a:schemeClr val="tx2"/>
                </a:solidFill>
                <a:ea typeface="宋体" charset="-122"/>
              </a:rPr>
              <a:t>Projection</a:t>
            </a:r>
          </a:p>
        </p:txBody>
      </p:sp>
      <p:graphicFrame>
        <p:nvGraphicFramePr>
          <p:cNvPr id="19464" name="Object 3"/>
          <p:cNvGraphicFramePr>
            <a:graphicFrameLocks noChangeAspect="1"/>
          </p:cNvGraphicFramePr>
          <p:nvPr/>
        </p:nvGraphicFramePr>
        <p:xfrm>
          <a:off x="1187450" y="4437063"/>
          <a:ext cx="6697663" cy="1690687"/>
        </p:xfrm>
        <a:graphic>
          <a:graphicData uri="http://schemas.openxmlformats.org/presentationml/2006/ole">
            <mc:AlternateContent xmlns:mc="http://schemas.openxmlformats.org/markup-compatibility/2006">
              <mc:Choice xmlns:v="urn:schemas-microsoft-com:vml" Requires="v">
                <p:oleObj spid="_x0000_s70671" name="Equation" r:id="rId5" imgW="2920680" imgH="736560" progId="Equation.3">
                  <p:embed/>
                </p:oleObj>
              </mc:Choice>
              <mc:Fallback>
                <p:oleObj name="Equation" r:id="rId5" imgW="2920680" imgH="7365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4437063"/>
                        <a:ext cx="6697663" cy="1690687"/>
                      </a:xfrm>
                      <a:prstGeom prst="rect">
                        <a:avLst/>
                      </a:prstGeom>
                      <a:solidFill>
                        <a:schemeClr val="tx1">
                          <a:alpha val="0"/>
                        </a:schemeClr>
                      </a:solidFill>
                    </p:spPr>
                  </p:pic>
                </p:oleObj>
              </mc:Fallback>
            </mc:AlternateContent>
          </a:graphicData>
        </a:graphic>
      </p:graphicFrame>
      <p:sp>
        <p:nvSpPr>
          <p:cNvPr id="19465" name="Text Box 9"/>
          <p:cNvSpPr txBox="1">
            <a:spLocks noChangeArrowheads="1"/>
          </p:cNvSpPr>
          <p:nvPr/>
        </p:nvSpPr>
        <p:spPr bwMode="auto">
          <a:xfrm>
            <a:off x="5651500" y="6237288"/>
            <a:ext cx="3327400" cy="366712"/>
          </a:xfrm>
          <a:prstGeom prst="rect">
            <a:avLst/>
          </a:prstGeom>
          <a:noFill/>
          <a:ln w="9525">
            <a:noFill/>
            <a:miter lim="800000"/>
            <a:headEnd/>
            <a:tailEnd/>
          </a:ln>
        </p:spPr>
        <p:txBody>
          <a:bodyPr wrap="none">
            <a:spAutoFit/>
          </a:bodyPr>
          <a:lstStyle/>
          <a:p>
            <a:r>
              <a:rPr lang="en-GB" altLang="zh-CN">
                <a:ea typeface="宋体" charset="-122"/>
              </a:rPr>
              <a:t>It strips out specific columns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6" name="Object 2"/>
          <p:cNvGraphicFramePr>
            <a:graphicFrameLocks noChangeAspect="1"/>
          </p:cNvGraphicFramePr>
          <p:nvPr/>
        </p:nvGraphicFramePr>
        <p:xfrm>
          <a:off x="4557713" y="1268413"/>
          <a:ext cx="4392612" cy="2197100"/>
        </p:xfrm>
        <a:graphic>
          <a:graphicData uri="http://schemas.openxmlformats.org/presentationml/2006/ole">
            <mc:AlternateContent xmlns:mc="http://schemas.openxmlformats.org/markup-compatibility/2006">
              <mc:Choice xmlns:v="urn:schemas-microsoft-com:vml" Requires="v">
                <p:oleObj spid="_x0000_s71706" name="Equation" r:id="rId3" imgW="3301920" imgH="1650960" progId="Equation.3">
                  <p:embed/>
                </p:oleObj>
              </mc:Choice>
              <mc:Fallback>
                <p:oleObj name="Equation" r:id="rId3" imgW="3301920" imgH="16509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7713" y="1268413"/>
                        <a:ext cx="4392612" cy="2197100"/>
                      </a:xfrm>
                      <a:prstGeom prst="rect">
                        <a:avLst/>
                      </a:prstGeom>
                      <a:solidFill>
                        <a:schemeClr val="tx1">
                          <a:alpha val="0"/>
                        </a:schemeClr>
                      </a:solidFill>
                    </p:spPr>
                  </p:pic>
                </p:oleObj>
              </mc:Fallback>
            </mc:AlternateContent>
          </a:graphicData>
        </a:graphic>
      </p:graphicFrame>
      <p:sp>
        <p:nvSpPr>
          <p:cNvPr id="11270" name="Text Box 5"/>
          <p:cNvSpPr txBox="1">
            <a:spLocks noChangeArrowheads="1"/>
          </p:cNvSpPr>
          <p:nvPr/>
        </p:nvSpPr>
        <p:spPr bwMode="auto">
          <a:xfrm>
            <a:off x="3708400" y="0"/>
            <a:ext cx="2808288" cy="769938"/>
          </a:xfrm>
          <a:prstGeom prst="rect">
            <a:avLst/>
          </a:prstGeom>
          <a:noFill/>
          <a:ln w="9525">
            <a:noFill/>
            <a:miter lim="800000"/>
            <a:headEnd/>
            <a:tailEnd/>
          </a:ln>
        </p:spPr>
        <p:txBody>
          <a:bodyPr>
            <a:spAutoFit/>
          </a:bodyPr>
          <a:lstStyle/>
          <a:p>
            <a:r>
              <a:rPr lang="en-GB" altLang="zh-CN" sz="4400">
                <a:solidFill>
                  <a:schemeClr val="tx2"/>
                </a:solidFill>
                <a:ea typeface="宋体" charset="-122"/>
              </a:rPr>
              <a:t>Projection</a:t>
            </a:r>
          </a:p>
        </p:txBody>
      </p:sp>
      <p:graphicFrame>
        <p:nvGraphicFramePr>
          <p:cNvPr id="11267" name="Object 3"/>
          <p:cNvGraphicFramePr>
            <a:graphicFrameLocks noChangeAspect="1"/>
          </p:cNvGraphicFramePr>
          <p:nvPr/>
        </p:nvGraphicFramePr>
        <p:xfrm>
          <a:off x="179388" y="1916113"/>
          <a:ext cx="4248150" cy="1073150"/>
        </p:xfrm>
        <a:graphic>
          <a:graphicData uri="http://schemas.openxmlformats.org/presentationml/2006/ole">
            <mc:AlternateContent xmlns:mc="http://schemas.openxmlformats.org/markup-compatibility/2006">
              <mc:Choice xmlns:v="urn:schemas-microsoft-com:vml" Requires="v">
                <p:oleObj spid="_x0000_s71707" name="Equation" r:id="rId5" imgW="2920680" imgH="736560" progId="Equation.3">
                  <p:embed/>
                </p:oleObj>
              </mc:Choice>
              <mc:Fallback>
                <p:oleObj name="Equation" r:id="rId5" imgW="2920680" imgH="73656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88" y="1916113"/>
                        <a:ext cx="4248150" cy="1073150"/>
                      </a:xfrm>
                      <a:prstGeom prst="rect">
                        <a:avLst/>
                      </a:prstGeom>
                      <a:solidFill>
                        <a:schemeClr val="tx1">
                          <a:alpha val="0"/>
                        </a:schemeClr>
                      </a:solidFill>
                    </p:spPr>
                  </p:pic>
                </p:oleObj>
              </mc:Fallback>
            </mc:AlternateContent>
          </a:graphicData>
        </a:graphic>
      </p:graphicFrame>
      <p:graphicFrame>
        <p:nvGraphicFramePr>
          <p:cNvPr id="20489" name="Object 4"/>
          <p:cNvGraphicFramePr>
            <a:graphicFrameLocks noChangeAspect="1"/>
          </p:cNvGraphicFramePr>
          <p:nvPr/>
        </p:nvGraphicFramePr>
        <p:xfrm>
          <a:off x="596900" y="4005263"/>
          <a:ext cx="3240088" cy="515937"/>
        </p:xfrm>
        <a:graphic>
          <a:graphicData uri="http://schemas.openxmlformats.org/presentationml/2006/ole">
            <mc:AlternateContent xmlns:mc="http://schemas.openxmlformats.org/markup-compatibility/2006">
              <mc:Choice xmlns:v="urn:schemas-microsoft-com:vml" Requires="v">
                <p:oleObj spid="_x0000_s71708" name="Equation" r:id="rId7" imgW="1511280" imgH="241200" progId="Equation.3">
                  <p:embed/>
                </p:oleObj>
              </mc:Choice>
              <mc:Fallback>
                <p:oleObj name="Equation" r:id="rId7" imgW="1511280" imgH="2412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900" y="4005263"/>
                        <a:ext cx="3240088" cy="515937"/>
                      </a:xfrm>
                      <a:prstGeom prst="rect">
                        <a:avLst/>
                      </a:prstGeom>
                      <a:solidFill>
                        <a:schemeClr val="tx1">
                          <a:alpha val="0"/>
                        </a:schemeClr>
                      </a:solidFill>
                    </p:spPr>
                  </p:pic>
                </p:oleObj>
              </mc:Fallback>
            </mc:AlternateContent>
          </a:graphicData>
        </a:graphic>
      </p:graphicFrame>
      <p:graphicFrame>
        <p:nvGraphicFramePr>
          <p:cNvPr id="20490" name="Object 5"/>
          <p:cNvGraphicFramePr>
            <a:graphicFrameLocks noChangeAspect="1"/>
          </p:cNvGraphicFramePr>
          <p:nvPr/>
        </p:nvGraphicFramePr>
        <p:xfrm>
          <a:off x="5435600" y="4221163"/>
          <a:ext cx="2347913" cy="2197100"/>
        </p:xfrm>
        <a:graphic>
          <a:graphicData uri="http://schemas.openxmlformats.org/presentationml/2006/ole">
            <mc:AlternateContent xmlns:mc="http://schemas.openxmlformats.org/markup-compatibility/2006">
              <mc:Choice xmlns:v="urn:schemas-microsoft-com:vml" Requires="v">
                <p:oleObj spid="_x0000_s71709" name="Equation" r:id="rId9" imgW="1765080" imgH="1650960" progId="Equation.3">
                  <p:embed/>
                </p:oleObj>
              </mc:Choice>
              <mc:Fallback>
                <p:oleObj name="Equation" r:id="rId9" imgW="1765080" imgH="165096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600" y="4221163"/>
                        <a:ext cx="2347913" cy="2197100"/>
                      </a:xfrm>
                      <a:prstGeom prst="rect">
                        <a:avLst/>
                      </a:prstGeom>
                      <a:solidFill>
                        <a:schemeClr val="tx1">
                          <a:alpha val="0"/>
                        </a:schemeClr>
                      </a:solidFill>
                    </p:spPr>
                  </p:pic>
                </p:oleObj>
              </mc:Fallback>
            </mc:AlternateContent>
          </a:graphicData>
        </a:graphic>
      </p:graphicFrame>
      <p:sp>
        <p:nvSpPr>
          <p:cNvPr id="20491" name="Line 11"/>
          <p:cNvSpPr>
            <a:spLocks noChangeShapeType="1"/>
          </p:cNvSpPr>
          <p:nvPr/>
        </p:nvSpPr>
        <p:spPr bwMode="auto">
          <a:xfrm flipH="1">
            <a:off x="3116263" y="3357563"/>
            <a:ext cx="1296987" cy="576262"/>
          </a:xfrm>
          <a:prstGeom prst="line">
            <a:avLst/>
          </a:prstGeom>
          <a:noFill/>
          <a:ln w="9525">
            <a:solidFill>
              <a:schemeClr val="tx1"/>
            </a:solidFill>
            <a:round/>
            <a:headEnd/>
            <a:tailEnd type="triangle" w="med" len="med"/>
          </a:ln>
        </p:spPr>
        <p:txBody>
          <a:bodyPr/>
          <a:lstStyle/>
          <a:p>
            <a:endParaRPr lang="zh-CN" altLang="en-US"/>
          </a:p>
        </p:txBody>
      </p:sp>
      <p:sp>
        <p:nvSpPr>
          <p:cNvPr id="20492" name="Line 12"/>
          <p:cNvSpPr>
            <a:spLocks noChangeShapeType="1"/>
          </p:cNvSpPr>
          <p:nvPr/>
        </p:nvSpPr>
        <p:spPr bwMode="auto">
          <a:xfrm>
            <a:off x="3044825" y="4581525"/>
            <a:ext cx="1512888" cy="86360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9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1" grpId="0" animBg="1"/>
      <p:bldP spid="2049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Relations and Functions</a:t>
            </a:r>
          </a:p>
          <a:p>
            <a:r>
              <a:rPr lang="en-US" dirty="0"/>
              <a:t>Properties of Relations</a:t>
            </a:r>
          </a:p>
          <a:p>
            <a:pPr lvl="1"/>
            <a:r>
              <a:rPr lang="en-US" dirty="0"/>
              <a:t>Reflexive Relations</a:t>
            </a:r>
          </a:p>
          <a:p>
            <a:pPr lvl="1"/>
            <a:r>
              <a:rPr lang="en-US" dirty="0"/>
              <a:t>Symmetric and </a:t>
            </a:r>
            <a:r>
              <a:rPr lang="en-US" dirty="0" err="1"/>
              <a:t>Antisymmetric</a:t>
            </a:r>
            <a:r>
              <a:rPr lang="en-US" dirty="0"/>
              <a:t> Relations</a:t>
            </a:r>
          </a:p>
          <a:p>
            <a:pPr lvl="1"/>
            <a:r>
              <a:rPr lang="en-US" dirty="0"/>
              <a:t>Transitive Relations</a:t>
            </a:r>
          </a:p>
          <a:p>
            <a:r>
              <a:rPr lang="en-US" dirty="0"/>
              <a:t>Combining Relations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5"/>
          <p:cNvSpPr txBox="1">
            <a:spLocks noChangeArrowheads="1"/>
          </p:cNvSpPr>
          <p:nvPr/>
        </p:nvSpPr>
        <p:spPr bwMode="auto">
          <a:xfrm>
            <a:off x="3132138" y="188913"/>
            <a:ext cx="1798637" cy="769937"/>
          </a:xfrm>
          <a:prstGeom prst="rect">
            <a:avLst/>
          </a:prstGeom>
          <a:noFill/>
          <a:ln w="9525">
            <a:noFill/>
            <a:miter lim="800000"/>
            <a:headEnd/>
            <a:tailEnd/>
          </a:ln>
        </p:spPr>
        <p:txBody>
          <a:bodyPr>
            <a:spAutoFit/>
          </a:bodyPr>
          <a:lstStyle/>
          <a:p>
            <a:r>
              <a:rPr lang="en-GB" altLang="zh-CN" sz="4400">
                <a:solidFill>
                  <a:schemeClr val="tx2"/>
                </a:solidFill>
                <a:ea typeface="宋体" charset="-122"/>
              </a:rPr>
              <a:t>Join</a:t>
            </a:r>
          </a:p>
        </p:txBody>
      </p:sp>
      <p:sp>
        <p:nvSpPr>
          <p:cNvPr id="21511" name="Text Box 7"/>
          <p:cNvSpPr txBox="1">
            <a:spLocks noChangeArrowheads="1"/>
          </p:cNvSpPr>
          <p:nvPr/>
        </p:nvSpPr>
        <p:spPr bwMode="auto">
          <a:xfrm>
            <a:off x="1357313" y="6491288"/>
            <a:ext cx="7786687" cy="366712"/>
          </a:xfrm>
          <a:prstGeom prst="rect">
            <a:avLst/>
          </a:prstGeom>
          <a:noFill/>
          <a:ln w="9525">
            <a:noFill/>
            <a:miter lim="800000"/>
            <a:headEnd/>
            <a:tailEnd/>
          </a:ln>
        </p:spPr>
        <p:txBody>
          <a:bodyPr wrap="none">
            <a:spAutoFit/>
          </a:bodyPr>
          <a:lstStyle/>
          <a:p>
            <a:r>
              <a:rPr lang="en-GB" altLang="zh-CN">
                <a:ea typeface="宋体" charset="-122"/>
              </a:rPr>
              <a:t>Joins two tables/relations together, matching up on specific attributes</a:t>
            </a:r>
          </a:p>
        </p:txBody>
      </p:sp>
      <p:graphicFrame>
        <p:nvGraphicFramePr>
          <p:cNvPr id="12290" name="Object 4"/>
          <p:cNvGraphicFramePr>
            <a:graphicFrameLocks noChangeAspect="1"/>
          </p:cNvGraphicFramePr>
          <p:nvPr/>
        </p:nvGraphicFramePr>
        <p:xfrm>
          <a:off x="1547813" y="4797425"/>
          <a:ext cx="5616575" cy="1111250"/>
        </p:xfrm>
        <a:graphic>
          <a:graphicData uri="http://schemas.openxmlformats.org/presentationml/2006/ole">
            <mc:AlternateContent xmlns:mc="http://schemas.openxmlformats.org/markup-compatibility/2006">
              <mc:Choice xmlns:v="urn:schemas-microsoft-com:vml" Requires="v">
                <p:oleObj spid="_x0000_s72724" name="Equation" r:id="rId3" imgW="4622760" imgH="914400" progId="Equation.3">
                  <p:embed/>
                </p:oleObj>
              </mc:Choice>
              <mc:Fallback>
                <p:oleObj name="Equation" r:id="rId3" imgW="462276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797425"/>
                        <a:ext cx="5616575" cy="1111250"/>
                      </a:xfrm>
                      <a:prstGeom prst="rect">
                        <a:avLst/>
                      </a:prstGeom>
                      <a:solidFill>
                        <a:schemeClr val="tx1">
                          <a:alpha val="0"/>
                        </a:schemeClr>
                      </a:solidFill>
                    </p:spPr>
                  </p:pic>
                </p:oleObj>
              </mc:Fallback>
            </mc:AlternateContent>
          </a:graphicData>
        </a:graphic>
      </p:graphicFrame>
      <p:graphicFrame>
        <p:nvGraphicFramePr>
          <p:cNvPr id="12291" name="Object 2"/>
          <p:cNvGraphicFramePr>
            <a:graphicFrameLocks noChangeAspect="1"/>
          </p:cNvGraphicFramePr>
          <p:nvPr/>
        </p:nvGraphicFramePr>
        <p:xfrm>
          <a:off x="611188" y="2205038"/>
          <a:ext cx="2628900" cy="2108200"/>
        </p:xfrm>
        <a:graphic>
          <a:graphicData uri="http://schemas.openxmlformats.org/presentationml/2006/ole">
            <mc:AlternateContent xmlns:mc="http://schemas.openxmlformats.org/markup-compatibility/2006">
              <mc:Choice xmlns:v="urn:schemas-microsoft-com:vml" Requires="v">
                <p:oleObj spid="_x0000_s72725" name="Equation" r:id="rId5" imgW="2628720" imgH="2108160" progId="Equation.3">
                  <p:embed/>
                </p:oleObj>
              </mc:Choice>
              <mc:Fallback>
                <p:oleObj name="Equation" r:id="rId5" imgW="2628720" imgH="210816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2205038"/>
                        <a:ext cx="2628900" cy="2108200"/>
                      </a:xfrm>
                      <a:prstGeom prst="rect">
                        <a:avLst/>
                      </a:prstGeom>
                      <a:solidFill>
                        <a:schemeClr val="tx1">
                          <a:alpha val="0"/>
                        </a:schemeClr>
                      </a:solidFill>
                    </p:spPr>
                  </p:pic>
                </p:oleObj>
              </mc:Fallback>
            </mc:AlternateContent>
          </a:graphicData>
        </a:graphic>
      </p:graphicFrame>
      <p:graphicFrame>
        <p:nvGraphicFramePr>
          <p:cNvPr id="12292" name="Object 3"/>
          <p:cNvGraphicFramePr>
            <a:graphicFrameLocks noChangeAspect="1"/>
          </p:cNvGraphicFramePr>
          <p:nvPr/>
        </p:nvGraphicFramePr>
        <p:xfrm>
          <a:off x="4787900" y="2205038"/>
          <a:ext cx="2870200" cy="2108200"/>
        </p:xfrm>
        <a:graphic>
          <a:graphicData uri="http://schemas.openxmlformats.org/presentationml/2006/ole">
            <mc:AlternateContent xmlns:mc="http://schemas.openxmlformats.org/markup-compatibility/2006">
              <mc:Choice xmlns:v="urn:schemas-microsoft-com:vml" Requires="v">
                <p:oleObj spid="_x0000_s72726" name="Equation" r:id="rId7" imgW="2869920" imgH="2108160" progId="Equation.3">
                  <p:embed/>
                </p:oleObj>
              </mc:Choice>
              <mc:Fallback>
                <p:oleObj name="Equation" r:id="rId7" imgW="2869920" imgH="210816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2205038"/>
                        <a:ext cx="2870200" cy="2108200"/>
                      </a:xfrm>
                      <a:prstGeom prst="rect">
                        <a:avLst/>
                      </a:prstGeom>
                      <a:solidFill>
                        <a:schemeClr val="tx1">
                          <a:alpha val="0"/>
                        </a:schemeClr>
                      </a:solidFill>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ext Box 4"/>
          <p:cNvSpPr txBox="1">
            <a:spLocks noChangeArrowheads="1"/>
          </p:cNvSpPr>
          <p:nvPr/>
        </p:nvSpPr>
        <p:spPr bwMode="auto">
          <a:xfrm>
            <a:off x="3708400" y="0"/>
            <a:ext cx="1150938" cy="708025"/>
          </a:xfrm>
          <a:prstGeom prst="rect">
            <a:avLst/>
          </a:prstGeom>
          <a:noFill/>
          <a:ln w="9525">
            <a:noFill/>
            <a:miter lim="800000"/>
            <a:headEnd/>
            <a:tailEnd/>
          </a:ln>
        </p:spPr>
        <p:txBody>
          <a:bodyPr>
            <a:spAutoFit/>
          </a:bodyPr>
          <a:lstStyle/>
          <a:p>
            <a:r>
              <a:rPr lang="en-GB" altLang="zh-CN" sz="4000">
                <a:solidFill>
                  <a:schemeClr val="tx2"/>
                </a:solidFill>
                <a:ea typeface="宋体" charset="-122"/>
              </a:rPr>
              <a:t>Join</a:t>
            </a:r>
          </a:p>
        </p:txBody>
      </p:sp>
      <p:graphicFrame>
        <p:nvGraphicFramePr>
          <p:cNvPr id="13314" name="Object 2"/>
          <p:cNvGraphicFramePr>
            <a:graphicFrameLocks noChangeAspect="1"/>
          </p:cNvGraphicFramePr>
          <p:nvPr/>
        </p:nvGraphicFramePr>
        <p:xfrm>
          <a:off x="611188" y="1023938"/>
          <a:ext cx="2628900" cy="2311400"/>
        </p:xfrm>
        <a:graphic>
          <a:graphicData uri="http://schemas.openxmlformats.org/presentationml/2006/ole">
            <mc:AlternateContent xmlns:mc="http://schemas.openxmlformats.org/markup-compatibility/2006">
              <mc:Choice xmlns:v="urn:schemas-microsoft-com:vml" Requires="v">
                <p:oleObj spid="_x0000_s73754" name="Equation" r:id="rId3" imgW="2628720" imgH="2311200" progId="Equation.3">
                  <p:embed/>
                </p:oleObj>
              </mc:Choice>
              <mc:Fallback>
                <p:oleObj name="Equation" r:id="rId3" imgW="2628720" imgH="2311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023938"/>
                        <a:ext cx="2628900" cy="2311400"/>
                      </a:xfrm>
                      <a:prstGeom prst="rect">
                        <a:avLst/>
                      </a:prstGeom>
                      <a:solidFill>
                        <a:schemeClr val="tx1">
                          <a:alpha val="0"/>
                        </a:schemeClr>
                      </a:solidFill>
                    </p:spPr>
                  </p:pic>
                </p:oleObj>
              </mc:Fallback>
            </mc:AlternateContent>
          </a:graphicData>
        </a:graphic>
      </p:graphicFrame>
      <p:graphicFrame>
        <p:nvGraphicFramePr>
          <p:cNvPr id="13315" name="Object 3"/>
          <p:cNvGraphicFramePr>
            <a:graphicFrameLocks noChangeAspect="1"/>
          </p:cNvGraphicFramePr>
          <p:nvPr/>
        </p:nvGraphicFramePr>
        <p:xfrm>
          <a:off x="4787900" y="1023938"/>
          <a:ext cx="2870200" cy="2311400"/>
        </p:xfrm>
        <a:graphic>
          <a:graphicData uri="http://schemas.openxmlformats.org/presentationml/2006/ole">
            <mc:AlternateContent xmlns:mc="http://schemas.openxmlformats.org/markup-compatibility/2006">
              <mc:Choice xmlns:v="urn:schemas-microsoft-com:vml" Requires="v">
                <p:oleObj spid="_x0000_s73755" name="Equation" r:id="rId5" imgW="2869920" imgH="2311200" progId="Equation.3">
                  <p:embed/>
                </p:oleObj>
              </mc:Choice>
              <mc:Fallback>
                <p:oleObj name="Equation" r:id="rId5" imgW="2869920" imgH="23112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1023938"/>
                        <a:ext cx="2870200" cy="2311400"/>
                      </a:xfrm>
                      <a:prstGeom prst="rect">
                        <a:avLst/>
                      </a:prstGeom>
                      <a:solidFill>
                        <a:schemeClr val="tx1">
                          <a:alpha val="0"/>
                        </a:schemeClr>
                      </a:solidFill>
                    </p:spPr>
                  </p:pic>
                </p:oleObj>
              </mc:Fallback>
            </mc:AlternateContent>
          </a:graphicData>
        </a:graphic>
      </p:graphicFrame>
      <p:graphicFrame>
        <p:nvGraphicFramePr>
          <p:cNvPr id="22537" name="Object 4"/>
          <p:cNvGraphicFramePr>
            <a:graphicFrameLocks noChangeAspect="1"/>
          </p:cNvGraphicFramePr>
          <p:nvPr/>
        </p:nvGraphicFramePr>
        <p:xfrm>
          <a:off x="3492500" y="3500438"/>
          <a:ext cx="1296988" cy="501650"/>
        </p:xfrm>
        <a:graphic>
          <a:graphicData uri="http://schemas.openxmlformats.org/presentationml/2006/ole">
            <mc:AlternateContent xmlns:mc="http://schemas.openxmlformats.org/markup-compatibility/2006">
              <mc:Choice xmlns:v="urn:schemas-microsoft-com:vml" Requires="v">
                <p:oleObj spid="_x0000_s73756" name="Equation" r:id="rId7" imgW="558720" imgH="215640" progId="Equation.3">
                  <p:embed/>
                </p:oleObj>
              </mc:Choice>
              <mc:Fallback>
                <p:oleObj name="Equation" r:id="rId7" imgW="558720" imgH="215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3500438"/>
                        <a:ext cx="1296988" cy="501650"/>
                      </a:xfrm>
                      <a:prstGeom prst="rect">
                        <a:avLst/>
                      </a:prstGeom>
                      <a:solidFill>
                        <a:schemeClr val="tx1">
                          <a:alpha val="0"/>
                        </a:schemeClr>
                      </a:solidFill>
                    </p:spPr>
                  </p:pic>
                </p:oleObj>
              </mc:Fallback>
            </mc:AlternateContent>
          </a:graphicData>
        </a:graphic>
      </p:graphicFrame>
      <p:graphicFrame>
        <p:nvGraphicFramePr>
          <p:cNvPr id="22538" name="Object 5"/>
          <p:cNvGraphicFramePr>
            <a:graphicFrameLocks noChangeAspect="1"/>
          </p:cNvGraphicFramePr>
          <p:nvPr/>
        </p:nvGraphicFramePr>
        <p:xfrm>
          <a:off x="2339975" y="4437063"/>
          <a:ext cx="3594100" cy="1879600"/>
        </p:xfrm>
        <a:graphic>
          <a:graphicData uri="http://schemas.openxmlformats.org/presentationml/2006/ole">
            <mc:AlternateContent xmlns:mc="http://schemas.openxmlformats.org/markup-compatibility/2006">
              <mc:Choice xmlns:v="urn:schemas-microsoft-com:vml" Requires="v">
                <p:oleObj spid="_x0000_s73757" name="公式" r:id="rId9" imgW="3593880" imgH="1879560" progId="Equation.3">
                  <p:embed/>
                </p:oleObj>
              </mc:Choice>
              <mc:Fallback>
                <p:oleObj name="公式" r:id="rId9" imgW="3593880" imgH="187956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4437063"/>
                        <a:ext cx="3594100" cy="1879600"/>
                      </a:xfrm>
                      <a:prstGeom prst="rect">
                        <a:avLst/>
                      </a:prstGeom>
                      <a:solidFill>
                        <a:schemeClr val="tx1">
                          <a:alpha val="0"/>
                        </a:schemeClr>
                      </a:solidFill>
                    </p:spPr>
                  </p:pic>
                </p:oleObj>
              </mc:Fallback>
            </mc:AlternateContent>
          </a:graphicData>
        </a:graphic>
      </p:graphicFrame>
      <p:sp>
        <p:nvSpPr>
          <p:cNvPr id="22539" name="Line 11"/>
          <p:cNvSpPr>
            <a:spLocks noChangeShapeType="1"/>
          </p:cNvSpPr>
          <p:nvPr/>
        </p:nvSpPr>
        <p:spPr bwMode="auto">
          <a:xfrm>
            <a:off x="2627313" y="3213100"/>
            <a:ext cx="576262" cy="431800"/>
          </a:xfrm>
          <a:prstGeom prst="line">
            <a:avLst/>
          </a:prstGeom>
          <a:noFill/>
          <a:ln w="9525">
            <a:solidFill>
              <a:schemeClr val="tx1"/>
            </a:solidFill>
            <a:round/>
            <a:headEnd/>
            <a:tailEnd type="triangle" w="med" len="med"/>
          </a:ln>
        </p:spPr>
        <p:txBody>
          <a:bodyPr/>
          <a:lstStyle/>
          <a:p>
            <a:endParaRPr lang="zh-CN" altLang="en-US"/>
          </a:p>
        </p:txBody>
      </p:sp>
      <p:sp>
        <p:nvSpPr>
          <p:cNvPr id="22540" name="Line 12"/>
          <p:cNvSpPr>
            <a:spLocks noChangeShapeType="1"/>
          </p:cNvSpPr>
          <p:nvPr/>
        </p:nvSpPr>
        <p:spPr bwMode="auto">
          <a:xfrm flipH="1">
            <a:off x="4787900" y="3213100"/>
            <a:ext cx="647700" cy="431800"/>
          </a:xfrm>
          <a:prstGeom prst="line">
            <a:avLst/>
          </a:prstGeom>
          <a:noFill/>
          <a:ln w="9525">
            <a:solidFill>
              <a:schemeClr val="tx1"/>
            </a:solidFill>
            <a:round/>
            <a:headEnd/>
            <a:tailEnd type="triangle" w="med" len="med"/>
          </a:ln>
        </p:spPr>
        <p:txBody>
          <a:bodyPr/>
          <a:lstStyle/>
          <a:p>
            <a:endParaRPr lang="zh-CN" altLang="en-US"/>
          </a:p>
        </p:txBody>
      </p:sp>
      <p:sp>
        <p:nvSpPr>
          <p:cNvPr id="22541" name="Line 13"/>
          <p:cNvSpPr>
            <a:spLocks noChangeShapeType="1"/>
          </p:cNvSpPr>
          <p:nvPr/>
        </p:nvSpPr>
        <p:spPr bwMode="auto">
          <a:xfrm>
            <a:off x="4140200" y="4076700"/>
            <a:ext cx="0" cy="288925"/>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animBg="1"/>
      <p:bldP spid="22540" grpId="0" animBg="1"/>
      <p:bldP spid="225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en-US" altLang="zh-CN">
                <a:ea typeface="宋体" charset="-122"/>
              </a:rPr>
              <a:t>SQL</a:t>
            </a:r>
            <a:endParaRPr lang="zh-CN" altLang="en-US">
              <a:ea typeface="宋体" charset="-122"/>
            </a:endParaRPr>
          </a:p>
        </p:txBody>
      </p:sp>
      <p:sp>
        <p:nvSpPr>
          <p:cNvPr id="53251" name="内容占位符 2"/>
          <p:cNvSpPr>
            <a:spLocks noGrp="1"/>
          </p:cNvSpPr>
          <p:nvPr>
            <p:ph idx="1"/>
          </p:nvPr>
        </p:nvSpPr>
        <p:spPr>
          <a:xfrm>
            <a:off x="250825" y="1981200"/>
            <a:ext cx="8642350" cy="4114800"/>
          </a:xfrm>
        </p:spPr>
        <p:txBody>
          <a:bodyPr/>
          <a:lstStyle/>
          <a:p>
            <a:pPr>
              <a:lnSpc>
                <a:spcPct val="90000"/>
              </a:lnSpc>
            </a:pPr>
            <a:r>
              <a:rPr lang="en-US" altLang="zh-CN" sz="2400">
                <a:ea typeface="宋体" charset="-122"/>
              </a:rPr>
              <a:t>SQL (Structured Query Language)</a:t>
            </a:r>
          </a:p>
          <a:p>
            <a:pPr>
              <a:lnSpc>
                <a:spcPct val="90000"/>
              </a:lnSpc>
            </a:pPr>
            <a:r>
              <a:rPr lang="en-US" altLang="zh-CN" sz="2400">
                <a:ea typeface="宋体" charset="-122"/>
              </a:rPr>
              <a:t>The standard for Relational Database Management Systems (RDBMS) </a:t>
            </a:r>
          </a:p>
          <a:p>
            <a:r>
              <a:rPr lang="en-US" altLang="zh-CN" sz="2400">
                <a:ea typeface="宋体" charset="-122"/>
              </a:rPr>
              <a:t>SELECT Statement</a:t>
            </a:r>
          </a:p>
          <a:p>
            <a:pPr lvl="1">
              <a:buFontTx/>
              <a:buNone/>
            </a:pPr>
            <a:r>
              <a:rPr lang="en-US" altLang="zh-CN" sz="2000">
                <a:solidFill>
                  <a:srgbClr val="990000"/>
                </a:solidFill>
                <a:ea typeface="宋体" charset="-122"/>
              </a:rPr>
              <a:t>  </a:t>
            </a:r>
            <a:r>
              <a:rPr lang="en-US" altLang="zh-CN" sz="2000">
                <a:solidFill>
                  <a:srgbClr val="FFFF00"/>
                </a:solidFill>
                <a:ea typeface="宋体" charset="-122"/>
              </a:rPr>
              <a:t>SELECT</a:t>
            </a:r>
            <a:r>
              <a:rPr lang="en-US" altLang="zh-CN" sz="2000">
                <a:solidFill>
                  <a:srgbClr val="990000"/>
                </a:solidFill>
                <a:ea typeface="宋体" charset="-122"/>
              </a:rPr>
              <a:t> </a:t>
            </a:r>
          </a:p>
          <a:p>
            <a:pPr lvl="1">
              <a:buFontTx/>
              <a:buNone/>
            </a:pPr>
            <a:r>
              <a:rPr lang="en-US" altLang="zh-CN" sz="1800">
                <a:ea typeface="宋体" charset="-122"/>
              </a:rPr>
              <a:t>   List the </a:t>
            </a:r>
            <a:r>
              <a:rPr lang="en-US" altLang="zh-CN" sz="1800" b="1" u="sng">
                <a:solidFill>
                  <a:srgbClr val="FF3300"/>
                </a:solidFill>
                <a:ea typeface="宋体" charset="-122"/>
              </a:rPr>
              <a:t>columns</a:t>
            </a:r>
            <a:r>
              <a:rPr lang="en-US" altLang="zh-CN" sz="1800">
                <a:ea typeface="宋体" charset="-122"/>
              </a:rPr>
              <a:t> (and expressions) that should be returned from the query</a:t>
            </a:r>
          </a:p>
          <a:p>
            <a:pPr lvl="1">
              <a:buFontTx/>
              <a:buNone/>
            </a:pPr>
            <a:r>
              <a:rPr lang="en-US" altLang="zh-CN" sz="2000">
                <a:solidFill>
                  <a:srgbClr val="990000"/>
                </a:solidFill>
                <a:ea typeface="宋体" charset="-122"/>
              </a:rPr>
              <a:t>  </a:t>
            </a:r>
            <a:r>
              <a:rPr lang="en-US" altLang="zh-CN" sz="2000">
                <a:solidFill>
                  <a:srgbClr val="FFFF00"/>
                </a:solidFill>
                <a:ea typeface="宋体" charset="-122"/>
              </a:rPr>
              <a:t>FROM</a:t>
            </a:r>
          </a:p>
          <a:p>
            <a:pPr lvl="1">
              <a:buFontTx/>
              <a:buNone/>
            </a:pPr>
            <a:r>
              <a:rPr lang="en-US" altLang="zh-CN" sz="1800">
                <a:ea typeface="宋体" charset="-122"/>
              </a:rPr>
              <a:t>  Indicate the </a:t>
            </a:r>
            <a:r>
              <a:rPr lang="en-US" altLang="zh-CN" sz="1800" b="1" u="sng">
                <a:solidFill>
                  <a:srgbClr val="FF3300"/>
                </a:solidFill>
                <a:ea typeface="宋体" charset="-122"/>
              </a:rPr>
              <a:t>table</a:t>
            </a:r>
            <a:r>
              <a:rPr lang="en-US" altLang="zh-CN" sz="1800">
                <a:ea typeface="宋体" charset="-122"/>
              </a:rPr>
              <a:t>(s)  from which data will be obtained</a:t>
            </a:r>
          </a:p>
          <a:p>
            <a:pPr lvl="1">
              <a:buFontTx/>
              <a:buNone/>
            </a:pPr>
            <a:r>
              <a:rPr lang="en-US" altLang="zh-CN" sz="2000">
                <a:solidFill>
                  <a:srgbClr val="990000"/>
                </a:solidFill>
                <a:ea typeface="宋体" charset="-122"/>
              </a:rPr>
              <a:t> </a:t>
            </a:r>
            <a:r>
              <a:rPr lang="en-US" altLang="zh-CN" sz="2000">
                <a:solidFill>
                  <a:srgbClr val="FFFF00"/>
                </a:solidFill>
                <a:ea typeface="宋体" charset="-122"/>
              </a:rPr>
              <a:t>WHERE</a:t>
            </a:r>
          </a:p>
          <a:p>
            <a:pPr lvl="1">
              <a:buFontTx/>
              <a:buNone/>
            </a:pPr>
            <a:r>
              <a:rPr lang="en-US" altLang="zh-CN" sz="1800">
                <a:ea typeface="宋体" charset="-122"/>
              </a:rPr>
              <a:t> Indicate the </a:t>
            </a:r>
            <a:r>
              <a:rPr lang="en-US" altLang="zh-CN" sz="1800" b="1" u="sng">
                <a:solidFill>
                  <a:srgbClr val="FF3300"/>
                </a:solidFill>
                <a:ea typeface="宋体" charset="-122"/>
              </a:rPr>
              <a:t>conditions</a:t>
            </a:r>
            <a:r>
              <a:rPr lang="en-US" altLang="zh-CN" sz="1800">
                <a:ea typeface="宋体" charset="-122"/>
              </a:rPr>
              <a:t> under which a </a:t>
            </a:r>
            <a:r>
              <a:rPr lang="en-US" altLang="zh-CN" sz="1800" b="1" u="sng">
                <a:ea typeface="宋体" charset="-122"/>
              </a:rPr>
              <a:t>row</a:t>
            </a:r>
            <a:r>
              <a:rPr lang="en-US" altLang="zh-CN" sz="1800">
                <a:ea typeface="宋体" charset="-122"/>
              </a:rPr>
              <a:t> will be included in the result</a:t>
            </a:r>
          </a:p>
          <a:p>
            <a:endParaRPr lang="zh-CN" altLang="en-US">
              <a:ea typeface="宋体"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p:txBody>
          <a:bodyPr/>
          <a:lstStyle/>
          <a:p>
            <a:r>
              <a:rPr lang="en-US" altLang="zh-CN">
                <a:ea typeface="宋体" charset="-122"/>
              </a:rPr>
              <a:t>Example 12</a:t>
            </a:r>
            <a:endParaRPr lang="zh-CN" altLang="en-US">
              <a:ea typeface="宋体" charset="-122"/>
            </a:endParaRPr>
          </a:p>
        </p:txBody>
      </p:sp>
      <p:sp>
        <p:nvSpPr>
          <p:cNvPr id="54275" name="内容占位符 2"/>
          <p:cNvSpPr>
            <a:spLocks noGrp="1"/>
          </p:cNvSpPr>
          <p:nvPr>
            <p:ph idx="1"/>
          </p:nvPr>
        </p:nvSpPr>
        <p:spPr>
          <a:xfrm>
            <a:off x="684213" y="1773238"/>
            <a:ext cx="7772400" cy="1231900"/>
          </a:xfrm>
        </p:spPr>
        <p:txBody>
          <a:bodyPr/>
          <a:lstStyle/>
          <a:p>
            <a:pPr lvl="1">
              <a:buFontTx/>
              <a:buNone/>
            </a:pPr>
            <a:r>
              <a:rPr lang="en-US" altLang="zh-CN" sz="2000">
                <a:solidFill>
                  <a:srgbClr val="FFFF00"/>
                </a:solidFill>
                <a:ea typeface="宋体" charset="-122"/>
              </a:rPr>
              <a:t>SELECT</a:t>
            </a:r>
            <a:r>
              <a:rPr lang="en-US" altLang="zh-CN" sz="2000">
                <a:solidFill>
                  <a:srgbClr val="990000"/>
                </a:solidFill>
                <a:ea typeface="宋体" charset="-122"/>
              </a:rPr>
              <a:t>   </a:t>
            </a:r>
            <a:r>
              <a:rPr lang="en-US" altLang="zh-CN" sz="1800">
                <a:ea typeface="宋体" charset="-122"/>
              </a:rPr>
              <a:t>Departure_time</a:t>
            </a:r>
          </a:p>
          <a:p>
            <a:pPr lvl="1">
              <a:buFontTx/>
              <a:buNone/>
            </a:pPr>
            <a:r>
              <a:rPr lang="en-US" altLang="zh-CN" sz="2000">
                <a:solidFill>
                  <a:srgbClr val="FFFF00"/>
                </a:solidFill>
                <a:ea typeface="宋体" charset="-122"/>
              </a:rPr>
              <a:t>  FROM    </a:t>
            </a:r>
            <a:r>
              <a:rPr lang="en-US" altLang="zh-CN" sz="1800">
                <a:ea typeface="宋体" charset="-122"/>
              </a:rPr>
              <a:t>Flights</a:t>
            </a:r>
            <a:endParaRPr lang="en-US" altLang="zh-CN" sz="2000">
              <a:solidFill>
                <a:srgbClr val="FFFF00"/>
              </a:solidFill>
              <a:ea typeface="宋体" charset="-122"/>
            </a:endParaRPr>
          </a:p>
          <a:p>
            <a:pPr lvl="1">
              <a:buFontTx/>
              <a:buNone/>
            </a:pPr>
            <a:r>
              <a:rPr lang="en-US" altLang="zh-CN" sz="1800">
                <a:ea typeface="宋体" charset="-122"/>
              </a:rPr>
              <a:t> </a:t>
            </a:r>
            <a:r>
              <a:rPr lang="en-US" altLang="zh-CN" sz="1800">
                <a:solidFill>
                  <a:schemeClr val="tx2"/>
                </a:solidFill>
                <a:ea typeface="宋体" charset="-122"/>
              </a:rPr>
              <a:t>WHERE   </a:t>
            </a:r>
            <a:r>
              <a:rPr lang="en-US" altLang="zh-CN" sz="1800">
                <a:ea typeface="宋体" charset="-122"/>
              </a:rPr>
              <a:t> Destination = ‘Detroit”</a:t>
            </a:r>
          </a:p>
          <a:p>
            <a:endParaRPr lang="zh-CN" altLang="en-US">
              <a:ea typeface="宋体" charset="-122"/>
            </a:endParaRPr>
          </a:p>
        </p:txBody>
      </p:sp>
      <p:graphicFrame>
        <p:nvGraphicFramePr>
          <p:cNvPr id="4" name="表格 3"/>
          <p:cNvGraphicFramePr>
            <a:graphicFrameLocks noGrp="1"/>
          </p:cNvGraphicFramePr>
          <p:nvPr/>
        </p:nvGraphicFramePr>
        <p:xfrm>
          <a:off x="1403350" y="2997200"/>
          <a:ext cx="6840538" cy="33432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382713">
                  <a:extLst>
                    <a:ext uri="{9D8B030D-6E8A-4147-A177-3AD203B41FA5}">
                      <a16:colId xmlns:a16="http://schemas.microsoft.com/office/drawing/2014/main" val="20003"/>
                    </a:ext>
                  </a:extLst>
                </a:gridCol>
                <a:gridCol w="1800225">
                  <a:extLst>
                    <a:ext uri="{9D8B030D-6E8A-4147-A177-3AD203B41FA5}">
                      <a16:colId xmlns:a16="http://schemas.microsoft.com/office/drawing/2014/main" val="20004"/>
                    </a:ext>
                  </a:extLst>
                </a:gridCol>
              </a:tblGrid>
              <a:tr h="371475">
                <a:tc gridSpan="5">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Tahoma" pitchFamily="34" charset="0"/>
                          <a:ea typeface="宋体" charset="-122"/>
                        </a:rPr>
                        <a:t>TABLE  8 Flights</a:t>
                      </a:r>
                      <a:endParaRPr kumimoji="0" lang="zh-CN" altLang="en-US" sz="1800" b="1" i="0" u="none" strike="noStrike" cap="none" normalizeH="0" baseline="0">
                        <a:ln>
                          <a:noFill/>
                        </a:ln>
                        <a:solidFill>
                          <a:srgbClr val="FFFFFF"/>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Airline</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Flight_No</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Gate</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Destination</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Departure time</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ahoma" pitchFamily="34" charset="0"/>
                          <a:ea typeface="宋体" charset="-122"/>
                        </a:rPr>
                        <a:t>Nadir</a:t>
                      </a:r>
                      <a:endParaRPr kumimoji="0" lang="zh-CN" altLang="en-US" sz="1800" b="0" i="0" u="none" strike="noStrike" cap="none" normalizeH="0" baseline="0">
                        <a:ln>
                          <a:noFill/>
                        </a:ln>
                        <a:solidFill>
                          <a:srgbClr val="FF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ahoma" pitchFamily="34" charset="0"/>
                          <a:ea typeface="宋体" charset="-122"/>
                        </a:rPr>
                        <a:t>122</a:t>
                      </a:r>
                      <a:endParaRPr kumimoji="0" lang="zh-CN" altLang="en-US" sz="1800" b="0" i="0" u="none" strike="noStrike" cap="none" normalizeH="0" baseline="0">
                        <a:ln>
                          <a:noFill/>
                        </a:ln>
                        <a:solidFill>
                          <a:srgbClr val="FF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ahoma" pitchFamily="34" charset="0"/>
                          <a:ea typeface="宋体" charset="-122"/>
                        </a:rPr>
                        <a:t>34</a:t>
                      </a:r>
                      <a:endParaRPr kumimoji="0" lang="zh-CN" altLang="en-US" sz="1800" b="0" i="0" u="none" strike="noStrike" cap="none" normalizeH="0" baseline="0">
                        <a:ln>
                          <a:noFill/>
                        </a:ln>
                        <a:solidFill>
                          <a:srgbClr val="FF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ahoma" pitchFamily="34" charset="0"/>
                          <a:ea typeface="宋体" charset="-122"/>
                        </a:rPr>
                        <a:t>Detroit</a:t>
                      </a:r>
                      <a:endParaRPr kumimoji="0" lang="zh-CN" altLang="en-US" sz="1800" b="0" i="0" u="none" strike="noStrike" cap="none" normalizeH="0" baseline="0">
                        <a:ln>
                          <a:noFill/>
                        </a:ln>
                        <a:solidFill>
                          <a:srgbClr val="FF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ahoma" pitchFamily="34" charset="0"/>
                          <a:ea typeface="宋体" charset="-122"/>
                        </a:rPr>
                        <a:t>08:10</a:t>
                      </a:r>
                      <a:endParaRPr kumimoji="0" lang="zh-CN" altLang="en-US" sz="1800" b="0" i="0" u="none" strike="noStrike" cap="none" normalizeH="0" baseline="0">
                        <a:ln>
                          <a:noFill/>
                        </a:ln>
                        <a:solidFill>
                          <a:srgbClr val="FF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extLst>
                  <a:ext uri="{0D108BD9-81ED-4DB2-BD59-A6C34878D82A}">
                    <a16:rowId xmlns:a16="http://schemas.microsoft.com/office/drawing/2014/main"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Acme</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221</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22</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Denver</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08:17</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extLst>
                  <a:ext uri="{0D108BD9-81ED-4DB2-BD59-A6C34878D82A}">
                    <a16:rowId xmlns:a16="http://schemas.microsoft.com/office/drawing/2014/main"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Acme</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122</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33</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Anchorage</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08:22</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extLst>
                  <a:ext uri="{0D108BD9-81ED-4DB2-BD59-A6C34878D82A}">
                    <a16:rowId xmlns:a16="http://schemas.microsoft.com/office/drawing/2014/main"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Acme</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323</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34</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Honolulu</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08:30</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extLst>
                  <a:ext uri="{0D108BD9-81ED-4DB2-BD59-A6C34878D82A}">
                    <a16:rowId xmlns:a16="http://schemas.microsoft.com/office/drawing/2014/main" val="10005"/>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ahoma" pitchFamily="34" charset="0"/>
                          <a:ea typeface="宋体" charset="-122"/>
                        </a:rPr>
                        <a:t>Nadir</a:t>
                      </a:r>
                      <a:endParaRPr kumimoji="0" lang="zh-CN" altLang="en-US" sz="1800" b="0" i="0" u="none" strike="noStrike" cap="none" normalizeH="0" baseline="0">
                        <a:ln>
                          <a:noFill/>
                        </a:ln>
                        <a:solidFill>
                          <a:srgbClr val="FF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ahoma" pitchFamily="34" charset="0"/>
                          <a:ea typeface="宋体" charset="-122"/>
                        </a:rPr>
                        <a:t>199</a:t>
                      </a:r>
                      <a:endParaRPr kumimoji="0" lang="zh-CN" altLang="en-US" sz="1800" b="0" i="0" u="none" strike="noStrike" cap="none" normalizeH="0" baseline="0">
                        <a:ln>
                          <a:noFill/>
                        </a:ln>
                        <a:solidFill>
                          <a:srgbClr val="FF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ahoma" pitchFamily="34" charset="0"/>
                          <a:ea typeface="宋体" charset="-122"/>
                        </a:rPr>
                        <a:t>13</a:t>
                      </a:r>
                      <a:endParaRPr kumimoji="0" lang="zh-CN" altLang="en-US" sz="1800" b="0" i="0" u="none" strike="noStrike" cap="none" normalizeH="0" baseline="0">
                        <a:ln>
                          <a:noFill/>
                        </a:ln>
                        <a:solidFill>
                          <a:srgbClr val="FF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ahoma" pitchFamily="34" charset="0"/>
                          <a:ea typeface="宋体" charset="-122"/>
                        </a:rPr>
                        <a:t>Detroit</a:t>
                      </a:r>
                      <a:endParaRPr kumimoji="0" lang="zh-CN" altLang="en-US" sz="1800" b="0" i="0" u="none" strike="noStrike" cap="none" normalizeH="0" baseline="0">
                        <a:ln>
                          <a:noFill/>
                        </a:ln>
                        <a:solidFill>
                          <a:srgbClr val="FF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Tahoma" pitchFamily="34" charset="0"/>
                          <a:ea typeface="宋体" charset="-122"/>
                        </a:rPr>
                        <a:t>08:47</a:t>
                      </a:r>
                      <a:endParaRPr kumimoji="0" lang="zh-CN" altLang="en-US" sz="1800" b="0" i="0" u="none" strike="noStrike" cap="none" normalizeH="0" baseline="0">
                        <a:ln>
                          <a:noFill/>
                        </a:ln>
                        <a:solidFill>
                          <a:srgbClr val="FF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extLst>
                  <a:ext uri="{0D108BD9-81ED-4DB2-BD59-A6C34878D82A}">
                    <a16:rowId xmlns:a16="http://schemas.microsoft.com/office/drawing/2014/main" val="10006"/>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Acme</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222</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22</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Detroit</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09:10</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extLst>
                  <a:ext uri="{0D108BD9-81ED-4DB2-BD59-A6C34878D82A}">
                    <a16:rowId xmlns:a16="http://schemas.microsoft.com/office/drawing/2014/main" val="10007"/>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Nadir</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322</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34</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Detroit</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Tahoma" pitchFamily="34" charset="0"/>
                          <a:ea typeface="宋体" charset="-122"/>
                        </a:rPr>
                        <a:t>09:44</a:t>
                      </a:r>
                      <a:endParaRPr kumimoji="0" lang="zh-CN" altLang="en-US" sz="1800" b="0" i="0" u="none" strike="noStrike" cap="none" normalizeH="0" baseline="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DECB"/>
                    </a:solid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r>
              <a:rPr lang="en-US" altLang="zh-CN">
                <a:ea typeface="宋体" charset="-122"/>
              </a:rPr>
              <a:t>Example 13</a:t>
            </a:r>
            <a:endParaRPr lang="zh-CN" altLang="en-US">
              <a:ea typeface="宋体" charset="-122"/>
            </a:endParaRPr>
          </a:p>
        </p:txBody>
      </p:sp>
      <p:sp>
        <p:nvSpPr>
          <p:cNvPr id="55299" name="内容占位符 2"/>
          <p:cNvSpPr>
            <a:spLocks noGrp="1"/>
          </p:cNvSpPr>
          <p:nvPr>
            <p:ph idx="1"/>
          </p:nvPr>
        </p:nvSpPr>
        <p:spPr/>
        <p:txBody>
          <a:bodyPr/>
          <a:lstStyle/>
          <a:p>
            <a:pPr lvl="1">
              <a:buFontTx/>
              <a:buNone/>
            </a:pPr>
            <a:r>
              <a:rPr lang="en-US" altLang="zh-CN" sz="2000">
                <a:solidFill>
                  <a:srgbClr val="FFFF00"/>
                </a:solidFill>
                <a:ea typeface="宋体" charset="-122"/>
              </a:rPr>
              <a:t>SELECT</a:t>
            </a:r>
            <a:r>
              <a:rPr lang="en-US" altLang="zh-CN" sz="2000">
                <a:solidFill>
                  <a:srgbClr val="990000"/>
                </a:solidFill>
                <a:ea typeface="宋体" charset="-122"/>
              </a:rPr>
              <a:t>   </a:t>
            </a:r>
            <a:r>
              <a:rPr lang="en-US" altLang="zh-CN" sz="1800">
                <a:ea typeface="宋体" charset="-122"/>
              </a:rPr>
              <a:t>Professor, Time</a:t>
            </a:r>
          </a:p>
          <a:p>
            <a:pPr lvl="1">
              <a:buFontTx/>
              <a:buNone/>
            </a:pPr>
            <a:r>
              <a:rPr lang="en-US" altLang="zh-CN" sz="2000">
                <a:solidFill>
                  <a:srgbClr val="FFFF00"/>
                </a:solidFill>
                <a:ea typeface="宋体" charset="-122"/>
              </a:rPr>
              <a:t>  FROM    </a:t>
            </a:r>
            <a:r>
              <a:rPr lang="en-US" altLang="zh-CN" sz="1800">
                <a:ea typeface="宋体" charset="-122"/>
              </a:rPr>
              <a:t>Teaching_assignments, Class_schedule</a:t>
            </a:r>
            <a:endParaRPr lang="en-US" altLang="zh-CN" sz="2000">
              <a:solidFill>
                <a:srgbClr val="FFFF00"/>
              </a:solidFill>
              <a:ea typeface="宋体" charset="-122"/>
            </a:endParaRPr>
          </a:p>
          <a:p>
            <a:pPr lvl="1">
              <a:buFontTx/>
              <a:buNone/>
            </a:pPr>
            <a:r>
              <a:rPr lang="en-US" altLang="zh-CN" sz="1800">
                <a:ea typeface="宋体" charset="-122"/>
              </a:rPr>
              <a:t> </a:t>
            </a:r>
            <a:r>
              <a:rPr lang="en-US" altLang="zh-CN" sz="1800">
                <a:solidFill>
                  <a:schemeClr val="tx2"/>
                </a:solidFill>
                <a:ea typeface="宋体" charset="-122"/>
              </a:rPr>
              <a:t>WHERE   </a:t>
            </a:r>
            <a:r>
              <a:rPr lang="en-US" altLang="zh-CN" sz="1800">
                <a:ea typeface="宋体" charset="-122"/>
              </a:rPr>
              <a:t> Department = ‘Mathematics”</a:t>
            </a:r>
          </a:p>
          <a:p>
            <a:endParaRPr lang="en-US" altLang="zh-CN">
              <a:ea typeface="宋体" charset="-122"/>
            </a:endParaRPr>
          </a:p>
          <a:p>
            <a:r>
              <a:rPr lang="en-US" altLang="zh-CN">
                <a:ea typeface="宋体" charset="-122"/>
              </a:rPr>
              <a:t>Rosen,3:00 p.m.</a:t>
            </a:r>
          </a:p>
          <a:p>
            <a:r>
              <a:rPr lang="en-US" altLang="zh-CN">
                <a:ea typeface="宋体" charset="-122"/>
              </a:rPr>
              <a:t>The SQL clause is used here to find the join of two different databases.</a:t>
            </a:r>
            <a:endParaRPr lang="zh-CN" altLang="en-US">
              <a:ea typeface="宋体"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5"/>
          <p:cNvSpPr txBox="1">
            <a:spLocks noChangeArrowheads="1"/>
          </p:cNvSpPr>
          <p:nvPr/>
        </p:nvSpPr>
        <p:spPr bwMode="auto">
          <a:xfrm>
            <a:off x="1676400" y="2667000"/>
            <a:ext cx="5148262" cy="1754326"/>
          </a:xfrm>
          <a:prstGeom prst="rect">
            <a:avLst/>
          </a:prstGeom>
          <a:noFill/>
          <a:ln w="9525">
            <a:solidFill>
              <a:schemeClr val="tx1"/>
            </a:solidFill>
            <a:miter lim="800000"/>
            <a:headEnd/>
            <a:tailEnd/>
          </a:ln>
        </p:spPr>
        <p:txBody>
          <a:bodyPr wrap="square">
            <a:spAutoFit/>
          </a:bodyPr>
          <a:lstStyle/>
          <a:p>
            <a:r>
              <a:rPr lang="en-GB" altLang="zh-CN" sz="3600" dirty="0">
                <a:ea typeface="宋体" charset="-122"/>
              </a:rPr>
              <a:t>P590    9  7</a:t>
            </a:r>
            <a:r>
              <a:rPr lang="en-GB" altLang="zh-CN" sz="3600" baseline="30000" dirty="0">
                <a:ea typeface="宋体" charset="-122"/>
              </a:rPr>
              <a:t>th</a:t>
            </a:r>
            <a:r>
              <a:rPr lang="en-GB" altLang="zh-CN" sz="3600" dirty="0">
                <a:ea typeface="宋体" charset="-122"/>
              </a:rPr>
              <a:t> edition</a:t>
            </a:r>
          </a:p>
          <a:p>
            <a:endParaRPr lang="en-GB" altLang="zh-CN" sz="3600" dirty="0">
              <a:ea typeface="宋体" charset="-122"/>
            </a:endParaRPr>
          </a:p>
          <a:p>
            <a:r>
              <a:rPr lang="en-GB" altLang="zh-CN" sz="3600" dirty="0">
                <a:ea typeface="宋体" charset="-122"/>
              </a:rPr>
              <a:t>P536    9   6</a:t>
            </a:r>
            <a:r>
              <a:rPr lang="en-GB" altLang="zh-CN" sz="3600" baseline="30000" dirty="0">
                <a:ea typeface="宋体" charset="-122"/>
              </a:rPr>
              <a:t>th</a:t>
            </a:r>
            <a:r>
              <a:rPr lang="en-GB" altLang="zh-CN" sz="3600" dirty="0">
                <a:ea typeface="宋体" charset="-122"/>
              </a:rPr>
              <a:t> edition</a:t>
            </a:r>
          </a:p>
        </p:txBody>
      </p:sp>
      <p:sp>
        <p:nvSpPr>
          <p:cNvPr id="56323" name="矩形 3"/>
          <p:cNvSpPr>
            <a:spLocks noChangeArrowheads="1"/>
          </p:cNvSpPr>
          <p:nvPr/>
        </p:nvSpPr>
        <p:spPr bwMode="auto">
          <a:xfrm>
            <a:off x="2916238" y="404813"/>
            <a:ext cx="2476500" cy="769937"/>
          </a:xfrm>
          <a:prstGeom prst="rect">
            <a:avLst/>
          </a:prstGeom>
          <a:noFill/>
          <a:ln w="9525">
            <a:noFill/>
            <a:miter lim="800000"/>
            <a:headEnd/>
            <a:tailEnd/>
          </a:ln>
        </p:spPr>
        <p:txBody>
          <a:bodyPr wrap="none">
            <a:spAutoFit/>
          </a:bodyPr>
          <a:lstStyle/>
          <a:p>
            <a:r>
              <a:rPr lang="en-US" altLang="zh-CN" sz="4400" dirty="0">
                <a:solidFill>
                  <a:schemeClr val="tx2"/>
                </a:solidFill>
                <a:ea typeface="宋体" charset="-122"/>
              </a:rPr>
              <a:t>Exercises</a:t>
            </a:r>
            <a:endParaRPr lang="zh-CN" altLang="en-US" sz="4400" dirty="0">
              <a:solidFill>
                <a:schemeClr val="tx2"/>
              </a:solidFill>
              <a:ea typeface="宋体"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Relations</a:t>
            </a:r>
          </a:p>
        </p:txBody>
      </p:sp>
      <p:sp>
        <p:nvSpPr>
          <p:cNvPr id="3" name="Subtitle 2"/>
          <p:cNvSpPr>
            <a:spLocks noGrp="1"/>
          </p:cNvSpPr>
          <p:nvPr>
            <p:ph type="subTitle" idx="1"/>
          </p:nvPr>
        </p:nvSpPr>
        <p:spPr/>
        <p:txBody>
          <a:bodyPr/>
          <a:lstStyle/>
          <a:p>
            <a:r>
              <a:rPr lang="en-US" dirty="0"/>
              <a:t>Section 9.3</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Representing Relations using Matrices</a:t>
            </a:r>
          </a:p>
          <a:p>
            <a:r>
              <a:rPr lang="en-US" dirty="0"/>
              <a:t>Representing Relations using Digraphs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Relations Using Matrices</a:t>
            </a:r>
          </a:p>
        </p:txBody>
      </p:sp>
      <p:sp>
        <p:nvSpPr>
          <p:cNvPr id="3" name="Content Placeholder 2"/>
          <p:cNvSpPr>
            <a:spLocks noGrp="1"/>
          </p:cNvSpPr>
          <p:nvPr>
            <p:ph idx="1"/>
          </p:nvPr>
        </p:nvSpPr>
        <p:spPr/>
        <p:txBody>
          <a:bodyPr>
            <a:normAutofit fontScale="92500" lnSpcReduction="20000"/>
          </a:bodyPr>
          <a:lstStyle/>
          <a:p>
            <a:r>
              <a:rPr lang="en-US" dirty="0"/>
              <a:t>A relation between finite sets can be represented using a zero-one matrix. </a:t>
            </a:r>
          </a:p>
          <a:p>
            <a:r>
              <a:rPr lang="en-US" dirty="0"/>
              <a:t>Suppose </a:t>
            </a:r>
            <a:r>
              <a:rPr lang="en-US" i="1" dirty="0"/>
              <a:t>R</a:t>
            </a:r>
            <a:r>
              <a:rPr lang="en-US" dirty="0"/>
              <a:t> is a relation from </a:t>
            </a:r>
            <a:r>
              <a:rPr lang="en-US" i="1" dirty="0"/>
              <a:t>A</a:t>
            </a:r>
            <a:r>
              <a:rPr lang="en-US" dirty="0"/>
              <a:t> =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 </a:t>
            </a:r>
            <a:r>
              <a:rPr lang="en-US" i="1" dirty="0"/>
              <a:t>a</a:t>
            </a:r>
            <a:r>
              <a:rPr lang="en-US" i="1" baseline="-25000" dirty="0"/>
              <a:t>m</a:t>
            </a:r>
            <a:r>
              <a:rPr lang="en-US" dirty="0"/>
              <a:t>} to                         </a:t>
            </a:r>
            <a:r>
              <a:rPr lang="en-US" i="1" dirty="0"/>
              <a:t>B</a:t>
            </a:r>
            <a:r>
              <a:rPr lang="en-US" dirty="0"/>
              <a:t> = {</a:t>
            </a:r>
            <a:r>
              <a:rPr lang="en-US" i="1" dirty="0"/>
              <a:t>b</a:t>
            </a:r>
            <a:r>
              <a:rPr lang="en-US" baseline="-25000" dirty="0">
                <a:latin typeface="Cambria Math" pitchFamily="18" charset="0"/>
                <a:ea typeface="Cambria Math" pitchFamily="18" charset="0"/>
              </a:rPr>
              <a:t>1</a:t>
            </a:r>
            <a:r>
              <a:rPr lang="en-US" dirty="0"/>
              <a:t>, </a:t>
            </a:r>
            <a:r>
              <a:rPr lang="en-US" i="1" dirty="0"/>
              <a:t>b</a:t>
            </a:r>
            <a:r>
              <a:rPr lang="en-US" baseline="-25000" dirty="0">
                <a:latin typeface="Cambria Math" pitchFamily="18" charset="0"/>
                <a:ea typeface="Cambria Math" pitchFamily="18" charset="0"/>
              </a:rPr>
              <a:t>2</a:t>
            </a:r>
            <a:r>
              <a:rPr lang="en-US" dirty="0"/>
              <a:t>, …, </a:t>
            </a:r>
            <a:r>
              <a:rPr lang="en-US" i="1" dirty="0" err="1"/>
              <a:t>b</a:t>
            </a:r>
            <a:r>
              <a:rPr lang="en-US" i="1" baseline="-25000" dirty="0" err="1"/>
              <a:t>n</a:t>
            </a:r>
            <a:r>
              <a:rPr lang="en-US" dirty="0"/>
              <a:t>}.</a:t>
            </a:r>
          </a:p>
          <a:p>
            <a:pPr lvl="1"/>
            <a:r>
              <a:rPr lang="en-US" dirty="0"/>
              <a:t>The elements of the two sets can be listed in any particular arbitrary order. When </a:t>
            </a:r>
            <a:r>
              <a:rPr lang="en-US" i="1" dirty="0"/>
              <a:t>A</a:t>
            </a:r>
            <a:r>
              <a:rPr lang="en-US" dirty="0"/>
              <a:t> = </a:t>
            </a:r>
            <a:r>
              <a:rPr lang="en-US" i="1" dirty="0"/>
              <a:t>B</a:t>
            </a:r>
            <a:r>
              <a:rPr lang="en-US" dirty="0"/>
              <a:t>, we use the same ordering. </a:t>
            </a:r>
          </a:p>
          <a:p>
            <a:r>
              <a:rPr lang="en-US" dirty="0"/>
              <a:t>The relation </a:t>
            </a:r>
            <a:r>
              <a:rPr lang="en-US" i="1" dirty="0"/>
              <a:t>R</a:t>
            </a:r>
            <a:r>
              <a:rPr lang="en-US" dirty="0"/>
              <a:t> is represented by the matrix                                         </a:t>
            </a:r>
            <a:r>
              <a:rPr lang="en-US" i="1" dirty="0"/>
              <a:t>M</a:t>
            </a:r>
            <a:r>
              <a:rPr lang="en-US" i="1" baseline="-25000" dirty="0"/>
              <a:t>R</a:t>
            </a:r>
            <a:r>
              <a:rPr lang="en-US" dirty="0"/>
              <a:t> = [</a:t>
            </a:r>
            <a:r>
              <a:rPr lang="en-US" i="1" dirty="0" err="1"/>
              <a:t>m</a:t>
            </a:r>
            <a:r>
              <a:rPr lang="en-US" i="1" baseline="-25000" dirty="0" err="1"/>
              <a:t>ij</a:t>
            </a:r>
            <a:r>
              <a:rPr lang="en-US" dirty="0"/>
              <a:t>], where</a:t>
            </a:r>
          </a:p>
          <a:p>
            <a:endParaRPr lang="en-US" dirty="0"/>
          </a:p>
          <a:p>
            <a:endParaRPr lang="en-US" dirty="0"/>
          </a:p>
          <a:p>
            <a:pPr>
              <a:buNone/>
            </a:pPr>
            <a:endParaRPr lang="en-US" dirty="0"/>
          </a:p>
          <a:p>
            <a:r>
              <a:rPr lang="en-US" dirty="0"/>
              <a:t>The matrix representing </a:t>
            </a:r>
            <a:r>
              <a:rPr lang="en-US" i="1" dirty="0"/>
              <a:t>R</a:t>
            </a:r>
            <a:r>
              <a:rPr lang="en-US" dirty="0"/>
              <a:t> has a </a:t>
            </a:r>
            <a:r>
              <a:rPr lang="en-US" dirty="0">
                <a:latin typeface="Cambria Math" pitchFamily="18" charset="0"/>
                <a:ea typeface="Cambria Math" pitchFamily="18" charset="0"/>
              </a:rPr>
              <a:t>1</a:t>
            </a:r>
            <a:r>
              <a:rPr lang="en-US" dirty="0"/>
              <a:t> as its (</a:t>
            </a:r>
            <a:r>
              <a:rPr lang="en-US" i="1" dirty="0" err="1"/>
              <a:t>i</a:t>
            </a:r>
            <a:r>
              <a:rPr lang="en-US" dirty="0" err="1"/>
              <a:t>,</a:t>
            </a:r>
            <a:r>
              <a:rPr lang="en-US" i="1" dirty="0" err="1"/>
              <a:t>j</a:t>
            </a:r>
            <a:r>
              <a:rPr lang="en-US" dirty="0"/>
              <a:t>) entry when </a:t>
            </a:r>
            <a:r>
              <a:rPr lang="en-US" i="1" dirty="0" err="1"/>
              <a:t>a</a:t>
            </a:r>
            <a:r>
              <a:rPr lang="en-US" i="1" baseline="-25000" dirty="0" err="1"/>
              <a:t>i</a:t>
            </a:r>
            <a:r>
              <a:rPr lang="en-US" dirty="0"/>
              <a:t> is related to </a:t>
            </a:r>
            <a:r>
              <a:rPr lang="en-US" i="1" dirty="0" err="1"/>
              <a:t>b</a:t>
            </a:r>
            <a:r>
              <a:rPr lang="en-US" i="1" baseline="-25000" dirty="0" err="1"/>
              <a:t>j</a:t>
            </a:r>
            <a:r>
              <a:rPr lang="en-US" i="1" dirty="0"/>
              <a:t> </a:t>
            </a:r>
            <a:r>
              <a:rPr lang="en-US" dirty="0"/>
              <a:t>and a </a:t>
            </a:r>
            <a:r>
              <a:rPr lang="en-US" dirty="0">
                <a:latin typeface="Cambria Math" pitchFamily="18" charset="0"/>
                <a:ea typeface="Cambria Math" pitchFamily="18" charset="0"/>
              </a:rPr>
              <a:t>0</a:t>
            </a:r>
            <a:r>
              <a:rPr lang="en-US" dirty="0"/>
              <a:t> if  </a:t>
            </a:r>
            <a:r>
              <a:rPr lang="en-US" i="1" dirty="0" err="1"/>
              <a:t>a</a:t>
            </a:r>
            <a:r>
              <a:rPr lang="en-US" i="1" baseline="-25000" dirty="0" err="1"/>
              <a:t>i</a:t>
            </a:r>
            <a:r>
              <a:rPr lang="en-US" dirty="0"/>
              <a:t> is not related to </a:t>
            </a:r>
            <a:r>
              <a:rPr lang="en-US" i="1" dirty="0" err="1"/>
              <a:t>b</a:t>
            </a:r>
            <a:r>
              <a:rPr lang="en-US" i="1" baseline="-25000" dirty="0" err="1"/>
              <a:t>j</a:t>
            </a:r>
            <a:r>
              <a:rPr lang="en-US" dirty="0"/>
              <a:t>. </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971800" y="4572000"/>
            <a:ext cx="2760345" cy="6096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Representing Relations Using Matrices</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Suppose that </a:t>
            </a:r>
            <a:r>
              <a:rPr lang="en-US" i="1" dirty="0"/>
              <a:t>A</a:t>
            </a:r>
            <a:r>
              <a:rPr lang="en-US" dirty="0"/>
              <a:t> = {</a:t>
            </a:r>
            <a:r>
              <a:rPr lang="en-US" dirty="0">
                <a:latin typeface="Cambria Math" pitchFamily="18" charset="0"/>
                <a:ea typeface="Cambria Math" pitchFamily="18" charset="0"/>
              </a:rPr>
              <a:t>1,2,3</a:t>
            </a:r>
            <a:r>
              <a:rPr lang="en-US" dirty="0"/>
              <a:t>} and </a:t>
            </a:r>
            <a:r>
              <a:rPr lang="en-US" i="1" dirty="0"/>
              <a:t>B</a:t>
            </a:r>
            <a:r>
              <a:rPr lang="en-US" dirty="0"/>
              <a:t> = {</a:t>
            </a:r>
            <a:r>
              <a:rPr lang="en-US" dirty="0">
                <a:latin typeface="Cambria Math" pitchFamily="18" charset="0"/>
                <a:ea typeface="Cambria Math" pitchFamily="18" charset="0"/>
              </a:rPr>
              <a:t>1,2</a:t>
            </a:r>
            <a:r>
              <a:rPr lang="en-US" dirty="0"/>
              <a:t>}. Let  </a:t>
            </a:r>
            <a:r>
              <a:rPr lang="en-US" i="1" dirty="0"/>
              <a:t>R</a:t>
            </a:r>
            <a:r>
              <a:rPr lang="en-US" dirty="0"/>
              <a:t> be  the relation from </a:t>
            </a:r>
            <a:r>
              <a:rPr lang="en-US" i="1" dirty="0"/>
              <a:t>A</a:t>
            </a:r>
            <a:r>
              <a:rPr lang="en-US" dirty="0"/>
              <a:t> to </a:t>
            </a:r>
            <a:r>
              <a:rPr lang="en-US" i="1" dirty="0"/>
              <a:t>B</a:t>
            </a:r>
            <a:r>
              <a:rPr lang="en-US" dirty="0"/>
              <a:t> containing (</a:t>
            </a:r>
            <a:r>
              <a:rPr lang="en-US" i="1" dirty="0" err="1"/>
              <a:t>a</a:t>
            </a:r>
            <a:r>
              <a:rPr lang="en-US" dirty="0" err="1"/>
              <a:t>,</a:t>
            </a:r>
            <a:r>
              <a:rPr lang="en-US" i="1" dirty="0" err="1"/>
              <a:t>b</a:t>
            </a:r>
            <a:r>
              <a:rPr lang="en-US" dirty="0"/>
              <a:t>) if </a:t>
            </a:r>
            <a:r>
              <a:rPr lang="en-US" i="1" dirty="0"/>
              <a:t>a</a:t>
            </a:r>
            <a:r>
              <a:rPr lang="en-US" dirty="0"/>
              <a:t> </a:t>
            </a:r>
            <a:r>
              <a:rPr lang="en-US" dirty="0">
                <a:latin typeface="Cambria Math"/>
                <a:ea typeface="Cambria Math"/>
              </a:rPr>
              <a:t>∈</a:t>
            </a:r>
            <a:r>
              <a:rPr lang="en-US" dirty="0"/>
              <a:t> </a:t>
            </a:r>
            <a:r>
              <a:rPr lang="en-US" i="1" dirty="0"/>
              <a:t>A</a:t>
            </a:r>
            <a:r>
              <a:rPr lang="en-US" dirty="0"/>
              <a:t>,    </a:t>
            </a:r>
            <a:r>
              <a:rPr lang="en-US" i="1" dirty="0"/>
              <a:t>b</a:t>
            </a:r>
            <a:r>
              <a:rPr lang="en-US" dirty="0"/>
              <a:t> </a:t>
            </a:r>
            <a:r>
              <a:rPr lang="en-US" dirty="0">
                <a:latin typeface="Cambria Math"/>
                <a:ea typeface="Cambria Math"/>
              </a:rPr>
              <a:t>∈</a:t>
            </a:r>
            <a:r>
              <a:rPr lang="en-US" dirty="0"/>
              <a:t>  </a:t>
            </a:r>
            <a:r>
              <a:rPr lang="en-US" i="1" dirty="0"/>
              <a:t>B</a:t>
            </a:r>
            <a:r>
              <a:rPr lang="en-US" dirty="0"/>
              <a:t>, and </a:t>
            </a:r>
            <a:r>
              <a:rPr lang="en-US" i="1" dirty="0"/>
              <a:t>a</a:t>
            </a:r>
            <a:r>
              <a:rPr lang="en-US" dirty="0"/>
              <a:t> &gt; </a:t>
            </a:r>
            <a:r>
              <a:rPr lang="en-US" i="1" dirty="0"/>
              <a:t>b</a:t>
            </a:r>
            <a:r>
              <a:rPr lang="en-US" dirty="0"/>
              <a:t>. What is the matrix representing </a:t>
            </a:r>
            <a:r>
              <a:rPr lang="en-US" i="1" dirty="0"/>
              <a:t>R </a:t>
            </a:r>
            <a:r>
              <a:rPr lang="en-US" dirty="0"/>
              <a:t> (assuming the ordering of elements is the same as the increasing numerical order)?</a:t>
            </a:r>
          </a:p>
          <a:p>
            <a:pPr>
              <a:buNone/>
            </a:pPr>
            <a:r>
              <a:rPr lang="en-US" b="1" dirty="0"/>
              <a:t>   Solution: </a:t>
            </a:r>
            <a:r>
              <a:rPr lang="en-US" dirty="0"/>
              <a:t>Because </a:t>
            </a:r>
            <a:r>
              <a:rPr lang="en-US" i="1" dirty="0"/>
              <a:t>R</a:t>
            </a:r>
            <a:r>
              <a:rPr lang="en-US" dirty="0"/>
              <a:t> = {(</a:t>
            </a:r>
            <a:r>
              <a:rPr lang="en-US" dirty="0">
                <a:latin typeface="Cambria Math" pitchFamily="18" charset="0"/>
                <a:ea typeface="Cambria Math" pitchFamily="18" charset="0"/>
              </a:rPr>
              <a:t>2,1</a:t>
            </a:r>
            <a:r>
              <a:rPr lang="en-US" dirty="0"/>
              <a:t>), (</a:t>
            </a:r>
            <a:r>
              <a:rPr lang="en-US" dirty="0">
                <a:latin typeface="Cambria Math" pitchFamily="18" charset="0"/>
                <a:ea typeface="Cambria Math" pitchFamily="18" charset="0"/>
              </a:rPr>
              <a:t>3,1</a:t>
            </a:r>
            <a:r>
              <a:rPr lang="en-US" dirty="0"/>
              <a:t>),(</a:t>
            </a:r>
            <a:r>
              <a:rPr lang="en-US" dirty="0">
                <a:latin typeface="Cambria Math" pitchFamily="18" charset="0"/>
                <a:ea typeface="Cambria Math" pitchFamily="18" charset="0"/>
              </a:rPr>
              <a:t>3,2</a:t>
            </a:r>
            <a:r>
              <a:rPr lang="en-US" dirty="0"/>
              <a:t>)}, the matrix is</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3505200" y="4648201"/>
            <a:ext cx="1927860" cy="9124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r>
              <a:rPr lang="en-US" altLang="zh-CN">
                <a:ea typeface="宋体" charset="-122"/>
              </a:rPr>
              <a:t>Social Relationships</a:t>
            </a:r>
          </a:p>
        </p:txBody>
      </p:sp>
      <p:sp>
        <p:nvSpPr>
          <p:cNvPr id="248835" name="Rectangle 1027"/>
          <p:cNvSpPr>
            <a:spLocks noGrp="1" noChangeArrowheads="1"/>
          </p:cNvSpPr>
          <p:nvPr>
            <p:ph type="body" idx="1"/>
          </p:nvPr>
        </p:nvSpPr>
        <p:spPr>
          <a:xfrm>
            <a:off x="685800" y="1981200"/>
            <a:ext cx="8077200" cy="4114800"/>
          </a:xfrm>
        </p:spPr>
        <p:txBody>
          <a:bodyPr/>
          <a:lstStyle/>
          <a:p>
            <a:r>
              <a:rPr lang="en-US" altLang="zh-CN">
                <a:ea typeface="宋体" charset="-122"/>
              </a:rPr>
              <a:t>There are many kinds of relationships in the world:</a:t>
            </a:r>
          </a:p>
          <a:p>
            <a:r>
              <a:rPr lang="en-US" altLang="zh-CN">
                <a:solidFill>
                  <a:schemeClr val="tx2"/>
                </a:solidFill>
                <a:ea typeface="宋体" charset="-122"/>
              </a:rPr>
              <a:t>Relative: Relationship by blood or by a common ancestor</a:t>
            </a:r>
            <a:r>
              <a:rPr lang="en-US" altLang="zh-CN">
                <a:ea typeface="宋体" charset="-122"/>
              </a:rPr>
              <a:t>.</a:t>
            </a:r>
          </a:p>
          <a:p>
            <a:r>
              <a:rPr lang="en-US" altLang="zh-CN">
                <a:solidFill>
                  <a:srgbClr val="FF9933"/>
                </a:solidFill>
                <a:ea typeface="宋体" charset="-122"/>
              </a:rPr>
              <a:t>Friendship:  boyfriend and girlfriend</a:t>
            </a:r>
          </a:p>
          <a:p>
            <a:r>
              <a:rPr lang="en-US" altLang="zh-CN">
                <a:ea typeface="宋体" charset="-122"/>
              </a:rPr>
              <a:t>Relations between Teachers and students</a:t>
            </a:r>
          </a:p>
          <a:p>
            <a:r>
              <a:rPr lang="en-US" altLang="zh-CN">
                <a:solidFill>
                  <a:schemeClr val="tx2"/>
                </a:solidFill>
                <a:ea typeface="宋体" charset="-122"/>
              </a:rPr>
              <a:t>Relations between bosses and employees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anim calcmode="lin" valueType="num">
                                      <p:cBhvr additive="base">
                                        <p:cTn id="7" dur="500" fill="hold"/>
                                        <p:tgtEl>
                                          <p:spTgt spid="2488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88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8835">
                                            <p:txEl>
                                              <p:pRg st="1" end="1"/>
                                            </p:txEl>
                                          </p:spTgt>
                                        </p:tgtEl>
                                        <p:attrNameLst>
                                          <p:attrName>style.visibility</p:attrName>
                                        </p:attrNameLst>
                                      </p:cBhvr>
                                      <p:to>
                                        <p:strVal val="visible"/>
                                      </p:to>
                                    </p:set>
                                    <p:anim calcmode="lin" valueType="num">
                                      <p:cBhvr additive="base">
                                        <p:cTn id="13" dur="500" fill="hold"/>
                                        <p:tgtEl>
                                          <p:spTgt spid="2488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88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8835">
                                            <p:txEl>
                                              <p:pRg st="2" end="2"/>
                                            </p:txEl>
                                          </p:spTgt>
                                        </p:tgtEl>
                                        <p:attrNameLst>
                                          <p:attrName>style.visibility</p:attrName>
                                        </p:attrNameLst>
                                      </p:cBhvr>
                                      <p:to>
                                        <p:strVal val="visible"/>
                                      </p:to>
                                    </p:set>
                                    <p:anim calcmode="lin" valueType="num">
                                      <p:cBhvr additive="base">
                                        <p:cTn id="19" dur="500" fill="hold"/>
                                        <p:tgtEl>
                                          <p:spTgt spid="2488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88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8835">
                                            <p:txEl>
                                              <p:pRg st="3" end="3"/>
                                            </p:txEl>
                                          </p:spTgt>
                                        </p:tgtEl>
                                        <p:attrNameLst>
                                          <p:attrName>style.visibility</p:attrName>
                                        </p:attrNameLst>
                                      </p:cBhvr>
                                      <p:to>
                                        <p:strVal val="visible"/>
                                      </p:to>
                                    </p:set>
                                    <p:anim calcmode="lin" valueType="num">
                                      <p:cBhvr additive="base">
                                        <p:cTn id="25" dur="500" fill="hold"/>
                                        <p:tgtEl>
                                          <p:spTgt spid="2488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88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8835">
                                            <p:txEl>
                                              <p:pRg st="4" end="4"/>
                                            </p:txEl>
                                          </p:spTgt>
                                        </p:tgtEl>
                                        <p:attrNameLst>
                                          <p:attrName>style.visibility</p:attrName>
                                        </p:attrNameLst>
                                      </p:cBhvr>
                                      <p:to>
                                        <p:strVal val="visible"/>
                                      </p:to>
                                    </p:set>
                                    <p:anim calcmode="lin" valueType="num">
                                      <p:cBhvr additive="base">
                                        <p:cTn id="31" dur="500" fill="hold"/>
                                        <p:tgtEl>
                                          <p:spTgt spid="2488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88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Representing Relations Using Matrices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a:buNone/>
            </a:pPr>
            <a:r>
              <a:rPr lang="en-US" b="1" dirty="0"/>
              <a:t>   Example </a:t>
            </a:r>
            <a:r>
              <a:rPr lang="en-US" b="1" dirty="0">
                <a:latin typeface="Cambria Math" pitchFamily="18" charset="0"/>
                <a:ea typeface="Cambria Math" pitchFamily="18" charset="0"/>
              </a:rPr>
              <a:t>2</a:t>
            </a:r>
            <a:r>
              <a:rPr lang="en-US" dirty="0"/>
              <a:t>: Let </a:t>
            </a:r>
            <a:r>
              <a:rPr lang="en-US" i="1" dirty="0"/>
              <a:t>A</a:t>
            </a:r>
            <a:r>
              <a:rPr lang="en-US" dirty="0"/>
              <a:t> =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ea typeface="Cambria Math" pitchFamily="18" charset="0"/>
              </a:rPr>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ea typeface="Cambria Math" pitchFamily="18" charset="0"/>
              </a:rPr>
              <a:t>a</a:t>
            </a:r>
            <a:r>
              <a:rPr lang="en-US" baseline="-25000" dirty="0">
                <a:latin typeface="Cambria Math" pitchFamily="18" charset="0"/>
                <a:ea typeface="Cambria Math" pitchFamily="18" charset="0"/>
              </a:rPr>
              <a:t>3</a:t>
            </a:r>
            <a:r>
              <a:rPr lang="en-US" dirty="0"/>
              <a:t>} and </a:t>
            </a:r>
            <a:r>
              <a:rPr lang="en-US" i="1" dirty="0"/>
              <a:t>B</a:t>
            </a:r>
            <a:r>
              <a:rPr lang="en-US" dirty="0"/>
              <a:t> = {</a:t>
            </a:r>
            <a:r>
              <a:rPr lang="en-US" i="1" dirty="0"/>
              <a:t>b</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i="1" dirty="0">
                <a:ea typeface="Cambria Math" pitchFamily="18" charset="0"/>
              </a:rPr>
              <a:t>b</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ea typeface="Cambria Math" pitchFamily="18" charset="0"/>
              </a:rPr>
              <a:t>b</a:t>
            </a:r>
            <a:r>
              <a:rPr lang="en-US" baseline="-25000" dirty="0">
                <a:latin typeface="Cambria Math" pitchFamily="18" charset="0"/>
                <a:ea typeface="Cambria Math" pitchFamily="18" charset="0"/>
              </a:rPr>
              <a:t>3</a:t>
            </a:r>
            <a:r>
              <a:rPr lang="en-US" dirty="0">
                <a:latin typeface="Cambria Math" pitchFamily="18" charset="0"/>
                <a:ea typeface="Cambria Math" pitchFamily="18" charset="0"/>
              </a:rPr>
              <a:t>,</a:t>
            </a:r>
            <a:r>
              <a:rPr lang="en-US" i="1" dirty="0">
                <a:ea typeface="Cambria Math" pitchFamily="18" charset="0"/>
              </a:rPr>
              <a:t>b</a:t>
            </a:r>
            <a:r>
              <a:rPr lang="en-US" baseline="-25000" dirty="0">
                <a:latin typeface="Cambria Math" pitchFamily="18" charset="0"/>
                <a:ea typeface="Cambria Math" pitchFamily="18" charset="0"/>
              </a:rPr>
              <a:t>4</a:t>
            </a:r>
            <a:r>
              <a:rPr lang="en-US" dirty="0">
                <a:latin typeface="Cambria Math" pitchFamily="18" charset="0"/>
                <a:ea typeface="Cambria Math" pitchFamily="18" charset="0"/>
              </a:rPr>
              <a:t>, </a:t>
            </a:r>
            <a:r>
              <a:rPr lang="en-US" i="1" dirty="0">
                <a:ea typeface="Cambria Math" pitchFamily="18" charset="0"/>
              </a:rPr>
              <a:t>b</a:t>
            </a:r>
            <a:r>
              <a:rPr lang="en-US" baseline="-25000" dirty="0">
                <a:latin typeface="Cambria Math" pitchFamily="18" charset="0"/>
                <a:ea typeface="Cambria Math" pitchFamily="18" charset="0"/>
              </a:rPr>
              <a:t>5</a:t>
            </a:r>
            <a:r>
              <a:rPr lang="en-US" dirty="0"/>
              <a:t>}. Which ordered pairs are in the relation </a:t>
            </a:r>
            <a:r>
              <a:rPr lang="en-US" i="1" dirty="0"/>
              <a:t>R</a:t>
            </a:r>
            <a:r>
              <a:rPr lang="en-US" dirty="0"/>
              <a:t> represented by the matrix</a:t>
            </a:r>
          </a:p>
          <a:p>
            <a:pPr>
              <a:buNone/>
            </a:pPr>
            <a:endParaRPr lang="en-US" dirty="0"/>
          </a:p>
          <a:p>
            <a:pPr>
              <a:buNone/>
            </a:pPr>
            <a:endParaRPr lang="en-US" dirty="0"/>
          </a:p>
          <a:p>
            <a:pPr>
              <a:buNone/>
            </a:pPr>
            <a:endParaRPr lang="en-US" dirty="0"/>
          </a:p>
          <a:p>
            <a:pPr>
              <a:buNone/>
            </a:pPr>
            <a:r>
              <a:rPr lang="en-US" b="1" dirty="0"/>
              <a:t>    Solution: </a:t>
            </a:r>
            <a:r>
              <a:rPr lang="en-US" dirty="0"/>
              <a:t>Because </a:t>
            </a:r>
            <a:r>
              <a:rPr lang="en-US" i="1" dirty="0"/>
              <a:t>R</a:t>
            </a:r>
            <a:r>
              <a:rPr lang="en-US" dirty="0"/>
              <a:t>  consists of those ordered pairs (</a:t>
            </a:r>
            <a:r>
              <a:rPr lang="en-US" i="1" dirty="0" err="1"/>
              <a:t>a</a:t>
            </a:r>
            <a:r>
              <a:rPr lang="en-US" i="1" baseline="-25000" dirty="0" err="1"/>
              <a:t>i</a:t>
            </a:r>
            <a:r>
              <a:rPr lang="en-US" dirty="0" err="1"/>
              <a:t>,</a:t>
            </a:r>
            <a:r>
              <a:rPr lang="en-US" i="1" dirty="0" err="1"/>
              <a:t>b</a:t>
            </a:r>
            <a:r>
              <a:rPr lang="en-US" i="1" baseline="-25000" dirty="0" err="1"/>
              <a:t>j</a:t>
            </a:r>
            <a:r>
              <a:rPr lang="en-US" dirty="0"/>
              <a:t>) with </a:t>
            </a:r>
            <a:r>
              <a:rPr lang="en-US" i="1" dirty="0" err="1"/>
              <a:t>m</a:t>
            </a:r>
            <a:r>
              <a:rPr lang="en-US" i="1" baseline="-25000" dirty="0" err="1"/>
              <a:t>ij</a:t>
            </a:r>
            <a:r>
              <a:rPr lang="en-US" dirty="0"/>
              <a:t> = </a:t>
            </a:r>
            <a:r>
              <a:rPr lang="en-US" dirty="0">
                <a:latin typeface="Cambria Math" pitchFamily="18" charset="0"/>
                <a:ea typeface="Cambria Math" pitchFamily="18" charset="0"/>
              </a:rPr>
              <a:t>1</a:t>
            </a:r>
            <a:r>
              <a:rPr lang="en-US" dirty="0"/>
              <a:t>, it follows that:</a:t>
            </a:r>
          </a:p>
          <a:p>
            <a:pPr>
              <a:buNone/>
            </a:pPr>
            <a:endParaRPr lang="en-US" dirty="0"/>
          </a:p>
          <a:p>
            <a:pPr>
              <a:buNone/>
            </a:pPr>
            <a:r>
              <a:rPr lang="en-US" sz="2000" i="1" dirty="0"/>
              <a:t>          R </a:t>
            </a:r>
            <a:r>
              <a:rPr lang="en-US" sz="2000" dirty="0"/>
              <a:t>= {(</a:t>
            </a:r>
            <a:r>
              <a:rPr lang="en-US" sz="2000" i="1" dirty="0"/>
              <a:t>a</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2</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1</a:t>
            </a:r>
            <a:r>
              <a:rPr lang="en-US" sz="2000" dirty="0"/>
              <a:t>),(</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3</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4</a:t>
            </a:r>
            <a:r>
              <a:rPr lang="en-US" sz="2000" dirty="0"/>
              <a:t>),(</a:t>
            </a:r>
            <a:r>
              <a:rPr lang="en-US" sz="2000" i="1" dirty="0">
                <a:ea typeface="Cambria Math" pitchFamily="18" charset="0"/>
              </a:rPr>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1</a:t>
            </a:r>
            <a:r>
              <a:rPr lang="en-US" sz="2000" dirty="0"/>
              <a:t>), {(</a:t>
            </a:r>
            <a:r>
              <a:rPr lang="en-US" sz="2000" i="1" dirty="0"/>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ea typeface="Cambria Math" pitchFamily="18" charset="0"/>
              </a:rPr>
              <a:t> b</a:t>
            </a:r>
            <a:r>
              <a:rPr lang="en-US" sz="2000" baseline="-25000" dirty="0">
                <a:latin typeface="Cambria Math" pitchFamily="18" charset="0"/>
                <a:ea typeface="Cambria Math" pitchFamily="18" charset="0"/>
              </a:rPr>
              <a:t>3</a:t>
            </a:r>
            <a:r>
              <a:rPr lang="en-US" sz="2000" dirty="0"/>
              <a:t>), (</a:t>
            </a:r>
            <a:r>
              <a:rPr lang="en-US" sz="2000" i="1" dirty="0">
                <a:ea typeface="Cambria Math" pitchFamily="18" charset="0"/>
              </a:rPr>
              <a:t>a</a:t>
            </a:r>
            <a:r>
              <a:rPr lang="en-US" sz="2000" baseline="-25000" dirty="0">
                <a:latin typeface="Cambria Math" pitchFamily="18" charset="0"/>
                <a:ea typeface="Cambria Math" pitchFamily="18" charset="0"/>
              </a:rPr>
              <a:t>3</a:t>
            </a:r>
            <a:r>
              <a:rPr lang="en-US" sz="2000" dirty="0">
                <a:latin typeface="Cambria Math" pitchFamily="18" charset="0"/>
                <a:ea typeface="Cambria Math" pitchFamily="18" charset="0"/>
              </a:rPr>
              <a:t>,</a:t>
            </a:r>
            <a:r>
              <a:rPr lang="en-US" sz="2000" i="1" dirty="0"/>
              <a:t> b</a:t>
            </a:r>
            <a:r>
              <a:rPr lang="en-US" sz="2000" baseline="-25000" dirty="0">
                <a:latin typeface="Cambria Math" pitchFamily="18" charset="0"/>
                <a:ea typeface="Cambria Math" pitchFamily="18" charset="0"/>
              </a:rPr>
              <a:t>5</a:t>
            </a:r>
            <a:r>
              <a:rPr lang="en-US" sz="2000" dirty="0"/>
              <a:t>)}. </a:t>
            </a:r>
          </a:p>
        </p:txBody>
      </p:sp>
      <p:pic>
        <p:nvPicPr>
          <p:cNvPr id="6" name="Picture 5" descr="addin_tmp.png"/>
          <p:cNvPicPr>
            <a:picLocks noChangeAspect="1"/>
          </p:cNvPicPr>
          <p:nvPr>
            <p:custDataLst>
              <p:tags r:id="rId1"/>
            </p:custDataLst>
          </p:nvPr>
        </p:nvPicPr>
        <p:blipFill>
          <a:blip r:embed="rId3" cstate="print"/>
          <a:stretch>
            <a:fillRect/>
          </a:stretch>
        </p:blipFill>
        <p:spPr>
          <a:xfrm>
            <a:off x="3505200" y="3124200"/>
            <a:ext cx="3082290" cy="91249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 of Relations on Sets</a:t>
            </a:r>
          </a:p>
        </p:txBody>
      </p:sp>
      <p:sp>
        <p:nvSpPr>
          <p:cNvPr id="3" name="Content Placeholder 2"/>
          <p:cNvSpPr>
            <a:spLocks noGrp="1"/>
          </p:cNvSpPr>
          <p:nvPr>
            <p:ph idx="1"/>
          </p:nvPr>
        </p:nvSpPr>
        <p:spPr/>
        <p:txBody>
          <a:bodyPr/>
          <a:lstStyle/>
          <a:p>
            <a:r>
              <a:rPr lang="en-US" dirty="0"/>
              <a:t>If </a:t>
            </a:r>
            <a:r>
              <a:rPr lang="en-US" i="1" dirty="0"/>
              <a:t>R</a:t>
            </a:r>
            <a:r>
              <a:rPr lang="en-US" dirty="0"/>
              <a:t> is a reflexive relation, all the elements on the main diagonal of </a:t>
            </a:r>
            <a:r>
              <a:rPr lang="en-US" i="1" dirty="0"/>
              <a:t>M</a:t>
            </a:r>
            <a:r>
              <a:rPr lang="en-US" i="1" baseline="-25000" dirty="0"/>
              <a:t>R</a:t>
            </a:r>
            <a:r>
              <a:rPr lang="en-US" dirty="0"/>
              <a:t> are equal to </a:t>
            </a:r>
            <a:r>
              <a:rPr lang="en-US" dirty="0">
                <a:latin typeface="Cambria Math" pitchFamily="18" charset="0"/>
                <a:ea typeface="Cambria Math" pitchFamily="18" charset="0"/>
              </a:rPr>
              <a:t>1</a:t>
            </a:r>
            <a:r>
              <a:rPr lang="en-US" dirty="0"/>
              <a:t>.</a:t>
            </a:r>
          </a:p>
          <a:p>
            <a:endParaRPr lang="en-US" dirty="0"/>
          </a:p>
          <a:p>
            <a:pPr>
              <a:buNone/>
            </a:pPr>
            <a:endParaRPr lang="en-US" dirty="0"/>
          </a:p>
          <a:p>
            <a:r>
              <a:rPr lang="en-US" dirty="0"/>
              <a:t> </a:t>
            </a:r>
            <a:r>
              <a:rPr lang="en-US" i="1" dirty="0"/>
              <a:t>R</a:t>
            </a:r>
            <a:r>
              <a:rPr lang="en-US" dirty="0"/>
              <a:t> is a symmetric relation, if and only if </a:t>
            </a:r>
            <a:r>
              <a:rPr lang="en-US" i="1" dirty="0" err="1"/>
              <a:t>m</a:t>
            </a:r>
            <a:r>
              <a:rPr lang="en-US" i="1" baseline="-25000" dirty="0" err="1"/>
              <a:t>ij</a:t>
            </a:r>
            <a:r>
              <a:rPr lang="en-US" dirty="0"/>
              <a:t> = </a:t>
            </a:r>
            <a:r>
              <a:rPr lang="en-US" dirty="0">
                <a:latin typeface="Cambria Math" pitchFamily="18" charset="0"/>
                <a:ea typeface="Cambria Math" pitchFamily="18" charset="0"/>
              </a:rPr>
              <a:t>1 </a:t>
            </a:r>
            <a:r>
              <a:rPr lang="en-US" dirty="0"/>
              <a:t>whenever </a:t>
            </a:r>
            <a:r>
              <a:rPr lang="en-US" i="1" dirty="0" err="1"/>
              <a:t>m</a:t>
            </a:r>
            <a:r>
              <a:rPr lang="en-US" i="1" baseline="-25000" dirty="0" err="1"/>
              <a:t>ji</a:t>
            </a:r>
            <a:r>
              <a:rPr lang="en-US" dirty="0"/>
              <a:t> = </a:t>
            </a:r>
            <a:r>
              <a:rPr lang="en-US" dirty="0">
                <a:latin typeface="Cambria Math" pitchFamily="18" charset="0"/>
                <a:ea typeface="Cambria Math" pitchFamily="18" charset="0"/>
              </a:rPr>
              <a:t>1</a:t>
            </a:r>
            <a:r>
              <a:rPr lang="en-US" dirty="0"/>
              <a:t>. </a:t>
            </a:r>
            <a:r>
              <a:rPr lang="en-US" i="1" dirty="0"/>
              <a:t>R</a:t>
            </a:r>
            <a:r>
              <a:rPr lang="en-US" dirty="0"/>
              <a:t> is an </a:t>
            </a:r>
            <a:r>
              <a:rPr lang="en-US" dirty="0" err="1"/>
              <a:t>antisymmetric</a:t>
            </a:r>
            <a:r>
              <a:rPr lang="en-US" dirty="0"/>
              <a:t> relation, if and only if </a:t>
            </a:r>
            <a:r>
              <a:rPr lang="en-US" i="1" dirty="0" err="1"/>
              <a:t>m</a:t>
            </a:r>
            <a:r>
              <a:rPr lang="en-US" i="1" baseline="-25000" dirty="0" err="1"/>
              <a:t>ij</a:t>
            </a:r>
            <a:r>
              <a:rPr lang="en-US" dirty="0"/>
              <a:t> = </a:t>
            </a:r>
            <a:r>
              <a:rPr lang="en-US" dirty="0">
                <a:latin typeface="Cambria Math" pitchFamily="18" charset="0"/>
                <a:ea typeface="Cambria Math" pitchFamily="18" charset="0"/>
              </a:rPr>
              <a:t>0  or </a:t>
            </a:r>
            <a:r>
              <a:rPr lang="en-US" i="1" dirty="0" err="1"/>
              <a:t>m</a:t>
            </a:r>
            <a:r>
              <a:rPr lang="en-US" i="1" baseline="-25000" dirty="0" err="1"/>
              <a:t>ji</a:t>
            </a:r>
            <a:r>
              <a:rPr lang="en-US" dirty="0"/>
              <a:t> = </a:t>
            </a:r>
            <a:r>
              <a:rPr lang="en-US" dirty="0">
                <a:latin typeface="Cambria Math" pitchFamily="18" charset="0"/>
                <a:ea typeface="Cambria Math" pitchFamily="18" charset="0"/>
              </a:rPr>
              <a:t>0 when  </a:t>
            </a:r>
            <a:r>
              <a:rPr lang="en-US" i="1" dirty="0" err="1">
                <a:ea typeface="Cambria Math" pitchFamily="18" charset="0"/>
              </a:rPr>
              <a:t>i</a:t>
            </a:r>
            <a:r>
              <a:rPr lang="en-US" dirty="0">
                <a:latin typeface="Cambria Math"/>
                <a:ea typeface="Cambria Math"/>
              </a:rPr>
              <a:t>≠</a:t>
            </a:r>
            <a:r>
              <a:rPr lang="en-US" i="1" dirty="0">
                <a:ea typeface="Cambria Math" pitchFamily="18" charset="0"/>
              </a:rPr>
              <a:t> j</a:t>
            </a:r>
            <a:r>
              <a:rPr lang="en-US" dirty="0"/>
              <a:t>. </a:t>
            </a:r>
          </a:p>
          <a:p>
            <a:endParaRPr lang="en-US" dirty="0"/>
          </a:p>
        </p:txBody>
      </p:sp>
      <p:pic>
        <p:nvPicPr>
          <p:cNvPr id="4" name="Content Placeholder 3" descr="0803.jpg"/>
          <p:cNvPicPr>
            <a:picLocks noChangeAspect="1"/>
          </p:cNvPicPr>
          <p:nvPr/>
        </p:nvPicPr>
        <p:blipFill>
          <a:blip r:embed="rId2" cstate="print"/>
          <a:stretch>
            <a:fillRect/>
          </a:stretch>
        </p:blipFill>
        <p:spPr>
          <a:xfrm>
            <a:off x="6172200" y="2667000"/>
            <a:ext cx="819150" cy="832104"/>
          </a:xfrm>
          <a:prstGeom prst="rect">
            <a:avLst/>
          </a:prstGeom>
        </p:spPr>
      </p:pic>
      <p:pic>
        <p:nvPicPr>
          <p:cNvPr id="5" name="Content Placeholder 5" descr="0804.jpg"/>
          <p:cNvPicPr>
            <a:picLocks noChangeAspect="1"/>
          </p:cNvPicPr>
          <p:nvPr/>
        </p:nvPicPr>
        <p:blipFill>
          <a:blip r:embed="rId3" cstate="print"/>
          <a:stretch>
            <a:fillRect/>
          </a:stretch>
        </p:blipFill>
        <p:spPr>
          <a:xfrm>
            <a:off x="5638800" y="5334000"/>
            <a:ext cx="1937004" cy="97612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Relation on a Set</a:t>
            </a:r>
          </a:p>
        </p:txBody>
      </p:sp>
      <p:sp>
        <p:nvSpPr>
          <p:cNvPr id="7" name="Content Placeholder 6"/>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3</a:t>
            </a:r>
            <a:r>
              <a:rPr lang="en-US" dirty="0"/>
              <a:t>: Suppose that the relation </a:t>
            </a:r>
            <a:r>
              <a:rPr lang="en-US" i="1" dirty="0"/>
              <a:t>R</a:t>
            </a:r>
            <a:r>
              <a:rPr lang="en-US" dirty="0"/>
              <a:t> on a set is represented by the matrix</a:t>
            </a:r>
          </a:p>
          <a:p>
            <a:pPr>
              <a:buNone/>
            </a:pPr>
            <a:endParaRPr lang="en-US" dirty="0"/>
          </a:p>
          <a:p>
            <a:pPr>
              <a:buNone/>
            </a:pPr>
            <a:endParaRPr lang="en-US" dirty="0"/>
          </a:p>
          <a:p>
            <a:pPr>
              <a:buNone/>
            </a:pPr>
            <a:r>
              <a:rPr lang="en-US" dirty="0"/>
              <a:t>   Is </a:t>
            </a:r>
            <a:r>
              <a:rPr lang="en-US" i="1" dirty="0"/>
              <a:t>R</a:t>
            </a:r>
            <a:r>
              <a:rPr lang="en-US" dirty="0"/>
              <a:t> reflexive, symmetric, and/or </a:t>
            </a:r>
            <a:r>
              <a:rPr lang="en-US" dirty="0" err="1"/>
              <a:t>antisymmetric</a:t>
            </a:r>
            <a:r>
              <a:rPr lang="en-US" dirty="0"/>
              <a:t>?</a:t>
            </a:r>
          </a:p>
          <a:p>
            <a:pPr>
              <a:buNone/>
            </a:pPr>
            <a:r>
              <a:rPr lang="en-US" b="1" dirty="0"/>
              <a:t>   Solution</a:t>
            </a:r>
            <a:r>
              <a:rPr lang="en-US" dirty="0"/>
              <a:t>: Because all the diagonal elements are equal to</a:t>
            </a:r>
            <a:r>
              <a:rPr lang="en-US" dirty="0">
                <a:latin typeface="Cambria Math" pitchFamily="18" charset="0"/>
                <a:ea typeface="Cambria Math" pitchFamily="18" charset="0"/>
              </a:rPr>
              <a:t> 1</a:t>
            </a:r>
            <a:r>
              <a:rPr lang="en-US" dirty="0"/>
              <a:t>, </a:t>
            </a:r>
            <a:r>
              <a:rPr lang="en-US" i="1" dirty="0"/>
              <a:t>R</a:t>
            </a:r>
            <a:r>
              <a:rPr lang="en-US" dirty="0"/>
              <a:t> is reflexive. Because </a:t>
            </a:r>
            <a:r>
              <a:rPr lang="en-US" i="1" dirty="0"/>
              <a:t>M</a:t>
            </a:r>
            <a:r>
              <a:rPr lang="en-US" i="1" baseline="-25000" dirty="0"/>
              <a:t>R</a:t>
            </a:r>
            <a:r>
              <a:rPr lang="en-US" dirty="0"/>
              <a:t> is symmetric, </a:t>
            </a:r>
            <a:r>
              <a:rPr lang="en-US" i="1" dirty="0"/>
              <a:t>R</a:t>
            </a:r>
            <a:r>
              <a:rPr lang="en-US" dirty="0"/>
              <a:t> is symmetric and not </a:t>
            </a:r>
            <a:r>
              <a:rPr lang="en-US" dirty="0" err="1"/>
              <a:t>antisymmetric</a:t>
            </a:r>
            <a:r>
              <a:rPr lang="en-US" dirty="0"/>
              <a:t> because both </a:t>
            </a:r>
            <a:r>
              <a:rPr lang="en-US" i="1" dirty="0"/>
              <a:t>m</a:t>
            </a:r>
            <a:r>
              <a:rPr lang="en-US" baseline="-25000" dirty="0">
                <a:latin typeface="Cambria" pitchFamily="18" charset="0"/>
              </a:rPr>
              <a:t>1,2</a:t>
            </a:r>
            <a:r>
              <a:rPr lang="en-US" dirty="0"/>
              <a:t> and </a:t>
            </a:r>
            <a:r>
              <a:rPr lang="en-US" i="1" dirty="0"/>
              <a:t>m</a:t>
            </a:r>
            <a:r>
              <a:rPr lang="en-US" baseline="-25000" dirty="0">
                <a:latin typeface="Cambria Math" pitchFamily="18" charset="0"/>
                <a:ea typeface="Cambria Math" pitchFamily="18" charset="0"/>
              </a:rPr>
              <a:t>2,1</a:t>
            </a:r>
            <a:r>
              <a:rPr lang="en-US" dirty="0"/>
              <a:t> are </a:t>
            </a:r>
            <a:r>
              <a:rPr lang="en-US" dirty="0">
                <a:latin typeface="Cambria Math" pitchFamily="18" charset="0"/>
                <a:ea typeface="Cambria Math" pitchFamily="18" charset="0"/>
              </a:rPr>
              <a:t>1</a:t>
            </a:r>
            <a:r>
              <a:rPr lang="en-US" dirty="0"/>
              <a:t>. </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4648200" y="2743200"/>
            <a:ext cx="2308860" cy="9124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Relations Using Digraphs</a:t>
            </a:r>
          </a:p>
        </p:txBody>
      </p:sp>
      <p:sp>
        <p:nvSpPr>
          <p:cNvPr id="3" name="Content Placeholder 2"/>
          <p:cNvSpPr>
            <a:spLocks noGrp="1"/>
          </p:cNvSpPr>
          <p:nvPr>
            <p:ph idx="1"/>
          </p:nvPr>
        </p:nvSpPr>
        <p:spPr/>
        <p:txBody>
          <a:bodyPr>
            <a:normAutofit fontScale="77500" lnSpcReduction="20000"/>
          </a:bodyPr>
          <a:lstStyle/>
          <a:p>
            <a:pPr>
              <a:buNone/>
            </a:pPr>
            <a:r>
              <a:rPr lang="en-US" b="1" dirty="0"/>
              <a:t>   Definition</a:t>
            </a:r>
            <a:r>
              <a:rPr lang="en-US" dirty="0"/>
              <a:t>: A </a:t>
            </a:r>
            <a:r>
              <a:rPr lang="en-US" i="1" dirty="0"/>
              <a:t>directed graph</a:t>
            </a:r>
            <a:r>
              <a:rPr lang="en-US" dirty="0"/>
              <a:t>, or </a:t>
            </a:r>
            <a:r>
              <a:rPr lang="en-US" i="1" dirty="0"/>
              <a:t>digraph</a:t>
            </a:r>
            <a:r>
              <a:rPr lang="en-US" dirty="0"/>
              <a:t>, consists of a set </a:t>
            </a:r>
            <a:r>
              <a:rPr lang="en-US" i="1" dirty="0"/>
              <a:t>V</a:t>
            </a:r>
            <a:r>
              <a:rPr lang="en-US" dirty="0"/>
              <a:t> of </a:t>
            </a:r>
            <a:r>
              <a:rPr lang="en-US" i="1" dirty="0"/>
              <a:t>vertices</a:t>
            </a:r>
            <a:r>
              <a:rPr lang="en-US" dirty="0"/>
              <a:t> (or </a:t>
            </a:r>
            <a:r>
              <a:rPr lang="en-US" i="1" dirty="0"/>
              <a:t>nodes</a:t>
            </a:r>
            <a:r>
              <a:rPr lang="en-US" dirty="0"/>
              <a:t>) together with a set </a:t>
            </a:r>
            <a:r>
              <a:rPr lang="en-US" i="1" dirty="0"/>
              <a:t>E</a:t>
            </a:r>
            <a:r>
              <a:rPr lang="en-US" dirty="0"/>
              <a:t> of ordered pairs of elements of </a:t>
            </a:r>
            <a:r>
              <a:rPr lang="en-US" i="1" dirty="0"/>
              <a:t>V</a:t>
            </a:r>
            <a:r>
              <a:rPr lang="en-US" dirty="0"/>
              <a:t> called </a:t>
            </a:r>
            <a:r>
              <a:rPr lang="en-US" i="1" dirty="0"/>
              <a:t>edges</a:t>
            </a:r>
            <a:r>
              <a:rPr lang="en-US" dirty="0"/>
              <a:t> (or </a:t>
            </a:r>
            <a:r>
              <a:rPr lang="en-US" i="1" dirty="0"/>
              <a:t>arcs</a:t>
            </a:r>
            <a:r>
              <a:rPr lang="en-US" dirty="0"/>
              <a:t>). The vertex </a:t>
            </a:r>
            <a:r>
              <a:rPr lang="en-US" i="1" dirty="0"/>
              <a:t>a</a:t>
            </a:r>
            <a:r>
              <a:rPr lang="en-US" dirty="0"/>
              <a:t> is called the </a:t>
            </a:r>
            <a:r>
              <a:rPr lang="en-US" i="1" dirty="0"/>
              <a:t>initial vertex</a:t>
            </a:r>
            <a:r>
              <a:rPr lang="en-US" dirty="0"/>
              <a:t> of the edge (</a:t>
            </a:r>
            <a:r>
              <a:rPr lang="en-US" i="1" dirty="0" err="1"/>
              <a:t>a</a:t>
            </a:r>
            <a:r>
              <a:rPr lang="en-US" dirty="0" err="1"/>
              <a:t>,</a:t>
            </a:r>
            <a:r>
              <a:rPr lang="en-US" i="1" dirty="0" err="1"/>
              <a:t>b</a:t>
            </a:r>
            <a:r>
              <a:rPr lang="en-US" dirty="0"/>
              <a:t>), and the vertex </a:t>
            </a:r>
            <a:r>
              <a:rPr lang="en-US" i="1" dirty="0"/>
              <a:t>b</a:t>
            </a:r>
            <a:r>
              <a:rPr lang="en-US" dirty="0"/>
              <a:t> is called the </a:t>
            </a:r>
            <a:r>
              <a:rPr lang="en-US" i="1" dirty="0"/>
              <a:t>terminal vertex </a:t>
            </a:r>
            <a:r>
              <a:rPr lang="en-US" dirty="0"/>
              <a:t>of this edge.</a:t>
            </a:r>
          </a:p>
          <a:p>
            <a:pPr lvl="1"/>
            <a:r>
              <a:rPr lang="en-US" dirty="0"/>
              <a:t>An edge of the form (</a:t>
            </a:r>
            <a:r>
              <a:rPr lang="en-US" i="1" dirty="0" err="1"/>
              <a:t>a</a:t>
            </a:r>
            <a:r>
              <a:rPr lang="en-US" dirty="0" err="1"/>
              <a:t>,</a:t>
            </a:r>
            <a:r>
              <a:rPr lang="en-US" i="1" dirty="0" err="1"/>
              <a:t>a</a:t>
            </a:r>
            <a:r>
              <a:rPr lang="en-US" dirty="0"/>
              <a:t>) is called a </a:t>
            </a:r>
            <a:r>
              <a:rPr lang="en-US" i="1" dirty="0"/>
              <a:t>loop</a:t>
            </a:r>
            <a:r>
              <a:rPr lang="en-US" dirty="0"/>
              <a:t>.  </a:t>
            </a:r>
          </a:p>
          <a:p>
            <a:pPr>
              <a:buNone/>
            </a:pPr>
            <a:r>
              <a:rPr lang="en-US" b="1" dirty="0"/>
              <a:t>    </a:t>
            </a:r>
          </a:p>
          <a:p>
            <a:pPr>
              <a:buNone/>
            </a:pPr>
            <a:r>
              <a:rPr lang="en-US" b="1" dirty="0"/>
              <a:t>    Example </a:t>
            </a:r>
            <a:r>
              <a:rPr lang="en-US" b="1" dirty="0">
                <a:latin typeface="Cambria Math" pitchFamily="18" charset="0"/>
                <a:ea typeface="Cambria Math" pitchFamily="18" charset="0"/>
              </a:rPr>
              <a:t>7</a:t>
            </a:r>
            <a:r>
              <a:rPr lang="en-US" dirty="0"/>
              <a:t>:  A drawing of the directed graph with vertices </a:t>
            </a:r>
            <a:r>
              <a:rPr lang="en-US" i="1" dirty="0"/>
              <a:t>a</a:t>
            </a:r>
            <a:r>
              <a:rPr lang="en-US" dirty="0"/>
              <a:t>, </a:t>
            </a:r>
            <a:r>
              <a:rPr lang="en-US" i="1" dirty="0"/>
              <a:t>b</a:t>
            </a:r>
            <a:r>
              <a:rPr lang="en-US" dirty="0"/>
              <a:t>, </a:t>
            </a:r>
            <a:r>
              <a:rPr lang="en-US" i="1" dirty="0"/>
              <a:t>c</a:t>
            </a:r>
            <a:r>
              <a:rPr lang="en-US" dirty="0"/>
              <a:t>, and </a:t>
            </a:r>
            <a:r>
              <a:rPr lang="en-US" i="1" dirty="0"/>
              <a:t>d</a:t>
            </a:r>
            <a:r>
              <a:rPr lang="en-US" dirty="0"/>
              <a:t>, and edges   (</a:t>
            </a:r>
            <a:r>
              <a:rPr lang="en-US" i="1" dirty="0"/>
              <a:t>a</a:t>
            </a:r>
            <a:r>
              <a:rPr lang="en-US" dirty="0"/>
              <a:t>, </a:t>
            </a:r>
            <a:r>
              <a:rPr lang="en-US" i="1" dirty="0"/>
              <a:t>b</a:t>
            </a:r>
            <a:r>
              <a:rPr lang="en-US" dirty="0"/>
              <a:t>), (</a:t>
            </a:r>
            <a:r>
              <a:rPr lang="en-US" i="1" dirty="0"/>
              <a:t>a</a:t>
            </a:r>
            <a:r>
              <a:rPr lang="en-US" dirty="0"/>
              <a:t>, </a:t>
            </a:r>
            <a:r>
              <a:rPr lang="en-US" i="1" dirty="0"/>
              <a:t>d</a:t>
            </a:r>
            <a:r>
              <a:rPr lang="en-US" dirty="0"/>
              <a:t>), (</a:t>
            </a:r>
            <a:r>
              <a:rPr lang="en-US" i="1" dirty="0"/>
              <a:t>b</a:t>
            </a:r>
            <a:r>
              <a:rPr lang="en-US" dirty="0"/>
              <a:t>, </a:t>
            </a:r>
            <a:r>
              <a:rPr lang="en-US" i="1" dirty="0"/>
              <a:t>b</a:t>
            </a:r>
            <a:r>
              <a:rPr lang="en-US" dirty="0"/>
              <a:t>), (</a:t>
            </a:r>
            <a:r>
              <a:rPr lang="en-US" i="1" dirty="0"/>
              <a:t>b</a:t>
            </a:r>
            <a:r>
              <a:rPr lang="en-US" dirty="0"/>
              <a:t>, </a:t>
            </a:r>
            <a:r>
              <a:rPr lang="en-US" i="1" dirty="0"/>
              <a:t>d</a:t>
            </a:r>
            <a:r>
              <a:rPr lang="en-US" dirty="0"/>
              <a:t>), (</a:t>
            </a:r>
            <a:r>
              <a:rPr lang="en-US" i="1" dirty="0"/>
              <a:t>c</a:t>
            </a:r>
            <a:r>
              <a:rPr lang="en-US" dirty="0"/>
              <a:t>, a), (</a:t>
            </a:r>
            <a:r>
              <a:rPr lang="en-US" i="1" dirty="0"/>
              <a:t>c,</a:t>
            </a:r>
            <a:r>
              <a:rPr lang="en-US" dirty="0"/>
              <a:t> </a:t>
            </a:r>
            <a:r>
              <a:rPr lang="en-US" i="1" dirty="0"/>
              <a:t>b</a:t>
            </a:r>
            <a:r>
              <a:rPr lang="en-US" dirty="0"/>
              <a:t>), and (</a:t>
            </a:r>
            <a:r>
              <a:rPr lang="en-US" i="1" dirty="0"/>
              <a:t>d</a:t>
            </a:r>
            <a:r>
              <a:rPr lang="en-US" dirty="0"/>
              <a:t>, </a:t>
            </a:r>
            <a:r>
              <a:rPr lang="en-US" i="1" dirty="0"/>
              <a:t>b</a:t>
            </a:r>
            <a:r>
              <a:rPr lang="en-US" dirty="0"/>
              <a:t>) is shown here.</a:t>
            </a:r>
          </a:p>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dirty="0"/>
          </a:p>
          <a:p>
            <a:pPr>
              <a:buNone/>
            </a:pPr>
            <a:endParaRPr lang="en-US" dirty="0"/>
          </a:p>
          <a:p>
            <a:pPr>
              <a:buNone/>
            </a:pPr>
            <a:endParaRPr lang="en-US" dirty="0"/>
          </a:p>
        </p:txBody>
      </p:sp>
      <p:pic>
        <p:nvPicPr>
          <p:cNvPr id="4" name="Content Placeholder 3" descr="0805.jpg"/>
          <p:cNvPicPr>
            <a:picLocks noChangeAspect="1"/>
          </p:cNvPicPr>
          <p:nvPr/>
        </p:nvPicPr>
        <p:blipFill>
          <a:blip r:embed="rId2" cstate="print"/>
          <a:stretch>
            <a:fillRect/>
          </a:stretch>
        </p:blipFill>
        <p:spPr>
          <a:xfrm>
            <a:off x="2895600" y="4419600"/>
            <a:ext cx="976122" cy="110871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Digraphs Representing Relations</a:t>
            </a:r>
          </a:p>
        </p:txBody>
      </p:sp>
      <p:sp>
        <p:nvSpPr>
          <p:cNvPr id="3" name="Content Placeholder 2"/>
          <p:cNvSpPr>
            <a:spLocks noGrp="1"/>
          </p:cNvSpPr>
          <p:nvPr>
            <p:ph idx="1"/>
          </p:nvPr>
        </p:nvSpPr>
        <p:spPr/>
        <p:txBody>
          <a:bodyPr>
            <a:normAutofit/>
          </a:bodyPr>
          <a:lstStyle/>
          <a:p>
            <a:pPr>
              <a:buNone/>
            </a:pPr>
            <a:r>
              <a:rPr lang="en-US" b="1" dirty="0"/>
              <a:t>  Example 8</a:t>
            </a:r>
            <a:r>
              <a:rPr lang="en-US" dirty="0"/>
              <a:t>: What are the ordered pairs in the relation </a:t>
            </a:r>
            <a:endParaRPr lang="en-US" i="1" dirty="0"/>
          </a:p>
          <a:p>
            <a:pPr>
              <a:buNone/>
            </a:pPr>
            <a:r>
              <a:rPr lang="en-US" i="1" dirty="0"/>
              <a:t>   </a:t>
            </a:r>
            <a:r>
              <a:rPr lang="en-US" dirty="0"/>
              <a:t>represented by this directed graph?</a:t>
            </a:r>
          </a:p>
          <a:p>
            <a:pPr>
              <a:buNone/>
            </a:pPr>
            <a:endParaRPr lang="en-US" dirty="0"/>
          </a:p>
          <a:p>
            <a:pPr>
              <a:buNone/>
            </a:pPr>
            <a:endParaRPr lang="en-US" dirty="0"/>
          </a:p>
          <a:p>
            <a:pPr>
              <a:buNone/>
            </a:pPr>
            <a:endParaRPr lang="en-US" dirty="0"/>
          </a:p>
          <a:p>
            <a:pPr>
              <a:buNone/>
            </a:pPr>
            <a:r>
              <a:rPr lang="en-US" dirty="0"/>
              <a:t>    </a:t>
            </a:r>
            <a:r>
              <a:rPr lang="en-US" b="1" dirty="0"/>
              <a:t>Solution</a:t>
            </a:r>
            <a:r>
              <a:rPr lang="en-US" dirty="0"/>
              <a:t>: The ordered pairs in the relation are</a:t>
            </a:r>
          </a:p>
          <a:p>
            <a:pPr>
              <a:buNone/>
            </a:pPr>
            <a:r>
              <a:rPr lang="en-US" sz="2800" i="1" dirty="0"/>
              <a:t>   </a:t>
            </a:r>
            <a:r>
              <a:rPr lang="en-US" sz="2800" dirty="0"/>
              <a:t>(</a:t>
            </a:r>
            <a:r>
              <a:rPr lang="en-US" sz="2800" dirty="0">
                <a:latin typeface="Cambria Math" pitchFamily="18" charset="0"/>
                <a:ea typeface="Cambria Math" pitchFamily="18" charset="0"/>
              </a:rPr>
              <a:t>1, 3</a:t>
            </a:r>
            <a:r>
              <a:rPr lang="en-US" sz="2800" dirty="0"/>
              <a:t>), (</a:t>
            </a:r>
            <a:r>
              <a:rPr lang="en-US" sz="2800" dirty="0">
                <a:latin typeface="Cambria Math" pitchFamily="18" charset="0"/>
                <a:ea typeface="Cambria Math" pitchFamily="18" charset="0"/>
              </a:rPr>
              <a:t>1, 4</a:t>
            </a:r>
            <a:r>
              <a:rPr lang="en-US" sz="2800" dirty="0"/>
              <a:t>), (</a:t>
            </a:r>
            <a:r>
              <a:rPr lang="en-US" sz="2800" dirty="0">
                <a:latin typeface="Cambria Math" pitchFamily="18" charset="0"/>
                <a:ea typeface="Cambria Math" pitchFamily="18" charset="0"/>
              </a:rPr>
              <a:t>2, 1</a:t>
            </a:r>
            <a:r>
              <a:rPr lang="en-US" sz="2800" dirty="0"/>
              <a:t>), (</a:t>
            </a:r>
            <a:r>
              <a:rPr lang="en-US" sz="2800" dirty="0">
                <a:latin typeface="Cambria Math" pitchFamily="18" charset="0"/>
                <a:ea typeface="Cambria Math" pitchFamily="18" charset="0"/>
              </a:rPr>
              <a:t>2, 2</a:t>
            </a:r>
            <a:r>
              <a:rPr lang="en-US" sz="2800" dirty="0"/>
              <a:t>), (</a:t>
            </a:r>
            <a:r>
              <a:rPr lang="en-US" sz="2800" dirty="0">
                <a:latin typeface="Cambria Math" pitchFamily="18" charset="0"/>
                <a:ea typeface="Cambria Math" pitchFamily="18" charset="0"/>
              </a:rPr>
              <a:t>2, 3</a:t>
            </a:r>
            <a:r>
              <a:rPr lang="en-US" sz="2800" dirty="0"/>
              <a:t>), (</a:t>
            </a:r>
            <a:r>
              <a:rPr lang="en-US" sz="2800" dirty="0">
                <a:latin typeface="Cambria Math" pitchFamily="18" charset="0"/>
                <a:ea typeface="Cambria Math" pitchFamily="18" charset="0"/>
              </a:rPr>
              <a:t>3, 1</a:t>
            </a:r>
            <a:r>
              <a:rPr lang="en-US" sz="2800" dirty="0"/>
              <a:t>), (</a:t>
            </a:r>
            <a:r>
              <a:rPr lang="en-US" sz="2800" dirty="0">
                <a:latin typeface="Cambria Math" pitchFamily="18" charset="0"/>
                <a:ea typeface="Cambria Math" pitchFamily="18" charset="0"/>
              </a:rPr>
              <a:t>3, 3</a:t>
            </a:r>
            <a:r>
              <a:rPr lang="en-US" sz="2800" dirty="0"/>
              <a:t>),        (</a:t>
            </a:r>
            <a:r>
              <a:rPr lang="en-US" sz="2800" dirty="0">
                <a:latin typeface="Cambria Math" pitchFamily="18" charset="0"/>
                <a:ea typeface="Cambria Math" pitchFamily="18" charset="0"/>
              </a:rPr>
              <a:t>4, 1</a:t>
            </a:r>
            <a:r>
              <a:rPr lang="en-US" sz="2800" dirty="0"/>
              <a:t>),  and (</a:t>
            </a:r>
            <a:r>
              <a:rPr lang="en-US" sz="2800" dirty="0">
                <a:latin typeface="Cambria Math" pitchFamily="18" charset="0"/>
                <a:ea typeface="Cambria Math" pitchFamily="18" charset="0"/>
              </a:rPr>
              <a:t>4, 3</a:t>
            </a:r>
            <a:r>
              <a:rPr lang="en-US" sz="2800" dirty="0"/>
              <a:t>)</a:t>
            </a:r>
            <a:endParaRPr lang="en-US" dirty="0"/>
          </a:p>
          <a:p>
            <a:endParaRPr lang="en-US" dirty="0"/>
          </a:p>
        </p:txBody>
      </p:sp>
      <p:pic>
        <p:nvPicPr>
          <p:cNvPr id="6" name="Content Placeholder 5" descr="0807.jpg"/>
          <p:cNvPicPr>
            <a:picLocks noChangeAspect="1"/>
          </p:cNvPicPr>
          <p:nvPr/>
        </p:nvPicPr>
        <p:blipFill>
          <a:blip r:embed="rId2" cstate="print"/>
          <a:stretch>
            <a:fillRect/>
          </a:stretch>
        </p:blipFill>
        <p:spPr>
          <a:xfrm>
            <a:off x="4038600" y="2971800"/>
            <a:ext cx="994410" cy="106603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which Properties a Relation has from its Digraph</a:t>
            </a:r>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a:t>   </a:t>
            </a:r>
            <a:endParaRPr lang="en-US" i="1" dirty="0"/>
          </a:p>
          <a:p>
            <a:r>
              <a:rPr lang="en-US" i="1" dirty="0">
                <a:ea typeface="Cambria Math"/>
              </a:rPr>
              <a:t>Reflexivity</a:t>
            </a:r>
            <a:r>
              <a:rPr lang="en-US" dirty="0">
                <a:ea typeface="Cambria Math"/>
              </a:rPr>
              <a:t>: A loop must be present at all vertices in the graph.</a:t>
            </a:r>
          </a:p>
          <a:p>
            <a:r>
              <a:rPr lang="en-US" i="1" dirty="0">
                <a:ea typeface="Cambria Math"/>
              </a:rPr>
              <a:t>Symmetry</a:t>
            </a:r>
            <a:r>
              <a:rPr lang="en-US" dirty="0">
                <a:latin typeface="Cambria Math"/>
                <a:ea typeface="Cambria Math"/>
              </a:rPr>
              <a:t>: If </a:t>
            </a:r>
            <a:r>
              <a:rPr lang="en-US" dirty="0">
                <a:ea typeface="Cambria Math"/>
              </a:rPr>
              <a:t> (</a:t>
            </a:r>
            <a:r>
              <a:rPr lang="en-US" i="1" dirty="0" err="1">
                <a:ea typeface="Cambria Math"/>
              </a:rPr>
              <a:t>x,y</a:t>
            </a:r>
            <a:r>
              <a:rPr lang="en-US" dirty="0">
                <a:ea typeface="Cambria Math"/>
              </a:rPr>
              <a:t>) is an edge,</a:t>
            </a:r>
            <a:r>
              <a:rPr lang="en-US" i="1" dirty="0">
                <a:ea typeface="Cambria Math"/>
              </a:rPr>
              <a:t> </a:t>
            </a:r>
            <a:r>
              <a:rPr lang="en-US" dirty="0">
                <a:ea typeface="Cambria Math"/>
              </a:rPr>
              <a:t>then so is (</a:t>
            </a:r>
            <a:r>
              <a:rPr lang="en-US" i="1" dirty="0" err="1">
                <a:ea typeface="Cambria Math"/>
              </a:rPr>
              <a:t>y,x</a:t>
            </a:r>
            <a:r>
              <a:rPr lang="en-US" dirty="0">
                <a:ea typeface="Cambria Math"/>
              </a:rPr>
              <a:t>)</a:t>
            </a:r>
            <a:r>
              <a:rPr lang="en-US" i="1" dirty="0">
                <a:ea typeface="Cambria Math"/>
              </a:rPr>
              <a:t>.</a:t>
            </a:r>
          </a:p>
          <a:p>
            <a:r>
              <a:rPr lang="en-US" i="1" dirty="0" err="1">
                <a:ea typeface="Cambria Math"/>
              </a:rPr>
              <a:t>Antisymmetry</a:t>
            </a:r>
            <a:r>
              <a:rPr lang="en-US" dirty="0">
                <a:ea typeface="Cambria Math"/>
              </a:rPr>
              <a:t>: If (</a:t>
            </a:r>
            <a:r>
              <a:rPr lang="en-US" i="1" dirty="0" err="1">
                <a:ea typeface="Cambria Math"/>
              </a:rPr>
              <a:t>x,y</a:t>
            </a:r>
            <a:r>
              <a:rPr lang="en-US" dirty="0">
                <a:ea typeface="Cambria Math"/>
              </a:rPr>
              <a:t>) with </a:t>
            </a:r>
            <a:r>
              <a:rPr lang="en-US" i="1" dirty="0">
                <a:ea typeface="Cambria Math"/>
              </a:rPr>
              <a:t>x </a:t>
            </a:r>
            <a:r>
              <a:rPr lang="en-US" dirty="0">
                <a:latin typeface="Cambria Math"/>
                <a:ea typeface="Cambria Math"/>
              </a:rPr>
              <a:t>≠</a:t>
            </a:r>
            <a:r>
              <a:rPr lang="en-US" i="1" dirty="0">
                <a:latin typeface="Cambria Math"/>
                <a:ea typeface="Cambria Math"/>
              </a:rPr>
              <a:t> </a:t>
            </a:r>
            <a:r>
              <a:rPr lang="en-US" i="1" dirty="0">
                <a:ea typeface="Cambria Math"/>
              </a:rPr>
              <a:t>y</a:t>
            </a:r>
            <a:r>
              <a:rPr lang="en-US" dirty="0">
                <a:ea typeface="Cambria Math"/>
              </a:rPr>
              <a:t> is an edge, then (</a:t>
            </a:r>
            <a:r>
              <a:rPr lang="en-US" i="1" dirty="0" err="1">
                <a:ea typeface="Cambria Math"/>
              </a:rPr>
              <a:t>y,x</a:t>
            </a:r>
            <a:r>
              <a:rPr lang="en-US" dirty="0">
                <a:ea typeface="Cambria Math"/>
              </a:rPr>
              <a:t>) is not an edge. </a:t>
            </a:r>
          </a:p>
          <a:p>
            <a:r>
              <a:rPr lang="en-US" i="1" dirty="0">
                <a:ea typeface="Cambria Math"/>
              </a:rPr>
              <a:t>Transitivity</a:t>
            </a:r>
            <a:r>
              <a:rPr lang="en-US" dirty="0">
                <a:latin typeface="Cambria Math"/>
                <a:ea typeface="Cambria Math"/>
              </a:rPr>
              <a:t>: If </a:t>
            </a:r>
            <a:r>
              <a:rPr lang="en-US" dirty="0">
                <a:ea typeface="Cambria Math"/>
              </a:rPr>
              <a:t>(</a:t>
            </a:r>
            <a:r>
              <a:rPr lang="en-US" i="1" dirty="0" err="1">
                <a:ea typeface="Cambria Math"/>
              </a:rPr>
              <a:t>x,y</a:t>
            </a:r>
            <a:r>
              <a:rPr lang="en-US" dirty="0">
                <a:ea typeface="Cambria Math"/>
              </a:rPr>
              <a:t>) and (</a:t>
            </a:r>
            <a:r>
              <a:rPr lang="en-US" i="1" dirty="0" err="1">
                <a:ea typeface="Cambria Math"/>
              </a:rPr>
              <a:t>y,z</a:t>
            </a:r>
            <a:r>
              <a:rPr lang="en-US" dirty="0">
                <a:ea typeface="Cambria Math"/>
              </a:rPr>
              <a:t>)</a:t>
            </a:r>
            <a:r>
              <a:rPr lang="en-US" i="1" dirty="0">
                <a:ea typeface="Cambria Math"/>
              </a:rPr>
              <a:t> </a:t>
            </a:r>
            <a:r>
              <a:rPr lang="en-US" dirty="0">
                <a:ea typeface="Cambria Math"/>
              </a:rPr>
              <a:t>are edges, then so is (</a:t>
            </a:r>
            <a:r>
              <a:rPr lang="en-US" i="1" dirty="0" err="1">
                <a:ea typeface="Cambria Math"/>
              </a:rPr>
              <a:t>x,z</a:t>
            </a:r>
            <a:r>
              <a:rPr lang="en-US" dirty="0">
                <a:ea typeface="Cambria Math"/>
              </a:rPr>
              <a:t>)</a:t>
            </a:r>
            <a:r>
              <a:rPr lang="en-US" i="1" dirty="0">
                <a:ea typeface="Cambria Math"/>
              </a:rPr>
              <a:t>. </a:t>
            </a:r>
            <a:endParaRPr lang="en-US" dirty="0">
              <a:ea typeface="Cambria Math"/>
            </a:endParaRPr>
          </a:p>
          <a:p>
            <a:pPr lvl="1"/>
            <a:endParaRPr lang="en-US" dirty="0"/>
          </a:p>
          <a:p>
            <a:pPr lvl="1"/>
            <a:endParaRPr lang="en-US" i="1" dirty="0"/>
          </a:p>
          <a:p>
            <a:pPr lvl="1"/>
            <a:endParaRPr lang="en-US" i="1" dirty="0"/>
          </a:p>
          <a:p>
            <a:pPr lvl="1"/>
            <a:endParaRPr lang="en-US" i="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t>
            </a:r>
          </a:p>
        </p:txBody>
      </p:sp>
      <p:sp>
        <p:nvSpPr>
          <p:cNvPr id="4" name="Oval 3"/>
          <p:cNvSpPr/>
          <p:nvPr/>
        </p:nvSpPr>
        <p:spPr>
          <a:xfrm>
            <a:off x="25908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7244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09600" y="4953000"/>
            <a:ext cx="8001000" cy="1477328"/>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not every vertex has a loop</a:t>
            </a:r>
          </a:p>
          <a:p>
            <a:pPr>
              <a:buFont typeface="Arial" pitchFamily="34" charset="0"/>
              <a:buChar char="•"/>
            </a:pPr>
            <a:r>
              <a:rPr lang="en-US" dirty="0"/>
              <a:t> </a:t>
            </a:r>
            <a:r>
              <a:rPr lang="en-US" i="1" dirty="0"/>
              <a:t>Symmetric?</a:t>
            </a:r>
            <a:r>
              <a:rPr lang="en-US" dirty="0"/>
              <a:t> Yes  (trivially), there is no edge from  one vertex to another</a:t>
            </a:r>
          </a:p>
          <a:p>
            <a:pPr>
              <a:buFont typeface="Arial" pitchFamily="34" charset="0"/>
              <a:buChar char="•"/>
            </a:pPr>
            <a:r>
              <a:rPr lang="en-US" dirty="0"/>
              <a:t> </a:t>
            </a:r>
            <a:r>
              <a:rPr lang="en-US" i="1" dirty="0" err="1"/>
              <a:t>Antisymmetric</a:t>
            </a:r>
            <a:r>
              <a:rPr lang="en-US" i="1" dirty="0"/>
              <a:t>?</a:t>
            </a:r>
            <a:r>
              <a:rPr lang="en-US" dirty="0"/>
              <a:t> Yes  (trivially), there is no edge from one vertex</a:t>
            </a:r>
          </a:p>
          <a:p>
            <a:r>
              <a:rPr lang="en-US" dirty="0"/>
              <a:t>                 to another</a:t>
            </a:r>
          </a:p>
          <a:p>
            <a:pPr>
              <a:buFont typeface="Arial" pitchFamily="34" charset="0"/>
              <a:buChar char="•"/>
            </a:pPr>
            <a:r>
              <a:rPr lang="en-US" dirty="0"/>
              <a:t> </a:t>
            </a:r>
            <a:r>
              <a:rPr lang="en-US" i="1" dirty="0"/>
              <a:t>Transitive?</a:t>
            </a:r>
            <a:r>
              <a:rPr lang="en-US" dirty="0"/>
              <a:t> Yes, (trivially) since there is no edge from one vertex to another</a:t>
            </a:r>
          </a:p>
        </p:txBody>
      </p:sp>
      <p:sp>
        <p:nvSpPr>
          <p:cNvPr id="21" name="Oval 20"/>
          <p:cNvSpPr/>
          <p:nvPr/>
        </p:nvSpPr>
        <p:spPr>
          <a:xfrm>
            <a:off x="26670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2443216" y="2399168"/>
            <a:ext cx="382419" cy="353085"/>
          </a:xfrm>
          <a:custGeom>
            <a:avLst/>
            <a:gdLst>
              <a:gd name="connsiteX0" fmla="*/ 127968 w 382419"/>
              <a:gd name="connsiteY0" fmla="*/ 353085 h 353085"/>
              <a:gd name="connsiteX1" fmla="*/ 37434 w 382419"/>
              <a:gd name="connsiteY1" fmla="*/ 280658 h 353085"/>
              <a:gd name="connsiteX2" fmla="*/ 19327 w 382419"/>
              <a:gd name="connsiteY2" fmla="*/ 253497 h 353085"/>
              <a:gd name="connsiteX3" fmla="*/ 1220 w 382419"/>
              <a:gd name="connsiteY3" fmla="*/ 226337 h 353085"/>
              <a:gd name="connsiteX4" fmla="*/ 10273 w 382419"/>
              <a:gd name="connsiteY4" fmla="*/ 99588 h 353085"/>
              <a:gd name="connsiteX5" fmla="*/ 73647 w 382419"/>
              <a:gd name="connsiteY5" fmla="*/ 27161 h 353085"/>
              <a:gd name="connsiteX6" fmla="*/ 164182 w 382419"/>
              <a:gd name="connsiteY6" fmla="*/ 0 h 353085"/>
              <a:gd name="connsiteX7" fmla="*/ 290931 w 382419"/>
              <a:gd name="connsiteY7" fmla="*/ 18107 h 353085"/>
              <a:gd name="connsiteX8" fmla="*/ 318091 w 382419"/>
              <a:gd name="connsiteY8" fmla="*/ 36214 h 353085"/>
              <a:gd name="connsiteX9" fmla="*/ 327144 w 382419"/>
              <a:gd name="connsiteY9" fmla="*/ 63375 h 353085"/>
              <a:gd name="connsiteX10" fmla="*/ 345251 w 382419"/>
              <a:gd name="connsiteY10" fmla="*/ 90535 h 353085"/>
              <a:gd name="connsiteX11" fmla="*/ 363358 w 382419"/>
              <a:gd name="connsiteY11" fmla="*/ 144856 h 353085"/>
              <a:gd name="connsiteX12" fmla="*/ 372412 w 382419"/>
              <a:gd name="connsiteY12" fmla="*/ 172016 h 353085"/>
              <a:gd name="connsiteX13" fmla="*/ 381465 w 382419"/>
              <a:gd name="connsiteY13" fmla="*/ 208230 h 35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2419" h="353085">
                <a:moveTo>
                  <a:pt x="127968" y="353085"/>
                </a:moveTo>
                <a:cubicBezTo>
                  <a:pt x="53002" y="328098"/>
                  <a:pt x="84234" y="350860"/>
                  <a:pt x="37434" y="280658"/>
                </a:cubicBezTo>
                <a:lnTo>
                  <a:pt x="19327" y="253497"/>
                </a:lnTo>
                <a:lnTo>
                  <a:pt x="1220" y="226337"/>
                </a:lnTo>
                <a:cubicBezTo>
                  <a:pt x="4238" y="184087"/>
                  <a:pt x="0" y="140681"/>
                  <a:pt x="10273" y="99588"/>
                </a:cubicBezTo>
                <a:cubicBezTo>
                  <a:pt x="17157" y="72052"/>
                  <a:pt x="46063" y="39421"/>
                  <a:pt x="73647" y="27161"/>
                </a:cubicBezTo>
                <a:cubicBezTo>
                  <a:pt x="101983" y="14567"/>
                  <a:pt x="134087" y="7524"/>
                  <a:pt x="164182" y="0"/>
                </a:cubicBezTo>
                <a:cubicBezTo>
                  <a:pt x="189615" y="2312"/>
                  <a:pt x="256099" y="691"/>
                  <a:pt x="290931" y="18107"/>
                </a:cubicBezTo>
                <a:cubicBezTo>
                  <a:pt x="300663" y="22973"/>
                  <a:pt x="309038" y="30178"/>
                  <a:pt x="318091" y="36214"/>
                </a:cubicBezTo>
                <a:cubicBezTo>
                  <a:pt x="321109" y="45268"/>
                  <a:pt x="322876" y="54839"/>
                  <a:pt x="327144" y="63375"/>
                </a:cubicBezTo>
                <a:cubicBezTo>
                  <a:pt x="332010" y="73107"/>
                  <a:pt x="340832" y="80592"/>
                  <a:pt x="345251" y="90535"/>
                </a:cubicBezTo>
                <a:cubicBezTo>
                  <a:pt x="353003" y="107976"/>
                  <a:pt x="357322" y="126749"/>
                  <a:pt x="363358" y="144856"/>
                </a:cubicBezTo>
                <a:lnTo>
                  <a:pt x="372412" y="172016"/>
                </a:lnTo>
                <a:cubicBezTo>
                  <a:pt x="382419" y="202038"/>
                  <a:pt x="381465" y="189634"/>
                  <a:pt x="381465" y="208230"/>
                </a:cubicBezTo>
              </a:path>
            </a:pathLst>
          </a:cu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TextBox 40"/>
          <p:cNvSpPr txBox="1"/>
          <p:nvPr/>
        </p:nvSpPr>
        <p:spPr>
          <a:xfrm>
            <a:off x="2133600" y="2743200"/>
            <a:ext cx="381000" cy="523220"/>
          </a:xfrm>
          <a:prstGeom prst="rect">
            <a:avLst/>
          </a:prstGeom>
          <a:noFill/>
        </p:spPr>
        <p:txBody>
          <a:bodyPr wrap="square" rtlCol="0">
            <a:spAutoFit/>
          </a:bodyPr>
          <a:lstStyle/>
          <a:p>
            <a:r>
              <a:rPr lang="en-US" sz="2800" i="1" dirty="0"/>
              <a:t>a</a:t>
            </a:r>
          </a:p>
        </p:txBody>
      </p:sp>
      <p:sp>
        <p:nvSpPr>
          <p:cNvPr id="42" name="TextBox 41"/>
          <p:cNvSpPr txBox="1"/>
          <p:nvPr/>
        </p:nvSpPr>
        <p:spPr>
          <a:xfrm>
            <a:off x="4267200" y="4038600"/>
            <a:ext cx="381000" cy="523220"/>
          </a:xfrm>
          <a:prstGeom prst="rect">
            <a:avLst/>
          </a:prstGeom>
          <a:noFill/>
        </p:spPr>
        <p:txBody>
          <a:bodyPr wrap="square" rtlCol="0">
            <a:spAutoFit/>
          </a:bodyPr>
          <a:lstStyle/>
          <a:p>
            <a:r>
              <a:rPr lang="en-US" sz="2800" i="1" dirty="0"/>
              <a:t>d</a:t>
            </a:r>
          </a:p>
        </p:txBody>
      </p:sp>
      <p:sp>
        <p:nvSpPr>
          <p:cNvPr id="43" name="TextBox 42"/>
          <p:cNvSpPr txBox="1"/>
          <p:nvPr/>
        </p:nvSpPr>
        <p:spPr>
          <a:xfrm>
            <a:off x="2286000" y="4114800"/>
            <a:ext cx="381000" cy="523220"/>
          </a:xfrm>
          <a:prstGeom prst="rect">
            <a:avLst/>
          </a:prstGeom>
          <a:noFill/>
        </p:spPr>
        <p:txBody>
          <a:bodyPr wrap="square" rtlCol="0">
            <a:spAutoFit/>
          </a:bodyPr>
          <a:lstStyle/>
          <a:p>
            <a:r>
              <a:rPr lang="en-US" sz="2800" i="1" dirty="0"/>
              <a:t>c</a:t>
            </a:r>
          </a:p>
        </p:txBody>
      </p:sp>
      <p:sp>
        <p:nvSpPr>
          <p:cNvPr id="44" name="TextBox 43"/>
          <p:cNvSpPr txBox="1"/>
          <p:nvPr/>
        </p:nvSpPr>
        <p:spPr>
          <a:xfrm>
            <a:off x="4267200" y="2667000"/>
            <a:ext cx="381000" cy="523220"/>
          </a:xfrm>
          <a:prstGeom prst="rect">
            <a:avLst/>
          </a:prstGeom>
          <a:noFill/>
        </p:spPr>
        <p:txBody>
          <a:bodyPr wrap="square" rtlCol="0">
            <a:spAutoFit/>
          </a:bodyPr>
          <a:lstStyle/>
          <a:p>
            <a:r>
              <a:rPr lang="en-US" sz="2800" i="1" dirty="0"/>
              <a:t>b</a:t>
            </a:r>
          </a:p>
        </p:txBody>
      </p:sp>
      <p:sp>
        <p:nvSpPr>
          <p:cNvPr id="14" name="Title 1"/>
          <p:cNvSpPr txBox="1">
            <a:spLocks/>
          </p:cNvSpPr>
          <p:nvPr/>
        </p:nvSpPr>
        <p:spPr>
          <a:xfrm>
            <a:off x="609600" y="856488"/>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1</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219200" y="4724400"/>
            <a:ext cx="7315200" cy="1477328"/>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there are no loops</a:t>
            </a:r>
          </a:p>
          <a:p>
            <a:pPr>
              <a:buFont typeface="Arial" pitchFamily="34" charset="0"/>
              <a:buChar char="•"/>
            </a:pPr>
            <a:r>
              <a:rPr lang="en-US" dirty="0"/>
              <a:t> </a:t>
            </a:r>
            <a:r>
              <a:rPr lang="en-US" i="1" dirty="0"/>
              <a:t>Symmetric?</a:t>
            </a:r>
            <a:r>
              <a:rPr lang="en-US" dirty="0"/>
              <a:t> No, there is an edge from </a:t>
            </a:r>
            <a:r>
              <a:rPr lang="en-US" i="1" dirty="0"/>
              <a:t>a</a:t>
            </a:r>
            <a:r>
              <a:rPr lang="en-US" dirty="0"/>
              <a:t> to </a:t>
            </a:r>
            <a:r>
              <a:rPr lang="en-US" i="1" dirty="0"/>
              <a:t>b</a:t>
            </a:r>
            <a:r>
              <a:rPr lang="en-US" dirty="0"/>
              <a:t>, but not from </a:t>
            </a:r>
            <a:r>
              <a:rPr lang="en-US" i="1" dirty="0"/>
              <a:t>b</a:t>
            </a:r>
            <a:r>
              <a:rPr lang="en-US" dirty="0"/>
              <a:t> to </a:t>
            </a:r>
            <a:r>
              <a:rPr lang="en-US" i="1" dirty="0"/>
              <a:t>a</a:t>
            </a:r>
            <a:endParaRPr lang="en-US" dirty="0"/>
          </a:p>
          <a:p>
            <a:pPr>
              <a:buFont typeface="Arial" pitchFamily="34" charset="0"/>
              <a:buChar char="•"/>
            </a:pPr>
            <a:r>
              <a:rPr lang="en-US" dirty="0"/>
              <a:t> </a:t>
            </a:r>
            <a:r>
              <a:rPr lang="en-US" i="1" dirty="0" err="1"/>
              <a:t>Antisymmetric</a:t>
            </a:r>
            <a:r>
              <a:rPr lang="en-US" i="1" dirty="0"/>
              <a:t>?</a:t>
            </a:r>
            <a:r>
              <a:rPr lang="en-US" dirty="0"/>
              <a:t> No, there is an edge from </a:t>
            </a:r>
            <a:r>
              <a:rPr lang="en-US" i="1" dirty="0"/>
              <a:t>d</a:t>
            </a:r>
            <a:r>
              <a:rPr lang="en-US" dirty="0"/>
              <a:t> to </a:t>
            </a:r>
            <a:r>
              <a:rPr lang="en-US" i="1" dirty="0"/>
              <a:t>b</a:t>
            </a:r>
            <a:r>
              <a:rPr lang="en-US" dirty="0"/>
              <a:t> and </a:t>
            </a:r>
            <a:r>
              <a:rPr lang="en-US" i="1" dirty="0"/>
              <a:t>b</a:t>
            </a:r>
            <a:r>
              <a:rPr lang="en-US" dirty="0"/>
              <a:t> to </a:t>
            </a:r>
            <a:r>
              <a:rPr lang="en-US" i="1" dirty="0"/>
              <a:t>d</a:t>
            </a:r>
            <a:r>
              <a:rPr lang="en-US" dirty="0"/>
              <a:t> </a:t>
            </a:r>
          </a:p>
          <a:p>
            <a:pPr>
              <a:buFont typeface="Arial" pitchFamily="34" charset="0"/>
              <a:buChar char="•"/>
            </a:pPr>
            <a:r>
              <a:rPr lang="en-US" dirty="0"/>
              <a:t> </a:t>
            </a:r>
            <a:r>
              <a:rPr lang="en-US" i="1" dirty="0"/>
              <a:t>Transitive?</a:t>
            </a:r>
            <a:r>
              <a:rPr lang="en-US" dirty="0"/>
              <a:t> No, there are edges from </a:t>
            </a:r>
            <a:r>
              <a:rPr lang="en-US" i="1" dirty="0"/>
              <a:t>a</a:t>
            </a:r>
            <a:r>
              <a:rPr lang="en-US" dirty="0"/>
              <a:t> to </a:t>
            </a:r>
            <a:r>
              <a:rPr lang="en-US" i="1" dirty="0"/>
              <a:t>c</a:t>
            </a:r>
            <a:r>
              <a:rPr lang="en-US" dirty="0"/>
              <a:t> and from </a:t>
            </a:r>
            <a:r>
              <a:rPr lang="en-US" i="1" dirty="0"/>
              <a:t>c</a:t>
            </a:r>
            <a:r>
              <a:rPr lang="en-US" dirty="0"/>
              <a:t> to </a:t>
            </a:r>
            <a:r>
              <a:rPr lang="en-US" i="1" dirty="0"/>
              <a:t>b</a:t>
            </a:r>
            <a:r>
              <a:rPr lang="en-US" dirty="0"/>
              <a:t>, </a:t>
            </a:r>
          </a:p>
          <a:p>
            <a:r>
              <a:rPr lang="en-US" dirty="0"/>
              <a:t>                 but  there is no edge from </a:t>
            </a:r>
            <a:r>
              <a:rPr lang="en-US" i="1" dirty="0"/>
              <a:t>a</a:t>
            </a:r>
            <a:r>
              <a:rPr lang="en-US" dirty="0"/>
              <a:t> to </a:t>
            </a:r>
            <a:r>
              <a:rPr lang="en-US" i="1" dirty="0"/>
              <a:t>d</a:t>
            </a:r>
            <a:endParaRPr lang="en-US" dirty="0"/>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905000" y="2667000"/>
            <a:ext cx="381000" cy="523220"/>
          </a:xfrm>
          <a:prstGeom prst="rect">
            <a:avLst/>
          </a:prstGeom>
          <a:noFill/>
        </p:spPr>
        <p:txBody>
          <a:bodyPr wrap="square" rtlCol="0">
            <a:spAutoFit/>
          </a:bodyPr>
          <a:lstStyle/>
          <a:p>
            <a:r>
              <a:rPr lang="en-US" sz="2800" i="1" dirty="0"/>
              <a:t>a</a:t>
            </a:r>
          </a:p>
        </p:txBody>
      </p:sp>
      <p:sp>
        <p:nvSpPr>
          <p:cNvPr id="31" name="TextBox 30"/>
          <p:cNvSpPr txBox="1"/>
          <p:nvPr/>
        </p:nvSpPr>
        <p:spPr>
          <a:xfrm>
            <a:off x="4267200" y="2895600"/>
            <a:ext cx="381000" cy="523220"/>
          </a:xfrm>
          <a:prstGeom prst="rect">
            <a:avLst/>
          </a:prstGeom>
          <a:noFill/>
        </p:spPr>
        <p:txBody>
          <a:bodyPr wrap="square" rtlCol="0">
            <a:spAutoFit/>
          </a:bodyPr>
          <a:lstStyle/>
          <a:p>
            <a:r>
              <a:rPr lang="en-US" sz="2800" i="1" dirty="0"/>
              <a:t>b</a:t>
            </a:r>
          </a:p>
        </p:txBody>
      </p:sp>
      <p:sp>
        <p:nvSpPr>
          <p:cNvPr id="32" name="TextBox 31"/>
          <p:cNvSpPr txBox="1"/>
          <p:nvPr/>
        </p:nvSpPr>
        <p:spPr>
          <a:xfrm>
            <a:off x="1905000" y="4038600"/>
            <a:ext cx="381000" cy="523220"/>
          </a:xfrm>
          <a:prstGeom prst="rect">
            <a:avLst/>
          </a:prstGeom>
          <a:noFill/>
        </p:spPr>
        <p:txBody>
          <a:bodyPr wrap="square" rtlCol="0">
            <a:spAutoFit/>
          </a:bodyPr>
          <a:lstStyle/>
          <a:p>
            <a:r>
              <a:rPr lang="en-US" sz="2800" i="1" dirty="0"/>
              <a:t>c</a:t>
            </a:r>
          </a:p>
        </p:txBody>
      </p:sp>
      <p:sp>
        <p:nvSpPr>
          <p:cNvPr id="33" name="TextBox 32"/>
          <p:cNvSpPr txBox="1"/>
          <p:nvPr/>
        </p:nvSpPr>
        <p:spPr>
          <a:xfrm>
            <a:off x="4191000" y="4038600"/>
            <a:ext cx="381000" cy="523220"/>
          </a:xfrm>
          <a:prstGeom prst="rect">
            <a:avLst/>
          </a:prstGeom>
          <a:noFill/>
        </p:spPr>
        <p:txBody>
          <a:bodyPr wrap="square" rtlCol="0">
            <a:spAutoFit/>
          </a:bodyPr>
          <a:lstStyle/>
          <a:p>
            <a:r>
              <a:rPr lang="en-US" sz="2800" i="1" dirty="0"/>
              <a:t>d</a:t>
            </a:r>
          </a:p>
        </p:txBody>
      </p:sp>
      <p:sp>
        <p:nvSpPr>
          <p:cNvPr id="34" name="Oval 33"/>
          <p:cNvSpPr/>
          <p:nvPr/>
        </p:nvSpPr>
        <p:spPr>
          <a:xfrm>
            <a:off x="23622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47244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p:nvPr/>
        </p:nvCxnSpPr>
        <p:spPr>
          <a:xfrm flipV="1">
            <a:off x="4724400" y="2971800"/>
            <a:ext cx="0" cy="11430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p:nvPr/>
        </p:nvCxnSpPr>
        <p:spPr>
          <a:xfrm>
            <a:off x="5029200" y="2895600"/>
            <a:ext cx="0" cy="1295400"/>
          </a:xfrm>
          <a:prstGeom prst="straightConnector1">
            <a:avLst/>
          </a:prstGeom>
          <a:ln>
            <a:solidFill>
              <a:schemeClr val="accent1">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244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14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400" y="4876800"/>
            <a:ext cx="6629400" cy="1477328"/>
          </a:xfrm>
          <a:prstGeom prst="rect">
            <a:avLst/>
          </a:prstGeom>
          <a:noFill/>
        </p:spPr>
        <p:txBody>
          <a:bodyPr wrap="square" rtlCol="0">
            <a:spAutoFit/>
          </a:bodyPr>
          <a:lstStyle/>
          <a:p>
            <a:r>
              <a:rPr lang="en-US" i="1" dirty="0"/>
              <a:t>Reflexive?</a:t>
            </a:r>
            <a:r>
              <a:rPr lang="en-US" dirty="0"/>
              <a:t> No, there are no loops</a:t>
            </a:r>
          </a:p>
          <a:p>
            <a:r>
              <a:rPr lang="en-US" i="1" dirty="0"/>
              <a:t>Symmetric?</a:t>
            </a:r>
            <a:r>
              <a:rPr lang="en-US" dirty="0"/>
              <a:t>  No, for example, there is no edge from </a:t>
            </a:r>
            <a:r>
              <a:rPr lang="en-US" i="1" dirty="0"/>
              <a:t>c</a:t>
            </a:r>
            <a:r>
              <a:rPr lang="en-US" dirty="0"/>
              <a:t> to </a:t>
            </a:r>
            <a:r>
              <a:rPr lang="en-US" i="1" dirty="0"/>
              <a:t>a</a:t>
            </a:r>
            <a:r>
              <a:rPr lang="en-US" dirty="0"/>
              <a:t> </a:t>
            </a:r>
          </a:p>
          <a:p>
            <a:r>
              <a:rPr lang="en-US" i="1" dirty="0" err="1"/>
              <a:t>Antisymmetric</a:t>
            </a:r>
            <a:r>
              <a:rPr lang="en-US" i="1" dirty="0"/>
              <a:t>?</a:t>
            </a:r>
            <a:r>
              <a:rPr lang="en-US" dirty="0"/>
              <a:t> Yes, whenever there is an edge from one</a:t>
            </a:r>
          </a:p>
          <a:p>
            <a:r>
              <a:rPr lang="en-US" dirty="0"/>
              <a:t>         vertex  to another, there is not one going back  </a:t>
            </a:r>
          </a:p>
          <a:p>
            <a:r>
              <a:rPr lang="en-US" i="1" dirty="0"/>
              <a:t>Transitive? </a:t>
            </a:r>
            <a:r>
              <a:rPr lang="en-US" dirty="0"/>
              <a:t>No, there is no edge from </a:t>
            </a:r>
            <a:r>
              <a:rPr lang="en-US" i="1" dirty="0"/>
              <a:t>a</a:t>
            </a:r>
            <a:r>
              <a:rPr lang="en-US" dirty="0"/>
              <a:t> to </a:t>
            </a:r>
            <a:r>
              <a:rPr lang="en-US" i="1" dirty="0"/>
              <a:t>b</a:t>
            </a:r>
            <a:r>
              <a:rPr lang="en-US" dirty="0"/>
              <a:t> </a:t>
            </a:r>
          </a:p>
        </p:txBody>
      </p:sp>
      <p:cxnSp>
        <p:nvCxnSpPr>
          <p:cNvPr id="15" name="Straight Arrow Connector 14"/>
          <p:cNvCxnSpPr/>
          <p:nvPr/>
        </p:nvCxnSpPr>
        <p:spPr>
          <a:xfrm>
            <a:off x="2667000" y="2743200"/>
            <a:ext cx="1981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1943100" y="3390900"/>
            <a:ext cx="990600" cy="152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743200" y="2895600"/>
            <a:ext cx="1905000" cy="990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28800" y="2590800"/>
            <a:ext cx="381000" cy="523220"/>
          </a:xfrm>
          <a:prstGeom prst="rect">
            <a:avLst/>
          </a:prstGeom>
          <a:noFill/>
        </p:spPr>
        <p:txBody>
          <a:bodyPr wrap="square" rtlCol="0">
            <a:spAutoFit/>
          </a:bodyPr>
          <a:lstStyle/>
          <a:p>
            <a:r>
              <a:rPr lang="en-US" sz="2800" i="1" dirty="0"/>
              <a:t>a</a:t>
            </a:r>
          </a:p>
        </p:txBody>
      </p:sp>
      <p:sp>
        <p:nvSpPr>
          <p:cNvPr id="20" name="TextBox 19"/>
          <p:cNvSpPr txBox="1"/>
          <p:nvPr/>
        </p:nvSpPr>
        <p:spPr>
          <a:xfrm>
            <a:off x="4419600" y="4114800"/>
            <a:ext cx="381000" cy="523220"/>
          </a:xfrm>
          <a:prstGeom prst="rect">
            <a:avLst/>
          </a:prstGeom>
          <a:noFill/>
        </p:spPr>
        <p:txBody>
          <a:bodyPr wrap="square" rtlCol="0">
            <a:spAutoFit/>
          </a:bodyPr>
          <a:lstStyle/>
          <a:p>
            <a:r>
              <a:rPr lang="en-US" sz="2800" i="1" dirty="0"/>
              <a:t>d</a:t>
            </a:r>
          </a:p>
        </p:txBody>
      </p:sp>
      <p:sp>
        <p:nvSpPr>
          <p:cNvPr id="22" name="TextBox 21"/>
          <p:cNvSpPr txBox="1"/>
          <p:nvPr/>
        </p:nvSpPr>
        <p:spPr>
          <a:xfrm>
            <a:off x="1905000" y="3962400"/>
            <a:ext cx="381000" cy="523220"/>
          </a:xfrm>
          <a:prstGeom prst="rect">
            <a:avLst/>
          </a:prstGeom>
          <a:noFill/>
        </p:spPr>
        <p:txBody>
          <a:bodyPr wrap="square" rtlCol="0">
            <a:spAutoFit/>
          </a:bodyPr>
          <a:lstStyle/>
          <a:p>
            <a:r>
              <a:rPr lang="en-US" sz="2800" i="1" dirty="0"/>
              <a:t>c</a:t>
            </a:r>
          </a:p>
        </p:txBody>
      </p:sp>
      <p:sp>
        <p:nvSpPr>
          <p:cNvPr id="23" name="TextBox 22"/>
          <p:cNvSpPr txBox="1"/>
          <p:nvPr/>
        </p:nvSpPr>
        <p:spPr>
          <a:xfrm>
            <a:off x="4648200" y="2971800"/>
            <a:ext cx="381000" cy="523220"/>
          </a:xfrm>
          <a:prstGeom prst="rect">
            <a:avLst/>
          </a:prstGeom>
          <a:noFill/>
        </p:spPr>
        <p:txBody>
          <a:bodyPr wrap="square" rtlCol="0">
            <a:spAutoFit/>
          </a:bodyPr>
          <a:lstStyle/>
          <a:p>
            <a:r>
              <a:rPr lang="en-US" sz="2800" i="1" dirty="0"/>
              <a:t>b</a:t>
            </a:r>
          </a:p>
        </p:txBody>
      </p:sp>
      <p:sp>
        <p:nvSpPr>
          <p:cNvPr id="24" name="Oval 23"/>
          <p:cNvSpPr/>
          <p:nvPr/>
        </p:nvSpPr>
        <p:spPr>
          <a:xfrm>
            <a:off x="2514600" y="4038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457200" y="6858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a:t>
            </a:r>
            <a:r>
              <a:rPr lang="en-US" sz="5000" dirty="0">
                <a:solidFill>
                  <a:schemeClr val="tx2"/>
                </a:solidFill>
                <a:latin typeface="+mj-lt"/>
                <a:ea typeface="+mj-ea"/>
                <a:cs typeface="+mj-cs"/>
              </a:rPr>
              <a:t>3</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800600" y="25908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438400" y="3962400"/>
            <a:ext cx="3048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876800" y="4191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38200" y="4724400"/>
            <a:ext cx="7467600" cy="1754326"/>
          </a:xfrm>
          <a:prstGeom prst="rect">
            <a:avLst/>
          </a:prstGeom>
          <a:noFill/>
        </p:spPr>
        <p:txBody>
          <a:bodyPr wrap="square" rtlCol="0">
            <a:spAutoFit/>
          </a:bodyPr>
          <a:lstStyle/>
          <a:p>
            <a:pPr>
              <a:buFont typeface="Arial" pitchFamily="34" charset="0"/>
              <a:buChar char="•"/>
            </a:pPr>
            <a:r>
              <a:rPr lang="en-US" dirty="0"/>
              <a:t> </a:t>
            </a:r>
            <a:r>
              <a:rPr lang="en-US" i="1" dirty="0"/>
              <a:t>Reflexive?</a:t>
            </a:r>
            <a:r>
              <a:rPr lang="en-US" dirty="0"/>
              <a:t> No, there are no loops</a:t>
            </a:r>
          </a:p>
          <a:p>
            <a:pPr>
              <a:buFont typeface="Arial" pitchFamily="34" charset="0"/>
              <a:buChar char="•"/>
            </a:pPr>
            <a:r>
              <a:rPr lang="en-US" dirty="0"/>
              <a:t> </a:t>
            </a:r>
            <a:r>
              <a:rPr lang="en-US" i="1" dirty="0"/>
              <a:t>Symmetric?</a:t>
            </a:r>
            <a:r>
              <a:rPr lang="en-US" dirty="0"/>
              <a:t> No, for example, there is no edge from </a:t>
            </a:r>
            <a:r>
              <a:rPr lang="en-US" i="1" dirty="0"/>
              <a:t>d</a:t>
            </a:r>
            <a:r>
              <a:rPr lang="en-US" dirty="0"/>
              <a:t> to </a:t>
            </a:r>
            <a:r>
              <a:rPr lang="en-US" i="1" dirty="0"/>
              <a:t>a</a:t>
            </a:r>
            <a:r>
              <a:rPr lang="en-US" dirty="0"/>
              <a:t> </a:t>
            </a:r>
          </a:p>
          <a:p>
            <a:pPr>
              <a:buFont typeface="Arial" pitchFamily="34" charset="0"/>
              <a:buChar char="•"/>
            </a:pPr>
            <a:r>
              <a:rPr lang="en-US" dirty="0"/>
              <a:t> </a:t>
            </a:r>
            <a:r>
              <a:rPr lang="en-US" i="1" dirty="0" err="1"/>
              <a:t>Antisymmetric</a:t>
            </a:r>
            <a:r>
              <a:rPr lang="en-US" i="1" dirty="0"/>
              <a:t>?</a:t>
            </a:r>
            <a:r>
              <a:rPr lang="en-US" dirty="0"/>
              <a:t> Yes, whenever there is an edge from one vertex</a:t>
            </a:r>
          </a:p>
          <a:p>
            <a:r>
              <a:rPr lang="en-US" dirty="0"/>
              <a:t>                  to another, there is not one going back  </a:t>
            </a:r>
          </a:p>
          <a:p>
            <a:pPr>
              <a:buFont typeface="Arial" pitchFamily="34" charset="0"/>
              <a:buChar char="•"/>
            </a:pPr>
            <a:r>
              <a:rPr lang="en-US" dirty="0"/>
              <a:t> </a:t>
            </a:r>
            <a:r>
              <a:rPr lang="en-US" i="1" dirty="0"/>
              <a:t>Transitive? </a:t>
            </a:r>
            <a:r>
              <a:rPr lang="en-US" dirty="0"/>
              <a:t>Yes (trivially), there  are no two edges where the first</a:t>
            </a:r>
          </a:p>
          <a:p>
            <a:r>
              <a:rPr lang="en-US" dirty="0"/>
              <a:t>                  edge ends at the vertex where the second edge begins</a:t>
            </a:r>
          </a:p>
        </p:txBody>
      </p:sp>
      <p:cxnSp>
        <p:nvCxnSpPr>
          <p:cNvPr id="18" name="Straight Arrow Connector 17"/>
          <p:cNvCxnSpPr/>
          <p:nvPr/>
        </p:nvCxnSpPr>
        <p:spPr>
          <a:xfrm>
            <a:off x="2667000" y="2819400"/>
            <a:ext cx="23622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flipV="1">
            <a:off x="2743200" y="2743200"/>
            <a:ext cx="1905000" cy="1219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828800" y="2590800"/>
            <a:ext cx="381000" cy="523220"/>
          </a:xfrm>
          <a:prstGeom prst="rect">
            <a:avLst/>
          </a:prstGeom>
          <a:noFill/>
        </p:spPr>
        <p:txBody>
          <a:bodyPr wrap="square" rtlCol="0">
            <a:spAutoFit/>
          </a:bodyPr>
          <a:lstStyle/>
          <a:p>
            <a:r>
              <a:rPr lang="en-US" sz="2800" i="1" dirty="0"/>
              <a:t>a</a:t>
            </a:r>
          </a:p>
        </p:txBody>
      </p:sp>
      <p:sp>
        <p:nvSpPr>
          <p:cNvPr id="15" name="TextBox 14"/>
          <p:cNvSpPr txBox="1"/>
          <p:nvPr/>
        </p:nvSpPr>
        <p:spPr>
          <a:xfrm>
            <a:off x="4419600" y="4038600"/>
            <a:ext cx="381000" cy="523220"/>
          </a:xfrm>
          <a:prstGeom prst="rect">
            <a:avLst/>
          </a:prstGeom>
          <a:noFill/>
        </p:spPr>
        <p:txBody>
          <a:bodyPr wrap="square" rtlCol="0">
            <a:spAutoFit/>
          </a:bodyPr>
          <a:lstStyle/>
          <a:p>
            <a:r>
              <a:rPr lang="en-US" sz="2800" i="1" dirty="0"/>
              <a:t>d</a:t>
            </a:r>
          </a:p>
        </p:txBody>
      </p:sp>
      <p:sp>
        <p:nvSpPr>
          <p:cNvPr id="16" name="TextBox 15"/>
          <p:cNvSpPr txBox="1"/>
          <p:nvPr/>
        </p:nvSpPr>
        <p:spPr>
          <a:xfrm>
            <a:off x="1981200" y="3886200"/>
            <a:ext cx="381000" cy="523220"/>
          </a:xfrm>
          <a:prstGeom prst="rect">
            <a:avLst/>
          </a:prstGeom>
          <a:noFill/>
        </p:spPr>
        <p:txBody>
          <a:bodyPr wrap="square" rtlCol="0">
            <a:spAutoFit/>
          </a:bodyPr>
          <a:lstStyle/>
          <a:p>
            <a:r>
              <a:rPr lang="en-US" sz="2800" i="1" dirty="0"/>
              <a:t>c</a:t>
            </a:r>
          </a:p>
        </p:txBody>
      </p:sp>
      <p:sp>
        <p:nvSpPr>
          <p:cNvPr id="19" name="TextBox 18"/>
          <p:cNvSpPr txBox="1"/>
          <p:nvPr/>
        </p:nvSpPr>
        <p:spPr>
          <a:xfrm>
            <a:off x="4267200" y="2286000"/>
            <a:ext cx="381000" cy="523220"/>
          </a:xfrm>
          <a:prstGeom prst="rect">
            <a:avLst/>
          </a:prstGeom>
          <a:noFill/>
        </p:spPr>
        <p:txBody>
          <a:bodyPr wrap="square" rtlCol="0">
            <a:spAutoFit/>
          </a:bodyPr>
          <a:lstStyle/>
          <a:p>
            <a:r>
              <a:rPr lang="en-US" sz="2800" i="1" dirty="0"/>
              <a:t>b</a:t>
            </a:r>
          </a:p>
        </p:txBody>
      </p:sp>
      <p:sp>
        <p:nvSpPr>
          <p:cNvPr id="21" name="Title 1"/>
          <p:cNvSpPr txBox="1">
            <a:spLocks/>
          </p:cNvSpPr>
          <p:nvPr/>
        </p:nvSpPr>
        <p:spPr>
          <a:xfrm>
            <a:off x="609600" y="381000"/>
            <a:ext cx="8229600" cy="1143000"/>
          </a:xfrm>
          <a:prstGeom prst="rect">
            <a:avLst/>
          </a:prstGeom>
        </p:spPr>
        <p:txBody>
          <a:bodyPr vert="horz" lIns="0" rIns="0" bIns="0" anchor="b">
            <a:normAutofit fontScale="750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000" b="0" i="0" u="none" strike="noStrike" kern="1200" cap="none" spc="0" normalizeH="0" baseline="0" noProof="0" dirty="0">
                <a:ln>
                  <a:noFill/>
                </a:ln>
                <a:solidFill>
                  <a:schemeClr val="tx2"/>
                </a:solidFill>
                <a:effectLst/>
                <a:uLnTx/>
                <a:uFillTx/>
                <a:latin typeface="+mj-lt"/>
                <a:ea typeface="+mj-ea"/>
                <a:cs typeface="+mj-cs"/>
              </a:rPr>
              <a:t>Determining which Properties a Relation has from its Digraph – Example </a:t>
            </a:r>
            <a:r>
              <a:rPr lang="en-US" sz="5000" dirty="0">
                <a:solidFill>
                  <a:schemeClr val="tx2"/>
                </a:solidFill>
                <a:latin typeface="+mj-lt"/>
                <a:ea typeface="+mj-ea"/>
                <a:cs typeface="+mj-cs"/>
              </a:rPr>
              <a:t>4</a:t>
            </a:r>
            <a:endParaRPr kumimoji="0" lang="en-US" sz="5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r>
              <a:rPr lang="en-US" altLang="zh-CN">
                <a:ea typeface="宋体" charset="-122"/>
              </a:rPr>
              <a:t>Social Relationships</a:t>
            </a:r>
            <a:endParaRPr lang="zh-CN" altLang="en-US">
              <a:ea typeface="宋体" charset="-122"/>
            </a:endParaRPr>
          </a:p>
        </p:txBody>
      </p:sp>
      <p:sp>
        <p:nvSpPr>
          <p:cNvPr id="250883" name="Rectangle 1027"/>
          <p:cNvSpPr>
            <a:spLocks noGrp="1" noChangeArrowheads="1"/>
          </p:cNvSpPr>
          <p:nvPr>
            <p:ph type="body" idx="1"/>
          </p:nvPr>
        </p:nvSpPr>
        <p:spPr>
          <a:xfrm>
            <a:off x="685800" y="1981200"/>
            <a:ext cx="7772400" cy="4448175"/>
          </a:xfrm>
        </p:spPr>
        <p:txBody>
          <a:bodyPr/>
          <a:lstStyle/>
          <a:p>
            <a:r>
              <a:rPr lang="en-US" altLang="zh-CN" dirty="0">
                <a:ea typeface="宋体" charset="-122"/>
              </a:rPr>
              <a:t>Relations between war and peace</a:t>
            </a:r>
          </a:p>
          <a:p>
            <a:r>
              <a:rPr lang="en-US" altLang="zh-CN" dirty="0">
                <a:solidFill>
                  <a:schemeClr val="tx2"/>
                </a:solidFill>
                <a:ea typeface="宋体" charset="-122"/>
              </a:rPr>
              <a:t>Relations between city and village</a:t>
            </a:r>
          </a:p>
          <a:p>
            <a:r>
              <a:rPr lang="en-US" altLang="zh-CN" dirty="0">
                <a:ea typeface="宋体" charset="-122"/>
              </a:rPr>
              <a:t>Relations between God and mankind</a:t>
            </a:r>
          </a:p>
          <a:p>
            <a:r>
              <a:rPr lang="en-US" altLang="zh-CN" dirty="0">
                <a:solidFill>
                  <a:schemeClr val="tx2"/>
                </a:solidFill>
                <a:ea typeface="宋体" charset="-122"/>
              </a:rPr>
              <a:t>Relations between mankind and their environment</a:t>
            </a:r>
          </a:p>
          <a:p>
            <a:r>
              <a:rPr lang="en-US" altLang="zh-CN" dirty="0">
                <a:ea typeface="宋体" charset="-122"/>
              </a:rPr>
              <a:t>Relations between </a:t>
            </a:r>
            <a:r>
              <a:rPr lang="en-US" altLang="zh-CN" dirty="0"/>
              <a:t>Catholicism and Islam </a:t>
            </a:r>
          </a:p>
          <a:p>
            <a:r>
              <a:rPr lang="en-US" altLang="zh-CN" dirty="0">
                <a:solidFill>
                  <a:srgbClr val="FF9933"/>
                </a:solidFill>
                <a:ea typeface="宋体" charset="-122"/>
              </a:rPr>
              <a:t>And so on…</a:t>
            </a:r>
            <a:endParaRPr lang="zh-CN" altLang="en-US" dirty="0">
              <a:solidFill>
                <a:srgbClr val="FF9933"/>
              </a:solidFill>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 calcmode="lin" valueType="num">
                                      <p:cBhvr additive="base">
                                        <p:cTn id="7" dur="500" fill="hold"/>
                                        <p:tgtEl>
                                          <p:spTgt spid="2508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088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0883">
                                            <p:txEl>
                                              <p:pRg st="1" end="1"/>
                                            </p:txEl>
                                          </p:spTgt>
                                        </p:tgtEl>
                                        <p:attrNameLst>
                                          <p:attrName>style.visibility</p:attrName>
                                        </p:attrNameLst>
                                      </p:cBhvr>
                                      <p:to>
                                        <p:strVal val="visible"/>
                                      </p:to>
                                    </p:set>
                                    <p:anim calcmode="lin" valueType="num">
                                      <p:cBhvr additive="base">
                                        <p:cTn id="13" dur="500" fill="hold"/>
                                        <p:tgtEl>
                                          <p:spTgt spid="2508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088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0883">
                                            <p:txEl>
                                              <p:pRg st="2" end="2"/>
                                            </p:txEl>
                                          </p:spTgt>
                                        </p:tgtEl>
                                        <p:attrNameLst>
                                          <p:attrName>style.visibility</p:attrName>
                                        </p:attrNameLst>
                                      </p:cBhvr>
                                      <p:to>
                                        <p:strVal val="visible"/>
                                      </p:to>
                                    </p:set>
                                    <p:anim calcmode="lin" valueType="num">
                                      <p:cBhvr additive="base">
                                        <p:cTn id="19" dur="500" fill="hold"/>
                                        <p:tgtEl>
                                          <p:spTgt spid="25088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088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0883">
                                            <p:txEl>
                                              <p:pRg st="3" end="3"/>
                                            </p:txEl>
                                          </p:spTgt>
                                        </p:tgtEl>
                                        <p:attrNameLst>
                                          <p:attrName>style.visibility</p:attrName>
                                        </p:attrNameLst>
                                      </p:cBhvr>
                                      <p:to>
                                        <p:strVal val="visible"/>
                                      </p:to>
                                    </p:set>
                                    <p:anim calcmode="lin" valueType="num">
                                      <p:cBhvr additive="base">
                                        <p:cTn id="25" dur="500" fill="hold"/>
                                        <p:tgtEl>
                                          <p:spTgt spid="25088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088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0883">
                                            <p:txEl>
                                              <p:pRg st="4" end="4"/>
                                            </p:txEl>
                                          </p:spTgt>
                                        </p:tgtEl>
                                        <p:attrNameLst>
                                          <p:attrName>style.visibility</p:attrName>
                                        </p:attrNameLst>
                                      </p:cBhvr>
                                      <p:to>
                                        <p:strVal val="visible"/>
                                      </p:to>
                                    </p:set>
                                    <p:anim calcmode="lin" valueType="num">
                                      <p:cBhvr additive="base">
                                        <p:cTn id="31" dur="500" fill="hold"/>
                                        <p:tgtEl>
                                          <p:spTgt spid="2508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088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type.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0883">
                                            <p:txEl>
                                              <p:pRg st="5" end="5"/>
                                            </p:txEl>
                                          </p:spTgt>
                                        </p:tgtEl>
                                        <p:attrNameLst>
                                          <p:attrName>style.visibility</p:attrName>
                                        </p:attrNameLst>
                                      </p:cBhvr>
                                      <p:to>
                                        <p:strVal val="visible"/>
                                      </p:to>
                                    </p:set>
                                    <p:anim calcmode="lin" valueType="num">
                                      <p:cBhvr additive="base">
                                        <p:cTn id="37" dur="500" fill="hold"/>
                                        <p:tgtEl>
                                          <p:spTgt spid="25088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0883">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Autofit/>
          </a:bodyPr>
          <a:lstStyle/>
          <a:p>
            <a:r>
              <a:rPr lang="en-US" sz="4000" dirty="0"/>
              <a:t>Example of the Powers of a Relation</a:t>
            </a:r>
          </a:p>
        </p:txBody>
      </p:sp>
      <p:grpSp>
        <p:nvGrpSpPr>
          <p:cNvPr id="18" name="Group 17"/>
          <p:cNvGrpSpPr/>
          <p:nvPr/>
        </p:nvGrpSpPr>
        <p:grpSpPr>
          <a:xfrm>
            <a:off x="1219200" y="1752600"/>
            <a:ext cx="2286000" cy="1956375"/>
            <a:chOff x="1905000" y="2590800"/>
            <a:chExt cx="4572000" cy="4587861"/>
          </a:xfrm>
        </p:grpSpPr>
        <p:sp>
          <p:nvSpPr>
            <p:cNvPr id="4" name="Oval 3"/>
            <p:cNvSpPr/>
            <p:nvPr/>
          </p:nvSpPr>
          <p:spPr>
            <a:xfrm>
              <a:off x="23622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362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410200" y="4495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486400" y="2667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905000" y="2743200"/>
              <a:ext cx="381000" cy="523220"/>
            </a:xfrm>
            <a:prstGeom prst="rect">
              <a:avLst/>
            </a:prstGeom>
            <a:noFill/>
          </p:spPr>
          <p:txBody>
            <a:bodyPr wrap="square" rtlCol="0">
              <a:spAutoFit/>
            </a:bodyPr>
            <a:lstStyle/>
            <a:p>
              <a:r>
                <a:rPr lang="en-US" sz="2800" i="1" dirty="0"/>
                <a:t>a</a:t>
              </a:r>
            </a:p>
          </p:txBody>
        </p:sp>
        <p:sp>
          <p:nvSpPr>
            <p:cNvPr id="9" name="TextBox 8"/>
            <p:cNvSpPr txBox="1"/>
            <p:nvPr/>
          </p:nvSpPr>
          <p:spPr>
            <a:xfrm>
              <a:off x="6096000" y="2590800"/>
              <a:ext cx="381000" cy="523220"/>
            </a:xfrm>
            <a:prstGeom prst="rect">
              <a:avLst/>
            </a:prstGeom>
            <a:noFill/>
          </p:spPr>
          <p:txBody>
            <a:bodyPr wrap="square" rtlCol="0">
              <a:spAutoFit/>
            </a:bodyPr>
            <a:lstStyle/>
            <a:p>
              <a:r>
                <a:rPr lang="en-US" sz="2800" i="1" dirty="0"/>
                <a:t>b</a:t>
              </a:r>
            </a:p>
          </p:txBody>
        </p:sp>
        <p:sp>
          <p:nvSpPr>
            <p:cNvPr id="10" name="TextBox 9"/>
            <p:cNvSpPr txBox="1"/>
            <p:nvPr/>
          </p:nvSpPr>
          <p:spPr>
            <a:xfrm>
              <a:off x="5486400" y="5029200"/>
              <a:ext cx="381000" cy="523220"/>
            </a:xfrm>
            <a:prstGeom prst="rect">
              <a:avLst/>
            </a:prstGeom>
            <a:noFill/>
          </p:spPr>
          <p:txBody>
            <a:bodyPr wrap="square" rtlCol="0">
              <a:spAutoFit/>
            </a:bodyPr>
            <a:lstStyle/>
            <a:p>
              <a:r>
                <a:rPr lang="en-US" sz="2800" i="1" dirty="0"/>
                <a:t>c</a:t>
              </a:r>
            </a:p>
          </p:txBody>
        </p:sp>
        <p:sp>
          <p:nvSpPr>
            <p:cNvPr id="11" name="TextBox 10"/>
            <p:cNvSpPr txBox="1"/>
            <p:nvPr/>
          </p:nvSpPr>
          <p:spPr>
            <a:xfrm>
              <a:off x="2438400" y="5105400"/>
              <a:ext cx="381000" cy="523220"/>
            </a:xfrm>
            <a:prstGeom prst="rect">
              <a:avLst/>
            </a:prstGeom>
            <a:noFill/>
          </p:spPr>
          <p:txBody>
            <a:bodyPr wrap="square" rtlCol="0">
              <a:spAutoFit/>
            </a:bodyPr>
            <a:lstStyle/>
            <a:p>
              <a:r>
                <a:rPr lang="en-US" sz="2800" i="1" dirty="0"/>
                <a:t>d</a:t>
              </a:r>
            </a:p>
          </p:txBody>
        </p:sp>
        <p:cxnSp>
          <p:nvCxnSpPr>
            <p:cNvPr id="13" name="Straight Arrow Connector 12"/>
            <p:cNvCxnSpPr/>
            <p:nvPr/>
          </p:nvCxnSpPr>
          <p:spPr>
            <a:xfrm>
              <a:off x="2895600" y="28956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2819400" y="30480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5067300" y="37719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0800000" flipV="1">
              <a:off x="2819400" y="46482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5807315"/>
              <a:ext cx="381000" cy="1371346"/>
            </a:xfrm>
            <a:prstGeom prst="rect">
              <a:avLst/>
            </a:prstGeom>
            <a:noFill/>
          </p:spPr>
          <p:txBody>
            <a:bodyPr wrap="square" rtlCol="0">
              <a:spAutoFit/>
            </a:bodyPr>
            <a:lstStyle/>
            <a:p>
              <a:r>
                <a:rPr lang="en-US" sz="3200" i="1" dirty="0"/>
                <a:t>R</a:t>
              </a:r>
            </a:p>
          </p:txBody>
        </p:sp>
      </p:grpSp>
      <p:grpSp>
        <p:nvGrpSpPr>
          <p:cNvPr id="21" name="Group 20"/>
          <p:cNvGrpSpPr/>
          <p:nvPr/>
        </p:nvGrpSpPr>
        <p:grpSpPr>
          <a:xfrm>
            <a:off x="5029200" y="1676400"/>
            <a:ext cx="2133600" cy="1956375"/>
            <a:chOff x="1676400" y="1676400"/>
            <a:chExt cx="4800600" cy="4609120"/>
          </a:xfrm>
        </p:grpSpPr>
        <p:sp>
          <p:nvSpPr>
            <p:cNvPr id="22" name="Oval 21"/>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76400" y="1676400"/>
              <a:ext cx="381000" cy="523220"/>
            </a:xfrm>
            <a:prstGeom prst="rect">
              <a:avLst/>
            </a:prstGeom>
            <a:noFill/>
          </p:spPr>
          <p:txBody>
            <a:bodyPr wrap="square" rtlCol="0">
              <a:spAutoFit/>
            </a:bodyPr>
            <a:lstStyle/>
            <a:p>
              <a:r>
                <a:rPr lang="en-US" sz="2800" i="1" dirty="0"/>
                <a:t>a</a:t>
              </a:r>
            </a:p>
          </p:txBody>
        </p:sp>
        <p:sp>
          <p:nvSpPr>
            <p:cNvPr id="27" name="TextBox 26"/>
            <p:cNvSpPr txBox="1"/>
            <p:nvPr/>
          </p:nvSpPr>
          <p:spPr>
            <a:xfrm>
              <a:off x="6096000" y="1676400"/>
              <a:ext cx="381000" cy="523220"/>
            </a:xfrm>
            <a:prstGeom prst="rect">
              <a:avLst/>
            </a:prstGeom>
            <a:noFill/>
          </p:spPr>
          <p:txBody>
            <a:bodyPr wrap="square" rtlCol="0">
              <a:spAutoFit/>
            </a:bodyPr>
            <a:lstStyle/>
            <a:p>
              <a:r>
                <a:rPr lang="en-US" sz="2800" i="1" dirty="0"/>
                <a:t>b</a:t>
              </a:r>
            </a:p>
          </p:txBody>
        </p:sp>
        <p:sp>
          <p:nvSpPr>
            <p:cNvPr id="28" name="TextBox 27"/>
            <p:cNvSpPr txBox="1"/>
            <p:nvPr/>
          </p:nvSpPr>
          <p:spPr>
            <a:xfrm>
              <a:off x="5486400" y="4191000"/>
              <a:ext cx="381000" cy="523220"/>
            </a:xfrm>
            <a:prstGeom prst="rect">
              <a:avLst/>
            </a:prstGeom>
            <a:noFill/>
          </p:spPr>
          <p:txBody>
            <a:bodyPr wrap="square" rtlCol="0">
              <a:spAutoFit/>
            </a:bodyPr>
            <a:lstStyle/>
            <a:p>
              <a:r>
                <a:rPr lang="en-US" sz="2800" i="1" dirty="0"/>
                <a:t>c</a:t>
              </a:r>
            </a:p>
          </p:txBody>
        </p:sp>
        <p:sp>
          <p:nvSpPr>
            <p:cNvPr id="29" name="TextBox 28"/>
            <p:cNvSpPr txBox="1"/>
            <p:nvPr/>
          </p:nvSpPr>
          <p:spPr>
            <a:xfrm>
              <a:off x="2438400" y="4267200"/>
              <a:ext cx="381000" cy="523220"/>
            </a:xfrm>
            <a:prstGeom prst="rect">
              <a:avLst/>
            </a:prstGeom>
            <a:noFill/>
          </p:spPr>
          <p:txBody>
            <a:bodyPr wrap="square" rtlCol="0">
              <a:spAutoFit/>
            </a:bodyPr>
            <a:lstStyle/>
            <a:p>
              <a:r>
                <a:rPr lang="en-US" sz="2800" i="1" dirty="0"/>
                <a:t>d</a:t>
              </a:r>
            </a:p>
          </p:txBody>
        </p:sp>
        <p:cxnSp>
          <p:nvCxnSpPr>
            <p:cNvPr id="30" name="Straight Arrow Connector 29"/>
            <p:cNvCxnSpPr/>
            <p:nvPr/>
          </p:nvCxnSpPr>
          <p:spPr>
            <a:xfrm flipV="1">
              <a:off x="2819400" y="2209800"/>
              <a:ext cx="2590800" cy="14478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5067300" y="2933700"/>
              <a:ext cx="12192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10800000" flipV="1">
              <a:off x="2819400" y="3810000"/>
              <a:ext cx="2438400" cy="7620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62350" y="4907820"/>
              <a:ext cx="1474470" cy="1377700"/>
            </a:xfrm>
            <a:prstGeom prst="rect">
              <a:avLst/>
            </a:prstGeom>
            <a:noFill/>
          </p:spPr>
          <p:txBody>
            <a:bodyPr wrap="square" rtlCol="0">
              <a:spAutoFit/>
            </a:bodyPr>
            <a:lstStyle/>
            <a:p>
              <a:r>
                <a:rPr lang="en-US" sz="3200" i="1" dirty="0"/>
                <a:t>R</a:t>
              </a:r>
              <a:r>
                <a:rPr lang="en-US" sz="3200" baseline="30000" dirty="0">
                  <a:latin typeface="Cambria Math" pitchFamily="18" charset="0"/>
                  <a:ea typeface="Cambria Math" pitchFamily="18" charset="0"/>
                </a:rPr>
                <a:t>2</a:t>
              </a:r>
            </a:p>
          </p:txBody>
        </p:sp>
        <p:cxnSp>
          <p:nvCxnSpPr>
            <p:cNvPr id="34" name="Straight Arrow Connector 33"/>
            <p:cNvCxnSpPr/>
            <p:nvPr/>
          </p:nvCxnSpPr>
          <p:spPr>
            <a:xfrm>
              <a:off x="2895600" y="2209800"/>
              <a:ext cx="2514600" cy="1371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6" name="Oval 35"/>
          <p:cNvSpPr/>
          <p:nvPr/>
        </p:nvSpPr>
        <p:spPr>
          <a:xfrm>
            <a:off x="5428129"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428129"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6862482" y="5148179"/>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898341" y="4334968"/>
            <a:ext cx="179294" cy="1694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105400" y="4334968"/>
            <a:ext cx="179294" cy="232660"/>
          </a:xfrm>
          <a:prstGeom prst="rect">
            <a:avLst/>
          </a:prstGeom>
          <a:noFill/>
        </p:spPr>
        <p:txBody>
          <a:bodyPr wrap="square" rtlCol="0">
            <a:spAutoFit/>
          </a:bodyPr>
          <a:lstStyle/>
          <a:p>
            <a:r>
              <a:rPr lang="en-US" sz="2800" i="1" dirty="0"/>
              <a:t>a</a:t>
            </a:r>
          </a:p>
        </p:txBody>
      </p:sp>
      <p:sp>
        <p:nvSpPr>
          <p:cNvPr id="41" name="TextBox 40"/>
          <p:cNvSpPr txBox="1"/>
          <p:nvPr/>
        </p:nvSpPr>
        <p:spPr>
          <a:xfrm>
            <a:off x="7391400" y="4267200"/>
            <a:ext cx="179294" cy="232660"/>
          </a:xfrm>
          <a:prstGeom prst="rect">
            <a:avLst/>
          </a:prstGeom>
          <a:noFill/>
        </p:spPr>
        <p:txBody>
          <a:bodyPr wrap="square" rtlCol="0">
            <a:spAutoFit/>
          </a:bodyPr>
          <a:lstStyle/>
          <a:p>
            <a:r>
              <a:rPr lang="en-US" sz="2800" i="1" dirty="0"/>
              <a:t>b</a:t>
            </a:r>
          </a:p>
        </p:txBody>
      </p:sp>
      <p:sp>
        <p:nvSpPr>
          <p:cNvPr id="42" name="TextBox 41"/>
          <p:cNvSpPr txBox="1"/>
          <p:nvPr/>
        </p:nvSpPr>
        <p:spPr>
          <a:xfrm>
            <a:off x="6898341" y="5385366"/>
            <a:ext cx="179294" cy="232660"/>
          </a:xfrm>
          <a:prstGeom prst="rect">
            <a:avLst/>
          </a:prstGeom>
          <a:noFill/>
        </p:spPr>
        <p:txBody>
          <a:bodyPr wrap="square" rtlCol="0">
            <a:spAutoFit/>
          </a:bodyPr>
          <a:lstStyle/>
          <a:p>
            <a:r>
              <a:rPr lang="en-US" sz="2800" i="1" dirty="0"/>
              <a:t>c</a:t>
            </a:r>
          </a:p>
        </p:txBody>
      </p:sp>
      <p:sp>
        <p:nvSpPr>
          <p:cNvPr id="43" name="TextBox 42"/>
          <p:cNvSpPr txBox="1"/>
          <p:nvPr/>
        </p:nvSpPr>
        <p:spPr>
          <a:xfrm>
            <a:off x="5463988" y="5419250"/>
            <a:ext cx="179294" cy="232660"/>
          </a:xfrm>
          <a:prstGeom prst="rect">
            <a:avLst/>
          </a:prstGeom>
          <a:noFill/>
        </p:spPr>
        <p:txBody>
          <a:bodyPr wrap="square" rtlCol="0">
            <a:spAutoFit/>
          </a:bodyPr>
          <a:lstStyle/>
          <a:p>
            <a:r>
              <a:rPr lang="en-US" sz="2800" i="1" dirty="0"/>
              <a:t>d</a:t>
            </a:r>
          </a:p>
        </p:txBody>
      </p:sp>
      <p:sp>
        <p:nvSpPr>
          <p:cNvPr id="44" name="TextBox 43"/>
          <p:cNvSpPr txBox="1"/>
          <p:nvPr/>
        </p:nvSpPr>
        <p:spPr>
          <a:xfrm>
            <a:off x="6019800" y="5562600"/>
            <a:ext cx="753036" cy="584775"/>
          </a:xfrm>
          <a:prstGeom prst="rect">
            <a:avLst/>
          </a:prstGeom>
          <a:noFill/>
        </p:spPr>
        <p:txBody>
          <a:bodyPr wrap="square" rtlCol="0">
            <a:spAutoFit/>
          </a:bodyPr>
          <a:lstStyle/>
          <a:p>
            <a:r>
              <a:rPr lang="en-US" sz="3200" i="1" dirty="0"/>
              <a:t>R</a:t>
            </a:r>
            <a:r>
              <a:rPr lang="en-US" sz="3200" baseline="30000" dirty="0">
                <a:latin typeface="Cambria Math" pitchFamily="18" charset="0"/>
                <a:ea typeface="Cambria Math" pitchFamily="18" charset="0"/>
              </a:rPr>
              <a:t>3</a:t>
            </a:r>
          </a:p>
        </p:txBody>
      </p:sp>
      <p:cxnSp>
        <p:nvCxnSpPr>
          <p:cNvPr id="45" name="Straight Arrow Connector 44"/>
          <p:cNvCxnSpPr/>
          <p:nvPr/>
        </p:nvCxnSpPr>
        <p:spPr>
          <a:xfrm rot="5400000">
            <a:off x="5228776" y="4843204"/>
            <a:ext cx="542141" cy="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Right Arrow 62"/>
          <p:cNvSpPr/>
          <p:nvPr/>
        </p:nvSpPr>
        <p:spPr>
          <a:xfrm>
            <a:off x="4191000" y="2209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Down Arrow 63"/>
          <p:cNvSpPr/>
          <p:nvPr/>
        </p:nvSpPr>
        <p:spPr>
          <a:xfrm>
            <a:off x="6019800" y="3733800"/>
            <a:ext cx="304800" cy="228600"/>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ight Arrow 64"/>
          <p:cNvSpPr/>
          <p:nvPr/>
        </p:nvSpPr>
        <p:spPr>
          <a:xfrm rot="10800000">
            <a:off x="4191000" y="47244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6" name="Group 65"/>
          <p:cNvGrpSpPr/>
          <p:nvPr/>
        </p:nvGrpSpPr>
        <p:grpSpPr>
          <a:xfrm>
            <a:off x="1066800" y="4114800"/>
            <a:ext cx="2743200" cy="2108775"/>
            <a:chOff x="1752600" y="1676400"/>
            <a:chExt cx="4876800" cy="4177096"/>
          </a:xfrm>
        </p:grpSpPr>
        <p:sp>
          <p:nvSpPr>
            <p:cNvPr id="67" name="Oval 66"/>
            <p:cNvSpPr/>
            <p:nvPr/>
          </p:nvSpPr>
          <p:spPr>
            <a:xfrm>
              <a:off x="23622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2362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410200" y="3657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5486400" y="18288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1752600" y="1905000"/>
              <a:ext cx="381000" cy="523220"/>
            </a:xfrm>
            <a:prstGeom prst="rect">
              <a:avLst/>
            </a:prstGeom>
            <a:noFill/>
          </p:spPr>
          <p:txBody>
            <a:bodyPr wrap="square" rtlCol="0">
              <a:spAutoFit/>
            </a:bodyPr>
            <a:lstStyle/>
            <a:p>
              <a:r>
                <a:rPr lang="en-US" sz="2800" i="1" dirty="0"/>
                <a:t>a</a:t>
              </a:r>
            </a:p>
          </p:txBody>
        </p:sp>
        <p:sp>
          <p:nvSpPr>
            <p:cNvPr id="72" name="TextBox 71"/>
            <p:cNvSpPr txBox="1"/>
            <p:nvPr/>
          </p:nvSpPr>
          <p:spPr>
            <a:xfrm>
              <a:off x="6248400" y="1676400"/>
              <a:ext cx="381000" cy="523220"/>
            </a:xfrm>
            <a:prstGeom prst="rect">
              <a:avLst/>
            </a:prstGeom>
            <a:noFill/>
          </p:spPr>
          <p:txBody>
            <a:bodyPr wrap="square" rtlCol="0">
              <a:spAutoFit/>
            </a:bodyPr>
            <a:lstStyle/>
            <a:p>
              <a:r>
                <a:rPr lang="en-US" sz="2800" i="1" dirty="0"/>
                <a:t>b</a:t>
              </a:r>
            </a:p>
          </p:txBody>
        </p:sp>
        <p:sp>
          <p:nvSpPr>
            <p:cNvPr id="73" name="TextBox 72"/>
            <p:cNvSpPr txBox="1"/>
            <p:nvPr/>
          </p:nvSpPr>
          <p:spPr>
            <a:xfrm>
              <a:off x="5486400" y="4191000"/>
              <a:ext cx="381000" cy="523220"/>
            </a:xfrm>
            <a:prstGeom prst="rect">
              <a:avLst/>
            </a:prstGeom>
            <a:noFill/>
          </p:spPr>
          <p:txBody>
            <a:bodyPr wrap="square" rtlCol="0">
              <a:spAutoFit/>
            </a:bodyPr>
            <a:lstStyle/>
            <a:p>
              <a:r>
                <a:rPr lang="en-US" sz="2800" i="1" dirty="0"/>
                <a:t>c</a:t>
              </a:r>
            </a:p>
          </p:txBody>
        </p:sp>
        <p:sp>
          <p:nvSpPr>
            <p:cNvPr id="74" name="TextBox 73"/>
            <p:cNvSpPr txBox="1"/>
            <p:nvPr/>
          </p:nvSpPr>
          <p:spPr>
            <a:xfrm>
              <a:off x="2438400" y="4267200"/>
              <a:ext cx="381000" cy="523220"/>
            </a:xfrm>
            <a:prstGeom prst="rect">
              <a:avLst/>
            </a:prstGeom>
            <a:noFill/>
          </p:spPr>
          <p:txBody>
            <a:bodyPr wrap="square" rtlCol="0">
              <a:spAutoFit/>
            </a:bodyPr>
            <a:lstStyle/>
            <a:p>
              <a:r>
                <a:rPr lang="en-US" sz="2800" i="1" dirty="0"/>
                <a:t>d</a:t>
              </a:r>
            </a:p>
          </p:txBody>
        </p:sp>
        <p:cxnSp>
          <p:nvCxnSpPr>
            <p:cNvPr id="75" name="Straight Arrow Connector 74"/>
            <p:cNvCxnSpPr/>
            <p:nvPr/>
          </p:nvCxnSpPr>
          <p:spPr>
            <a:xfrm>
              <a:off x="2895600" y="2057400"/>
              <a:ext cx="2438400"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819400" y="2209800"/>
              <a:ext cx="2590800" cy="1447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rot="5400000">
              <a:off x="5067300" y="2933700"/>
              <a:ext cx="12192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rot="10800000" flipV="1">
              <a:off x="2819400" y="3810000"/>
              <a:ext cx="2438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513667" y="4695164"/>
              <a:ext cx="1828800" cy="1158332"/>
            </a:xfrm>
            <a:prstGeom prst="rect">
              <a:avLst/>
            </a:prstGeom>
            <a:noFill/>
          </p:spPr>
          <p:txBody>
            <a:bodyPr wrap="square" rtlCol="0">
              <a:spAutoFit/>
            </a:bodyPr>
            <a:lstStyle/>
            <a:p>
              <a:r>
                <a:rPr lang="en-US" sz="3200" i="1" dirty="0"/>
                <a:t>R</a:t>
              </a:r>
              <a:r>
                <a:rPr lang="en-US" sz="3200" baseline="30000" dirty="0">
                  <a:latin typeface="Cambria Math" pitchFamily="18" charset="0"/>
                  <a:ea typeface="Cambria Math" pitchFamily="18" charset="0"/>
                </a:rPr>
                <a:t>4</a:t>
              </a:r>
            </a:p>
          </p:txBody>
        </p:sp>
      </p:grpSp>
      <p:sp>
        <p:nvSpPr>
          <p:cNvPr id="80" name="TextBox 79"/>
          <p:cNvSpPr txBox="1"/>
          <p:nvPr/>
        </p:nvSpPr>
        <p:spPr>
          <a:xfrm>
            <a:off x="685800" y="6172200"/>
            <a:ext cx="8229600" cy="646331"/>
          </a:xfrm>
          <a:prstGeom prst="rect">
            <a:avLst/>
          </a:prstGeom>
          <a:noFill/>
          <a:ln>
            <a:solidFill>
              <a:schemeClr val="tx2"/>
            </a:solidFill>
          </a:ln>
        </p:spPr>
        <p:txBody>
          <a:bodyPr wrap="square" rtlCol="0">
            <a:spAutoFit/>
          </a:bodyPr>
          <a:lstStyle/>
          <a:p>
            <a:r>
              <a:rPr lang="en-US" dirty="0"/>
              <a:t>The pair (</a:t>
            </a:r>
            <a:r>
              <a:rPr lang="en-US" dirty="0" err="1"/>
              <a:t>x,y</a:t>
            </a:r>
            <a:r>
              <a:rPr lang="en-US" dirty="0"/>
              <a:t>) is in  </a:t>
            </a:r>
            <a:r>
              <a:rPr lang="en-US" i="1" dirty="0" err="1"/>
              <a:t>R</a:t>
            </a:r>
            <a:r>
              <a:rPr lang="en-US" i="1" baseline="30000" dirty="0" err="1">
                <a:ea typeface="Cambria Math" pitchFamily="18" charset="0"/>
              </a:rPr>
              <a:t>n</a:t>
            </a:r>
            <a:r>
              <a:rPr lang="en-US" baseline="30000" dirty="0">
                <a:latin typeface="Cambria Math" pitchFamily="18" charset="0"/>
                <a:ea typeface="Cambria Math" pitchFamily="18" charset="0"/>
              </a:rPr>
              <a:t> </a:t>
            </a:r>
            <a:r>
              <a:rPr lang="en-US" dirty="0"/>
              <a:t> if there is a path of length </a:t>
            </a:r>
            <a:r>
              <a:rPr lang="en-US" i="1" dirty="0"/>
              <a:t>n</a:t>
            </a:r>
            <a:r>
              <a:rPr lang="en-US" dirty="0"/>
              <a:t> from </a:t>
            </a:r>
            <a:r>
              <a:rPr lang="en-US" i="1" dirty="0"/>
              <a:t>x</a:t>
            </a:r>
            <a:r>
              <a:rPr lang="en-US" dirty="0"/>
              <a:t> to </a:t>
            </a:r>
            <a:r>
              <a:rPr lang="en-US" i="1" dirty="0"/>
              <a:t>y</a:t>
            </a:r>
            <a:r>
              <a:rPr lang="en-US" dirty="0"/>
              <a:t>  in </a:t>
            </a:r>
            <a:r>
              <a:rPr lang="en-US" i="1" dirty="0"/>
              <a:t>R</a:t>
            </a:r>
            <a:endParaRPr lang="en-US" dirty="0"/>
          </a:p>
          <a:p>
            <a:r>
              <a:rPr lang="en-US" dirty="0"/>
              <a:t>             (following the direction of the arrows). </a:t>
            </a:r>
            <a:endParaRPr lang="en-US" baseline="30000" dirty="0">
              <a:latin typeface="Cambria Math" pitchFamily="18" charset="0"/>
              <a:ea typeface="Cambria Math" pitchFamily="18" charset="0"/>
            </a:endParaRPr>
          </a:p>
        </p:txBody>
      </p:sp>
      <p:sp>
        <p:nvSpPr>
          <p:cNvPr id="93" name="Freeform 92"/>
          <p:cNvSpPr/>
          <p:nvPr/>
        </p:nvSpPr>
        <p:spPr>
          <a:xfrm>
            <a:off x="7010400" y="41910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4" name="Freeform 93"/>
          <p:cNvSpPr/>
          <p:nvPr/>
        </p:nvSpPr>
        <p:spPr>
          <a:xfrm>
            <a:off x="6934200" y="5029200"/>
            <a:ext cx="33085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5" name="Freeform 94"/>
          <p:cNvSpPr/>
          <p:nvPr/>
        </p:nvSpPr>
        <p:spPr>
          <a:xfrm rot="881162">
            <a:off x="5525642" y="5062139"/>
            <a:ext cx="304800" cy="348856"/>
          </a:xfrm>
          <a:custGeom>
            <a:avLst/>
            <a:gdLst>
              <a:gd name="connsiteX0" fmla="*/ 0 w 330850"/>
              <a:gd name="connsiteY0" fmla="*/ 126749 h 348856"/>
              <a:gd name="connsiteX1" fmla="*/ 45268 w 330850"/>
              <a:gd name="connsiteY1" fmla="*/ 45268 h 348856"/>
              <a:gd name="connsiteX2" fmla="*/ 72428 w 330850"/>
              <a:gd name="connsiteY2" fmla="*/ 36214 h 348856"/>
              <a:gd name="connsiteX3" fmla="*/ 99588 w 330850"/>
              <a:gd name="connsiteY3" fmla="*/ 18107 h 348856"/>
              <a:gd name="connsiteX4" fmla="*/ 153909 w 330850"/>
              <a:gd name="connsiteY4" fmla="*/ 0 h 348856"/>
              <a:gd name="connsiteX5" fmla="*/ 190123 w 330850"/>
              <a:gd name="connsiteY5" fmla="*/ 9054 h 348856"/>
              <a:gd name="connsiteX6" fmla="*/ 244444 w 330850"/>
              <a:gd name="connsiteY6" fmla="*/ 27161 h 348856"/>
              <a:gd name="connsiteX7" fmla="*/ 307818 w 330850"/>
              <a:gd name="connsiteY7" fmla="*/ 108642 h 348856"/>
              <a:gd name="connsiteX8" fmla="*/ 316872 w 330850"/>
              <a:gd name="connsiteY8" fmla="*/ 135802 h 348856"/>
              <a:gd name="connsiteX9" fmla="*/ 289711 w 330850"/>
              <a:gd name="connsiteY9" fmla="*/ 298765 h 348856"/>
              <a:gd name="connsiteX10" fmla="*/ 262551 w 330850"/>
              <a:gd name="connsiteY10" fmla="*/ 307818 h 348856"/>
              <a:gd name="connsiteX11" fmla="*/ 235390 w 330850"/>
              <a:gd name="connsiteY11" fmla="*/ 325925 h 348856"/>
              <a:gd name="connsiteX12" fmla="*/ 90535 w 330850"/>
              <a:gd name="connsiteY12" fmla="*/ 325925 h 348856"/>
              <a:gd name="connsiteX13" fmla="*/ 36214 w 330850"/>
              <a:gd name="connsiteY13" fmla="*/ 307818 h 34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0850" h="348856">
                <a:moveTo>
                  <a:pt x="0" y="126749"/>
                </a:moveTo>
                <a:cubicBezTo>
                  <a:pt x="7972" y="102834"/>
                  <a:pt x="21921" y="53051"/>
                  <a:pt x="45268" y="45268"/>
                </a:cubicBezTo>
                <a:cubicBezTo>
                  <a:pt x="54321" y="42250"/>
                  <a:pt x="63892" y="40482"/>
                  <a:pt x="72428" y="36214"/>
                </a:cubicBezTo>
                <a:cubicBezTo>
                  <a:pt x="82160" y="31348"/>
                  <a:pt x="89645" y="22526"/>
                  <a:pt x="99588" y="18107"/>
                </a:cubicBezTo>
                <a:cubicBezTo>
                  <a:pt x="117029" y="10355"/>
                  <a:pt x="153909" y="0"/>
                  <a:pt x="153909" y="0"/>
                </a:cubicBezTo>
                <a:cubicBezTo>
                  <a:pt x="165980" y="3018"/>
                  <a:pt x="178205" y="5479"/>
                  <a:pt x="190123" y="9054"/>
                </a:cubicBezTo>
                <a:cubicBezTo>
                  <a:pt x="208404" y="14539"/>
                  <a:pt x="244444" y="27161"/>
                  <a:pt x="244444" y="27161"/>
                </a:cubicBezTo>
                <a:cubicBezTo>
                  <a:pt x="267879" y="50596"/>
                  <a:pt x="296988" y="76154"/>
                  <a:pt x="307818" y="108642"/>
                </a:cubicBezTo>
                <a:lnTo>
                  <a:pt x="316872" y="135802"/>
                </a:lnTo>
                <a:cubicBezTo>
                  <a:pt x="315989" y="149048"/>
                  <a:pt x="330850" y="265854"/>
                  <a:pt x="289711" y="298765"/>
                </a:cubicBezTo>
                <a:cubicBezTo>
                  <a:pt x="282259" y="304727"/>
                  <a:pt x="271604" y="304800"/>
                  <a:pt x="262551" y="307818"/>
                </a:cubicBezTo>
                <a:cubicBezTo>
                  <a:pt x="253497" y="313854"/>
                  <a:pt x="245122" y="321059"/>
                  <a:pt x="235390" y="325925"/>
                </a:cubicBezTo>
                <a:cubicBezTo>
                  <a:pt x="189530" y="348856"/>
                  <a:pt x="140940" y="329803"/>
                  <a:pt x="90535" y="325925"/>
                </a:cubicBezTo>
                <a:lnTo>
                  <a:pt x="36214" y="307818"/>
                </a:lnTo>
              </a:path>
            </a:pathLst>
          </a:cu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altLang="zh-CN" dirty="0"/>
              <a:t>xercise </a:t>
            </a:r>
            <a:endParaRPr lang="zh-CN" altLang="en-US" dirty="0"/>
          </a:p>
        </p:txBody>
      </p:sp>
      <p:sp>
        <p:nvSpPr>
          <p:cNvPr id="3" name="文本占位符 2"/>
          <p:cNvSpPr>
            <a:spLocks noGrp="1"/>
          </p:cNvSpPr>
          <p:nvPr>
            <p:ph type="body" idx="1"/>
          </p:nvPr>
        </p:nvSpPr>
        <p:spPr/>
        <p:txBody>
          <a:bodyPr/>
          <a:lstStyle/>
          <a:p>
            <a:r>
              <a:rPr lang="en-US" altLang="zh-CN" dirty="0">
                <a:ea typeface="宋体" charset="-122"/>
              </a:rPr>
              <a:t>P597   21     7</a:t>
            </a:r>
            <a:r>
              <a:rPr lang="en-US" altLang="zh-CN" baseline="30000" dirty="0">
                <a:ea typeface="宋体" charset="-122"/>
              </a:rPr>
              <a:t>th</a:t>
            </a:r>
            <a:r>
              <a:rPr lang="en-US" altLang="zh-CN" dirty="0">
                <a:ea typeface="宋体" charset="-122"/>
              </a:rPr>
              <a:t> edition</a:t>
            </a:r>
          </a:p>
          <a:p>
            <a:endParaRPr lang="en-US" altLang="zh-CN" dirty="0"/>
          </a:p>
          <a:p>
            <a:r>
              <a:rPr lang="en-US" altLang="zh-CN" dirty="0">
                <a:ea typeface="宋体" charset="-122"/>
              </a:rPr>
              <a:t>P543  21      6</a:t>
            </a:r>
            <a:r>
              <a:rPr lang="en-US" altLang="zh-CN" baseline="30000" dirty="0">
                <a:ea typeface="宋体" charset="-122"/>
              </a:rPr>
              <a:t>th</a:t>
            </a:r>
            <a:r>
              <a:rPr lang="en-US" altLang="zh-CN" dirty="0">
                <a:ea typeface="宋体" charset="-122"/>
              </a:rPr>
              <a:t> edition</a:t>
            </a:r>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2286000"/>
            <a:ext cx="7772400" cy="1143000"/>
          </a:xfrm>
          <a:noFill/>
        </p:spPr>
        <p:txBody>
          <a:bodyPr/>
          <a:lstStyle/>
          <a:p>
            <a:r>
              <a:rPr lang="en-US" altLang="zh-CN">
                <a:ea typeface="宋体" charset="-122"/>
              </a:rPr>
              <a:t>Closures of Relations</a:t>
            </a:r>
          </a:p>
        </p:txBody>
      </p:sp>
      <p:sp>
        <p:nvSpPr>
          <p:cNvPr id="3075" name="Rectangle 3"/>
          <p:cNvSpPr>
            <a:spLocks noGrp="1" noChangeArrowheads="1"/>
          </p:cNvSpPr>
          <p:nvPr>
            <p:ph type="subTitle" idx="1"/>
          </p:nvPr>
        </p:nvSpPr>
        <p:spPr/>
        <p:txBody>
          <a:bodyPr/>
          <a:lstStyle/>
          <a:p>
            <a:pPr>
              <a:spcBef>
                <a:spcPct val="0"/>
              </a:spcBef>
              <a:buClrTx/>
              <a:buSzTx/>
            </a:pPr>
            <a:r>
              <a:rPr lang="en-US" altLang="zh-CN">
                <a:ea typeface="宋体" charset="-122"/>
              </a:rPr>
              <a:t>Section 8.4</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a:ea typeface="宋体" charset="-122"/>
              </a:rPr>
              <a:t>Definition of Closure</a:t>
            </a:r>
          </a:p>
        </p:txBody>
      </p:sp>
      <p:sp>
        <p:nvSpPr>
          <p:cNvPr id="4099" name="Rectangle 3"/>
          <p:cNvSpPr>
            <a:spLocks noGrp="1" noChangeArrowheads="1"/>
          </p:cNvSpPr>
          <p:nvPr>
            <p:ph type="body" idx="1"/>
          </p:nvPr>
        </p:nvSpPr>
        <p:spPr>
          <a:xfrm>
            <a:off x="666750" y="2247900"/>
            <a:ext cx="8001000" cy="2800350"/>
          </a:xfrm>
        </p:spPr>
        <p:txBody>
          <a:bodyPr/>
          <a:lstStyle/>
          <a:p>
            <a:r>
              <a:rPr lang="en-US" altLang="zh-CN">
                <a:ea typeface="宋体" charset="-122"/>
              </a:rPr>
              <a:t>The </a:t>
            </a:r>
            <a:r>
              <a:rPr lang="en-US" altLang="zh-CN" i="1">
                <a:solidFill>
                  <a:schemeClr val="tx2"/>
                </a:solidFill>
                <a:ea typeface="宋体" charset="-122"/>
              </a:rPr>
              <a:t>closure</a:t>
            </a:r>
            <a:r>
              <a:rPr lang="en-US" altLang="zh-CN">
                <a:ea typeface="宋体" charset="-122"/>
              </a:rPr>
              <a:t> of a relation </a:t>
            </a:r>
            <a:r>
              <a:rPr lang="en-US" altLang="zh-CN" i="1">
                <a:ea typeface="宋体" charset="-122"/>
              </a:rPr>
              <a:t>R</a:t>
            </a:r>
            <a:r>
              <a:rPr lang="en-US" altLang="zh-CN">
                <a:ea typeface="宋体" charset="-122"/>
              </a:rPr>
              <a:t> with respect to property </a:t>
            </a:r>
            <a:r>
              <a:rPr lang="en-US" altLang="zh-CN" b="1">
                <a:ea typeface="宋体" charset="-122"/>
              </a:rPr>
              <a:t>P</a:t>
            </a:r>
            <a:r>
              <a:rPr lang="en-US" altLang="zh-CN">
                <a:ea typeface="宋体" charset="-122"/>
              </a:rPr>
              <a:t> is the relation obtained by adding the minimum number of ordered pairs to </a:t>
            </a:r>
            <a:r>
              <a:rPr lang="en-US" altLang="zh-CN" i="1">
                <a:ea typeface="宋体" charset="-122"/>
              </a:rPr>
              <a:t>R</a:t>
            </a:r>
            <a:r>
              <a:rPr lang="en-US" altLang="zh-CN">
                <a:ea typeface="宋体" charset="-122"/>
              </a:rPr>
              <a:t> to obtain property </a:t>
            </a:r>
            <a:r>
              <a:rPr lang="en-US" altLang="zh-CN" b="1">
                <a:ea typeface="宋体" charset="-122"/>
              </a:rPr>
              <a:t>P</a:t>
            </a:r>
            <a:r>
              <a:rPr lang="en-US" altLang="zh-CN">
                <a:ea typeface="宋体" charset="-122"/>
              </a:rPr>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zh-CN">
                <a:ea typeface="宋体" charset="-122"/>
              </a:rPr>
              <a:t>Reflexive Closure</a:t>
            </a:r>
          </a:p>
        </p:txBody>
      </p:sp>
      <p:sp>
        <p:nvSpPr>
          <p:cNvPr id="263171" name="Rectangle 3"/>
          <p:cNvSpPr>
            <a:spLocks noGrp="1" noChangeArrowheads="1"/>
          </p:cNvSpPr>
          <p:nvPr>
            <p:ph type="body" idx="1"/>
          </p:nvPr>
        </p:nvSpPr>
        <p:spPr/>
        <p:txBody>
          <a:bodyPr lIns="0" rIns="0"/>
          <a:lstStyle/>
          <a:p>
            <a:r>
              <a:rPr lang="en-US" altLang="zh-CN" sz="2800">
                <a:ea typeface="宋体" charset="-122"/>
              </a:rPr>
              <a:t>In terms of the digraph representation of </a:t>
            </a:r>
            <a:r>
              <a:rPr lang="en-US" altLang="zh-CN" sz="2800" i="1">
                <a:ea typeface="宋体" charset="-122"/>
              </a:rPr>
              <a:t>R</a:t>
            </a:r>
            <a:r>
              <a:rPr lang="en-US" altLang="zh-CN" sz="2800">
                <a:ea typeface="宋体" charset="-122"/>
              </a:rPr>
              <a:t>:</a:t>
            </a:r>
          </a:p>
          <a:p>
            <a:pPr lvl="1"/>
            <a:r>
              <a:rPr lang="en-US" altLang="zh-CN" sz="2400">
                <a:ea typeface="宋体" charset="-122"/>
              </a:rPr>
              <a:t>Add loops to all vertices to find the reflexive closure</a:t>
            </a:r>
          </a:p>
          <a:p>
            <a:pPr lvl="1"/>
            <a:endParaRPr lang="en-US" altLang="zh-CN" sz="2400">
              <a:ea typeface="宋体" charset="-122"/>
            </a:endParaRPr>
          </a:p>
          <a:p>
            <a:r>
              <a:rPr lang="en-US" altLang="zh-CN" sz="2800">
                <a:ea typeface="宋体" charset="-122"/>
              </a:rPr>
              <a:t>In terms of the 0-1 matrix representation:</a:t>
            </a:r>
          </a:p>
          <a:p>
            <a:pPr lvl="1"/>
            <a:r>
              <a:rPr lang="en-US" altLang="zh-CN" sz="2400">
                <a:ea typeface="宋体" charset="-122"/>
              </a:rPr>
              <a:t>Put 1’s on the diagonal to find the reflexive closure</a:t>
            </a:r>
          </a:p>
          <a:p>
            <a:pPr lvl="1"/>
            <a:endParaRPr lang="en-US" altLang="zh-CN" sz="2400">
              <a:ea typeface="宋体" charset="-122"/>
            </a:endParaRPr>
          </a:p>
          <a:p>
            <a:r>
              <a:rPr lang="en-US" altLang="zh-CN" sz="2800">
                <a:ea typeface="宋体" charset="-122"/>
              </a:rPr>
              <a:t>r(R)=R∪⊿   where ⊿={(a,a)|a∈A}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 calcmode="lin" valueType="num">
                                      <p:cBhvr additive="base">
                                        <p:cTn id="7" dur="500" fill="hold"/>
                                        <p:tgtEl>
                                          <p:spTgt spid="2631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31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3171">
                                            <p:txEl>
                                              <p:pRg st="1" end="1"/>
                                            </p:txEl>
                                          </p:spTgt>
                                        </p:tgtEl>
                                        <p:attrNameLst>
                                          <p:attrName>style.visibility</p:attrName>
                                        </p:attrNameLst>
                                      </p:cBhvr>
                                      <p:to>
                                        <p:strVal val="visible"/>
                                      </p:to>
                                    </p:set>
                                    <p:anim calcmode="lin" valueType="num">
                                      <p:cBhvr additive="base">
                                        <p:cTn id="11" dur="500" fill="hold"/>
                                        <p:tgtEl>
                                          <p:spTgt spid="2631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3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3171">
                                            <p:txEl>
                                              <p:pRg st="3" end="3"/>
                                            </p:txEl>
                                          </p:spTgt>
                                        </p:tgtEl>
                                        <p:attrNameLst>
                                          <p:attrName>style.visibility</p:attrName>
                                        </p:attrNameLst>
                                      </p:cBhvr>
                                      <p:to>
                                        <p:strVal val="visible"/>
                                      </p:to>
                                    </p:set>
                                    <p:anim calcmode="lin" valueType="num">
                                      <p:cBhvr additive="base">
                                        <p:cTn id="17" dur="500" fill="hold"/>
                                        <p:tgtEl>
                                          <p:spTgt spid="26317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317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63171">
                                            <p:txEl>
                                              <p:pRg st="4" end="4"/>
                                            </p:txEl>
                                          </p:spTgt>
                                        </p:tgtEl>
                                        <p:attrNameLst>
                                          <p:attrName>style.visibility</p:attrName>
                                        </p:attrNameLst>
                                      </p:cBhvr>
                                      <p:to>
                                        <p:strVal val="visible"/>
                                      </p:to>
                                    </p:set>
                                    <p:anim calcmode="lin" valueType="num">
                                      <p:cBhvr additive="base">
                                        <p:cTn id="21" dur="500" fill="hold"/>
                                        <p:tgtEl>
                                          <p:spTgt spid="26317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631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63171">
                                            <p:txEl>
                                              <p:pRg st="6" end="6"/>
                                            </p:txEl>
                                          </p:spTgt>
                                        </p:tgtEl>
                                        <p:attrNameLst>
                                          <p:attrName>style.visibility</p:attrName>
                                        </p:attrNameLst>
                                      </p:cBhvr>
                                      <p:to>
                                        <p:strVal val="visible"/>
                                      </p:to>
                                    </p:set>
                                    <p:anim calcmode="lin" valueType="num">
                                      <p:cBhvr additive="base">
                                        <p:cTn id="27" dur="500" fill="hold"/>
                                        <p:tgtEl>
                                          <p:spTgt spid="263171">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6317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a:ea typeface="宋体" charset="-122"/>
              </a:rPr>
              <a:t>Symmetric Closure</a:t>
            </a:r>
          </a:p>
        </p:txBody>
      </p:sp>
      <p:sp>
        <p:nvSpPr>
          <p:cNvPr id="264195" name="Rectangle 3"/>
          <p:cNvSpPr>
            <a:spLocks noGrp="1" noChangeArrowheads="1"/>
          </p:cNvSpPr>
          <p:nvPr>
            <p:ph type="body" idx="1"/>
          </p:nvPr>
        </p:nvSpPr>
        <p:spPr>
          <a:xfrm>
            <a:off x="685800" y="1981200"/>
            <a:ext cx="7772400" cy="3443288"/>
          </a:xfrm>
        </p:spPr>
        <p:txBody>
          <a:bodyPr/>
          <a:lstStyle/>
          <a:p>
            <a:r>
              <a:rPr lang="en-US" altLang="zh-CN" sz="2800" dirty="0">
                <a:ea typeface="宋体" charset="-122"/>
              </a:rPr>
              <a:t>In terms of the digraph representation of </a:t>
            </a:r>
            <a:r>
              <a:rPr lang="en-US" altLang="zh-CN" sz="2800" i="1" dirty="0">
                <a:ea typeface="宋体" charset="-122"/>
              </a:rPr>
              <a:t>R</a:t>
            </a:r>
            <a:r>
              <a:rPr lang="en-US" altLang="zh-CN" sz="2800" dirty="0">
                <a:ea typeface="宋体" charset="-122"/>
              </a:rPr>
              <a:t>:</a:t>
            </a:r>
          </a:p>
          <a:p>
            <a:pPr lvl="1"/>
            <a:r>
              <a:rPr lang="en-US" altLang="zh-CN" sz="2400" dirty="0">
                <a:ea typeface="宋体" charset="-122"/>
              </a:rPr>
              <a:t>Add arcs in the opposite direction to find the symmetric closure</a:t>
            </a:r>
          </a:p>
          <a:p>
            <a:pPr lvl="1">
              <a:buFontTx/>
              <a:buNone/>
            </a:pPr>
            <a:r>
              <a:rPr lang="en-US" altLang="zh-CN" sz="2400" dirty="0">
                <a:ea typeface="宋体" charset="-122"/>
              </a:rPr>
              <a:t>S(R)= R∪R</a:t>
            </a:r>
            <a:r>
              <a:rPr lang="en-US" altLang="zh-CN" sz="2400" baseline="30000" dirty="0">
                <a:ea typeface="宋体" charset="-122"/>
              </a:rPr>
              <a:t>-1</a:t>
            </a:r>
          </a:p>
          <a:p>
            <a:r>
              <a:rPr lang="en-US" altLang="zh-CN" sz="2800" dirty="0">
                <a:ea typeface="宋体" charset="-122"/>
              </a:rPr>
              <a:t>In terms of the 0-1 matrix representation:</a:t>
            </a:r>
          </a:p>
          <a:p>
            <a:pPr lvl="1"/>
            <a:r>
              <a:rPr lang="en-US" altLang="zh-CN" sz="2400" dirty="0">
                <a:ea typeface="宋体" charset="-122"/>
              </a:rPr>
              <a:t>Add 1’s to the pairs across the diagonals that differ in value</a:t>
            </a:r>
          </a:p>
        </p:txBody>
      </p:sp>
      <p:sp>
        <p:nvSpPr>
          <p:cNvPr id="264196" name="Text Box 4"/>
          <p:cNvSpPr txBox="1">
            <a:spLocks noChangeArrowheads="1"/>
          </p:cNvSpPr>
          <p:nvPr/>
        </p:nvSpPr>
        <p:spPr bwMode="auto">
          <a:xfrm>
            <a:off x="6553200" y="5257800"/>
            <a:ext cx="1403350" cy="1187450"/>
          </a:xfrm>
          <a:prstGeom prst="rect">
            <a:avLst/>
          </a:prstGeom>
          <a:noFill/>
          <a:ln w="9525">
            <a:noFill/>
            <a:miter lim="800000"/>
            <a:headEnd/>
            <a:tailEnd/>
          </a:ln>
        </p:spPr>
        <p:txBody>
          <a:bodyPr>
            <a:spAutoFit/>
          </a:bodyPr>
          <a:lstStyle/>
          <a:p>
            <a:pPr marL="457200" indent="-457200" eaLnBrk="1" hangingPunct="1"/>
            <a:r>
              <a:rPr lang="zh-CN" altLang="en-US">
                <a:latin typeface="Times New Roman" pitchFamily="18" charset="0"/>
                <a:ea typeface="宋体" charset="-122"/>
              </a:rPr>
              <a:t>0     0     1</a:t>
            </a:r>
          </a:p>
          <a:p>
            <a:pPr marL="457200" indent="-457200" eaLnBrk="1" hangingPunct="1"/>
            <a:r>
              <a:rPr lang="zh-CN" altLang="en-US">
                <a:latin typeface="Times New Roman" pitchFamily="18" charset="0"/>
                <a:ea typeface="宋体" charset="-122"/>
              </a:rPr>
              <a:t>0     0     </a:t>
            </a:r>
            <a:r>
              <a:rPr lang="zh-CN" altLang="en-US" b="1">
                <a:solidFill>
                  <a:schemeClr val="tx2"/>
                </a:solidFill>
                <a:latin typeface="Times New Roman" pitchFamily="18" charset="0"/>
                <a:ea typeface="宋体" charset="-122"/>
              </a:rPr>
              <a:t>1</a:t>
            </a:r>
          </a:p>
          <a:p>
            <a:pPr marL="457200" indent="-457200" eaLnBrk="1" hangingPunct="1"/>
            <a:r>
              <a:rPr lang="zh-CN" altLang="en-US" b="1">
                <a:solidFill>
                  <a:schemeClr val="tx2"/>
                </a:solidFill>
                <a:latin typeface="Times New Roman" pitchFamily="18" charset="0"/>
                <a:ea typeface="宋体" charset="-122"/>
              </a:rPr>
              <a:t>1</a:t>
            </a:r>
            <a:r>
              <a:rPr lang="zh-CN" altLang="en-US">
                <a:latin typeface="Times New Roman" pitchFamily="18" charset="0"/>
                <a:ea typeface="宋体" charset="-122"/>
              </a:rPr>
              <a:t>     1     0</a:t>
            </a:r>
          </a:p>
        </p:txBody>
      </p:sp>
      <p:sp>
        <p:nvSpPr>
          <p:cNvPr id="6151" name="Text Box 6"/>
          <p:cNvSpPr txBox="1">
            <a:spLocks noChangeArrowheads="1"/>
          </p:cNvSpPr>
          <p:nvPr/>
        </p:nvSpPr>
        <p:spPr bwMode="auto">
          <a:xfrm>
            <a:off x="3657600" y="5257800"/>
            <a:ext cx="1403350" cy="1187450"/>
          </a:xfrm>
          <a:prstGeom prst="rect">
            <a:avLst/>
          </a:prstGeom>
          <a:noFill/>
          <a:ln w="9525">
            <a:noFill/>
            <a:miter lim="800000"/>
            <a:headEnd/>
            <a:tailEnd/>
          </a:ln>
        </p:spPr>
        <p:txBody>
          <a:bodyPr>
            <a:spAutoFit/>
          </a:bodyPr>
          <a:lstStyle/>
          <a:p>
            <a:pPr marL="457200" indent="-457200" eaLnBrk="1" hangingPunct="1"/>
            <a:r>
              <a:rPr lang="zh-CN" altLang="en-US">
                <a:latin typeface="Times New Roman" pitchFamily="18" charset="0"/>
                <a:ea typeface="宋体" charset="-122"/>
              </a:rPr>
              <a:t>0     0     1</a:t>
            </a:r>
          </a:p>
          <a:p>
            <a:pPr marL="457200" indent="-457200" eaLnBrk="1" hangingPunct="1"/>
            <a:r>
              <a:rPr lang="zh-CN" altLang="en-US">
                <a:latin typeface="Times New Roman" pitchFamily="18" charset="0"/>
                <a:ea typeface="宋体" charset="-122"/>
              </a:rPr>
              <a:t>0     0     0</a:t>
            </a:r>
          </a:p>
          <a:p>
            <a:pPr marL="457200" indent="-457200" eaLnBrk="1" hangingPunct="1"/>
            <a:r>
              <a:rPr lang="zh-CN" altLang="en-US">
                <a:latin typeface="Times New Roman" pitchFamily="18" charset="0"/>
                <a:ea typeface="宋体" charset="-122"/>
              </a:rPr>
              <a:t>0     1     0</a:t>
            </a:r>
          </a:p>
        </p:txBody>
      </p:sp>
      <p:sp>
        <p:nvSpPr>
          <p:cNvPr id="6152" name="Line 7"/>
          <p:cNvSpPr>
            <a:spLocks noChangeShapeType="1"/>
          </p:cNvSpPr>
          <p:nvPr/>
        </p:nvSpPr>
        <p:spPr bwMode="auto">
          <a:xfrm>
            <a:off x="3810000" y="5410200"/>
            <a:ext cx="762000" cy="609600"/>
          </a:xfrm>
          <a:prstGeom prst="line">
            <a:avLst/>
          </a:prstGeom>
          <a:noFill/>
          <a:ln w="9525">
            <a:solidFill>
              <a:schemeClr val="tx1"/>
            </a:solidFill>
            <a:miter lim="800000"/>
            <a:headEnd/>
            <a:tailEnd/>
          </a:ln>
        </p:spPr>
        <p:txBody>
          <a:bodyPr wrap="none"/>
          <a:lstStyle/>
          <a:p>
            <a:endParaRPr lang="zh-CN" altLang="en-US"/>
          </a:p>
        </p:txBody>
      </p:sp>
      <p:sp>
        <p:nvSpPr>
          <p:cNvPr id="6153" name="Line 8"/>
          <p:cNvSpPr>
            <a:spLocks noChangeShapeType="1"/>
          </p:cNvSpPr>
          <p:nvPr/>
        </p:nvSpPr>
        <p:spPr bwMode="auto">
          <a:xfrm flipV="1">
            <a:off x="3810000" y="5410200"/>
            <a:ext cx="381000" cy="304800"/>
          </a:xfrm>
          <a:prstGeom prst="line">
            <a:avLst/>
          </a:prstGeom>
          <a:noFill/>
          <a:ln w="9525">
            <a:solidFill>
              <a:schemeClr val="tx1"/>
            </a:solidFill>
            <a:miter lim="800000"/>
            <a:headEnd type="triangle" w="med" len="med"/>
            <a:tailEnd type="triangle" w="med" len="med"/>
          </a:ln>
        </p:spPr>
        <p:txBody>
          <a:bodyPr wrap="none"/>
          <a:lstStyle/>
          <a:p>
            <a:endParaRPr lang="zh-CN" altLang="en-US"/>
          </a:p>
        </p:txBody>
      </p:sp>
      <p:sp>
        <p:nvSpPr>
          <p:cNvPr id="6154" name="Line 9"/>
          <p:cNvSpPr>
            <a:spLocks noChangeShapeType="1"/>
          </p:cNvSpPr>
          <p:nvPr/>
        </p:nvSpPr>
        <p:spPr bwMode="auto">
          <a:xfrm flipV="1">
            <a:off x="3810000" y="5410200"/>
            <a:ext cx="762000" cy="533400"/>
          </a:xfrm>
          <a:prstGeom prst="line">
            <a:avLst/>
          </a:prstGeom>
          <a:noFill/>
          <a:ln w="9525">
            <a:solidFill>
              <a:schemeClr val="tx1"/>
            </a:solidFill>
            <a:miter lim="800000"/>
            <a:headEnd type="triangle" w="med" len="med"/>
            <a:tailEnd type="triangle" w="med" len="med"/>
          </a:ln>
        </p:spPr>
        <p:txBody>
          <a:bodyPr wrap="none"/>
          <a:lstStyle/>
          <a:p>
            <a:endParaRPr lang="zh-CN" altLang="en-US"/>
          </a:p>
        </p:txBody>
      </p:sp>
      <p:sp>
        <p:nvSpPr>
          <p:cNvPr id="6155" name="Line 10"/>
          <p:cNvSpPr>
            <a:spLocks noChangeShapeType="1"/>
          </p:cNvSpPr>
          <p:nvPr/>
        </p:nvSpPr>
        <p:spPr bwMode="auto">
          <a:xfrm flipV="1">
            <a:off x="4267200" y="5791200"/>
            <a:ext cx="304800" cy="228600"/>
          </a:xfrm>
          <a:prstGeom prst="line">
            <a:avLst/>
          </a:prstGeom>
          <a:noFill/>
          <a:ln w="9525">
            <a:solidFill>
              <a:schemeClr val="tx1"/>
            </a:solidFill>
            <a:miter lim="800000"/>
            <a:headEnd type="triangle" w="med" len="med"/>
            <a:tailEnd type="triangle" w="med" len="med"/>
          </a:ln>
        </p:spPr>
        <p:txBody>
          <a:bodyPr wrap="none"/>
          <a:lstStyle/>
          <a:p>
            <a:endParaRPr lang="zh-CN" altLang="en-US"/>
          </a:p>
        </p:txBody>
      </p:sp>
      <p:sp>
        <p:nvSpPr>
          <p:cNvPr id="264203" name="AutoShape 11"/>
          <p:cNvSpPr>
            <a:spLocks noChangeArrowheads="1"/>
          </p:cNvSpPr>
          <p:nvPr/>
        </p:nvSpPr>
        <p:spPr bwMode="auto">
          <a:xfrm>
            <a:off x="5334000" y="5562600"/>
            <a:ext cx="914400" cy="4572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 calcmode="lin" valueType="num">
                                      <p:cBhvr additive="base">
                                        <p:cTn id="7" dur="500" fill="hold"/>
                                        <p:tgtEl>
                                          <p:spTgt spid="2641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41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4195">
                                            <p:txEl>
                                              <p:pRg st="1" end="1"/>
                                            </p:txEl>
                                          </p:spTgt>
                                        </p:tgtEl>
                                        <p:attrNameLst>
                                          <p:attrName>style.visibility</p:attrName>
                                        </p:attrNameLst>
                                      </p:cBhvr>
                                      <p:to>
                                        <p:strVal val="visible"/>
                                      </p:to>
                                    </p:set>
                                    <p:anim calcmode="lin" valueType="num">
                                      <p:cBhvr additive="base">
                                        <p:cTn id="11" dur="500" fill="hold"/>
                                        <p:tgtEl>
                                          <p:spTgt spid="2641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41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64195">
                                            <p:txEl>
                                              <p:pRg st="2" end="2"/>
                                            </p:txEl>
                                          </p:spTgt>
                                        </p:tgtEl>
                                        <p:attrNameLst>
                                          <p:attrName>style.visibility</p:attrName>
                                        </p:attrNameLst>
                                      </p:cBhvr>
                                      <p:to>
                                        <p:strVal val="visible"/>
                                      </p:to>
                                    </p:set>
                                    <p:anim calcmode="lin" valueType="num">
                                      <p:cBhvr additive="base">
                                        <p:cTn id="15" dur="500" fill="hold"/>
                                        <p:tgtEl>
                                          <p:spTgt spid="2641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641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64195">
                                            <p:txEl>
                                              <p:pRg st="3" end="3"/>
                                            </p:txEl>
                                          </p:spTgt>
                                        </p:tgtEl>
                                        <p:attrNameLst>
                                          <p:attrName>style.visibility</p:attrName>
                                        </p:attrNameLst>
                                      </p:cBhvr>
                                      <p:to>
                                        <p:strVal val="visible"/>
                                      </p:to>
                                    </p:set>
                                    <p:anim calcmode="lin" valueType="num">
                                      <p:cBhvr additive="base">
                                        <p:cTn id="21" dur="500" fill="hold"/>
                                        <p:tgtEl>
                                          <p:spTgt spid="26419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641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264195">
                                            <p:txEl>
                                              <p:pRg st="4" end="4"/>
                                            </p:txEl>
                                          </p:spTgt>
                                        </p:tgtEl>
                                        <p:attrNameLst>
                                          <p:attrName>style.visibility</p:attrName>
                                        </p:attrNameLst>
                                      </p:cBhvr>
                                      <p:to>
                                        <p:strVal val="visible"/>
                                      </p:to>
                                    </p:set>
                                    <p:anim calcmode="lin" valueType="num">
                                      <p:cBhvr additive="base">
                                        <p:cTn id="25" dur="500" fill="hold"/>
                                        <p:tgtEl>
                                          <p:spTgt spid="26419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41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4203"/>
                                        </p:tgtEl>
                                        <p:attrNameLst>
                                          <p:attrName>style.visibility</p:attrName>
                                        </p:attrNameLst>
                                      </p:cBhvr>
                                      <p:to>
                                        <p:strVal val="visible"/>
                                      </p:to>
                                    </p:set>
                                    <p:anim calcmode="lin" valueType="num">
                                      <p:cBhvr additive="base">
                                        <p:cTn id="31" dur="500" fill="hold"/>
                                        <p:tgtEl>
                                          <p:spTgt spid="264203"/>
                                        </p:tgtEl>
                                        <p:attrNameLst>
                                          <p:attrName>ppt_x</p:attrName>
                                        </p:attrNameLst>
                                      </p:cBhvr>
                                      <p:tavLst>
                                        <p:tav tm="0">
                                          <p:val>
                                            <p:strVal val="0-#ppt_w/2"/>
                                          </p:val>
                                        </p:tav>
                                        <p:tav tm="100000">
                                          <p:val>
                                            <p:strVal val="#ppt_x"/>
                                          </p:val>
                                        </p:tav>
                                      </p:tavLst>
                                    </p:anim>
                                    <p:anim calcmode="lin" valueType="num">
                                      <p:cBhvr additive="base">
                                        <p:cTn id="32" dur="500" fill="hold"/>
                                        <p:tgtEl>
                                          <p:spTgt spid="26420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4196"/>
                                        </p:tgtEl>
                                        <p:attrNameLst>
                                          <p:attrName>style.visibility</p:attrName>
                                        </p:attrNameLst>
                                      </p:cBhvr>
                                      <p:to>
                                        <p:strVal val="visible"/>
                                      </p:to>
                                    </p:set>
                                    <p:anim calcmode="lin" valueType="num">
                                      <p:cBhvr additive="base">
                                        <p:cTn id="37" dur="500" fill="hold"/>
                                        <p:tgtEl>
                                          <p:spTgt spid="264196"/>
                                        </p:tgtEl>
                                        <p:attrNameLst>
                                          <p:attrName>ppt_x</p:attrName>
                                        </p:attrNameLst>
                                      </p:cBhvr>
                                      <p:tavLst>
                                        <p:tav tm="0">
                                          <p:val>
                                            <p:strVal val="0-#ppt_w/2"/>
                                          </p:val>
                                        </p:tav>
                                        <p:tav tm="100000">
                                          <p:val>
                                            <p:strVal val="#ppt_x"/>
                                          </p:val>
                                        </p:tav>
                                      </p:tavLst>
                                    </p:anim>
                                    <p:anim calcmode="lin" valueType="num">
                                      <p:cBhvr additive="base">
                                        <p:cTn id="38" dur="500" fill="hold"/>
                                        <p:tgtEl>
                                          <p:spTgt spid="264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autoUpdateAnimBg="0"/>
      <p:bldP spid="264196" grpId="0" autoUpdateAnimBg="0"/>
      <p:bldP spid="264203"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1026"/>
          <p:cNvSpPr>
            <a:spLocks noGrp="1" noChangeArrowheads="1"/>
          </p:cNvSpPr>
          <p:nvPr>
            <p:ph type="title"/>
          </p:nvPr>
        </p:nvSpPr>
        <p:spPr/>
        <p:txBody>
          <a:bodyPr/>
          <a:lstStyle/>
          <a:p>
            <a:r>
              <a:rPr lang="en-US" altLang="zh-CN">
                <a:ea typeface="宋体" charset="-122"/>
              </a:rPr>
              <a:t>Transitive Closure</a:t>
            </a:r>
          </a:p>
        </p:txBody>
      </p:sp>
      <p:sp>
        <p:nvSpPr>
          <p:cNvPr id="265219" name="Rectangle 1027"/>
          <p:cNvSpPr>
            <a:spLocks noGrp="1" noChangeArrowheads="1"/>
          </p:cNvSpPr>
          <p:nvPr>
            <p:ph type="body" idx="1"/>
          </p:nvPr>
        </p:nvSpPr>
        <p:spPr/>
        <p:txBody>
          <a:bodyPr/>
          <a:lstStyle/>
          <a:p>
            <a:r>
              <a:rPr lang="en-US" altLang="zh-CN">
                <a:ea typeface="宋体" charset="-122"/>
              </a:rPr>
              <a:t>It is very easy to find the reflexive closure and the symmetric closure, but it is difficult to find the transitive closure</a:t>
            </a:r>
          </a:p>
          <a:p>
            <a:r>
              <a:rPr lang="en-US" altLang="zh-CN">
                <a:ea typeface="宋体" charset="-122"/>
              </a:rPr>
              <a:t>In terms of the digraph representation of </a:t>
            </a:r>
            <a:r>
              <a:rPr lang="en-US" altLang="zh-CN" i="1">
                <a:ea typeface="宋体" charset="-122"/>
              </a:rPr>
              <a:t>R</a:t>
            </a:r>
            <a:r>
              <a:rPr lang="en-US" altLang="zh-CN">
                <a:ea typeface="宋体" charset="-122"/>
              </a:rPr>
              <a:t>:</a:t>
            </a:r>
          </a:p>
          <a:p>
            <a:pPr lvl="1"/>
            <a:r>
              <a:rPr lang="en-US" altLang="zh-CN">
                <a:ea typeface="宋体" charset="-122"/>
              </a:rPr>
              <a:t>To find the transitive closure, if there is a path from </a:t>
            </a:r>
            <a:r>
              <a:rPr lang="en-US" altLang="zh-CN" i="1">
                <a:ea typeface="宋体" charset="-122"/>
              </a:rPr>
              <a:t>a</a:t>
            </a:r>
            <a:r>
              <a:rPr lang="en-US" altLang="zh-CN">
                <a:ea typeface="宋体" charset="-122"/>
              </a:rPr>
              <a:t> to </a:t>
            </a:r>
            <a:r>
              <a:rPr lang="en-US" altLang="zh-CN" i="1">
                <a:ea typeface="宋体" charset="-122"/>
              </a:rPr>
              <a:t>b</a:t>
            </a:r>
            <a:r>
              <a:rPr lang="en-US" altLang="zh-CN">
                <a:ea typeface="宋体" charset="-122"/>
              </a:rPr>
              <a:t>, add an arc from </a:t>
            </a:r>
            <a:r>
              <a:rPr lang="en-US" altLang="zh-CN" i="1">
                <a:ea typeface="宋体" charset="-122"/>
              </a:rPr>
              <a:t>a</a:t>
            </a:r>
            <a:r>
              <a:rPr lang="en-US" altLang="zh-CN">
                <a:ea typeface="宋体" charset="-122"/>
              </a:rPr>
              <a:t> to </a:t>
            </a:r>
            <a:r>
              <a:rPr lang="en-US" altLang="zh-CN" i="1">
                <a:ea typeface="宋体" charset="-122"/>
              </a:rPr>
              <a:t>b</a:t>
            </a:r>
            <a:r>
              <a:rPr lang="en-US" altLang="zh-CN">
                <a:ea typeface="宋体" charset="-122"/>
              </a:rPr>
              <a:t> (can be complicated)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5219">
                                            <p:txEl>
                                              <p:pRg st="0" end="0"/>
                                            </p:txEl>
                                          </p:spTgt>
                                        </p:tgtEl>
                                        <p:attrNameLst>
                                          <p:attrName>style.visibility</p:attrName>
                                        </p:attrNameLst>
                                      </p:cBhvr>
                                      <p:to>
                                        <p:strVal val="visible"/>
                                      </p:to>
                                    </p:set>
                                    <p:anim calcmode="lin" valueType="num">
                                      <p:cBhvr additive="base">
                                        <p:cTn id="7" dur="500" fill="hold"/>
                                        <p:tgtEl>
                                          <p:spTgt spid="265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5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5219">
                                            <p:txEl>
                                              <p:pRg st="1" end="1"/>
                                            </p:txEl>
                                          </p:spTgt>
                                        </p:tgtEl>
                                        <p:attrNameLst>
                                          <p:attrName>style.visibility</p:attrName>
                                        </p:attrNameLst>
                                      </p:cBhvr>
                                      <p:to>
                                        <p:strVal val="visible"/>
                                      </p:to>
                                    </p:set>
                                    <p:anim calcmode="lin" valueType="num">
                                      <p:cBhvr additive="base">
                                        <p:cTn id="13" dur="500" fill="hold"/>
                                        <p:tgtEl>
                                          <p:spTgt spid="265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521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65219">
                                            <p:txEl>
                                              <p:pRg st="2" end="2"/>
                                            </p:txEl>
                                          </p:spTgt>
                                        </p:tgtEl>
                                        <p:attrNameLst>
                                          <p:attrName>style.visibility</p:attrName>
                                        </p:attrNameLst>
                                      </p:cBhvr>
                                      <p:to>
                                        <p:strVal val="visible"/>
                                      </p:to>
                                    </p:set>
                                    <p:anim calcmode="lin" valueType="num">
                                      <p:cBhvr additive="base">
                                        <p:cTn id="17" dur="500" fill="hold"/>
                                        <p:tgtEl>
                                          <p:spTgt spid="2652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5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ea typeface="宋体" charset="-122"/>
              </a:rPr>
              <a:t>Transitive Closure</a:t>
            </a:r>
            <a:endParaRPr lang="zh-CN" altLang="en-US">
              <a:ea typeface="宋体" charset="-122"/>
            </a:endParaRPr>
          </a:p>
        </p:txBody>
      </p:sp>
      <p:sp>
        <p:nvSpPr>
          <p:cNvPr id="8195" name="Rectangle 3"/>
          <p:cNvSpPr>
            <a:spLocks noGrp="1" noChangeArrowheads="1"/>
          </p:cNvSpPr>
          <p:nvPr>
            <p:ph type="body" idx="1"/>
          </p:nvPr>
        </p:nvSpPr>
        <p:spPr/>
        <p:txBody>
          <a:bodyPr/>
          <a:lstStyle/>
          <a:p>
            <a:r>
              <a:rPr lang="en-US" altLang="zh-CN" sz="2800">
                <a:ea typeface="宋体" charset="-122"/>
              </a:rPr>
              <a:t>R={(1,3),(1,4),(2,1),(3,2)} first adding the pairs (1,2),(2,3),(2,4) to R obtain R’={(1,3),(1,4),(2,1),(3,2), (1,2),(2,3),(2,4)} is not  transitive either.</a:t>
            </a:r>
          </a:p>
          <a:p>
            <a:r>
              <a:rPr lang="en-US" altLang="zh-CN" sz="2800">
                <a:ea typeface="宋体" charset="-122"/>
              </a:rPr>
              <a:t>A path from </a:t>
            </a:r>
            <a:r>
              <a:rPr lang="en-US" altLang="zh-CN" sz="2800" i="1">
                <a:ea typeface="宋体" charset="-122"/>
              </a:rPr>
              <a:t>a</a:t>
            </a:r>
            <a:r>
              <a:rPr lang="en-US" altLang="zh-CN" sz="2800">
                <a:ea typeface="宋体" charset="-122"/>
              </a:rPr>
              <a:t> to </a:t>
            </a:r>
            <a:r>
              <a:rPr lang="en-US" altLang="zh-CN" sz="2800" i="1">
                <a:ea typeface="宋体" charset="-122"/>
              </a:rPr>
              <a:t>b</a:t>
            </a:r>
            <a:r>
              <a:rPr lang="en-US" altLang="zh-CN" sz="2800">
                <a:ea typeface="宋体" charset="-122"/>
              </a:rPr>
              <a:t> in the digraph </a:t>
            </a:r>
            <a:r>
              <a:rPr lang="en-US" altLang="zh-CN" sz="2800" i="1">
                <a:ea typeface="宋体" charset="-122"/>
              </a:rPr>
              <a:t>G</a:t>
            </a:r>
            <a:r>
              <a:rPr lang="en-US" altLang="zh-CN" sz="2800">
                <a:ea typeface="宋体" charset="-122"/>
              </a:rPr>
              <a:t> is a sequence of one or more edges (</a:t>
            </a:r>
            <a:r>
              <a:rPr lang="en-US" altLang="zh-CN" sz="2800" i="1">
                <a:ea typeface="宋体" charset="-122"/>
              </a:rPr>
              <a:t>x</a:t>
            </a:r>
            <a:r>
              <a:rPr lang="en-US" altLang="zh-CN" sz="2800" baseline="-25000">
                <a:ea typeface="宋体" charset="-122"/>
              </a:rPr>
              <a:t>0</a:t>
            </a:r>
            <a:r>
              <a:rPr lang="en-US" altLang="zh-CN" sz="2800">
                <a:ea typeface="宋体" charset="-122"/>
              </a:rPr>
              <a:t>,</a:t>
            </a:r>
            <a:r>
              <a:rPr lang="en-US" altLang="zh-CN" sz="2800" i="1">
                <a:ea typeface="宋体" charset="-122"/>
              </a:rPr>
              <a:t>x</a:t>
            </a:r>
            <a:r>
              <a:rPr lang="en-US" altLang="zh-CN" sz="2800" baseline="-25000">
                <a:ea typeface="宋体" charset="-122"/>
              </a:rPr>
              <a:t>1</a:t>
            </a:r>
            <a:r>
              <a:rPr lang="en-US" altLang="zh-CN" sz="2800">
                <a:ea typeface="宋体" charset="-122"/>
              </a:rPr>
              <a:t>), (</a:t>
            </a:r>
            <a:r>
              <a:rPr lang="en-US" altLang="zh-CN" sz="2800" i="1">
                <a:ea typeface="宋体" charset="-122"/>
              </a:rPr>
              <a:t>x</a:t>
            </a:r>
            <a:r>
              <a:rPr lang="en-US" altLang="zh-CN" sz="2800" baseline="-25000">
                <a:ea typeface="宋体" charset="-122"/>
              </a:rPr>
              <a:t>1</a:t>
            </a:r>
            <a:r>
              <a:rPr lang="en-US" altLang="zh-CN" sz="2800">
                <a:ea typeface="宋体" charset="-122"/>
              </a:rPr>
              <a:t>,</a:t>
            </a:r>
            <a:r>
              <a:rPr lang="en-US" altLang="zh-CN" sz="2800" i="1">
                <a:ea typeface="宋体" charset="-122"/>
              </a:rPr>
              <a:t>x</a:t>
            </a:r>
            <a:r>
              <a:rPr lang="en-US" altLang="zh-CN" sz="2800" baseline="-25000">
                <a:ea typeface="宋体" charset="-122"/>
              </a:rPr>
              <a:t>2</a:t>
            </a:r>
            <a:r>
              <a:rPr lang="en-US" altLang="zh-CN" sz="2800">
                <a:ea typeface="宋体" charset="-122"/>
              </a:rPr>
              <a:t>), …, (</a:t>
            </a:r>
            <a:r>
              <a:rPr lang="en-US" altLang="zh-CN" sz="2800" i="1">
                <a:ea typeface="宋体" charset="-122"/>
              </a:rPr>
              <a:t>x</a:t>
            </a:r>
            <a:r>
              <a:rPr lang="en-US" altLang="zh-CN" sz="2800" i="1" baseline="-25000">
                <a:ea typeface="宋体" charset="-122"/>
              </a:rPr>
              <a:t>n</a:t>
            </a:r>
            <a:r>
              <a:rPr lang="en-US" altLang="zh-CN" sz="2800" baseline="-25000">
                <a:ea typeface="宋体" charset="-122"/>
              </a:rPr>
              <a:t>-1</a:t>
            </a:r>
            <a:r>
              <a:rPr lang="en-US" altLang="zh-CN" sz="2800">
                <a:ea typeface="宋体" charset="-122"/>
              </a:rPr>
              <a:t>,</a:t>
            </a:r>
            <a:r>
              <a:rPr lang="en-US" altLang="zh-CN" sz="2800" i="1">
                <a:ea typeface="宋体" charset="-122"/>
              </a:rPr>
              <a:t>x</a:t>
            </a:r>
            <a:r>
              <a:rPr lang="en-US" altLang="zh-CN" sz="2800" i="1" baseline="-25000">
                <a:ea typeface="宋体" charset="-122"/>
              </a:rPr>
              <a:t>n</a:t>
            </a:r>
            <a:r>
              <a:rPr lang="en-US" altLang="zh-CN" sz="2800">
                <a:ea typeface="宋体" charset="-122"/>
              </a:rPr>
              <a:t>) in </a:t>
            </a:r>
            <a:r>
              <a:rPr lang="en-US" altLang="zh-CN" sz="2800" i="1">
                <a:ea typeface="宋体" charset="-122"/>
              </a:rPr>
              <a:t>G</a:t>
            </a:r>
            <a:r>
              <a:rPr lang="en-US" altLang="zh-CN" sz="2800">
                <a:ea typeface="宋体" charset="-122"/>
              </a:rPr>
              <a:t> where </a:t>
            </a:r>
            <a:r>
              <a:rPr lang="en-US" altLang="zh-CN" sz="2800" i="1">
                <a:ea typeface="宋体" charset="-122"/>
              </a:rPr>
              <a:t>x</a:t>
            </a:r>
            <a:r>
              <a:rPr lang="en-US" altLang="zh-CN" sz="2800" baseline="-25000">
                <a:ea typeface="宋体" charset="-122"/>
              </a:rPr>
              <a:t>0</a:t>
            </a:r>
            <a:r>
              <a:rPr lang="en-US" altLang="zh-CN" sz="2800">
                <a:ea typeface="宋体" charset="-122"/>
              </a:rPr>
              <a:t>=</a:t>
            </a:r>
            <a:r>
              <a:rPr lang="en-US" altLang="zh-CN" sz="2800" i="1">
                <a:ea typeface="宋体" charset="-122"/>
              </a:rPr>
              <a:t>a</a:t>
            </a:r>
            <a:r>
              <a:rPr lang="en-US" altLang="zh-CN" sz="2800">
                <a:ea typeface="宋体" charset="-122"/>
              </a:rPr>
              <a:t> and </a:t>
            </a:r>
            <a:r>
              <a:rPr lang="en-US" altLang="zh-CN" sz="2800" i="1">
                <a:ea typeface="宋体" charset="-122"/>
              </a:rPr>
              <a:t>x</a:t>
            </a:r>
            <a:r>
              <a:rPr lang="en-US" altLang="zh-CN" sz="2800" i="1" baseline="-25000">
                <a:ea typeface="宋体" charset="-122"/>
              </a:rPr>
              <a:t>n</a:t>
            </a:r>
            <a:r>
              <a:rPr lang="en-US" altLang="zh-CN" sz="2800">
                <a:ea typeface="宋体" charset="-122"/>
              </a:rPr>
              <a:t>=</a:t>
            </a:r>
            <a:r>
              <a:rPr lang="en-US" altLang="zh-CN" sz="2800" i="1">
                <a:ea typeface="宋体" charset="-122"/>
              </a:rPr>
              <a:t>b</a:t>
            </a:r>
            <a:r>
              <a:rPr lang="en-US" altLang="zh-CN" sz="2800">
                <a:ea typeface="宋体" charset="-122"/>
              </a:rPr>
              <a:t>. if a=b, the path is called circuit or cycle.</a:t>
            </a:r>
            <a:endParaRPr lang="zh-CN" altLang="en-US" sz="2800">
              <a:ea typeface="宋体"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828800" y="323850"/>
            <a:ext cx="6858000" cy="1123950"/>
          </a:xfrm>
        </p:spPr>
        <p:txBody>
          <a:bodyPr/>
          <a:lstStyle/>
          <a:p>
            <a:r>
              <a:rPr lang="en-US" altLang="zh-CN">
                <a:ea typeface="宋体" charset="-122"/>
              </a:rPr>
              <a:t>Transitive Closure  (Cont.)</a:t>
            </a:r>
          </a:p>
        </p:txBody>
      </p:sp>
      <p:sp>
        <p:nvSpPr>
          <p:cNvPr id="9219" name="Rectangle 3"/>
          <p:cNvSpPr>
            <a:spLocks noGrp="1" noChangeArrowheads="1"/>
          </p:cNvSpPr>
          <p:nvPr>
            <p:ph type="body" idx="1"/>
          </p:nvPr>
        </p:nvSpPr>
        <p:spPr>
          <a:xfrm>
            <a:off x="685800" y="1981200"/>
            <a:ext cx="8001000" cy="4114800"/>
          </a:xfrm>
        </p:spPr>
        <p:txBody>
          <a:bodyPr/>
          <a:lstStyle/>
          <a:p>
            <a:r>
              <a:rPr lang="en-US" altLang="zh-CN">
                <a:ea typeface="宋体" charset="-122"/>
              </a:rPr>
              <a:t>This path is denoted by </a:t>
            </a:r>
            <a:r>
              <a:rPr lang="en-US" altLang="zh-CN" i="1">
                <a:ea typeface="宋体" charset="-122"/>
              </a:rPr>
              <a:t>x</a:t>
            </a:r>
            <a:r>
              <a:rPr lang="en-US" altLang="zh-CN" baseline="-25000">
                <a:ea typeface="宋体" charset="-122"/>
              </a:rPr>
              <a:t>0</a:t>
            </a:r>
            <a:r>
              <a:rPr lang="en-US" altLang="zh-CN">
                <a:ea typeface="宋体" charset="-122"/>
              </a:rPr>
              <a:t>,</a:t>
            </a:r>
            <a:r>
              <a:rPr lang="en-US" altLang="zh-CN" i="1">
                <a:ea typeface="宋体" charset="-122"/>
              </a:rPr>
              <a:t>x</a:t>
            </a:r>
            <a:r>
              <a:rPr lang="en-US" altLang="zh-CN" baseline="-25000">
                <a:ea typeface="宋体" charset="-122"/>
              </a:rPr>
              <a:t>1</a:t>
            </a:r>
            <a:r>
              <a:rPr lang="en-US" altLang="zh-CN">
                <a:ea typeface="宋体" charset="-122"/>
              </a:rPr>
              <a:t>,</a:t>
            </a:r>
            <a:r>
              <a:rPr lang="en-US" altLang="zh-CN" i="1">
                <a:ea typeface="宋体" charset="-122"/>
              </a:rPr>
              <a:t>x</a:t>
            </a:r>
            <a:r>
              <a:rPr lang="en-US" altLang="zh-CN" baseline="-25000">
                <a:ea typeface="宋体" charset="-122"/>
              </a:rPr>
              <a:t>2</a:t>
            </a:r>
            <a:r>
              <a:rPr lang="en-US" altLang="zh-CN">
                <a:ea typeface="宋体" charset="-122"/>
              </a:rPr>
              <a:t>, …, </a:t>
            </a:r>
            <a:r>
              <a:rPr lang="en-US" altLang="zh-CN" i="1">
                <a:ea typeface="宋体" charset="-122"/>
              </a:rPr>
              <a:t>x</a:t>
            </a:r>
            <a:r>
              <a:rPr lang="en-US" altLang="zh-CN" i="1" baseline="-25000">
                <a:ea typeface="宋体" charset="-122"/>
              </a:rPr>
              <a:t>n</a:t>
            </a:r>
            <a:r>
              <a:rPr lang="en-US" altLang="zh-CN" baseline="-25000">
                <a:ea typeface="宋体" charset="-122"/>
              </a:rPr>
              <a:t> </a:t>
            </a:r>
            <a:r>
              <a:rPr lang="en-US" altLang="zh-CN">
                <a:ea typeface="宋体" charset="-122"/>
              </a:rPr>
              <a:t>and has </a:t>
            </a:r>
            <a:r>
              <a:rPr lang="en-US" altLang="zh-CN">
                <a:solidFill>
                  <a:schemeClr val="tx2"/>
                </a:solidFill>
                <a:ea typeface="宋体" charset="-122"/>
              </a:rPr>
              <a:t>length </a:t>
            </a:r>
            <a:r>
              <a:rPr lang="en-US" altLang="zh-CN">
                <a:ea typeface="宋体" charset="-122"/>
              </a:rPr>
              <a:t>n. the path is called a cycle if it starts and ends at the same vertex.</a:t>
            </a:r>
          </a:p>
          <a:p>
            <a:r>
              <a:rPr lang="en-US" altLang="zh-CN">
                <a:ea typeface="宋体" charset="-122"/>
              </a:rPr>
              <a:t>Theorem 1: Let R be a relation on a set A, there is a path of length n from a to b if and only if (a,b) ∈R</a:t>
            </a:r>
            <a:r>
              <a:rPr lang="en-US" altLang="zh-CN" baseline="30000">
                <a:ea typeface="宋体" charset="-122"/>
              </a:rPr>
              <a:t>n</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828800" y="323850"/>
            <a:ext cx="6934200" cy="1123950"/>
          </a:xfrm>
        </p:spPr>
        <p:txBody>
          <a:bodyPr/>
          <a:lstStyle/>
          <a:p>
            <a:r>
              <a:rPr lang="en-US" altLang="zh-CN">
                <a:ea typeface="宋体" charset="-122"/>
              </a:rPr>
              <a:t>Transitive Closure  (Cont.)</a:t>
            </a:r>
            <a:endParaRPr lang="zh-CN" altLang="en-US">
              <a:ea typeface="宋体" charset="-122"/>
            </a:endParaRPr>
          </a:p>
        </p:txBody>
      </p:sp>
      <p:sp>
        <p:nvSpPr>
          <p:cNvPr id="10243" name="Rectangle 3"/>
          <p:cNvSpPr>
            <a:spLocks noGrp="1" noChangeArrowheads="1"/>
          </p:cNvSpPr>
          <p:nvPr>
            <p:ph type="body" idx="1"/>
          </p:nvPr>
        </p:nvSpPr>
        <p:spPr/>
        <p:txBody>
          <a:bodyPr/>
          <a:lstStyle/>
          <a:p>
            <a:r>
              <a:rPr lang="en-US" altLang="zh-CN">
                <a:ea typeface="宋体" charset="-122"/>
              </a:rPr>
              <a:t>R*=∪</a:t>
            </a:r>
            <a:r>
              <a:rPr lang="en-US" altLang="zh-CN" baseline="-25000">
                <a:ea typeface="宋体" charset="-122"/>
              </a:rPr>
              <a:t>1</a:t>
            </a:r>
            <a:r>
              <a:rPr lang="en-US" altLang="zh-CN" baseline="30000">
                <a:ea typeface="宋体" charset="-122"/>
              </a:rPr>
              <a:t>∞</a:t>
            </a:r>
            <a:r>
              <a:rPr lang="en-US" altLang="zh-CN">
                <a:ea typeface="宋体" charset="-122"/>
              </a:rPr>
              <a:t>R</a:t>
            </a:r>
            <a:r>
              <a:rPr lang="en-US" altLang="zh-CN" baseline="30000">
                <a:ea typeface="宋体" charset="-122"/>
              </a:rPr>
              <a:t>n</a:t>
            </a:r>
            <a:r>
              <a:rPr lang="en-US" altLang="zh-CN">
                <a:ea typeface="宋体" charset="-122"/>
              </a:rPr>
              <a:t>, is called the connectivity relation of R,which consists of the (a,b) such that there is path from a to b.</a:t>
            </a:r>
          </a:p>
          <a:p>
            <a:r>
              <a:rPr lang="en-US" altLang="zh-CN">
                <a:ea typeface="宋体" charset="-122"/>
              </a:rPr>
              <a:t>Theorem 2: the transitive closure of a relation R (denoted by t(R)) equals the connectivity R*</a:t>
            </a:r>
          </a:p>
          <a:p>
            <a:r>
              <a:rPr lang="en-US" altLang="zh-CN">
                <a:ea typeface="宋体" charset="-122"/>
              </a:rPr>
              <a:t>R*=∪</a:t>
            </a:r>
            <a:r>
              <a:rPr lang="en-US" altLang="zh-CN" baseline="-25000">
                <a:ea typeface="宋体" charset="-122"/>
              </a:rPr>
              <a:t>1 </a:t>
            </a:r>
            <a:r>
              <a:rPr lang="en-US" altLang="zh-CN" baseline="30000">
                <a:ea typeface="宋体" charset="-122"/>
              </a:rPr>
              <a:t>∞ </a:t>
            </a:r>
            <a:r>
              <a:rPr lang="en-US" altLang="zh-CN">
                <a:ea typeface="宋体" charset="-122"/>
              </a:rPr>
              <a:t>R</a:t>
            </a:r>
            <a:r>
              <a:rPr lang="en-US" altLang="zh-CN" baseline="30000">
                <a:ea typeface="宋体" charset="-122"/>
              </a:rPr>
              <a:t>i </a:t>
            </a:r>
            <a:r>
              <a:rPr lang="en-US" altLang="zh-CN">
                <a:ea typeface="宋体" charset="-122"/>
              </a:rPr>
              <a:t>= t(R).</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ea typeface="宋体" charset="-122"/>
              </a:rPr>
              <a:t>Abstract Relationships</a:t>
            </a:r>
          </a:p>
        </p:txBody>
      </p:sp>
      <p:sp>
        <p:nvSpPr>
          <p:cNvPr id="249859" name="Rectangle 3"/>
          <p:cNvSpPr>
            <a:spLocks noGrp="1" noChangeArrowheads="1"/>
          </p:cNvSpPr>
          <p:nvPr>
            <p:ph type="body" idx="1"/>
          </p:nvPr>
        </p:nvSpPr>
        <p:spPr/>
        <p:txBody>
          <a:bodyPr/>
          <a:lstStyle/>
          <a:p>
            <a:pPr>
              <a:lnSpc>
                <a:spcPct val="90000"/>
              </a:lnSpc>
            </a:pPr>
            <a:r>
              <a:rPr lang="en-US" altLang="zh-CN">
                <a:ea typeface="宋体" charset="-122"/>
              </a:rPr>
              <a:t>The question is how to represent relationship in mathematical methods</a:t>
            </a:r>
          </a:p>
          <a:p>
            <a:pPr>
              <a:lnSpc>
                <a:spcPct val="90000"/>
              </a:lnSpc>
            </a:pPr>
            <a:r>
              <a:rPr lang="en-US" altLang="zh-CN">
                <a:ea typeface="宋体" charset="-122"/>
              </a:rPr>
              <a:t>N-ary relationships (complex ): relationships among many objects.</a:t>
            </a:r>
          </a:p>
          <a:p>
            <a:pPr>
              <a:lnSpc>
                <a:spcPct val="90000"/>
              </a:lnSpc>
            </a:pPr>
            <a:r>
              <a:rPr lang="en-US" altLang="zh-CN">
                <a:solidFill>
                  <a:schemeClr val="tx2"/>
                </a:solidFill>
                <a:ea typeface="宋体" charset="-122"/>
              </a:rPr>
              <a:t>But most of the relationship can be formalized in the idea of binary relation.</a:t>
            </a:r>
          </a:p>
          <a:p>
            <a:pPr>
              <a:lnSpc>
                <a:spcPct val="90000"/>
              </a:lnSpc>
            </a:pPr>
            <a:r>
              <a:rPr lang="en-US" altLang="zh-CN">
                <a:solidFill>
                  <a:schemeClr val="tx2"/>
                </a:solidFill>
                <a:ea typeface="宋体" charset="-122"/>
              </a:rPr>
              <a:t>Binary relation is the simplest relation, it is what we will study in this course.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 calcmode="lin" valueType="num">
                                      <p:cBhvr additive="base">
                                        <p:cTn id="7"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985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9859">
                                            <p:txEl>
                                              <p:pRg st="1" end="1"/>
                                            </p:txEl>
                                          </p:spTgt>
                                        </p:tgtEl>
                                        <p:attrNameLst>
                                          <p:attrName>style.visibility</p:attrName>
                                        </p:attrNameLst>
                                      </p:cBhvr>
                                      <p:to>
                                        <p:strVal val="visible"/>
                                      </p:to>
                                    </p:set>
                                    <p:anim calcmode="lin" valueType="num">
                                      <p:cBhvr additive="base">
                                        <p:cTn id="13" dur="500" fill="hold"/>
                                        <p:tgtEl>
                                          <p:spTgt spid="2498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985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9859">
                                            <p:txEl>
                                              <p:pRg st="2" end="2"/>
                                            </p:txEl>
                                          </p:spTgt>
                                        </p:tgtEl>
                                        <p:attrNameLst>
                                          <p:attrName>style.visibility</p:attrName>
                                        </p:attrNameLst>
                                      </p:cBhvr>
                                      <p:to>
                                        <p:strVal val="visible"/>
                                      </p:to>
                                    </p:set>
                                    <p:anim calcmode="lin" valueType="num">
                                      <p:cBhvr additive="base">
                                        <p:cTn id="19" dur="500" fill="hold"/>
                                        <p:tgtEl>
                                          <p:spTgt spid="2498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985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9859">
                                            <p:txEl>
                                              <p:pRg st="3" end="3"/>
                                            </p:txEl>
                                          </p:spTgt>
                                        </p:tgtEl>
                                        <p:attrNameLst>
                                          <p:attrName>style.visibility</p:attrName>
                                        </p:attrNameLst>
                                      </p:cBhvr>
                                      <p:to>
                                        <p:strVal val="visible"/>
                                      </p:to>
                                    </p:set>
                                    <p:anim calcmode="lin" valueType="num">
                                      <p:cBhvr additive="base">
                                        <p:cTn id="25" dur="500" fill="hold"/>
                                        <p:tgtEl>
                                          <p:spTgt spid="2498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985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ea typeface="宋体" charset="-122"/>
              </a:rPr>
              <a:t>Proof</a:t>
            </a:r>
          </a:p>
        </p:txBody>
      </p:sp>
      <p:sp>
        <p:nvSpPr>
          <p:cNvPr id="11267" name="Rectangle 3"/>
          <p:cNvSpPr>
            <a:spLocks noGrp="1" noChangeArrowheads="1"/>
          </p:cNvSpPr>
          <p:nvPr>
            <p:ph type="body" idx="1"/>
          </p:nvPr>
        </p:nvSpPr>
        <p:spPr>
          <a:xfrm>
            <a:off x="304800" y="1981200"/>
            <a:ext cx="8686800" cy="4114800"/>
          </a:xfrm>
        </p:spPr>
        <p:txBody>
          <a:bodyPr/>
          <a:lstStyle/>
          <a:p>
            <a:r>
              <a:rPr lang="en-US" altLang="zh-CN" sz="2800">
                <a:ea typeface="宋体" charset="-122"/>
              </a:rPr>
              <a:t>To prove R* is transitive closure we must prove:</a:t>
            </a:r>
          </a:p>
          <a:p>
            <a:r>
              <a:rPr lang="zh-CN" altLang="en-US" sz="2800">
                <a:solidFill>
                  <a:schemeClr val="tx2"/>
                </a:solidFill>
                <a:ea typeface="宋体" charset="-122"/>
              </a:rPr>
              <a:t>(1) </a:t>
            </a:r>
            <a:r>
              <a:rPr lang="en-US" altLang="zh-CN" sz="2800">
                <a:solidFill>
                  <a:schemeClr val="tx2"/>
                </a:solidFill>
                <a:ea typeface="宋体" charset="-122"/>
              </a:rPr>
              <a:t>R*</a:t>
            </a:r>
            <a:r>
              <a:rPr lang="en-US" altLang="zh-CN" sz="2800">
                <a:solidFill>
                  <a:schemeClr val="tx2"/>
                </a:solidFill>
                <a:ea typeface="宋体" charset="-122"/>
                <a:sym typeface="Symbol" pitchFamily="18" charset="2"/>
              </a:rPr>
              <a:t>R.</a:t>
            </a:r>
            <a:r>
              <a:rPr lang="en-US" altLang="zh-CN" sz="2800">
                <a:ea typeface="宋体" charset="-122"/>
                <a:sym typeface="Symbol" pitchFamily="18" charset="2"/>
              </a:rPr>
              <a:t>  It is obvious by definition</a:t>
            </a:r>
          </a:p>
          <a:p>
            <a:r>
              <a:rPr lang="en-US" altLang="zh-CN" sz="2800">
                <a:solidFill>
                  <a:schemeClr val="tx2"/>
                </a:solidFill>
                <a:ea typeface="宋体" charset="-122"/>
                <a:sym typeface="Symbol" pitchFamily="18" charset="2"/>
              </a:rPr>
              <a:t>(2)R* is transitive</a:t>
            </a:r>
            <a:r>
              <a:rPr lang="en-US" altLang="zh-CN" sz="2800">
                <a:ea typeface="宋体" charset="-122"/>
                <a:sym typeface="Symbol" pitchFamily="18" charset="2"/>
              </a:rPr>
              <a:t>. If (a,b)∈R*,(b,c)∈R*, it implies there is a path from a to b and a path from b to c, hence there is a path from a to c through b.</a:t>
            </a:r>
          </a:p>
          <a:p>
            <a:r>
              <a:rPr lang="en-US" altLang="zh-CN" sz="2800">
                <a:solidFill>
                  <a:schemeClr val="tx2"/>
                </a:solidFill>
                <a:ea typeface="宋体" charset="-122"/>
                <a:sym typeface="Symbol" pitchFamily="18" charset="2"/>
              </a:rPr>
              <a:t>(3)R* is minimum</a:t>
            </a:r>
            <a:r>
              <a:rPr lang="en-US" altLang="zh-CN" sz="2800">
                <a:ea typeface="宋体" charset="-122"/>
                <a:sym typeface="Symbol" pitchFamily="18" charset="2"/>
              </a:rPr>
              <a:t>. If S is also a transitive relation containing R, then S R*. It is obvious that S*=S. since S R, then S*R*, hence S R*.</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381000"/>
            <a:ext cx="8229600" cy="685800"/>
          </a:xfrm>
        </p:spPr>
        <p:txBody>
          <a:bodyPr>
            <a:normAutofit fontScale="90000"/>
          </a:bodyPr>
          <a:lstStyle/>
          <a:p>
            <a:r>
              <a:rPr lang="en-US" altLang="zh-CN" dirty="0">
                <a:ea typeface="宋体" charset="-122"/>
              </a:rPr>
              <a:t>Lemma 1</a:t>
            </a:r>
          </a:p>
        </p:txBody>
      </p:sp>
      <p:sp>
        <p:nvSpPr>
          <p:cNvPr id="12291" name="Rectangle 3"/>
          <p:cNvSpPr>
            <a:spLocks noGrp="1" noChangeArrowheads="1"/>
          </p:cNvSpPr>
          <p:nvPr>
            <p:ph type="body" idx="1"/>
          </p:nvPr>
        </p:nvSpPr>
        <p:spPr>
          <a:xfrm>
            <a:off x="457200" y="1143000"/>
            <a:ext cx="8153400" cy="2438400"/>
          </a:xfrm>
        </p:spPr>
        <p:txBody>
          <a:bodyPr/>
          <a:lstStyle/>
          <a:p>
            <a:r>
              <a:rPr lang="en-US" altLang="zh-CN" dirty="0">
                <a:ea typeface="宋体" charset="-122"/>
              </a:rPr>
              <a:t>A is a set containing n elements. R is relation on A. if there is a path from a to b, then there is such path with length not exceeding n. if </a:t>
            </a:r>
            <a:r>
              <a:rPr lang="en-US" altLang="zh-CN" dirty="0" err="1">
                <a:ea typeface="宋体" charset="-122"/>
              </a:rPr>
              <a:t>a≠b</a:t>
            </a:r>
            <a:r>
              <a:rPr lang="en-US" altLang="zh-CN" dirty="0">
                <a:ea typeface="宋体" charset="-122"/>
              </a:rPr>
              <a:t>, there is such path with length not exceeding n-1.</a:t>
            </a:r>
          </a:p>
          <a:p>
            <a:r>
              <a:rPr lang="en-US" altLang="zh-CN" dirty="0">
                <a:ea typeface="宋体" charset="-122"/>
              </a:rPr>
              <a:t>From this lemma, t(R)= ∪</a:t>
            </a:r>
            <a:r>
              <a:rPr lang="en-US" altLang="zh-CN" baseline="-25000" dirty="0">
                <a:ea typeface="宋体" charset="-122"/>
              </a:rPr>
              <a:t>1 </a:t>
            </a:r>
            <a:r>
              <a:rPr lang="en-US" altLang="zh-CN" baseline="30000" dirty="0">
                <a:ea typeface="宋体" charset="-122"/>
              </a:rPr>
              <a:t>n </a:t>
            </a:r>
            <a:r>
              <a:rPr lang="en-US" altLang="zh-CN" dirty="0" err="1">
                <a:ea typeface="宋体" charset="-122"/>
              </a:rPr>
              <a:t>R</a:t>
            </a:r>
            <a:r>
              <a:rPr lang="en-US" altLang="zh-CN" baseline="30000" dirty="0" err="1">
                <a:ea typeface="宋体" charset="-122"/>
              </a:rPr>
              <a:t>i</a:t>
            </a:r>
            <a:r>
              <a:rPr lang="en-US" altLang="zh-CN" dirty="0">
                <a:ea typeface="宋体" charset="-122"/>
              </a:rPr>
              <a:t> </a:t>
            </a:r>
          </a:p>
        </p:txBody>
      </p:sp>
      <p:pic>
        <p:nvPicPr>
          <p:cNvPr id="4" name="Picture 3" descr="08_4_02"/>
          <p:cNvPicPr>
            <a:picLocks noChangeAspect="1" noChangeArrowheads="1"/>
          </p:cNvPicPr>
          <p:nvPr/>
        </p:nvPicPr>
        <p:blipFill>
          <a:blip r:embed="rId2"/>
          <a:srcRect/>
          <a:stretch>
            <a:fillRect/>
          </a:stretch>
        </p:blipFill>
        <p:spPr bwMode="auto">
          <a:xfrm>
            <a:off x="838200" y="3276600"/>
            <a:ext cx="6604000" cy="2638695"/>
          </a:xfrm>
          <a:prstGeom prst="rect">
            <a:avLst/>
          </a:prstGeom>
          <a:noFill/>
          <a:ln w="9525">
            <a:noFill/>
            <a:miter lim="800000"/>
            <a:headEnd/>
            <a:tailEnd/>
          </a:ln>
          <a:effectLst/>
        </p:spPr>
      </p:pic>
      <p:sp>
        <p:nvSpPr>
          <p:cNvPr id="5" name="Text Box 4"/>
          <p:cNvSpPr txBox="1">
            <a:spLocks noChangeArrowheads="1"/>
          </p:cNvSpPr>
          <p:nvPr/>
        </p:nvSpPr>
        <p:spPr bwMode="auto">
          <a:xfrm>
            <a:off x="457200" y="6019800"/>
            <a:ext cx="8077200" cy="457200"/>
          </a:xfrm>
          <a:prstGeom prst="rect">
            <a:avLst/>
          </a:prstGeom>
          <a:noFill/>
          <a:ln w="9525">
            <a:noFill/>
            <a:miter lim="800000"/>
            <a:headEnd/>
            <a:tailEnd/>
          </a:ln>
          <a:effectLst/>
        </p:spPr>
        <p:txBody>
          <a:bodyPr>
            <a:spAutoFit/>
          </a:bodyPr>
          <a:lstStyle/>
          <a:p>
            <a:pPr>
              <a:spcBef>
                <a:spcPct val="50000"/>
              </a:spcBef>
            </a:pPr>
            <a:r>
              <a:rPr lang="en-US" altLang="zh-TW" sz="2400" b="1" dirty="0">
                <a:solidFill>
                  <a:srgbClr val="FF6600"/>
                </a:solidFill>
                <a:latin typeface="Times New Roman" pitchFamily="18" charset="0"/>
                <a:ea typeface="PMingLiU" pitchFamily="18" charset="-120"/>
              </a:rPr>
              <a:t>FIGURE 2 </a:t>
            </a:r>
            <a:r>
              <a:rPr lang="en-US" altLang="zh-TW" sz="2400" dirty="0">
                <a:latin typeface="Times New Roman" pitchFamily="18" charset="0"/>
                <a:ea typeface="PMingLiU" pitchFamily="18" charset="-120"/>
              </a:rPr>
              <a:t> Producing a Path with Length Not Exceeding </a:t>
            </a:r>
            <a:r>
              <a:rPr lang="en-US" altLang="zh-TW" sz="2400" i="1" dirty="0">
                <a:latin typeface="Times New Roman" pitchFamily="18" charset="0"/>
                <a:ea typeface="PMingLiU" pitchFamily="18" charset="-120"/>
              </a:rPr>
              <a:t>n</a:t>
            </a:r>
            <a:r>
              <a:rPr lang="en-US" altLang="zh-TW" sz="2400" dirty="0">
                <a:latin typeface="Times New Roman" pitchFamily="18" charset="0"/>
                <a:ea typeface="PMingLiU" pitchFamily="18" charset="-120"/>
              </a:rPr>
              <a:t>. </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28800" y="323850"/>
            <a:ext cx="7086600" cy="1123950"/>
          </a:xfrm>
        </p:spPr>
        <p:txBody>
          <a:bodyPr/>
          <a:lstStyle/>
          <a:p>
            <a:r>
              <a:rPr lang="en-US" altLang="zh-CN">
                <a:ea typeface="宋体" charset="-122"/>
              </a:rPr>
              <a:t>Transitive Closure  (Cont.)</a:t>
            </a:r>
            <a:endParaRPr lang="zh-CN" altLang="en-US">
              <a:ea typeface="宋体" charset="-122"/>
            </a:endParaRPr>
          </a:p>
        </p:txBody>
      </p:sp>
      <p:sp>
        <p:nvSpPr>
          <p:cNvPr id="13315" name="Rectangle 3"/>
          <p:cNvSpPr>
            <a:spLocks noGrp="1" noChangeArrowheads="1"/>
          </p:cNvSpPr>
          <p:nvPr>
            <p:ph type="body" idx="1"/>
          </p:nvPr>
        </p:nvSpPr>
        <p:spPr>
          <a:xfrm>
            <a:off x="685800" y="1981200"/>
            <a:ext cx="8001000" cy="1066800"/>
          </a:xfrm>
        </p:spPr>
        <p:txBody>
          <a:bodyPr/>
          <a:lstStyle/>
          <a:p>
            <a:r>
              <a:rPr lang="en-US" altLang="zh-CN">
                <a:ea typeface="宋体" charset="-122"/>
              </a:rPr>
              <a:t>Theorem 3  M</a:t>
            </a:r>
            <a:r>
              <a:rPr lang="en-US" altLang="zh-CN" baseline="-25000">
                <a:ea typeface="宋体" charset="-122"/>
              </a:rPr>
              <a:t>R*</a:t>
            </a:r>
            <a:r>
              <a:rPr lang="en-US" altLang="zh-CN">
                <a:ea typeface="宋体" charset="-122"/>
              </a:rPr>
              <a:t>= M</a:t>
            </a:r>
            <a:r>
              <a:rPr lang="en-US" altLang="zh-CN" baseline="-25000">
                <a:ea typeface="宋体" charset="-122"/>
              </a:rPr>
              <a:t>R</a:t>
            </a:r>
            <a:r>
              <a:rPr lang="en-US" altLang="zh-CN">
                <a:ea typeface="宋体" charset="-122"/>
              </a:rPr>
              <a:t>∨ M</a:t>
            </a:r>
            <a:r>
              <a:rPr lang="en-US" altLang="zh-CN" baseline="-25000">
                <a:ea typeface="宋体" charset="-122"/>
              </a:rPr>
              <a:t>R</a:t>
            </a:r>
            <a:r>
              <a:rPr lang="en-US" altLang="zh-CN" baseline="30000">
                <a:ea typeface="宋体" charset="-122"/>
              </a:rPr>
              <a:t>2</a:t>
            </a:r>
            <a:r>
              <a:rPr lang="en-US" altLang="zh-CN">
                <a:ea typeface="宋体" charset="-122"/>
              </a:rPr>
              <a:t>∨ M</a:t>
            </a:r>
            <a:r>
              <a:rPr lang="en-US" altLang="zh-CN" baseline="-25000">
                <a:ea typeface="宋体" charset="-122"/>
              </a:rPr>
              <a:t>R</a:t>
            </a:r>
            <a:r>
              <a:rPr lang="en-US" altLang="zh-CN" baseline="30000">
                <a:ea typeface="宋体" charset="-122"/>
              </a:rPr>
              <a:t>3</a:t>
            </a:r>
            <a:r>
              <a:rPr lang="en-US" altLang="zh-CN">
                <a:ea typeface="宋体" charset="-122"/>
              </a:rPr>
              <a:t>∨…∨ M</a:t>
            </a:r>
            <a:r>
              <a:rPr lang="en-US" altLang="zh-CN" baseline="-25000">
                <a:ea typeface="宋体" charset="-122"/>
              </a:rPr>
              <a:t>R</a:t>
            </a:r>
            <a:r>
              <a:rPr lang="en-US" altLang="zh-CN" baseline="30000">
                <a:ea typeface="宋体" charset="-122"/>
              </a:rPr>
              <a:t>n</a:t>
            </a:r>
          </a:p>
        </p:txBody>
      </p:sp>
      <p:grpSp>
        <p:nvGrpSpPr>
          <p:cNvPr id="2" name="Group 4"/>
          <p:cNvGrpSpPr>
            <a:grpSpLocks/>
          </p:cNvGrpSpPr>
          <p:nvPr/>
        </p:nvGrpSpPr>
        <p:grpSpPr bwMode="auto">
          <a:xfrm>
            <a:off x="1066800" y="3276600"/>
            <a:ext cx="2587625" cy="1747838"/>
            <a:chOff x="2007" y="2462"/>
            <a:chExt cx="1630" cy="1101"/>
          </a:xfrm>
        </p:grpSpPr>
        <p:sp>
          <p:nvSpPr>
            <p:cNvPr id="13340" name="Rectangle 5"/>
            <p:cNvSpPr>
              <a:spLocks noChangeArrowheads="1"/>
            </p:cNvSpPr>
            <p:nvPr/>
          </p:nvSpPr>
          <p:spPr bwMode="auto">
            <a:xfrm>
              <a:off x="3539" y="3212"/>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ú</a:t>
              </a:r>
              <a:endParaRPr lang="en-US" altLang="zh-CN">
                <a:ea typeface="宋体" charset="-122"/>
              </a:endParaRPr>
            </a:p>
          </p:txBody>
        </p:sp>
        <p:sp>
          <p:nvSpPr>
            <p:cNvPr id="13341" name="Rectangle 6"/>
            <p:cNvSpPr>
              <a:spLocks noChangeArrowheads="1"/>
            </p:cNvSpPr>
            <p:nvPr/>
          </p:nvSpPr>
          <p:spPr bwMode="auto">
            <a:xfrm>
              <a:off x="3539" y="2968"/>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ú</a:t>
              </a:r>
              <a:endParaRPr lang="en-US" altLang="zh-CN">
                <a:ea typeface="宋体" charset="-122"/>
              </a:endParaRPr>
            </a:p>
          </p:txBody>
        </p:sp>
        <p:sp>
          <p:nvSpPr>
            <p:cNvPr id="13342" name="Rectangle 7"/>
            <p:cNvSpPr>
              <a:spLocks noChangeArrowheads="1"/>
            </p:cNvSpPr>
            <p:nvPr/>
          </p:nvSpPr>
          <p:spPr bwMode="auto">
            <a:xfrm>
              <a:off x="3539" y="2717"/>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ú</a:t>
              </a:r>
              <a:endParaRPr lang="en-US" altLang="zh-CN">
                <a:ea typeface="宋体" charset="-122"/>
              </a:endParaRPr>
            </a:p>
          </p:txBody>
        </p:sp>
        <p:sp>
          <p:nvSpPr>
            <p:cNvPr id="13343" name="Rectangle 8"/>
            <p:cNvSpPr>
              <a:spLocks noChangeArrowheads="1"/>
            </p:cNvSpPr>
            <p:nvPr/>
          </p:nvSpPr>
          <p:spPr bwMode="auto">
            <a:xfrm>
              <a:off x="3539" y="3256"/>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û</a:t>
              </a:r>
              <a:endParaRPr lang="en-US" altLang="zh-CN">
                <a:ea typeface="宋体" charset="-122"/>
              </a:endParaRPr>
            </a:p>
          </p:txBody>
        </p:sp>
        <p:sp>
          <p:nvSpPr>
            <p:cNvPr id="13344" name="Rectangle 9"/>
            <p:cNvSpPr>
              <a:spLocks noChangeArrowheads="1"/>
            </p:cNvSpPr>
            <p:nvPr/>
          </p:nvSpPr>
          <p:spPr bwMode="auto">
            <a:xfrm>
              <a:off x="3539" y="2465"/>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ù</a:t>
              </a:r>
              <a:endParaRPr lang="en-US" altLang="zh-CN">
                <a:ea typeface="宋体" charset="-122"/>
              </a:endParaRPr>
            </a:p>
          </p:txBody>
        </p:sp>
        <p:sp>
          <p:nvSpPr>
            <p:cNvPr id="13345" name="Rectangle 10"/>
            <p:cNvSpPr>
              <a:spLocks noChangeArrowheads="1"/>
            </p:cNvSpPr>
            <p:nvPr/>
          </p:nvSpPr>
          <p:spPr bwMode="auto">
            <a:xfrm>
              <a:off x="2622" y="3212"/>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ê</a:t>
              </a:r>
              <a:endParaRPr lang="en-US" altLang="zh-CN">
                <a:ea typeface="宋体" charset="-122"/>
              </a:endParaRPr>
            </a:p>
          </p:txBody>
        </p:sp>
        <p:sp>
          <p:nvSpPr>
            <p:cNvPr id="13346" name="Rectangle 11"/>
            <p:cNvSpPr>
              <a:spLocks noChangeArrowheads="1"/>
            </p:cNvSpPr>
            <p:nvPr/>
          </p:nvSpPr>
          <p:spPr bwMode="auto">
            <a:xfrm>
              <a:off x="2622" y="2968"/>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ê</a:t>
              </a:r>
              <a:endParaRPr lang="en-US" altLang="zh-CN">
                <a:ea typeface="宋体" charset="-122"/>
              </a:endParaRPr>
            </a:p>
          </p:txBody>
        </p:sp>
        <p:sp>
          <p:nvSpPr>
            <p:cNvPr id="13347" name="Rectangle 12"/>
            <p:cNvSpPr>
              <a:spLocks noChangeArrowheads="1"/>
            </p:cNvSpPr>
            <p:nvPr/>
          </p:nvSpPr>
          <p:spPr bwMode="auto">
            <a:xfrm>
              <a:off x="2622" y="2717"/>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ê</a:t>
              </a:r>
              <a:endParaRPr lang="en-US" altLang="zh-CN">
                <a:ea typeface="宋体" charset="-122"/>
              </a:endParaRPr>
            </a:p>
          </p:txBody>
        </p:sp>
        <p:sp>
          <p:nvSpPr>
            <p:cNvPr id="13348" name="Rectangle 13"/>
            <p:cNvSpPr>
              <a:spLocks noChangeArrowheads="1"/>
            </p:cNvSpPr>
            <p:nvPr/>
          </p:nvSpPr>
          <p:spPr bwMode="auto">
            <a:xfrm>
              <a:off x="2622" y="3256"/>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ë</a:t>
              </a:r>
              <a:endParaRPr lang="en-US" altLang="zh-CN">
                <a:ea typeface="宋体" charset="-122"/>
              </a:endParaRPr>
            </a:p>
          </p:txBody>
        </p:sp>
        <p:sp>
          <p:nvSpPr>
            <p:cNvPr id="13349" name="Rectangle 14"/>
            <p:cNvSpPr>
              <a:spLocks noChangeArrowheads="1"/>
            </p:cNvSpPr>
            <p:nvPr/>
          </p:nvSpPr>
          <p:spPr bwMode="auto">
            <a:xfrm>
              <a:off x="2622" y="2465"/>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é</a:t>
              </a:r>
              <a:endParaRPr lang="en-US" altLang="zh-CN">
                <a:ea typeface="宋体" charset="-122"/>
              </a:endParaRPr>
            </a:p>
          </p:txBody>
        </p:sp>
        <p:sp>
          <p:nvSpPr>
            <p:cNvPr id="13350" name="Rectangle 15"/>
            <p:cNvSpPr>
              <a:spLocks noChangeArrowheads="1"/>
            </p:cNvSpPr>
            <p:nvPr/>
          </p:nvSpPr>
          <p:spPr bwMode="auto">
            <a:xfrm>
              <a:off x="2418" y="2816"/>
              <a:ext cx="141" cy="307"/>
            </a:xfrm>
            <a:prstGeom prst="rect">
              <a:avLst/>
            </a:prstGeom>
            <a:noFill/>
            <a:ln w="9525">
              <a:noFill/>
              <a:miter lim="800000"/>
              <a:headEnd/>
              <a:tailEnd/>
            </a:ln>
          </p:spPr>
          <p:txBody>
            <a:bodyPr wrap="none" lIns="0" tIns="0" rIns="0" bIns="0">
              <a:spAutoFit/>
            </a:bodyPr>
            <a:lstStyle/>
            <a:p>
              <a:r>
                <a:rPr lang="zh-CN" altLang="en-US" sz="3200">
                  <a:latin typeface="Symbol" pitchFamily="18" charset="2"/>
                  <a:ea typeface="宋体" charset="-122"/>
                </a:rPr>
                <a:t>=</a:t>
              </a:r>
              <a:endParaRPr lang="zh-CN" altLang="en-US">
                <a:ea typeface="宋体" charset="-122"/>
              </a:endParaRPr>
            </a:p>
          </p:txBody>
        </p:sp>
        <p:sp>
          <p:nvSpPr>
            <p:cNvPr id="13351" name="Rectangle 16"/>
            <p:cNvSpPr>
              <a:spLocks noChangeArrowheads="1"/>
            </p:cNvSpPr>
            <p:nvPr/>
          </p:nvSpPr>
          <p:spPr bwMode="auto">
            <a:xfrm>
              <a:off x="3404" y="3229"/>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0</a:t>
              </a:r>
              <a:endParaRPr lang="zh-CN" altLang="en-US">
                <a:ea typeface="宋体" charset="-122"/>
              </a:endParaRPr>
            </a:p>
          </p:txBody>
        </p:sp>
        <p:sp>
          <p:nvSpPr>
            <p:cNvPr id="13352" name="Rectangle 17"/>
            <p:cNvSpPr>
              <a:spLocks noChangeArrowheads="1"/>
            </p:cNvSpPr>
            <p:nvPr/>
          </p:nvSpPr>
          <p:spPr bwMode="auto">
            <a:xfrm>
              <a:off x="3062" y="3229"/>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53" name="Rectangle 18"/>
            <p:cNvSpPr>
              <a:spLocks noChangeArrowheads="1"/>
            </p:cNvSpPr>
            <p:nvPr/>
          </p:nvSpPr>
          <p:spPr bwMode="auto">
            <a:xfrm>
              <a:off x="2722" y="3229"/>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54" name="Rectangle 19"/>
            <p:cNvSpPr>
              <a:spLocks noChangeArrowheads="1"/>
            </p:cNvSpPr>
            <p:nvPr/>
          </p:nvSpPr>
          <p:spPr bwMode="auto">
            <a:xfrm>
              <a:off x="3404" y="2845"/>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0</a:t>
              </a:r>
              <a:endParaRPr lang="zh-CN" altLang="en-US">
                <a:ea typeface="宋体" charset="-122"/>
              </a:endParaRPr>
            </a:p>
          </p:txBody>
        </p:sp>
        <p:sp>
          <p:nvSpPr>
            <p:cNvPr id="13355" name="Rectangle 20"/>
            <p:cNvSpPr>
              <a:spLocks noChangeArrowheads="1"/>
            </p:cNvSpPr>
            <p:nvPr/>
          </p:nvSpPr>
          <p:spPr bwMode="auto">
            <a:xfrm>
              <a:off x="3062" y="2845"/>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56" name="Rectangle 21"/>
            <p:cNvSpPr>
              <a:spLocks noChangeArrowheads="1"/>
            </p:cNvSpPr>
            <p:nvPr/>
          </p:nvSpPr>
          <p:spPr bwMode="auto">
            <a:xfrm>
              <a:off x="2720" y="2845"/>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0</a:t>
              </a:r>
              <a:endParaRPr lang="zh-CN" altLang="en-US">
                <a:ea typeface="宋体" charset="-122"/>
              </a:endParaRPr>
            </a:p>
          </p:txBody>
        </p:sp>
        <p:sp>
          <p:nvSpPr>
            <p:cNvPr id="13357" name="Rectangle 22"/>
            <p:cNvSpPr>
              <a:spLocks noChangeArrowheads="1"/>
            </p:cNvSpPr>
            <p:nvPr/>
          </p:nvSpPr>
          <p:spPr bwMode="auto">
            <a:xfrm>
              <a:off x="3406" y="2462"/>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58" name="Rectangle 23"/>
            <p:cNvSpPr>
              <a:spLocks noChangeArrowheads="1"/>
            </p:cNvSpPr>
            <p:nvPr/>
          </p:nvSpPr>
          <p:spPr bwMode="auto">
            <a:xfrm>
              <a:off x="3062" y="2462"/>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0</a:t>
              </a:r>
              <a:endParaRPr lang="zh-CN" altLang="en-US">
                <a:ea typeface="宋体" charset="-122"/>
              </a:endParaRPr>
            </a:p>
          </p:txBody>
        </p:sp>
        <p:sp>
          <p:nvSpPr>
            <p:cNvPr id="13359" name="Rectangle 24"/>
            <p:cNvSpPr>
              <a:spLocks noChangeArrowheads="1"/>
            </p:cNvSpPr>
            <p:nvPr/>
          </p:nvSpPr>
          <p:spPr bwMode="auto">
            <a:xfrm>
              <a:off x="2720" y="2462"/>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60" name="Rectangle 25"/>
            <p:cNvSpPr>
              <a:spLocks noChangeArrowheads="1"/>
            </p:cNvSpPr>
            <p:nvPr/>
          </p:nvSpPr>
          <p:spPr bwMode="auto">
            <a:xfrm>
              <a:off x="2255" y="3030"/>
              <a:ext cx="73" cy="144"/>
            </a:xfrm>
            <a:prstGeom prst="rect">
              <a:avLst/>
            </a:prstGeom>
            <a:noFill/>
            <a:ln w="9525">
              <a:noFill/>
              <a:miter lim="800000"/>
              <a:headEnd/>
              <a:tailEnd/>
            </a:ln>
          </p:spPr>
          <p:txBody>
            <a:bodyPr wrap="none" lIns="0" tIns="0" rIns="0" bIns="0">
              <a:spAutoFit/>
            </a:bodyPr>
            <a:lstStyle/>
            <a:p>
              <a:r>
                <a:rPr lang="en-US" altLang="zh-CN" sz="1500" i="1">
                  <a:latin typeface="Times New Roman" pitchFamily="18" charset="0"/>
                  <a:ea typeface="宋体" charset="-122"/>
                </a:rPr>
                <a:t>R</a:t>
              </a:r>
              <a:endParaRPr lang="en-US" altLang="zh-CN">
                <a:ea typeface="宋体" charset="-122"/>
              </a:endParaRPr>
            </a:p>
          </p:txBody>
        </p:sp>
        <p:sp>
          <p:nvSpPr>
            <p:cNvPr id="13361" name="Rectangle 26"/>
            <p:cNvSpPr>
              <a:spLocks noChangeArrowheads="1"/>
            </p:cNvSpPr>
            <p:nvPr/>
          </p:nvSpPr>
          <p:spPr bwMode="auto">
            <a:xfrm>
              <a:off x="2007" y="2845"/>
              <a:ext cx="213" cy="307"/>
            </a:xfrm>
            <a:prstGeom prst="rect">
              <a:avLst/>
            </a:prstGeom>
            <a:noFill/>
            <a:ln w="9525">
              <a:noFill/>
              <a:miter lim="800000"/>
              <a:headEnd/>
              <a:tailEnd/>
            </a:ln>
          </p:spPr>
          <p:txBody>
            <a:bodyPr wrap="none" lIns="0" tIns="0" rIns="0" bIns="0">
              <a:spAutoFit/>
            </a:bodyPr>
            <a:lstStyle/>
            <a:p>
              <a:r>
                <a:rPr lang="en-US" altLang="zh-CN" sz="3200" i="1">
                  <a:latin typeface="Times New Roman" pitchFamily="18" charset="0"/>
                  <a:ea typeface="宋体" charset="-122"/>
                </a:rPr>
                <a:t>M</a:t>
              </a:r>
              <a:endParaRPr lang="en-US" altLang="zh-CN">
                <a:ea typeface="宋体" charset="-122"/>
              </a:endParaRPr>
            </a:p>
          </p:txBody>
        </p:sp>
      </p:grpSp>
      <p:grpSp>
        <p:nvGrpSpPr>
          <p:cNvPr id="3" name="Group 28"/>
          <p:cNvGrpSpPr>
            <a:grpSpLocks/>
          </p:cNvGrpSpPr>
          <p:nvPr/>
        </p:nvGrpSpPr>
        <p:grpSpPr bwMode="auto">
          <a:xfrm>
            <a:off x="3962400" y="3200400"/>
            <a:ext cx="4356100" cy="1747838"/>
            <a:chOff x="2007" y="2462"/>
            <a:chExt cx="2744" cy="1101"/>
          </a:xfrm>
        </p:grpSpPr>
        <p:sp>
          <p:nvSpPr>
            <p:cNvPr id="13318" name="Rectangle 29"/>
            <p:cNvSpPr>
              <a:spLocks noChangeArrowheads="1"/>
            </p:cNvSpPr>
            <p:nvPr/>
          </p:nvSpPr>
          <p:spPr bwMode="auto">
            <a:xfrm>
              <a:off x="3539" y="3212"/>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ú</a:t>
              </a:r>
              <a:endParaRPr lang="en-US" altLang="zh-CN">
                <a:ea typeface="宋体" charset="-122"/>
              </a:endParaRPr>
            </a:p>
          </p:txBody>
        </p:sp>
        <p:sp>
          <p:nvSpPr>
            <p:cNvPr id="13319" name="Rectangle 30"/>
            <p:cNvSpPr>
              <a:spLocks noChangeArrowheads="1"/>
            </p:cNvSpPr>
            <p:nvPr/>
          </p:nvSpPr>
          <p:spPr bwMode="auto">
            <a:xfrm>
              <a:off x="3539" y="2968"/>
              <a:ext cx="1212" cy="53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ú=</a:t>
              </a:r>
              <a:r>
                <a:rPr lang="en-US" altLang="zh-CN" sz="3200" i="1">
                  <a:latin typeface="Times New Roman" pitchFamily="18" charset="0"/>
                  <a:ea typeface="宋体" charset="-122"/>
                </a:rPr>
                <a:t>M</a:t>
              </a:r>
              <a:r>
                <a:rPr lang="en-US" altLang="zh-CN" sz="3200" i="1" baseline="-25000">
                  <a:latin typeface="Times New Roman" pitchFamily="18" charset="0"/>
                  <a:ea typeface="宋体" charset="-122"/>
                </a:rPr>
                <a:t>R</a:t>
              </a:r>
              <a:r>
                <a:rPr lang="en-US" altLang="zh-CN" sz="3200" i="1" baseline="30000">
                  <a:latin typeface="Times New Roman" pitchFamily="18" charset="0"/>
                  <a:ea typeface="宋体" charset="-122"/>
                </a:rPr>
                <a:t>3</a:t>
              </a:r>
              <a:r>
                <a:rPr lang="en-US" altLang="zh-CN" sz="3200" i="1">
                  <a:latin typeface="Times New Roman" pitchFamily="18" charset="0"/>
                  <a:ea typeface="宋体" charset="-122"/>
                </a:rPr>
                <a:t>=M</a:t>
              </a:r>
              <a:r>
                <a:rPr lang="en-US" altLang="zh-CN" sz="3200" i="1" baseline="-25000">
                  <a:latin typeface="Times New Roman" pitchFamily="18" charset="0"/>
                  <a:ea typeface="宋体" charset="-122"/>
                </a:rPr>
                <a:t>R*</a:t>
              </a:r>
            </a:p>
            <a:p>
              <a:endParaRPr lang="en-US" altLang="zh-CN">
                <a:ea typeface="宋体" charset="-122"/>
              </a:endParaRPr>
            </a:p>
          </p:txBody>
        </p:sp>
        <p:sp>
          <p:nvSpPr>
            <p:cNvPr id="13320" name="Rectangle 31"/>
            <p:cNvSpPr>
              <a:spLocks noChangeArrowheads="1"/>
            </p:cNvSpPr>
            <p:nvPr/>
          </p:nvSpPr>
          <p:spPr bwMode="auto">
            <a:xfrm>
              <a:off x="3539" y="2717"/>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ú</a:t>
              </a:r>
              <a:endParaRPr lang="en-US" altLang="zh-CN">
                <a:ea typeface="宋体" charset="-122"/>
              </a:endParaRPr>
            </a:p>
          </p:txBody>
        </p:sp>
        <p:sp>
          <p:nvSpPr>
            <p:cNvPr id="13321" name="Rectangle 32"/>
            <p:cNvSpPr>
              <a:spLocks noChangeArrowheads="1"/>
            </p:cNvSpPr>
            <p:nvPr/>
          </p:nvSpPr>
          <p:spPr bwMode="auto">
            <a:xfrm>
              <a:off x="3539" y="3256"/>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û</a:t>
              </a:r>
              <a:endParaRPr lang="en-US" altLang="zh-CN">
                <a:ea typeface="宋体" charset="-122"/>
              </a:endParaRPr>
            </a:p>
          </p:txBody>
        </p:sp>
        <p:sp>
          <p:nvSpPr>
            <p:cNvPr id="13322" name="Rectangle 33"/>
            <p:cNvSpPr>
              <a:spLocks noChangeArrowheads="1"/>
            </p:cNvSpPr>
            <p:nvPr/>
          </p:nvSpPr>
          <p:spPr bwMode="auto">
            <a:xfrm>
              <a:off x="3539" y="2465"/>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ù</a:t>
              </a:r>
              <a:endParaRPr lang="en-US" altLang="zh-CN">
                <a:ea typeface="宋体" charset="-122"/>
              </a:endParaRPr>
            </a:p>
          </p:txBody>
        </p:sp>
        <p:sp>
          <p:nvSpPr>
            <p:cNvPr id="13323" name="Rectangle 34"/>
            <p:cNvSpPr>
              <a:spLocks noChangeArrowheads="1"/>
            </p:cNvSpPr>
            <p:nvPr/>
          </p:nvSpPr>
          <p:spPr bwMode="auto">
            <a:xfrm>
              <a:off x="2622" y="3212"/>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ê</a:t>
              </a:r>
              <a:endParaRPr lang="en-US" altLang="zh-CN">
                <a:ea typeface="宋体" charset="-122"/>
              </a:endParaRPr>
            </a:p>
          </p:txBody>
        </p:sp>
        <p:sp>
          <p:nvSpPr>
            <p:cNvPr id="13324" name="Rectangle 35"/>
            <p:cNvSpPr>
              <a:spLocks noChangeArrowheads="1"/>
            </p:cNvSpPr>
            <p:nvPr/>
          </p:nvSpPr>
          <p:spPr bwMode="auto">
            <a:xfrm>
              <a:off x="2622" y="2968"/>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ê</a:t>
              </a:r>
              <a:endParaRPr lang="en-US" altLang="zh-CN">
                <a:ea typeface="宋体" charset="-122"/>
              </a:endParaRPr>
            </a:p>
          </p:txBody>
        </p:sp>
        <p:sp>
          <p:nvSpPr>
            <p:cNvPr id="13325" name="Rectangle 36"/>
            <p:cNvSpPr>
              <a:spLocks noChangeArrowheads="1"/>
            </p:cNvSpPr>
            <p:nvPr/>
          </p:nvSpPr>
          <p:spPr bwMode="auto">
            <a:xfrm>
              <a:off x="2622" y="2717"/>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ê</a:t>
              </a:r>
              <a:endParaRPr lang="en-US" altLang="zh-CN">
                <a:ea typeface="宋体" charset="-122"/>
              </a:endParaRPr>
            </a:p>
          </p:txBody>
        </p:sp>
        <p:sp>
          <p:nvSpPr>
            <p:cNvPr id="13326" name="Rectangle 37"/>
            <p:cNvSpPr>
              <a:spLocks noChangeArrowheads="1"/>
            </p:cNvSpPr>
            <p:nvPr/>
          </p:nvSpPr>
          <p:spPr bwMode="auto">
            <a:xfrm>
              <a:off x="2622" y="3256"/>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ë</a:t>
              </a:r>
              <a:endParaRPr lang="en-US" altLang="zh-CN">
                <a:ea typeface="宋体" charset="-122"/>
              </a:endParaRPr>
            </a:p>
          </p:txBody>
        </p:sp>
        <p:sp>
          <p:nvSpPr>
            <p:cNvPr id="13327" name="Rectangle 38"/>
            <p:cNvSpPr>
              <a:spLocks noChangeArrowheads="1"/>
            </p:cNvSpPr>
            <p:nvPr/>
          </p:nvSpPr>
          <p:spPr bwMode="auto">
            <a:xfrm>
              <a:off x="2622" y="2465"/>
              <a:ext cx="98" cy="307"/>
            </a:xfrm>
            <a:prstGeom prst="rect">
              <a:avLst/>
            </a:prstGeom>
            <a:noFill/>
            <a:ln w="9525">
              <a:noFill/>
              <a:miter lim="800000"/>
              <a:headEnd/>
              <a:tailEnd/>
            </a:ln>
          </p:spPr>
          <p:txBody>
            <a:bodyPr wrap="none" lIns="0" tIns="0" rIns="0" bIns="0">
              <a:spAutoFit/>
            </a:bodyPr>
            <a:lstStyle/>
            <a:p>
              <a:r>
                <a:rPr lang="en-US" altLang="zh-CN" sz="3200">
                  <a:latin typeface="Symbol" pitchFamily="18" charset="2"/>
                  <a:ea typeface="宋体" charset="-122"/>
                </a:rPr>
                <a:t>é</a:t>
              </a:r>
              <a:endParaRPr lang="en-US" altLang="zh-CN">
                <a:ea typeface="宋体" charset="-122"/>
              </a:endParaRPr>
            </a:p>
          </p:txBody>
        </p:sp>
        <p:sp>
          <p:nvSpPr>
            <p:cNvPr id="13328" name="Rectangle 39"/>
            <p:cNvSpPr>
              <a:spLocks noChangeArrowheads="1"/>
            </p:cNvSpPr>
            <p:nvPr/>
          </p:nvSpPr>
          <p:spPr bwMode="auto">
            <a:xfrm>
              <a:off x="2418" y="2816"/>
              <a:ext cx="141" cy="307"/>
            </a:xfrm>
            <a:prstGeom prst="rect">
              <a:avLst/>
            </a:prstGeom>
            <a:noFill/>
            <a:ln w="9525">
              <a:noFill/>
              <a:miter lim="800000"/>
              <a:headEnd/>
              <a:tailEnd/>
            </a:ln>
          </p:spPr>
          <p:txBody>
            <a:bodyPr wrap="none" lIns="0" tIns="0" rIns="0" bIns="0">
              <a:spAutoFit/>
            </a:bodyPr>
            <a:lstStyle/>
            <a:p>
              <a:r>
                <a:rPr lang="zh-CN" altLang="en-US" sz="3200">
                  <a:latin typeface="Symbol" pitchFamily="18" charset="2"/>
                  <a:ea typeface="宋体" charset="-122"/>
                </a:rPr>
                <a:t>=</a:t>
              </a:r>
              <a:endParaRPr lang="zh-CN" altLang="en-US">
                <a:ea typeface="宋体" charset="-122"/>
              </a:endParaRPr>
            </a:p>
          </p:txBody>
        </p:sp>
        <p:sp>
          <p:nvSpPr>
            <p:cNvPr id="13329" name="Rectangle 40"/>
            <p:cNvSpPr>
              <a:spLocks noChangeArrowheads="1"/>
            </p:cNvSpPr>
            <p:nvPr/>
          </p:nvSpPr>
          <p:spPr bwMode="auto">
            <a:xfrm>
              <a:off x="3404" y="3229"/>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30" name="Rectangle 41"/>
            <p:cNvSpPr>
              <a:spLocks noChangeArrowheads="1"/>
            </p:cNvSpPr>
            <p:nvPr/>
          </p:nvSpPr>
          <p:spPr bwMode="auto">
            <a:xfrm>
              <a:off x="3062" y="3229"/>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31" name="Rectangle 42"/>
            <p:cNvSpPr>
              <a:spLocks noChangeArrowheads="1"/>
            </p:cNvSpPr>
            <p:nvPr/>
          </p:nvSpPr>
          <p:spPr bwMode="auto">
            <a:xfrm>
              <a:off x="2722" y="3229"/>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32" name="Rectangle 43"/>
            <p:cNvSpPr>
              <a:spLocks noChangeArrowheads="1"/>
            </p:cNvSpPr>
            <p:nvPr/>
          </p:nvSpPr>
          <p:spPr bwMode="auto">
            <a:xfrm>
              <a:off x="3404" y="2845"/>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0</a:t>
              </a:r>
              <a:endParaRPr lang="zh-CN" altLang="en-US">
                <a:ea typeface="宋体" charset="-122"/>
              </a:endParaRPr>
            </a:p>
          </p:txBody>
        </p:sp>
        <p:sp>
          <p:nvSpPr>
            <p:cNvPr id="13333" name="Rectangle 44"/>
            <p:cNvSpPr>
              <a:spLocks noChangeArrowheads="1"/>
            </p:cNvSpPr>
            <p:nvPr/>
          </p:nvSpPr>
          <p:spPr bwMode="auto">
            <a:xfrm>
              <a:off x="3062" y="2845"/>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34" name="Rectangle 45"/>
            <p:cNvSpPr>
              <a:spLocks noChangeArrowheads="1"/>
            </p:cNvSpPr>
            <p:nvPr/>
          </p:nvSpPr>
          <p:spPr bwMode="auto">
            <a:xfrm>
              <a:off x="2720" y="2845"/>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0</a:t>
              </a:r>
              <a:endParaRPr lang="zh-CN" altLang="en-US">
                <a:ea typeface="宋体" charset="-122"/>
              </a:endParaRPr>
            </a:p>
          </p:txBody>
        </p:sp>
        <p:sp>
          <p:nvSpPr>
            <p:cNvPr id="13335" name="Rectangle 46"/>
            <p:cNvSpPr>
              <a:spLocks noChangeArrowheads="1"/>
            </p:cNvSpPr>
            <p:nvPr/>
          </p:nvSpPr>
          <p:spPr bwMode="auto">
            <a:xfrm>
              <a:off x="3406" y="2462"/>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36" name="Rectangle 47"/>
            <p:cNvSpPr>
              <a:spLocks noChangeArrowheads="1"/>
            </p:cNvSpPr>
            <p:nvPr/>
          </p:nvSpPr>
          <p:spPr bwMode="auto">
            <a:xfrm>
              <a:off x="3062" y="2462"/>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37" name="Rectangle 48"/>
            <p:cNvSpPr>
              <a:spLocks noChangeArrowheads="1"/>
            </p:cNvSpPr>
            <p:nvPr/>
          </p:nvSpPr>
          <p:spPr bwMode="auto">
            <a:xfrm>
              <a:off x="2720" y="2462"/>
              <a:ext cx="128" cy="307"/>
            </a:xfrm>
            <a:prstGeom prst="rect">
              <a:avLst/>
            </a:prstGeom>
            <a:noFill/>
            <a:ln w="9525">
              <a:noFill/>
              <a:miter lim="800000"/>
              <a:headEnd/>
              <a:tailEnd/>
            </a:ln>
          </p:spPr>
          <p:txBody>
            <a:bodyPr wrap="none" lIns="0" tIns="0" rIns="0" bIns="0">
              <a:spAutoFit/>
            </a:bodyPr>
            <a:lstStyle/>
            <a:p>
              <a:r>
                <a:rPr lang="zh-CN" altLang="en-US" sz="3200">
                  <a:latin typeface="Times New Roman" pitchFamily="18" charset="0"/>
                  <a:ea typeface="宋体" charset="-122"/>
                </a:rPr>
                <a:t>1</a:t>
              </a:r>
              <a:endParaRPr lang="zh-CN" altLang="en-US">
                <a:ea typeface="宋体" charset="-122"/>
              </a:endParaRPr>
            </a:p>
          </p:txBody>
        </p:sp>
        <p:sp>
          <p:nvSpPr>
            <p:cNvPr id="13338" name="Rectangle 49"/>
            <p:cNvSpPr>
              <a:spLocks noChangeArrowheads="1"/>
            </p:cNvSpPr>
            <p:nvPr/>
          </p:nvSpPr>
          <p:spPr bwMode="auto">
            <a:xfrm>
              <a:off x="2255" y="3030"/>
              <a:ext cx="73" cy="144"/>
            </a:xfrm>
            <a:prstGeom prst="rect">
              <a:avLst/>
            </a:prstGeom>
            <a:noFill/>
            <a:ln w="9525">
              <a:noFill/>
              <a:miter lim="800000"/>
              <a:headEnd/>
              <a:tailEnd/>
            </a:ln>
          </p:spPr>
          <p:txBody>
            <a:bodyPr wrap="none" lIns="0" tIns="0" rIns="0" bIns="0">
              <a:spAutoFit/>
            </a:bodyPr>
            <a:lstStyle/>
            <a:p>
              <a:r>
                <a:rPr lang="en-US" altLang="zh-CN" sz="1500" i="1">
                  <a:latin typeface="Times New Roman" pitchFamily="18" charset="0"/>
                  <a:ea typeface="宋体" charset="-122"/>
                </a:rPr>
                <a:t>R</a:t>
              </a:r>
              <a:endParaRPr lang="en-US" altLang="zh-CN">
                <a:ea typeface="宋体" charset="-122"/>
              </a:endParaRPr>
            </a:p>
          </p:txBody>
        </p:sp>
        <p:sp>
          <p:nvSpPr>
            <p:cNvPr id="13339" name="Rectangle 50"/>
            <p:cNvSpPr>
              <a:spLocks noChangeArrowheads="1"/>
            </p:cNvSpPr>
            <p:nvPr/>
          </p:nvSpPr>
          <p:spPr bwMode="auto">
            <a:xfrm>
              <a:off x="2007" y="2845"/>
              <a:ext cx="297" cy="307"/>
            </a:xfrm>
            <a:prstGeom prst="rect">
              <a:avLst/>
            </a:prstGeom>
            <a:noFill/>
            <a:ln w="9525">
              <a:noFill/>
              <a:miter lim="800000"/>
              <a:headEnd/>
              <a:tailEnd/>
            </a:ln>
          </p:spPr>
          <p:txBody>
            <a:bodyPr wrap="none" lIns="0" tIns="0" rIns="0" bIns="0">
              <a:spAutoFit/>
            </a:bodyPr>
            <a:lstStyle/>
            <a:p>
              <a:r>
                <a:rPr lang="en-US" altLang="zh-CN" sz="3200" i="1">
                  <a:latin typeface="Times New Roman" pitchFamily="18" charset="0"/>
                  <a:ea typeface="宋体" charset="-122"/>
                </a:rPr>
                <a:t>M</a:t>
              </a:r>
              <a:r>
                <a:rPr lang="en-US" altLang="zh-CN" sz="3200" i="1" baseline="30000">
                  <a:latin typeface="Times New Roman" pitchFamily="18" charset="0"/>
                  <a:ea typeface="宋体" charset="-122"/>
                </a:rPr>
                <a:t>2</a:t>
              </a:r>
            </a:p>
          </p:txBody>
        </p:sp>
      </p:gr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a:ea typeface="宋体" charset="-122"/>
              </a:rPr>
              <a:t>Cont…</a:t>
            </a:r>
          </a:p>
        </p:txBody>
      </p:sp>
      <p:sp>
        <p:nvSpPr>
          <p:cNvPr id="14339" name="Rectangle 3"/>
          <p:cNvSpPr>
            <a:spLocks noGrp="1" noChangeArrowheads="1"/>
          </p:cNvSpPr>
          <p:nvPr>
            <p:ph type="body" idx="1"/>
          </p:nvPr>
        </p:nvSpPr>
        <p:spPr/>
        <p:txBody>
          <a:bodyPr>
            <a:normAutofit fontScale="92500" lnSpcReduction="10000"/>
          </a:bodyPr>
          <a:lstStyle/>
          <a:p>
            <a:pPr>
              <a:buNone/>
            </a:pPr>
            <a:r>
              <a:rPr lang="en-US" altLang="zh-CN" dirty="0">
                <a:ea typeface="宋体" charset="-122"/>
              </a:rPr>
              <a:t>Algorithm 1   A procedure for computing the transitive closure </a:t>
            </a:r>
          </a:p>
          <a:p>
            <a:pPr>
              <a:buFontTx/>
              <a:buNone/>
            </a:pPr>
            <a:r>
              <a:rPr lang="en-US" altLang="zh-CN" sz="2800" b="1" dirty="0">
                <a:ea typeface="宋体" charset="-122"/>
              </a:rPr>
              <a:t>procedure</a:t>
            </a:r>
            <a:r>
              <a:rPr lang="en-US" altLang="zh-CN" sz="2800" dirty="0">
                <a:ea typeface="宋体" charset="-122"/>
              </a:rPr>
              <a:t> </a:t>
            </a:r>
            <a:r>
              <a:rPr lang="en-US" altLang="zh-CN" sz="2800" i="1" dirty="0" err="1">
                <a:ea typeface="宋体" charset="-122"/>
              </a:rPr>
              <a:t>transitive_closure</a:t>
            </a:r>
            <a:r>
              <a:rPr lang="en-US" altLang="zh-CN" sz="2800" dirty="0">
                <a:ea typeface="宋体" charset="-122"/>
              </a:rPr>
              <a:t> (</a:t>
            </a:r>
            <a:r>
              <a:rPr lang="en-US" altLang="zh-CN" sz="2800" b="1" dirty="0">
                <a:ea typeface="宋体" charset="-122"/>
              </a:rPr>
              <a:t>M</a:t>
            </a:r>
            <a:r>
              <a:rPr lang="en-US" altLang="zh-CN" sz="2800" i="1" baseline="-25000" dirty="0">
                <a:ea typeface="宋体" charset="-122"/>
              </a:rPr>
              <a:t>R</a:t>
            </a:r>
            <a:r>
              <a:rPr lang="en-US" altLang="zh-CN" sz="2800" dirty="0">
                <a:ea typeface="宋体" charset="-122"/>
              </a:rPr>
              <a:t>: zero-one </a:t>
            </a:r>
            <a:r>
              <a:rPr lang="en-US" altLang="zh-CN" sz="2800" i="1" dirty="0" err="1">
                <a:ea typeface="宋体" charset="-122"/>
              </a:rPr>
              <a:t>n</a:t>
            </a:r>
            <a:r>
              <a:rPr lang="en-US" altLang="zh-CN" sz="2800" dirty="0" err="1">
                <a:ea typeface="宋体" charset="-122"/>
                <a:sym typeface="Symbol" pitchFamily="18" charset="2"/>
              </a:rPr>
              <a:t></a:t>
            </a:r>
            <a:r>
              <a:rPr lang="en-US" altLang="zh-CN" sz="2800" i="1" dirty="0" err="1">
                <a:ea typeface="宋体" charset="-122"/>
              </a:rPr>
              <a:t>n</a:t>
            </a:r>
            <a:r>
              <a:rPr lang="en-US" altLang="zh-CN" sz="2800" dirty="0">
                <a:ea typeface="宋体" charset="-122"/>
              </a:rPr>
              <a:t> matrix)</a:t>
            </a:r>
          </a:p>
          <a:p>
            <a:pPr>
              <a:buFontTx/>
              <a:buNone/>
            </a:pPr>
            <a:r>
              <a:rPr lang="en-US" altLang="zh-CN" sz="2800" dirty="0">
                <a:ea typeface="宋体" charset="-122"/>
              </a:rPr>
              <a:t>	</a:t>
            </a:r>
            <a:r>
              <a:rPr lang="en-US" altLang="zh-CN" sz="2800" b="1" dirty="0">
                <a:ea typeface="宋体" charset="-122"/>
              </a:rPr>
              <a:t>A</a:t>
            </a:r>
            <a:r>
              <a:rPr lang="en-US" altLang="zh-CN" sz="2800" dirty="0">
                <a:ea typeface="宋体" charset="-122"/>
              </a:rPr>
              <a:t> := </a:t>
            </a:r>
            <a:r>
              <a:rPr lang="en-US" altLang="zh-CN" sz="2800" b="1" dirty="0">
                <a:ea typeface="宋体" charset="-122"/>
              </a:rPr>
              <a:t>M</a:t>
            </a:r>
            <a:r>
              <a:rPr lang="en-US" altLang="zh-CN" sz="2800" i="1" baseline="-25000" dirty="0">
                <a:ea typeface="宋体" charset="-122"/>
              </a:rPr>
              <a:t>R</a:t>
            </a:r>
            <a:endParaRPr lang="en-US" altLang="zh-CN" sz="2800" dirty="0">
              <a:ea typeface="宋体" charset="-122"/>
            </a:endParaRPr>
          </a:p>
          <a:p>
            <a:pPr>
              <a:buFontTx/>
              <a:buNone/>
            </a:pPr>
            <a:r>
              <a:rPr lang="en-US" altLang="zh-CN" sz="2800" dirty="0">
                <a:ea typeface="宋体" charset="-122"/>
              </a:rPr>
              <a:t>	</a:t>
            </a:r>
            <a:r>
              <a:rPr lang="en-US" altLang="zh-CN" sz="2800" b="1" dirty="0">
                <a:ea typeface="宋体" charset="-122"/>
              </a:rPr>
              <a:t>B</a:t>
            </a:r>
            <a:r>
              <a:rPr lang="en-US" altLang="zh-CN" sz="2800" dirty="0">
                <a:ea typeface="宋体" charset="-122"/>
              </a:rPr>
              <a:t> := </a:t>
            </a:r>
            <a:r>
              <a:rPr lang="en-US" altLang="zh-CN" sz="2800" b="1" dirty="0">
                <a:ea typeface="宋体" charset="-122"/>
              </a:rPr>
              <a:t>A</a:t>
            </a:r>
            <a:endParaRPr lang="en-US" altLang="zh-CN" sz="2800" dirty="0">
              <a:ea typeface="宋体" charset="-122"/>
            </a:endParaRPr>
          </a:p>
          <a:p>
            <a:pPr>
              <a:buFontTx/>
              <a:buNone/>
            </a:pPr>
            <a:r>
              <a:rPr lang="en-US" altLang="zh-CN" sz="2800" dirty="0">
                <a:ea typeface="宋体" charset="-122"/>
              </a:rPr>
              <a:t>	</a:t>
            </a:r>
            <a:r>
              <a:rPr lang="en-US" altLang="zh-CN" sz="2800" b="1" dirty="0">
                <a:ea typeface="宋体" charset="-122"/>
              </a:rPr>
              <a:t>for </a:t>
            </a:r>
            <a:r>
              <a:rPr lang="en-US" altLang="zh-CN" sz="2800" i="1" dirty="0" err="1">
                <a:ea typeface="宋体" charset="-122"/>
              </a:rPr>
              <a:t>i</a:t>
            </a:r>
            <a:r>
              <a:rPr lang="en-US" altLang="zh-CN" sz="2800" dirty="0">
                <a:ea typeface="宋体" charset="-122"/>
              </a:rPr>
              <a:t> := 2 </a:t>
            </a:r>
            <a:r>
              <a:rPr lang="en-US" altLang="zh-CN" sz="2800" b="1" dirty="0">
                <a:ea typeface="宋体" charset="-122"/>
              </a:rPr>
              <a:t>to </a:t>
            </a:r>
            <a:r>
              <a:rPr lang="en-US" altLang="zh-CN" sz="2800" i="1" dirty="0">
                <a:ea typeface="宋体" charset="-122"/>
              </a:rPr>
              <a:t>n</a:t>
            </a:r>
            <a:endParaRPr lang="en-US" altLang="zh-CN" sz="2800" dirty="0">
              <a:ea typeface="宋体" charset="-122"/>
            </a:endParaRPr>
          </a:p>
          <a:p>
            <a:pPr>
              <a:buFontTx/>
              <a:buNone/>
            </a:pPr>
            <a:r>
              <a:rPr lang="en-US" altLang="zh-CN" sz="2800" dirty="0">
                <a:ea typeface="宋体" charset="-122"/>
              </a:rPr>
              <a:t>	</a:t>
            </a:r>
            <a:r>
              <a:rPr lang="en-US" altLang="zh-CN" sz="2800" b="1" dirty="0">
                <a:ea typeface="宋体" charset="-122"/>
              </a:rPr>
              <a:t>begin</a:t>
            </a:r>
          </a:p>
          <a:p>
            <a:pPr>
              <a:buFontTx/>
              <a:buNone/>
            </a:pPr>
            <a:r>
              <a:rPr lang="en-US" altLang="zh-CN" sz="2800" dirty="0">
                <a:ea typeface="宋体" charset="-122"/>
              </a:rPr>
              <a:t>		</a:t>
            </a:r>
            <a:r>
              <a:rPr lang="en-US" altLang="zh-CN" sz="2800" b="1" dirty="0">
                <a:ea typeface="宋体" charset="-122"/>
              </a:rPr>
              <a:t>A</a:t>
            </a:r>
            <a:r>
              <a:rPr lang="en-US" altLang="zh-CN" sz="2800" dirty="0">
                <a:ea typeface="宋体" charset="-122"/>
              </a:rPr>
              <a:t> := </a:t>
            </a:r>
            <a:r>
              <a:rPr lang="en-US" altLang="zh-TW" sz="2800" dirty="0">
                <a:ea typeface="PMingLiU" pitchFamily="18" charset="-120"/>
              </a:rPr>
              <a:t>A </a:t>
            </a:r>
            <a:r>
              <a:rPr lang="th-TH" altLang="zh-TW" sz="2800" dirty="0">
                <a:ea typeface="PMingLiU" pitchFamily="18" charset="-120"/>
                <a:cs typeface="Tahoma" pitchFamily="34" charset="0"/>
                <a:sym typeface="Symbol" pitchFamily="18" charset="2"/>
              </a:rPr>
              <a:t>๏</a:t>
            </a:r>
            <a:r>
              <a:rPr lang="en-US" altLang="zh-TW" sz="2800" dirty="0">
                <a:ea typeface="PMingLiU" pitchFamily="18" charset="-120"/>
              </a:rPr>
              <a:t> </a:t>
            </a:r>
            <a:r>
              <a:rPr lang="en-US" altLang="zh-TW" sz="2800" b="1" dirty="0">
                <a:ea typeface="PMingLiU" pitchFamily="18" charset="-120"/>
              </a:rPr>
              <a:t>M</a:t>
            </a:r>
            <a:r>
              <a:rPr lang="en-US" altLang="zh-TW" sz="2800" baseline="-25000" dirty="0">
                <a:ea typeface="PMingLiU" pitchFamily="18" charset="-120"/>
              </a:rPr>
              <a:t>R</a:t>
            </a:r>
            <a:endParaRPr lang="en-US" altLang="zh-CN" sz="2800" dirty="0">
              <a:ea typeface="宋体" charset="-122"/>
            </a:endParaRPr>
          </a:p>
          <a:p>
            <a:pPr>
              <a:buFontTx/>
              <a:buNone/>
            </a:pPr>
            <a:r>
              <a:rPr lang="en-US" altLang="zh-CN" sz="2800" dirty="0">
                <a:ea typeface="宋体" charset="-122"/>
              </a:rPr>
              <a:t>		</a:t>
            </a:r>
            <a:r>
              <a:rPr lang="en-US" altLang="zh-CN" sz="2800" b="1" dirty="0">
                <a:ea typeface="宋体" charset="-122"/>
              </a:rPr>
              <a:t>B</a:t>
            </a:r>
            <a:r>
              <a:rPr lang="en-US" altLang="zh-CN" sz="2800" dirty="0">
                <a:ea typeface="宋体" charset="-122"/>
              </a:rPr>
              <a:t> := </a:t>
            </a:r>
            <a:r>
              <a:rPr lang="en-US" altLang="zh-CN" sz="2800" b="1" dirty="0">
                <a:ea typeface="宋体" charset="-122"/>
              </a:rPr>
              <a:t>B</a:t>
            </a:r>
            <a:r>
              <a:rPr lang="en-US" altLang="zh-CN" sz="2800" dirty="0">
                <a:ea typeface="宋体" charset="-122"/>
              </a:rPr>
              <a:t> </a:t>
            </a:r>
            <a:r>
              <a:rPr lang="en-US" altLang="zh-CN" sz="2800" dirty="0">
                <a:ea typeface="宋体" charset="-122"/>
                <a:sym typeface="Symbol" pitchFamily="18" charset="2"/>
              </a:rPr>
              <a:t> </a:t>
            </a:r>
            <a:r>
              <a:rPr lang="en-US" altLang="zh-CN" sz="2800" b="1" dirty="0">
                <a:ea typeface="宋体" charset="-122"/>
                <a:sym typeface="Symbol" pitchFamily="18" charset="2"/>
              </a:rPr>
              <a:t>A</a:t>
            </a:r>
            <a:endParaRPr lang="en-US" altLang="zh-CN" sz="2800" dirty="0">
              <a:ea typeface="宋体" charset="-122"/>
              <a:sym typeface="Symbol" pitchFamily="18" charset="2"/>
            </a:endParaRPr>
          </a:p>
          <a:p>
            <a:pPr>
              <a:buFontTx/>
              <a:buNone/>
            </a:pPr>
            <a:r>
              <a:rPr lang="en-US" altLang="zh-CN" sz="2800" dirty="0">
                <a:ea typeface="宋体" charset="-122"/>
                <a:sym typeface="Symbol" pitchFamily="18" charset="2"/>
              </a:rPr>
              <a:t>	</a:t>
            </a:r>
            <a:r>
              <a:rPr lang="en-US" altLang="zh-CN" sz="2800" b="1" dirty="0">
                <a:ea typeface="宋体" charset="-122"/>
                <a:sym typeface="Symbol" pitchFamily="18" charset="2"/>
              </a:rPr>
              <a:t>end</a:t>
            </a:r>
            <a:r>
              <a:rPr lang="en-US" altLang="zh-CN" sz="2800" dirty="0">
                <a:ea typeface="宋体" charset="-122"/>
                <a:sym typeface="Symbol" pitchFamily="18" charset="2"/>
              </a:rPr>
              <a:t> { </a:t>
            </a:r>
            <a:r>
              <a:rPr lang="en-US" altLang="zh-CN" sz="2800" b="1" dirty="0">
                <a:ea typeface="宋体" charset="-122"/>
                <a:sym typeface="Symbol" pitchFamily="18" charset="2"/>
              </a:rPr>
              <a:t>B</a:t>
            </a:r>
            <a:r>
              <a:rPr lang="en-US" altLang="zh-CN" sz="2800" dirty="0">
                <a:ea typeface="宋体" charset="-122"/>
                <a:sym typeface="Symbol" pitchFamily="18" charset="2"/>
              </a:rPr>
              <a:t> is the zero-one matrix for </a:t>
            </a:r>
            <a:r>
              <a:rPr lang="en-US" altLang="zh-CN" sz="2800" i="1" dirty="0">
                <a:ea typeface="宋体" charset="-122"/>
                <a:sym typeface="Symbol" pitchFamily="18" charset="2"/>
              </a:rPr>
              <a:t>R</a:t>
            </a:r>
            <a:r>
              <a:rPr lang="en-US" altLang="zh-CN" sz="2800" dirty="0">
                <a:ea typeface="宋体" charset="-122"/>
                <a:sym typeface="Symbol" pitchFamily="18" charset="2"/>
              </a:rPr>
              <a:t>* }</a:t>
            </a:r>
            <a:endParaRPr lang="en-US" altLang="zh-CN" dirty="0">
              <a:ea typeface="宋体" charset="-122"/>
            </a:endParaRPr>
          </a:p>
          <a:p>
            <a:endParaRPr lang="zh-CN" altLang="en-US" dirty="0">
              <a:ea typeface="宋体"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323850"/>
            <a:ext cx="7010400" cy="1123950"/>
          </a:xfrm>
        </p:spPr>
        <p:txBody>
          <a:bodyPr/>
          <a:lstStyle/>
          <a:p>
            <a:r>
              <a:rPr lang="en-US" altLang="zh-CN">
                <a:ea typeface="宋体" charset="-122"/>
              </a:rPr>
              <a:t>Transitive Closure  (Cont.)</a:t>
            </a:r>
            <a:endParaRPr lang="zh-CN" altLang="en-US">
              <a:ea typeface="宋体" charset="-122"/>
            </a:endParaRPr>
          </a:p>
        </p:txBody>
      </p:sp>
      <p:sp>
        <p:nvSpPr>
          <p:cNvPr id="15363" name="Rectangle 3"/>
          <p:cNvSpPr>
            <a:spLocks noGrp="1" noChangeArrowheads="1"/>
          </p:cNvSpPr>
          <p:nvPr>
            <p:ph type="body" idx="1"/>
          </p:nvPr>
        </p:nvSpPr>
        <p:spPr>
          <a:xfrm>
            <a:off x="685800" y="1981200"/>
            <a:ext cx="8001000" cy="4114800"/>
          </a:xfrm>
        </p:spPr>
        <p:txBody>
          <a:bodyPr>
            <a:normAutofit fontScale="92500"/>
          </a:bodyPr>
          <a:lstStyle/>
          <a:p>
            <a:r>
              <a:rPr lang="en-US" altLang="zh-CN" dirty="0" err="1">
                <a:ea typeface="宋体" charset="-122"/>
              </a:rPr>
              <a:t>Warshall’s</a:t>
            </a:r>
            <a:r>
              <a:rPr lang="en-US" altLang="zh-CN" dirty="0">
                <a:ea typeface="宋体" charset="-122"/>
              </a:rPr>
              <a:t> algorithm  an efficient method for computing the transitive closure of a relation.</a:t>
            </a:r>
          </a:p>
          <a:p>
            <a:r>
              <a:rPr lang="en-US" altLang="zh-CN" dirty="0">
                <a:ea typeface="宋体" charset="-122"/>
              </a:rPr>
              <a:t>Interior vertices of a path: a,</a:t>
            </a:r>
            <a:r>
              <a:rPr lang="en-US" altLang="zh-CN" i="1" dirty="0">
                <a:ea typeface="宋体" charset="-122"/>
              </a:rPr>
              <a:t>x</a:t>
            </a:r>
            <a:r>
              <a:rPr lang="en-US" altLang="zh-CN" baseline="-25000" dirty="0">
                <a:ea typeface="宋体" charset="-122"/>
              </a:rPr>
              <a:t>1</a:t>
            </a:r>
            <a:r>
              <a:rPr lang="en-US" altLang="zh-CN" dirty="0">
                <a:ea typeface="宋体" charset="-122"/>
              </a:rPr>
              <a:t>,</a:t>
            </a:r>
            <a:r>
              <a:rPr lang="en-US" altLang="zh-CN" i="1" dirty="0">
                <a:ea typeface="宋体" charset="-122"/>
              </a:rPr>
              <a:t>x</a:t>
            </a:r>
            <a:r>
              <a:rPr lang="en-US" altLang="zh-CN" baseline="-25000" dirty="0">
                <a:ea typeface="宋体" charset="-122"/>
              </a:rPr>
              <a:t>2</a:t>
            </a:r>
            <a:r>
              <a:rPr lang="en-US" altLang="zh-CN" dirty="0">
                <a:ea typeface="宋体" charset="-122"/>
              </a:rPr>
              <a:t>, …,  </a:t>
            </a:r>
            <a:r>
              <a:rPr lang="en-US" altLang="zh-CN" i="1" dirty="0">
                <a:ea typeface="宋体" charset="-122"/>
              </a:rPr>
              <a:t>x</a:t>
            </a:r>
            <a:r>
              <a:rPr lang="en-US" altLang="zh-CN" i="1" baseline="-25000" dirty="0">
                <a:ea typeface="宋体" charset="-122"/>
              </a:rPr>
              <a:t>m-1 </a:t>
            </a:r>
            <a:r>
              <a:rPr lang="en-US" altLang="zh-CN" i="1" dirty="0">
                <a:ea typeface="宋体" charset="-122"/>
              </a:rPr>
              <a:t>, </a:t>
            </a:r>
            <a:r>
              <a:rPr lang="en-US" altLang="zh-CN" dirty="0">
                <a:ea typeface="宋体" charset="-122"/>
              </a:rPr>
              <a:t>b.   </a:t>
            </a:r>
            <a:r>
              <a:rPr lang="en-US" altLang="zh-CN" i="1" dirty="0">
                <a:ea typeface="宋体" charset="-122"/>
              </a:rPr>
              <a:t>x</a:t>
            </a:r>
            <a:r>
              <a:rPr lang="en-US" altLang="zh-CN" baseline="-25000" dirty="0">
                <a:ea typeface="宋体" charset="-122"/>
              </a:rPr>
              <a:t>1</a:t>
            </a:r>
            <a:r>
              <a:rPr lang="en-US" altLang="zh-CN" dirty="0">
                <a:ea typeface="宋体" charset="-122"/>
              </a:rPr>
              <a:t>,</a:t>
            </a:r>
            <a:r>
              <a:rPr lang="en-US" altLang="zh-CN" i="1" dirty="0">
                <a:ea typeface="宋体" charset="-122"/>
              </a:rPr>
              <a:t>x</a:t>
            </a:r>
            <a:r>
              <a:rPr lang="en-US" altLang="zh-CN" baseline="-25000" dirty="0">
                <a:ea typeface="宋体" charset="-122"/>
              </a:rPr>
              <a:t>2</a:t>
            </a:r>
            <a:r>
              <a:rPr lang="en-US" altLang="zh-CN" dirty="0">
                <a:ea typeface="宋体" charset="-122"/>
              </a:rPr>
              <a:t>, …, </a:t>
            </a:r>
            <a:r>
              <a:rPr lang="en-US" altLang="zh-CN" i="1" dirty="0">
                <a:ea typeface="宋体" charset="-122"/>
              </a:rPr>
              <a:t>x</a:t>
            </a:r>
            <a:r>
              <a:rPr lang="en-US" altLang="zh-CN" i="1" baseline="-25000" dirty="0">
                <a:ea typeface="宋体" charset="-122"/>
              </a:rPr>
              <a:t>m-1</a:t>
            </a:r>
            <a:r>
              <a:rPr lang="en-US" altLang="zh-CN" baseline="-25000" dirty="0">
                <a:ea typeface="宋体" charset="-122"/>
              </a:rPr>
              <a:t> </a:t>
            </a:r>
            <a:r>
              <a:rPr lang="en-US" altLang="zh-CN" dirty="0">
                <a:ea typeface="宋体" charset="-122"/>
              </a:rPr>
              <a:t>are interior vertices</a:t>
            </a:r>
          </a:p>
          <a:p>
            <a:r>
              <a:rPr lang="en-US" altLang="zh-CN" dirty="0">
                <a:ea typeface="宋体" charset="-122"/>
              </a:rPr>
              <a:t>Matrices: M</a:t>
            </a:r>
            <a:r>
              <a:rPr lang="en-US" altLang="zh-CN" baseline="-25000" dirty="0">
                <a:ea typeface="宋体" charset="-122"/>
              </a:rPr>
              <a:t>R</a:t>
            </a:r>
            <a:r>
              <a:rPr lang="en-US" altLang="zh-CN" dirty="0">
                <a:ea typeface="宋体" charset="-122"/>
              </a:rPr>
              <a:t> =</a:t>
            </a:r>
            <a:r>
              <a:rPr lang="en-US" altLang="zh-CN" i="1" dirty="0">
                <a:ea typeface="宋体" charset="-122"/>
              </a:rPr>
              <a:t>W</a:t>
            </a:r>
            <a:r>
              <a:rPr lang="en-US" altLang="zh-CN" baseline="-25000" dirty="0">
                <a:ea typeface="宋体" charset="-122"/>
              </a:rPr>
              <a:t>0</a:t>
            </a:r>
            <a:r>
              <a:rPr lang="en-US" altLang="zh-CN" dirty="0">
                <a:ea typeface="宋体" charset="-122"/>
              </a:rPr>
              <a:t>,</a:t>
            </a:r>
            <a:r>
              <a:rPr lang="en-US" altLang="zh-CN" i="1" dirty="0">
                <a:ea typeface="宋体" charset="-122"/>
              </a:rPr>
              <a:t>W</a:t>
            </a:r>
            <a:r>
              <a:rPr lang="en-US" altLang="zh-CN" baseline="-25000" dirty="0">
                <a:ea typeface="宋体" charset="-122"/>
              </a:rPr>
              <a:t>1</a:t>
            </a:r>
            <a:r>
              <a:rPr lang="en-US" altLang="zh-CN" dirty="0">
                <a:ea typeface="宋体" charset="-122"/>
              </a:rPr>
              <a:t>,</a:t>
            </a:r>
            <a:r>
              <a:rPr lang="en-US" altLang="zh-CN" i="1" dirty="0">
                <a:ea typeface="宋体" charset="-122"/>
              </a:rPr>
              <a:t>W</a:t>
            </a:r>
            <a:r>
              <a:rPr lang="en-US" altLang="zh-CN" baseline="-25000" dirty="0">
                <a:ea typeface="宋体" charset="-122"/>
              </a:rPr>
              <a:t>2</a:t>
            </a:r>
            <a:r>
              <a:rPr lang="en-US" altLang="zh-CN" dirty="0">
                <a:ea typeface="宋体" charset="-122"/>
              </a:rPr>
              <a:t>, …, </a:t>
            </a:r>
            <a:r>
              <a:rPr lang="en-US" altLang="zh-CN" i="1" dirty="0" err="1">
                <a:ea typeface="宋体" charset="-122"/>
              </a:rPr>
              <a:t>W</a:t>
            </a:r>
            <a:r>
              <a:rPr lang="en-US" altLang="zh-CN" i="1" baseline="-25000" dirty="0" err="1">
                <a:ea typeface="宋体" charset="-122"/>
              </a:rPr>
              <a:t>n</a:t>
            </a:r>
            <a:r>
              <a:rPr lang="en-US" altLang="zh-CN" baseline="-25000" dirty="0">
                <a:ea typeface="宋体" charset="-122"/>
              </a:rPr>
              <a:t> </a:t>
            </a:r>
            <a:r>
              <a:rPr lang="en-US" altLang="zh-CN" dirty="0">
                <a:ea typeface="宋体" charset="-122"/>
              </a:rPr>
              <a:t>= M</a:t>
            </a:r>
            <a:r>
              <a:rPr lang="en-US" altLang="zh-CN" baseline="-25000" dirty="0">
                <a:ea typeface="宋体" charset="-122"/>
              </a:rPr>
              <a:t>R*</a:t>
            </a:r>
          </a:p>
          <a:p>
            <a:endParaRPr lang="en-US" altLang="zh-CN" baseline="-25000" dirty="0">
              <a:ea typeface="宋体" charset="-122"/>
            </a:endParaRPr>
          </a:p>
          <a:p>
            <a:pPr>
              <a:lnSpc>
                <a:spcPct val="90000"/>
              </a:lnSpc>
            </a:pPr>
            <a:r>
              <a:rPr lang="en-US" altLang="zh-TW" sz="2800" dirty="0">
                <a:ea typeface="PMingLiU" pitchFamily="18" charset="-120"/>
              </a:rPr>
              <a:t>Named after Stephen </a:t>
            </a:r>
            <a:r>
              <a:rPr lang="en-US" altLang="zh-TW" sz="2800" dirty="0" err="1">
                <a:ea typeface="PMingLiU" pitchFamily="18" charset="-120"/>
              </a:rPr>
              <a:t>Warshall</a:t>
            </a:r>
            <a:r>
              <a:rPr lang="en-US" altLang="zh-TW" sz="2800" dirty="0">
                <a:ea typeface="PMingLiU" pitchFamily="18" charset="-120"/>
              </a:rPr>
              <a:t> in 1960</a:t>
            </a:r>
          </a:p>
          <a:p>
            <a:pPr lvl="1">
              <a:lnSpc>
                <a:spcPct val="90000"/>
              </a:lnSpc>
            </a:pPr>
            <a:r>
              <a:rPr lang="en-US" altLang="zh-TW" dirty="0">
                <a:ea typeface="PMingLiU" pitchFamily="18" charset="-120"/>
              </a:rPr>
              <a:t>2n</a:t>
            </a:r>
            <a:r>
              <a:rPr lang="en-US" altLang="zh-TW" baseline="30000" dirty="0">
                <a:ea typeface="PMingLiU" pitchFamily="18" charset="-120"/>
              </a:rPr>
              <a:t>3</a:t>
            </a:r>
            <a:r>
              <a:rPr lang="en-US" altLang="zh-TW" dirty="0">
                <a:ea typeface="PMingLiU" pitchFamily="18" charset="-120"/>
              </a:rPr>
              <a:t> bit operation</a:t>
            </a:r>
          </a:p>
          <a:p>
            <a:pPr lvl="1">
              <a:lnSpc>
                <a:spcPct val="90000"/>
              </a:lnSpc>
            </a:pPr>
            <a:r>
              <a:rPr lang="en-US" altLang="zh-TW" dirty="0">
                <a:ea typeface="PMingLiU" pitchFamily="18" charset="-120"/>
              </a:rPr>
              <a:t>Also called Roy-</a:t>
            </a:r>
            <a:r>
              <a:rPr lang="en-US" altLang="zh-TW" dirty="0" err="1">
                <a:ea typeface="PMingLiU" pitchFamily="18" charset="-120"/>
              </a:rPr>
              <a:t>Warshall</a:t>
            </a:r>
            <a:r>
              <a:rPr lang="en-US" altLang="zh-TW" dirty="0">
                <a:ea typeface="PMingLiU" pitchFamily="18" charset="-120"/>
              </a:rPr>
              <a:t> algorithm, Bernard Roy in 1959</a:t>
            </a:r>
          </a:p>
          <a:p>
            <a:pPr lvl="1">
              <a:lnSpc>
                <a:spcPct val="90000"/>
              </a:lnSpc>
            </a:pPr>
            <a:r>
              <a:rPr lang="en-US" altLang="zh-TW" dirty="0">
                <a:ea typeface="PMingLiU" pitchFamily="18" charset="-120"/>
              </a:rPr>
              <a:t>Previous algorithm 1 using 2n</a:t>
            </a:r>
            <a:r>
              <a:rPr lang="en-US" altLang="zh-TW" baseline="30000" dirty="0">
                <a:ea typeface="PMingLiU" pitchFamily="18" charset="-120"/>
              </a:rPr>
              <a:t>3</a:t>
            </a:r>
            <a:r>
              <a:rPr lang="en-US" altLang="zh-TW" dirty="0">
                <a:ea typeface="PMingLiU" pitchFamily="18" charset="-120"/>
              </a:rPr>
              <a:t> (n-1) bit operation</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842" name="Rectangle 2"/>
          <p:cNvSpPr>
            <a:spLocks noGrp="1" noChangeArrowheads="1"/>
          </p:cNvSpPr>
          <p:nvPr>
            <p:ph type="title"/>
          </p:nvPr>
        </p:nvSpPr>
        <p:spPr>
          <a:xfrm>
            <a:off x="685800" y="228600"/>
            <a:ext cx="8305800" cy="1143000"/>
          </a:xfrm>
        </p:spPr>
        <p:txBody>
          <a:bodyPr/>
          <a:lstStyle/>
          <a:p>
            <a:r>
              <a:rPr lang="en-US" altLang="zh-TW" dirty="0"/>
              <a:t>FIGURE 3 (9.4,p604)</a:t>
            </a:r>
          </a:p>
        </p:txBody>
      </p:sp>
      <p:pic>
        <p:nvPicPr>
          <p:cNvPr id="1571843" name="Picture 3" descr="08_4_03"/>
          <p:cNvPicPr>
            <a:picLocks noChangeAspect="1" noChangeArrowheads="1"/>
          </p:cNvPicPr>
          <p:nvPr/>
        </p:nvPicPr>
        <p:blipFill>
          <a:blip r:embed="rId3"/>
          <a:srcRect/>
          <a:stretch>
            <a:fillRect/>
          </a:stretch>
        </p:blipFill>
        <p:spPr bwMode="auto">
          <a:xfrm>
            <a:off x="1447800" y="1371600"/>
            <a:ext cx="6400800" cy="3806825"/>
          </a:xfrm>
          <a:prstGeom prst="rect">
            <a:avLst/>
          </a:prstGeom>
          <a:noFill/>
          <a:ln w="9525">
            <a:noFill/>
            <a:miter lim="800000"/>
            <a:headEnd/>
            <a:tailEnd/>
          </a:ln>
          <a:effectLst/>
        </p:spPr>
      </p:pic>
      <p:sp>
        <p:nvSpPr>
          <p:cNvPr id="1571844" name="Text Box 4"/>
          <p:cNvSpPr txBox="1">
            <a:spLocks noChangeArrowheads="1"/>
          </p:cNvSpPr>
          <p:nvPr/>
        </p:nvSpPr>
        <p:spPr bwMode="auto">
          <a:xfrm>
            <a:off x="1143000" y="5486400"/>
            <a:ext cx="7315200" cy="457200"/>
          </a:xfrm>
          <a:prstGeom prst="rect">
            <a:avLst/>
          </a:prstGeom>
          <a:noFill/>
          <a:ln w="9525">
            <a:noFill/>
            <a:miter lim="800000"/>
            <a:headEnd/>
            <a:tailEnd/>
          </a:ln>
          <a:effectLst/>
        </p:spPr>
        <p:txBody>
          <a:bodyPr>
            <a:spAutoFit/>
          </a:bodyPr>
          <a:lstStyle/>
          <a:p>
            <a:pPr>
              <a:spcBef>
                <a:spcPct val="50000"/>
              </a:spcBef>
            </a:pPr>
            <a:r>
              <a:rPr lang="en-US" altLang="zh-TW" sz="2400" b="1">
                <a:solidFill>
                  <a:srgbClr val="FF6600"/>
                </a:solidFill>
                <a:latin typeface="Times New Roman" pitchFamily="18" charset="0"/>
                <a:ea typeface="PMingLiU" pitchFamily="18" charset="-120"/>
              </a:rPr>
              <a:t>FIGURE 3 </a:t>
            </a:r>
            <a:r>
              <a:rPr lang="en-US" altLang="zh-TW" sz="2400">
                <a:latin typeface="Times New Roman" pitchFamily="18" charset="0"/>
                <a:ea typeface="PMingLiU" pitchFamily="18" charset="-120"/>
              </a:rPr>
              <a:t> The Directed Graph of the Relations </a:t>
            </a:r>
            <a:r>
              <a:rPr lang="en-US" altLang="zh-TW" sz="2400" i="1">
                <a:latin typeface="Times New Roman" pitchFamily="18" charset="0"/>
                <a:ea typeface="PMingLiU" pitchFamily="18" charset="-120"/>
              </a:rPr>
              <a:t>R</a:t>
            </a:r>
            <a:r>
              <a:rPr lang="en-US" altLang="zh-TW" sz="2400">
                <a:latin typeface="Times New Roman" pitchFamily="18" charset="0"/>
                <a:ea typeface="PMingLiU" pitchFamily="18" charset="-120"/>
              </a:rPr>
              <a:t>. </a:t>
            </a:r>
          </a:p>
        </p:txBody>
      </p:sp>
      <p:grpSp>
        <p:nvGrpSpPr>
          <p:cNvPr id="2" name="Group 5"/>
          <p:cNvGrpSpPr>
            <a:grpSpLocks/>
          </p:cNvGrpSpPr>
          <p:nvPr/>
        </p:nvGrpSpPr>
        <p:grpSpPr bwMode="auto">
          <a:xfrm>
            <a:off x="76200" y="6535738"/>
            <a:ext cx="1295400" cy="315912"/>
            <a:chOff x="48" y="4128"/>
            <a:chExt cx="816" cy="199"/>
          </a:xfrm>
        </p:grpSpPr>
        <p:sp>
          <p:nvSpPr>
            <p:cNvPr id="1571846" name="Text Box 6"/>
            <p:cNvSpPr txBox="1">
              <a:spLocks noChangeArrowheads="1"/>
            </p:cNvSpPr>
            <p:nvPr/>
          </p:nvSpPr>
          <p:spPr bwMode="auto">
            <a:xfrm>
              <a:off x="206" y="4128"/>
              <a:ext cx="658" cy="192"/>
            </a:xfrm>
            <a:prstGeom prst="rect">
              <a:avLst/>
            </a:prstGeom>
            <a:noFill/>
            <a:ln w="9525">
              <a:noFill/>
              <a:miter lim="800000"/>
              <a:headEnd/>
              <a:tailEnd/>
            </a:ln>
            <a:effectLst/>
          </p:spPr>
          <p:txBody>
            <a:bodyPr>
              <a:spAutoFit/>
            </a:bodyPr>
            <a:lstStyle/>
            <a:p>
              <a:pPr>
                <a:spcBef>
                  <a:spcPct val="50000"/>
                </a:spcBef>
              </a:pPr>
              <a:r>
                <a:rPr kumimoji="1" lang="zh-TW" altLang="en-US" sz="1400">
                  <a:latin typeface="Times New Roman" pitchFamily="18" charset="0"/>
                  <a:ea typeface="PMingLiU" pitchFamily="18" charset="-120"/>
                </a:rPr>
                <a:t>歐亞書局</a:t>
              </a:r>
            </a:p>
          </p:txBody>
        </p:sp>
        <p:pic>
          <p:nvPicPr>
            <p:cNvPr id="1571847" name="Picture 7" descr="logo"/>
            <p:cNvPicPr>
              <a:picLocks noChangeAspect="1" noChangeArrowheads="1"/>
            </p:cNvPicPr>
            <p:nvPr/>
          </p:nvPicPr>
          <p:blipFill>
            <a:blip r:embed="rId4" cstate="print"/>
            <a:srcRect l="2344" r="81250" b="75000"/>
            <a:stretch>
              <a:fillRect/>
            </a:stretch>
          </p:blipFill>
          <p:spPr bwMode="auto">
            <a:xfrm>
              <a:off x="48" y="4128"/>
              <a:ext cx="174" cy="199"/>
            </a:xfrm>
            <a:prstGeom prst="rect">
              <a:avLst/>
            </a:prstGeom>
            <a:noFill/>
          </p:spPr>
        </p:pic>
      </p:grpSp>
      <p:sp>
        <p:nvSpPr>
          <p:cNvPr id="1571848" name="Text Box 8"/>
          <p:cNvSpPr txBox="1">
            <a:spLocks noChangeArrowheads="1"/>
          </p:cNvSpPr>
          <p:nvPr/>
        </p:nvSpPr>
        <p:spPr bwMode="auto">
          <a:xfrm>
            <a:off x="8458200" y="6507163"/>
            <a:ext cx="685800" cy="274637"/>
          </a:xfrm>
          <a:prstGeom prst="rect">
            <a:avLst/>
          </a:prstGeom>
          <a:noFill/>
          <a:ln w="9525">
            <a:noFill/>
            <a:miter lim="800000"/>
            <a:headEnd/>
            <a:tailEnd/>
          </a:ln>
          <a:effectLst/>
        </p:spPr>
        <p:txBody>
          <a:bodyPr>
            <a:spAutoFit/>
          </a:bodyPr>
          <a:lstStyle/>
          <a:p>
            <a:pPr eaLnBrk="0" hangingPunct="0"/>
            <a:r>
              <a:rPr lang="en-US" altLang="zh-TW" sz="1200">
                <a:solidFill>
                  <a:srgbClr val="000000"/>
                </a:solidFill>
                <a:latin typeface="Times" pitchFamily="18" charset="0"/>
                <a:ea typeface="PMingLiU" pitchFamily="18" charset="-120"/>
              </a:rPr>
              <a:t>P. 551</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p:txBody>
          <a:bodyPr/>
          <a:lstStyle/>
          <a:p>
            <a:r>
              <a:rPr lang="en-US" altLang="zh-CN" dirty="0" err="1">
                <a:ea typeface="宋体" charset="-122"/>
              </a:rPr>
              <a:t>Warshall’s</a:t>
            </a:r>
            <a:r>
              <a:rPr lang="en-US" altLang="zh-CN" dirty="0">
                <a:ea typeface="宋体" charset="-122"/>
              </a:rPr>
              <a:t> algorithm</a:t>
            </a:r>
            <a:endParaRPr lang="zh-TW" altLang="en-US" dirty="0">
              <a:ea typeface="PMingLiU" pitchFamily="18" charset="-120"/>
            </a:endParaRPr>
          </a:p>
        </p:txBody>
      </p:sp>
      <p:sp>
        <p:nvSpPr>
          <p:cNvPr id="1650691" name="Rectangle 3"/>
          <p:cNvSpPr>
            <a:spLocks noGrp="1" noChangeArrowheads="1"/>
          </p:cNvSpPr>
          <p:nvPr>
            <p:ph type="body" idx="1"/>
          </p:nvPr>
        </p:nvSpPr>
        <p:spPr/>
        <p:txBody>
          <a:bodyPr/>
          <a:lstStyle/>
          <a:p>
            <a:r>
              <a:rPr lang="en-US" altLang="zh-TW" dirty="0">
                <a:ea typeface="PMingLiU" pitchFamily="18" charset="-120"/>
              </a:rPr>
              <a:t>Observation: we can compute W</a:t>
            </a:r>
            <a:r>
              <a:rPr lang="en-US" altLang="zh-TW" baseline="-25000" dirty="0">
                <a:ea typeface="PMingLiU" pitchFamily="18" charset="-120"/>
              </a:rPr>
              <a:t>k</a:t>
            </a:r>
            <a:r>
              <a:rPr lang="en-US" altLang="zh-TW" dirty="0">
                <a:ea typeface="PMingLiU" pitchFamily="18" charset="-120"/>
              </a:rPr>
              <a:t> directly from W</a:t>
            </a:r>
            <a:r>
              <a:rPr lang="en-US" altLang="zh-TW" baseline="-25000" dirty="0">
                <a:ea typeface="PMingLiU" pitchFamily="18" charset="-120"/>
              </a:rPr>
              <a:t>k-1</a:t>
            </a:r>
            <a:endParaRPr lang="en-US" altLang="zh-TW" dirty="0">
              <a:ea typeface="PMingLiU" pitchFamily="18" charset="-120"/>
            </a:endParaRPr>
          </a:p>
          <a:p>
            <a:pPr lvl="1"/>
            <a:r>
              <a:rPr lang="en-US" altLang="zh-TW" dirty="0">
                <a:ea typeface="PMingLiU" pitchFamily="18" charset="-120"/>
              </a:rPr>
              <a:t>Two cases (Fig. 4)</a:t>
            </a:r>
          </a:p>
          <a:p>
            <a:pPr lvl="2">
              <a:buNone/>
            </a:pPr>
            <a:r>
              <a:rPr lang="en-US" altLang="zh-TW" dirty="0">
                <a:ea typeface="PMingLiU" pitchFamily="18" charset="-120"/>
              </a:rPr>
              <a:t>(a) There is a path from v</a:t>
            </a:r>
            <a:r>
              <a:rPr lang="en-US" altLang="zh-TW" baseline="-25000" dirty="0">
                <a:ea typeface="PMingLiU" pitchFamily="18" charset="-120"/>
              </a:rPr>
              <a:t>i</a:t>
            </a:r>
            <a:r>
              <a:rPr lang="en-US" altLang="zh-TW" dirty="0">
                <a:ea typeface="PMingLiU" pitchFamily="18" charset="-120"/>
              </a:rPr>
              <a:t> to </a:t>
            </a:r>
            <a:r>
              <a:rPr lang="en-US" altLang="zh-TW" dirty="0" err="1">
                <a:ea typeface="PMingLiU" pitchFamily="18" charset="-120"/>
              </a:rPr>
              <a:t>v</a:t>
            </a:r>
            <a:r>
              <a:rPr lang="en-US" altLang="zh-TW" baseline="-25000" dirty="0" err="1">
                <a:ea typeface="PMingLiU" pitchFamily="18" charset="-120"/>
              </a:rPr>
              <a:t>j</a:t>
            </a:r>
            <a:r>
              <a:rPr lang="en-US" altLang="zh-TW" dirty="0">
                <a:ea typeface="PMingLiU" pitchFamily="18" charset="-120"/>
              </a:rPr>
              <a:t> with its interior vertices among the first k-1 vertices</a:t>
            </a:r>
          </a:p>
          <a:p>
            <a:pPr lvl="3"/>
            <a:r>
              <a:rPr lang="en-US" altLang="zh-TW" dirty="0" err="1">
                <a:ea typeface="PMingLiU" pitchFamily="18" charset="-120"/>
              </a:rPr>
              <a:t>w</a:t>
            </a:r>
            <a:r>
              <a:rPr lang="en-US" altLang="zh-TW" baseline="-25000" dirty="0" err="1">
                <a:ea typeface="PMingLiU" pitchFamily="18" charset="-120"/>
              </a:rPr>
              <a:t>ij</a:t>
            </a:r>
            <a:r>
              <a:rPr lang="en-US" altLang="zh-TW" baseline="30000" dirty="0">
                <a:ea typeface="PMingLiU" pitchFamily="18" charset="-120"/>
              </a:rPr>
              <a:t>(k-1)</a:t>
            </a:r>
            <a:r>
              <a:rPr lang="en-US" altLang="zh-TW" dirty="0">
                <a:ea typeface="PMingLiU" pitchFamily="18" charset="-120"/>
              </a:rPr>
              <a:t>=1</a:t>
            </a:r>
          </a:p>
          <a:p>
            <a:pPr lvl="2">
              <a:buNone/>
            </a:pPr>
            <a:r>
              <a:rPr lang="en-US" altLang="zh-TW" dirty="0">
                <a:ea typeface="PMingLiU" pitchFamily="18" charset="-120"/>
              </a:rPr>
              <a:t>(b) There are paths from v</a:t>
            </a:r>
            <a:r>
              <a:rPr lang="en-US" altLang="zh-TW" baseline="-25000" dirty="0">
                <a:ea typeface="PMingLiU" pitchFamily="18" charset="-120"/>
              </a:rPr>
              <a:t>i</a:t>
            </a:r>
            <a:r>
              <a:rPr lang="en-US" altLang="zh-TW" dirty="0">
                <a:ea typeface="PMingLiU" pitchFamily="18" charset="-120"/>
              </a:rPr>
              <a:t> to </a:t>
            </a:r>
            <a:r>
              <a:rPr lang="en-US" altLang="zh-TW" dirty="0" err="1">
                <a:ea typeface="PMingLiU" pitchFamily="18" charset="-120"/>
              </a:rPr>
              <a:t>v</a:t>
            </a:r>
            <a:r>
              <a:rPr lang="en-US" altLang="zh-TW" baseline="-25000" dirty="0" err="1">
                <a:ea typeface="PMingLiU" pitchFamily="18" charset="-120"/>
              </a:rPr>
              <a:t>k</a:t>
            </a:r>
            <a:r>
              <a:rPr lang="en-US" altLang="zh-TW" dirty="0">
                <a:ea typeface="PMingLiU" pitchFamily="18" charset="-120"/>
              </a:rPr>
              <a:t> and from </a:t>
            </a:r>
            <a:r>
              <a:rPr lang="en-US" altLang="zh-TW" dirty="0" err="1">
                <a:ea typeface="PMingLiU" pitchFamily="18" charset="-120"/>
              </a:rPr>
              <a:t>v</a:t>
            </a:r>
            <a:r>
              <a:rPr lang="en-US" altLang="zh-TW" baseline="-25000" dirty="0" err="1">
                <a:ea typeface="PMingLiU" pitchFamily="18" charset="-120"/>
              </a:rPr>
              <a:t>k</a:t>
            </a:r>
            <a:r>
              <a:rPr lang="en-US" altLang="zh-TW" dirty="0">
                <a:ea typeface="PMingLiU" pitchFamily="18" charset="-120"/>
              </a:rPr>
              <a:t> to </a:t>
            </a:r>
            <a:r>
              <a:rPr lang="en-US" altLang="zh-TW" dirty="0" err="1">
                <a:ea typeface="PMingLiU" pitchFamily="18" charset="-120"/>
              </a:rPr>
              <a:t>v</a:t>
            </a:r>
            <a:r>
              <a:rPr lang="en-US" altLang="zh-TW" baseline="-25000" dirty="0" err="1">
                <a:ea typeface="PMingLiU" pitchFamily="18" charset="-120"/>
              </a:rPr>
              <a:t>j</a:t>
            </a:r>
            <a:r>
              <a:rPr lang="en-US" altLang="zh-TW" dirty="0">
                <a:ea typeface="PMingLiU" pitchFamily="18" charset="-120"/>
              </a:rPr>
              <a:t> that have interior vertices only among the first k-1 vertices</a:t>
            </a:r>
          </a:p>
          <a:p>
            <a:pPr lvl="3"/>
            <a:r>
              <a:rPr lang="en-US" altLang="zh-TW" dirty="0" err="1">
                <a:ea typeface="PMingLiU" pitchFamily="18" charset="-120"/>
              </a:rPr>
              <a:t>w</a:t>
            </a:r>
            <a:r>
              <a:rPr lang="en-US" altLang="zh-TW" baseline="-25000" dirty="0" err="1">
                <a:ea typeface="PMingLiU" pitchFamily="18" charset="-120"/>
              </a:rPr>
              <a:t>ik</a:t>
            </a:r>
            <a:r>
              <a:rPr lang="en-US" altLang="zh-TW" baseline="30000" dirty="0">
                <a:ea typeface="PMingLiU" pitchFamily="18" charset="-120"/>
              </a:rPr>
              <a:t>(k-1)</a:t>
            </a:r>
            <a:r>
              <a:rPr lang="en-US" altLang="zh-TW" dirty="0">
                <a:ea typeface="PMingLiU" pitchFamily="18" charset="-120"/>
              </a:rPr>
              <a:t>=1  and  </a:t>
            </a:r>
            <a:r>
              <a:rPr lang="en-US" altLang="zh-TW" dirty="0" err="1">
                <a:ea typeface="PMingLiU" pitchFamily="18" charset="-120"/>
              </a:rPr>
              <a:t>w</a:t>
            </a:r>
            <a:r>
              <a:rPr lang="en-US" altLang="zh-TW" baseline="-25000" dirty="0" err="1">
                <a:ea typeface="PMingLiU" pitchFamily="18" charset="-120"/>
              </a:rPr>
              <a:t>kj</a:t>
            </a:r>
            <a:r>
              <a:rPr lang="en-US" altLang="zh-TW" baseline="30000" dirty="0">
                <a:ea typeface="PMingLiU" pitchFamily="18" charset="-120"/>
              </a:rPr>
              <a:t>(k-1)</a:t>
            </a:r>
            <a:r>
              <a:rPr lang="en-US" altLang="zh-TW" dirty="0">
                <a:ea typeface="PMingLiU" pitchFamily="18" charset="-120"/>
              </a:rPr>
              <a:t>=1 </a:t>
            </a:r>
          </a:p>
          <a:p>
            <a:pPr lvl="1"/>
            <a:endParaRPr lang="en-US" altLang="zh-TW" dirty="0">
              <a:ea typeface="PMingLiU" pitchFamily="18" charset="-12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890" name="Rectangle 2"/>
          <p:cNvSpPr>
            <a:spLocks noGrp="1" noChangeArrowheads="1"/>
          </p:cNvSpPr>
          <p:nvPr>
            <p:ph type="title"/>
          </p:nvPr>
        </p:nvSpPr>
        <p:spPr>
          <a:xfrm>
            <a:off x="533400" y="533400"/>
            <a:ext cx="8305800" cy="515112"/>
          </a:xfrm>
        </p:spPr>
        <p:txBody>
          <a:bodyPr>
            <a:normAutofit fontScale="90000"/>
          </a:bodyPr>
          <a:lstStyle/>
          <a:p>
            <a:r>
              <a:rPr lang="en-US" altLang="zh-TW" dirty="0"/>
              <a:t>FIGURE 4 (9.4)</a:t>
            </a:r>
          </a:p>
        </p:txBody>
      </p:sp>
      <p:pic>
        <p:nvPicPr>
          <p:cNvPr id="1573891" name="Picture 3" descr="08_4_04"/>
          <p:cNvPicPr>
            <a:picLocks noChangeAspect="1" noChangeArrowheads="1"/>
          </p:cNvPicPr>
          <p:nvPr/>
        </p:nvPicPr>
        <p:blipFill>
          <a:blip r:embed="rId3"/>
          <a:srcRect/>
          <a:stretch>
            <a:fillRect/>
          </a:stretch>
        </p:blipFill>
        <p:spPr bwMode="auto">
          <a:xfrm>
            <a:off x="1219200" y="1263145"/>
            <a:ext cx="4572000" cy="4760342"/>
          </a:xfrm>
          <a:prstGeom prst="rect">
            <a:avLst/>
          </a:prstGeom>
          <a:noFill/>
          <a:ln w="9525">
            <a:noFill/>
            <a:miter lim="800000"/>
            <a:headEnd/>
            <a:tailEnd/>
          </a:ln>
          <a:effectLst/>
        </p:spPr>
      </p:pic>
      <p:sp>
        <p:nvSpPr>
          <p:cNvPr id="1573892" name="Text Box 4"/>
          <p:cNvSpPr txBox="1">
            <a:spLocks noChangeArrowheads="1"/>
          </p:cNvSpPr>
          <p:nvPr/>
        </p:nvSpPr>
        <p:spPr bwMode="auto">
          <a:xfrm>
            <a:off x="6400800" y="4343400"/>
            <a:ext cx="2449513" cy="1569660"/>
          </a:xfrm>
          <a:prstGeom prst="rect">
            <a:avLst/>
          </a:prstGeom>
          <a:noFill/>
          <a:ln w="9525">
            <a:noFill/>
            <a:miter lim="800000"/>
            <a:headEnd/>
            <a:tailEnd/>
          </a:ln>
          <a:effectLst/>
        </p:spPr>
        <p:txBody>
          <a:bodyPr>
            <a:spAutoFit/>
          </a:bodyPr>
          <a:lstStyle/>
          <a:p>
            <a:pPr>
              <a:spcBef>
                <a:spcPct val="50000"/>
              </a:spcBef>
            </a:pPr>
            <a:r>
              <a:rPr lang="en-US" altLang="zh-TW" sz="2400" b="1" dirty="0">
                <a:solidFill>
                  <a:srgbClr val="FF6600"/>
                </a:solidFill>
                <a:latin typeface="Times New Roman" pitchFamily="18" charset="0"/>
                <a:ea typeface="PMingLiU" pitchFamily="18" charset="-120"/>
              </a:rPr>
              <a:t>FIGURE 4  p605</a:t>
            </a:r>
            <a:r>
              <a:rPr lang="en-US" altLang="zh-TW" sz="2400" dirty="0">
                <a:latin typeface="Times New Roman" pitchFamily="18" charset="0"/>
                <a:ea typeface="PMingLiU" pitchFamily="18" charset="-120"/>
              </a:rPr>
              <a:t> Adding </a:t>
            </a:r>
            <a:r>
              <a:rPr lang="en-US" altLang="zh-TW" sz="2400" i="1" dirty="0" err="1">
                <a:latin typeface="Times New Roman" pitchFamily="18" charset="0"/>
                <a:ea typeface="PMingLiU" pitchFamily="18" charset="-120"/>
              </a:rPr>
              <a:t>v</a:t>
            </a:r>
            <a:r>
              <a:rPr lang="en-US" altLang="zh-TW" sz="2400" i="1" baseline="-30000" dirty="0" err="1">
                <a:latin typeface="Times New Roman" pitchFamily="18" charset="0"/>
                <a:ea typeface="PMingLiU" pitchFamily="18" charset="-120"/>
              </a:rPr>
              <a:t>k</a:t>
            </a:r>
            <a:r>
              <a:rPr lang="en-US" altLang="zh-TW" sz="2400" dirty="0">
                <a:latin typeface="Times New Roman" pitchFamily="18" charset="0"/>
                <a:ea typeface="PMingLiU" pitchFamily="18" charset="-120"/>
              </a:rPr>
              <a:t> to the Set of Allowable Interior Vertices. </a:t>
            </a:r>
          </a:p>
        </p:txBody>
      </p:sp>
      <p:grpSp>
        <p:nvGrpSpPr>
          <p:cNvPr id="2" name="Group 5"/>
          <p:cNvGrpSpPr>
            <a:grpSpLocks/>
          </p:cNvGrpSpPr>
          <p:nvPr/>
        </p:nvGrpSpPr>
        <p:grpSpPr bwMode="auto">
          <a:xfrm>
            <a:off x="76200" y="6535738"/>
            <a:ext cx="1295400" cy="315912"/>
            <a:chOff x="48" y="4128"/>
            <a:chExt cx="816" cy="199"/>
          </a:xfrm>
        </p:grpSpPr>
        <p:sp>
          <p:nvSpPr>
            <p:cNvPr id="1573894" name="Text Box 6"/>
            <p:cNvSpPr txBox="1">
              <a:spLocks noChangeArrowheads="1"/>
            </p:cNvSpPr>
            <p:nvPr/>
          </p:nvSpPr>
          <p:spPr bwMode="auto">
            <a:xfrm>
              <a:off x="206" y="4128"/>
              <a:ext cx="658" cy="192"/>
            </a:xfrm>
            <a:prstGeom prst="rect">
              <a:avLst/>
            </a:prstGeom>
            <a:noFill/>
            <a:ln w="9525">
              <a:noFill/>
              <a:miter lim="800000"/>
              <a:headEnd/>
              <a:tailEnd/>
            </a:ln>
            <a:effectLst/>
          </p:spPr>
          <p:txBody>
            <a:bodyPr>
              <a:spAutoFit/>
            </a:bodyPr>
            <a:lstStyle/>
            <a:p>
              <a:pPr>
                <a:spcBef>
                  <a:spcPct val="50000"/>
                </a:spcBef>
              </a:pPr>
              <a:r>
                <a:rPr kumimoji="1" lang="zh-TW" altLang="en-US" sz="1400">
                  <a:latin typeface="Times New Roman" pitchFamily="18" charset="0"/>
                  <a:ea typeface="PMingLiU" pitchFamily="18" charset="-120"/>
                </a:rPr>
                <a:t>歐亞書局</a:t>
              </a:r>
            </a:p>
          </p:txBody>
        </p:sp>
        <p:pic>
          <p:nvPicPr>
            <p:cNvPr id="1573895" name="Picture 7" descr="logo"/>
            <p:cNvPicPr>
              <a:picLocks noChangeAspect="1" noChangeArrowheads="1"/>
            </p:cNvPicPr>
            <p:nvPr/>
          </p:nvPicPr>
          <p:blipFill>
            <a:blip r:embed="rId4" cstate="print"/>
            <a:srcRect l="2344" r="81250" b="75000"/>
            <a:stretch>
              <a:fillRect/>
            </a:stretch>
          </p:blipFill>
          <p:spPr bwMode="auto">
            <a:xfrm>
              <a:off x="48" y="4128"/>
              <a:ext cx="174" cy="199"/>
            </a:xfrm>
            <a:prstGeom prst="rect">
              <a:avLst/>
            </a:prstGeom>
            <a:noFill/>
          </p:spPr>
        </p:pic>
      </p:grpSp>
      <p:sp>
        <p:nvSpPr>
          <p:cNvPr id="1573896" name="Text Box 8"/>
          <p:cNvSpPr txBox="1">
            <a:spLocks noChangeArrowheads="1"/>
          </p:cNvSpPr>
          <p:nvPr/>
        </p:nvSpPr>
        <p:spPr bwMode="auto">
          <a:xfrm>
            <a:off x="8458200" y="6507163"/>
            <a:ext cx="685800" cy="274637"/>
          </a:xfrm>
          <a:prstGeom prst="rect">
            <a:avLst/>
          </a:prstGeom>
          <a:noFill/>
          <a:ln w="9525">
            <a:noFill/>
            <a:miter lim="800000"/>
            <a:headEnd/>
            <a:tailEnd/>
          </a:ln>
          <a:effectLst/>
        </p:spPr>
        <p:txBody>
          <a:bodyPr>
            <a:spAutoFit/>
          </a:bodyPr>
          <a:lstStyle/>
          <a:p>
            <a:pPr eaLnBrk="0" hangingPunct="0"/>
            <a:r>
              <a:rPr lang="en-US" altLang="zh-TW" sz="1200">
                <a:solidFill>
                  <a:srgbClr val="000000"/>
                </a:solidFill>
                <a:latin typeface="Times" pitchFamily="18" charset="0"/>
                <a:ea typeface="PMingLiU" pitchFamily="18" charset="-120"/>
              </a:rPr>
              <a:t>P. 553</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738" name="Rectangle 2"/>
          <p:cNvSpPr>
            <a:spLocks noGrp="1" noChangeArrowheads="1"/>
          </p:cNvSpPr>
          <p:nvPr>
            <p:ph type="title"/>
          </p:nvPr>
        </p:nvSpPr>
        <p:spPr/>
        <p:txBody>
          <a:bodyPr/>
          <a:lstStyle/>
          <a:p>
            <a:r>
              <a:rPr lang="en-US" altLang="zh-CN" dirty="0" err="1">
                <a:ea typeface="宋体" charset="-122"/>
              </a:rPr>
              <a:t>Warshall’s</a:t>
            </a:r>
            <a:r>
              <a:rPr lang="en-US" altLang="zh-CN" dirty="0">
                <a:ea typeface="宋体" charset="-122"/>
              </a:rPr>
              <a:t> algorithm</a:t>
            </a:r>
            <a:endParaRPr lang="zh-TW" altLang="en-US" dirty="0">
              <a:ea typeface="PMingLiU" pitchFamily="18" charset="-120"/>
            </a:endParaRPr>
          </a:p>
        </p:txBody>
      </p:sp>
      <p:sp>
        <p:nvSpPr>
          <p:cNvPr id="1652739" name="Rectangle 3"/>
          <p:cNvSpPr>
            <a:spLocks noGrp="1" noChangeArrowheads="1"/>
          </p:cNvSpPr>
          <p:nvPr>
            <p:ph type="body" idx="1"/>
          </p:nvPr>
        </p:nvSpPr>
        <p:spPr/>
        <p:txBody>
          <a:bodyPr/>
          <a:lstStyle/>
          <a:p>
            <a:r>
              <a:rPr lang="en-US" altLang="zh-TW" dirty="0">
                <a:ea typeface="PMingLiU" pitchFamily="18" charset="-120"/>
              </a:rPr>
              <a:t>Lemma 2:  Let Wk=</a:t>
            </a:r>
            <a:r>
              <a:rPr lang="en-US" altLang="zh-TW" dirty="0" err="1">
                <a:ea typeface="PMingLiU" pitchFamily="18" charset="-120"/>
              </a:rPr>
              <a:t>w</a:t>
            </a:r>
            <a:r>
              <a:rPr lang="en-US" altLang="zh-TW" baseline="-25000" dirty="0" err="1">
                <a:ea typeface="PMingLiU" pitchFamily="18" charset="-120"/>
              </a:rPr>
              <a:t>ij</a:t>
            </a:r>
            <a:r>
              <a:rPr lang="en-US" altLang="zh-TW" baseline="30000" dirty="0">
                <a:ea typeface="PMingLiU" pitchFamily="18" charset="-120"/>
              </a:rPr>
              <a:t>(k)</a:t>
            </a:r>
            <a:r>
              <a:rPr lang="en-US" altLang="zh-TW" dirty="0">
                <a:ea typeface="PMingLiU" pitchFamily="18" charset="-120"/>
              </a:rPr>
              <a:t> be the zero-one matrix that has a 1 in its (</a:t>
            </a:r>
            <a:r>
              <a:rPr lang="en-US" altLang="zh-TW" dirty="0" err="1">
                <a:ea typeface="PMingLiU" pitchFamily="18" charset="-120"/>
              </a:rPr>
              <a:t>i,j</a:t>
            </a:r>
            <a:r>
              <a:rPr lang="en-US" altLang="zh-TW" dirty="0">
                <a:ea typeface="PMingLiU" pitchFamily="18" charset="-120"/>
              </a:rPr>
              <a:t>)</a:t>
            </a:r>
            <a:r>
              <a:rPr lang="en-US" altLang="zh-TW" dirty="0" err="1">
                <a:ea typeface="PMingLiU" pitchFamily="18" charset="-120"/>
              </a:rPr>
              <a:t>th</a:t>
            </a:r>
            <a:r>
              <a:rPr lang="en-US" altLang="zh-TW" dirty="0">
                <a:ea typeface="PMingLiU" pitchFamily="18" charset="-120"/>
              </a:rPr>
              <a:t> position </a:t>
            </a:r>
            <a:r>
              <a:rPr lang="en-US" altLang="zh-TW" dirty="0" err="1">
                <a:ea typeface="PMingLiU" pitchFamily="18" charset="-120"/>
              </a:rPr>
              <a:t>iff</a:t>
            </a:r>
            <a:r>
              <a:rPr lang="en-US" altLang="zh-TW" dirty="0">
                <a:ea typeface="PMingLiU" pitchFamily="18" charset="-120"/>
              </a:rPr>
              <a:t> there is a path from v</a:t>
            </a:r>
            <a:r>
              <a:rPr lang="en-US" altLang="zh-TW" baseline="-25000" dirty="0">
                <a:ea typeface="PMingLiU" pitchFamily="18" charset="-120"/>
              </a:rPr>
              <a:t>i</a:t>
            </a:r>
            <a:r>
              <a:rPr lang="en-US" altLang="zh-TW" dirty="0">
                <a:ea typeface="PMingLiU" pitchFamily="18" charset="-120"/>
              </a:rPr>
              <a:t> to </a:t>
            </a:r>
            <a:r>
              <a:rPr lang="en-US" altLang="zh-TW" dirty="0" err="1">
                <a:ea typeface="PMingLiU" pitchFamily="18" charset="-120"/>
              </a:rPr>
              <a:t>v</a:t>
            </a:r>
            <a:r>
              <a:rPr lang="en-US" altLang="zh-TW" baseline="-25000" dirty="0" err="1">
                <a:ea typeface="PMingLiU" pitchFamily="18" charset="-120"/>
              </a:rPr>
              <a:t>j</a:t>
            </a:r>
            <a:r>
              <a:rPr lang="en-US" altLang="zh-TW" dirty="0">
                <a:ea typeface="PMingLiU" pitchFamily="18" charset="-120"/>
              </a:rPr>
              <a:t> with interior vertices from the set {v</a:t>
            </a:r>
            <a:r>
              <a:rPr lang="en-US" altLang="zh-TW" baseline="-25000" dirty="0">
                <a:ea typeface="PMingLiU" pitchFamily="18" charset="-120"/>
              </a:rPr>
              <a:t>1</a:t>
            </a:r>
            <a:r>
              <a:rPr lang="en-US" altLang="zh-TW" dirty="0">
                <a:ea typeface="PMingLiU" pitchFamily="18" charset="-120"/>
              </a:rPr>
              <a:t>, v</a:t>
            </a:r>
            <a:r>
              <a:rPr lang="en-US" altLang="zh-TW" baseline="-25000" dirty="0">
                <a:ea typeface="PMingLiU" pitchFamily="18" charset="-120"/>
              </a:rPr>
              <a:t>2</a:t>
            </a:r>
            <a:r>
              <a:rPr lang="en-US" altLang="zh-TW" dirty="0">
                <a:ea typeface="PMingLiU" pitchFamily="18" charset="-120"/>
              </a:rPr>
              <a:t>, …, </a:t>
            </a:r>
            <a:r>
              <a:rPr lang="en-US" altLang="zh-TW" dirty="0" err="1">
                <a:ea typeface="PMingLiU" pitchFamily="18" charset="-120"/>
              </a:rPr>
              <a:t>v</a:t>
            </a:r>
            <a:r>
              <a:rPr lang="en-US" altLang="zh-TW" baseline="-25000" dirty="0" err="1">
                <a:ea typeface="PMingLiU" pitchFamily="18" charset="-120"/>
              </a:rPr>
              <a:t>k</a:t>
            </a:r>
            <a:r>
              <a:rPr lang="en-US" altLang="zh-TW" dirty="0">
                <a:ea typeface="PMingLiU" pitchFamily="18" charset="-120"/>
              </a:rPr>
              <a:t>}. Then</a:t>
            </a:r>
            <a:br>
              <a:rPr lang="en-US" altLang="zh-TW" dirty="0">
                <a:ea typeface="PMingLiU" pitchFamily="18" charset="-120"/>
              </a:rPr>
            </a:br>
            <a:r>
              <a:rPr lang="en-US" altLang="zh-TW" dirty="0">
                <a:ea typeface="PMingLiU" pitchFamily="18" charset="-120"/>
              </a:rPr>
              <a:t> </a:t>
            </a:r>
            <a:r>
              <a:rPr lang="en-US" altLang="zh-TW" dirty="0" err="1">
                <a:ea typeface="PMingLiU" pitchFamily="18" charset="-120"/>
              </a:rPr>
              <a:t>w</a:t>
            </a:r>
            <a:r>
              <a:rPr lang="en-US" altLang="zh-TW" baseline="-25000" dirty="0" err="1">
                <a:ea typeface="PMingLiU" pitchFamily="18" charset="-120"/>
              </a:rPr>
              <a:t>ij</a:t>
            </a:r>
            <a:r>
              <a:rPr lang="en-US" altLang="zh-TW" baseline="30000" dirty="0">
                <a:ea typeface="PMingLiU" pitchFamily="18" charset="-120"/>
              </a:rPr>
              <a:t>(k)</a:t>
            </a:r>
            <a:r>
              <a:rPr lang="en-US" altLang="zh-TW" dirty="0">
                <a:ea typeface="PMingLiU" pitchFamily="18" charset="-120"/>
              </a:rPr>
              <a:t>=</a:t>
            </a:r>
            <a:r>
              <a:rPr lang="en-US" altLang="zh-TW" dirty="0" err="1">
                <a:ea typeface="PMingLiU" pitchFamily="18" charset="-120"/>
              </a:rPr>
              <a:t>w</a:t>
            </a:r>
            <a:r>
              <a:rPr lang="en-US" altLang="zh-TW" baseline="-25000" dirty="0" err="1">
                <a:ea typeface="PMingLiU" pitchFamily="18" charset="-120"/>
              </a:rPr>
              <a:t>ij</a:t>
            </a:r>
            <a:r>
              <a:rPr lang="en-US" altLang="zh-TW" baseline="30000" dirty="0">
                <a:ea typeface="PMingLiU" pitchFamily="18" charset="-120"/>
              </a:rPr>
              <a:t>(k-1)</a:t>
            </a:r>
            <a:r>
              <a:rPr lang="en-US" altLang="zh-TW" dirty="0">
                <a:ea typeface="PMingLiU" pitchFamily="18" charset="-120"/>
                <a:sym typeface="Symbol" pitchFamily="18" charset="2"/>
              </a:rPr>
              <a:t></a:t>
            </a:r>
            <a:r>
              <a:rPr lang="en-US" altLang="zh-TW" dirty="0">
                <a:ea typeface="PMingLiU" pitchFamily="18" charset="-120"/>
              </a:rPr>
              <a:t> (</a:t>
            </a:r>
            <a:r>
              <a:rPr lang="en-US" altLang="zh-TW" dirty="0" err="1">
                <a:ea typeface="PMingLiU" pitchFamily="18" charset="-120"/>
              </a:rPr>
              <a:t>w</a:t>
            </a:r>
            <a:r>
              <a:rPr lang="en-US" altLang="zh-TW" baseline="-25000" dirty="0" err="1">
                <a:ea typeface="PMingLiU" pitchFamily="18" charset="-120"/>
              </a:rPr>
              <a:t>ik</a:t>
            </a:r>
            <a:r>
              <a:rPr lang="en-US" altLang="zh-TW" baseline="30000" dirty="0">
                <a:ea typeface="PMingLiU" pitchFamily="18" charset="-120"/>
              </a:rPr>
              <a:t>(k-1)</a:t>
            </a:r>
            <a:r>
              <a:rPr lang="en-US" altLang="zh-TW" dirty="0">
                <a:ea typeface="PMingLiU" pitchFamily="18" charset="-120"/>
                <a:sym typeface="Symbol" pitchFamily="18" charset="2"/>
              </a:rPr>
              <a:t></a:t>
            </a:r>
            <a:r>
              <a:rPr lang="en-US" altLang="zh-TW" dirty="0">
                <a:ea typeface="PMingLiU" pitchFamily="18" charset="-120"/>
              </a:rPr>
              <a:t> </a:t>
            </a:r>
            <a:r>
              <a:rPr lang="en-US" altLang="zh-TW" dirty="0" err="1">
                <a:ea typeface="PMingLiU" pitchFamily="18" charset="-120"/>
              </a:rPr>
              <a:t>w</a:t>
            </a:r>
            <a:r>
              <a:rPr lang="en-US" altLang="zh-TW" baseline="-25000" dirty="0" err="1">
                <a:ea typeface="PMingLiU" pitchFamily="18" charset="-120"/>
              </a:rPr>
              <a:t>kj</a:t>
            </a:r>
            <a:r>
              <a:rPr lang="en-US" altLang="zh-TW" baseline="30000" dirty="0">
                <a:ea typeface="PMingLiU" pitchFamily="18" charset="-120"/>
              </a:rPr>
              <a:t>(k-1)</a:t>
            </a:r>
            <a:r>
              <a:rPr lang="en-US" altLang="zh-TW" dirty="0">
                <a:ea typeface="PMingLiU" pitchFamily="18" charset="-120"/>
              </a:rPr>
              <a:t>), </a:t>
            </a:r>
            <a:br>
              <a:rPr lang="en-US" altLang="zh-TW" dirty="0">
                <a:ea typeface="PMingLiU" pitchFamily="18" charset="-120"/>
              </a:rPr>
            </a:br>
            <a:r>
              <a:rPr lang="en-US" altLang="zh-TW" dirty="0">
                <a:ea typeface="PMingLiU" pitchFamily="18" charset="-120"/>
              </a:rPr>
              <a:t>whenever I, j, and k are positive integers not exceeding 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828800" y="323850"/>
            <a:ext cx="6934200" cy="1123950"/>
          </a:xfrm>
        </p:spPr>
        <p:txBody>
          <a:bodyPr/>
          <a:lstStyle/>
          <a:p>
            <a:r>
              <a:rPr lang="en-US" altLang="zh-CN">
                <a:ea typeface="宋体" charset="-122"/>
              </a:rPr>
              <a:t>Transitive Closure  (Cont.)</a:t>
            </a:r>
            <a:endParaRPr lang="zh-CN" altLang="en-US">
              <a:ea typeface="宋体" charset="-122"/>
            </a:endParaRPr>
          </a:p>
        </p:txBody>
      </p:sp>
      <p:sp>
        <p:nvSpPr>
          <p:cNvPr id="16387" name="Rectangle 3"/>
          <p:cNvSpPr>
            <a:spLocks noGrp="1" noChangeArrowheads="1"/>
          </p:cNvSpPr>
          <p:nvPr>
            <p:ph type="body" idx="1"/>
          </p:nvPr>
        </p:nvSpPr>
        <p:spPr>
          <a:xfrm>
            <a:off x="762000" y="1676400"/>
            <a:ext cx="8153400" cy="4495800"/>
          </a:xfrm>
        </p:spPr>
        <p:txBody>
          <a:bodyPr/>
          <a:lstStyle/>
          <a:p>
            <a:pPr>
              <a:lnSpc>
                <a:spcPct val="90000"/>
              </a:lnSpc>
            </a:pPr>
            <a:r>
              <a:rPr lang="en-US" altLang="zh-CN" sz="2400">
                <a:ea typeface="宋体" charset="-122"/>
              </a:rPr>
              <a:t>Algorithm 2 warshall algorithm</a:t>
            </a:r>
          </a:p>
          <a:p>
            <a:pPr>
              <a:lnSpc>
                <a:spcPct val="90000"/>
              </a:lnSpc>
            </a:pPr>
            <a:r>
              <a:rPr lang="en-US" altLang="zh-CN" sz="2400">
                <a:ea typeface="宋体" charset="-122"/>
              </a:rPr>
              <a:t>Procedure warshall(M</a:t>
            </a:r>
            <a:r>
              <a:rPr lang="en-US" altLang="zh-CN" sz="2400" baseline="-25000">
                <a:ea typeface="宋体" charset="-122"/>
              </a:rPr>
              <a:t>R</a:t>
            </a:r>
            <a:r>
              <a:rPr lang="en-US" altLang="zh-CN" sz="2400">
                <a:ea typeface="宋体" charset="-122"/>
              </a:rPr>
              <a:t>:n×n zero-one matrix)</a:t>
            </a:r>
          </a:p>
          <a:p>
            <a:pPr>
              <a:lnSpc>
                <a:spcPct val="90000"/>
              </a:lnSpc>
            </a:pPr>
            <a:r>
              <a:rPr lang="en-US" altLang="zh-CN" sz="2400">
                <a:ea typeface="宋体" charset="-122"/>
              </a:rPr>
              <a:t>W= M</a:t>
            </a:r>
            <a:r>
              <a:rPr lang="en-US" altLang="zh-CN" sz="2400" baseline="-25000">
                <a:ea typeface="宋体" charset="-122"/>
              </a:rPr>
              <a:t>R</a:t>
            </a:r>
            <a:endParaRPr lang="en-US" altLang="zh-CN" sz="2400">
              <a:ea typeface="宋体" charset="-122"/>
            </a:endParaRPr>
          </a:p>
          <a:p>
            <a:pPr>
              <a:lnSpc>
                <a:spcPct val="90000"/>
              </a:lnSpc>
            </a:pPr>
            <a:r>
              <a:rPr lang="en-US" altLang="zh-CN" sz="2400">
                <a:ea typeface="宋体" charset="-122"/>
              </a:rPr>
              <a:t>For k=1 to n</a:t>
            </a:r>
          </a:p>
          <a:p>
            <a:pPr>
              <a:lnSpc>
                <a:spcPct val="90000"/>
              </a:lnSpc>
            </a:pPr>
            <a:r>
              <a:rPr lang="en-US" altLang="zh-CN" sz="2400">
                <a:ea typeface="宋体" charset="-122"/>
              </a:rPr>
              <a:t>Begin</a:t>
            </a:r>
          </a:p>
          <a:p>
            <a:pPr>
              <a:lnSpc>
                <a:spcPct val="90000"/>
              </a:lnSpc>
            </a:pPr>
            <a:r>
              <a:rPr lang="en-US" altLang="zh-CN" sz="2400">
                <a:ea typeface="宋体" charset="-122"/>
              </a:rPr>
              <a:t>    For I=1 to  n</a:t>
            </a:r>
          </a:p>
          <a:p>
            <a:pPr>
              <a:lnSpc>
                <a:spcPct val="90000"/>
              </a:lnSpc>
            </a:pPr>
            <a:r>
              <a:rPr lang="en-US" altLang="zh-CN" sz="2400">
                <a:ea typeface="宋体" charset="-122"/>
              </a:rPr>
              <a:t>       Begin</a:t>
            </a:r>
          </a:p>
          <a:p>
            <a:pPr>
              <a:lnSpc>
                <a:spcPct val="90000"/>
              </a:lnSpc>
            </a:pPr>
            <a:r>
              <a:rPr lang="en-US" altLang="zh-CN" sz="2400">
                <a:ea typeface="宋体" charset="-122"/>
              </a:rPr>
              <a:t>             For j=1 to n</a:t>
            </a:r>
          </a:p>
          <a:p>
            <a:pPr>
              <a:lnSpc>
                <a:spcPct val="90000"/>
              </a:lnSpc>
            </a:pPr>
            <a:r>
              <a:rPr lang="en-US" altLang="zh-CN" sz="2400">
                <a:ea typeface="宋体" charset="-122"/>
              </a:rPr>
              <a:t>             W</a:t>
            </a:r>
            <a:r>
              <a:rPr lang="en-US" altLang="zh-CN" sz="2400" baseline="-25000">
                <a:ea typeface="宋体" charset="-122"/>
              </a:rPr>
              <a:t>ij</a:t>
            </a:r>
            <a:r>
              <a:rPr lang="en-US" altLang="zh-CN" sz="2400">
                <a:ea typeface="宋体" charset="-122"/>
              </a:rPr>
              <a:t>=w</a:t>
            </a:r>
            <a:r>
              <a:rPr lang="en-US" altLang="zh-CN" sz="2400" baseline="-25000">
                <a:ea typeface="宋体" charset="-122"/>
              </a:rPr>
              <a:t>ij</a:t>
            </a:r>
            <a:r>
              <a:rPr lang="en-US" altLang="zh-CN" sz="2400">
                <a:ea typeface="宋体" charset="-122"/>
              </a:rPr>
              <a:t>∨(w</a:t>
            </a:r>
            <a:r>
              <a:rPr lang="en-US" altLang="zh-CN" sz="2400" baseline="-25000">
                <a:ea typeface="宋体" charset="-122"/>
              </a:rPr>
              <a:t>ik</a:t>
            </a:r>
            <a:r>
              <a:rPr lang="en-US" altLang="zh-CN" sz="2400">
                <a:ea typeface="宋体" charset="-122"/>
              </a:rPr>
              <a:t>∧w</a:t>
            </a:r>
            <a:r>
              <a:rPr lang="en-US" altLang="zh-CN" sz="2400" baseline="-25000">
                <a:ea typeface="宋体" charset="-122"/>
              </a:rPr>
              <a:t>kj</a:t>
            </a:r>
            <a:r>
              <a:rPr lang="en-US" altLang="zh-CN" sz="2400">
                <a:ea typeface="宋体" charset="-122"/>
              </a:rPr>
              <a:t>)</a:t>
            </a:r>
          </a:p>
          <a:p>
            <a:pPr>
              <a:lnSpc>
                <a:spcPct val="90000"/>
              </a:lnSpc>
            </a:pPr>
            <a:r>
              <a:rPr lang="en-US" altLang="zh-CN" sz="2400">
                <a:ea typeface="宋体" charset="-122"/>
              </a:rPr>
              <a:t>      End</a:t>
            </a:r>
          </a:p>
          <a:p>
            <a:pPr>
              <a:lnSpc>
                <a:spcPct val="90000"/>
              </a:lnSpc>
            </a:pPr>
            <a:r>
              <a:rPr lang="en-US" altLang="zh-CN" sz="2400">
                <a:ea typeface="宋体" charset="-122"/>
              </a:rPr>
              <a:t>End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binary relation R</a:t>
            </a:r>
            <a:r>
              <a:rPr lang="en-US" dirty="0"/>
              <a:t> from a set </a:t>
            </a:r>
            <a:r>
              <a:rPr lang="en-US" i="1" dirty="0"/>
              <a:t>A</a:t>
            </a:r>
            <a:r>
              <a:rPr lang="en-US" dirty="0"/>
              <a:t> to a set </a:t>
            </a:r>
            <a:r>
              <a:rPr lang="en-US" i="1" dirty="0"/>
              <a:t>B</a:t>
            </a:r>
            <a:r>
              <a:rPr lang="en-US" dirty="0"/>
              <a:t> is a subset </a:t>
            </a:r>
            <a:r>
              <a:rPr lang="en-US" i="1" dirty="0"/>
              <a:t>R </a:t>
            </a:r>
            <a:r>
              <a:rPr lang="en-US" dirty="0">
                <a:latin typeface="Cambria Math"/>
                <a:ea typeface="Cambria Math"/>
              </a:rPr>
              <a:t>⊆</a:t>
            </a:r>
            <a:r>
              <a:rPr lang="en-US" i="1" dirty="0">
                <a:latin typeface="Cambria Math"/>
                <a:ea typeface="Cambria Math"/>
              </a:rPr>
              <a:t> A </a:t>
            </a:r>
            <a:r>
              <a:rPr lang="en-US" dirty="0">
                <a:latin typeface="Cambria Math"/>
                <a:ea typeface="Cambria Math"/>
              </a:rPr>
              <a:t>×</a:t>
            </a:r>
            <a:r>
              <a:rPr lang="en-US" i="1" dirty="0">
                <a:latin typeface="Cambria Math"/>
                <a:ea typeface="Cambria Math"/>
              </a:rPr>
              <a:t> B.</a:t>
            </a:r>
          </a:p>
          <a:p>
            <a:pPr>
              <a:buNone/>
            </a:pPr>
            <a:r>
              <a:rPr lang="en-US" b="1" dirty="0">
                <a:ea typeface="Cambria Math"/>
              </a:rPr>
              <a:t>    Example</a:t>
            </a:r>
            <a:r>
              <a:rPr lang="en-US" dirty="0">
                <a:ea typeface="Cambria Math"/>
              </a:rPr>
              <a:t>:</a:t>
            </a:r>
          </a:p>
          <a:p>
            <a:pPr lvl="1"/>
            <a:r>
              <a:rPr lang="en-US" dirty="0">
                <a:ea typeface="Cambria Math"/>
              </a:rPr>
              <a:t>Let </a:t>
            </a:r>
            <a:r>
              <a:rPr lang="en-US" i="1" dirty="0">
                <a:ea typeface="Cambria Math"/>
              </a:rPr>
              <a:t>A = </a:t>
            </a:r>
            <a:r>
              <a:rPr lang="en-US" dirty="0">
                <a:ea typeface="Cambria Math"/>
              </a:rPr>
              <a:t>{</a:t>
            </a:r>
            <a:r>
              <a:rPr lang="en-US" dirty="0">
                <a:latin typeface="Cambria Math" pitchFamily="18" charset="0"/>
                <a:ea typeface="Cambria Math" pitchFamily="18" charset="0"/>
              </a:rPr>
              <a:t>0</a:t>
            </a:r>
            <a:r>
              <a:rPr lang="en-US" dirty="0">
                <a:ea typeface="Cambria Math"/>
              </a:rPr>
              <a:t>,</a:t>
            </a:r>
            <a:r>
              <a:rPr lang="en-US" dirty="0">
                <a:latin typeface="Cambria Math" pitchFamily="18" charset="0"/>
                <a:ea typeface="Cambria Math" pitchFamily="18" charset="0"/>
              </a:rPr>
              <a:t>1,2</a:t>
            </a:r>
            <a:r>
              <a:rPr lang="en-US" dirty="0">
                <a:ea typeface="Cambria Math"/>
              </a:rPr>
              <a:t>}</a:t>
            </a:r>
            <a:r>
              <a:rPr lang="en-US" i="1" dirty="0">
                <a:ea typeface="Cambria Math"/>
              </a:rPr>
              <a:t> </a:t>
            </a:r>
            <a:r>
              <a:rPr lang="en-US" dirty="0">
                <a:ea typeface="Cambria Math"/>
              </a:rPr>
              <a:t>and</a:t>
            </a:r>
            <a:r>
              <a:rPr lang="en-US" i="1" dirty="0">
                <a:ea typeface="Cambria Math"/>
              </a:rPr>
              <a:t> B = </a:t>
            </a:r>
            <a:r>
              <a:rPr lang="en-US" dirty="0">
                <a:ea typeface="Cambria Math"/>
              </a:rPr>
              <a:t>{</a:t>
            </a:r>
            <a:r>
              <a:rPr lang="en-US" i="1" dirty="0" err="1">
                <a:ea typeface="Cambria Math"/>
              </a:rPr>
              <a:t>a,b</a:t>
            </a:r>
            <a:r>
              <a:rPr lang="en-US" dirty="0">
                <a:ea typeface="Cambria Math"/>
              </a:rPr>
              <a:t>} </a:t>
            </a:r>
          </a:p>
          <a:p>
            <a:pPr lvl="1"/>
            <a:r>
              <a:rPr lang="en-US" dirty="0">
                <a:ea typeface="Cambria Math"/>
              </a:rPr>
              <a:t>{(</a:t>
            </a:r>
            <a:r>
              <a:rPr lang="en-US" dirty="0">
                <a:latin typeface="Cambria Math" pitchFamily="18" charset="0"/>
                <a:ea typeface="Cambria Math" pitchFamily="18" charset="0"/>
              </a:rPr>
              <a:t>0, </a:t>
            </a:r>
            <a:r>
              <a:rPr lang="en-US" i="1" dirty="0">
                <a:ea typeface="Cambria Math"/>
              </a:rPr>
              <a:t>a</a:t>
            </a:r>
            <a:r>
              <a:rPr lang="en-US" dirty="0">
                <a:ea typeface="Cambria Math"/>
              </a:rPr>
              <a:t>)</a:t>
            </a:r>
            <a:r>
              <a:rPr lang="en-US" i="1" dirty="0">
                <a:ea typeface="Cambria Math"/>
              </a:rPr>
              <a:t>, </a:t>
            </a:r>
            <a:r>
              <a:rPr lang="en-US" dirty="0">
                <a:ea typeface="Cambria Math"/>
              </a:rPr>
              <a:t>(</a:t>
            </a:r>
            <a:r>
              <a:rPr lang="en-US" dirty="0">
                <a:latin typeface="Cambria Math" pitchFamily="18" charset="0"/>
                <a:ea typeface="Cambria Math" pitchFamily="18" charset="0"/>
              </a:rPr>
              <a:t>0, </a:t>
            </a:r>
            <a:r>
              <a:rPr lang="en-US" i="1" dirty="0">
                <a:ea typeface="Cambria Math"/>
              </a:rPr>
              <a:t>b</a:t>
            </a:r>
            <a:r>
              <a:rPr lang="en-US" dirty="0">
                <a:ea typeface="Cambria Math"/>
              </a:rPr>
              <a:t>)</a:t>
            </a:r>
            <a:r>
              <a:rPr lang="en-US" i="1" dirty="0">
                <a:ea typeface="Cambria Math"/>
              </a:rPr>
              <a:t>, </a:t>
            </a:r>
            <a:r>
              <a:rPr lang="en-US" dirty="0">
                <a:ea typeface="Cambria Math"/>
              </a:rPr>
              <a:t>(</a:t>
            </a:r>
            <a:r>
              <a:rPr lang="en-US" dirty="0">
                <a:latin typeface="Cambria Math" pitchFamily="18" charset="0"/>
                <a:ea typeface="Cambria Math" pitchFamily="18" charset="0"/>
              </a:rPr>
              <a:t>1,</a:t>
            </a:r>
            <a:r>
              <a:rPr lang="en-US" i="1" dirty="0">
                <a:ea typeface="Cambria Math"/>
              </a:rPr>
              <a:t>a</a:t>
            </a:r>
            <a:r>
              <a:rPr lang="en-US" dirty="0">
                <a:ea typeface="Cambria Math"/>
              </a:rPr>
              <a:t>) </a:t>
            </a:r>
            <a:r>
              <a:rPr lang="en-US" i="1" dirty="0">
                <a:ea typeface="Cambria Math"/>
              </a:rPr>
              <a:t>, </a:t>
            </a:r>
            <a:r>
              <a:rPr lang="en-US" dirty="0">
                <a:ea typeface="Cambria Math"/>
              </a:rPr>
              <a:t>(</a:t>
            </a:r>
            <a:r>
              <a:rPr lang="en-US" dirty="0">
                <a:latin typeface="Cambria Math" pitchFamily="18" charset="0"/>
                <a:ea typeface="Cambria Math" pitchFamily="18" charset="0"/>
              </a:rPr>
              <a:t>2, </a:t>
            </a:r>
            <a:r>
              <a:rPr lang="en-US" i="1" dirty="0">
                <a:ea typeface="Cambria Math"/>
              </a:rPr>
              <a:t>b</a:t>
            </a:r>
            <a:r>
              <a:rPr lang="en-US" dirty="0">
                <a:ea typeface="Cambria Math"/>
              </a:rPr>
              <a:t>)} is a relation from </a:t>
            </a:r>
            <a:r>
              <a:rPr lang="en-US" i="1" dirty="0">
                <a:ea typeface="Cambria Math"/>
              </a:rPr>
              <a:t>A</a:t>
            </a:r>
            <a:r>
              <a:rPr lang="en-US" dirty="0">
                <a:ea typeface="Cambria Math"/>
              </a:rPr>
              <a:t> to </a:t>
            </a:r>
            <a:r>
              <a:rPr lang="en-US" i="1" dirty="0">
                <a:ea typeface="Cambria Math"/>
              </a:rPr>
              <a:t>B</a:t>
            </a:r>
            <a:r>
              <a:rPr lang="en-US" dirty="0">
                <a:ea typeface="Cambria Math"/>
              </a:rPr>
              <a:t>. </a:t>
            </a:r>
          </a:p>
          <a:p>
            <a:pPr lvl="1"/>
            <a:r>
              <a:rPr lang="en-US" dirty="0">
                <a:ea typeface="Cambria Math"/>
              </a:rPr>
              <a:t>We can represent relations from a set </a:t>
            </a:r>
            <a:r>
              <a:rPr lang="en-US" i="1" dirty="0">
                <a:ea typeface="Cambria Math"/>
              </a:rPr>
              <a:t>A</a:t>
            </a:r>
            <a:r>
              <a:rPr lang="en-US" dirty="0">
                <a:ea typeface="Cambria Math"/>
              </a:rPr>
              <a:t> to a set </a:t>
            </a:r>
            <a:r>
              <a:rPr lang="en-US" i="1" dirty="0">
                <a:ea typeface="Cambria Math"/>
              </a:rPr>
              <a:t>B</a:t>
            </a:r>
            <a:r>
              <a:rPr lang="en-US" dirty="0">
                <a:ea typeface="Cambria Math"/>
              </a:rPr>
              <a:t> graphically or using a table:</a:t>
            </a:r>
          </a:p>
          <a:p>
            <a:endParaRPr lang="en-US" dirty="0">
              <a:latin typeface="+mj-lt"/>
            </a:endParaRPr>
          </a:p>
        </p:txBody>
      </p:sp>
      <p:pic>
        <p:nvPicPr>
          <p:cNvPr id="4" name="Picture 3" descr="0801.jpg"/>
          <p:cNvPicPr>
            <a:picLocks noChangeAspect="1"/>
          </p:cNvPicPr>
          <p:nvPr/>
        </p:nvPicPr>
        <p:blipFill>
          <a:blip r:embed="rId2" cstate="print"/>
          <a:stretch>
            <a:fillRect/>
          </a:stretch>
        </p:blipFill>
        <p:spPr>
          <a:xfrm>
            <a:off x="1676400" y="5105400"/>
            <a:ext cx="2394204" cy="1338834"/>
          </a:xfrm>
          <a:prstGeom prst="rect">
            <a:avLst/>
          </a:prstGeom>
        </p:spPr>
      </p:pic>
      <p:sp>
        <p:nvSpPr>
          <p:cNvPr id="5" name="TextBox 4"/>
          <p:cNvSpPr txBox="1"/>
          <p:nvPr/>
        </p:nvSpPr>
        <p:spPr>
          <a:xfrm>
            <a:off x="4648200" y="5105400"/>
            <a:ext cx="3886200" cy="1200329"/>
          </a:xfrm>
          <a:prstGeom prst="rect">
            <a:avLst/>
          </a:prstGeom>
          <a:noFill/>
          <a:ln>
            <a:solidFill>
              <a:schemeClr val="accent1"/>
            </a:solidFill>
          </a:ln>
        </p:spPr>
        <p:txBody>
          <a:bodyPr wrap="square" rtlCol="0">
            <a:spAutoFit/>
          </a:bodyPr>
          <a:lstStyle/>
          <a:p>
            <a:r>
              <a:rPr lang="en-US" dirty="0"/>
              <a:t>Relations are more general than functions. A function is a relation where exactly one element of </a:t>
            </a:r>
            <a:r>
              <a:rPr lang="en-US" i="1" dirty="0"/>
              <a:t>B</a:t>
            </a:r>
            <a:r>
              <a:rPr lang="en-US" dirty="0"/>
              <a:t> is related to each element of </a:t>
            </a:r>
            <a:r>
              <a:rPr lang="en-US" i="1" dirty="0"/>
              <a:t>A.</a:t>
            </a:r>
            <a:r>
              <a:rPr lang="en-US"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457200" y="457200"/>
            <a:ext cx="8229600" cy="685800"/>
          </a:xfrm>
        </p:spPr>
        <p:txBody>
          <a:bodyPr>
            <a:normAutofit fontScale="90000"/>
          </a:bodyPr>
          <a:lstStyle/>
          <a:p>
            <a:r>
              <a:rPr lang="en-US" altLang="zh-CN" dirty="0">
                <a:ea typeface="宋体" charset="-122"/>
              </a:rPr>
              <a:t>example</a:t>
            </a:r>
          </a:p>
        </p:txBody>
      </p:sp>
      <p:sp>
        <p:nvSpPr>
          <p:cNvPr id="1032" name="Rectangle 5"/>
          <p:cNvSpPr>
            <a:spLocks noChangeArrowheads="1"/>
          </p:cNvSpPr>
          <p:nvPr/>
        </p:nvSpPr>
        <p:spPr bwMode="auto">
          <a:xfrm>
            <a:off x="0" y="2857500"/>
            <a:ext cx="9144000" cy="0"/>
          </a:xfrm>
          <a:prstGeom prst="rect">
            <a:avLst/>
          </a:prstGeom>
          <a:noFill/>
          <a:ln w="12700">
            <a:noFill/>
            <a:miter lim="800000"/>
            <a:headEnd type="none" w="sm" len="sm"/>
            <a:tailEnd type="none" w="sm" len="sm"/>
          </a:ln>
        </p:spPr>
        <p:txBody>
          <a:bodyPr wrap="none" anchor="ctr">
            <a:spAutoFit/>
          </a:bodyPr>
          <a:lstStyle/>
          <a:p>
            <a:endParaRPr lang="zh-CN" altLang="en-US">
              <a:ea typeface="宋体" charset="-122"/>
            </a:endParaRPr>
          </a:p>
        </p:txBody>
      </p:sp>
      <p:graphicFrame>
        <p:nvGraphicFramePr>
          <p:cNvPr id="1026" name="Object 4"/>
          <p:cNvGraphicFramePr>
            <a:graphicFrameLocks noChangeAspect="1"/>
          </p:cNvGraphicFramePr>
          <p:nvPr/>
        </p:nvGraphicFramePr>
        <p:xfrm>
          <a:off x="827088" y="1557338"/>
          <a:ext cx="2635250" cy="1543050"/>
        </p:xfrm>
        <a:graphic>
          <a:graphicData uri="http://schemas.openxmlformats.org/presentationml/2006/ole">
            <mc:AlternateContent xmlns:mc="http://schemas.openxmlformats.org/markup-compatibility/2006">
              <mc:Choice xmlns:v="urn:schemas-microsoft-com:vml" Requires="v">
                <p:oleObj spid="_x0000_s75808" name="公式" r:id="rId3" imgW="1955800" imgH="1143000" progId="Equation.3">
                  <p:embed/>
                </p:oleObj>
              </mc:Choice>
              <mc:Fallback>
                <p:oleObj name="公式" r:id="rId3" imgW="1955800" imgH="1143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557338"/>
                        <a:ext cx="2635250" cy="1543050"/>
                      </a:xfrm>
                      <a:prstGeom prst="rect">
                        <a:avLst/>
                      </a:prstGeom>
                      <a:solidFill>
                        <a:schemeClr val="tx1">
                          <a:alpha val="0"/>
                        </a:schemeClr>
                      </a:solidFill>
                      <a:ln w="9525">
                        <a:solidFill>
                          <a:schemeClr val="tx1"/>
                        </a:solidFill>
                        <a:miter lim="800000"/>
                        <a:headEnd/>
                        <a:tailEnd/>
                      </a:ln>
                    </p:spPr>
                  </p:pic>
                </p:oleObj>
              </mc:Fallback>
            </mc:AlternateContent>
          </a:graphicData>
        </a:graphic>
      </p:graphicFrame>
      <p:sp>
        <p:nvSpPr>
          <p:cNvPr id="1033" name="Rectangle 7"/>
          <p:cNvSpPr>
            <a:spLocks noChangeArrowheads="1"/>
          </p:cNvSpPr>
          <p:nvPr/>
        </p:nvSpPr>
        <p:spPr bwMode="auto">
          <a:xfrm>
            <a:off x="0" y="2857500"/>
            <a:ext cx="9144000" cy="0"/>
          </a:xfrm>
          <a:prstGeom prst="rect">
            <a:avLst/>
          </a:prstGeom>
          <a:noFill/>
          <a:ln w="12700">
            <a:noFill/>
            <a:miter lim="800000"/>
            <a:headEnd type="none" w="sm" len="sm"/>
            <a:tailEnd type="none" w="sm" len="sm"/>
          </a:ln>
        </p:spPr>
        <p:txBody>
          <a:bodyPr wrap="none" anchor="ctr">
            <a:spAutoFit/>
          </a:bodyPr>
          <a:lstStyle/>
          <a:p>
            <a:endParaRPr lang="zh-CN" altLang="en-US">
              <a:ea typeface="宋体" charset="-122"/>
            </a:endParaRPr>
          </a:p>
        </p:txBody>
      </p:sp>
      <p:graphicFrame>
        <p:nvGraphicFramePr>
          <p:cNvPr id="1027" name="Object 6"/>
          <p:cNvGraphicFramePr>
            <a:graphicFrameLocks noChangeAspect="1"/>
          </p:cNvGraphicFramePr>
          <p:nvPr/>
        </p:nvGraphicFramePr>
        <p:xfrm>
          <a:off x="4716463" y="1557338"/>
          <a:ext cx="2519362" cy="1543050"/>
        </p:xfrm>
        <a:graphic>
          <a:graphicData uri="http://schemas.openxmlformats.org/presentationml/2006/ole">
            <mc:AlternateContent xmlns:mc="http://schemas.openxmlformats.org/markup-compatibility/2006">
              <mc:Choice xmlns:v="urn:schemas-microsoft-com:vml" Requires="v">
                <p:oleObj spid="_x0000_s75809" name="公式" r:id="rId5" imgW="1866900" imgH="1143000" progId="Equation.3">
                  <p:embed/>
                </p:oleObj>
              </mc:Choice>
              <mc:Fallback>
                <p:oleObj name="公式" r:id="rId5" imgW="1866900" imgH="11430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1557338"/>
                        <a:ext cx="2519362" cy="1543050"/>
                      </a:xfrm>
                      <a:prstGeom prst="rect">
                        <a:avLst/>
                      </a:prstGeom>
                      <a:solidFill>
                        <a:schemeClr val="tx1">
                          <a:alpha val="0"/>
                        </a:schemeClr>
                      </a:solidFill>
                    </p:spPr>
                  </p:pic>
                </p:oleObj>
              </mc:Fallback>
            </mc:AlternateContent>
          </a:graphicData>
        </a:graphic>
      </p:graphicFrame>
      <p:sp>
        <p:nvSpPr>
          <p:cNvPr id="1034" name="Rectangle 9"/>
          <p:cNvSpPr>
            <a:spLocks noChangeArrowheads="1"/>
          </p:cNvSpPr>
          <p:nvPr/>
        </p:nvSpPr>
        <p:spPr bwMode="auto">
          <a:xfrm>
            <a:off x="0" y="2857500"/>
            <a:ext cx="9144000" cy="0"/>
          </a:xfrm>
          <a:prstGeom prst="rect">
            <a:avLst/>
          </a:prstGeom>
          <a:noFill/>
          <a:ln w="12700">
            <a:noFill/>
            <a:miter lim="800000"/>
            <a:headEnd type="none" w="sm" len="sm"/>
            <a:tailEnd type="none" w="sm" len="sm"/>
          </a:ln>
        </p:spPr>
        <p:txBody>
          <a:bodyPr wrap="none" anchor="ctr">
            <a:spAutoFit/>
          </a:bodyPr>
          <a:lstStyle/>
          <a:p>
            <a:endParaRPr lang="zh-CN" altLang="en-US">
              <a:ea typeface="宋体" charset="-122"/>
            </a:endParaRPr>
          </a:p>
        </p:txBody>
      </p:sp>
      <p:graphicFrame>
        <p:nvGraphicFramePr>
          <p:cNvPr id="1028" name="Object 8"/>
          <p:cNvGraphicFramePr>
            <a:graphicFrameLocks noChangeAspect="1"/>
          </p:cNvGraphicFramePr>
          <p:nvPr/>
        </p:nvGraphicFramePr>
        <p:xfrm>
          <a:off x="900113" y="3213100"/>
          <a:ext cx="2519362" cy="1543050"/>
        </p:xfrm>
        <a:graphic>
          <a:graphicData uri="http://schemas.openxmlformats.org/presentationml/2006/ole">
            <mc:AlternateContent xmlns:mc="http://schemas.openxmlformats.org/markup-compatibility/2006">
              <mc:Choice xmlns:v="urn:schemas-microsoft-com:vml" Requires="v">
                <p:oleObj spid="_x0000_s75810" name="公式" r:id="rId7" imgW="1866900" imgH="1143000" progId="Equation.3">
                  <p:embed/>
                </p:oleObj>
              </mc:Choice>
              <mc:Fallback>
                <p:oleObj name="公式" r:id="rId7" imgW="1866900" imgH="11430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113" y="3213100"/>
                        <a:ext cx="2519362" cy="1543050"/>
                      </a:xfrm>
                      <a:prstGeom prst="rect">
                        <a:avLst/>
                      </a:prstGeom>
                      <a:solidFill>
                        <a:schemeClr val="tx1">
                          <a:alpha val="0"/>
                        </a:schemeClr>
                      </a:solidFill>
                    </p:spPr>
                  </p:pic>
                </p:oleObj>
              </mc:Fallback>
            </mc:AlternateContent>
          </a:graphicData>
        </a:graphic>
      </p:graphicFrame>
      <p:sp>
        <p:nvSpPr>
          <p:cNvPr id="1035" name="Rectangle 11"/>
          <p:cNvSpPr>
            <a:spLocks noChangeArrowheads="1"/>
          </p:cNvSpPr>
          <p:nvPr/>
        </p:nvSpPr>
        <p:spPr bwMode="auto">
          <a:xfrm>
            <a:off x="0" y="2857500"/>
            <a:ext cx="9144000" cy="0"/>
          </a:xfrm>
          <a:prstGeom prst="rect">
            <a:avLst/>
          </a:prstGeom>
          <a:noFill/>
          <a:ln w="12700">
            <a:noFill/>
            <a:miter lim="800000"/>
            <a:headEnd type="none" w="sm" len="sm"/>
            <a:tailEnd type="none" w="sm" len="sm"/>
          </a:ln>
        </p:spPr>
        <p:txBody>
          <a:bodyPr wrap="none" anchor="ctr">
            <a:spAutoFit/>
          </a:bodyPr>
          <a:lstStyle/>
          <a:p>
            <a:endParaRPr lang="zh-CN" altLang="en-US">
              <a:ea typeface="宋体" charset="-122"/>
            </a:endParaRPr>
          </a:p>
        </p:txBody>
      </p:sp>
      <p:graphicFrame>
        <p:nvGraphicFramePr>
          <p:cNvPr id="1029" name="Object 10"/>
          <p:cNvGraphicFramePr>
            <a:graphicFrameLocks noChangeAspect="1"/>
          </p:cNvGraphicFramePr>
          <p:nvPr/>
        </p:nvGraphicFramePr>
        <p:xfrm>
          <a:off x="4787900" y="3213100"/>
          <a:ext cx="2519363" cy="1543050"/>
        </p:xfrm>
        <a:graphic>
          <a:graphicData uri="http://schemas.openxmlformats.org/presentationml/2006/ole">
            <mc:AlternateContent xmlns:mc="http://schemas.openxmlformats.org/markup-compatibility/2006">
              <mc:Choice xmlns:v="urn:schemas-microsoft-com:vml" Requires="v">
                <p:oleObj spid="_x0000_s75811" name="公式" r:id="rId9" imgW="1866900" imgH="1143000" progId="Equation.3">
                  <p:embed/>
                </p:oleObj>
              </mc:Choice>
              <mc:Fallback>
                <p:oleObj name="公式" r:id="rId9" imgW="1866900" imgH="11430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3213100"/>
                        <a:ext cx="2519363" cy="1543050"/>
                      </a:xfrm>
                      <a:prstGeom prst="rect">
                        <a:avLst/>
                      </a:prstGeom>
                      <a:solidFill>
                        <a:schemeClr val="tx1">
                          <a:alpha val="0"/>
                        </a:schemeClr>
                      </a:solidFill>
                    </p:spPr>
                  </p:pic>
                </p:oleObj>
              </mc:Fallback>
            </mc:AlternateContent>
          </a:graphicData>
        </a:graphic>
      </p:graphicFrame>
      <p:sp>
        <p:nvSpPr>
          <p:cNvPr id="1036" name="Rectangle 13"/>
          <p:cNvSpPr>
            <a:spLocks noChangeArrowheads="1"/>
          </p:cNvSpPr>
          <p:nvPr/>
        </p:nvSpPr>
        <p:spPr bwMode="auto">
          <a:xfrm>
            <a:off x="0" y="2857500"/>
            <a:ext cx="9144000" cy="0"/>
          </a:xfrm>
          <a:prstGeom prst="rect">
            <a:avLst/>
          </a:prstGeom>
          <a:noFill/>
          <a:ln w="12700">
            <a:noFill/>
            <a:miter lim="800000"/>
            <a:headEnd type="none" w="sm" len="sm"/>
            <a:tailEnd type="none" w="sm" len="sm"/>
          </a:ln>
        </p:spPr>
        <p:txBody>
          <a:bodyPr wrap="none" anchor="ctr">
            <a:spAutoFit/>
          </a:bodyPr>
          <a:lstStyle/>
          <a:p>
            <a:endParaRPr lang="zh-CN" altLang="en-US">
              <a:ea typeface="宋体" charset="-122"/>
            </a:endParaRPr>
          </a:p>
        </p:txBody>
      </p:sp>
      <p:graphicFrame>
        <p:nvGraphicFramePr>
          <p:cNvPr id="1030" name="Object 12"/>
          <p:cNvGraphicFramePr>
            <a:graphicFrameLocks noChangeAspect="1"/>
          </p:cNvGraphicFramePr>
          <p:nvPr/>
        </p:nvGraphicFramePr>
        <p:xfrm>
          <a:off x="900113" y="4797425"/>
          <a:ext cx="2519362" cy="1543050"/>
        </p:xfrm>
        <a:graphic>
          <a:graphicData uri="http://schemas.openxmlformats.org/presentationml/2006/ole">
            <mc:AlternateContent xmlns:mc="http://schemas.openxmlformats.org/markup-compatibility/2006">
              <mc:Choice xmlns:v="urn:schemas-microsoft-com:vml" Requires="v">
                <p:oleObj spid="_x0000_s75812" name="公式" r:id="rId11" imgW="1866900" imgH="1143000" progId="Equation.3">
                  <p:embed/>
                </p:oleObj>
              </mc:Choice>
              <mc:Fallback>
                <p:oleObj name="公式" r:id="rId11" imgW="1866900" imgH="11430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4797425"/>
                        <a:ext cx="2519362" cy="1543050"/>
                      </a:xfrm>
                      <a:prstGeom prst="rect">
                        <a:avLst/>
                      </a:prstGeom>
                      <a:solidFill>
                        <a:schemeClr val="tx1">
                          <a:alpha val="0"/>
                        </a:schemeClr>
                      </a:solidFill>
                    </p:spPr>
                  </p:pic>
                </p:oleObj>
              </mc:Fallback>
            </mc:AlternateContent>
          </a:graphicData>
        </a:graphic>
      </p:graphicFrame>
      <p:sp>
        <p:nvSpPr>
          <p:cNvPr id="1037" name="Text Box 14"/>
          <p:cNvSpPr txBox="1">
            <a:spLocks noChangeArrowheads="1"/>
          </p:cNvSpPr>
          <p:nvPr/>
        </p:nvSpPr>
        <p:spPr bwMode="auto">
          <a:xfrm>
            <a:off x="4787900" y="4868863"/>
            <a:ext cx="3313113" cy="1565275"/>
          </a:xfrm>
          <a:prstGeom prst="rect">
            <a:avLst/>
          </a:prstGeom>
          <a:noFill/>
          <a:ln w="12700">
            <a:solidFill>
              <a:schemeClr val="accent1"/>
            </a:solidFill>
            <a:miter lim="800000"/>
            <a:headEnd type="none" w="sm" len="sm"/>
            <a:tailEnd type="none" w="sm" len="sm"/>
          </a:ln>
        </p:spPr>
        <p:txBody>
          <a:bodyPr>
            <a:spAutoFit/>
          </a:bodyPr>
          <a:lstStyle/>
          <a:p>
            <a:pPr>
              <a:spcBef>
                <a:spcPct val="50000"/>
              </a:spcBef>
            </a:pPr>
            <a:r>
              <a:rPr lang="en-US" altLang="zh-CN">
                <a:ea typeface="宋体" charset="-122"/>
              </a:rPr>
              <a:t>W</a:t>
            </a:r>
            <a:r>
              <a:rPr lang="en-US" altLang="zh-CN" baseline="-25000">
                <a:ea typeface="宋体" charset="-122"/>
              </a:rPr>
              <a:t>ij</a:t>
            </a:r>
            <a:r>
              <a:rPr lang="en-US" altLang="zh-CN">
                <a:ea typeface="宋体" charset="-122"/>
              </a:rPr>
              <a:t>=w</a:t>
            </a:r>
            <a:r>
              <a:rPr lang="en-US" altLang="zh-CN" baseline="-25000">
                <a:ea typeface="宋体" charset="-122"/>
              </a:rPr>
              <a:t>ij</a:t>
            </a:r>
            <a:r>
              <a:rPr lang="en-US" altLang="zh-CN">
                <a:ea typeface="宋体" charset="-122"/>
              </a:rPr>
              <a:t>∨(w</a:t>
            </a:r>
            <a:r>
              <a:rPr lang="en-US" altLang="zh-CN" baseline="-25000">
                <a:ea typeface="宋体" charset="-122"/>
              </a:rPr>
              <a:t>ik</a:t>
            </a:r>
            <a:r>
              <a:rPr lang="en-US" altLang="zh-CN">
                <a:ea typeface="宋体" charset="-122"/>
              </a:rPr>
              <a:t>∧w</a:t>
            </a:r>
            <a:r>
              <a:rPr lang="en-US" altLang="zh-CN" baseline="-25000">
                <a:ea typeface="宋体" charset="-122"/>
              </a:rPr>
              <a:t>kj</a:t>
            </a:r>
            <a:r>
              <a:rPr lang="en-US" altLang="zh-CN">
                <a:ea typeface="宋体" charset="-122"/>
              </a:rPr>
              <a:t>)</a:t>
            </a:r>
            <a:endParaRPr lang="en-US" altLang="zh-CN" baseline="-25000">
              <a:ea typeface="宋体" charset="-122"/>
            </a:endParaRPr>
          </a:p>
          <a:p>
            <a:pPr>
              <a:spcBef>
                <a:spcPct val="50000"/>
              </a:spcBef>
            </a:pPr>
            <a:r>
              <a:rPr lang="en-US" altLang="zh-CN">
                <a:ea typeface="宋体" charset="-122"/>
              </a:rPr>
              <a:t>If (w</a:t>
            </a:r>
            <a:r>
              <a:rPr lang="en-US" altLang="zh-CN" baseline="-25000">
                <a:ea typeface="宋体" charset="-122"/>
              </a:rPr>
              <a:t>ik</a:t>
            </a:r>
            <a:r>
              <a:rPr lang="en-US" altLang="zh-CN">
                <a:ea typeface="宋体" charset="-122"/>
              </a:rPr>
              <a:t> == 1)</a:t>
            </a:r>
          </a:p>
          <a:p>
            <a:pPr>
              <a:spcBef>
                <a:spcPct val="50000"/>
              </a:spcBef>
            </a:pPr>
            <a:r>
              <a:rPr lang="en-US" altLang="zh-CN">
                <a:ea typeface="宋体" charset="-122"/>
              </a:rPr>
              <a:t>W</a:t>
            </a:r>
            <a:r>
              <a:rPr lang="en-US" altLang="zh-CN" baseline="-25000">
                <a:ea typeface="宋体" charset="-122"/>
              </a:rPr>
              <a:t>ij</a:t>
            </a:r>
            <a:r>
              <a:rPr lang="en-US" altLang="zh-CN">
                <a:ea typeface="宋体" charset="-122"/>
              </a:rPr>
              <a:t>=w</a:t>
            </a:r>
            <a:r>
              <a:rPr lang="en-US" altLang="zh-CN" baseline="-25000">
                <a:ea typeface="宋体" charset="-122"/>
              </a:rPr>
              <a:t>ij</a:t>
            </a:r>
            <a:r>
              <a:rPr lang="en-US" altLang="zh-CN">
                <a:ea typeface="宋体" charset="-122"/>
              </a:rPr>
              <a:t>∨w</a:t>
            </a:r>
            <a:r>
              <a:rPr lang="en-US" altLang="zh-CN" baseline="-25000">
                <a:ea typeface="宋体" charset="-122"/>
              </a:rPr>
              <a:t>kj</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a:ea typeface="宋体" charset="-122"/>
              </a:rPr>
              <a:t>Exercises</a:t>
            </a:r>
          </a:p>
        </p:txBody>
      </p:sp>
      <p:sp>
        <p:nvSpPr>
          <p:cNvPr id="17411" name="Rectangle 3"/>
          <p:cNvSpPr>
            <a:spLocks noGrp="1" noChangeArrowheads="1"/>
          </p:cNvSpPr>
          <p:nvPr>
            <p:ph type="body" idx="1"/>
          </p:nvPr>
        </p:nvSpPr>
        <p:spPr>
          <a:xfrm>
            <a:off x="762000" y="2057400"/>
            <a:ext cx="6172200" cy="990600"/>
          </a:xfrm>
        </p:spPr>
        <p:txBody>
          <a:bodyPr>
            <a:normAutofit fontScale="77500" lnSpcReduction="20000"/>
          </a:bodyPr>
          <a:lstStyle/>
          <a:p>
            <a:r>
              <a:rPr lang="en-US" altLang="zh-CN" dirty="0">
                <a:ea typeface="宋体" charset="-122"/>
              </a:rPr>
              <a:t>P607   25, 27   7</a:t>
            </a:r>
            <a:r>
              <a:rPr lang="en-US" altLang="zh-CN" baseline="30000" dirty="0">
                <a:ea typeface="宋体" charset="-122"/>
              </a:rPr>
              <a:t>th</a:t>
            </a:r>
            <a:r>
              <a:rPr lang="en-US" altLang="zh-CN" dirty="0">
                <a:ea typeface="宋体" charset="-122"/>
              </a:rPr>
              <a:t> edition </a:t>
            </a:r>
          </a:p>
          <a:p>
            <a:endParaRPr lang="en-US" altLang="zh-CN" dirty="0">
              <a:ea typeface="宋体" charset="-122"/>
            </a:endParaRPr>
          </a:p>
          <a:p>
            <a:r>
              <a:rPr lang="en-US" altLang="zh-CN" dirty="0">
                <a:ea typeface="宋体" charset="-122"/>
              </a:rPr>
              <a:t>P554   25, 27   6</a:t>
            </a:r>
            <a:r>
              <a:rPr lang="en-US" altLang="zh-CN" baseline="30000" dirty="0">
                <a:ea typeface="宋体" charset="-122"/>
              </a:rPr>
              <a:t>th</a:t>
            </a:r>
            <a:r>
              <a:rPr lang="en-US" altLang="zh-CN" dirty="0">
                <a:ea typeface="宋体" charset="-122"/>
              </a:rPr>
              <a:t> edition</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Equivalence Relations</a:t>
            </a:r>
          </a:p>
        </p:txBody>
      </p:sp>
      <p:sp>
        <p:nvSpPr>
          <p:cNvPr id="3" name="Subtitle 2"/>
          <p:cNvSpPr>
            <a:spLocks noGrp="1"/>
          </p:cNvSpPr>
          <p:nvPr>
            <p:ph type="subTitle" idx="1"/>
          </p:nvPr>
        </p:nvSpPr>
        <p:spPr/>
        <p:txBody>
          <a:bodyPr/>
          <a:lstStyle/>
          <a:p>
            <a:r>
              <a:rPr lang="en-US" dirty="0"/>
              <a:t>Section 9.5</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Equivalence Relations</a:t>
            </a:r>
          </a:p>
          <a:p>
            <a:r>
              <a:rPr lang="en-US" dirty="0"/>
              <a:t>Equivalence Classes</a:t>
            </a:r>
          </a:p>
          <a:p>
            <a:r>
              <a:rPr lang="en-US" dirty="0"/>
              <a:t>Equivalence Classes and Partitions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Relations</a:t>
            </a:r>
          </a:p>
        </p:txBody>
      </p:sp>
      <p:sp>
        <p:nvSpPr>
          <p:cNvPr id="3" name="Content Placeholder 2"/>
          <p:cNvSpPr>
            <a:spLocks noGrp="1"/>
          </p:cNvSpPr>
          <p:nvPr>
            <p:ph idx="1"/>
          </p:nvPr>
        </p:nvSpPr>
        <p:spPr/>
        <p:txBody>
          <a:bodyPr/>
          <a:lstStyle/>
          <a:p>
            <a:pPr>
              <a:buNone/>
            </a:pPr>
            <a:r>
              <a:rPr lang="en-US" b="1" dirty="0"/>
              <a:t>   Definition </a:t>
            </a:r>
            <a:r>
              <a:rPr lang="en-US" b="1" dirty="0">
                <a:latin typeface="Cambria Math" pitchFamily="18" charset="0"/>
                <a:ea typeface="Cambria Math" pitchFamily="18" charset="0"/>
              </a:rPr>
              <a:t>1</a:t>
            </a:r>
            <a:r>
              <a:rPr lang="en-US" dirty="0"/>
              <a:t>:  A relation on a set </a:t>
            </a:r>
            <a:r>
              <a:rPr lang="en-US" i="1" dirty="0"/>
              <a:t>A</a:t>
            </a:r>
            <a:r>
              <a:rPr lang="en-US" dirty="0"/>
              <a:t> is called an </a:t>
            </a:r>
            <a:r>
              <a:rPr lang="en-US" i="1" dirty="0"/>
              <a:t>equivalence relation </a:t>
            </a:r>
            <a:r>
              <a:rPr lang="en-US" dirty="0"/>
              <a:t>if it is reflexive, symmetric, and transitive. </a:t>
            </a:r>
          </a:p>
          <a:p>
            <a:pPr>
              <a:buNone/>
            </a:pPr>
            <a:endParaRPr lang="en-US" dirty="0"/>
          </a:p>
          <a:p>
            <a:pPr>
              <a:buNone/>
            </a:pPr>
            <a:r>
              <a:rPr lang="en-US" b="1" dirty="0"/>
              <a:t>   Definition </a:t>
            </a:r>
            <a:r>
              <a:rPr lang="en-US" b="1" dirty="0">
                <a:latin typeface="Cambria Math" pitchFamily="18" charset="0"/>
                <a:ea typeface="Cambria Math" pitchFamily="18" charset="0"/>
              </a:rPr>
              <a:t>2</a:t>
            </a:r>
            <a:r>
              <a:rPr lang="en-US" dirty="0"/>
              <a:t>:  Two elements </a:t>
            </a:r>
            <a:r>
              <a:rPr lang="en-US" i="1" dirty="0"/>
              <a:t>a</a:t>
            </a:r>
            <a:r>
              <a:rPr lang="en-US" dirty="0"/>
              <a:t>, and </a:t>
            </a:r>
            <a:r>
              <a:rPr lang="en-US" i="1" dirty="0"/>
              <a:t>b</a:t>
            </a:r>
            <a:r>
              <a:rPr lang="en-US" dirty="0"/>
              <a:t> that are related by an equivalence relation are called  </a:t>
            </a:r>
            <a:r>
              <a:rPr lang="en-US" i="1" dirty="0"/>
              <a:t>equivalent.  </a:t>
            </a:r>
            <a:r>
              <a:rPr lang="en-US" dirty="0"/>
              <a:t>The notation </a:t>
            </a:r>
            <a:r>
              <a:rPr lang="en-US" i="1" dirty="0"/>
              <a:t>a</a:t>
            </a:r>
            <a:r>
              <a:rPr lang="en-US" dirty="0"/>
              <a:t> </a:t>
            </a:r>
            <a:r>
              <a:rPr lang="en-US" dirty="0">
                <a:latin typeface="Cambria Math"/>
                <a:ea typeface="Cambria Math"/>
              </a:rPr>
              <a:t>∼ </a:t>
            </a:r>
            <a:r>
              <a:rPr lang="en-US" i="1" dirty="0"/>
              <a:t>b</a:t>
            </a:r>
            <a:r>
              <a:rPr lang="en-US" dirty="0"/>
              <a:t> is often used to denote that </a:t>
            </a:r>
            <a:r>
              <a:rPr lang="en-US" i="1" dirty="0"/>
              <a:t>a</a:t>
            </a:r>
            <a:r>
              <a:rPr lang="en-US" dirty="0"/>
              <a:t> and </a:t>
            </a:r>
            <a:r>
              <a:rPr lang="en-US" i="1" dirty="0"/>
              <a:t>b</a:t>
            </a:r>
            <a:r>
              <a:rPr lang="en-US" dirty="0"/>
              <a:t> are equivalent elements with respect to a particular equivalence relation.</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dirty="0"/>
              <a:t>Strings</a:t>
            </a:r>
          </a:p>
        </p:txBody>
      </p:sp>
      <p:sp>
        <p:nvSpPr>
          <p:cNvPr id="3" name="Content Placeholder 2"/>
          <p:cNvSpPr>
            <a:spLocks noGrp="1"/>
          </p:cNvSpPr>
          <p:nvPr>
            <p:ph idx="1"/>
          </p:nvPr>
        </p:nvSpPr>
        <p:spPr>
          <a:xfrm>
            <a:off x="457200" y="1828800"/>
            <a:ext cx="8229600" cy="4389120"/>
          </a:xfrm>
        </p:spPr>
        <p:txBody>
          <a:bodyPr>
            <a:normAutofit fontScale="55000" lnSpcReduction="20000"/>
          </a:bodyPr>
          <a:lstStyle/>
          <a:p>
            <a:pPr>
              <a:buNone/>
            </a:pPr>
            <a:r>
              <a:rPr lang="en-US" b="1" dirty="0"/>
              <a:t>   </a:t>
            </a:r>
          </a:p>
          <a:p>
            <a:pPr>
              <a:buNone/>
            </a:pPr>
            <a:r>
              <a:rPr lang="en-US" b="1" dirty="0"/>
              <a:t>     </a:t>
            </a:r>
            <a:r>
              <a:rPr lang="en-US" sz="3400" b="1" dirty="0"/>
              <a:t>Example</a:t>
            </a:r>
            <a:r>
              <a:rPr lang="en-US" sz="3400" dirty="0"/>
              <a:t>: Suppose that </a:t>
            </a:r>
            <a:r>
              <a:rPr lang="en-US" sz="3400" i="1" dirty="0"/>
              <a:t>R</a:t>
            </a:r>
            <a:r>
              <a:rPr lang="en-US" sz="3400" dirty="0"/>
              <a:t> is the relation on the set of strings of English letters such that </a:t>
            </a:r>
            <a:r>
              <a:rPr lang="en-US" sz="3400" i="1" dirty="0" err="1"/>
              <a:t>aRb</a:t>
            </a:r>
            <a:r>
              <a:rPr lang="en-US" sz="3400" dirty="0"/>
              <a:t> if and only if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 where </a:t>
            </a:r>
            <a:r>
              <a:rPr lang="en-US" sz="3400" i="1" dirty="0"/>
              <a:t>l</a:t>
            </a:r>
            <a:r>
              <a:rPr lang="en-US" sz="3400" dirty="0"/>
              <a:t>(</a:t>
            </a:r>
            <a:r>
              <a:rPr lang="en-US" sz="3400" i="1" dirty="0"/>
              <a:t>x</a:t>
            </a:r>
            <a:r>
              <a:rPr lang="en-US" sz="3400" dirty="0"/>
              <a:t>) is the length of the string </a:t>
            </a:r>
            <a:r>
              <a:rPr lang="en-US" sz="3400" i="1" dirty="0"/>
              <a:t>x</a:t>
            </a:r>
            <a:r>
              <a:rPr lang="en-US" sz="3400" dirty="0"/>
              <a:t>. Is </a:t>
            </a:r>
            <a:r>
              <a:rPr lang="en-US" sz="3400" i="1" dirty="0"/>
              <a:t>R</a:t>
            </a:r>
            <a:r>
              <a:rPr lang="en-US" sz="3400" dirty="0"/>
              <a:t> an equivalence relation? </a:t>
            </a:r>
          </a:p>
          <a:p>
            <a:pPr>
              <a:buNone/>
            </a:pPr>
            <a:endParaRPr lang="en-US" sz="3400" dirty="0"/>
          </a:p>
          <a:p>
            <a:pPr>
              <a:buNone/>
            </a:pPr>
            <a:r>
              <a:rPr lang="en-US" sz="3400" dirty="0"/>
              <a:t>    </a:t>
            </a:r>
            <a:r>
              <a:rPr lang="en-US" sz="3400" b="1" dirty="0"/>
              <a:t>Solution</a:t>
            </a:r>
            <a:r>
              <a:rPr lang="en-US" sz="3400" dirty="0"/>
              <a:t>: Show that all of the properties of an equivalence relation hold.</a:t>
            </a:r>
          </a:p>
          <a:p>
            <a:pPr lvl="1"/>
            <a:r>
              <a:rPr lang="en-US" sz="3400" i="1" dirty="0"/>
              <a:t>Reflexivity</a:t>
            </a:r>
            <a:r>
              <a:rPr lang="en-US" sz="3400" dirty="0"/>
              <a:t>: Because</a:t>
            </a:r>
            <a:r>
              <a:rPr lang="en-US" sz="3400" i="1" dirty="0"/>
              <a:t> l</a:t>
            </a:r>
            <a:r>
              <a:rPr lang="en-US" sz="3400" dirty="0"/>
              <a:t>(</a:t>
            </a:r>
            <a:r>
              <a:rPr lang="en-US" sz="3400" i="1" dirty="0"/>
              <a:t>a</a:t>
            </a:r>
            <a:r>
              <a:rPr lang="en-US" sz="3400" dirty="0"/>
              <a:t>) = </a:t>
            </a:r>
            <a:r>
              <a:rPr lang="en-US" sz="3400" i="1" dirty="0"/>
              <a:t>l</a:t>
            </a:r>
            <a:r>
              <a:rPr lang="en-US" sz="3400" dirty="0"/>
              <a:t>(</a:t>
            </a:r>
            <a:r>
              <a:rPr lang="en-US" sz="3400" i="1" dirty="0"/>
              <a:t>a</a:t>
            </a:r>
            <a:r>
              <a:rPr lang="en-US" sz="3400" dirty="0"/>
              <a:t>), it follows that </a:t>
            </a:r>
            <a:r>
              <a:rPr lang="en-US" sz="3400" i="1" dirty="0" err="1"/>
              <a:t>aRa</a:t>
            </a:r>
            <a:r>
              <a:rPr lang="en-US" sz="3400" dirty="0"/>
              <a:t> for all strings </a:t>
            </a:r>
            <a:r>
              <a:rPr lang="en-US" sz="3400" i="1" dirty="0"/>
              <a:t>a</a:t>
            </a:r>
            <a:r>
              <a:rPr lang="en-US" sz="3400" dirty="0"/>
              <a:t>. </a:t>
            </a:r>
          </a:p>
          <a:p>
            <a:pPr lvl="1"/>
            <a:r>
              <a:rPr lang="en-US" sz="3400" i="1" dirty="0"/>
              <a:t>Symmetry</a:t>
            </a:r>
            <a:r>
              <a:rPr lang="en-US" sz="3400" dirty="0"/>
              <a:t>: Suppose that </a:t>
            </a:r>
            <a:r>
              <a:rPr lang="en-US" sz="3400" i="1" dirty="0" err="1"/>
              <a:t>aRb</a:t>
            </a:r>
            <a:r>
              <a:rPr lang="en-US" sz="3400" i="1" dirty="0"/>
              <a:t>.</a:t>
            </a:r>
            <a:r>
              <a:rPr lang="en-US" sz="3400" dirty="0"/>
              <a:t>  Since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 </a:t>
            </a:r>
            <a:r>
              <a:rPr lang="en-US" sz="3400" i="1" dirty="0"/>
              <a:t>l</a:t>
            </a:r>
            <a:r>
              <a:rPr lang="en-US" sz="3400" dirty="0"/>
              <a:t>(</a:t>
            </a:r>
            <a:r>
              <a:rPr lang="en-US" sz="3400" i="1" dirty="0"/>
              <a:t>b</a:t>
            </a:r>
            <a:r>
              <a:rPr lang="en-US" sz="3400" dirty="0"/>
              <a:t>) = </a:t>
            </a:r>
            <a:r>
              <a:rPr lang="en-US" sz="3400" i="1" dirty="0"/>
              <a:t>l</a:t>
            </a:r>
            <a:r>
              <a:rPr lang="en-US" sz="3400" dirty="0"/>
              <a:t>(</a:t>
            </a:r>
            <a:r>
              <a:rPr lang="en-US" sz="3400" i="1" dirty="0"/>
              <a:t>a</a:t>
            </a:r>
            <a:r>
              <a:rPr lang="en-US" sz="3400" dirty="0"/>
              <a:t>) also holds  and </a:t>
            </a:r>
            <a:r>
              <a:rPr lang="en-US" sz="3400" i="1" dirty="0" err="1"/>
              <a:t>bRa</a:t>
            </a:r>
            <a:r>
              <a:rPr lang="en-US" sz="3400" dirty="0"/>
              <a:t>. </a:t>
            </a:r>
          </a:p>
          <a:p>
            <a:pPr lvl="1"/>
            <a:r>
              <a:rPr lang="en-US" sz="3400" i="1" dirty="0"/>
              <a:t>Transitivity</a:t>
            </a:r>
            <a:r>
              <a:rPr lang="en-US" sz="3400" dirty="0"/>
              <a:t>: Suppose that </a:t>
            </a:r>
            <a:r>
              <a:rPr lang="en-US" sz="3400" dirty="0" err="1"/>
              <a:t>a</a:t>
            </a:r>
            <a:r>
              <a:rPr lang="en-US" sz="3400" i="1" dirty="0" err="1"/>
              <a:t>R</a:t>
            </a:r>
            <a:r>
              <a:rPr lang="en-US" sz="3400" dirty="0" err="1"/>
              <a:t>b</a:t>
            </a:r>
            <a:r>
              <a:rPr lang="en-US" sz="3400" i="1" dirty="0"/>
              <a:t> </a:t>
            </a:r>
            <a:r>
              <a:rPr lang="en-US" sz="3400" dirty="0"/>
              <a:t>and </a:t>
            </a:r>
            <a:r>
              <a:rPr lang="en-US" sz="3400" i="1" dirty="0" err="1"/>
              <a:t>bRc</a:t>
            </a:r>
            <a:r>
              <a:rPr lang="en-US" sz="3400" dirty="0"/>
              <a:t>. Since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b</a:t>
            </a:r>
            <a:r>
              <a:rPr lang="en-US" sz="3400" dirty="0"/>
              <a:t>),and </a:t>
            </a:r>
            <a:r>
              <a:rPr lang="en-US" sz="3400" i="1" dirty="0"/>
              <a:t>l</a:t>
            </a:r>
            <a:r>
              <a:rPr lang="en-US" sz="3400" dirty="0"/>
              <a:t>(</a:t>
            </a:r>
            <a:r>
              <a:rPr lang="en-US" sz="3400" i="1" dirty="0"/>
              <a:t>b</a:t>
            </a:r>
            <a:r>
              <a:rPr lang="en-US" sz="3400" dirty="0"/>
              <a:t>) = </a:t>
            </a:r>
            <a:r>
              <a:rPr lang="en-US" sz="3400" i="1" dirty="0"/>
              <a:t>l</a:t>
            </a:r>
            <a:r>
              <a:rPr lang="en-US" sz="3400" dirty="0"/>
              <a:t>(</a:t>
            </a:r>
            <a:r>
              <a:rPr lang="en-US" sz="3400" i="1" dirty="0"/>
              <a:t>c</a:t>
            </a:r>
            <a:r>
              <a:rPr lang="en-US" sz="3400" dirty="0"/>
              <a:t>), </a:t>
            </a:r>
            <a:r>
              <a:rPr lang="en-US" sz="3400" i="1" dirty="0"/>
              <a:t>l</a:t>
            </a:r>
            <a:r>
              <a:rPr lang="en-US" sz="3400" dirty="0"/>
              <a:t>(</a:t>
            </a:r>
            <a:r>
              <a:rPr lang="en-US" sz="3400" i="1" dirty="0"/>
              <a:t>a</a:t>
            </a:r>
            <a:r>
              <a:rPr lang="en-US" sz="3400" dirty="0"/>
              <a:t>) = </a:t>
            </a:r>
            <a:r>
              <a:rPr lang="en-US" sz="3400" i="1" dirty="0"/>
              <a:t>l</a:t>
            </a:r>
            <a:r>
              <a:rPr lang="en-US" sz="3400" dirty="0"/>
              <a:t>(</a:t>
            </a:r>
            <a:r>
              <a:rPr lang="en-US" sz="3400" i="1" dirty="0"/>
              <a:t>a</a:t>
            </a:r>
            <a:r>
              <a:rPr lang="en-US" sz="3400" dirty="0"/>
              <a:t>) also holds and </a:t>
            </a:r>
            <a:r>
              <a:rPr lang="en-US" sz="3400" i="1" dirty="0" err="1"/>
              <a:t>aRc</a:t>
            </a:r>
            <a:r>
              <a:rPr lang="en-US" sz="3400" dirty="0"/>
              <a:t>. </a:t>
            </a:r>
          </a:p>
          <a:p>
            <a:pPr>
              <a:buNone/>
            </a:pPr>
            <a:endParaRPr lang="en-US" dirty="0"/>
          </a:p>
          <a:p>
            <a:pPr>
              <a:buNone/>
            </a:pPr>
            <a:endParaRPr lang="en-US" dirty="0"/>
          </a:p>
          <a:p>
            <a:pPr>
              <a:buNone/>
            </a:pPr>
            <a:r>
              <a:rPr lang="en-US" dirty="0"/>
              <a:t>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Congruence Modulo </a:t>
            </a:r>
            <a:r>
              <a:rPr lang="en-US" i="1" dirty="0"/>
              <a:t>m</a:t>
            </a:r>
          </a:p>
        </p:txBody>
      </p:sp>
      <p:sp>
        <p:nvSpPr>
          <p:cNvPr id="3" name="Content Placeholder 2"/>
          <p:cNvSpPr>
            <a:spLocks noGrp="1"/>
          </p:cNvSpPr>
          <p:nvPr>
            <p:ph idx="1"/>
          </p:nvPr>
        </p:nvSpPr>
        <p:spPr/>
        <p:txBody>
          <a:bodyPr>
            <a:normAutofit fontScale="77500" lnSpcReduction="20000"/>
          </a:bodyPr>
          <a:lstStyle/>
          <a:p>
            <a:pPr>
              <a:buNone/>
            </a:pPr>
            <a:r>
              <a:rPr lang="en-US" dirty="0"/>
              <a:t>   </a:t>
            </a:r>
            <a:r>
              <a:rPr lang="en-US" b="1" dirty="0"/>
              <a:t>Example</a:t>
            </a:r>
            <a:r>
              <a:rPr lang="en-US" dirty="0"/>
              <a:t>:  Let </a:t>
            </a:r>
            <a:r>
              <a:rPr lang="en-US" i="1" dirty="0"/>
              <a:t>m</a:t>
            </a:r>
            <a:r>
              <a:rPr lang="en-US" dirty="0"/>
              <a:t> be an integer with </a:t>
            </a:r>
            <a:r>
              <a:rPr lang="en-US" i="1" dirty="0"/>
              <a:t>m</a:t>
            </a:r>
            <a:r>
              <a:rPr lang="en-US" dirty="0"/>
              <a:t> &gt; </a:t>
            </a:r>
            <a:r>
              <a:rPr lang="en-US" dirty="0">
                <a:latin typeface="Cambria Math" pitchFamily="18" charset="0"/>
                <a:ea typeface="Cambria Math" pitchFamily="18" charset="0"/>
              </a:rPr>
              <a:t>1</a:t>
            </a:r>
            <a:r>
              <a:rPr lang="en-US" dirty="0"/>
              <a:t>. Show that the relation </a:t>
            </a:r>
          </a:p>
          <a:p>
            <a:pPr>
              <a:buNone/>
            </a:pPr>
            <a:r>
              <a:rPr lang="en-US" dirty="0"/>
              <a:t>         </a:t>
            </a:r>
            <a:r>
              <a:rPr lang="en-US" i="1" dirty="0"/>
              <a:t>R</a:t>
            </a:r>
            <a:r>
              <a:rPr lang="en-US" dirty="0"/>
              <a:t> =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a:t>
            </a:r>
          </a:p>
          <a:p>
            <a:pPr>
              <a:buNone/>
            </a:pPr>
            <a:r>
              <a:rPr lang="en-US" dirty="0"/>
              <a:t>    is an equivalence relation on the set of integers.</a:t>
            </a:r>
          </a:p>
          <a:p>
            <a:pPr>
              <a:buNone/>
            </a:pPr>
            <a:endParaRPr lang="en-US" dirty="0"/>
          </a:p>
          <a:p>
            <a:pPr>
              <a:buNone/>
            </a:pPr>
            <a:r>
              <a:rPr lang="en-US" b="1" dirty="0"/>
              <a:t>   Solution</a:t>
            </a:r>
            <a:r>
              <a:rPr lang="en-US" dirty="0"/>
              <a:t>:  Recall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if and only if </a:t>
            </a:r>
            <a:r>
              <a:rPr lang="en-US" i="1" dirty="0"/>
              <a:t>m</a:t>
            </a:r>
            <a:r>
              <a:rPr lang="en-US" dirty="0"/>
              <a:t>  divides </a:t>
            </a:r>
            <a:r>
              <a:rPr lang="en-US" i="1" dirty="0"/>
              <a:t>a</a:t>
            </a:r>
            <a:r>
              <a:rPr lang="en-US" dirty="0"/>
              <a:t> </a:t>
            </a:r>
            <a:r>
              <a:rPr lang="en-US" dirty="0">
                <a:latin typeface="Cambria Math"/>
                <a:ea typeface="Cambria Math"/>
              </a:rPr>
              <a:t>−</a:t>
            </a:r>
            <a:r>
              <a:rPr lang="en-US" dirty="0"/>
              <a:t> </a:t>
            </a:r>
            <a:r>
              <a:rPr lang="en-US" i="1" dirty="0"/>
              <a:t>b</a:t>
            </a:r>
            <a:r>
              <a:rPr lang="en-US" dirty="0"/>
              <a:t>.</a:t>
            </a:r>
          </a:p>
          <a:p>
            <a:pPr lvl="1"/>
            <a:r>
              <a:rPr lang="en-US" i="1" dirty="0"/>
              <a:t>Reflexivity</a:t>
            </a:r>
            <a:r>
              <a:rPr lang="en-US" dirty="0"/>
              <a:t>:  </a:t>
            </a:r>
            <a:r>
              <a:rPr lang="en-US" i="1" dirty="0"/>
              <a:t>a</a:t>
            </a:r>
            <a:r>
              <a:rPr lang="en-US" dirty="0"/>
              <a:t> </a:t>
            </a:r>
            <a:r>
              <a:rPr lang="en-US" dirty="0">
                <a:latin typeface="Cambria Math"/>
                <a:ea typeface="Cambria Math"/>
              </a:rPr>
              <a:t>≡</a:t>
            </a:r>
            <a:r>
              <a:rPr lang="en-US" dirty="0"/>
              <a:t> </a:t>
            </a:r>
            <a:r>
              <a:rPr lang="en-US" i="1" dirty="0"/>
              <a:t>a</a:t>
            </a:r>
            <a:r>
              <a:rPr lang="en-US" dirty="0"/>
              <a:t> (mod </a:t>
            </a:r>
            <a:r>
              <a:rPr lang="en-US" i="1" dirty="0"/>
              <a:t>m</a:t>
            </a:r>
            <a:r>
              <a:rPr lang="en-US" dirty="0"/>
              <a:t>) since </a:t>
            </a:r>
            <a:r>
              <a:rPr lang="en-US" i="1" dirty="0"/>
              <a:t>a</a:t>
            </a:r>
            <a:r>
              <a:rPr lang="en-US" dirty="0"/>
              <a:t> </a:t>
            </a:r>
            <a:r>
              <a:rPr lang="en-US" dirty="0">
                <a:latin typeface="Cambria Math"/>
                <a:ea typeface="Cambria Math"/>
              </a:rPr>
              <a:t>−</a:t>
            </a:r>
            <a:r>
              <a:rPr lang="en-US" dirty="0"/>
              <a:t> </a:t>
            </a:r>
            <a:r>
              <a:rPr lang="en-US" i="1" dirty="0"/>
              <a:t>a </a:t>
            </a:r>
            <a:r>
              <a:rPr lang="en-US" dirty="0"/>
              <a:t>= </a:t>
            </a:r>
            <a:r>
              <a:rPr lang="en-US" dirty="0">
                <a:latin typeface="Cambria Math" pitchFamily="18" charset="0"/>
                <a:ea typeface="Cambria Math" pitchFamily="18" charset="0"/>
              </a:rPr>
              <a:t>0</a:t>
            </a:r>
            <a:r>
              <a:rPr lang="en-US" dirty="0"/>
              <a:t> is divisible by </a:t>
            </a:r>
            <a:r>
              <a:rPr lang="en-US" i="1" dirty="0"/>
              <a:t>m</a:t>
            </a:r>
            <a:r>
              <a:rPr lang="en-US" dirty="0"/>
              <a:t> since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a:t>
            </a:r>
            <a:r>
              <a:rPr lang="en-US" dirty="0">
                <a:latin typeface="Cambria Math"/>
                <a:ea typeface="Cambria Math"/>
              </a:rPr>
              <a:t>∙ </a:t>
            </a:r>
            <a:r>
              <a:rPr lang="en-US" i="1" dirty="0"/>
              <a:t>m</a:t>
            </a:r>
            <a:r>
              <a:rPr lang="en-US" dirty="0"/>
              <a:t>.</a:t>
            </a:r>
          </a:p>
          <a:p>
            <a:pPr lvl="1"/>
            <a:r>
              <a:rPr lang="en-US" i="1" dirty="0"/>
              <a:t>Symmetry</a:t>
            </a:r>
            <a:r>
              <a:rPr lang="en-US" dirty="0"/>
              <a:t>:  Suppose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Then </a:t>
            </a:r>
            <a:r>
              <a:rPr lang="en-US" i="1" dirty="0"/>
              <a:t>a</a:t>
            </a:r>
            <a:r>
              <a:rPr lang="en-US" dirty="0"/>
              <a:t> </a:t>
            </a:r>
            <a:r>
              <a:rPr lang="en-US" dirty="0">
                <a:latin typeface="Cambria Math"/>
                <a:ea typeface="Cambria Math"/>
              </a:rPr>
              <a:t>−</a:t>
            </a:r>
            <a:r>
              <a:rPr lang="en-US" dirty="0"/>
              <a:t> </a:t>
            </a:r>
            <a:r>
              <a:rPr lang="en-US" i="1" dirty="0"/>
              <a:t>b</a:t>
            </a:r>
            <a:r>
              <a:rPr lang="en-US" dirty="0"/>
              <a:t> is divisible by </a:t>
            </a:r>
            <a:r>
              <a:rPr lang="en-US" i="1" dirty="0"/>
              <a:t>m</a:t>
            </a:r>
            <a:r>
              <a:rPr lang="en-US" dirty="0"/>
              <a:t>, and so </a:t>
            </a:r>
            <a:r>
              <a:rPr lang="en-US" i="1" dirty="0"/>
              <a:t>a</a:t>
            </a:r>
            <a:r>
              <a:rPr lang="en-US" dirty="0"/>
              <a:t> </a:t>
            </a:r>
            <a:r>
              <a:rPr lang="en-US" dirty="0">
                <a:latin typeface="Cambria Math"/>
                <a:ea typeface="Cambria Math"/>
              </a:rPr>
              <a:t>−</a:t>
            </a:r>
            <a:r>
              <a:rPr lang="en-US" dirty="0"/>
              <a:t> </a:t>
            </a:r>
            <a:r>
              <a:rPr lang="en-US" i="1" dirty="0"/>
              <a:t>b</a:t>
            </a:r>
            <a:r>
              <a:rPr lang="en-US" dirty="0"/>
              <a:t> = </a:t>
            </a:r>
            <a:r>
              <a:rPr lang="en-US" i="1" dirty="0">
                <a:ea typeface="Cambria Math" pitchFamily="18" charset="0"/>
              </a:rPr>
              <a:t>k</a:t>
            </a:r>
            <a:r>
              <a:rPr lang="en-US" i="1" dirty="0"/>
              <a:t>m</a:t>
            </a:r>
            <a:r>
              <a:rPr lang="en-US" dirty="0"/>
              <a:t>, where </a:t>
            </a:r>
            <a:r>
              <a:rPr lang="en-US" i="1" dirty="0"/>
              <a:t>k</a:t>
            </a:r>
            <a:r>
              <a:rPr lang="en-US" dirty="0"/>
              <a:t> is an integer. It follows that</a:t>
            </a:r>
            <a:r>
              <a:rPr lang="en-US" i="1" dirty="0"/>
              <a:t> b</a:t>
            </a:r>
            <a:r>
              <a:rPr lang="en-US" dirty="0"/>
              <a:t> </a:t>
            </a:r>
            <a:r>
              <a:rPr lang="en-US" dirty="0">
                <a:latin typeface="Cambria Math"/>
                <a:ea typeface="Cambria Math"/>
              </a:rPr>
              <a:t>−</a:t>
            </a:r>
            <a:r>
              <a:rPr lang="en-US" dirty="0"/>
              <a:t> </a:t>
            </a:r>
            <a:r>
              <a:rPr lang="en-US" i="1" dirty="0"/>
              <a:t>a</a:t>
            </a:r>
            <a:r>
              <a:rPr lang="en-US" dirty="0"/>
              <a:t> = (</a:t>
            </a:r>
            <a:r>
              <a:rPr lang="en-US" dirty="0">
                <a:latin typeface="Cambria Math"/>
                <a:ea typeface="Cambria Math"/>
              </a:rPr>
              <a:t>− </a:t>
            </a:r>
            <a:r>
              <a:rPr lang="en-US" i="1" dirty="0">
                <a:ea typeface="Cambria Math" pitchFamily="18" charset="0"/>
              </a:rPr>
              <a:t>k</a:t>
            </a:r>
            <a:r>
              <a:rPr lang="en-US" dirty="0">
                <a:ea typeface="Cambria Math" pitchFamily="18" charset="0"/>
              </a:rPr>
              <a:t>)</a:t>
            </a:r>
            <a:r>
              <a:rPr lang="en-US" dirty="0"/>
              <a:t> </a:t>
            </a:r>
            <a:r>
              <a:rPr lang="en-US" i="1" dirty="0"/>
              <a:t>m, so b</a:t>
            </a:r>
            <a:r>
              <a:rPr lang="en-US" dirty="0"/>
              <a:t> </a:t>
            </a:r>
            <a:r>
              <a:rPr lang="en-US" dirty="0">
                <a:latin typeface="Cambria Math"/>
                <a:ea typeface="Cambria Math"/>
              </a:rPr>
              <a:t>≡</a:t>
            </a:r>
            <a:r>
              <a:rPr lang="en-US" dirty="0"/>
              <a:t> </a:t>
            </a:r>
            <a:r>
              <a:rPr lang="en-US" i="1" dirty="0"/>
              <a:t>a</a:t>
            </a:r>
            <a:r>
              <a:rPr lang="en-US" dirty="0"/>
              <a:t> (mod </a:t>
            </a:r>
            <a:r>
              <a:rPr lang="en-US" i="1" dirty="0"/>
              <a:t>m</a:t>
            </a:r>
            <a:r>
              <a:rPr lang="en-US" dirty="0"/>
              <a:t>). </a:t>
            </a:r>
          </a:p>
          <a:p>
            <a:pPr lvl="1"/>
            <a:r>
              <a:rPr lang="en-US" i="1" dirty="0"/>
              <a:t>Transitivity</a:t>
            </a:r>
            <a:r>
              <a:rPr lang="en-US" dirty="0"/>
              <a:t>: Suppose that </a:t>
            </a:r>
            <a:r>
              <a:rPr lang="en-US" i="1" dirty="0"/>
              <a:t>a</a:t>
            </a:r>
            <a:r>
              <a:rPr lang="en-US" dirty="0"/>
              <a:t> </a:t>
            </a:r>
            <a:r>
              <a:rPr lang="en-US" dirty="0">
                <a:latin typeface="Cambria Math"/>
                <a:ea typeface="Cambria Math"/>
              </a:rPr>
              <a:t>≡</a:t>
            </a:r>
            <a:r>
              <a:rPr lang="en-US" dirty="0"/>
              <a:t> </a:t>
            </a:r>
            <a:r>
              <a:rPr lang="en-US" i="1" dirty="0"/>
              <a:t>b</a:t>
            </a:r>
            <a:r>
              <a:rPr lang="en-US" dirty="0"/>
              <a:t> (mod </a:t>
            </a:r>
            <a:r>
              <a:rPr lang="en-US" i="1" dirty="0"/>
              <a:t>m</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(mod </a:t>
            </a:r>
            <a:r>
              <a:rPr lang="en-US" i="1" dirty="0"/>
              <a:t>m</a:t>
            </a:r>
            <a:r>
              <a:rPr lang="en-US" dirty="0"/>
              <a:t>). Then </a:t>
            </a:r>
            <a:r>
              <a:rPr lang="en-US" i="1" dirty="0"/>
              <a:t>m</a:t>
            </a:r>
            <a:r>
              <a:rPr lang="en-US" dirty="0"/>
              <a:t> divides both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Hence, there are integers </a:t>
            </a:r>
            <a:r>
              <a:rPr lang="en-US" i="1" dirty="0"/>
              <a:t>k</a:t>
            </a:r>
            <a:r>
              <a:rPr lang="en-US" dirty="0"/>
              <a:t> and </a:t>
            </a:r>
            <a:r>
              <a:rPr lang="en-US" i="1" dirty="0"/>
              <a:t>l </a:t>
            </a:r>
            <a:r>
              <a:rPr lang="en-US" dirty="0"/>
              <a:t>with          </a:t>
            </a:r>
            <a:r>
              <a:rPr lang="en-US" i="1" dirty="0"/>
              <a:t> a</a:t>
            </a:r>
            <a:r>
              <a:rPr lang="en-US" dirty="0"/>
              <a:t> </a:t>
            </a:r>
            <a:r>
              <a:rPr lang="en-US" dirty="0">
                <a:latin typeface="Cambria Math"/>
                <a:ea typeface="Cambria Math"/>
              </a:rPr>
              <a:t>−</a:t>
            </a:r>
            <a:r>
              <a:rPr lang="en-US" dirty="0"/>
              <a:t> </a:t>
            </a:r>
            <a:r>
              <a:rPr lang="en-US" i="1" dirty="0"/>
              <a:t>b</a:t>
            </a:r>
            <a:r>
              <a:rPr lang="en-US" dirty="0"/>
              <a:t> = </a:t>
            </a:r>
            <a:r>
              <a:rPr lang="en-US" i="1" dirty="0">
                <a:ea typeface="Cambria Math" pitchFamily="18" charset="0"/>
              </a:rPr>
              <a:t>k</a:t>
            </a:r>
            <a:r>
              <a:rPr lang="en-US" i="1" dirty="0"/>
              <a:t>m  and b</a:t>
            </a:r>
            <a:r>
              <a:rPr lang="en-US" dirty="0"/>
              <a:t> </a:t>
            </a:r>
            <a:r>
              <a:rPr lang="en-US" dirty="0">
                <a:latin typeface="Cambria Math"/>
                <a:ea typeface="Cambria Math"/>
              </a:rPr>
              <a:t>−</a:t>
            </a:r>
            <a:r>
              <a:rPr lang="en-US" dirty="0"/>
              <a:t> </a:t>
            </a:r>
            <a:r>
              <a:rPr lang="en-US" i="1" dirty="0"/>
              <a:t>c</a:t>
            </a:r>
            <a:r>
              <a:rPr lang="en-US" dirty="0"/>
              <a:t> = </a:t>
            </a:r>
            <a:r>
              <a:rPr lang="en-US" i="1" dirty="0">
                <a:ea typeface="Cambria Math" pitchFamily="18" charset="0"/>
              </a:rPr>
              <a:t>l</a:t>
            </a:r>
            <a:r>
              <a:rPr lang="en-US" i="1" dirty="0"/>
              <a:t>m. </a:t>
            </a:r>
            <a:r>
              <a:rPr lang="en-US" dirty="0"/>
              <a:t>We obtain by adding the equations: </a:t>
            </a:r>
          </a:p>
          <a:p>
            <a:pPr lvl="1">
              <a:buNone/>
            </a:pPr>
            <a:r>
              <a:rPr lang="en-US" dirty="0"/>
              <a:t>               </a:t>
            </a:r>
            <a:r>
              <a:rPr lang="en-US" i="1" dirty="0"/>
              <a:t>a</a:t>
            </a:r>
            <a:r>
              <a:rPr lang="en-US" dirty="0"/>
              <a:t> </a:t>
            </a:r>
            <a:r>
              <a:rPr lang="en-US" dirty="0">
                <a:latin typeface="Cambria Math"/>
                <a:ea typeface="Cambria Math"/>
              </a:rPr>
              <a:t>−</a:t>
            </a:r>
            <a:r>
              <a:rPr lang="en-US" dirty="0"/>
              <a:t> </a:t>
            </a:r>
            <a:r>
              <a:rPr lang="en-US" i="1" dirty="0"/>
              <a:t>c</a:t>
            </a:r>
            <a:r>
              <a:rPr lang="en-US" dirty="0"/>
              <a:t> = (</a:t>
            </a:r>
            <a:r>
              <a:rPr lang="en-US" i="1" dirty="0"/>
              <a:t>a</a:t>
            </a:r>
            <a:r>
              <a:rPr lang="en-US" dirty="0"/>
              <a:t> </a:t>
            </a:r>
            <a:r>
              <a:rPr lang="en-US" dirty="0">
                <a:latin typeface="Cambria Math"/>
                <a:ea typeface="Cambria Math"/>
              </a:rPr>
              <a:t>−</a:t>
            </a:r>
            <a:r>
              <a:rPr lang="en-US" dirty="0"/>
              <a:t> </a:t>
            </a:r>
            <a:r>
              <a:rPr lang="en-US" i="1" dirty="0"/>
              <a:t>b</a:t>
            </a:r>
            <a:r>
              <a:rPr lang="en-US" dirty="0"/>
              <a:t>) </a:t>
            </a:r>
            <a:r>
              <a:rPr lang="en-US" i="1" dirty="0">
                <a:ea typeface="Cambria Math" pitchFamily="18" charset="0"/>
              </a:rPr>
              <a:t> + </a:t>
            </a:r>
            <a:r>
              <a:rPr lang="en-US" dirty="0"/>
              <a:t>(</a:t>
            </a:r>
            <a:r>
              <a:rPr lang="en-US" i="1" dirty="0"/>
              <a:t>b</a:t>
            </a:r>
            <a:r>
              <a:rPr lang="en-US" dirty="0"/>
              <a:t> </a:t>
            </a:r>
            <a:r>
              <a:rPr lang="en-US" dirty="0">
                <a:latin typeface="Cambria Math"/>
                <a:ea typeface="Cambria Math"/>
              </a:rPr>
              <a:t>−</a:t>
            </a:r>
            <a:r>
              <a:rPr lang="en-US" dirty="0"/>
              <a:t> </a:t>
            </a:r>
            <a:r>
              <a:rPr lang="en-US" i="1" dirty="0"/>
              <a:t>c</a:t>
            </a:r>
            <a:r>
              <a:rPr lang="en-US" dirty="0"/>
              <a:t>)  = </a:t>
            </a:r>
            <a:r>
              <a:rPr lang="en-US" i="1" dirty="0">
                <a:ea typeface="Cambria Math" pitchFamily="18" charset="0"/>
              </a:rPr>
              <a:t>k</a:t>
            </a:r>
            <a:r>
              <a:rPr lang="en-US" i="1" dirty="0"/>
              <a:t>m</a:t>
            </a:r>
            <a:r>
              <a:rPr lang="en-US" dirty="0"/>
              <a:t> +</a:t>
            </a:r>
            <a:r>
              <a:rPr lang="en-US" i="1" dirty="0">
                <a:ea typeface="Cambria Math" pitchFamily="18" charset="0"/>
              </a:rPr>
              <a:t> l</a:t>
            </a:r>
            <a:r>
              <a:rPr lang="en-US" i="1" dirty="0"/>
              <a:t>m = </a:t>
            </a:r>
            <a:r>
              <a:rPr lang="en-US" dirty="0"/>
              <a:t>(</a:t>
            </a:r>
            <a:r>
              <a:rPr lang="en-US" i="1" dirty="0"/>
              <a:t>k + l</a:t>
            </a:r>
            <a:r>
              <a:rPr lang="en-US" dirty="0"/>
              <a:t>)</a:t>
            </a:r>
            <a:r>
              <a:rPr lang="en-US" i="1" dirty="0"/>
              <a:t> m.</a:t>
            </a:r>
            <a:endParaRPr lang="en-US" dirty="0"/>
          </a:p>
          <a:p>
            <a:pPr lvl="1">
              <a:buNone/>
            </a:pPr>
            <a:r>
              <a:rPr lang="en-US" dirty="0"/>
              <a:t>    Therefore, </a:t>
            </a:r>
            <a:r>
              <a:rPr lang="en-US" i="1" dirty="0"/>
              <a:t>a</a:t>
            </a:r>
            <a:r>
              <a:rPr lang="en-US" dirty="0"/>
              <a:t> </a:t>
            </a:r>
            <a:r>
              <a:rPr lang="en-US" dirty="0">
                <a:latin typeface="Cambria Math"/>
                <a:ea typeface="Cambria Math"/>
              </a:rPr>
              <a:t>≡</a:t>
            </a:r>
            <a:r>
              <a:rPr lang="en-US" dirty="0"/>
              <a:t> </a:t>
            </a:r>
            <a:r>
              <a:rPr lang="en-US" i="1" dirty="0"/>
              <a:t>c</a:t>
            </a:r>
            <a:r>
              <a:rPr lang="en-US" dirty="0"/>
              <a:t> (mod </a:t>
            </a:r>
            <a:r>
              <a:rPr lang="en-US" i="1" dirty="0"/>
              <a:t>m</a:t>
            </a:r>
            <a:r>
              <a:rPr lang="en-US" dirty="0"/>
              <a:t>).</a:t>
            </a:r>
          </a:p>
          <a:p>
            <a:pPr>
              <a:buNone/>
            </a:pPr>
            <a:endParaRPr lang="en-US" dirty="0"/>
          </a:p>
          <a:p>
            <a:pPr>
              <a:buNone/>
            </a:pPr>
            <a:endParaRPr lang="en-US" dirty="0"/>
          </a:p>
          <a:p>
            <a:pPr>
              <a:buNone/>
            </a:pP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Show that the “divides” relation on the set of positive integers is not an equivalence relation.</a:t>
            </a:r>
          </a:p>
          <a:p>
            <a:pPr>
              <a:buNone/>
            </a:pPr>
            <a:r>
              <a:rPr lang="en-US" dirty="0"/>
              <a:t>   </a:t>
            </a:r>
            <a:r>
              <a:rPr lang="en-US" b="1" dirty="0"/>
              <a:t>Solution</a:t>
            </a:r>
            <a:r>
              <a:rPr lang="en-US" dirty="0"/>
              <a:t>: The properties of reflexivity, and transitivity do hold, but there relation is not transitive. Hence, “divides” is not an equivalence relation.</a:t>
            </a:r>
          </a:p>
          <a:p>
            <a:pPr lvl="1"/>
            <a:r>
              <a:rPr lang="en-US" i="1" dirty="0"/>
              <a:t>Reflexivity</a:t>
            </a:r>
            <a:r>
              <a:rPr lang="en-US" dirty="0"/>
              <a:t>:  </a:t>
            </a:r>
            <a:r>
              <a:rPr lang="en-US" i="1" dirty="0"/>
              <a:t>a</a:t>
            </a:r>
            <a:r>
              <a:rPr lang="en-US" dirty="0"/>
              <a:t> </a:t>
            </a:r>
            <a:r>
              <a:rPr lang="en-US" dirty="0">
                <a:latin typeface="Cambria Math"/>
                <a:ea typeface="Cambria Math"/>
              </a:rPr>
              <a:t>∣ </a:t>
            </a:r>
            <a:r>
              <a:rPr lang="en-US" i="1" dirty="0">
                <a:ea typeface="Cambria Math"/>
              </a:rPr>
              <a:t>a</a:t>
            </a:r>
            <a:r>
              <a:rPr lang="en-US" dirty="0">
                <a:latin typeface="Cambria Math"/>
                <a:ea typeface="Cambria Math"/>
              </a:rPr>
              <a:t> for all </a:t>
            </a:r>
            <a:r>
              <a:rPr lang="en-US" i="1" dirty="0">
                <a:ea typeface="Cambria Math"/>
              </a:rPr>
              <a:t>a</a:t>
            </a:r>
            <a:r>
              <a:rPr lang="en-US" dirty="0">
                <a:latin typeface="Cambria Math"/>
                <a:ea typeface="Cambria Math"/>
              </a:rPr>
              <a:t>. </a:t>
            </a:r>
            <a:endParaRPr lang="en-US" dirty="0"/>
          </a:p>
          <a:p>
            <a:pPr lvl="1"/>
            <a:r>
              <a:rPr lang="en-US" i="1" dirty="0"/>
              <a:t>Not Symmetric</a:t>
            </a:r>
            <a:r>
              <a:rPr lang="en-US" dirty="0"/>
              <a:t>: For example,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4</a:t>
            </a:r>
            <a:r>
              <a:rPr lang="en-US" dirty="0"/>
              <a:t>, but </a:t>
            </a:r>
            <a:r>
              <a:rPr lang="en-US" dirty="0">
                <a:latin typeface="Cambria Math" pitchFamily="18" charset="0"/>
                <a:ea typeface="Cambria Math" pitchFamily="18" charset="0"/>
              </a:rPr>
              <a:t>4</a:t>
            </a:r>
            <a:r>
              <a:rPr lang="en-US" dirty="0"/>
              <a:t> </a:t>
            </a:r>
            <a:r>
              <a:rPr lang="en-US" dirty="0">
                <a:latin typeface="Cambria Math"/>
                <a:ea typeface="Cambria Math"/>
              </a:rPr>
              <a:t>∤ 2. </a:t>
            </a:r>
            <a:r>
              <a:rPr lang="en-US" dirty="0">
                <a:ea typeface="Cambria Math"/>
              </a:rPr>
              <a:t>Hence, the relation is not symmetric. </a:t>
            </a:r>
            <a:endParaRPr lang="en-US" dirty="0"/>
          </a:p>
          <a:p>
            <a:pPr lvl="1"/>
            <a:r>
              <a:rPr lang="en-US" i="1" dirty="0"/>
              <a:t>Transitivity</a:t>
            </a:r>
            <a:r>
              <a:rPr lang="en-US" dirty="0"/>
              <a:t>:  Suppose that </a:t>
            </a:r>
            <a:r>
              <a:rPr lang="en-US" i="1" dirty="0"/>
              <a:t>a</a:t>
            </a:r>
            <a:r>
              <a:rPr lang="en-US" dirty="0"/>
              <a:t> divides </a:t>
            </a:r>
            <a:r>
              <a:rPr lang="en-US" i="1" dirty="0"/>
              <a:t>b</a:t>
            </a:r>
            <a:r>
              <a:rPr lang="en-US" dirty="0"/>
              <a:t> and </a:t>
            </a:r>
            <a:r>
              <a:rPr lang="en-US" i="1" dirty="0"/>
              <a:t>b</a:t>
            </a:r>
            <a:r>
              <a:rPr lang="en-US" dirty="0"/>
              <a:t> divides </a:t>
            </a:r>
            <a:r>
              <a:rPr lang="en-US" i="1" dirty="0"/>
              <a:t>c</a:t>
            </a:r>
            <a:r>
              <a:rPr lang="en-US" dirty="0"/>
              <a:t>. Then there are positive integers </a:t>
            </a:r>
            <a:r>
              <a:rPr lang="en-US" i="1" dirty="0"/>
              <a:t>k</a:t>
            </a:r>
            <a:r>
              <a:rPr lang="en-US" dirty="0"/>
              <a:t> and </a:t>
            </a:r>
            <a:r>
              <a:rPr lang="en-US" i="1" dirty="0"/>
              <a:t>l </a:t>
            </a:r>
            <a:r>
              <a:rPr lang="en-US" dirty="0"/>
              <a:t>such that </a:t>
            </a:r>
            <a:r>
              <a:rPr lang="en-US" i="1" dirty="0"/>
              <a:t>b</a:t>
            </a:r>
            <a:r>
              <a:rPr lang="en-US" dirty="0"/>
              <a:t> = </a:t>
            </a:r>
            <a:r>
              <a:rPr lang="en-US" i="1" dirty="0" err="1"/>
              <a:t>ak</a:t>
            </a:r>
            <a:r>
              <a:rPr lang="en-US" dirty="0"/>
              <a:t> and </a:t>
            </a:r>
            <a:r>
              <a:rPr lang="en-US" i="1" dirty="0"/>
              <a:t>c</a:t>
            </a:r>
            <a:r>
              <a:rPr lang="en-US" dirty="0"/>
              <a:t> = </a:t>
            </a:r>
            <a:r>
              <a:rPr lang="en-US" i="1" dirty="0"/>
              <a:t>bl</a:t>
            </a:r>
            <a:r>
              <a:rPr lang="en-US" dirty="0"/>
              <a:t>. Hence, </a:t>
            </a:r>
            <a:r>
              <a:rPr lang="en-US" i="1" dirty="0"/>
              <a:t>c</a:t>
            </a:r>
            <a:r>
              <a:rPr lang="en-US" dirty="0"/>
              <a:t> = </a:t>
            </a:r>
            <a:r>
              <a:rPr lang="en-US" i="1" dirty="0"/>
              <a:t>a</a:t>
            </a:r>
            <a:r>
              <a:rPr lang="en-US" dirty="0"/>
              <a:t>(</a:t>
            </a:r>
            <a:r>
              <a:rPr lang="en-US" i="1" dirty="0" err="1"/>
              <a:t>kl</a:t>
            </a:r>
            <a:r>
              <a:rPr lang="en-US" dirty="0"/>
              <a:t>), so </a:t>
            </a:r>
            <a:r>
              <a:rPr lang="en-US" i="1" dirty="0"/>
              <a:t>a</a:t>
            </a:r>
            <a:r>
              <a:rPr lang="en-US" dirty="0"/>
              <a:t> divides </a:t>
            </a:r>
            <a:r>
              <a:rPr lang="en-US" i="1" dirty="0"/>
              <a:t>c</a:t>
            </a:r>
            <a:r>
              <a:rPr lang="en-US" dirty="0"/>
              <a:t>. Therefore, the relation is transitive. </a:t>
            </a:r>
          </a:p>
          <a:p>
            <a:pPr>
              <a:buNone/>
            </a:pPr>
            <a:endParaRPr lang="en-US" dirty="0"/>
          </a:p>
          <a:p>
            <a:pPr>
              <a:buNone/>
            </a:pPr>
            <a:endParaRPr lang="en-US" dirty="0"/>
          </a:p>
          <a:p>
            <a:pPr>
              <a:buNone/>
            </a:pPr>
            <a:r>
              <a:rPr lang="en-US" dirty="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Classes</a:t>
            </a:r>
          </a:p>
        </p:txBody>
      </p:sp>
      <p:sp>
        <p:nvSpPr>
          <p:cNvPr id="3" name="Content Placeholder 2"/>
          <p:cNvSpPr>
            <a:spLocks noGrp="1"/>
          </p:cNvSpPr>
          <p:nvPr>
            <p:ph idx="1"/>
          </p:nvPr>
        </p:nvSpPr>
        <p:spPr/>
        <p:txBody>
          <a:bodyPr>
            <a:normAutofit fontScale="70000" lnSpcReduction="20000"/>
          </a:bodyPr>
          <a:lstStyle/>
          <a:p>
            <a:pPr>
              <a:buNone/>
            </a:pPr>
            <a:r>
              <a:rPr lang="en-US" b="1" dirty="0"/>
              <a:t>     Definition </a:t>
            </a:r>
            <a:r>
              <a:rPr lang="en-US" b="1" dirty="0">
                <a:latin typeface="Cambria Math" pitchFamily="18" charset="0"/>
                <a:ea typeface="Cambria Math" pitchFamily="18" charset="0"/>
              </a:rPr>
              <a:t>3</a:t>
            </a:r>
            <a:r>
              <a:rPr lang="en-US" dirty="0"/>
              <a:t>:  Let </a:t>
            </a:r>
            <a:r>
              <a:rPr lang="en-US" i="1" dirty="0"/>
              <a:t>R</a:t>
            </a:r>
            <a:r>
              <a:rPr lang="en-US" dirty="0"/>
              <a:t> be an equivalence relation on a set </a:t>
            </a:r>
            <a:r>
              <a:rPr lang="en-US" i="1" dirty="0"/>
              <a:t>A. </a:t>
            </a:r>
            <a:r>
              <a:rPr lang="en-US" dirty="0"/>
              <a:t> The set of all elements that are related to an element </a:t>
            </a:r>
            <a:r>
              <a:rPr lang="en-US" i="1" dirty="0"/>
              <a:t>a</a:t>
            </a:r>
            <a:r>
              <a:rPr lang="en-US" dirty="0"/>
              <a:t> of </a:t>
            </a:r>
            <a:r>
              <a:rPr lang="en-US" i="1" dirty="0"/>
              <a:t>A</a:t>
            </a:r>
            <a:r>
              <a:rPr lang="en-US" dirty="0"/>
              <a:t> is called the  </a:t>
            </a:r>
            <a:r>
              <a:rPr lang="en-US" i="1" dirty="0"/>
              <a:t>equivalence class </a:t>
            </a:r>
            <a:r>
              <a:rPr lang="en-US" dirty="0"/>
              <a:t>of </a:t>
            </a:r>
            <a:r>
              <a:rPr lang="en-US" i="1" dirty="0"/>
              <a:t>a</a:t>
            </a:r>
            <a:r>
              <a:rPr lang="en-US" dirty="0"/>
              <a:t>. The equivalence class of </a:t>
            </a:r>
            <a:r>
              <a:rPr lang="en-US" i="1" dirty="0"/>
              <a:t>a</a:t>
            </a:r>
            <a:r>
              <a:rPr lang="en-US" dirty="0"/>
              <a:t> with respect to </a:t>
            </a:r>
            <a:r>
              <a:rPr lang="en-US" i="1" dirty="0"/>
              <a:t>R</a:t>
            </a:r>
            <a:r>
              <a:rPr lang="en-US" dirty="0"/>
              <a:t> is denoted by [</a:t>
            </a:r>
            <a:r>
              <a:rPr lang="en-US" i="1" dirty="0"/>
              <a:t>a</a:t>
            </a:r>
            <a:r>
              <a:rPr lang="en-US" dirty="0"/>
              <a:t>]</a:t>
            </a:r>
            <a:r>
              <a:rPr lang="en-US" i="1" baseline="-25000" dirty="0"/>
              <a:t>R</a:t>
            </a:r>
            <a:r>
              <a:rPr lang="en-US" dirty="0"/>
              <a:t>.  </a:t>
            </a:r>
          </a:p>
          <a:p>
            <a:pPr>
              <a:buNone/>
            </a:pPr>
            <a:r>
              <a:rPr lang="en-US" dirty="0"/>
              <a:t>     When only one relation is under consideration, we can write [</a:t>
            </a:r>
            <a:r>
              <a:rPr lang="en-US" i="1" dirty="0"/>
              <a:t>a</a:t>
            </a:r>
            <a:r>
              <a:rPr lang="en-US" dirty="0"/>
              <a:t>], without the subscript </a:t>
            </a:r>
            <a:r>
              <a:rPr lang="en-US" i="1" dirty="0"/>
              <a:t>R</a:t>
            </a:r>
            <a:r>
              <a:rPr lang="en-US" dirty="0"/>
              <a:t>,  for this equivalence class. </a:t>
            </a:r>
          </a:p>
          <a:p>
            <a:pPr>
              <a:buNone/>
            </a:pPr>
            <a:r>
              <a:rPr lang="en-US" dirty="0"/>
              <a:t> </a:t>
            </a:r>
          </a:p>
          <a:p>
            <a:pPr>
              <a:buNone/>
            </a:pPr>
            <a:r>
              <a:rPr lang="en-US" dirty="0"/>
              <a:t>      Note that  [</a:t>
            </a:r>
            <a:r>
              <a:rPr lang="en-US" i="1" dirty="0"/>
              <a:t>a</a:t>
            </a:r>
            <a:r>
              <a:rPr lang="en-US" dirty="0"/>
              <a:t>]</a:t>
            </a:r>
            <a:r>
              <a:rPr lang="en-US" i="1" baseline="-25000" dirty="0"/>
              <a:t>R </a:t>
            </a:r>
            <a:r>
              <a:rPr lang="en-US" i="1" dirty="0"/>
              <a:t>= </a:t>
            </a:r>
            <a:r>
              <a:rPr lang="en-US" dirty="0"/>
              <a:t>{</a:t>
            </a:r>
            <a:r>
              <a:rPr lang="en-US" i="1" dirty="0"/>
              <a:t>s|</a:t>
            </a:r>
            <a:r>
              <a:rPr lang="en-US" dirty="0"/>
              <a:t>(</a:t>
            </a:r>
            <a:r>
              <a:rPr lang="en-US" i="1" dirty="0" err="1"/>
              <a:t>a</a:t>
            </a:r>
            <a:r>
              <a:rPr lang="en-US" dirty="0" err="1"/>
              <a:t>,</a:t>
            </a:r>
            <a:r>
              <a:rPr lang="en-US" i="1" dirty="0" err="1"/>
              <a:t>s</a:t>
            </a:r>
            <a:r>
              <a:rPr lang="en-US" dirty="0"/>
              <a:t>)</a:t>
            </a:r>
            <a:r>
              <a:rPr lang="en-US" i="1" dirty="0"/>
              <a:t> </a:t>
            </a:r>
            <a:r>
              <a:rPr lang="en-US" dirty="0">
                <a:latin typeface="Cambria Math"/>
                <a:ea typeface="Cambria Math"/>
              </a:rPr>
              <a:t>∈</a:t>
            </a:r>
            <a:r>
              <a:rPr lang="en-US" i="1" dirty="0"/>
              <a:t> R</a:t>
            </a:r>
            <a:r>
              <a:rPr lang="en-US" dirty="0"/>
              <a:t>}</a:t>
            </a:r>
            <a:r>
              <a:rPr lang="en-US" i="1" dirty="0"/>
              <a:t>.</a:t>
            </a:r>
          </a:p>
          <a:p>
            <a:pPr>
              <a:buNone/>
            </a:pPr>
            <a:endParaRPr lang="en-US" dirty="0"/>
          </a:p>
          <a:p>
            <a:r>
              <a:rPr lang="en-US" dirty="0"/>
              <a:t>If</a:t>
            </a:r>
            <a:r>
              <a:rPr lang="en-US" i="1" dirty="0"/>
              <a:t>  b </a:t>
            </a:r>
            <a:r>
              <a:rPr lang="en-US" dirty="0">
                <a:latin typeface="Cambria Math"/>
                <a:ea typeface="Cambria Math"/>
              </a:rPr>
              <a:t>∈ </a:t>
            </a:r>
            <a:r>
              <a:rPr lang="en-US" dirty="0"/>
              <a:t>[</a:t>
            </a:r>
            <a:r>
              <a:rPr lang="en-US" i="1" dirty="0"/>
              <a:t>a</a:t>
            </a:r>
            <a:r>
              <a:rPr lang="en-US" dirty="0"/>
              <a:t>]</a:t>
            </a:r>
            <a:r>
              <a:rPr lang="en-US" i="1" baseline="-25000" dirty="0"/>
              <a:t>R</a:t>
            </a:r>
            <a:r>
              <a:rPr lang="en-US" dirty="0"/>
              <a:t>, then </a:t>
            </a:r>
            <a:r>
              <a:rPr lang="en-US" i="1" dirty="0"/>
              <a:t>b</a:t>
            </a:r>
            <a:r>
              <a:rPr lang="en-US" dirty="0"/>
              <a:t> is called a representative of this equivalence class. Any element of a class can be used as a representative of the class. </a:t>
            </a:r>
          </a:p>
          <a:p>
            <a:r>
              <a:rPr lang="en-US" dirty="0"/>
              <a:t>The equivalence classes of the relation congruence modulo </a:t>
            </a:r>
            <a:r>
              <a:rPr lang="en-US" i="1" dirty="0"/>
              <a:t>m</a:t>
            </a:r>
            <a:r>
              <a:rPr lang="en-US" dirty="0"/>
              <a:t> are called the </a:t>
            </a:r>
            <a:r>
              <a:rPr lang="en-US" i="1" dirty="0"/>
              <a:t>congruence classes modulo m</a:t>
            </a:r>
            <a:r>
              <a:rPr lang="en-US" dirty="0"/>
              <a:t>. The congruence class of an integer a modulo m is denoted by [</a:t>
            </a:r>
            <a:r>
              <a:rPr lang="en-US" i="1" dirty="0"/>
              <a:t>a</a:t>
            </a:r>
            <a:r>
              <a:rPr lang="en-US" dirty="0"/>
              <a:t>]</a:t>
            </a:r>
            <a:r>
              <a:rPr lang="en-US" i="1" baseline="-25000" dirty="0"/>
              <a:t>m</a:t>
            </a:r>
            <a:r>
              <a:rPr lang="en-US" dirty="0"/>
              <a:t>, so [</a:t>
            </a:r>
            <a:r>
              <a:rPr lang="en-US" i="1" dirty="0"/>
              <a:t>a</a:t>
            </a:r>
            <a:r>
              <a:rPr lang="en-US" dirty="0"/>
              <a:t>]</a:t>
            </a:r>
            <a:r>
              <a:rPr lang="en-US" i="1" baseline="-25000" dirty="0"/>
              <a:t>m</a:t>
            </a:r>
            <a:r>
              <a:rPr lang="en-US" i="1" dirty="0"/>
              <a:t> = </a:t>
            </a:r>
            <a:r>
              <a:rPr lang="en-US" dirty="0"/>
              <a:t>{…, </a:t>
            </a:r>
            <a:r>
              <a:rPr lang="en-US" i="1" dirty="0"/>
              <a:t>a</a:t>
            </a:r>
            <a:r>
              <a:rPr lang="en-US" dirty="0">
                <a:latin typeface="Cambria Math"/>
                <a:ea typeface="Cambria Math"/>
              </a:rPr>
              <a:t>−2</a:t>
            </a:r>
            <a:r>
              <a:rPr lang="en-US" i="1" dirty="0">
                <a:ea typeface="Cambria Math"/>
              </a:rPr>
              <a:t>m</a:t>
            </a:r>
            <a:r>
              <a:rPr lang="en-US" dirty="0">
                <a:latin typeface="Cambria Math"/>
                <a:ea typeface="Cambria Math"/>
              </a:rPr>
              <a:t>,</a:t>
            </a:r>
            <a:r>
              <a:rPr lang="en-US" dirty="0"/>
              <a:t> </a:t>
            </a:r>
            <a:r>
              <a:rPr lang="en-US" i="1" dirty="0"/>
              <a:t>a</a:t>
            </a:r>
            <a:r>
              <a:rPr lang="en-US" dirty="0">
                <a:latin typeface="Cambria Math"/>
                <a:ea typeface="Cambria Math"/>
              </a:rPr>
              <a:t>−</a:t>
            </a:r>
            <a:r>
              <a:rPr lang="en-US" i="1" dirty="0">
                <a:ea typeface="Cambria Math"/>
              </a:rPr>
              <a:t>m</a:t>
            </a:r>
            <a:r>
              <a:rPr lang="en-US" dirty="0">
                <a:latin typeface="Cambria Math"/>
                <a:ea typeface="Cambria Math"/>
              </a:rPr>
              <a:t>, </a:t>
            </a:r>
            <a:r>
              <a:rPr lang="en-US" i="1" dirty="0"/>
              <a:t>a</a:t>
            </a:r>
            <a:r>
              <a:rPr lang="en-US" dirty="0">
                <a:latin typeface="Cambria Math"/>
                <a:ea typeface="Cambria Math"/>
              </a:rPr>
              <a:t>+2</a:t>
            </a:r>
            <a:r>
              <a:rPr lang="en-US" i="1" dirty="0">
                <a:ea typeface="Cambria Math"/>
              </a:rPr>
              <a:t>m</a:t>
            </a:r>
            <a:r>
              <a:rPr lang="en-US" dirty="0">
                <a:latin typeface="Cambria Math"/>
                <a:ea typeface="Cambria Math"/>
              </a:rPr>
              <a:t>, </a:t>
            </a:r>
            <a:r>
              <a:rPr lang="en-US" i="1" dirty="0"/>
              <a:t>a</a:t>
            </a:r>
            <a:r>
              <a:rPr lang="en-US" dirty="0">
                <a:latin typeface="Cambria Math"/>
                <a:ea typeface="Cambria Math"/>
              </a:rPr>
              <a:t>+2</a:t>
            </a:r>
            <a:r>
              <a:rPr lang="en-US" i="1" dirty="0">
                <a:latin typeface="Cambria Math"/>
                <a:ea typeface="Cambria Math"/>
              </a:rPr>
              <a:t>m</a:t>
            </a:r>
            <a:r>
              <a:rPr lang="en-US" dirty="0">
                <a:latin typeface="Cambria Math"/>
                <a:ea typeface="Cambria Math"/>
              </a:rPr>
              <a:t>, … </a:t>
            </a:r>
            <a:r>
              <a:rPr lang="en-US" dirty="0"/>
              <a:t>}</a:t>
            </a:r>
            <a:r>
              <a:rPr lang="en-US" i="1" dirty="0"/>
              <a:t>. </a:t>
            </a:r>
            <a:r>
              <a:rPr lang="en-US" dirty="0"/>
              <a:t>For example, </a:t>
            </a:r>
          </a:p>
          <a:p>
            <a:pPr>
              <a:buNone/>
            </a:pPr>
            <a:endParaRPr lang="en-US" dirty="0"/>
          </a:p>
          <a:p>
            <a:pPr lvl="1">
              <a:buNone/>
            </a:pPr>
            <a:r>
              <a:rPr lang="en-US" dirty="0"/>
              <a:t>   [</a:t>
            </a:r>
            <a:r>
              <a:rPr lang="en-US" dirty="0">
                <a:latin typeface="Cambria Math" pitchFamily="18" charset="0"/>
                <a:ea typeface="Cambria Math" pitchFamily="18" charset="0"/>
              </a:rPr>
              <a:t>0</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8,</a:t>
            </a:r>
            <a:r>
              <a:rPr lang="en-US" dirty="0">
                <a:latin typeface="Cambria Math"/>
                <a:ea typeface="Cambria Math"/>
              </a:rPr>
              <a:t> −</a:t>
            </a:r>
            <a:r>
              <a:rPr lang="en-US" dirty="0">
                <a:latin typeface="Cambria Math" pitchFamily="18" charset="0"/>
                <a:ea typeface="Cambria Math" pitchFamily="18" charset="0"/>
              </a:rPr>
              <a:t>4 , 0, 4 , 8 , …}                        </a:t>
            </a:r>
            <a:r>
              <a:rPr lang="en-US" dirty="0"/>
              <a:t>[</a:t>
            </a:r>
            <a:r>
              <a:rPr lang="en-US" dirty="0">
                <a:latin typeface="Cambria Math" pitchFamily="18" charset="0"/>
                <a:ea typeface="Cambria Math" pitchFamily="18" charset="0"/>
              </a:rPr>
              <a:t>1</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7,</a:t>
            </a:r>
            <a:r>
              <a:rPr lang="en-US" dirty="0">
                <a:latin typeface="Cambria Math"/>
                <a:ea typeface="Cambria Math"/>
              </a:rPr>
              <a:t> −</a:t>
            </a:r>
            <a:r>
              <a:rPr lang="en-US" dirty="0">
                <a:latin typeface="Cambria Math" pitchFamily="18" charset="0"/>
                <a:ea typeface="Cambria Math" pitchFamily="18" charset="0"/>
              </a:rPr>
              <a:t>3 , 1, 5 , 9 , …}</a:t>
            </a:r>
          </a:p>
          <a:p>
            <a:pPr lvl="1">
              <a:buNone/>
            </a:pPr>
            <a:endParaRPr lang="en-US" dirty="0">
              <a:latin typeface="Cambria Math" pitchFamily="18" charset="0"/>
              <a:ea typeface="Cambria Math" pitchFamily="18" charset="0"/>
            </a:endParaRPr>
          </a:p>
          <a:p>
            <a:pPr marL="274320" lvl="1" indent="-274320">
              <a:buClr>
                <a:schemeClr val="accent3"/>
              </a:buClr>
              <a:buSzPct val="95000"/>
              <a:buNone/>
            </a:pPr>
            <a:r>
              <a:rPr lang="en-US" dirty="0"/>
              <a:t>          [</a:t>
            </a:r>
            <a:r>
              <a:rPr lang="en-US" dirty="0">
                <a:latin typeface="Cambria Math" pitchFamily="18" charset="0"/>
                <a:ea typeface="Cambria Math" pitchFamily="18" charset="0"/>
              </a:rPr>
              <a:t>2</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6,</a:t>
            </a:r>
            <a:r>
              <a:rPr lang="en-US" dirty="0">
                <a:latin typeface="Cambria Math"/>
                <a:ea typeface="Cambria Math"/>
              </a:rPr>
              <a:t> −</a:t>
            </a:r>
            <a:r>
              <a:rPr lang="en-US" dirty="0">
                <a:latin typeface="Cambria Math" pitchFamily="18" charset="0"/>
                <a:ea typeface="Cambria Math" pitchFamily="18" charset="0"/>
              </a:rPr>
              <a:t>2 , 2, 6 , 10 , …}                      </a:t>
            </a:r>
            <a:r>
              <a:rPr lang="en-US" dirty="0"/>
              <a:t>[</a:t>
            </a:r>
            <a:r>
              <a:rPr lang="en-US" dirty="0">
                <a:latin typeface="Cambria Math" pitchFamily="18" charset="0"/>
                <a:ea typeface="Cambria Math" pitchFamily="18" charset="0"/>
              </a:rPr>
              <a:t>3</a:t>
            </a:r>
            <a:r>
              <a:rPr lang="en-US" dirty="0"/>
              <a:t>]</a:t>
            </a:r>
            <a:r>
              <a:rPr lang="en-US" baseline="-25000" dirty="0">
                <a:latin typeface="Cambria Math" pitchFamily="18" charset="0"/>
                <a:ea typeface="Cambria Math" pitchFamily="18" charset="0"/>
              </a:rPr>
              <a:t>4</a:t>
            </a:r>
            <a:r>
              <a:rPr lang="en-US" dirty="0"/>
              <a:t> = {…, </a:t>
            </a:r>
            <a:r>
              <a:rPr lang="en-US" dirty="0">
                <a:latin typeface="Cambria Math"/>
                <a:ea typeface="Cambria Math"/>
              </a:rPr>
              <a:t>−</a:t>
            </a:r>
            <a:r>
              <a:rPr lang="en-US" dirty="0">
                <a:latin typeface="Cambria Math" pitchFamily="18" charset="0"/>
                <a:ea typeface="Cambria Math" pitchFamily="18" charset="0"/>
              </a:rPr>
              <a:t>5,</a:t>
            </a:r>
            <a:r>
              <a:rPr lang="en-US" dirty="0">
                <a:latin typeface="Cambria Math"/>
                <a:ea typeface="Cambria Math"/>
              </a:rPr>
              <a:t> −</a:t>
            </a:r>
            <a:r>
              <a:rPr lang="en-US" dirty="0">
                <a:latin typeface="Cambria Math" pitchFamily="18" charset="0"/>
                <a:ea typeface="Cambria Math" pitchFamily="18" charset="0"/>
              </a:rPr>
              <a:t>1 , 3, 7 , 11 , …}</a:t>
            </a:r>
          </a:p>
          <a:p>
            <a:pPr>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Equivalence Classes and Partitions</a:t>
            </a:r>
          </a:p>
        </p:txBody>
      </p:sp>
      <p:sp>
        <p:nvSpPr>
          <p:cNvPr id="3" name="Content Placeholder 2"/>
          <p:cNvSpPr>
            <a:spLocks noGrp="1"/>
          </p:cNvSpPr>
          <p:nvPr>
            <p:ph idx="1"/>
          </p:nvPr>
        </p:nvSpPr>
        <p:spPr/>
        <p:txBody>
          <a:bodyPr>
            <a:normAutofit fontScale="92500"/>
          </a:bodyPr>
          <a:lstStyle/>
          <a:p>
            <a:pPr>
              <a:buNone/>
            </a:pPr>
            <a:r>
              <a:rPr lang="en-US" b="1" dirty="0"/>
              <a:t>   Theorem  </a:t>
            </a:r>
            <a:r>
              <a:rPr lang="en-US" b="1" dirty="0">
                <a:latin typeface="Cambria Math" pitchFamily="18" charset="0"/>
                <a:ea typeface="Cambria Math" pitchFamily="18" charset="0"/>
              </a:rPr>
              <a:t>1</a:t>
            </a:r>
            <a:r>
              <a:rPr lang="en-US" dirty="0"/>
              <a:t>:  let </a:t>
            </a:r>
            <a:r>
              <a:rPr lang="en-US" i="1" dirty="0"/>
              <a:t>R</a:t>
            </a:r>
            <a:r>
              <a:rPr lang="en-US" dirty="0"/>
              <a:t> be an equivalence relation on a set </a:t>
            </a:r>
            <a:r>
              <a:rPr lang="en-US" i="1" dirty="0"/>
              <a:t>A. </a:t>
            </a:r>
            <a:r>
              <a:rPr lang="en-US" dirty="0"/>
              <a:t> These statements for elements </a:t>
            </a:r>
            <a:r>
              <a:rPr lang="en-US" i="1" dirty="0"/>
              <a:t>a</a:t>
            </a:r>
            <a:r>
              <a:rPr lang="en-US" dirty="0"/>
              <a:t> and </a:t>
            </a:r>
            <a:r>
              <a:rPr lang="en-US" i="1" dirty="0"/>
              <a:t>b</a:t>
            </a:r>
            <a:r>
              <a:rPr lang="en-US" dirty="0"/>
              <a:t> of </a:t>
            </a:r>
            <a:r>
              <a:rPr lang="en-US" i="1" dirty="0"/>
              <a:t>A </a:t>
            </a:r>
            <a:r>
              <a:rPr lang="en-US" dirty="0"/>
              <a:t>are equivalent: </a:t>
            </a:r>
          </a:p>
          <a:p>
            <a:pPr lvl="1">
              <a:buNone/>
            </a:pPr>
            <a:r>
              <a:rPr lang="en-US" dirty="0"/>
              <a:t>    (</a:t>
            </a:r>
            <a:r>
              <a:rPr lang="en-US" i="1" dirty="0" err="1"/>
              <a:t>i</a:t>
            </a:r>
            <a:r>
              <a:rPr lang="en-US" dirty="0"/>
              <a:t>)   </a:t>
            </a:r>
            <a:r>
              <a:rPr lang="en-US" i="1" dirty="0" err="1"/>
              <a:t>aRb</a:t>
            </a:r>
            <a:endParaRPr lang="en-US" i="1" dirty="0"/>
          </a:p>
          <a:p>
            <a:pPr lvl="1">
              <a:buNone/>
            </a:pPr>
            <a:r>
              <a:rPr lang="en-US" dirty="0"/>
              <a:t>    (</a:t>
            </a:r>
            <a:r>
              <a:rPr lang="en-US" i="1" dirty="0"/>
              <a:t>ii</a:t>
            </a:r>
            <a:r>
              <a:rPr lang="en-US" dirty="0"/>
              <a:t>)  [</a:t>
            </a:r>
            <a:r>
              <a:rPr lang="en-US" i="1" dirty="0"/>
              <a:t>a</a:t>
            </a:r>
            <a:r>
              <a:rPr lang="en-US" dirty="0"/>
              <a:t>] = [</a:t>
            </a:r>
            <a:r>
              <a:rPr lang="en-US" i="1" dirty="0"/>
              <a:t>b</a:t>
            </a:r>
            <a:r>
              <a:rPr lang="en-US" dirty="0"/>
              <a:t>]</a:t>
            </a:r>
          </a:p>
          <a:p>
            <a:pPr lvl="1">
              <a:buNone/>
            </a:pPr>
            <a:r>
              <a:rPr lang="en-US" dirty="0"/>
              <a:t>    (</a:t>
            </a:r>
            <a:r>
              <a:rPr lang="en-US" i="1" dirty="0"/>
              <a:t>iii</a:t>
            </a:r>
            <a:r>
              <a:rPr lang="en-US" dirty="0"/>
              <a:t>) [</a:t>
            </a:r>
            <a:r>
              <a:rPr lang="en-US" i="1" dirty="0"/>
              <a:t>a</a:t>
            </a:r>
            <a:r>
              <a:rPr lang="en-US" dirty="0"/>
              <a:t>] </a:t>
            </a:r>
            <a:r>
              <a:rPr lang="en-US" dirty="0">
                <a:latin typeface="Cambria Math"/>
                <a:ea typeface="Cambria Math"/>
              </a:rPr>
              <a:t>∩</a:t>
            </a:r>
            <a:r>
              <a:rPr lang="en-US" dirty="0"/>
              <a:t> [</a:t>
            </a:r>
            <a:r>
              <a:rPr lang="en-US" i="1" dirty="0"/>
              <a:t>b</a:t>
            </a:r>
            <a:r>
              <a:rPr lang="en-US" dirty="0"/>
              <a:t>] = </a:t>
            </a:r>
            <a:r>
              <a:rPr lang="en-US" dirty="0">
                <a:latin typeface="Cambria Math"/>
                <a:ea typeface="Cambria Math"/>
              </a:rPr>
              <a:t>∅</a:t>
            </a:r>
          </a:p>
          <a:p>
            <a:pPr lvl="1">
              <a:buNone/>
            </a:pPr>
            <a:r>
              <a:rPr lang="en-US" b="1" dirty="0">
                <a:latin typeface="Cambria Math"/>
                <a:ea typeface="Cambria Math"/>
              </a:rPr>
              <a:t>Proof</a:t>
            </a:r>
            <a:r>
              <a:rPr lang="en-US" dirty="0">
                <a:latin typeface="Cambria Math"/>
                <a:ea typeface="Cambria Math"/>
              </a:rPr>
              <a:t>: We show that (</a:t>
            </a:r>
            <a:r>
              <a:rPr lang="en-US" i="1" dirty="0" err="1">
                <a:ea typeface="Cambria Math"/>
              </a:rPr>
              <a:t>i</a:t>
            </a:r>
            <a:r>
              <a:rPr lang="en-US" dirty="0">
                <a:latin typeface="Cambria Math"/>
                <a:ea typeface="Cambria Math"/>
              </a:rPr>
              <a:t>) implies (</a:t>
            </a:r>
            <a:r>
              <a:rPr lang="en-US" i="1" dirty="0">
                <a:ea typeface="Cambria Math" pitchFamily="18" charset="0"/>
              </a:rPr>
              <a:t>ii</a:t>
            </a:r>
            <a:r>
              <a:rPr lang="en-US" dirty="0">
                <a:latin typeface="Cambria Math"/>
                <a:ea typeface="Cambria Math"/>
              </a:rPr>
              <a:t>). Assume that </a:t>
            </a:r>
            <a:r>
              <a:rPr lang="en-US" i="1" dirty="0" err="1">
                <a:ea typeface="Cambria Math"/>
              </a:rPr>
              <a:t>aRb</a:t>
            </a:r>
            <a:r>
              <a:rPr lang="en-US" dirty="0">
                <a:latin typeface="Cambria Math"/>
                <a:ea typeface="Cambria Math"/>
              </a:rPr>
              <a:t>. Now suppose that c ∈</a:t>
            </a:r>
            <a:r>
              <a:rPr lang="en-US" dirty="0"/>
              <a:t> [</a:t>
            </a:r>
            <a:r>
              <a:rPr lang="en-US" i="1" dirty="0"/>
              <a:t>a</a:t>
            </a:r>
            <a:r>
              <a:rPr lang="en-US" dirty="0"/>
              <a:t>]. Then </a:t>
            </a:r>
            <a:r>
              <a:rPr lang="en-US" i="1" dirty="0" err="1"/>
              <a:t>aRc</a:t>
            </a:r>
            <a:r>
              <a:rPr lang="en-US" dirty="0"/>
              <a:t>. Because </a:t>
            </a:r>
            <a:r>
              <a:rPr lang="en-US" i="1" dirty="0" err="1"/>
              <a:t>aRb</a:t>
            </a:r>
            <a:r>
              <a:rPr lang="en-US" dirty="0"/>
              <a:t> and </a:t>
            </a:r>
            <a:r>
              <a:rPr lang="en-US" i="1" dirty="0"/>
              <a:t>R</a:t>
            </a:r>
            <a:r>
              <a:rPr lang="en-US" dirty="0"/>
              <a:t> is symmetric, </a:t>
            </a:r>
            <a:r>
              <a:rPr lang="en-US" i="1" dirty="0" err="1"/>
              <a:t>bRa</a:t>
            </a:r>
            <a:r>
              <a:rPr lang="en-US" dirty="0"/>
              <a:t>. Because </a:t>
            </a:r>
            <a:r>
              <a:rPr lang="en-US" i="1" dirty="0"/>
              <a:t>R</a:t>
            </a:r>
            <a:r>
              <a:rPr lang="en-US" dirty="0"/>
              <a:t> is transitive and </a:t>
            </a:r>
            <a:r>
              <a:rPr lang="en-US" i="1" dirty="0" err="1"/>
              <a:t>bRa</a:t>
            </a:r>
            <a:r>
              <a:rPr lang="en-US" dirty="0"/>
              <a:t> and </a:t>
            </a:r>
            <a:r>
              <a:rPr lang="en-US" i="1" dirty="0" err="1"/>
              <a:t>aRc</a:t>
            </a:r>
            <a:r>
              <a:rPr lang="en-US" dirty="0"/>
              <a:t>, it follows that </a:t>
            </a:r>
            <a:r>
              <a:rPr lang="en-US" i="1" dirty="0" err="1"/>
              <a:t>bRc</a:t>
            </a:r>
            <a:r>
              <a:rPr lang="en-US" dirty="0"/>
              <a:t>. Hence,</a:t>
            </a:r>
            <a:r>
              <a:rPr lang="en-US" dirty="0">
                <a:latin typeface="Cambria Math"/>
                <a:ea typeface="Cambria Math"/>
              </a:rPr>
              <a:t> </a:t>
            </a:r>
            <a:r>
              <a:rPr lang="en-US" i="1" dirty="0">
                <a:ea typeface="Cambria Math"/>
              </a:rPr>
              <a:t>c</a:t>
            </a:r>
            <a:r>
              <a:rPr lang="en-US" dirty="0">
                <a:latin typeface="Cambria Math"/>
                <a:ea typeface="Cambria Math"/>
              </a:rPr>
              <a:t> ∈</a:t>
            </a:r>
            <a:r>
              <a:rPr lang="en-US" dirty="0"/>
              <a:t> [</a:t>
            </a:r>
            <a:r>
              <a:rPr lang="en-US" i="1" dirty="0"/>
              <a:t>b</a:t>
            </a:r>
            <a:r>
              <a:rPr lang="en-US" dirty="0"/>
              <a:t>]. Therefore, [</a:t>
            </a:r>
            <a:r>
              <a:rPr lang="en-US" i="1" dirty="0"/>
              <a:t>a</a:t>
            </a:r>
            <a:r>
              <a:rPr lang="en-US" dirty="0"/>
              <a:t>]</a:t>
            </a:r>
            <a:r>
              <a:rPr lang="en-US" dirty="0">
                <a:latin typeface="Cambria Math"/>
                <a:ea typeface="Cambria Math"/>
              </a:rPr>
              <a:t>⊆</a:t>
            </a:r>
            <a:r>
              <a:rPr lang="en-US" dirty="0"/>
              <a:t> [</a:t>
            </a:r>
            <a:r>
              <a:rPr lang="en-US" i="1" dirty="0"/>
              <a:t>b</a:t>
            </a:r>
            <a:r>
              <a:rPr lang="en-US" dirty="0"/>
              <a:t>].  A similar argument (omitted here) shows that [</a:t>
            </a:r>
            <a:r>
              <a:rPr lang="en-US" i="1" dirty="0"/>
              <a:t>b</a:t>
            </a:r>
            <a:r>
              <a:rPr lang="en-US" dirty="0"/>
              <a:t>]</a:t>
            </a:r>
            <a:r>
              <a:rPr lang="en-US" dirty="0">
                <a:latin typeface="Cambria Math"/>
                <a:ea typeface="Cambria Math"/>
              </a:rPr>
              <a:t>⊆</a:t>
            </a:r>
            <a:r>
              <a:rPr lang="en-US" dirty="0"/>
              <a:t> [</a:t>
            </a:r>
            <a:r>
              <a:rPr lang="en-US" i="1" dirty="0"/>
              <a:t>a</a:t>
            </a:r>
            <a:r>
              <a:rPr lang="en-US" dirty="0"/>
              <a:t>]. Since [</a:t>
            </a:r>
            <a:r>
              <a:rPr lang="en-US" i="1" dirty="0"/>
              <a:t>a</a:t>
            </a:r>
            <a:r>
              <a:rPr lang="en-US" dirty="0"/>
              <a:t>]</a:t>
            </a:r>
            <a:r>
              <a:rPr lang="en-US" dirty="0">
                <a:latin typeface="Cambria Math"/>
                <a:ea typeface="Cambria Math"/>
              </a:rPr>
              <a:t>⊆</a:t>
            </a:r>
            <a:r>
              <a:rPr lang="en-US" dirty="0"/>
              <a:t> [</a:t>
            </a:r>
            <a:r>
              <a:rPr lang="en-US" i="1" dirty="0"/>
              <a:t>b</a:t>
            </a:r>
            <a:r>
              <a:rPr lang="en-US" dirty="0"/>
              <a:t>] and [</a:t>
            </a:r>
            <a:r>
              <a:rPr lang="en-US" i="1" dirty="0"/>
              <a:t>b</a:t>
            </a:r>
            <a:r>
              <a:rPr lang="en-US" dirty="0"/>
              <a:t>]</a:t>
            </a:r>
            <a:r>
              <a:rPr lang="en-US" dirty="0">
                <a:latin typeface="Cambria Math"/>
                <a:ea typeface="Cambria Math"/>
              </a:rPr>
              <a:t>⊆</a:t>
            </a:r>
            <a:r>
              <a:rPr lang="en-US" dirty="0"/>
              <a:t> [</a:t>
            </a:r>
            <a:r>
              <a:rPr lang="en-US" i="1" dirty="0"/>
              <a:t>a</a:t>
            </a:r>
            <a:r>
              <a:rPr lang="en-US" dirty="0"/>
              <a:t>],  we have shown that [</a:t>
            </a:r>
            <a:r>
              <a:rPr lang="en-US" i="1" dirty="0"/>
              <a:t>a</a:t>
            </a:r>
            <a:r>
              <a:rPr lang="en-US" dirty="0"/>
              <a:t>] = [</a:t>
            </a:r>
            <a:r>
              <a:rPr lang="en-US" i="1" dirty="0"/>
              <a:t>b</a:t>
            </a:r>
            <a:r>
              <a:rPr lang="en-US" dirty="0"/>
              <a:t>].</a:t>
            </a:r>
          </a:p>
          <a:p>
            <a:pPr lvl="1">
              <a:buNone/>
            </a:pPr>
            <a:endParaRPr lang="en-US" dirty="0"/>
          </a:p>
        </p:txBody>
      </p:sp>
      <p:sp>
        <p:nvSpPr>
          <p:cNvPr id="4" name="TextBox 3"/>
          <p:cNvSpPr txBox="1"/>
          <p:nvPr/>
        </p:nvSpPr>
        <p:spPr>
          <a:xfrm>
            <a:off x="1524000" y="6096000"/>
            <a:ext cx="6477000" cy="369332"/>
          </a:xfrm>
          <a:prstGeom prst="rect">
            <a:avLst/>
          </a:prstGeom>
          <a:noFill/>
        </p:spPr>
        <p:txBody>
          <a:bodyPr wrap="square" rtlCol="0">
            <a:spAutoFit/>
          </a:bodyPr>
          <a:lstStyle/>
          <a:p>
            <a:r>
              <a:rPr lang="en-US" dirty="0"/>
              <a:t>(</a:t>
            </a:r>
            <a:r>
              <a:rPr lang="en-US" i="1" dirty="0"/>
              <a:t>see text for proof  that </a:t>
            </a:r>
            <a:r>
              <a:rPr lang="en-US" dirty="0"/>
              <a:t>(</a:t>
            </a:r>
            <a:r>
              <a:rPr lang="en-US" i="1" dirty="0"/>
              <a:t>ii</a:t>
            </a:r>
            <a:r>
              <a:rPr lang="en-US" dirty="0"/>
              <a:t>) </a:t>
            </a:r>
            <a:r>
              <a:rPr lang="en-US" i="1" dirty="0"/>
              <a:t>implies </a:t>
            </a:r>
            <a:r>
              <a:rPr lang="en-US" dirty="0"/>
              <a:t>(</a:t>
            </a:r>
            <a:r>
              <a:rPr lang="en-US" i="1" dirty="0"/>
              <a:t>iii</a:t>
            </a:r>
            <a:r>
              <a:rPr lang="en-US" dirty="0"/>
              <a:t>) </a:t>
            </a:r>
            <a:r>
              <a:rPr lang="en-US" i="1" dirty="0"/>
              <a:t>and </a:t>
            </a:r>
            <a:r>
              <a:rPr lang="en-US" dirty="0"/>
              <a:t>(</a:t>
            </a:r>
            <a:r>
              <a:rPr lang="en-US" i="1" dirty="0"/>
              <a:t>iii</a:t>
            </a:r>
            <a:r>
              <a:rPr lang="en-US" dirty="0"/>
              <a:t>) </a:t>
            </a:r>
            <a:r>
              <a:rPr lang="en-US" i="1" dirty="0"/>
              <a:t>implies </a:t>
            </a:r>
            <a:r>
              <a:rPr lang="en-US" dirty="0"/>
              <a:t>(</a:t>
            </a:r>
            <a:r>
              <a:rPr lang="en-US" i="1" dirty="0" err="1"/>
              <a:t>i</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 on a Set</a:t>
            </a:r>
          </a:p>
        </p:txBody>
      </p:sp>
      <p:sp>
        <p:nvSpPr>
          <p:cNvPr id="3" name="Content Placeholder 2"/>
          <p:cNvSpPr>
            <a:spLocks noGrp="1"/>
          </p:cNvSpPr>
          <p:nvPr>
            <p:ph idx="1"/>
          </p:nvPr>
        </p:nvSpPr>
        <p:spPr>
          <a:xfrm>
            <a:off x="609600" y="2133600"/>
            <a:ext cx="8229600" cy="4389120"/>
          </a:xfrm>
        </p:spPr>
        <p:txBody>
          <a:bodyPr>
            <a:normAutofit/>
          </a:bodyPr>
          <a:lstStyle/>
          <a:p>
            <a:pPr>
              <a:buNone/>
            </a:pPr>
            <a:r>
              <a:rPr lang="en-US" b="1" dirty="0"/>
              <a:t>   Definition:</a:t>
            </a:r>
            <a:r>
              <a:rPr lang="en-US" dirty="0"/>
              <a:t> A binary relation </a:t>
            </a:r>
            <a:r>
              <a:rPr lang="en-US" i="1" dirty="0"/>
              <a:t>R</a:t>
            </a:r>
            <a:r>
              <a:rPr lang="en-US" dirty="0"/>
              <a:t> </a:t>
            </a:r>
            <a:r>
              <a:rPr lang="en-US" i="1" dirty="0"/>
              <a:t>on a set A</a:t>
            </a:r>
            <a:r>
              <a:rPr lang="en-US" dirty="0"/>
              <a:t> is a subset of </a:t>
            </a:r>
            <a:r>
              <a:rPr lang="en-US" i="1" dirty="0"/>
              <a:t>A </a:t>
            </a:r>
            <a:r>
              <a:rPr lang="en-US" dirty="0">
                <a:latin typeface="Cambria Math"/>
                <a:ea typeface="Cambria Math"/>
              </a:rPr>
              <a:t>×</a:t>
            </a:r>
            <a:r>
              <a:rPr lang="en-US" i="1" dirty="0"/>
              <a:t> A </a:t>
            </a:r>
            <a:r>
              <a:rPr lang="en-US" dirty="0"/>
              <a:t>or a relation from </a:t>
            </a:r>
            <a:r>
              <a:rPr lang="en-US" i="1" dirty="0"/>
              <a:t>A</a:t>
            </a:r>
            <a:r>
              <a:rPr lang="en-US" dirty="0"/>
              <a:t> to </a:t>
            </a:r>
            <a:r>
              <a:rPr lang="en-US" i="1" dirty="0"/>
              <a:t>A</a:t>
            </a:r>
            <a:r>
              <a:rPr lang="en-US" dirty="0"/>
              <a:t>.</a:t>
            </a:r>
          </a:p>
          <a:p>
            <a:pPr>
              <a:buNone/>
            </a:pPr>
            <a:r>
              <a:rPr lang="en-US" b="1" dirty="0"/>
              <a:t>   Example</a:t>
            </a:r>
            <a:r>
              <a:rPr lang="en-US" dirty="0"/>
              <a:t>:</a:t>
            </a:r>
          </a:p>
          <a:p>
            <a:pPr lvl="1"/>
            <a:r>
              <a:rPr lang="en-US" dirty="0"/>
              <a:t>Suppose that </a:t>
            </a:r>
            <a:r>
              <a:rPr lang="en-US" i="1" dirty="0"/>
              <a:t>   A = </a:t>
            </a:r>
            <a:r>
              <a:rPr lang="en-US" dirty="0"/>
              <a:t>{</a:t>
            </a:r>
            <a:r>
              <a:rPr lang="en-US" i="1" dirty="0" err="1"/>
              <a:t>a,b,c</a:t>
            </a:r>
            <a:r>
              <a:rPr lang="en-US" dirty="0"/>
              <a:t>}. Then</a:t>
            </a:r>
            <a:r>
              <a:rPr lang="en-US" i="1" dirty="0"/>
              <a:t> R = </a:t>
            </a:r>
            <a:r>
              <a:rPr lang="en-US" dirty="0"/>
              <a:t>{(</a:t>
            </a:r>
            <a:r>
              <a:rPr lang="en-US" i="1" dirty="0" err="1"/>
              <a:t>a,a</a:t>
            </a:r>
            <a:r>
              <a:rPr lang="en-US" dirty="0"/>
              <a:t>)</a:t>
            </a:r>
            <a:r>
              <a:rPr lang="en-US" i="1" dirty="0"/>
              <a:t>,</a:t>
            </a:r>
            <a:r>
              <a:rPr lang="en-US" dirty="0"/>
              <a:t>(</a:t>
            </a:r>
            <a:r>
              <a:rPr lang="en-US" i="1" dirty="0" err="1"/>
              <a:t>a,b</a:t>
            </a:r>
            <a:r>
              <a:rPr lang="en-US" dirty="0"/>
              <a:t>)</a:t>
            </a:r>
            <a:r>
              <a:rPr lang="en-US" i="1" dirty="0"/>
              <a:t>, </a:t>
            </a:r>
            <a:r>
              <a:rPr lang="en-US" dirty="0"/>
              <a:t>(</a:t>
            </a:r>
            <a:r>
              <a:rPr lang="en-US" i="1" dirty="0" err="1"/>
              <a:t>a,c</a:t>
            </a:r>
            <a:r>
              <a:rPr lang="en-US" dirty="0"/>
              <a:t>)} is a relation on </a:t>
            </a:r>
            <a:r>
              <a:rPr lang="en-US" i="1" dirty="0"/>
              <a:t>A</a:t>
            </a:r>
            <a:r>
              <a:rPr lang="en-US" dirty="0"/>
              <a:t>. </a:t>
            </a:r>
          </a:p>
          <a:p>
            <a:pPr lvl="1"/>
            <a:r>
              <a:rPr lang="en-US" dirty="0"/>
              <a:t>Let  </a:t>
            </a:r>
            <a:r>
              <a:rPr lang="en-US" i="1" dirty="0"/>
              <a:t>A = </a:t>
            </a:r>
            <a:r>
              <a:rPr lang="en-US" dirty="0"/>
              <a:t>{</a:t>
            </a:r>
            <a:r>
              <a:rPr lang="en-US" dirty="0">
                <a:latin typeface="Cambria Math" pitchFamily="18" charset="0"/>
                <a:ea typeface="Cambria Math" pitchFamily="18" charset="0"/>
              </a:rPr>
              <a:t>1, 2, 3, 4</a:t>
            </a:r>
            <a:r>
              <a:rPr lang="en-US" dirty="0"/>
              <a:t>}. The ordered pairs in the relation                  R </a:t>
            </a:r>
            <a:r>
              <a:rPr lang="en-US" baseline="-25000" dirty="0">
                <a:latin typeface="Cambria Math" pitchFamily="18" charset="0"/>
                <a:ea typeface="Cambria Math" pitchFamily="18" charset="0"/>
              </a:rPr>
              <a:t> </a:t>
            </a:r>
            <a:r>
              <a:rPr lang="en-US" dirty="0"/>
              <a:t>= {(</a:t>
            </a:r>
            <a:r>
              <a:rPr lang="en-US" i="1" dirty="0" err="1"/>
              <a:t>a</a:t>
            </a:r>
            <a:r>
              <a:rPr lang="en-US" dirty="0" err="1"/>
              <a:t>,</a:t>
            </a:r>
            <a:r>
              <a:rPr lang="en-US" i="1" dirty="0" err="1"/>
              <a:t>b</a:t>
            </a:r>
            <a:r>
              <a:rPr lang="en-US" dirty="0"/>
              <a:t>) | </a:t>
            </a:r>
            <a:r>
              <a:rPr lang="en-US" i="1" dirty="0"/>
              <a:t>a</a:t>
            </a:r>
            <a:r>
              <a:rPr lang="en-US" dirty="0"/>
              <a:t> </a:t>
            </a:r>
            <a:r>
              <a:rPr lang="en-US" dirty="0">
                <a:latin typeface="Cambria Math"/>
                <a:ea typeface="Cambria Math"/>
              </a:rPr>
              <a:t>divides </a:t>
            </a:r>
            <a:r>
              <a:rPr lang="en-US" i="1" dirty="0">
                <a:latin typeface="Cambria Math"/>
                <a:ea typeface="Cambria Math"/>
              </a:rPr>
              <a:t>b</a:t>
            </a:r>
            <a:r>
              <a:rPr lang="en-US" dirty="0">
                <a:latin typeface="Cambria Math"/>
                <a:ea typeface="Cambria Math"/>
              </a:rPr>
              <a:t>} are</a:t>
            </a:r>
          </a:p>
          <a:p>
            <a:pPr lvl="1">
              <a:buNone/>
            </a:pPr>
            <a:r>
              <a:rPr lang="en-US" dirty="0">
                <a:latin typeface="Cambria Math"/>
                <a:ea typeface="Cambria Math"/>
              </a:rPr>
              <a:t>     (1,1), (1, 2), (1,3), (1, 4), (2, 2), (2, 4), (3, 3), and  (4, 4).</a:t>
            </a:r>
            <a:endParaRPr lang="en-US" i="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 of a Set</a:t>
            </a:r>
          </a:p>
        </p:txBody>
      </p:sp>
      <p:sp>
        <p:nvSpPr>
          <p:cNvPr id="3" name="Content Placeholder 2"/>
          <p:cNvSpPr>
            <a:spLocks noGrp="1"/>
          </p:cNvSpPr>
          <p:nvPr>
            <p:ph idx="1"/>
          </p:nvPr>
        </p:nvSpPr>
        <p:spPr/>
        <p:txBody>
          <a:bodyPr/>
          <a:lstStyle/>
          <a:p>
            <a:pPr>
              <a:buNone/>
            </a:pPr>
            <a:r>
              <a:rPr lang="en-US" b="1" dirty="0"/>
              <a:t>   Definition</a:t>
            </a:r>
            <a:r>
              <a:rPr lang="en-US" dirty="0"/>
              <a:t>: A </a:t>
            </a:r>
            <a:r>
              <a:rPr lang="en-US" i="1" dirty="0"/>
              <a:t>partition</a:t>
            </a:r>
            <a:r>
              <a:rPr lang="en-US" dirty="0"/>
              <a:t> of a set </a:t>
            </a:r>
            <a:r>
              <a:rPr lang="en-US" i="1" dirty="0"/>
              <a:t>S </a:t>
            </a:r>
            <a:r>
              <a:rPr lang="en-US" dirty="0"/>
              <a:t>is a collection of disjoint nonempty subsets of </a:t>
            </a:r>
            <a:r>
              <a:rPr lang="en-US" i="1" dirty="0"/>
              <a:t>S</a:t>
            </a:r>
            <a:r>
              <a:rPr lang="en-US" dirty="0"/>
              <a:t> that have </a:t>
            </a:r>
            <a:r>
              <a:rPr lang="en-US" i="1" dirty="0"/>
              <a:t>S</a:t>
            </a:r>
            <a:r>
              <a:rPr lang="en-US" dirty="0"/>
              <a:t> as their union. In other words, the collection of subsets </a:t>
            </a:r>
            <a:r>
              <a:rPr lang="en-US" i="1" dirty="0"/>
              <a:t>A</a:t>
            </a:r>
            <a:r>
              <a:rPr lang="en-US" i="1" baseline="-25000" dirty="0"/>
              <a:t>i</a:t>
            </a:r>
            <a:r>
              <a:rPr lang="en-US" dirty="0"/>
              <a:t>, where </a:t>
            </a:r>
            <a:r>
              <a:rPr lang="en-US" i="1" dirty="0" err="1"/>
              <a:t>i</a:t>
            </a:r>
            <a:r>
              <a:rPr lang="en-US" dirty="0"/>
              <a:t> </a:t>
            </a:r>
            <a:r>
              <a:rPr lang="en-US" dirty="0">
                <a:latin typeface="Cambria Math"/>
                <a:ea typeface="Cambria Math"/>
              </a:rPr>
              <a:t>∈</a:t>
            </a:r>
            <a:r>
              <a:rPr lang="en-US" dirty="0"/>
              <a:t> </a:t>
            </a:r>
            <a:r>
              <a:rPr lang="en-US" i="1" dirty="0"/>
              <a:t>I</a:t>
            </a:r>
            <a:r>
              <a:rPr lang="en-US" dirty="0"/>
              <a:t> (where </a:t>
            </a:r>
            <a:r>
              <a:rPr lang="en-US" i="1" dirty="0"/>
              <a:t>I</a:t>
            </a:r>
            <a:r>
              <a:rPr lang="en-US" dirty="0"/>
              <a:t> is an index set), forms a partition of </a:t>
            </a:r>
            <a:r>
              <a:rPr lang="en-US" i="1" dirty="0"/>
              <a:t>S</a:t>
            </a:r>
            <a:r>
              <a:rPr lang="en-US" dirty="0"/>
              <a:t> if and only if</a:t>
            </a:r>
          </a:p>
          <a:p>
            <a:pPr lvl="1"/>
            <a:r>
              <a:rPr lang="en-US" i="1" dirty="0"/>
              <a:t>A</a:t>
            </a:r>
            <a:r>
              <a:rPr lang="en-US" i="1" baseline="-25000" dirty="0"/>
              <a:t>i</a:t>
            </a:r>
            <a:r>
              <a:rPr lang="en-US" dirty="0">
                <a:latin typeface="Cambria Math"/>
                <a:ea typeface="Cambria Math"/>
              </a:rPr>
              <a:t> ≠ ∅ for </a:t>
            </a:r>
            <a:r>
              <a:rPr lang="en-US" i="1" dirty="0" err="1"/>
              <a:t>i</a:t>
            </a:r>
            <a:r>
              <a:rPr lang="en-US" dirty="0"/>
              <a:t> </a:t>
            </a:r>
            <a:r>
              <a:rPr lang="en-US" dirty="0">
                <a:latin typeface="Cambria Math"/>
                <a:ea typeface="Cambria Math"/>
              </a:rPr>
              <a:t>∈</a:t>
            </a:r>
            <a:r>
              <a:rPr lang="en-US" dirty="0"/>
              <a:t> </a:t>
            </a:r>
            <a:r>
              <a:rPr lang="en-US" i="1" dirty="0"/>
              <a:t>I,</a:t>
            </a:r>
          </a:p>
          <a:p>
            <a:pPr lvl="1"/>
            <a:r>
              <a:rPr lang="en-US" i="1" dirty="0"/>
              <a:t>A</a:t>
            </a:r>
            <a:r>
              <a:rPr lang="en-US" i="1" baseline="-25000" dirty="0"/>
              <a:t>i</a:t>
            </a:r>
            <a:r>
              <a:rPr lang="en-US" dirty="0"/>
              <a:t> </a:t>
            </a:r>
            <a:r>
              <a:rPr lang="en-US" dirty="0">
                <a:latin typeface="Cambria Math"/>
                <a:ea typeface="Cambria Math"/>
              </a:rPr>
              <a:t>∩</a:t>
            </a:r>
            <a:r>
              <a:rPr lang="en-US" dirty="0"/>
              <a:t> </a:t>
            </a:r>
            <a:r>
              <a:rPr lang="en-US" i="1" dirty="0" err="1"/>
              <a:t>A</a:t>
            </a:r>
            <a:r>
              <a:rPr lang="en-US" i="1" baseline="-25000" dirty="0" err="1"/>
              <a:t>j</a:t>
            </a:r>
            <a:r>
              <a:rPr lang="en-US" i="1" dirty="0"/>
              <a:t>=</a:t>
            </a:r>
            <a:r>
              <a:rPr lang="en-US" dirty="0">
                <a:latin typeface="Cambria Math"/>
                <a:ea typeface="Cambria Math"/>
              </a:rPr>
              <a:t>∅ </a:t>
            </a:r>
            <a:r>
              <a:rPr lang="en-US" dirty="0"/>
              <a:t>when </a:t>
            </a:r>
            <a:r>
              <a:rPr lang="en-US" i="1" dirty="0" err="1"/>
              <a:t>i</a:t>
            </a:r>
            <a:r>
              <a:rPr lang="en-US" dirty="0"/>
              <a:t> </a:t>
            </a:r>
            <a:r>
              <a:rPr lang="en-US" dirty="0">
                <a:latin typeface="Cambria Math"/>
                <a:ea typeface="Cambria Math"/>
              </a:rPr>
              <a:t>≠ </a:t>
            </a:r>
            <a:r>
              <a:rPr lang="en-US" i="1" dirty="0"/>
              <a:t>j,</a:t>
            </a:r>
          </a:p>
          <a:p>
            <a:pPr lvl="1"/>
            <a:r>
              <a:rPr lang="en-US" dirty="0"/>
              <a:t>and</a:t>
            </a:r>
            <a:r>
              <a:rPr lang="en-US" i="1" dirty="0"/>
              <a:t>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2057400" y="5029200"/>
            <a:ext cx="1163955" cy="558165"/>
          </a:xfrm>
          <a:prstGeom prst="rect">
            <a:avLst/>
          </a:prstGeom>
        </p:spPr>
      </p:pic>
      <p:pic>
        <p:nvPicPr>
          <p:cNvPr id="5" name="Picture 4" descr="0824.jpg"/>
          <p:cNvPicPr>
            <a:picLocks noChangeAspect="1"/>
          </p:cNvPicPr>
          <p:nvPr/>
        </p:nvPicPr>
        <p:blipFill>
          <a:blip r:embed="rId4" cstate="print"/>
          <a:stretch>
            <a:fillRect/>
          </a:stretch>
        </p:blipFill>
        <p:spPr>
          <a:xfrm>
            <a:off x="5486400" y="4495800"/>
            <a:ext cx="1986534" cy="1267968"/>
          </a:xfrm>
          <a:prstGeom prst="rect">
            <a:avLst/>
          </a:prstGeom>
        </p:spPr>
      </p:pic>
      <p:sp>
        <p:nvSpPr>
          <p:cNvPr id="6" name="TextBox 5"/>
          <p:cNvSpPr txBox="1"/>
          <p:nvPr/>
        </p:nvSpPr>
        <p:spPr>
          <a:xfrm>
            <a:off x="5715000" y="6172200"/>
            <a:ext cx="2133600" cy="369332"/>
          </a:xfrm>
          <a:prstGeom prst="rect">
            <a:avLst/>
          </a:prstGeom>
          <a:noFill/>
        </p:spPr>
        <p:txBody>
          <a:bodyPr wrap="square" rtlCol="0">
            <a:spAutoFit/>
          </a:bodyPr>
          <a:lstStyle/>
          <a:p>
            <a:r>
              <a:rPr lang="en-US" dirty="0"/>
              <a:t>A Partition of a Set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Equivalence Relation Partitions a Set</a:t>
            </a:r>
          </a:p>
        </p:txBody>
      </p:sp>
      <p:sp>
        <p:nvSpPr>
          <p:cNvPr id="3" name="Content Placeholder 2"/>
          <p:cNvSpPr>
            <a:spLocks noGrp="1"/>
          </p:cNvSpPr>
          <p:nvPr>
            <p:ph idx="1"/>
          </p:nvPr>
        </p:nvSpPr>
        <p:spPr/>
        <p:txBody>
          <a:bodyPr>
            <a:normAutofit lnSpcReduction="10000"/>
          </a:bodyPr>
          <a:lstStyle/>
          <a:p>
            <a:r>
              <a:rPr lang="en-US" dirty="0"/>
              <a:t>Let </a:t>
            </a:r>
            <a:r>
              <a:rPr lang="en-US" i="1" dirty="0"/>
              <a:t>R</a:t>
            </a:r>
            <a:r>
              <a:rPr lang="en-US" dirty="0"/>
              <a:t> be an equivalence relation on a set </a:t>
            </a:r>
            <a:r>
              <a:rPr lang="en-US" i="1" dirty="0"/>
              <a:t>A</a:t>
            </a:r>
            <a:r>
              <a:rPr lang="en-US" dirty="0"/>
              <a:t>.  The union of all the equivalence classes of </a:t>
            </a:r>
            <a:r>
              <a:rPr lang="en-US" i="1" dirty="0"/>
              <a:t>R</a:t>
            </a:r>
            <a:r>
              <a:rPr lang="en-US" dirty="0"/>
              <a:t> is all of </a:t>
            </a:r>
            <a:r>
              <a:rPr lang="en-US" i="1" dirty="0"/>
              <a:t>A</a:t>
            </a:r>
            <a:r>
              <a:rPr lang="en-US" dirty="0"/>
              <a:t>, since  an element </a:t>
            </a:r>
            <a:r>
              <a:rPr lang="en-US" i="1" dirty="0"/>
              <a:t>a</a:t>
            </a:r>
            <a:r>
              <a:rPr lang="en-US" dirty="0"/>
              <a:t> of </a:t>
            </a:r>
            <a:r>
              <a:rPr lang="en-US" i="1" dirty="0"/>
              <a:t>A</a:t>
            </a:r>
            <a:r>
              <a:rPr lang="en-US" dirty="0"/>
              <a:t> is in its own equivalence class [</a:t>
            </a:r>
            <a:r>
              <a:rPr lang="en-US" i="1" dirty="0"/>
              <a:t>a</a:t>
            </a:r>
            <a:r>
              <a:rPr lang="en-US" dirty="0"/>
              <a:t>]</a:t>
            </a:r>
            <a:r>
              <a:rPr lang="en-US" i="1" baseline="-25000" dirty="0"/>
              <a:t>R</a:t>
            </a:r>
            <a:r>
              <a:rPr lang="en-US" dirty="0"/>
              <a:t>.  In other words, </a:t>
            </a:r>
          </a:p>
          <a:p>
            <a:pPr>
              <a:buNone/>
            </a:pPr>
            <a:r>
              <a:rPr lang="en-US" dirty="0"/>
              <a:t>   </a:t>
            </a:r>
          </a:p>
          <a:p>
            <a:pPr>
              <a:buNone/>
            </a:pPr>
            <a:endParaRPr lang="en-US" dirty="0"/>
          </a:p>
          <a:p>
            <a:r>
              <a:rPr lang="en-US" dirty="0"/>
              <a:t>From Theorem </a:t>
            </a:r>
            <a:r>
              <a:rPr lang="en-US" dirty="0">
                <a:latin typeface="Cambria Math" pitchFamily="18" charset="0"/>
                <a:ea typeface="Cambria Math" pitchFamily="18" charset="0"/>
              </a:rPr>
              <a:t>1</a:t>
            </a:r>
            <a:r>
              <a:rPr lang="en-US" dirty="0"/>
              <a:t>, it follows that these equivalence classes are either equal or disjoint, so [</a:t>
            </a:r>
            <a:r>
              <a:rPr lang="en-US" i="1" dirty="0"/>
              <a:t>a</a:t>
            </a:r>
            <a:r>
              <a:rPr lang="en-US" dirty="0"/>
              <a:t>]</a:t>
            </a:r>
            <a:r>
              <a:rPr lang="en-US" i="1" baseline="-25000" dirty="0"/>
              <a:t>R</a:t>
            </a:r>
            <a:r>
              <a:rPr lang="en-US" dirty="0"/>
              <a:t> </a:t>
            </a:r>
            <a:r>
              <a:rPr lang="en-US" dirty="0">
                <a:latin typeface="Cambria Math"/>
                <a:ea typeface="Cambria Math"/>
              </a:rPr>
              <a:t>∩</a:t>
            </a:r>
            <a:r>
              <a:rPr lang="en-US" dirty="0"/>
              <a:t>[</a:t>
            </a:r>
            <a:r>
              <a:rPr lang="en-US" i="1" dirty="0"/>
              <a:t>b</a:t>
            </a:r>
            <a:r>
              <a:rPr lang="en-US" dirty="0"/>
              <a:t>]</a:t>
            </a:r>
            <a:r>
              <a:rPr lang="en-US" i="1" baseline="-25000" dirty="0"/>
              <a:t>R</a:t>
            </a:r>
            <a:r>
              <a:rPr lang="en-US" i="1" dirty="0"/>
              <a:t>=</a:t>
            </a:r>
            <a:r>
              <a:rPr lang="en-US" dirty="0">
                <a:latin typeface="Cambria Math"/>
                <a:ea typeface="Cambria Math"/>
              </a:rPr>
              <a:t>∅ </a:t>
            </a:r>
            <a:r>
              <a:rPr lang="en-US" dirty="0"/>
              <a:t>when [</a:t>
            </a:r>
            <a:r>
              <a:rPr lang="en-US" i="1" dirty="0"/>
              <a:t>a</a:t>
            </a:r>
            <a:r>
              <a:rPr lang="en-US" dirty="0"/>
              <a:t>]</a:t>
            </a:r>
            <a:r>
              <a:rPr lang="en-US" i="1" baseline="-25000" dirty="0"/>
              <a:t>R</a:t>
            </a:r>
            <a:r>
              <a:rPr lang="en-US" dirty="0"/>
              <a:t> </a:t>
            </a:r>
            <a:r>
              <a:rPr lang="en-US" dirty="0">
                <a:latin typeface="Cambria Math"/>
                <a:ea typeface="Cambria Math"/>
              </a:rPr>
              <a:t>≠ </a:t>
            </a:r>
            <a:r>
              <a:rPr lang="en-US" dirty="0"/>
              <a:t>[</a:t>
            </a:r>
            <a:r>
              <a:rPr lang="en-US" i="1" dirty="0"/>
              <a:t>b</a:t>
            </a:r>
            <a:r>
              <a:rPr lang="en-US" dirty="0"/>
              <a:t>]</a:t>
            </a:r>
            <a:r>
              <a:rPr lang="en-US" i="1" baseline="-25000" dirty="0"/>
              <a:t>R</a:t>
            </a:r>
            <a:r>
              <a:rPr lang="en-US" i="1" dirty="0"/>
              <a:t>.</a:t>
            </a:r>
          </a:p>
          <a:p>
            <a:r>
              <a:rPr lang="en-US" dirty="0"/>
              <a:t>Therefore, the equivalence classes form a partition of </a:t>
            </a:r>
            <a:r>
              <a:rPr lang="en-US" i="1" dirty="0"/>
              <a:t>A</a:t>
            </a:r>
            <a:r>
              <a:rPr lang="en-US" dirty="0"/>
              <a:t>, because they split </a:t>
            </a:r>
            <a:r>
              <a:rPr lang="en-US" i="1" dirty="0"/>
              <a:t>A</a:t>
            </a:r>
            <a:r>
              <a:rPr lang="en-US" dirty="0"/>
              <a:t> into disjoint subsets. </a:t>
            </a:r>
          </a:p>
        </p:txBody>
      </p:sp>
      <p:pic>
        <p:nvPicPr>
          <p:cNvPr id="9" name="Picture 8" descr="addin_tmp.png"/>
          <p:cNvPicPr>
            <a:picLocks noChangeAspect="1"/>
          </p:cNvPicPr>
          <p:nvPr>
            <p:custDataLst>
              <p:tags r:id="rId1"/>
            </p:custDataLst>
          </p:nvPr>
        </p:nvPicPr>
        <p:blipFill>
          <a:blip r:embed="rId3" cstate="print"/>
          <a:stretch>
            <a:fillRect/>
          </a:stretch>
        </p:blipFill>
        <p:spPr>
          <a:xfrm>
            <a:off x="304800" y="3352801"/>
            <a:ext cx="5044440" cy="78676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Equivalence Relation Partitions a Set (</a:t>
            </a:r>
            <a:r>
              <a:rPr lang="en-US" i="1" dirty="0"/>
              <a:t>continued</a:t>
            </a:r>
            <a:r>
              <a:rPr lang="en-US" dirty="0"/>
              <a:t>)</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itchFamily="18" charset="0"/>
                <a:ea typeface="Cambria Math" pitchFamily="18" charset="0"/>
              </a:rPr>
              <a:t>2</a:t>
            </a:r>
            <a:r>
              <a:rPr lang="en-US" dirty="0"/>
              <a:t>: Let </a:t>
            </a:r>
            <a:r>
              <a:rPr lang="en-US" i="1" dirty="0"/>
              <a:t>R</a:t>
            </a:r>
            <a:r>
              <a:rPr lang="en-US" dirty="0"/>
              <a:t> be an equivalence relation on a set </a:t>
            </a:r>
            <a:r>
              <a:rPr lang="en-US" i="1" dirty="0"/>
              <a:t>S</a:t>
            </a:r>
            <a:r>
              <a:rPr lang="en-US" dirty="0"/>
              <a:t>.  Then the equivalence classes of </a:t>
            </a:r>
            <a:r>
              <a:rPr lang="en-US" i="1" dirty="0"/>
              <a:t>R</a:t>
            </a:r>
            <a:r>
              <a:rPr lang="en-US" dirty="0"/>
              <a:t> form a partition of </a:t>
            </a:r>
            <a:r>
              <a:rPr lang="en-US" i="1" dirty="0"/>
              <a:t>S</a:t>
            </a:r>
            <a:r>
              <a:rPr lang="en-US" dirty="0"/>
              <a:t>. Conversely, given a partition {</a:t>
            </a:r>
            <a:r>
              <a:rPr lang="en-US" i="1" dirty="0"/>
              <a:t>A</a:t>
            </a:r>
            <a:r>
              <a:rPr lang="en-US" i="1" baseline="-25000" dirty="0"/>
              <a:t>i</a:t>
            </a:r>
            <a:r>
              <a:rPr lang="en-US" dirty="0"/>
              <a:t> | </a:t>
            </a:r>
            <a:r>
              <a:rPr lang="en-US" i="1" dirty="0" err="1"/>
              <a:t>i</a:t>
            </a:r>
            <a:r>
              <a:rPr lang="en-US" dirty="0"/>
              <a:t> </a:t>
            </a:r>
            <a:r>
              <a:rPr lang="en-US" dirty="0">
                <a:latin typeface="Cambria Math"/>
                <a:ea typeface="Cambria Math"/>
              </a:rPr>
              <a:t>∈</a:t>
            </a:r>
            <a:r>
              <a:rPr lang="en-US" dirty="0"/>
              <a:t>  </a:t>
            </a:r>
            <a:r>
              <a:rPr lang="en-US" i="1" dirty="0"/>
              <a:t>I</a:t>
            </a:r>
            <a:r>
              <a:rPr lang="en-US" dirty="0"/>
              <a:t>} of the set </a:t>
            </a:r>
            <a:r>
              <a:rPr lang="en-US" i="1" dirty="0"/>
              <a:t>S</a:t>
            </a:r>
            <a:r>
              <a:rPr lang="en-US" dirty="0"/>
              <a:t>, there is an equivalence relation </a:t>
            </a:r>
            <a:r>
              <a:rPr lang="en-US" i="1" dirty="0"/>
              <a:t>R</a:t>
            </a:r>
            <a:r>
              <a:rPr lang="en-US" dirty="0"/>
              <a:t> that has the sets </a:t>
            </a:r>
            <a:r>
              <a:rPr lang="en-US" i="1" dirty="0"/>
              <a:t>A</a:t>
            </a:r>
            <a:r>
              <a:rPr lang="en-US" i="1" baseline="-25000" dirty="0"/>
              <a:t>i</a:t>
            </a:r>
            <a:r>
              <a:rPr lang="en-US" dirty="0"/>
              <a:t>, </a:t>
            </a:r>
            <a:r>
              <a:rPr lang="en-US" i="1" dirty="0" err="1"/>
              <a:t>i</a:t>
            </a:r>
            <a:r>
              <a:rPr lang="en-US" dirty="0"/>
              <a:t> </a:t>
            </a:r>
            <a:r>
              <a:rPr lang="en-US" dirty="0">
                <a:latin typeface="Cambria Math"/>
                <a:ea typeface="Cambria Math"/>
              </a:rPr>
              <a:t>∈</a:t>
            </a:r>
            <a:r>
              <a:rPr lang="en-US" dirty="0"/>
              <a:t> </a:t>
            </a:r>
            <a:r>
              <a:rPr lang="en-US" i="1" dirty="0"/>
              <a:t>I</a:t>
            </a:r>
            <a:r>
              <a:rPr lang="en-US" dirty="0"/>
              <a:t>, as its equivalence classes. </a:t>
            </a:r>
          </a:p>
          <a:p>
            <a:pPr>
              <a:buNone/>
            </a:pPr>
            <a:endParaRPr lang="en-US" dirty="0"/>
          </a:p>
          <a:p>
            <a:pPr>
              <a:buNone/>
            </a:pPr>
            <a:r>
              <a:rPr lang="en-US" b="1" dirty="0"/>
              <a:t>     Proof</a:t>
            </a:r>
            <a:r>
              <a:rPr lang="en-US" dirty="0"/>
              <a:t>: We have already shown the first part of the theorem.</a:t>
            </a:r>
          </a:p>
          <a:p>
            <a:pPr>
              <a:buNone/>
            </a:pPr>
            <a:r>
              <a:rPr lang="en-US" dirty="0"/>
              <a:t>     For the second part, assume that {</a:t>
            </a:r>
            <a:r>
              <a:rPr lang="en-US" i="1" dirty="0"/>
              <a:t>A</a:t>
            </a:r>
            <a:r>
              <a:rPr lang="en-US" i="1" baseline="-25000" dirty="0"/>
              <a:t>i</a:t>
            </a:r>
            <a:r>
              <a:rPr lang="en-US" dirty="0"/>
              <a:t> | </a:t>
            </a:r>
            <a:r>
              <a:rPr lang="en-US" i="1" dirty="0" err="1"/>
              <a:t>i</a:t>
            </a:r>
            <a:r>
              <a:rPr lang="en-US" dirty="0"/>
              <a:t> </a:t>
            </a:r>
            <a:r>
              <a:rPr lang="en-US" dirty="0">
                <a:latin typeface="Cambria Math"/>
                <a:ea typeface="Cambria Math"/>
              </a:rPr>
              <a:t>∈</a:t>
            </a:r>
            <a:r>
              <a:rPr lang="en-US" dirty="0"/>
              <a:t> </a:t>
            </a:r>
            <a:r>
              <a:rPr lang="en-US" i="1" dirty="0"/>
              <a:t>I</a:t>
            </a:r>
            <a:r>
              <a:rPr lang="en-US" dirty="0"/>
              <a:t>} is a partition of </a:t>
            </a:r>
            <a:r>
              <a:rPr lang="en-US" i="1" dirty="0"/>
              <a:t>S</a:t>
            </a:r>
            <a:r>
              <a:rPr lang="en-US" dirty="0"/>
              <a:t>. Let </a:t>
            </a:r>
            <a:r>
              <a:rPr lang="en-US" i="1" dirty="0"/>
              <a:t>R</a:t>
            </a:r>
            <a:r>
              <a:rPr lang="en-US" dirty="0"/>
              <a:t> be the relation on </a:t>
            </a:r>
            <a:r>
              <a:rPr lang="en-US" i="1" dirty="0"/>
              <a:t>S</a:t>
            </a:r>
            <a:r>
              <a:rPr lang="en-US" dirty="0"/>
              <a:t> consisting of the pairs (</a:t>
            </a:r>
            <a:r>
              <a:rPr lang="en-US" i="1" dirty="0"/>
              <a:t>x</a:t>
            </a:r>
            <a:r>
              <a:rPr lang="en-US" dirty="0"/>
              <a:t>, </a:t>
            </a:r>
            <a:r>
              <a:rPr lang="en-US" i="1" dirty="0"/>
              <a:t>y</a:t>
            </a:r>
            <a:r>
              <a:rPr lang="en-US" dirty="0"/>
              <a:t>) where </a:t>
            </a:r>
            <a:r>
              <a:rPr lang="en-US" i="1" dirty="0"/>
              <a:t>x</a:t>
            </a:r>
            <a:r>
              <a:rPr lang="en-US" dirty="0"/>
              <a:t> and </a:t>
            </a:r>
            <a:r>
              <a:rPr lang="en-US" i="1" dirty="0"/>
              <a:t>y</a:t>
            </a:r>
            <a:r>
              <a:rPr lang="en-US" dirty="0"/>
              <a:t> belong to the same subset </a:t>
            </a:r>
            <a:r>
              <a:rPr lang="en-US" i="1" dirty="0"/>
              <a:t>A</a:t>
            </a:r>
            <a:r>
              <a:rPr lang="en-US" i="1" baseline="-25000" dirty="0"/>
              <a:t>i</a:t>
            </a:r>
            <a:r>
              <a:rPr lang="en-US" dirty="0"/>
              <a:t> in the partition. We must show that </a:t>
            </a:r>
            <a:r>
              <a:rPr lang="en-US" i="1" dirty="0"/>
              <a:t>R</a:t>
            </a:r>
            <a:r>
              <a:rPr lang="en-US" dirty="0"/>
              <a:t> satisfies the properties of an equivalence relation.</a:t>
            </a:r>
          </a:p>
          <a:p>
            <a:pPr lvl="1"/>
            <a:r>
              <a:rPr lang="en-US" i="1" dirty="0"/>
              <a:t>Reflexivity</a:t>
            </a:r>
            <a:r>
              <a:rPr lang="en-US" dirty="0"/>
              <a:t>: For every </a:t>
            </a:r>
            <a:r>
              <a:rPr lang="en-US" i="1" dirty="0"/>
              <a:t>a</a:t>
            </a:r>
            <a:r>
              <a:rPr lang="en-US" dirty="0"/>
              <a:t> </a:t>
            </a:r>
            <a:r>
              <a:rPr lang="en-US" dirty="0">
                <a:latin typeface="Cambria Math"/>
                <a:ea typeface="Cambria Math"/>
              </a:rPr>
              <a:t>∈ </a:t>
            </a:r>
            <a:r>
              <a:rPr lang="en-US" i="1" dirty="0"/>
              <a:t>S</a:t>
            </a:r>
            <a:r>
              <a:rPr lang="en-US" dirty="0"/>
              <a:t>, (</a:t>
            </a:r>
            <a:r>
              <a:rPr lang="en-US" i="1" dirty="0" err="1"/>
              <a:t>a,a</a:t>
            </a:r>
            <a:r>
              <a:rPr lang="en-US" dirty="0"/>
              <a:t>) </a:t>
            </a:r>
            <a:r>
              <a:rPr lang="en-US" dirty="0">
                <a:latin typeface="Cambria Math"/>
                <a:ea typeface="Cambria Math"/>
              </a:rPr>
              <a:t>∈</a:t>
            </a:r>
            <a:r>
              <a:rPr lang="en-US" dirty="0"/>
              <a:t> </a:t>
            </a:r>
            <a:r>
              <a:rPr lang="en-US" i="1" dirty="0"/>
              <a:t>R</a:t>
            </a:r>
            <a:r>
              <a:rPr lang="en-US" dirty="0"/>
              <a:t>, because </a:t>
            </a:r>
            <a:r>
              <a:rPr lang="en-US" i="1" dirty="0"/>
              <a:t>a</a:t>
            </a:r>
            <a:r>
              <a:rPr lang="en-US" dirty="0"/>
              <a:t> is in the same subset as itself. </a:t>
            </a:r>
          </a:p>
          <a:p>
            <a:pPr lvl="1"/>
            <a:r>
              <a:rPr lang="en-US" i="1" dirty="0"/>
              <a:t>Symmetry</a:t>
            </a:r>
            <a:r>
              <a:rPr lang="en-US" dirty="0"/>
              <a:t>: If (</a:t>
            </a:r>
            <a:r>
              <a:rPr lang="en-US" i="1" dirty="0" err="1"/>
              <a:t>a,b</a:t>
            </a:r>
            <a:r>
              <a:rPr lang="en-US" dirty="0"/>
              <a:t>) </a:t>
            </a:r>
            <a:r>
              <a:rPr lang="en-US" dirty="0">
                <a:latin typeface="Cambria Math"/>
                <a:ea typeface="Cambria Math"/>
              </a:rPr>
              <a:t>∈</a:t>
            </a:r>
            <a:r>
              <a:rPr lang="en-US" dirty="0"/>
              <a:t> </a:t>
            </a:r>
            <a:r>
              <a:rPr lang="en-US" i="1" dirty="0"/>
              <a:t>R</a:t>
            </a:r>
            <a:r>
              <a:rPr lang="en-US" dirty="0"/>
              <a:t>, then </a:t>
            </a:r>
            <a:r>
              <a:rPr lang="en-US" i="1" dirty="0"/>
              <a:t>b</a:t>
            </a:r>
            <a:r>
              <a:rPr lang="en-US" dirty="0"/>
              <a:t> and </a:t>
            </a:r>
            <a:r>
              <a:rPr lang="en-US" i="1" dirty="0"/>
              <a:t>a</a:t>
            </a:r>
            <a:r>
              <a:rPr lang="en-US" dirty="0"/>
              <a:t> are in the same subset of the partition, so (</a:t>
            </a:r>
            <a:r>
              <a:rPr lang="en-US" i="1" dirty="0" err="1"/>
              <a:t>b,a</a:t>
            </a:r>
            <a:r>
              <a:rPr lang="en-US" dirty="0"/>
              <a:t>) </a:t>
            </a:r>
            <a:r>
              <a:rPr lang="en-US" dirty="0">
                <a:latin typeface="Cambria Math"/>
                <a:ea typeface="Cambria Math"/>
              </a:rPr>
              <a:t>∈</a:t>
            </a:r>
            <a:r>
              <a:rPr lang="en-US" dirty="0"/>
              <a:t> </a:t>
            </a:r>
            <a:r>
              <a:rPr lang="en-US" i="1" dirty="0"/>
              <a:t>R</a:t>
            </a:r>
            <a:r>
              <a:rPr lang="en-US" dirty="0"/>
              <a:t>. </a:t>
            </a:r>
          </a:p>
          <a:p>
            <a:pPr lvl="1"/>
            <a:r>
              <a:rPr lang="en-US" i="1" dirty="0"/>
              <a:t>Transitivity</a:t>
            </a:r>
            <a:r>
              <a:rPr lang="en-US" dirty="0"/>
              <a:t>: If (</a:t>
            </a:r>
            <a:r>
              <a:rPr lang="en-US" i="1" dirty="0" err="1"/>
              <a:t>a,b</a:t>
            </a:r>
            <a:r>
              <a:rPr lang="en-US" dirty="0"/>
              <a:t>) </a:t>
            </a:r>
            <a:r>
              <a:rPr lang="en-US" dirty="0">
                <a:latin typeface="Cambria Math"/>
                <a:ea typeface="Cambria Math"/>
              </a:rPr>
              <a:t>∈</a:t>
            </a:r>
            <a:r>
              <a:rPr lang="en-US" dirty="0"/>
              <a:t> </a:t>
            </a:r>
            <a:r>
              <a:rPr lang="en-US" i="1" dirty="0"/>
              <a:t>R</a:t>
            </a:r>
            <a:r>
              <a:rPr lang="en-US" dirty="0"/>
              <a:t> and  (</a:t>
            </a:r>
            <a:r>
              <a:rPr lang="en-US" i="1" dirty="0" err="1"/>
              <a:t>b,c</a:t>
            </a:r>
            <a:r>
              <a:rPr lang="en-US" dirty="0"/>
              <a:t>) </a:t>
            </a:r>
            <a:r>
              <a:rPr lang="en-US" dirty="0">
                <a:latin typeface="Cambria Math"/>
                <a:ea typeface="Cambria Math"/>
              </a:rPr>
              <a:t>∈</a:t>
            </a:r>
            <a:r>
              <a:rPr lang="en-US" dirty="0"/>
              <a:t> </a:t>
            </a:r>
            <a:r>
              <a:rPr lang="en-US" i="1" dirty="0"/>
              <a:t>R</a:t>
            </a:r>
            <a:r>
              <a:rPr lang="en-US" dirty="0"/>
              <a:t>, then </a:t>
            </a:r>
            <a:r>
              <a:rPr lang="en-US" i="1" dirty="0"/>
              <a:t>a</a:t>
            </a:r>
            <a:r>
              <a:rPr lang="en-US" dirty="0"/>
              <a:t> and </a:t>
            </a:r>
            <a:r>
              <a:rPr lang="en-US" i="1" dirty="0"/>
              <a:t>b</a:t>
            </a:r>
            <a:r>
              <a:rPr lang="en-US" dirty="0"/>
              <a:t> are in the same subset of the partition, as are </a:t>
            </a:r>
            <a:r>
              <a:rPr lang="en-US" i="1" dirty="0"/>
              <a:t> b</a:t>
            </a:r>
            <a:r>
              <a:rPr lang="en-US" dirty="0"/>
              <a:t> and </a:t>
            </a:r>
            <a:r>
              <a:rPr lang="en-US" i="1" dirty="0"/>
              <a:t>c</a:t>
            </a:r>
            <a:r>
              <a:rPr lang="en-US" dirty="0"/>
              <a:t>. Since the subsets are disjoint and </a:t>
            </a:r>
            <a:r>
              <a:rPr lang="en-US" i="1" dirty="0"/>
              <a:t>b</a:t>
            </a:r>
            <a:r>
              <a:rPr lang="en-US" dirty="0"/>
              <a:t> belongs to both, the  two subsets of the partition must be identical. Therefore, (</a:t>
            </a:r>
            <a:r>
              <a:rPr lang="en-US" i="1" dirty="0" err="1"/>
              <a:t>a,c</a:t>
            </a:r>
            <a:r>
              <a:rPr lang="en-US" dirty="0"/>
              <a:t>) </a:t>
            </a:r>
            <a:r>
              <a:rPr lang="en-US" dirty="0">
                <a:latin typeface="Cambria Math"/>
                <a:ea typeface="Cambria Math"/>
              </a:rPr>
              <a:t>∈</a:t>
            </a:r>
            <a:r>
              <a:rPr lang="en-US" dirty="0"/>
              <a:t> </a:t>
            </a:r>
            <a:r>
              <a:rPr lang="en-US" i="1" dirty="0"/>
              <a:t>R</a:t>
            </a:r>
            <a:r>
              <a:rPr lang="en-US" dirty="0"/>
              <a:t> since </a:t>
            </a:r>
            <a:r>
              <a:rPr lang="en-US" i="1" dirty="0"/>
              <a:t>a</a:t>
            </a:r>
            <a:r>
              <a:rPr lang="en-US" dirty="0"/>
              <a:t> and </a:t>
            </a:r>
            <a:r>
              <a:rPr lang="en-US" i="1" dirty="0"/>
              <a:t>c</a:t>
            </a:r>
            <a:r>
              <a:rPr lang="en-US" dirty="0"/>
              <a:t> belong to the same subset of the partition. </a:t>
            </a:r>
          </a:p>
          <a:p>
            <a:pPr>
              <a:buNone/>
            </a:pPr>
            <a:r>
              <a:rPr lang="en-US" dirty="0"/>
              <a:t>   </a:t>
            </a:r>
          </a:p>
          <a:p>
            <a:pPr>
              <a:buNone/>
            </a:pP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zh-CN">
                <a:ea typeface="宋体" charset="-122"/>
              </a:rPr>
              <a:t>The combining of the Equivalence Relations</a:t>
            </a:r>
          </a:p>
        </p:txBody>
      </p:sp>
      <p:sp>
        <p:nvSpPr>
          <p:cNvPr id="15363" name="Rectangle 3"/>
          <p:cNvSpPr>
            <a:spLocks noGrp="1" noChangeArrowheads="1"/>
          </p:cNvSpPr>
          <p:nvPr>
            <p:ph type="body" idx="1"/>
          </p:nvPr>
        </p:nvSpPr>
        <p:spPr/>
        <p:txBody>
          <a:bodyPr/>
          <a:lstStyle/>
          <a:p>
            <a:r>
              <a:rPr lang="en-US" altLang="zh-CN" sz="2800">
                <a:ea typeface="宋体" charset="-122"/>
              </a:rPr>
              <a:t>Let R and S be equivalence relations on A, how about R∩S, R∪S?</a:t>
            </a:r>
          </a:p>
          <a:p>
            <a:r>
              <a:rPr lang="en-US" altLang="zh-CN" sz="2800">
                <a:ea typeface="宋体" charset="-122"/>
              </a:rPr>
              <a:t>The answer for R∩S is yes.</a:t>
            </a:r>
          </a:p>
          <a:p>
            <a:r>
              <a:rPr lang="en-US" altLang="zh-CN" sz="2800">
                <a:ea typeface="宋体" charset="-122"/>
              </a:rPr>
              <a:t>(1) </a:t>
            </a:r>
            <a:r>
              <a:rPr lang="en-US" altLang="zh-CN" sz="2400">
                <a:ea typeface="宋体" charset="-122"/>
              </a:rPr>
              <a:t>Is it reflexive?: </a:t>
            </a:r>
          </a:p>
          <a:p>
            <a:r>
              <a:rPr lang="en-US" altLang="zh-CN" sz="2400">
                <a:ea typeface="宋体" charset="-122"/>
              </a:rPr>
              <a:t>Since (a,a) </a:t>
            </a:r>
            <a:r>
              <a:rPr lang="en-US" altLang="zh-CN" sz="2400">
                <a:ea typeface="宋体" charset="-122"/>
                <a:sym typeface="Symbol" pitchFamily="18" charset="2"/>
              </a:rPr>
              <a:t> </a:t>
            </a:r>
            <a:r>
              <a:rPr lang="en-US" altLang="zh-CN" sz="2400" i="1">
                <a:ea typeface="宋体" charset="-122"/>
                <a:sym typeface="Symbol" pitchFamily="18" charset="2"/>
              </a:rPr>
              <a:t>R</a:t>
            </a:r>
            <a:r>
              <a:rPr lang="en-US" altLang="zh-CN" sz="2400">
                <a:ea typeface="宋体" charset="-122"/>
              </a:rPr>
              <a:t>  (a,a) </a:t>
            </a:r>
            <a:r>
              <a:rPr lang="en-US" altLang="zh-CN" sz="2400">
                <a:ea typeface="宋体" charset="-122"/>
                <a:sym typeface="Symbol" pitchFamily="18" charset="2"/>
              </a:rPr>
              <a:t> </a:t>
            </a:r>
            <a:r>
              <a:rPr lang="en-US" altLang="zh-CN" sz="2400" i="1">
                <a:ea typeface="宋体" charset="-122"/>
                <a:sym typeface="Symbol" pitchFamily="18" charset="2"/>
              </a:rPr>
              <a:t>S</a:t>
            </a:r>
            <a:r>
              <a:rPr lang="en-US" altLang="zh-CN" sz="2400">
                <a:ea typeface="宋体" charset="-122"/>
              </a:rPr>
              <a:t> ,then (a,a) </a:t>
            </a:r>
            <a:r>
              <a:rPr lang="en-US" altLang="zh-CN" sz="2400">
                <a:ea typeface="宋体" charset="-122"/>
                <a:sym typeface="Symbol" pitchFamily="18" charset="2"/>
              </a:rPr>
              <a:t> </a:t>
            </a:r>
            <a:r>
              <a:rPr lang="en-US" altLang="zh-CN" sz="2400">
                <a:ea typeface="宋体" charset="-122"/>
              </a:rPr>
              <a:t>R∩S  for every</a:t>
            </a:r>
            <a:r>
              <a:rPr lang="en-US" altLang="zh-CN" sz="2800">
                <a:ea typeface="宋体" charset="-122"/>
              </a:rPr>
              <a:t> </a:t>
            </a:r>
            <a:r>
              <a:rPr lang="en-US" altLang="zh-CN" sz="2400">
                <a:ea typeface="宋体" charset="-122"/>
              </a:rPr>
              <a:t>a </a:t>
            </a:r>
            <a:r>
              <a:rPr lang="en-US" altLang="zh-CN" sz="2400">
                <a:ea typeface="宋体" charset="-122"/>
                <a:sym typeface="Symbol" pitchFamily="18" charset="2"/>
              </a:rPr>
              <a:t> </a:t>
            </a:r>
            <a:r>
              <a:rPr lang="en-US" altLang="zh-CN" sz="2400" i="1">
                <a:ea typeface="宋体" charset="-122"/>
                <a:sym typeface="Symbol" pitchFamily="18" charset="2"/>
              </a:rPr>
              <a:t>A</a:t>
            </a:r>
            <a:r>
              <a:rPr lang="en-US" altLang="zh-CN" sz="2400">
                <a:ea typeface="宋体" charset="-122"/>
              </a:rPr>
              <a:t> </a:t>
            </a:r>
          </a:p>
          <a:p>
            <a:r>
              <a:rPr lang="en-US" altLang="zh-CN" sz="2400">
                <a:ea typeface="宋体" charset="-122"/>
              </a:rPr>
              <a:t>(2) Is it symmetric?</a:t>
            </a:r>
          </a:p>
          <a:p>
            <a:r>
              <a:rPr lang="en-US" altLang="zh-CN" sz="2400">
                <a:ea typeface="宋体" charset="-122"/>
              </a:rPr>
              <a:t>Since </a:t>
            </a:r>
            <a:r>
              <a:rPr lang="en-US" altLang="zh-CN" sz="2400" i="1">
                <a:ea typeface="宋体" charset="-122"/>
                <a:sym typeface="Symbol" pitchFamily="18" charset="2"/>
              </a:rPr>
              <a:t>R</a:t>
            </a:r>
            <a:r>
              <a:rPr lang="en-US" altLang="zh-CN" sz="2400" baseline="30000">
                <a:ea typeface="宋体" charset="-122"/>
                <a:sym typeface="Symbol" pitchFamily="18" charset="2"/>
              </a:rPr>
              <a:t>-1</a:t>
            </a:r>
            <a:r>
              <a:rPr lang="en-US" altLang="zh-CN" sz="2400">
                <a:ea typeface="宋体" charset="-122"/>
                <a:sym typeface="Symbol" pitchFamily="18" charset="2"/>
              </a:rPr>
              <a:t>=R S</a:t>
            </a:r>
            <a:r>
              <a:rPr lang="en-US" altLang="zh-CN" sz="2400" baseline="30000">
                <a:ea typeface="宋体" charset="-122"/>
                <a:sym typeface="Symbol" pitchFamily="18" charset="2"/>
              </a:rPr>
              <a:t>-1</a:t>
            </a:r>
            <a:r>
              <a:rPr lang="en-US" altLang="zh-CN" sz="2400">
                <a:ea typeface="宋体" charset="-122"/>
                <a:sym typeface="Symbol" pitchFamily="18" charset="2"/>
              </a:rPr>
              <a:t>=S,       </a:t>
            </a:r>
            <a:r>
              <a:rPr lang="en-US" altLang="zh-CN" sz="2400">
                <a:ea typeface="宋体" charset="-122"/>
              </a:rPr>
              <a:t>then (R∩S ) </a:t>
            </a:r>
            <a:r>
              <a:rPr lang="en-US" altLang="zh-CN" sz="2400" baseline="30000">
                <a:ea typeface="宋体" charset="-122"/>
                <a:sym typeface="Symbol" pitchFamily="18" charset="2"/>
              </a:rPr>
              <a:t>-1</a:t>
            </a:r>
            <a:r>
              <a:rPr lang="en-US" altLang="zh-CN" sz="2400">
                <a:ea typeface="宋体" charset="-122"/>
              </a:rPr>
              <a:t>= R</a:t>
            </a:r>
            <a:r>
              <a:rPr lang="en-US" altLang="zh-CN" sz="2400" baseline="30000">
                <a:ea typeface="宋体" charset="-122"/>
                <a:sym typeface="Symbol" pitchFamily="18" charset="2"/>
              </a:rPr>
              <a:t>-1</a:t>
            </a:r>
            <a:r>
              <a:rPr lang="en-US" altLang="zh-CN" sz="2400">
                <a:ea typeface="宋体" charset="-122"/>
              </a:rPr>
              <a:t>∩S</a:t>
            </a:r>
            <a:r>
              <a:rPr lang="en-US" altLang="zh-CN" sz="2400" baseline="30000">
                <a:ea typeface="宋体" charset="-122"/>
                <a:sym typeface="Symbol" pitchFamily="18" charset="2"/>
              </a:rPr>
              <a:t>-1</a:t>
            </a:r>
            <a:r>
              <a:rPr lang="en-US" altLang="zh-CN" sz="2400">
                <a:ea typeface="宋体" charset="-122"/>
              </a:rPr>
              <a:t> = R∩S </a:t>
            </a:r>
            <a:endParaRPr lang="en-US" altLang="zh-CN" sz="2800">
              <a:ea typeface="宋体" charset="-122"/>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ltLang="zh-CN" sz="4000">
                <a:ea typeface="宋体" charset="-122"/>
              </a:rPr>
              <a:t>The combining of the Equivalence Relations</a:t>
            </a:r>
            <a:endParaRPr lang="zh-CN" altLang="en-US" sz="4000">
              <a:ea typeface="宋体" charset="-122"/>
            </a:endParaRPr>
          </a:p>
        </p:txBody>
      </p:sp>
      <p:sp>
        <p:nvSpPr>
          <p:cNvPr id="16387" name="Rectangle 3"/>
          <p:cNvSpPr>
            <a:spLocks noGrp="1" noChangeArrowheads="1"/>
          </p:cNvSpPr>
          <p:nvPr>
            <p:ph type="body" idx="1"/>
          </p:nvPr>
        </p:nvSpPr>
        <p:spPr/>
        <p:txBody>
          <a:bodyPr/>
          <a:lstStyle/>
          <a:p>
            <a:r>
              <a:rPr lang="en-US" altLang="zh-CN" sz="2800">
                <a:ea typeface="宋体" charset="-122"/>
                <a:sym typeface="Symbol" pitchFamily="18" charset="2"/>
              </a:rPr>
              <a:t>Is it transitive?  </a:t>
            </a:r>
          </a:p>
          <a:p>
            <a:r>
              <a:rPr lang="en-US" altLang="zh-CN" sz="2800">
                <a:ea typeface="宋体" charset="-122"/>
                <a:sym typeface="Symbol" pitchFamily="18" charset="2"/>
              </a:rPr>
              <a:t>Since R and S are transitive, then R</a:t>
            </a:r>
            <a:r>
              <a:rPr lang="en-US" altLang="zh-CN" sz="2800" baseline="30000">
                <a:ea typeface="宋体" charset="-122"/>
                <a:sym typeface="Symbol" pitchFamily="18" charset="2"/>
              </a:rPr>
              <a:t>2</a:t>
            </a:r>
            <a:r>
              <a:rPr lang="en-US" altLang="zh-CN" sz="2800">
                <a:ea typeface="宋体" charset="-122"/>
                <a:sym typeface="Symbol" pitchFamily="18" charset="2"/>
              </a:rPr>
              <a:t>R, S</a:t>
            </a:r>
            <a:r>
              <a:rPr lang="en-US" altLang="zh-CN" sz="2800" baseline="30000">
                <a:ea typeface="宋体" charset="-122"/>
                <a:sym typeface="Symbol" pitchFamily="18" charset="2"/>
              </a:rPr>
              <a:t>2</a:t>
            </a:r>
            <a:r>
              <a:rPr lang="en-US" altLang="zh-CN" sz="2800">
                <a:ea typeface="宋体" charset="-122"/>
                <a:sym typeface="Symbol" pitchFamily="18" charset="2"/>
              </a:rPr>
              <a:t>S</a:t>
            </a:r>
          </a:p>
          <a:p>
            <a:r>
              <a:rPr lang="en-US" altLang="zh-CN" sz="2800">
                <a:ea typeface="宋体" charset="-122"/>
                <a:sym typeface="Symbol" pitchFamily="18" charset="2"/>
              </a:rPr>
              <a:t>Then (</a:t>
            </a:r>
            <a:r>
              <a:rPr lang="en-US" altLang="zh-CN" sz="2800">
                <a:ea typeface="宋体" charset="-122"/>
              </a:rPr>
              <a:t>R∩S)</a:t>
            </a:r>
            <a:r>
              <a:rPr lang="en-US" altLang="zh-CN">
                <a:ea typeface="宋体" charset="-122"/>
              </a:rPr>
              <a:t> </a:t>
            </a:r>
            <a:r>
              <a:rPr lang="en-US" altLang="zh-CN" sz="2800" baseline="30000">
                <a:ea typeface="宋体" charset="-122"/>
                <a:sym typeface="Symbol" pitchFamily="18" charset="2"/>
              </a:rPr>
              <a:t>2 </a:t>
            </a:r>
            <a:r>
              <a:rPr lang="en-US" altLang="zh-CN" sz="2800">
                <a:ea typeface="宋体" charset="-122"/>
                <a:sym typeface="Symbol" pitchFamily="18" charset="2"/>
              </a:rPr>
              <a:t>= R</a:t>
            </a:r>
            <a:r>
              <a:rPr lang="en-US" altLang="zh-CN" sz="2800" baseline="30000">
                <a:ea typeface="宋体" charset="-122"/>
                <a:sym typeface="Symbol" pitchFamily="18" charset="2"/>
              </a:rPr>
              <a:t>2 </a:t>
            </a:r>
            <a:r>
              <a:rPr lang="en-US" altLang="zh-CN" sz="2800">
                <a:ea typeface="宋体" charset="-122"/>
              </a:rPr>
              <a:t>∩R</a:t>
            </a:r>
            <a:r>
              <a:rPr lang="en-US" altLang="zh-CN" sz="2800">
                <a:ea typeface="宋体" charset="-122"/>
                <a:cs typeface="Tahoma" pitchFamily="34" charset="0"/>
              </a:rPr>
              <a:t>oS </a:t>
            </a:r>
            <a:r>
              <a:rPr lang="en-US" altLang="zh-CN" sz="2800">
                <a:ea typeface="宋体" charset="-122"/>
              </a:rPr>
              <a:t>∩SoR∩S</a:t>
            </a:r>
            <a:r>
              <a:rPr lang="en-US" altLang="zh-CN" sz="2800" baseline="30000">
                <a:ea typeface="宋体" charset="-122"/>
                <a:sym typeface="Symbol" pitchFamily="18" charset="2"/>
              </a:rPr>
              <a:t>2</a:t>
            </a:r>
            <a:r>
              <a:rPr lang="en-US" altLang="zh-CN" sz="2800">
                <a:ea typeface="宋体" charset="-122"/>
              </a:rPr>
              <a:t> </a:t>
            </a:r>
            <a:r>
              <a:rPr lang="en-US" altLang="zh-CN" sz="2800">
                <a:ea typeface="宋体" charset="-122"/>
                <a:sym typeface="Symbol" pitchFamily="18" charset="2"/>
              </a:rPr>
              <a:t> R</a:t>
            </a:r>
            <a:r>
              <a:rPr lang="en-US" altLang="zh-CN" sz="2800" baseline="30000">
                <a:ea typeface="宋体" charset="-122"/>
                <a:sym typeface="Symbol" pitchFamily="18" charset="2"/>
              </a:rPr>
              <a:t>2 </a:t>
            </a:r>
            <a:r>
              <a:rPr lang="en-US" altLang="zh-CN" sz="2800">
                <a:ea typeface="宋体" charset="-122"/>
              </a:rPr>
              <a:t>∩</a:t>
            </a:r>
            <a:r>
              <a:rPr lang="en-US" altLang="zh-CN" sz="2800" baseline="30000">
                <a:ea typeface="宋体" charset="-122"/>
                <a:sym typeface="Symbol" pitchFamily="18" charset="2"/>
              </a:rPr>
              <a:t> </a:t>
            </a:r>
            <a:r>
              <a:rPr lang="en-US" altLang="zh-CN" sz="2800">
                <a:ea typeface="宋体" charset="-122"/>
              </a:rPr>
              <a:t>S</a:t>
            </a:r>
            <a:r>
              <a:rPr lang="en-US" altLang="zh-CN" sz="2800" baseline="30000">
                <a:ea typeface="宋体" charset="-122"/>
                <a:sym typeface="Symbol" pitchFamily="18" charset="2"/>
              </a:rPr>
              <a:t>2</a:t>
            </a:r>
            <a:r>
              <a:rPr lang="en-US" altLang="zh-CN" sz="2800">
                <a:ea typeface="宋体" charset="-122"/>
              </a:rPr>
              <a:t> = R∩S  </a:t>
            </a:r>
          </a:p>
          <a:p>
            <a:r>
              <a:rPr lang="en-US" altLang="zh-CN" sz="2800">
                <a:ea typeface="宋体" charset="-122"/>
              </a:rPr>
              <a:t>So R∩S  is equivalence relation.</a:t>
            </a:r>
          </a:p>
          <a:p>
            <a:r>
              <a:rPr lang="en-US" altLang="zh-CN" sz="2800">
                <a:ea typeface="宋体" charset="-122"/>
              </a:rPr>
              <a:t>But the answer for </a:t>
            </a:r>
            <a:r>
              <a:rPr lang="en-US" altLang="zh-CN">
                <a:ea typeface="宋体" charset="-122"/>
              </a:rPr>
              <a:t>R∪S is No!</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a:t>
            </a:r>
            <a:r>
              <a:rPr altLang="zh-CN" dirty="0"/>
              <a:t>xercise </a:t>
            </a:r>
            <a:endParaRPr lang="zh-CN" altLang="en-US" dirty="0"/>
          </a:p>
        </p:txBody>
      </p:sp>
      <p:sp>
        <p:nvSpPr>
          <p:cNvPr id="3" name="文本占位符 2"/>
          <p:cNvSpPr>
            <a:spLocks noGrp="1"/>
          </p:cNvSpPr>
          <p:nvPr>
            <p:ph type="body" idx="1"/>
          </p:nvPr>
        </p:nvSpPr>
        <p:spPr/>
        <p:txBody>
          <a:bodyPr>
            <a:normAutofit fontScale="85000" lnSpcReduction="20000"/>
          </a:bodyPr>
          <a:lstStyle/>
          <a:p>
            <a:endParaRPr lang="en-US" altLang="zh-CN" dirty="0">
              <a:ea typeface="宋体" charset="-122"/>
            </a:endParaRPr>
          </a:p>
          <a:p>
            <a:r>
              <a:rPr lang="en-US" altLang="zh-CN" dirty="0">
                <a:ea typeface="宋体" charset="-122"/>
              </a:rPr>
              <a:t>P615-616   13, 31</a:t>
            </a:r>
          </a:p>
          <a:p>
            <a:endParaRPr lang="en-US" altLang="zh-CN" dirty="0">
              <a:ea typeface="宋体" charset="-122"/>
            </a:endParaRPr>
          </a:p>
          <a:p>
            <a:endParaRPr lang="en-US" altLang="zh-CN" dirty="0">
              <a:ea typeface="宋体" charset="-122"/>
            </a:endParaRPr>
          </a:p>
          <a:p>
            <a:r>
              <a:rPr lang="en-US" altLang="zh-CN" dirty="0">
                <a:ea typeface="宋体" charset="-122"/>
              </a:rPr>
              <a:t>P562-566   13, 31</a:t>
            </a:r>
          </a:p>
          <a:p>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Partial Orderings</a:t>
            </a:r>
          </a:p>
        </p:txBody>
      </p:sp>
      <p:sp>
        <p:nvSpPr>
          <p:cNvPr id="3" name="Subtitle 2"/>
          <p:cNvSpPr>
            <a:spLocks noGrp="1"/>
          </p:cNvSpPr>
          <p:nvPr>
            <p:ph type="subTitle" idx="1"/>
          </p:nvPr>
        </p:nvSpPr>
        <p:spPr/>
        <p:txBody>
          <a:bodyPr/>
          <a:lstStyle/>
          <a:p>
            <a:r>
              <a:rPr lang="en-US" dirty="0"/>
              <a:t>Section 9.6</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Partial Orderings and Partially-ordered Sets</a:t>
            </a:r>
          </a:p>
          <a:p>
            <a:r>
              <a:rPr lang="en-US" dirty="0"/>
              <a:t>Lexicographic Orderings</a:t>
            </a:r>
          </a:p>
          <a:p>
            <a:r>
              <a:rPr lang="en-US" dirty="0" err="1"/>
              <a:t>Hasse</a:t>
            </a:r>
            <a:r>
              <a:rPr lang="en-US" dirty="0"/>
              <a:t> Diagrams </a:t>
            </a:r>
          </a:p>
          <a:p>
            <a:r>
              <a:rPr lang="en-US" dirty="0"/>
              <a:t>Lattices</a:t>
            </a:r>
          </a:p>
          <a:p>
            <a:r>
              <a:rPr lang="en-US" dirty="0"/>
              <a:t>Topological Sorting</a:t>
            </a:r>
          </a:p>
          <a:p>
            <a:endParaRPr lang="en-US" dirty="0"/>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a:t>
            </a:r>
          </a:p>
        </p:txBody>
      </p:sp>
      <p:sp>
        <p:nvSpPr>
          <p:cNvPr id="3" name="Content Placeholder 2"/>
          <p:cNvSpPr>
            <a:spLocks noGrp="1"/>
          </p:cNvSpPr>
          <p:nvPr>
            <p:ph idx="1"/>
          </p:nvPr>
        </p:nvSpPr>
        <p:spPr/>
        <p:txBody>
          <a:bodyPr/>
          <a:lstStyle/>
          <a:p>
            <a:pPr>
              <a:buNone/>
            </a:pPr>
            <a:r>
              <a:rPr lang="en-US" b="1" dirty="0"/>
              <a:t>   Definition </a:t>
            </a:r>
            <a:r>
              <a:rPr lang="en-US" b="1" dirty="0">
                <a:latin typeface="Cambria Math" pitchFamily="18" charset="0"/>
                <a:ea typeface="Cambria Math" pitchFamily="18" charset="0"/>
              </a:rPr>
              <a:t>1</a:t>
            </a:r>
            <a:r>
              <a:rPr lang="en-US" dirty="0"/>
              <a:t>: A relation </a:t>
            </a:r>
            <a:r>
              <a:rPr lang="en-US" i="1" dirty="0"/>
              <a:t>R</a:t>
            </a:r>
            <a:r>
              <a:rPr lang="en-US" dirty="0"/>
              <a:t> on a set S is called a </a:t>
            </a:r>
            <a:r>
              <a:rPr lang="en-US" i="1" dirty="0"/>
              <a:t>partial ordering,</a:t>
            </a:r>
            <a:r>
              <a:rPr lang="en-US" dirty="0"/>
              <a:t> or </a:t>
            </a:r>
            <a:r>
              <a:rPr lang="en-US" i="1" dirty="0"/>
              <a:t>partial order, </a:t>
            </a:r>
            <a:r>
              <a:rPr lang="en-US" dirty="0"/>
              <a:t>if it is reflexive, </a:t>
            </a:r>
            <a:r>
              <a:rPr lang="en-US" dirty="0" err="1"/>
              <a:t>antisymmetric</a:t>
            </a:r>
            <a:r>
              <a:rPr lang="en-US" dirty="0"/>
              <a:t>, and transitive. A set together with a partial ordering </a:t>
            </a:r>
            <a:r>
              <a:rPr lang="en-US" i="1" dirty="0"/>
              <a:t>R</a:t>
            </a:r>
            <a:r>
              <a:rPr lang="en-US" dirty="0"/>
              <a:t> is called a </a:t>
            </a:r>
            <a:r>
              <a:rPr lang="en-US" i="1" dirty="0"/>
              <a:t>partially ordered set</a:t>
            </a:r>
            <a:r>
              <a:rPr lang="en-US" dirty="0"/>
              <a:t>, or </a:t>
            </a:r>
            <a:r>
              <a:rPr lang="en-US" i="1" dirty="0" err="1"/>
              <a:t>poset</a:t>
            </a:r>
            <a:r>
              <a:rPr lang="en-US" dirty="0"/>
              <a:t>, and is denoted by (</a:t>
            </a:r>
            <a:r>
              <a:rPr lang="en-US" i="1" dirty="0"/>
              <a:t>S</a:t>
            </a:r>
            <a:r>
              <a:rPr lang="en-US" dirty="0"/>
              <a:t>, </a:t>
            </a:r>
            <a:r>
              <a:rPr lang="en-US" i="1" dirty="0"/>
              <a:t>R</a:t>
            </a:r>
            <a:r>
              <a:rPr lang="en-US" dirty="0"/>
              <a:t>). Members of </a:t>
            </a:r>
            <a:r>
              <a:rPr lang="en-US" i="1" dirty="0"/>
              <a:t>S</a:t>
            </a:r>
            <a:r>
              <a:rPr lang="en-US" dirty="0"/>
              <a:t> are called </a:t>
            </a:r>
            <a:r>
              <a:rPr lang="en-US" i="1" dirty="0"/>
              <a:t>elements </a:t>
            </a:r>
            <a:r>
              <a:rPr lang="en-US" dirty="0"/>
              <a:t>of the </a:t>
            </a:r>
            <a:r>
              <a:rPr lang="en-US" dirty="0" err="1"/>
              <a:t>poset</a:t>
            </a:r>
            <a:r>
              <a:rPr lang="en-US" dirty="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Orderings (</a:t>
            </a:r>
            <a:r>
              <a:rPr lang="en-US" i="1" dirty="0"/>
              <a:t>continued</a:t>
            </a:r>
            <a:r>
              <a:rPr lang="en-US" dirty="0"/>
              <a:t>)</a:t>
            </a:r>
          </a:p>
        </p:txBody>
      </p:sp>
      <p:sp>
        <p:nvSpPr>
          <p:cNvPr id="3" name="Content Placeholder 2"/>
          <p:cNvSpPr>
            <a:spLocks noGrp="1"/>
          </p:cNvSpPr>
          <p:nvPr>
            <p:ph idx="1"/>
          </p:nvPr>
        </p:nvSpPr>
        <p:spPr/>
        <p:txBody>
          <a:bodyPr/>
          <a:lstStyle/>
          <a:p>
            <a:pPr>
              <a:buNone/>
            </a:pPr>
            <a:r>
              <a:rPr lang="en-US" b="1" dirty="0"/>
              <a:t>   Example </a:t>
            </a:r>
            <a:r>
              <a:rPr lang="en-US" b="1" dirty="0">
                <a:latin typeface="Cambria Math" pitchFamily="18" charset="0"/>
                <a:ea typeface="Cambria Math" pitchFamily="18" charset="0"/>
              </a:rPr>
              <a:t>1</a:t>
            </a:r>
            <a:r>
              <a:rPr lang="en-US" dirty="0"/>
              <a:t>: Show that the “greater than or equal” relation (</a:t>
            </a:r>
            <a:r>
              <a:rPr lang="en-US" dirty="0">
                <a:latin typeface="Cambria Math"/>
                <a:ea typeface="Cambria Math"/>
              </a:rPr>
              <a:t>≥</a:t>
            </a:r>
            <a:r>
              <a:rPr lang="en-US" dirty="0"/>
              <a:t>) is a partial ordering on the set of integers.</a:t>
            </a:r>
          </a:p>
          <a:p>
            <a:pPr lvl="1"/>
            <a:r>
              <a:rPr lang="en-US" i="1" dirty="0"/>
              <a:t>Reflexivity</a:t>
            </a:r>
            <a:r>
              <a:rPr lang="en-US" dirty="0"/>
              <a:t>:  </a:t>
            </a:r>
            <a:r>
              <a:rPr lang="en-US" i="1" dirty="0"/>
              <a:t>a</a:t>
            </a:r>
            <a:r>
              <a:rPr lang="en-US" dirty="0"/>
              <a:t> </a:t>
            </a:r>
            <a:r>
              <a:rPr lang="en-US" dirty="0">
                <a:latin typeface="Cambria Math"/>
                <a:ea typeface="Cambria Math"/>
              </a:rPr>
              <a:t>≥</a:t>
            </a:r>
            <a:r>
              <a:rPr lang="en-US" dirty="0"/>
              <a:t> </a:t>
            </a:r>
            <a:r>
              <a:rPr lang="en-US" i="1" dirty="0"/>
              <a:t>a</a:t>
            </a:r>
            <a:r>
              <a:rPr lang="en-US" dirty="0"/>
              <a:t> for every integer </a:t>
            </a:r>
            <a:r>
              <a:rPr lang="en-US" i="1" dirty="0"/>
              <a:t>a</a:t>
            </a:r>
            <a:r>
              <a:rPr lang="en-US" dirty="0"/>
              <a:t>.</a:t>
            </a:r>
          </a:p>
          <a:p>
            <a:pPr lvl="1"/>
            <a:r>
              <a:rPr lang="en-US" i="1" dirty="0" err="1"/>
              <a:t>Antisymmetry</a:t>
            </a:r>
            <a:r>
              <a:rPr lang="en-US" dirty="0"/>
              <a:t>: If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a</a:t>
            </a:r>
            <a:r>
              <a:rPr lang="en-US" dirty="0"/>
              <a:t> , then </a:t>
            </a:r>
            <a:r>
              <a:rPr lang="en-US" i="1" dirty="0"/>
              <a:t>a</a:t>
            </a:r>
            <a:r>
              <a:rPr lang="en-US" dirty="0"/>
              <a:t> = </a:t>
            </a:r>
            <a:r>
              <a:rPr lang="en-US" i="1" dirty="0"/>
              <a:t>b.</a:t>
            </a:r>
          </a:p>
          <a:p>
            <a:pPr lvl="1"/>
            <a:r>
              <a:rPr lang="en-US" i="1" dirty="0"/>
              <a:t>Transitivity</a:t>
            </a:r>
            <a:r>
              <a:rPr lang="en-US" dirty="0"/>
              <a:t>: If </a:t>
            </a:r>
            <a:r>
              <a:rPr lang="en-US" i="1" dirty="0"/>
              <a:t>a</a:t>
            </a:r>
            <a:r>
              <a:rPr lang="en-US" dirty="0"/>
              <a:t> </a:t>
            </a:r>
            <a:r>
              <a:rPr lang="en-US" dirty="0">
                <a:latin typeface="Cambria Math"/>
                <a:ea typeface="Cambria Math"/>
              </a:rPr>
              <a:t>≥</a:t>
            </a:r>
            <a:r>
              <a:rPr lang="en-US" dirty="0"/>
              <a:t> </a:t>
            </a:r>
            <a:r>
              <a:rPr lang="en-US" i="1" dirty="0"/>
              <a:t>b</a:t>
            </a:r>
            <a:r>
              <a:rPr lang="en-US" dirty="0"/>
              <a:t> and </a:t>
            </a:r>
            <a:r>
              <a:rPr lang="en-US" i="1" dirty="0"/>
              <a:t>b</a:t>
            </a:r>
            <a:r>
              <a:rPr lang="en-US" dirty="0"/>
              <a:t> </a:t>
            </a:r>
            <a:r>
              <a:rPr lang="en-US" dirty="0">
                <a:latin typeface="Cambria Math"/>
                <a:ea typeface="Cambria Math"/>
              </a:rPr>
              <a:t>≥</a:t>
            </a:r>
            <a:r>
              <a:rPr lang="en-US" dirty="0"/>
              <a:t> </a:t>
            </a:r>
            <a:r>
              <a:rPr lang="en-US" i="1" dirty="0"/>
              <a:t>c</a:t>
            </a:r>
            <a:r>
              <a:rPr lang="en-US" dirty="0"/>
              <a:t> , then </a:t>
            </a:r>
            <a:r>
              <a:rPr lang="en-US" i="1" dirty="0"/>
              <a:t>a</a:t>
            </a:r>
            <a:r>
              <a:rPr lang="en-US" dirty="0"/>
              <a:t> </a:t>
            </a:r>
            <a:r>
              <a:rPr lang="en-US" dirty="0">
                <a:latin typeface="Cambria Math"/>
                <a:ea typeface="Cambria Math"/>
              </a:rPr>
              <a:t>≥</a:t>
            </a:r>
            <a:r>
              <a:rPr lang="en-US" dirty="0"/>
              <a:t> </a:t>
            </a:r>
            <a:r>
              <a:rPr lang="en-US" i="1" dirty="0"/>
              <a:t>c.</a:t>
            </a:r>
          </a:p>
          <a:p>
            <a:pPr lvl="1"/>
            <a:endParaRPr lang="en-US" i="1" dirty="0"/>
          </a:p>
          <a:p>
            <a:pPr lvl="1">
              <a:buNone/>
            </a:pPr>
            <a:endParaRPr lang="en-US" dirty="0"/>
          </a:p>
        </p:txBody>
      </p:sp>
      <p:sp>
        <p:nvSpPr>
          <p:cNvPr id="4" name="TextBox 3"/>
          <p:cNvSpPr txBox="1"/>
          <p:nvPr/>
        </p:nvSpPr>
        <p:spPr>
          <a:xfrm>
            <a:off x="990600" y="4648200"/>
            <a:ext cx="6629400" cy="646331"/>
          </a:xfrm>
          <a:prstGeom prst="rect">
            <a:avLst/>
          </a:prstGeom>
          <a:noFill/>
          <a:ln>
            <a:solidFill>
              <a:schemeClr val="accent1"/>
            </a:solidFill>
          </a:ln>
        </p:spPr>
        <p:txBody>
          <a:bodyPr wrap="square" rtlCol="0">
            <a:spAutoFit/>
          </a:bodyPr>
          <a:lstStyle/>
          <a:p>
            <a:r>
              <a:rPr lang="en-US" dirty="0"/>
              <a:t>These properties all follow from the order axioms for the integers. (</a:t>
            </a:r>
            <a:r>
              <a:rPr lang="en-US" i="1" dirty="0"/>
              <a:t>See Appendix </a:t>
            </a:r>
            <a:r>
              <a:rPr lang="en-US" dirty="0">
                <a:latin typeface="Cambria Math" pitchFamily="18" charset="0"/>
                <a:ea typeface="Cambria Math" pitchFamily="18" charset="0"/>
              </a:rPr>
              <a:t>1</a:t>
            </a:r>
            <a:r>
              <a:rPr lang="en-US" dirty="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m_{ij} = \left\{ \begin{array}{l}&#10; 1\; \mbox{if} \;(a_i, b_j) \in R,\\&#10;0\; \mbox{if}\; (a_i,b_j) \not\in R.\end{array}\right.&#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10;0 &amp; 0\\&#10;1 &amp;0\\&#10;1&amp; 1&#10;\end{array}&#10;\right].&#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ll}&#10;0&amp;1 &amp; 0&amp; 0 &amp; 0\\&#10;1 &amp;0&amp; 1 &amp; 1 &amp; 0\\&#10;1&amp; 0 &amp; 1 &amp; 0 &amp; 1&#10;\end{array}&#10;\right]?&#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_{R} =\left[\begin{array}{lll}&#10;1 &amp;1&amp; 0\\&#10;1 &amp;1 &amp; 1\\&#10;0&amp; 1 &amp; 1&#10;\end{array}&#10;\right].&#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i \in I} A_{i} = S.$$&#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igcup_{a \in A}[a]_{R} = A.$$.&#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ＭＳ Ｐ明朝"/>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Flow.thmx</Template>
  <TotalTime>7359</TotalTime>
  <Words>9042</Words>
  <Application>Microsoft Office PowerPoint</Application>
  <PresentationFormat>全屏显示(4:3)</PresentationFormat>
  <Paragraphs>852</Paragraphs>
  <Slides>117</Slides>
  <Notes>11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117</vt:i4>
      </vt:variant>
    </vt:vector>
  </HeadingPairs>
  <TitlesOfParts>
    <vt:vector size="133" baseType="lpstr">
      <vt:lpstr>PMingLiU</vt:lpstr>
      <vt:lpstr>Arial</vt:lpstr>
      <vt:lpstr>Calibri</vt:lpstr>
      <vt:lpstr>Cambria</vt:lpstr>
      <vt:lpstr>Cambria Math</vt:lpstr>
      <vt:lpstr>Constantia</vt:lpstr>
      <vt:lpstr>Lucida Sans Unicode</vt:lpstr>
      <vt:lpstr>Symbol</vt:lpstr>
      <vt:lpstr>Tahoma</vt:lpstr>
      <vt:lpstr>Times</vt:lpstr>
      <vt:lpstr>Times New Roman</vt:lpstr>
      <vt:lpstr>Wingdings 2</vt:lpstr>
      <vt:lpstr>Flow</vt:lpstr>
      <vt:lpstr>Equation</vt:lpstr>
      <vt:lpstr>公式</vt:lpstr>
      <vt:lpstr>方程式</vt:lpstr>
      <vt:lpstr>Relations</vt:lpstr>
      <vt:lpstr>Chapter Summary</vt:lpstr>
      <vt:lpstr>Relations and Their Properties</vt:lpstr>
      <vt:lpstr>Section Summary</vt:lpstr>
      <vt:lpstr>Social Relationships</vt:lpstr>
      <vt:lpstr>Social Relationships</vt:lpstr>
      <vt:lpstr>Abstract Relationships</vt:lpstr>
      <vt:lpstr>Binary Relations</vt:lpstr>
      <vt:lpstr>Binary Relation on a Set</vt:lpstr>
      <vt:lpstr>Binary Relation on a Set (cont.)</vt:lpstr>
      <vt:lpstr>Binary Relations on a Set (cont.)</vt:lpstr>
      <vt:lpstr>Reflexive Relations</vt:lpstr>
      <vt:lpstr>Symmetric Relations</vt:lpstr>
      <vt:lpstr>Antisymmetric Relations</vt:lpstr>
      <vt:lpstr>Transitive Relations</vt:lpstr>
      <vt:lpstr>Combining Relations</vt:lpstr>
      <vt:lpstr>Composition</vt:lpstr>
      <vt:lpstr>Representing the  Composition of a Relation</vt:lpstr>
      <vt:lpstr>relational composition</vt:lpstr>
      <vt:lpstr>Powers of a Relation</vt:lpstr>
      <vt:lpstr>Example </vt:lpstr>
      <vt:lpstr>Theorem 1</vt:lpstr>
      <vt:lpstr>Cont…</vt:lpstr>
      <vt:lpstr>Exercise </vt:lpstr>
      <vt:lpstr>n-ary Relations and Their Applications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SQL</vt:lpstr>
      <vt:lpstr>Example 12</vt:lpstr>
      <vt:lpstr>Example 13</vt:lpstr>
      <vt:lpstr>PowerPoint 演示文稿</vt:lpstr>
      <vt:lpstr>Representing Relations</vt:lpstr>
      <vt:lpstr>Section Summary</vt:lpstr>
      <vt:lpstr>Representing Relations Using Matrices</vt:lpstr>
      <vt:lpstr>Examples of Representing Relations Using Matrices</vt:lpstr>
      <vt:lpstr>Examples of Representing Relations Using Matrices (cont.)</vt:lpstr>
      <vt:lpstr>Matrices of Relations on Sets</vt:lpstr>
      <vt:lpstr>Example of a Relation on a Set</vt:lpstr>
      <vt:lpstr>Representing Relations Using Digraphs</vt:lpstr>
      <vt:lpstr>Examples of Digraphs Representing Relations</vt:lpstr>
      <vt:lpstr>Determining which Properties a Relation has from its Digraph</vt:lpstr>
      <vt:lpstr> </vt:lpstr>
      <vt:lpstr>PowerPoint 演示文稿</vt:lpstr>
      <vt:lpstr>PowerPoint 演示文稿</vt:lpstr>
      <vt:lpstr>PowerPoint 演示文稿</vt:lpstr>
      <vt:lpstr>Example of the Powers of a Relation</vt:lpstr>
      <vt:lpstr>Exercise </vt:lpstr>
      <vt:lpstr>Closures of Relations</vt:lpstr>
      <vt:lpstr>Definition of Closure</vt:lpstr>
      <vt:lpstr>Reflexive Closure</vt:lpstr>
      <vt:lpstr>Symmetric Closure</vt:lpstr>
      <vt:lpstr>Transitive Closure</vt:lpstr>
      <vt:lpstr>Transitive Closure</vt:lpstr>
      <vt:lpstr>Transitive Closure  (Cont.)</vt:lpstr>
      <vt:lpstr>Transitive Closure  (Cont.)</vt:lpstr>
      <vt:lpstr>Proof</vt:lpstr>
      <vt:lpstr>Lemma 1</vt:lpstr>
      <vt:lpstr>Transitive Closure  (Cont.)</vt:lpstr>
      <vt:lpstr>Cont…</vt:lpstr>
      <vt:lpstr>Transitive Closure  (Cont.)</vt:lpstr>
      <vt:lpstr>FIGURE 3 (9.4,p604)</vt:lpstr>
      <vt:lpstr>Warshall’s algorithm</vt:lpstr>
      <vt:lpstr>FIGURE 4 (9.4)</vt:lpstr>
      <vt:lpstr>Warshall’s algorithm</vt:lpstr>
      <vt:lpstr>Transitive Closure  (Cont.)</vt:lpstr>
      <vt:lpstr>example</vt:lpstr>
      <vt:lpstr>Exercises</vt:lpstr>
      <vt:lpstr>Equivalence Relations</vt:lpstr>
      <vt:lpstr>Section Summary</vt:lpstr>
      <vt:lpstr>Equivalence Relations</vt:lpstr>
      <vt:lpstr>Strings</vt:lpstr>
      <vt:lpstr>Congruence Modulo m</vt:lpstr>
      <vt:lpstr>Divides</vt:lpstr>
      <vt:lpstr>Equivalence Classes</vt:lpstr>
      <vt:lpstr>Equivalence Classes and Partitions</vt:lpstr>
      <vt:lpstr>Partition of a Set</vt:lpstr>
      <vt:lpstr>An Equivalence Relation Partitions a Set</vt:lpstr>
      <vt:lpstr>An Equivalence Relation Partitions a Set (continued)</vt:lpstr>
      <vt:lpstr>The combining of the Equivalence Relations</vt:lpstr>
      <vt:lpstr>The combining of the Equivalence Relations</vt:lpstr>
      <vt:lpstr>Exercise </vt:lpstr>
      <vt:lpstr>Partial Orderings</vt:lpstr>
      <vt:lpstr>Section Summary</vt:lpstr>
      <vt:lpstr>Partial Orderings</vt:lpstr>
      <vt:lpstr>Partial Orderings (continued)</vt:lpstr>
      <vt:lpstr>Partial Orderings (continued)</vt:lpstr>
      <vt:lpstr>Partial Orderings (continued)</vt:lpstr>
      <vt:lpstr>Comparability</vt:lpstr>
      <vt:lpstr>Lexicographic Order</vt:lpstr>
      <vt:lpstr>Hasse Diagrams</vt:lpstr>
      <vt:lpstr>Procedure for Constructing a   Hasse Diagram</vt:lpstr>
      <vt:lpstr>For the poset ({1,2,3,4,6,8,12}, |)</vt:lpstr>
      <vt:lpstr>Hasse Diagram Terminology</vt:lpstr>
      <vt:lpstr>Hasse Diagram Terminology (Cont ..)</vt:lpstr>
      <vt:lpstr>Example</vt:lpstr>
      <vt:lpstr>Lattices</vt:lpstr>
      <vt:lpstr>Lattice</vt:lpstr>
      <vt:lpstr>Topological Sorting</vt:lpstr>
      <vt:lpstr>Topological Sorting</vt:lpstr>
      <vt:lpstr>FIGURE 9 (9.6,p629)</vt:lpstr>
      <vt:lpstr>FIGURE 10 (9.6)</vt:lpstr>
      <vt:lpstr>FIGURE 11 (9.6)</vt:lpstr>
      <vt:lpstr>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Lenovo</cp:lastModifiedBy>
  <cp:revision>526</cp:revision>
  <dcterms:created xsi:type="dcterms:W3CDTF">2011-12-08T02:09:54Z</dcterms:created>
  <dcterms:modified xsi:type="dcterms:W3CDTF">2020-05-10T13:07:49Z</dcterms:modified>
</cp:coreProperties>
</file>