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2" r:id="rId5"/>
    <p:sldId id="270" r:id="rId6"/>
    <p:sldId id="272" r:id="rId7"/>
    <p:sldId id="273" r:id="rId8"/>
    <p:sldId id="407" r:id="rId9"/>
    <p:sldId id="358" r:id="rId10"/>
    <p:sldId id="409" r:id="rId11"/>
    <p:sldId id="408" r:id="rId12"/>
    <p:sldId id="360" r:id="rId13"/>
    <p:sldId id="410" r:id="rId14"/>
    <p:sldId id="411" r:id="rId15"/>
    <p:sldId id="283" r:id="rId16"/>
    <p:sldId id="321" r:id="rId17"/>
    <p:sldId id="303" r:id="rId18"/>
    <p:sldId id="308" r:id="rId19"/>
    <p:sldId id="363" r:id="rId20"/>
    <p:sldId id="364" r:id="rId21"/>
    <p:sldId id="366" r:id="rId22"/>
    <p:sldId id="367" r:id="rId23"/>
    <p:sldId id="368" r:id="rId24"/>
    <p:sldId id="370" r:id="rId25"/>
    <p:sldId id="371" r:id="rId26"/>
    <p:sldId id="429" r:id="rId27"/>
    <p:sldId id="372" r:id="rId28"/>
    <p:sldId id="374" r:id="rId29"/>
    <p:sldId id="373" r:id="rId30"/>
    <p:sldId id="406" r:id="rId31"/>
  </p:sldIdLst>
  <p:sldSz cx="9144000" cy="5143500" type="screen16x9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9914" autoAdjust="0"/>
  </p:normalViewPr>
  <p:slideViewPr>
    <p:cSldViewPr>
      <p:cViewPr varScale="1">
        <p:scale>
          <a:sx n="104" d="100"/>
          <a:sy n="104" d="100"/>
        </p:scale>
        <p:origin x="312" y="82"/>
      </p:cViewPr>
      <p:guideLst>
        <p:guide orient="horz" pos="162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B05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B05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93944182272"/>
          <c:y val="0.239666217185286"/>
          <c:w val="0.751411102332501"/>
          <c:h val="0.520667565629428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93944182272"/>
          <c:y val="0.239666217185286"/>
          <c:w val="0.751411102332501"/>
          <c:h val="0.520667565629428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93944182272"/>
          <c:y val="0.239666217185286"/>
          <c:w val="0.751411102332501"/>
          <c:h val="0.520667565629428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B05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B05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93944182272"/>
          <c:y val="0.239666217185286"/>
          <c:w val="0.751411102332501"/>
          <c:h val="0.520667565629428"/>
        </c:manualLayout>
      </c:layout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0070C0"/>
              </a:solidFill>
              <a:prstDash val="solid"/>
              <a:round/>
            </a:ln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 cmpd="sng" algn="ctr">
              <a:solidFill>
                <a:srgbClr val="FFC000"/>
              </a:solidFill>
              <a:prstDash val="solid"/>
              <a:round/>
            </a:ln>
          </c:spPr>
          <c:marker>
            <c:symbol val="none"/>
          </c:marker>
          <c:dPt>
            <c:idx val="2"/>
            <c:marker>
              <c:symbol val="none"/>
            </c:marker>
            <c:bubble3D val="0"/>
            <c:spPr>
              <a:ln w="28575" cap="rnd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158088576"/>
        <c:axId val="158094848"/>
      </c:lineChart>
      <c:catAx>
        <c:axId val="158088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94848"/>
        <c:crosses val="autoZero"/>
        <c:auto val="1"/>
        <c:lblAlgn val="ctr"/>
        <c:lblOffset val="100"/>
        <c:noMultiLvlLbl val="0"/>
      </c:catAx>
      <c:valAx>
        <c:axId val="1580948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5808857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 w="12700">
      <a:noFill/>
    </a:ln>
  </c:spPr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GIF"/><Relationship Id="rId6" Type="http://schemas.openxmlformats.org/officeDocument/2006/relationships/image" Target="../media/image4.GIF"/><Relationship Id="rId5" Type="http://schemas.openxmlformats.org/officeDocument/2006/relationships/image" Target="../media/image1.GIF"/><Relationship Id="rId4" Type="http://schemas.openxmlformats.org/officeDocument/2006/relationships/image" Target="../media/image9.png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GIF"/><Relationship Id="rId8" Type="http://schemas.openxmlformats.org/officeDocument/2006/relationships/image" Target="../media/image8.GIF"/><Relationship Id="rId7" Type="http://schemas.openxmlformats.org/officeDocument/2006/relationships/image" Target="../media/image12.GIF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png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0" Type="http://schemas.openxmlformats.org/officeDocument/2006/relationships/slideLayout" Target="../slideLayouts/slideLayout7.xml"/><Relationship Id="rId1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GIF"/><Relationship Id="rId6" Type="http://schemas.openxmlformats.org/officeDocument/2006/relationships/image" Target="../media/image15.GIF"/><Relationship Id="rId5" Type="http://schemas.openxmlformats.org/officeDocument/2006/relationships/image" Target="../media/image2.GIF"/><Relationship Id="rId4" Type="http://schemas.openxmlformats.org/officeDocument/2006/relationships/image" Target="../media/image14.png"/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66800" y="1014408"/>
            <a:ext cx="71532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Comparison among Unbalanced Tree, AVL Tree and Splay Tree</a:t>
            </a:r>
            <a:r>
              <a:rPr lang="id-ID" sz="4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id-ID" sz="4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3924" y="1014408"/>
            <a:ext cx="45719" cy="20907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30350" y="3483001"/>
            <a:ext cx="3932350" cy="395872"/>
            <a:chOff x="2430350" y="3483001"/>
            <a:chExt cx="3932350" cy="395872"/>
          </a:xfrm>
        </p:grpSpPr>
        <p:sp>
          <p:nvSpPr>
            <p:cNvPr id="17" name="Rectangle 16"/>
            <p:cNvSpPr/>
            <p:nvPr/>
          </p:nvSpPr>
          <p:spPr>
            <a:xfrm>
              <a:off x="2781300" y="3483001"/>
              <a:ext cx="3581400" cy="337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bg1">
                      <a:lumMod val="6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 by </a:t>
              </a:r>
              <a:endParaRPr lang="id-ID" sz="16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2430350" y="3483001"/>
              <a:ext cx="350950" cy="395872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14" y="13"/>
                </a:cxn>
                <a:cxn ang="0">
                  <a:pos x="227" y="35"/>
                </a:cxn>
                <a:cxn ang="0">
                  <a:pos x="227" y="53"/>
                </a:cxn>
                <a:cxn ang="0">
                  <a:pos x="214" y="77"/>
                </a:cxn>
                <a:cxn ang="0">
                  <a:pos x="192" y="88"/>
                </a:cxn>
                <a:cxn ang="0">
                  <a:pos x="174" y="88"/>
                </a:cxn>
                <a:cxn ang="0">
                  <a:pos x="152" y="77"/>
                </a:cxn>
                <a:cxn ang="0">
                  <a:pos x="139" y="53"/>
                </a:cxn>
                <a:cxn ang="0">
                  <a:pos x="139" y="35"/>
                </a:cxn>
                <a:cxn ang="0">
                  <a:pos x="152" y="13"/>
                </a:cxn>
                <a:cxn ang="0">
                  <a:pos x="174" y="0"/>
                </a:cxn>
                <a:cxn ang="0">
                  <a:pos x="98" y="13"/>
                </a:cxn>
                <a:cxn ang="0">
                  <a:pos x="111" y="14"/>
                </a:cxn>
                <a:cxn ang="0">
                  <a:pos x="126" y="27"/>
                </a:cxn>
                <a:cxn ang="0">
                  <a:pos x="131" y="46"/>
                </a:cxn>
                <a:cxn ang="0">
                  <a:pos x="127" y="59"/>
                </a:cxn>
                <a:cxn ang="0">
                  <a:pos x="116" y="74"/>
                </a:cxn>
                <a:cxn ang="0">
                  <a:pos x="98" y="79"/>
                </a:cxn>
                <a:cxn ang="0">
                  <a:pos x="85" y="77"/>
                </a:cxn>
                <a:cxn ang="0">
                  <a:pos x="70" y="64"/>
                </a:cxn>
                <a:cxn ang="0">
                  <a:pos x="65" y="46"/>
                </a:cxn>
                <a:cxn ang="0">
                  <a:pos x="66" y="33"/>
                </a:cxn>
                <a:cxn ang="0">
                  <a:pos x="79" y="18"/>
                </a:cxn>
                <a:cxn ang="0">
                  <a:pos x="98" y="13"/>
                </a:cxn>
                <a:cxn ang="0">
                  <a:pos x="33" y="22"/>
                </a:cxn>
                <a:cxn ang="0">
                  <a:pos x="55" y="37"/>
                </a:cxn>
                <a:cxn ang="0">
                  <a:pos x="55" y="55"/>
                </a:cxn>
                <a:cxn ang="0">
                  <a:pos x="33" y="70"/>
                </a:cxn>
                <a:cxn ang="0">
                  <a:pos x="15" y="63"/>
                </a:cxn>
                <a:cxn ang="0">
                  <a:pos x="9" y="46"/>
                </a:cxn>
                <a:cxn ang="0">
                  <a:pos x="24" y="24"/>
                </a:cxn>
                <a:cxn ang="0">
                  <a:pos x="250" y="281"/>
                </a:cxn>
                <a:cxn ang="0">
                  <a:pos x="50" y="222"/>
                </a:cxn>
                <a:cxn ang="0">
                  <a:pos x="0" y="107"/>
                </a:cxn>
                <a:cxn ang="0">
                  <a:pos x="0" y="100"/>
                </a:cxn>
                <a:cxn ang="0">
                  <a:pos x="9" y="83"/>
                </a:cxn>
                <a:cxn ang="0">
                  <a:pos x="26" y="74"/>
                </a:cxn>
                <a:cxn ang="0">
                  <a:pos x="44" y="75"/>
                </a:cxn>
                <a:cxn ang="0">
                  <a:pos x="66" y="98"/>
                </a:cxn>
                <a:cxn ang="0">
                  <a:pos x="81" y="88"/>
                </a:cxn>
                <a:cxn ang="0">
                  <a:pos x="98" y="85"/>
                </a:cxn>
                <a:cxn ang="0">
                  <a:pos x="135" y="103"/>
                </a:cxn>
                <a:cxn ang="0">
                  <a:pos x="152" y="107"/>
                </a:cxn>
                <a:cxn ang="0">
                  <a:pos x="185" y="98"/>
                </a:cxn>
                <a:cxn ang="0">
                  <a:pos x="209" y="103"/>
                </a:cxn>
                <a:cxn ang="0">
                  <a:pos x="237" y="125"/>
                </a:cxn>
                <a:cxn ang="0">
                  <a:pos x="250" y="161"/>
                </a:cxn>
              </a:cxnLst>
              <a:rect l="0" t="0" r="r" b="b"/>
              <a:pathLst>
                <a:path w="250" h="281">
                  <a:moveTo>
                    <a:pt x="183" y="0"/>
                  </a:moveTo>
                  <a:lnTo>
                    <a:pt x="183" y="0"/>
                  </a:lnTo>
                  <a:lnTo>
                    <a:pt x="192" y="0"/>
                  </a:lnTo>
                  <a:lnTo>
                    <a:pt x="202" y="3"/>
                  </a:lnTo>
                  <a:lnTo>
                    <a:pt x="209" y="7"/>
                  </a:lnTo>
                  <a:lnTo>
                    <a:pt x="214" y="13"/>
                  </a:lnTo>
                  <a:lnTo>
                    <a:pt x="220" y="20"/>
                  </a:lnTo>
                  <a:lnTo>
                    <a:pt x="226" y="27"/>
                  </a:lnTo>
                  <a:lnTo>
                    <a:pt x="227" y="35"/>
                  </a:lnTo>
                  <a:lnTo>
                    <a:pt x="229" y="44"/>
                  </a:lnTo>
                  <a:lnTo>
                    <a:pt x="229" y="44"/>
                  </a:lnTo>
                  <a:lnTo>
                    <a:pt x="227" y="53"/>
                  </a:lnTo>
                  <a:lnTo>
                    <a:pt x="226" y="63"/>
                  </a:lnTo>
                  <a:lnTo>
                    <a:pt x="220" y="70"/>
                  </a:lnTo>
                  <a:lnTo>
                    <a:pt x="214" y="77"/>
                  </a:lnTo>
                  <a:lnTo>
                    <a:pt x="209" y="83"/>
                  </a:lnTo>
                  <a:lnTo>
                    <a:pt x="202" y="87"/>
                  </a:lnTo>
                  <a:lnTo>
                    <a:pt x="192" y="88"/>
                  </a:lnTo>
                  <a:lnTo>
                    <a:pt x="183" y="90"/>
                  </a:lnTo>
                  <a:lnTo>
                    <a:pt x="183" y="90"/>
                  </a:lnTo>
                  <a:lnTo>
                    <a:pt x="174" y="88"/>
                  </a:lnTo>
                  <a:lnTo>
                    <a:pt x="166" y="87"/>
                  </a:lnTo>
                  <a:lnTo>
                    <a:pt x="157" y="83"/>
                  </a:lnTo>
                  <a:lnTo>
                    <a:pt x="152" y="77"/>
                  </a:lnTo>
                  <a:lnTo>
                    <a:pt x="146" y="70"/>
                  </a:lnTo>
                  <a:lnTo>
                    <a:pt x="140" y="63"/>
                  </a:lnTo>
                  <a:lnTo>
                    <a:pt x="139" y="53"/>
                  </a:lnTo>
                  <a:lnTo>
                    <a:pt x="139" y="44"/>
                  </a:lnTo>
                  <a:lnTo>
                    <a:pt x="139" y="44"/>
                  </a:lnTo>
                  <a:lnTo>
                    <a:pt x="139" y="35"/>
                  </a:lnTo>
                  <a:lnTo>
                    <a:pt x="140" y="27"/>
                  </a:lnTo>
                  <a:lnTo>
                    <a:pt x="146" y="20"/>
                  </a:lnTo>
                  <a:lnTo>
                    <a:pt x="152" y="13"/>
                  </a:lnTo>
                  <a:lnTo>
                    <a:pt x="157" y="7"/>
                  </a:lnTo>
                  <a:lnTo>
                    <a:pt x="166" y="3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83" y="0"/>
                  </a:lnTo>
                  <a:close/>
                  <a:moveTo>
                    <a:pt x="98" y="13"/>
                  </a:moveTo>
                  <a:lnTo>
                    <a:pt x="98" y="13"/>
                  </a:lnTo>
                  <a:lnTo>
                    <a:pt x="103" y="13"/>
                  </a:lnTo>
                  <a:lnTo>
                    <a:pt x="111" y="14"/>
                  </a:lnTo>
                  <a:lnTo>
                    <a:pt x="116" y="18"/>
                  </a:lnTo>
                  <a:lnTo>
                    <a:pt x="120" y="22"/>
                  </a:lnTo>
                  <a:lnTo>
                    <a:pt x="126" y="27"/>
                  </a:lnTo>
                  <a:lnTo>
                    <a:pt x="127" y="33"/>
                  </a:lnTo>
                  <a:lnTo>
                    <a:pt x="129" y="38"/>
                  </a:lnTo>
                  <a:lnTo>
                    <a:pt x="131" y="46"/>
                  </a:lnTo>
                  <a:lnTo>
                    <a:pt x="131" y="46"/>
                  </a:lnTo>
                  <a:lnTo>
                    <a:pt x="129" y="53"/>
                  </a:lnTo>
                  <a:lnTo>
                    <a:pt x="127" y="59"/>
                  </a:lnTo>
                  <a:lnTo>
                    <a:pt x="126" y="64"/>
                  </a:lnTo>
                  <a:lnTo>
                    <a:pt x="120" y="70"/>
                  </a:lnTo>
                  <a:lnTo>
                    <a:pt x="116" y="74"/>
                  </a:lnTo>
                  <a:lnTo>
                    <a:pt x="111" y="77"/>
                  </a:lnTo>
                  <a:lnTo>
                    <a:pt x="103" y="79"/>
                  </a:lnTo>
                  <a:lnTo>
                    <a:pt x="98" y="79"/>
                  </a:lnTo>
                  <a:lnTo>
                    <a:pt x="98" y="79"/>
                  </a:lnTo>
                  <a:lnTo>
                    <a:pt x="90" y="79"/>
                  </a:lnTo>
                  <a:lnTo>
                    <a:pt x="85" y="77"/>
                  </a:lnTo>
                  <a:lnTo>
                    <a:pt x="79" y="74"/>
                  </a:lnTo>
                  <a:lnTo>
                    <a:pt x="74" y="70"/>
                  </a:lnTo>
                  <a:lnTo>
                    <a:pt x="70" y="64"/>
                  </a:lnTo>
                  <a:lnTo>
                    <a:pt x="66" y="59"/>
                  </a:lnTo>
                  <a:lnTo>
                    <a:pt x="65" y="53"/>
                  </a:lnTo>
                  <a:lnTo>
                    <a:pt x="65" y="46"/>
                  </a:lnTo>
                  <a:lnTo>
                    <a:pt x="65" y="46"/>
                  </a:lnTo>
                  <a:lnTo>
                    <a:pt x="65" y="38"/>
                  </a:lnTo>
                  <a:lnTo>
                    <a:pt x="66" y="33"/>
                  </a:lnTo>
                  <a:lnTo>
                    <a:pt x="70" y="27"/>
                  </a:lnTo>
                  <a:lnTo>
                    <a:pt x="74" y="22"/>
                  </a:lnTo>
                  <a:lnTo>
                    <a:pt x="79" y="18"/>
                  </a:lnTo>
                  <a:lnTo>
                    <a:pt x="85" y="14"/>
                  </a:lnTo>
                  <a:lnTo>
                    <a:pt x="90" y="13"/>
                  </a:lnTo>
                  <a:lnTo>
                    <a:pt x="98" y="13"/>
                  </a:lnTo>
                  <a:lnTo>
                    <a:pt x="98" y="13"/>
                  </a:lnTo>
                  <a:close/>
                  <a:moveTo>
                    <a:pt x="33" y="22"/>
                  </a:moveTo>
                  <a:lnTo>
                    <a:pt x="33" y="22"/>
                  </a:lnTo>
                  <a:lnTo>
                    <a:pt x="42" y="24"/>
                  </a:lnTo>
                  <a:lnTo>
                    <a:pt x="50" y="27"/>
                  </a:lnTo>
                  <a:lnTo>
                    <a:pt x="55" y="3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55" y="55"/>
                  </a:lnTo>
                  <a:lnTo>
                    <a:pt x="50" y="63"/>
                  </a:lnTo>
                  <a:lnTo>
                    <a:pt x="42" y="68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24" y="68"/>
                  </a:lnTo>
                  <a:lnTo>
                    <a:pt x="15" y="63"/>
                  </a:lnTo>
                  <a:lnTo>
                    <a:pt x="11" y="55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11" y="37"/>
                  </a:lnTo>
                  <a:lnTo>
                    <a:pt x="15" y="27"/>
                  </a:lnTo>
                  <a:lnTo>
                    <a:pt x="24" y="24"/>
                  </a:lnTo>
                  <a:lnTo>
                    <a:pt x="33" y="22"/>
                  </a:lnTo>
                  <a:lnTo>
                    <a:pt x="33" y="22"/>
                  </a:lnTo>
                  <a:close/>
                  <a:moveTo>
                    <a:pt x="250" y="281"/>
                  </a:moveTo>
                  <a:lnTo>
                    <a:pt x="120" y="281"/>
                  </a:lnTo>
                  <a:lnTo>
                    <a:pt x="120" y="222"/>
                  </a:lnTo>
                  <a:lnTo>
                    <a:pt x="50" y="222"/>
                  </a:lnTo>
                  <a:lnTo>
                    <a:pt x="50" y="172"/>
                  </a:lnTo>
                  <a:lnTo>
                    <a:pt x="0" y="17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2" y="94"/>
                  </a:lnTo>
                  <a:lnTo>
                    <a:pt x="5" y="88"/>
                  </a:lnTo>
                  <a:lnTo>
                    <a:pt x="9" y="83"/>
                  </a:lnTo>
                  <a:lnTo>
                    <a:pt x="15" y="79"/>
                  </a:lnTo>
                  <a:lnTo>
                    <a:pt x="20" y="75"/>
                  </a:lnTo>
                  <a:lnTo>
                    <a:pt x="26" y="74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44" y="75"/>
                  </a:lnTo>
                  <a:lnTo>
                    <a:pt x="53" y="81"/>
                  </a:lnTo>
                  <a:lnTo>
                    <a:pt x="61" y="88"/>
                  </a:lnTo>
                  <a:lnTo>
                    <a:pt x="66" y="98"/>
                  </a:lnTo>
                  <a:lnTo>
                    <a:pt x="66" y="98"/>
                  </a:lnTo>
                  <a:lnTo>
                    <a:pt x="72" y="92"/>
                  </a:lnTo>
                  <a:lnTo>
                    <a:pt x="81" y="88"/>
                  </a:lnTo>
                  <a:lnTo>
                    <a:pt x="89" y="87"/>
                  </a:lnTo>
                  <a:lnTo>
                    <a:pt x="98" y="85"/>
                  </a:lnTo>
                  <a:lnTo>
                    <a:pt x="98" y="85"/>
                  </a:lnTo>
                  <a:lnTo>
                    <a:pt x="113" y="88"/>
                  </a:lnTo>
                  <a:lnTo>
                    <a:pt x="124" y="94"/>
                  </a:lnTo>
                  <a:lnTo>
                    <a:pt x="135" y="103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52" y="107"/>
                  </a:lnTo>
                  <a:lnTo>
                    <a:pt x="161" y="101"/>
                  </a:lnTo>
                  <a:lnTo>
                    <a:pt x="172" y="100"/>
                  </a:lnTo>
                  <a:lnTo>
                    <a:pt x="185" y="98"/>
                  </a:lnTo>
                  <a:lnTo>
                    <a:pt x="185" y="98"/>
                  </a:lnTo>
                  <a:lnTo>
                    <a:pt x="198" y="100"/>
                  </a:lnTo>
                  <a:lnTo>
                    <a:pt x="209" y="103"/>
                  </a:lnTo>
                  <a:lnTo>
                    <a:pt x="220" y="109"/>
                  </a:lnTo>
                  <a:lnTo>
                    <a:pt x="229" y="116"/>
                  </a:lnTo>
                  <a:lnTo>
                    <a:pt x="237" y="125"/>
                  </a:lnTo>
                  <a:lnTo>
                    <a:pt x="244" y="137"/>
                  </a:lnTo>
                  <a:lnTo>
                    <a:pt x="248" y="148"/>
                  </a:lnTo>
                  <a:lnTo>
                    <a:pt x="250" y="161"/>
                  </a:lnTo>
                  <a:lnTo>
                    <a:pt x="250" y="161"/>
                  </a:lnTo>
                  <a:lnTo>
                    <a:pt x="250" y="28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762000" y="1567990"/>
            <a:ext cx="2795478" cy="1852247"/>
            <a:chOff x="990600" y="1657350"/>
            <a:chExt cx="2795478" cy="1852247"/>
          </a:xfrm>
        </p:grpSpPr>
        <p:grpSp>
          <p:nvGrpSpPr>
            <p:cNvPr id="15" name="Group 38"/>
            <p:cNvGrpSpPr/>
            <p:nvPr/>
          </p:nvGrpSpPr>
          <p:grpSpPr>
            <a:xfrm>
              <a:off x="990600" y="1657350"/>
              <a:ext cx="2795478" cy="338554"/>
              <a:chOff x="285720" y="3000378"/>
              <a:chExt cx="2795478" cy="338554"/>
            </a:xfrm>
          </p:grpSpPr>
          <p:sp>
            <p:nvSpPr>
              <p:cNvPr id="16" name="Freeform 100"/>
              <p:cNvSpPr/>
              <p:nvPr/>
            </p:nvSpPr>
            <p:spPr bwMode="auto">
              <a:xfrm>
                <a:off x="285720" y="3000378"/>
                <a:ext cx="225425" cy="254000"/>
              </a:xfrm>
              <a:custGeom>
                <a:avLst/>
                <a:gdLst/>
                <a:ahLst/>
                <a:cxnLst>
                  <a:cxn ang="0">
                    <a:pos x="230" y="212"/>
                  </a:cxn>
                  <a:cxn ang="0">
                    <a:pos x="212" y="216"/>
                  </a:cxn>
                  <a:cxn ang="0">
                    <a:pos x="197" y="223"/>
                  </a:cxn>
                  <a:cxn ang="0">
                    <a:pos x="105" y="169"/>
                  </a:cxn>
                  <a:cxn ang="0">
                    <a:pos x="105" y="160"/>
                  </a:cxn>
                  <a:cxn ang="0">
                    <a:pos x="197" y="96"/>
                  </a:cxn>
                  <a:cxn ang="0">
                    <a:pos x="204" y="100"/>
                  </a:cxn>
                  <a:cxn ang="0">
                    <a:pos x="221" y="105"/>
                  </a:cxn>
                  <a:cxn ang="0">
                    <a:pos x="230" y="107"/>
                  </a:cxn>
                  <a:cxn ang="0">
                    <a:pos x="250" y="102"/>
                  </a:cxn>
                  <a:cxn ang="0">
                    <a:pos x="266" y="91"/>
                  </a:cxn>
                  <a:cxn ang="0">
                    <a:pos x="277" y="75"/>
                  </a:cxn>
                  <a:cxn ang="0">
                    <a:pos x="282" y="53"/>
                  </a:cxn>
                  <a:cxn ang="0">
                    <a:pos x="281" y="44"/>
                  </a:cxn>
                  <a:cxn ang="0">
                    <a:pos x="273" y="24"/>
                  </a:cxn>
                  <a:cxn ang="0">
                    <a:pos x="259" y="9"/>
                  </a:cxn>
                  <a:cxn ang="0">
                    <a:pos x="239" y="2"/>
                  </a:cxn>
                  <a:cxn ang="0">
                    <a:pos x="230" y="0"/>
                  </a:cxn>
                  <a:cxn ang="0">
                    <a:pos x="208" y="4"/>
                  </a:cxn>
                  <a:cxn ang="0">
                    <a:pos x="192" y="17"/>
                  </a:cxn>
                  <a:cxn ang="0">
                    <a:pos x="181" y="33"/>
                  </a:cxn>
                  <a:cxn ang="0">
                    <a:pos x="175" y="53"/>
                  </a:cxn>
                  <a:cxn ang="0">
                    <a:pos x="177" y="62"/>
                  </a:cxn>
                  <a:cxn ang="0">
                    <a:pos x="85" y="118"/>
                  </a:cxn>
                  <a:cxn ang="0">
                    <a:pos x="68" y="109"/>
                  </a:cxn>
                  <a:cxn ang="0">
                    <a:pos x="52" y="107"/>
                  </a:cxn>
                  <a:cxn ang="0">
                    <a:pos x="41" y="107"/>
                  </a:cxn>
                  <a:cxn ang="0">
                    <a:pos x="23" y="116"/>
                  </a:cxn>
                  <a:cxn ang="0">
                    <a:pos x="9" y="131"/>
                  </a:cxn>
                  <a:cxn ang="0">
                    <a:pos x="0" y="149"/>
                  </a:cxn>
                  <a:cxn ang="0">
                    <a:pos x="0" y="160"/>
                  </a:cxn>
                  <a:cxn ang="0">
                    <a:pos x="3" y="180"/>
                  </a:cxn>
                  <a:cxn ang="0">
                    <a:pos x="14" y="198"/>
                  </a:cxn>
                  <a:cxn ang="0">
                    <a:pos x="30" y="209"/>
                  </a:cxn>
                  <a:cxn ang="0">
                    <a:pos x="52" y="212"/>
                  </a:cxn>
                  <a:cxn ang="0">
                    <a:pos x="61" y="212"/>
                  </a:cxn>
                  <a:cxn ang="0">
                    <a:pos x="78" y="207"/>
                  </a:cxn>
                  <a:cxn ang="0">
                    <a:pos x="177" y="258"/>
                  </a:cxn>
                  <a:cxn ang="0">
                    <a:pos x="175" y="267"/>
                  </a:cxn>
                  <a:cxn ang="0">
                    <a:pos x="177" y="278"/>
                  </a:cxn>
                  <a:cxn ang="0">
                    <a:pos x="184" y="296"/>
                  </a:cxn>
                  <a:cxn ang="0">
                    <a:pos x="199" y="310"/>
                  </a:cxn>
                  <a:cxn ang="0">
                    <a:pos x="219" y="318"/>
                  </a:cxn>
                  <a:cxn ang="0">
                    <a:pos x="230" y="319"/>
                  </a:cxn>
                  <a:cxn ang="0">
                    <a:pos x="250" y="316"/>
                  </a:cxn>
                  <a:cxn ang="0">
                    <a:pos x="266" y="303"/>
                  </a:cxn>
                  <a:cxn ang="0">
                    <a:pos x="277" y="287"/>
                  </a:cxn>
                  <a:cxn ang="0">
                    <a:pos x="282" y="267"/>
                  </a:cxn>
                  <a:cxn ang="0">
                    <a:pos x="281" y="256"/>
                  </a:cxn>
                  <a:cxn ang="0">
                    <a:pos x="273" y="236"/>
                  </a:cxn>
                  <a:cxn ang="0">
                    <a:pos x="259" y="221"/>
                  </a:cxn>
                  <a:cxn ang="0">
                    <a:pos x="239" y="214"/>
                  </a:cxn>
                  <a:cxn ang="0">
                    <a:pos x="230" y="212"/>
                  </a:cxn>
                </a:cxnLst>
                <a:rect l="0" t="0" r="r" b="b"/>
                <a:pathLst>
                  <a:path w="282" h="319">
                    <a:moveTo>
                      <a:pt x="230" y="212"/>
                    </a:moveTo>
                    <a:lnTo>
                      <a:pt x="230" y="212"/>
                    </a:lnTo>
                    <a:lnTo>
                      <a:pt x="221" y="214"/>
                    </a:lnTo>
                    <a:lnTo>
                      <a:pt x="212" y="216"/>
                    </a:lnTo>
                    <a:lnTo>
                      <a:pt x="204" y="220"/>
                    </a:lnTo>
                    <a:lnTo>
                      <a:pt x="197" y="223"/>
                    </a:lnTo>
                    <a:lnTo>
                      <a:pt x="105" y="169"/>
                    </a:lnTo>
                    <a:lnTo>
                      <a:pt x="105" y="169"/>
                    </a:lnTo>
                    <a:lnTo>
                      <a:pt x="105" y="160"/>
                    </a:lnTo>
                    <a:lnTo>
                      <a:pt x="105" y="160"/>
                    </a:lnTo>
                    <a:lnTo>
                      <a:pt x="105" y="151"/>
                    </a:lnTo>
                    <a:lnTo>
                      <a:pt x="197" y="96"/>
                    </a:lnTo>
                    <a:lnTo>
                      <a:pt x="197" y="96"/>
                    </a:lnTo>
                    <a:lnTo>
                      <a:pt x="204" y="100"/>
                    </a:lnTo>
                    <a:lnTo>
                      <a:pt x="212" y="104"/>
                    </a:lnTo>
                    <a:lnTo>
                      <a:pt x="221" y="105"/>
                    </a:lnTo>
                    <a:lnTo>
                      <a:pt x="230" y="107"/>
                    </a:lnTo>
                    <a:lnTo>
                      <a:pt x="230" y="107"/>
                    </a:lnTo>
                    <a:lnTo>
                      <a:pt x="239" y="105"/>
                    </a:lnTo>
                    <a:lnTo>
                      <a:pt x="250" y="102"/>
                    </a:lnTo>
                    <a:lnTo>
                      <a:pt x="259" y="98"/>
                    </a:lnTo>
                    <a:lnTo>
                      <a:pt x="266" y="91"/>
                    </a:lnTo>
                    <a:lnTo>
                      <a:pt x="273" y="84"/>
                    </a:lnTo>
                    <a:lnTo>
                      <a:pt x="277" y="75"/>
                    </a:lnTo>
                    <a:lnTo>
                      <a:pt x="281" y="64"/>
                    </a:lnTo>
                    <a:lnTo>
                      <a:pt x="282" y="53"/>
                    </a:lnTo>
                    <a:lnTo>
                      <a:pt x="282" y="53"/>
                    </a:lnTo>
                    <a:lnTo>
                      <a:pt x="281" y="44"/>
                    </a:lnTo>
                    <a:lnTo>
                      <a:pt x="277" y="33"/>
                    </a:lnTo>
                    <a:lnTo>
                      <a:pt x="273" y="24"/>
                    </a:lnTo>
                    <a:lnTo>
                      <a:pt x="266" y="17"/>
                    </a:lnTo>
                    <a:lnTo>
                      <a:pt x="259" y="9"/>
                    </a:lnTo>
                    <a:lnTo>
                      <a:pt x="250" y="4"/>
                    </a:lnTo>
                    <a:lnTo>
                      <a:pt x="239" y="2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9" y="2"/>
                    </a:lnTo>
                    <a:lnTo>
                      <a:pt x="208" y="4"/>
                    </a:lnTo>
                    <a:lnTo>
                      <a:pt x="199" y="9"/>
                    </a:lnTo>
                    <a:lnTo>
                      <a:pt x="192" y="17"/>
                    </a:lnTo>
                    <a:lnTo>
                      <a:pt x="184" y="24"/>
                    </a:lnTo>
                    <a:lnTo>
                      <a:pt x="181" y="33"/>
                    </a:lnTo>
                    <a:lnTo>
                      <a:pt x="177" y="44"/>
                    </a:lnTo>
                    <a:lnTo>
                      <a:pt x="175" y="53"/>
                    </a:lnTo>
                    <a:lnTo>
                      <a:pt x="175" y="53"/>
                    </a:lnTo>
                    <a:lnTo>
                      <a:pt x="177" y="62"/>
                    </a:lnTo>
                    <a:lnTo>
                      <a:pt x="85" y="118"/>
                    </a:lnTo>
                    <a:lnTo>
                      <a:pt x="85" y="118"/>
                    </a:lnTo>
                    <a:lnTo>
                      <a:pt x="78" y="113"/>
                    </a:lnTo>
                    <a:lnTo>
                      <a:pt x="68" y="109"/>
                    </a:lnTo>
                    <a:lnTo>
                      <a:pt x="61" y="107"/>
                    </a:lnTo>
                    <a:lnTo>
                      <a:pt x="52" y="107"/>
                    </a:lnTo>
                    <a:lnTo>
                      <a:pt x="52" y="107"/>
                    </a:lnTo>
                    <a:lnTo>
                      <a:pt x="41" y="107"/>
                    </a:lnTo>
                    <a:lnTo>
                      <a:pt x="30" y="111"/>
                    </a:lnTo>
                    <a:lnTo>
                      <a:pt x="23" y="116"/>
                    </a:lnTo>
                    <a:lnTo>
                      <a:pt x="14" y="122"/>
                    </a:lnTo>
                    <a:lnTo>
                      <a:pt x="9" y="131"/>
                    </a:lnTo>
                    <a:lnTo>
                      <a:pt x="3" y="140"/>
                    </a:lnTo>
                    <a:lnTo>
                      <a:pt x="0" y="149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171"/>
                    </a:lnTo>
                    <a:lnTo>
                      <a:pt x="3" y="180"/>
                    </a:lnTo>
                    <a:lnTo>
                      <a:pt x="9" y="189"/>
                    </a:lnTo>
                    <a:lnTo>
                      <a:pt x="14" y="198"/>
                    </a:lnTo>
                    <a:lnTo>
                      <a:pt x="23" y="203"/>
                    </a:lnTo>
                    <a:lnTo>
                      <a:pt x="30" y="209"/>
                    </a:lnTo>
                    <a:lnTo>
                      <a:pt x="41" y="212"/>
                    </a:lnTo>
                    <a:lnTo>
                      <a:pt x="52" y="212"/>
                    </a:lnTo>
                    <a:lnTo>
                      <a:pt x="52" y="212"/>
                    </a:lnTo>
                    <a:lnTo>
                      <a:pt x="61" y="212"/>
                    </a:lnTo>
                    <a:lnTo>
                      <a:pt x="68" y="211"/>
                    </a:lnTo>
                    <a:lnTo>
                      <a:pt x="78" y="207"/>
                    </a:lnTo>
                    <a:lnTo>
                      <a:pt x="85" y="202"/>
                    </a:lnTo>
                    <a:lnTo>
                      <a:pt x="177" y="258"/>
                    </a:lnTo>
                    <a:lnTo>
                      <a:pt x="177" y="258"/>
                    </a:lnTo>
                    <a:lnTo>
                      <a:pt x="175" y="267"/>
                    </a:lnTo>
                    <a:lnTo>
                      <a:pt x="175" y="267"/>
                    </a:lnTo>
                    <a:lnTo>
                      <a:pt x="177" y="278"/>
                    </a:lnTo>
                    <a:lnTo>
                      <a:pt x="181" y="287"/>
                    </a:lnTo>
                    <a:lnTo>
                      <a:pt x="184" y="296"/>
                    </a:lnTo>
                    <a:lnTo>
                      <a:pt x="192" y="303"/>
                    </a:lnTo>
                    <a:lnTo>
                      <a:pt x="199" y="310"/>
                    </a:lnTo>
                    <a:lnTo>
                      <a:pt x="208" y="316"/>
                    </a:lnTo>
                    <a:lnTo>
                      <a:pt x="219" y="318"/>
                    </a:lnTo>
                    <a:lnTo>
                      <a:pt x="230" y="319"/>
                    </a:lnTo>
                    <a:lnTo>
                      <a:pt x="230" y="319"/>
                    </a:lnTo>
                    <a:lnTo>
                      <a:pt x="239" y="318"/>
                    </a:lnTo>
                    <a:lnTo>
                      <a:pt x="250" y="316"/>
                    </a:lnTo>
                    <a:lnTo>
                      <a:pt x="259" y="310"/>
                    </a:lnTo>
                    <a:lnTo>
                      <a:pt x="266" y="303"/>
                    </a:lnTo>
                    <a:lnTo>
                      <a:pt x="273" y="296"/>
                    </a:lnTo>
                    <a:lnTo>
                      <a:pt x="277" y="287"/>
                    </a:lnTo>
                    <a:lnTo>
                      <a:pt x="281" y="278"/>
                    </a:lnTo>
                    <a:lnTo>
                      <a:pt x="282" y="267"/>
                    </a:lnTo>
                    <a:lnTo>
                      <a:pt x="282" y="267"/>
                    </a:lnTo>
                    <a:lnTo>
                      <a:pt x="281" y="256"/>
                    </a:lnTo>
                    <a:lnTo>
                      <a:pt x="277" y="245"/>
                    </a:lnTo>
                    <a:lnTo>
                      <a:pt x="273" y="236"/>
                    </a:lnTo>
                    <a:lnTo>
                      <a:pt x="266" y="229"/>
                    </a:lnTo>
                    <a:lnTo>
                      <a:pt x="259" y="221"/>
                    </a:lnTo>
                    <a:lnTo>
                      <a:pt x="250" y="218"/>
                    </a:lnTo>
                    <a:lnTo>
                      <a:pt x="239" y="214"/>
                    </a:lnTo>
                    <a:lnTo>
                      <a:pt x="230" y="212"/>
                    </a:lnTo>
                    <a:lnTo>
                      <a:pt x="230" y="21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Rectangle 32"/>
              <p:cNvSpPr/>
              <p:nvPr/>
            </p:nvSpPr>
            <p:spPr>
              <a:xfrm>
                <a:off x="571472" y="3000378"/>
                <a:ext cx="25097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 Structure Definiton</a:t>
                </a:r>
                <a:endPara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1543080" y="2160646"/>
              <a:ext cx="1152526" cy="1348951"/>
              <a:chOff x="1752598" y="1475708"/>
              <a:chExt cx="1152526" cy="1348951"/>
            </a:xfrm>
          </p:grpSpPr>
          <p:grpSp>
            <p:nvGrpSpPr>
              <p:cNvPr id="18" name="Group 30"/>
              <p:cNvGrpSpPr/>
              <p:nvPr/>
            </p:nvGrpSpPr>
            <p:grpSpPr bwMode="auto">
              <a:xfrm>
                <a:off x="1752599" y="2032496"/>
                <a:ext cx="1152525" cy="792163"/>
                <a:chOff x="4513" y="935"/>
                <a:chExt cx="726" cy="499"/>
              </a:xfrm>
            </p:grpSpPr>
            <p:sp>
              <p:nvSpPr>
                <p:cNvPr id="1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876" y="1162"/>
                  <a:ext cx="362" cy="166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FFFF"/>
                      </a:solidFill>
                    </a:rPr>
                    <a:t>right</a:t>
                  </a:r>
                  <a:endParaRPr lang="en-US" altLang="zh-CN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513" y="1162"/>
                  <a:ext cx="362" cy="166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>
                      <a:solidFill>
                        <a:srgbClr val="FFFFFF"/>
                      </a:solidFill>
                    </a:rPr>
                    <a:t>left</a:t>
                  </a:r>
                  <a:endParaRPr lang="en-US" altLang="zh-CN" sz="16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513" y="935"/>
                  <a:ext cx="725" cy="2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1600"/>
                    <a:t>key</a:t>
                  </a:r>
                  <a:endParaRPr lang="en-US" altLang="zh-CN" sz="1600"/>
                </a:p>
              </p:txBody>
            </p:sp>
            <p:sp>
              <p:nvSpPr>
                <p:cNvPr id="24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513" y="1298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8"/>
                <p:cNvSpPr>
                  <a:spLocks noChangeShapeType="1"/>
                </p:cNvSpPr>
                <p:nvPr/>
              </p:nvSpPr>
              <p:spPr bwMode="auto">
                <a:xfrm>
                  <a:off x="5103" y="1298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752598" y="1723152"/>
                <a:ext cx="1150939" cy="324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FFFFFF"/>
                    </a:solidFill>
                  </a:rPr>
                  <a:t>parent</a:t>
                </a:r>
                <a:endParaRPr lang="en-US" altLang="zh-CN" sz="1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 flipH="1" flipV="1">
                <a:off x="2310491" y="1475708"/>
                <a:ext cx="5442" cy="28292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 Tree(Bottom-up)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95800" y="1523718"/>
            <a:ext cx="4105227" cy="2658767"/>
            <a:chOff x="4624382" y="1519972"/>
            <a:chExt cx="4105227" cy="2658767"/>
          </a:xfrm>
        </p:grpSpPr>
        <p:grpSp>
          <p:nvGrpSpPr>
            <p:cNvPr id="29" name="组合 28"/>
            <p:cNvGrpSpPr/>
            <p:nvPr/>
          </p:nvGrpSpPr>
          <p:grpSpPr>
            <a:xfrm>
              <a:off x="4800600" y="1519972"/>
              <a:ext cx="1508962" cy="369332"/>
              <a:chOff x="4800600" y="1519972"/>
              <a:chExt cx="1508962" cy="369332"/>
            </a:xfrm>
          </p:grpSpPr>
          <p:sp>
            <p:nvSpPr>
              <p:cNvPr id="31" name="Freeform 53"/>
              <p:cNvSpPr>
                <a:spLocks noEditPoints="1"/>
              </p:cNvSpPr>
              <p:nvPr/>
            </p:nvSpPr>
            <p:spPr bwMode="auto">
              <a:xfrm>
                <a:off x="4800600" y="1532263"/>
                <a:ext cx="313206" cy="344750"/>
              </a:xfrm>
              <a:custGeom>
                <a:avLst/>
                <a:gdLst/>
                <a:ahLst/>
                <a:cxnLst>
                  <a:cxn ang="0">
                    <a:pos x="61" y="230"/>
                  </a:cxn>
                  <a:cxn ang="0">
                    <a:pos x="39" y="201"/>
                  </a:cxn>
                  <a:cxn ang="0">
                    <a:pos x="29" y="167"/>
                  </a:cxn>
                  <a:cxn ang="0">
                    <a:pos x="30" y="134"/>
                  </a:cxn>
                  <a:cxn ang="0">
                    <a:pos x="52" y="85"/>
                  </a:cxn>
                  <a:cxn ang="0">
                    <a:pos x="94" y="53"/>
                  </a:cxn>
                  <a:cxn ang="0">
                    <a:pos x="110" y="18"/>
                  </a:cxn>
                  <a:cxn ang="0">
                    <a:pos x="49" y="49"/>
                  </a:cxn>
                  <a:cxn ang="0">
                    <a:pos x="9" y="105"/>
                  </a:cxn>
                  <a:cxn ang="0">
                    <a:pos x="0" y="152"/>
                  </a:cxn>
                  <a:cxn ang="0">
                    <a:pos x="3" y="183"/>
                  </a:cxn>
                  <a:cxn ang="0">
                    <a:pos x="20" y="223"/>
                  </a:cxn>
                  <a:cxn ang="0">
                    <a:pos x="47" y="257"/>
                  </a:cxn>
                  <a:cxn ang="0">
                    <a:pos x="61" y="265"/>
                  </a:cxn>
                  <a:cxn ang="0">
                    <a:pos x="74" y="256"/>
                  </a:cxn>
                  <a:cxn ang="0">
                    <a:pos x="68" y="239"/>
                  </a:cxn>
                  <a:cxn ang="0">
                    <a:pos x="228" y="49"/>
                  </a:cxn>
                  <a:cxn ang="0">
                    <a:pos x="212" y="45"/>
                  </a:cxn>
                  <a:cxn ang="0">
                    <a:pos x="203" y="58"/>
                  </a:cxn>
                  <a:cxn ang="0">
                    <a:pos x="208" y="67"/>
                  </a:cxn>
                  <a:cxn ang="0">
                    <a:pos x="232" y="94"/>
                  </a:cxn>
                  <a:cxn ang="0">
                    <a:pos x="246" y="127"/>
                  </a:cxn>
                  <a:cxn ang="0">
                    <a:pos x="250" y="152"/>
                  </a:cxn>
                  <a:cxn ang="0">
                    <a:pos x="235" y="207"/>
                  </a:cxn>
                  <a:cxn ang="0">
                    <a:pos x="199" y="245"/>
                  </a:cxn>
                  <a:cxn ang="0">
                    <a:pos x="166" y="288"/>
                  </a:cxn>
                  <a:cxn ang="0">
                    <a:pos x="210" y="272"/>
                  </a:cxn>
                  <a:cxn ang="0">
                    <a:pos x="259" y="221"/>
                  </a:cxn>
                  <a:cxn ang="0">
                    <a:pos x="277" y="165"/>
                  </a:cxn>
                  <a:cxn ang="0">
                    <a:pos x="275" y="138"/>
                  </a:cxn>
                  <a:cxn ang="0">
                    <a:pos x="264" y="94"/>
                  </a:cxn>
                  <a:cxn ang="0">
                    <a:pos x="239" y="58"/>
                  </a:cxn>
                  <a:cxn ang="0">
                    <a:pos x="123" y="71"/>
                  </a:cxn>
                  <a:cxn ang="0">
                    <a:pos x="172" y="40"/>
                  </a:cxn>
                  <a:cxn ang="0">
                    <a:pos x="168" y="29"/>
                  </a:cxn>
                  <a:cxn ang="0">
                    <a:pos x="117" y="0"/>
                  </a:cxn>
                  <a:cxn ang="0">
                    <a:pos x="110" y="9"/>
                  </a:cxn>
                  <a:cxn ang="0">
                    <a:pos x="112" y="69"/>
                  </a:cxn>
                  <a:cxn ang="0">
                    <a:pos x="123" y="71"/>
                  </a:cxn>
                  <a:cxn ang="0">
                    <a:pos x="108" y="263"/>
                  </a:cxn>
                  <a:cxn ang="0">
                    <a:pos x="105" y="270"/>
                  </a:cxn>
                  <a:cxn ang="0">
                    <a:pos x="154" y="305"/>
                  </a:cxn>
                  <a:cxn ang="0">
                    <a:pos x="163" y="306"/>
                  </a:cxn>
                  <a:cxn ang="0">
                    <a:pos x="166" y="243"/>
                  </a:cxn>
                  <a:cxn ang="0">
                    <a:pos x="163" y="236"/>
                  </a:cxn>
                  <a:cxn ang="0">
                    <a:pos x="154" y="236"/>
                  </a:cxn>
                </a:cxnLst>
                <a:rect l="0" t="0" r="r" b="b"/>
                <a:pathLst>
                  <a:path w="277" h="306">
                    <a:moveTo>
                      <a:pt x="68" y="239"/>
                    </a:moveTo>
                    <a:lnTo>
                      <a:pt x="68" y="239"/>
                    </a:lnTo>
                    <a:lnTo>
                      <a:pt x="61" y="230"/>
                    </a:lnTo>
                    <a:lnTo>
                      <a:pt x="52" y="223"/>
                    </a:lnTo>
                    <a:lnTo>
                      <a:pt x="45" y="212"/>
                    </a:lnTo>
                    <a:lnTo>
                      <a:pt x="39" y="201"/>
                    </a:lnTo>
                    <a:lnTo>
                      <a:pt x="34" y="190"/>
                    </a:lnTo>
                    <a:lnTo>
                      <a:pt x="30" y="178"/>
                    </a:lnTo>
                    <a:lnTo>
                      <a:pt x="29" y="167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0" y="134"/>
                    </a:lnTo>
                    <a:lnTo>
                      <a:pt x="34" y="116"/>
                    </a:lnTo>
                    <a:lnTo>
                      <a:pt x="41" y="100"/>
                    </a:lnTo>
                    <a:lnTo>
                      <a:pt x="52" y="85"/>
                    </a:lnTo>
                    <a:lnTo>
                      <a:pt x="63" y="72"/>
                    </a:lnTo>
                    <a:lnTo>
                      <a:pt x="78" y="62"/>
                    </a:lnTo>
                    <a:lnTo>
                      <a:pt x="94" y="53"/>
                    </a:lnTo>
                    <a:lnTo>
                      <a:pt x="110" y="47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88" y="25"/>
                    </a:lnTo>
                    <a:lnTo>
                      <a:pt x="67" y="34"/>
                    </a:lnTo>
                    <a:lnTo>
                      <a:pt x="49" y="49"/>
                    </a:lnTo>
                    <a:lnTo>
                      <a:pt x="32" y="65"/>
                    </a:lnTo>
                    <a:lnTo>
                      <a:pt x="20" y="85"/>
                    </a:lnTo>
                    <a:lnTo>
                      <a:pt x="9" y="105"/>
                    </a:lnTo>
                    <a:lnTo>
                      <a:pt x="3" y="129"/>
                    </a:lnTo>
                    <a:lnTo>
                      <a:pt x="1" y="141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1" y="169"/>
                    </a:lnTo>
                    <a:lnTo>
                      <a:pt x="3" y="183"/>
                    </a:lnTo>
                    <a:lnTo>
                      <a:pt x="7" y="198"/>
                    </a:lnTo>
                    <a:lnTo>
                      <a:pt x="12" y="210"/>
                    </a:lnTo>
                    <a:lnTo>
                      <a:pt x="20" y="223"/>
                    </a:lnTo>
                    <a:lnTo>
                      <a:pt x="29" y="236"/>
                    </a:lnTo>
                    <a:lnTo>
                      <a:pt x="38" y="247"/>
                    </a:lnTo>
                    <a:lnTo>
                      <a:pt x="47" y="257"/>
                    </a:lnTo>
                    <a:lnTo>
                      <a:pt x="47" y="257"/>
                    </a:lnTo>
                    <a:lnTo>
                      <a:pt x="56" y="263"/>
                    </a:lnTo>
                    <a:lnTo>
                      <a:pt x="61" y="265"/>
                    </a:lnTo>
                    <a:lnTo>
                      <a:pt x="68" y="263"/>
                    </a:lnTo>
                    <a:lnTo>
                      <a:pt x="72" y="259"/>
                    </a:lnTo>
                    <a:lnTo>
                      <a:pt x="74" y="256"/>
                    </a:lnTo>
                    <a:lnTo>
                      <a:pt x="76" y="250"/>
                    </a:lnTo>
                    <a:lnTo>
                      <a:pt x="74" y="245"/>
                    </a:lnTo>
                    <a:lnTo>
                      <a:pt x="68" y="239"/>
                    </a:lnTo>
                    <a:lnTo>
                      <a:pt x="68" y="239"/>
                    </a:lnTo>
                    <a:close/>
                    <a:moveTo>
                      <a:pt x="228" y="49"/>
                    </a:moveTo>
                    <a:lnTo>
                      <a:pt x="228" y="49"/>
                    </a:lnTo>
                    <a:lnTo>
                      <a:pt x="223" y="45"/>
                    </a:lnTo>
                    <a:lnTo>
                      <a:pt x="217" y="45"/>
                    </a:lnTo>
                    <a:lnTo>
                      <a:pt x="212" y="45"/>
                    </a:lnTo>
                    <a:lnTo>
                      <a:pt x="208" y="49"/>
                    </a:lnTo>
                    <a:lnTo>
                      <a:pt x="204" y="53"/>
                    </a:lnTo>
                    <a:lnTo>
                      <a:pt x="203" y="58"/>
                    </a:lnTo>
                    <a:lnTo>
                      <a:pt x="204" y="62"/>
                    </a:lnTo>
                    <a:lnTo>
                      <a:pt x="208" y="67"/>
                    </a:lnTo>
                    <a:lnTo>
                      <a:pt x="208" y="67"/>
                    </a:lnTo>
                    <a:lnTo>
                      <a:pt x="217" y="74"/>
                    </a:lnTo>
                    <a:lnTo>
                      <a:pt x="224" y="83"/>
                    </a:lnTo>
                    <a:lnTo>
                      <a:pt x="232" y="94"/>
                    </a:lnTo>
                    <a:lnTo>
                      <a:pt x="237" y="105"/>
                    </a:lnTo>
                    <a:lnTo>
                      <a:pt x="243" y="116"/>
                    </a:lnTo>
                    <a:lnTo>
                      <a:pt x="246" y="127"/>
                    </a:lnTo>
                    <a:lnTo>
                      <a:pt x="248" y="140"/>
                    </a:lnTo>
                    <a:lnTo>
                      <a:pt x="250" y="152"/>
                    </a:lnTo>
                    <a:lnTo>
                      <a:pt x="250" y="152"/>
                    </a:lnTo>
                    <a:lnTo>
                      <a:pt x="248" y="172"/>
                    </a:lnTo>
                    <a:lnTo>
                      <a:pt x="243" y="190"/>
                    </a:lnTo>
                    <a:lnTo>
                      <a:pt x="235" y="207"/>
                    </a:lnTo>
                    <a:lnTo>
                      <a:pt x="226" y="221"/>
                    </a:lnTo>
                    <a:lnTo>
                      <a:pt x="214" y="234"/>
                    </a:lnTo>
                    <a:lnTo>
                      <a:pt x="199" y="245"/>
                    </a:lnTo>
                    <a:lnTo>
                      <a:pt x="183" y="254"/>
                    </a:lnTo>
                    <a:lnTo>
                      <a:pt x="166" y="259"/>
                    </a:lnTo>
                    <a:lnTo>
                      <a:pt x="166" y="288"/>
                    </a:lnTo>
                    <a:lnTo>
                      <a:pt x="166" y="288"/>
                    </a:lnTo>
                    <a:lnTo>
                      <a:pt x="188" y="281"/>
                    </a:lnTo>
                    <a:lnTo>
                      <a:pt x="210" y="272"/>
                    </a:lnTo>
                    <a:lnTo>
                      <a:pt x="228" y="257"/>
                    </a:lnTo>
                    <a:lnTo>
                      <a:pt x="244" y="241"/>
                    </a:lnTo>
                    <a:lnTo>
                      <a:pt x="259" y="221"/>
                    </a:lnTo>
                    <a:lnTo>
                      <a:pt x="268" y="201"/>
                    </a:lnTo>
                    <a:lnTo>
                      <a:pt x="275" y="178"/>
                    </a:lnTo>
                    <a:lnTo>
                      <a:pt x="277" y="165"/>
                    </a:lnTo>
                    <a:lnTo>
                      <a:pt x="277" y="152"/>
                    </a:lnTo>
                    <a:lnTo>
                      <a:pt x="277" y="152"/>
                    </a:lnTo>
                    <a:lnTo>
                      <a:pt x="275" y="138"/>
                    </a:lnTo>
                    <a:lnTo>
                      <a:pt x="273" y="123"/>
                    </a:lnTo>
                    <a:lnTo>
                      <a:pt x="270" y="109"/>
                    </a:lnTo>
                    <a:lnTo>
                      <a:pt x="264" y="94"/>
                    </a:lnTo>
                    <a:lnTo>
                      <a:pt x="257" y="82"/>
                    </a:lnTo>
                    <a:lnTo>
                      <a:pt x="248" y="69"/>
                    </a:lnTo>
                    <a:lnTo>
                      <a:pt x="239" y="58"/>
                    </a:lnTo>
                    <a:lnTo>
                      <a:pt x="228" y="49"/>
                    </a:lnTo>
                    <a:lnTo>
                      <a:pt x="228" y="49"/>
                    </a:lnTo>
                    <a:close/>
                    <a:moveTo>
                      <a:pt x="123" y="71"/>
                    </a:moveTo>
                    <a:lnTo>
                      <a:pt x="168" y="43"/>
                    </a:lnTo>
                    <a:lnTo>
                      <a:pt x="168" y="43"/>
                    </a:lnTo>
                    <a:lnTo>
                      <a:pt x="172" y="40"/>
                    </a:lnTo>
                    <a:lnTo>
                      <a:pt x="174" y="36"/>
                    </a:lnTo>
                    <a:lnTo>
                      <a:pt x="172" y="33"/>
                    </a:lnTo>
                    <a:lnTo>
                      <a:pt x="168" y="29"/>
                    </a:lnTo>
                    <a:lnTo>
                      <a:pt x="123" y="2"/>
                    </a:lnTo>
                    <a:lnTo>
                      <a:pt x="123" y="2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4"/>
                    </a:lnTo>
                    <a:lnTo>
                      <a:pt x="110" y="9"/>
                    </a:lnTo>
                    <a:lnTo>
                      <a:pt x="112" y="63"/>
                    </a:lnTo>
                    <a:lnTo>
                      <a:pt x="112" y="63"/>
                    </a:lnTo>
                    <a:lnTo>
                      <a:pt x="112" y="69"/>
                    </a:lnTo>
                    <a:lnTo>
                      <a:pt x="116" y="71"/>
                    </a:lnTo>
                    <a:lnTo>
                      <a:pt x="119" y="72"/>
                    </a:lnTo>
                    <a:lnTo>
                      <a:pt x="123" y="71"/>
                    </a:lnTo>
                    <a:lnTo>
                      <a:pt x="123" y="71"/>
                    </a:lnTo>
                    <a:close/>
                    <a:moveTo>
                      <a:pt x="154" y="236"/>
                    </a:moveTo>
                    <a:lnTo>
                      <a:pt x="108" y="263"/>
                    </a:lnTo>
                    <a:lnTo>
                      <a:pt x="108" y="263"/>
                    </a:lnTo>
                    <a:lnTo>
                      <a:pt x="105" y="266"/>
                    </a:lnTo>
                    <a:lnTo>
                      <a:pt x="105" y="270"/>
                    </a:lnTo>
                    <a:lnTo>
                      <a:pt x="105" y="274"/>
                    </a:lnTo>
                    <a:lnTo>
                      <a:pt x="108" y="277"/>
                    </a:lnTo>
                    <a:lnTo>
                      <a:pt x="154" y="305"/>
                    </a:lnTo>
                    <a:lnTo>
                      <a:pt x="154" y="305"/>
                    </a:lnTo>
                    <a:lnTo>
                      <a:pt x="159" y="306"/>
                    </a:lnTo>
                    <a:lnTo>
                      <a:pt x="163" y="306"/>
                    </a:lnTo>
                    <a:lnTo>
                      <a:pt x="165" y="303"/>
                    </a:lnTo>
                    <a:lnTo>
                      <a:pt x="166" y="297"/>
                    </a:lnTo>
                    <a:lnTo>
                      <a:pt x="166" y="243"/>
                    </a:lnTo>
                    <a:lnTo>
                      <a:pt x="166" y="243"/>
                    </a:lnTo>
                    <a:lnTo>
                      <a:pt x="165" y="237"/>
                    </a:lnTo>
                    <a:lnTo>
                      <a:pt x="163" y="236"/>
                    </a:lnTo>
                    <a:lnTo>
                      <a:pt x="159" y="234"/>
                    </a:lnTo>
                    <a:lnTo>
                      <a:pt x="154" y="236"/>
                    </a:lnTo>
                    <a:lnTo>
                      <a:pt x="154" y="23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2" name="Rectangle 32"/>
              <p:cNvSpPr/>
              <p:nvPr/>
            </p:nvSpPr>
            <p:spPr>
              <a:xfrm>
                <a:off x="5212787" y="1519972"/>
                <a:ext cx="109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Rotation</a:t>
                </a:r>
                <a:endPara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24382" y="1990924"/>
              <a:ext cx="4105227" cy="2187815"/>
            </a:xfrm>
            <a:prstGeom prst="rect">
              <a:avLst/>
            </a:prstGeom>
          </p:spPr>
        </p:pic>
      </p:grpSp>
      <p:sp>
        <p:nvSpPr>
          <p:cNvPr id="30" name="Rectangle 14"/>
          <p:cNvSpPr/>
          <p:nvPr/>
        </p:nvSpPr>
        <p:spPr>
          <a:xfrm>
            <a:off x="773430" y="3689985"/>
            <a:ext cx="3058160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en-US" alt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top-down method, there is no need for the pointer to parent</a:t>
            </a:r>
            <a:endParaRPr lang="en-US" altLang="ms-MY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923330"/>
            <a:chOff x="857224" y="142876"/>
            <a:chExt cx="7429552" cy="92333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id-ID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Tree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(Bottom-up)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41"/>
          <p:cNvGrpSpPr/>
          <p:nvPr/>
        </p:nvGrpSpPr>
        <p:grpSpPr>
          <a:xfrm>
            <a:off x="457200" y="1537656"/>
            <a:ext cx="3223144" cy="1417640"/>
            <a:chOff x="6143636" y="1643056"/>
            <a:chExt cx="3223144" cy="1417640"/>
          </a:xfrm>
        </p:grpSpPr>
        <p:sp>
          <p:nvSpPr>
            <p:cNvPr id="26" name="Rectangle 13"/>
            <p:cNvSpPr/>
            <p:nvPr/>
          </p:nvSpPr>
          <p:spPr>
            <a:xfrm>
              <a:off x="6429388" y="1643056"/>
              <a:ext cx="1144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14"/>
            <p:cNvSpPr/>
            <p:nvPr/>
          </p:nvSpPr>
          <p:spPr>
            <a:xfrm>
              <a:off x="6429388" y="2000246"/>
              <a:ext cx="2937392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Insert the new key like insert it into a binary search tree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Move the node to the root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6143636" y="1643056"/>
              <a:ext cx="306388" cy="212725"/>
              <a:chOff x="8477250" y="2244725"/>
              <a:chExt cx="306388" cy="212725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Freeform 101"/>
              <p:cNvSpPr/>
              <p:nvPr/>
            </p:nvSpPr>
            <p:spPr bwMode="auto">
              <a:xfrm>
                <a:off x="8628063" y="2359025"/>
                <a:ext cx="71438" cy="9842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Freeform 102"/>
              <p:cNvSpPr/>
              <p:nvPr/>
            </p:nvSpPr>
            <p:spPr bwMode="auto">
              <a:xfrm>
                <a:off x="8477250" y="2246313"/>
                <a:ext cx="139700" cy="115888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 103"/>
              <p:cNvSpPr/>
              <p:nvPr/>
            </p:nvSpPr>
            <p:spPr bwMode="auto">
              <a:xfrm>
                <a:off x="8543925" y="2244725"/>
                <a:ext cx="239713" cy="212725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80" y="1425396"/>
            <a:ext cx="4958967" cy="2716695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1399260"/>
            <a:ext cx="4432907" cy="24285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 Tree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(Bottom-up)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67693" y="1705421"/>
            <a:ext cx="4114800" cy="2399427"/>
            <a:chOff x="609600" y="2800350"/>
            <a:chExt cx="4114800" cy="2399427"/>
          </a:xfrm>
        </p:grpSpPr>
        <p:grpSp>
          <p:nvGrpSpPr>
            <p:cNvPr id="36" name="组合 35"/>
            <p:cNvGrpSpPr/>
            <p:nvPr/>
          </p:nvGrpSpPr>
          <p:grpSpPr>
            <a:xfrm>
              <a:off x="609600" y="2800350"/>
              <a:ext cx="1353371" cy="369332"/>
              <a:chOff x="784744" y="2571750"/>
              <a:chExt cx="1353371" cy="369332"/>
            </a:xfrm>
          </p:grpSpPr>
          <p:sp>
            <p:nvSpPr>
              <p:cNvPr id="39" name="Rectangle 36"/>
              <p:cNvSpPr/>
              <p:nvPr/>
            </p:nvSpPr>
            <p:spPr>
              <a:xfrm>
                <a:off x="1047752" y="2571750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Deletion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784744" y="2571750"/>
                <a:ext cx="399013" cy="369332"/>
                <a:chOff x="3286116" y="3000378"/>
                <a:chExt cx="399013" cy="369332"/>
              </a:xfrm>
            </p:grpSpPr>
            <p:grpSp>
              <p:nvGrpSpPr>
                <p:cNvPr id="41" name="Group 30"/>
                <p:cNvGrpSpPr/>
                <p:nvPr/>
              </p:nvGrpSpPr>
              <p:grpSpPr>
                <a:xfrm>
                  <a:off x="3286116" y="3000378"/>
                  <a:ext cx="195263" cy="260351"/>
                  <a:chOff x="5081588" y="3365500"/>
                  <a:chExt cx="195263" cy="260351"/>
                </a:xfrm>
                <a:solidFill>
                  <a:schemeClr val="bg1">
                    <a:lumMod val="65000"/>
                  </a:schemeClr>
                </a:solidFill>
              </p:grpSpPr>
              <p:sp>
                <p:nvSpPr>
                  <p:cNvPr id="43" name="Freeform 41"/>
                  <p:cNvSpPr>
                    <a:spLocks noEditPoints="1"/>
                  </p:cNvSpPr>
                  <p:nvPr/>
                </p:nvSpPr>
                <p:spPr bwMode="auto">
                  <a:xfrm>
                    <a:off x="5081588" y="3365500"/>
                    <a:ext cx="195263" cy="260350"/>
                  </a:xfrm>
                  <a:custGeom>
                    <a:avLst/>
                    <a:gdLst/>
                    <a:ahLst/>
                    <a:cxnLst>
                      <a:cxn ang="0">
                        <a:pos x="31" y="42"/>
                      </a:cxn>
                      <a:cxn ang="0">
                        <a:pos x="26" y="42"/>
                      </a:cxn>
                      <a:cxn ang="0">
                        <a:pos x="15" y="47"/>
                      </a:cxn>
                      <a:cxn ang="0">
                        <a:pos x="6" y="54"/>
                      </a:cxn>
                      <a:cxn ang="0">
                        <a:pos x="2" y="65"/>
                      </a:cxn>
                      <a:cxn ang="0">
                        <a:pos x="0" y="82"/>
                      </a:cxn>
                      <a:cxn ang="0">
                        <a:pos x="247" y="73"/>
                      </a:cxn>
                      <a:cxn ang="0">
                        <a:pos x="245" y="65"/>
                      </a:cxn>
                      <a:cxn ang="0">
                        <a:pos x="241" y="54"/>
                      </a:cxn>
                      <a:cxn ang="0">
                        <a:pos x="232" y="47"/>
                      </a:cxn>
                      <a:cxn ang="0">
                        <a:pos x="221" y="42"/>
                      </a:cxn>
                      <a:cxn ang="0">
                        <a:pos x="216" y="42"/>
                      </a:cxn>
                      <a:cxn ang="0">
                        <a:pos x="167" y="53"/>
                      </a:cxn>
                      <a:cxn ang="0">
                        <a:pos x="86" y="22"/>
                      </a:cxn>
                      <a:cxn ang="0">
                        <a:pos x="163" y="0"/>
                      </a:cxn>
                      <a:cxn ang="0">
                        <a:pos x="82" y="0"/>
                      </a:cxn>
                      <a:cxn ang="0">
                        <a:pos x="71" y="6"/>
                      </a:cxn>
                      <a:cxn ang="0">
                        <a:pos x="66" y="16"/>
                      </a:cxn>
                      <a:cxn ang="0">
                        <a:pos x="58" y="58"/>
                      </a:cxn>
                      <a:cxn ang="0">
                        <a:pos x="62" y="69"/>
                      </a:cxn>
                      <a:cxn ang="0">
                        <a:pos x="73" y="74"/>
                      </a:cxn>
                      <a:cxn ang="0">
                        <a:pos x="174" y="74"/>
                      </a:cxn>
                      <a:cxn ang="0">
                        <a:pos x="185" y="69"/>
                      </a:cxn>
                      <a:cxn ang="0">
                        <a:pos x="187" y="58"/>
                      </a:cxn>
                      <a:cxn ang="0">
                        <a:pos x="182" y="16"/>
                      </a:cxn>
                      <a:cxn ang="0">
                        <a:pos x="176" y="6"/>
                      </a:cxn>
                      <a:cxn ang="0">
                        <a:pos x="163" y="0"/>
                      </a:cxn>
                      <a:cxn ang="0">
                        <a:pos x="220" y="103"/>
                      </a:cxn>
                      <a:cxn ang="0">
                        <a:pos x="26" y="103"/>
                      </a:cxn>
                      <a:cxn ang="0">
                        <a:pos x="13" y="109"/>
                      </a:cxn>
                      <a:cxn ang="0">
                        <a:pos x="8" y="123"/>
                      </a:cxn>
                      <a:cxn ang="0">
                        <a:pos x="24" y="306"/>
                      </a:cxn>
                      <a:cxn ang="0">
                        <a:pos x="31" y="321"/>
                      </a:cxn>
                      <a:cxn ang="0">
                        <a:pos x="47" y="328"/>
                      </a:cxn>
                      <a:cxn ang="0">
                        <a:pos x="200" y="328"/>
                      </a:cxn>
                      <a:cxn ang="0">
                        <a:pos x="214" y="321"/>
                      </a:cxn>
                      <a:cxn ang="0">
                        <a:pos x="221" y="306"/>
                      </a:cxn>
                      <a:cxn ang="0">
                        <a:pos x="240" y="123"/>
                      </a:cxn>
                      <a:cxn ang="0">
                        <a:pos x="234" y="109"/>
                      </a:cxn>
                      <a:cxn ang="0">
                        <a:pos x="220" y="103"/>
                      </a:cxn>
                      <a:cxn ang="0">
                        <a:pos x="82" y="287"/>
                      </a:cxn>
                      <a:cxn ang="0">
                        <a:pos x="42" y="143"/>
                      </a:cxn>
                      <a:cxn ang="0">
                        <a:pos x="82" y="287"/>
                      </a:cxn>
                      <a:cxn ang="0">
                        <a:pos x="104" y="287"/>
                      </a:cxn>
                      <a:cxn ang="0">
                        <a:pos x="144" y="143"/>
                      </a:cxn>
                      <a:cxn ang="0">
                        <a:pos x="194" y="287"/>
                      </a:cxn>
                      <a:cxn ang="0">
                        <a:pos x="163" y="143"/>
                      </a:cxn>
                      <a:cxn ang="0">
                        <a:pos x="194" y="287"/>
                      </a:cxn>
                    </a:cxnLst>
                    <a:rect l="0" t="0" r="r" b="b"/>
                    <a:pathLst>
                      <a:path w="247" h="328">
                        <a:moveTo>
                          <a:pt x="216" y="42"/>
                        </a:moveTo>
                        <a:lnTo>
                          <a:pt x="31" y="42"/>
                        </a:lnTo>
                        <a:lnTo>
                          <a:pt x="31" y="42"/>
                        </a:lnTo>
                        <a:lnTo>
                          <a:pt x="26" y="42"/>
                        </a:lnTo>
                        <a:lnTo>
                          <a:pt x="20" y="44"/>
                        </a:lnTo>
                        <a:lnTo>
                          <a:pt x="15" y="47"/>
                        </a:lnTo>
                        <a:lnTo>
                          <a:pt x="9" y="51"/>
                        </a:lnTo>
                        <a:lnTo>
                          <a:pt x="6" y="54"/>
                        </a:lnTo>
                        <a:lnTo>
                          <a:pt x="4" y="60"/>
                        </a:lnTo>
                        <a:lnTo>
                          <a:pt x="2" y="65"/>
                        </a:lnTo>
                        <a:lnTo>
                          <a:pt x="0" y="73"/>
                        </a:lnTo>
                        <a:lnTo>
                          <a:pt x="0" y="82"/>
                        </a:lnTo>
                        <a:lnTo>
                          <a:pt x="247" y="82"/>
                        </a:lnTo>
                        <a:lnTo>
                          <a:pt x="247" y="73"/>
                        </a:lnTo>
                        <a:lnTo>
                          <a:pt x="247" y="73"/>
                        </a:lnTo>
                        <a:lnTo>
                          <a:pt x="245" y="65"/>
                        </a:lnTo>
                        <a:lnTo>
                          <a:pt x="243" y="60"/>
                        </a:lnTo>
                        <a:lnTo>
                          <a:pt x="241" y="54"/>
                        </a:lnTo>
                        <a:lnTo>
                          <a:pt x="238" y="51"/>
                        </a:lnTo>
                        <a:lnTo>
                          <a:pt x="232" y="47"/>
                        </a:lnTo>
                        <a:lnTo>
                          <a:pt x="227" y="44"/>
                        </a:lnTo>
                        <a:lnTo>
                          <a:pt x="221" y="42"/>
                        </a:lnTo>
                        <a:lnTo>
                          <a:pt x="216" y="42"/>
                        </a:lnTo>
                        <a:lnTo>
                          <a:pt x="216" y="42"/>
                        </a:lnTo>
                        <a:close/>
                        <a:moveTo>
                          <a:pt x="162" y="22"/>
                        </a:moveTo>
                        <a:lnTo>
                          <a:pt x="167" y="53"/>
                        </a:lnTo>
                        <a:lnTo>
                          <a:pt x="80" y="53"/>
                        </a:lnTo>
                        <a:lnTo>
                          <a:pt x="86" y="22"/>
                        </a:lnTo>
                        <a:lnTo>
                          <a:pt x="162" y="22"/>
                        </a:lnTo>
                        <a:close/>
                        <a:moveTo>
                          <a:pt x="163" y="0"/>
                        </a:move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76" y="2"/>
                        </a:lnTo>
                        <a:lnTo>
                          <a:pt x="71" y="6"/>
                        </a:lnTo>
                        <a:lnTo>
                          <a:pt x="67" y="9"/>
                        </a:lnTo>
                        <a:lnTo>
                          <a:pt x="66" y="16"/>
                        </a:lnTo>
                        <a:lnTo>
                          <a:pt x="58" y="58"/>
                        </a:lnTo>
                        <a:lnTo>
                          <a:pt x="58" y="58"/>
                        </a:lnTo>
                        <a:lnTo>
                          <a:pt x="60" y="65"/>
                        </a:lnTo>
                        <a:lnTo>
                          <a:pt x="62" y="69"/>
                        </a:lnTo>
                        <a:lnTo>
                          <a:pt x="67" y="73"/>
                        </a:lnTo>
                        <a:lnTo>
                          <a:pt x="73" y="74"/>
                        </a:lnTo>
                        <a:lnTo>
                          <a:pt x="174" y="74"/>
                        </a:lnTo>
                        <a:lnTo>
                          <a:pt x="174" y="74"/>
                        </a:lnTo>
                        <a:lnTo>
                          <a:pt x="180" y="73"/>
                        </a:lnTo>
                        <a:lnTo>
                          <a:pt x="185" y="69"/>
                        </a:lnTo>
                        <a:lnTo>
                          <a:pt x="187" y="65"/>
                        </a:lnTo>
                        <a:lnTo>
                          <a:pt x="187" y="58"/>
                        </a:lnTo>
                        <a:lnTo>
                          <a:pt x="182" y="16"/>
                        </a:lnTo>
                        <a:lnTo>
                          <a:pt x="182" y="16"/>
                        </a:lnTo>
                        <a:lnTo>
                          <a:pt x="180" y="9"/>
                        </a:lnTo>
                        <a:lnTo>
                          <a:pt x="176" y="6"/>
                        </a:lnTo>
                        <a:lnTo>
                          <a:pt x="171" y="2"/>
                        </a:lnTo>
                        <a:lnTo>
                          <a:pt x="163" y="0"/>
                        </a:lnTo>
                        <a:lnTo>
                          <a:pt x="163" y="0"/>
                        </a:lnTo>
                        <a:close/>
                        <a:moveTo>
                          <a:pt x="220" y="103"/>
                        </a:moveTo>
                        <a:lnTo>
                          <a:pt x="26" y="103"/>
                        </a:lnTo>
                        <a:lnTo>
                          <a:pt x="26" y="103"/>
                        </a:lnTo>
                        <a:lnTo>
                          <a:pt x="18" y="105"/>
                        </a:lnTo>
                        <a:lnTo>
                          <a:pt x="13" y="109"/>
                        </a:lnTo>
                        <a:lnTo>
                          <a:pt x="9" y="116"/>
                        </a:lnTo>
                        <a:lnTo>
                          <a:pt x="8" y="123"/>
                        </a:lnTo>
                        <a:lnTo>
                          <a:pt x="24" y="306"/>
                        </a:lnTo>
                        <a:lnTo>
                          <a:pt x="24" y="306"/>
                        </a:lnTo>
                        <a:lnTo>
                          <a:pt x="28" y="316"/>
                        </a:lnTo>
                        <a:lnTo>
                          <a:pt x="31" y="321"/>
                        </a:lnTo>
                        <a:lnTo>
                          <a:pt x="38" y="326"/>
                        </a:lnTo>
                        <a:lnTo>
                          <a:pt x="47" y="328"/>
                        </a:lnTo>
                        <a:lnTo>
                          <a:pt x="200" y="328"/>
                        </a:lnTo>
                        <a:lnTo>
                          <a:pt x="200" y="328"/>
                        </a:lnTo>
                        <a:lnTo>
                          <a:pt x="209" y="326"/>
                        </a:lnTo>
                        <a:lnTo>
                          <a:pt x="214" y="321"/>
                        </a:lnTo>
                        <a:lnTo>
                          <a:pt x="220" y="316"/>
                        </a:lnTo>
                        <a:lnTo>
                          <a:pt x="221" y="306"/>
                        </a:lnTo>
                        <a:lnTo>
                          <a:pt x="240" y="123"/>
                        </a:lnTo>
                        <a:lnTo>
                          <a:pt x="240" y="123"/>
                        </a:lnTo>
                        <a:lnTo>
                          <a:pt x="238" y="116"/>
                        </a:lnTo>
                        <a:lnTo>
                          <a:pt x="234" y="109"/>
                        </a:lnTo>
                        <a:lnTo>
                          <a:pt x="229" y="105"/>
                        </a:lnTo>
                        <a:lnTo>
                          <a:pt x="220" y="103"/>
                        </a:lnTo>
                        <a:lnTo>
                          <a:pt x="220" y="103"/>
                        </a:lnTo>
                        <a:close/>
                        <a:moveTo>
                          <a:pt x="82" y="287"/>
                        </a:moveTo>
                        <a:lnTo>
                          <a:pt x="51" y="287"/>
                        </a:lnTo>
                        <a:lnTo>
                          <a:pt x="42" y="143"/>
                        </a:lnTo>
                        <a:lnTo>
                          <a:pt x="82" y="143"/>
                        </a:lnTo>
                        <a:lnTo>
                          <a:pt x="82" y="287"/>
                        </a:lnTo>
                        <a:close/>
                        <a:moveTo>
                          <a:pt x="144" y="287"/>
                        </a:moveTo>
                        <a:lnTo>
                          <a:pt x="104" y="287"/>
                        </a:lnTo>
                        <a:lnTo>
                          <a:pt x="104" y="143"/>
                        </a:lnTo>
                        <a:lnTo>
                          <a:pt x="144" y="143"/>
                        </a:lnTo>
                        <a:lnTo>
                          <a:pt x="144" y="287"/>
                        </a:lnTo>
                        <a:close/>
                        <a:moveTo>
                          <a:pt x="194" y="287"/>
                        </a:moveTo>
                        <a:lnTo>
                          <a:pt x="163" y="287"/>
                        </a:lnTo>
                        <a:lnTo>
                          <a:pt x="163" y="143"/>
                        </a:lnTo>
                        <a:lnTo>
                          <a:pt x="205" y="143"/>
                        </a:lnTo>
                        <a:lnTo>
                          <a:pt x="194" y="2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5081588" y="3397250"/>
                    <a:ext cx="195263" cy="31750"/>
                  </a:xfrm>
                  <a:custGeom>
                    <a:avLst/>
                    <a:gdLst/>
                    <a:ahLst/>
                    <a:cxnLst>
                      <a:cxn ang="0">
                        <a:pos x="216" y="0"/>
                      </a:cxn>
                      <a:cxn ang="0">
                        <a:pos x="31" y="0"/>
                      </a:cxn>
                      <a:cxn ang="0">
                        <a:pos x="31" y="0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5" y="5"/>
                      </a:cxn>
                      <a:cxn ang="0">
                        <a:pos x="9" y="9"/>
                      </a:cxn>
                      <a:cxn ang="0">
                        <a:pos x="6" y="12"/>
                      </a:cxn>
                      <a:cxn ang="0">
                        <a:pos x="4" y="18"/>
                      </a:cxn>
                      <a:cxn ang="0">
                        <a:pos x="2" y="23"/>
                      </a:cxn>
                      <a:cxn ang="0">
                        <a:pos x="0" y="31"/>
                      </a:cxn>
                      <a:cxn ang="0">
                        <a:pos x="0" y="40"/>
                      </a:cxn>
                      <a:cxn ang="0">
                        <a:pos x="247" y="40"/>
                      </a:cxn>
                      <a:cxn ang="0">
                        <a:pos x="247" y="31"/>
                      </a:cxn>
                      <a:cxn ang="0">
                        <a:pos x="247" y="31"/>
                      </a:cxn>
                      <a:cxn ang="0">
                        <a:pos x="245" y="23"/>
                      </a:cxn>
                      <a:cxn ang="0">
                        <a:pos x="243" y="18"/>
                      </a:cxn>
                      <a:cxn ang="0">
                        <a:pos x="241" y="12"/>
                      </a:cxn>
                      <a:cxn ang="0">
                        <a:pos x="238" y="9"/>
                      </a:cxn>
                      <a:cxn ang="0">
                        <a:pos x="232" y="5"/>
                      </a:cxn>
                      <a:cxn ang="0">
                        <a:pos x="227" y="2"/>
                      </a:cxn>
                      <a:cxn ang="0">
                        <a:pos x="221" y="0"/>
                      </a:cxn>
                      <a:cxn ang="0">
                        <a:pos x="216" y="0"/>
                      </a:cxn>
                      <a:cxn ang="0">
                        <a:pos x="216" y="0"/>
                      </a:cxn>
                    </a:cxnLst>
                    <a:rect l="0" t="0" r="r" b="b"/>
                    <a:pathLst>
                      <a:path w="247" h="40">
                        <a:moveTo>
                          <a:pt x="216" y="0"/>
                        </a:moveTo>
                        <a:lnTo>
                          <a:pt x="31" y="0"/>
                        </a:lnTo>
                        <a:lnTo>
                          <a:pt x="31" y="0"/>
                        </a:lnTo>
                        <a:lnTo>
                          <a:pt x="26" y="0"/>
                        </a:lnTo>
                        <a:lnTo>
                          <a:pt x="20" y="2"/>
                        </a:lnTo>
                        <a:lnTo>
                          <a:pt x="15" y="5"/>
                        </a:lnTo>
                        <a:lnTo>
                          <a:pt x="9" y="9"/>
                        </a:lnTo>
                        <a:lnTo>
                          <a:pt x="6" y="12"/>
                        </a:lnTo>
                        <a:lnTo>
                          <a:pt x="4" y="18"/>
                        </a:lnTo>
                        <a:lnTo>
                          <a:pt x="2" y="23"/>
                        </a:lnTo>
                        <a:lnTo>
                          <a:pt x="0" y="31"/>
                        </a:lnTo>
                        <a:lnTo>
                          <a:pt x="0" y="40"/>
                        </a:lnTo>
                        <a:lnTo>
                          <a:pt x="247" y="40"/>
                        </a:lnTo>
                        <a:lnTo>
                          <a:pt x="247" y="31"/>
                        </a:lnTo>
                        <a:lnTo>
                          <a:pt x="247" y="31"/>
                        </a:lnTo>
                        <a:lnTo>
                          <a:pt x="245" y="23"/>
                        </a:lnTo>
                        <a:lnTo>
                          <a:pt x="243" y="18"/>
                        </a:lnTo>
                        <a:lnTo>
                          <a:pt x="241" y="12"/>
                        </a:lnTo>
                        <a:lnTo>
                          <a:pt x="238" y="9"/>
                        </a:lnTo>
                        <a:lnTo>
                          <a:pt x="232" y="5"/>
                        </a:lnTo>
                        <a:lnTo>
                          <a:pt x="227" y="2"/>
                        </a:lnTo>
                        <a:lnTo>
                          <a:pt x="221" y="0"/>
                        </a:lnTo>
                        <a:lnTo>
                          <a:pt x="216" y="0"/>
                        </a:lnTo>
                        <a:lnTo>
                          <a:pt x="216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5145088" y="3381375"/>
                    <a:ext cx="68263" cy="25400"/>
                  </a:xfrm>
                  <a:custGeom>
                    <a:avLst/>
                    <a:gdLst/>
                    <a:ahLst/>
                    <a:cxnLst>
                      <a:cxn ang="0">
                        <a:pos x="82" y="0"/>
                      </a:cxn>
                      <a:cxn ang="0">
                        <a:pos x="87" y="31"/>
                      </a:cxn>
                      <a:cxn ang="0">
                        <a:pos x="0" y="31"/>
                      </a:cxn>
                      <a:cxn ang="0">
                        <a:pos x="6" y="0"/>
                      </a:cxn>
                      <a:cxn ang="0">
                        <a:pos x="82" y="0"/>
                      </a:cxn>
                    </a:cxnLst>
                    <a:rect l="0" t="0" r="r" b="b"/>
                    <a:pathLst>
                      <a:path w="87" h="31">
                        <a:moveTo>
                          <a:pt x="82" y="0"/>
                        </a:moveTo>
                        <a:lnTo>
                          <a:pt x="87" y="31"/>
                        </a:lnTo>
                        <a:lnTo>
                          <a:pt x="0" y="31"/>
                        </a:lnTo>
                        <a:lnTo>
                          <a:pt x="6" y="0"/>
                        </a:lnTo>
                        <a:lnTo>
                          <a:pt x="8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5127625" y="3365500"/>
                    <a:ext cx="101600" cy="58738"/>
                  </a:xfrm>
                  <a:custGeom>
                    <a:avLst/>
                    <a:gdLst/>
                    <a:ahLst/>
                    <a:cxnLst>
                      <a:cxn ang="0">
                        <a:pos x="105" y="0"/>
                      </a:cxn>
                      <a:cxn ang="0">
                        <a:pos x="24" y="0"/>
                      </a:cxn>
                      <a:cxn ang="0">
                        <a:pos x="24" y="0"/>
                      </a:cxn>
                      <a:cxn ang="0">
                        <a:pos x="18" y="2"/>
                      </a:cxn>
                      <a:cxn ang="0">
                        <a:pos x="13" y="6"/>
                      </a:cxn>
                      <a:cxn ang="0">
                        <a:pos x="9" y="9"/>
                      </a:cxn>
                      <a:cxn ang="0">
                        <a:pos x="8" y="16"/>
                      </a:cxn>
                      <a:cxn ang="0">
                        <a:pos x="0" y="58"/>
                      </a:cxn>
                      <a:cxn ang="0">
                        <a:pos x="0" y="58"/>
                      </a:cxn>
                      <a:cxn ang="0">
                        <a:pos x="2" y="65"/>
                      </a:cxn>
                      <a:cxn ang="0">
                        <a:pos x="4" y="69"/>
                      </a:cxn>
                      <a:cxn ang="0">
                        <a:pos x="9" y="73"/>
                      </a:cxn>
                      <a:cxn ang="0">
                        <a:pos x="15" y="74"/>
                      </a:cxn>
                      <a:cxn ang="0">
                        <a:pos x="116" y="74"/>
                      </a:cxn>
                      <a:cxn ang="0">
                        <a:pos x="116" y="74"/>
                      </a:cxn>
                      <a:cxn ang="0">
                        <a:pos x="122" y="73"/>
                      </a:cxn>
                      <a:cxn ang="0">
                        <a:pos x="127" y="69"/>
                      </a:cxn>
                      <a:cxn ang="0">
                        <a:pos x="129" y="65"/>
                      </a:cxn>
                      <a:cxn ang="0">
                        <a:pos x="129" y="58"/>
                      </a:cxn>
                      <a:cxn ang="0">
                        <a:pos x="124" y="16"/>
                      </a:cxn>
                      <a:cxn ang="0">
                        <a:pos x="124" y="16"/>
                      </a:cxn>
                      <a:cxn ang="0">
                        <a:pos x="122" y="9"/>
                      </a:cxn>
                      <a:cxn ang="0">
                        <a:pos x="118" y="6"/>
                      </a:cxn>
                      <a:cxn ang="0">
                        <a:pos x="113" y="2"/>
                      </a:cxn>
                      <a:cxn ang="0">
                        <a:pos x="105" y="0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129" h="74">
                        <a:moveTo>
                          <a:pt x="105" y="0"/>
                        </a:move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2"/>
                        </a:lnTo>
                        <a:lnTo>
                          <a:pt x="13" y="6"/>
                        </a:lnTo>
                        <a:lnTo>
                          <a:pt x="9" y="9"/>
                        </a:lnTo>
                        <a:lnTo>
                          <a:pt x="8" y="16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lnTo>
                          <a:pt x="2" y="65"/>
                        </a:lnTo>
                        <a:lnTo>
                          <a:pt x="4" y="69"/>
                        </a:lnTo>
                        <a:lnTo>
                          <a:pt x="9" y="73"/>
                        </a:lnTo>
                        <a:lnTo>
                          <a:pt x="15" y="74"/>
                        </a:lnTo>
                        <a:lnTo>
                          <a:pt x="116" y="74"/>
                        </a:lnTo>
                        <a:lnTo>
                          <a:pt x="116" y="74"/>
                        </a:lnTo>
                        <a:lnTo>
                          <a:pt x="122" y="73"/>
                        </a:lnTo>
                        <a:lnTo>
                          <a:pt x="127" y="69"/>
                        </a:lnTo>
                        <a:lnTo>
                          <a:pt x="129" y="65"/>
                        </a:lnTo>
                        <a:lnTo>
                          <a:pt x="129" y="58"/>
                        </a:lnTo>
                        <a:lnTo>
                          <a:pt x="124" y="16"/>
                        </a:lnTo>
                        <a:lnTo>
                          <a:pt x="124" y="16"/>
                        </a:lnTo>
                        <a:lnTo>
                          <a:pt x="122" y="9"/>
                        </a:lnTo>
                        <a:lnTo>
                          <a:pt x="118" y="6"/>
                        </a:lnTo>
                        <a:lnTo>
                          <a:pt x="113" y="2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5086350" y="3446463"/>
                    <a:ext cx="184150" cy="179388"/>
                  </a:xfrm>
                  <a:custGeom>
                    <a:avLst/>
                    <a:gdLst/>
                    <a:ahLst/>
                    <a:cxnLst>
                      <a:cxn ang="0">
                        <a:pos x="212" y="0"/>
                      </a:cxn>
                      <a:cxn ang="0">
                        <a:pos x="18" y="0"/>
                      </a:cxn>
                      <a:cxn ang="0">
                        <a:pos x="18" y="0"/>
                      </a:cxn>
                      <a:cxn ang="0">
                        <a:pos x="10" y="2"/>
                      </a:cxn>
                      <a:cxn ang="0">
                        <a:pos x="5" y="6"/>
                      </a:cxn>
                      <a:cxn ang="0">
                        <a:pos x="1" y="13"/>
                      </a:cxn>
                      <a:cxn ang="0">
                        <a:pos x="0" y="20"/>
                      </a:cxn>
                      <a:cxn ang="0">
                        <a:pos x="16" y="203"/>
                      </a:cxn>
                      <a:cxn ang="0">
                        <a:pos x="16" y="203"/>
                      </a:cxn>
                      <a:cxn ang="0">
                        <a:pos x="20" y="213"/>
                      </a:cxn>
                      <a:cxn ang="0">
                        <a:pos x="23" y="218"/>
                      </a:cxn>
                      <a:cxn ang="0">
                        <a:pos x="30" y="223"/>
                      </a:cxn>
                      <a:cxn ang="0">
                        <a:pos x="39" y="225"/>
                      </a:cxn>
                      <a:cxn ang="0">
                        <a:pos x="192" y="225"/>
                      </a:cxn>
                      <a:cxn ang="0">
                        <a:pos x="192" y="225"/>
                      </a:cxn>
                      <a:cxn ang="0">
                        <a:pos x="201" y="223"/>
                      </a:cxn>
                      <a:cxn ang="0">
                        <a:pos x="206" y="218"/>
                      </a:cxn>
                      <a:cxn ang="0">
                        <a:pos x="212" y="213"/>
                      </a:cxn>
                      <a:cxn ang="0">
                        <a:pos x="213" y="203"/>
                      </a:cxn>
                      <a:cxn ang="0">
                        <a:pos x="232" y="20"/>
                      </a:cxn>
                      <a:cxn ang="0">
                        <a:pos x="232" y="20"/>
                      </a:cxn>
                      <a:cxn ang="0">
                        <a:pos x="230" y="13"/>
                      </a:cxn>
                      <a:cxn ang="0">
                        <a:pos x="226" y="6"/>
                      </a:cxn>
                      <a:cxn ang="0">
                        <a:pos x="221" y="2"/>
                      </a:cxn>
                      <a:cxn ang="0">
                        <a:pos x="212" y="0"/>
                      </a:cxn>
                      <a:cxn ang="0">
                        <a:pos x="212" y="0"/>
                      </a:cxn>
                    </a:cxnLst>
                    <a:rect l="0" t="0" r="r" b="b"/>
                    <a:pathLst>
                      <a:path w="232" h="225">
                        <a:moveTo>
                          <a:pt x="212" y="0"/>
                        </a:move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10" y="2"/>
                        </a:lnTo>
                        <a:lnTo>
                          <a:pt x="5" y="6"/>
                        </a:lnTo>
                        <a:lnTo>
                          <a:pt x="1" y="13"/>
                        </a:lnTo>
                        <a:lnTo>
                          <a:pt x="0" y="20"/>
                        </a:lnTo>
                        <a:lnTo>
                          <a:pt x="16" y="203"/>
                        </a:lnTo>
                        <a:lnTo>
                          <a:pt x="16" y="203"/>
                        </a:lnTo>
                        <a:lnTo>
                          <a:pt x="20" y="213"/>
                        </a:lnTo>
                        <a:lnTo>
                          <a:pt x="23" y="218"/>
                        </a:lnTo>
                        <a:lnTo>
                          <a:pt x="30" y="223"/>
                        </a:lnTo>
                        <a:lnTo>
                          <a:pt x="39" y="225"/>
                        </a:lnTo>
                        <a:lnTo>
                          <a:pt x="192" y="225"/>
                        </a:lnTo>
                        <a:lnTo>
                          <a:pt x="192" y="225"/>
                        </a:lnTo>
                        <a:lnTo>
                          <a:pt x="201" y="223"/>
                        </a:lnTo>
                        <a:lnTo>
                          <a:pt x="206" y="218"/>
                        </a:lnTo>
                        <a:lnTo>
                          <a:pt x="212" y="213"/>
                        </a:lnTo>
                        <a:lnTo>
                          <a:pt x="213" y="203"/>
                        </a:lnTo>
                        <a:lnTo>
                          <a:pt x="232" y="20"/>
                        </a:lnTo>
                        <a:lnTo>
                          <a:pt x="232" y="20"/>
                        </a:lnTo>
                        <a:lnTo>
                          <a:pt x="230" y="13"/>
                        </a:lnTo>
                        <a:lnTo>
                          <a:pt x="226" y="6"/>
                        </a:lnTo>
                        <a:lnTo>
                          <a:pt x="221" y="2"/>
                        </a:lnTo>
                        <a:lnTo>
                          <a:pt x="212" y="0"/>
                        </a:lnTo>
                        <a:lnTo>
                          <a:pt x="21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5114925" y="3478213"/>
                    <a:ext cx="30163" cy="114300"/>
                  </a:xfrm>
                  <a:custGeom>
                    <a:avLst/>
                    <a:gdLst/>
                    <a:ahLst/>
                    <a:cxnLst>
                      <a:cxn ang="0">
                        <a:pos x="40" y="144"/>
                      </a:cxn>
                      <a:cxn ang="0">
                        <a:pos x="9" y="144"/>
                      </a:cxn>
                      <a:cxn ang="0">
                        <a:pos x="0" y="0"/>
                      </a:cxn>
                      <a:cxn ang="0">
                        <a:pos x="40" y="0"/>
                      </a:cxn>
                      <a:cxn ang="0">
                        <a:pos x="40" y="144"/>
                      </a:cxn>
                    </a:cxnLst>
                    <a:rect l="0" t="0" r="r" b="b"/>
                    <a:pathLst>
                      <a:path w="40" h="144">
                        <a:moveTo>
                          <a:pt x="40" y="144"/>
                        </a:moveTo>
                        <a:lnTo>
                          <a:pt x="9" y="144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162550" y="3478213"/>
                    <a:ext cx="31750" cy="11430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5210175" y="3478213"/>
                    <a:ext cx="33338" cy="114300"/>
                  </a:xfrm>
                  <a:custGeom>
                    <a:avLst/>
                    <a:gdLst/>
                    <a:ahLst/>
                    <a:cxnLst>
                      <a:cxn ang="0">
                        <a:pos x="31" y="144"/>
                      </a:cxn>
                      <a:cxn ang="0">
                        <a:pos x="0" y="144"/>
                      </a:cxn>
                      <a:cxn ang="0">
                        <a:pos x="0" y="0"/>
                      </a:cxn>
                      <a:cxn ang="0">
                        <a:pos x="42" y="0"/>
                      </a:cxn>
                      <a:cxn ang="0">
                        <a:pos x="31" y="144"/>
                      </a:cxn>
                    </a:cxnLst>
                    <a:rect l="0" t="0" r="r" b="b"/>
                    <a:pathLst>
                      <a:path w="42" h="144">
                        <a:moveTo>
                          <a:pt x="31" y="144"/>
                        </a:moveTo>
                        <a:lnTo>
                          <a:pt x="0" y="144"/>
                        </a:lnTo>
                        <a:lnTo>
                          <a:pt x="0" y="0"/>
                        </a:lnTo>
                        <a:lnTo>
                          <a:pt x="42" y="0"/>
                        </a:lnTo>
                        <a:lnTo>
                          <a:pt x="31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2" name="Rectangle 34"/>
                <p:cNvSpPr/>
                <p:nvPr/>
              </p:nvSpPr>
              <p:spPr>
                <a:xfrm>
                  <a:off x="3500398" y="30003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38" name="Rectangle 14"/>
            <p:cNvSpPr/>
            <p:nvPr/>
          </p:nvSpPr>
          <p:spPr>
            <a:xfrm>
              <a:off x="858258" y="3169682"/>
              <a:ext cx="3866142" cy="2030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distinct node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Tx/>
                <a:buAutoNum type="arabicPeriod"/>
              </a:pPr>
              <a:r>
                <a:rPr lang="ms-MY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Move the node to the root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node containing the largest key in the left subtree, which will become the new root, and make the right subtree the right child of the root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-1026425" y="2926381"/>
            <a:ext cx="3572693" cy="79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00"/>
          <p:cNvGrpSpPr/>
          <p:nvPr/>
        </p:nvGrpSpPr>
        <p:grpSpPr>
          <a:xfrm>
            <a:off x="-3589837" y="2694397"/>
            <a:ext cx="4432796" cy="85726"/>
            <a:chOff x="182067" y="2774961"/>
            <a:chExt cx="4432796" cy="85726"/>
          </a:xfrm>
        </p:grpSpPr>
        <p:cxnSp>
          <p:nvCxnSpPr>
            <p:cNvPr id="49" name="Straight Connector 48"/>
            <p:cNvCxnSpPr>
              <a:endCxn id="24" idx="1"/>
            </p:cNvCxnSpPr>
            <p:nvPr/>
          </p:nvCxnSpPr>
          <p:spPr>
            <a:xfrm>
              <a:off x="182067" y="2815833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529137" y="2774961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" name="Group 99"/>
          <p:cNvGrpSpPr/>
          <p:nvPr/>
        </p:nvGrpSpPr>
        <p:grpSpPr>
          <a:xfrm>
            <a:off x="182063" y="1627596"/>
            <a:ext cx="1149754" cy="117066"/>
            <a:chOff x="3953967" y="1708160"/>
            <a:chExt cx="1149754" cy="117066"/>
          </a:xfrm>
        </p:grpSpPr>
        <p:cxnSp>
          <p:nvCxnSpPr>
            <p:cNvPr id="46" name="Straight Connector 45"/>
            <p:cNvCxnSpPr>
              <a:endCxn id="17" idx="1"/>
            </p:cNvCxnSpPr>
            <p:nvPr/>
          </p:nvCxnSpPr>
          <p:spPr>
            <a:xfrm>
              <a:off x="3953967" y="1823638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529137" y="17081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101"/>
          <p:cNvGrpSpPr/>
          <p:nvPr/>
        </p:nvGrpSpPr>
        <p:grpSpPr>
          <a:xfrm>
            <a:off x="182063" y="3837396"/>
            <a:ext cx="1149754" cy="121209"/>
            <a:chOff x="3953967" y="3917960"/>
            <a:chExt cx="1149754" cy="121209"/>
          </a:xfrm>
        </p:grpSpPr>
        <p:cxnSp>
          <p:nvCxnSpPr>
            <p:cNvPr id="51" name="Straight Connector 50"/>
            <p:cNvCxnSpPr>
              <a:endCxn id="28" idx="1"/>
            </p:cNvCxnSpPr>
            <p:nvPr/>
          </p:nvCxnSpPr>
          <p:spPr>
            <a:xfrm>
              <a:off x="3953967" y="4037581"/>
              <a:ext cx="1149754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529137" y="3917960"/>
              <a:ext cx="85726" cy="8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98"/>
          <p:cNvGrpSpPr/>
          <p:nvPr/>
        </p:nvGrpSpPr>
        <p:grpSpPr>
          <a:xfrm>
            <a:off x="1331821" y="3640759"/>
            <a:ext cx="5883385" cy="636164"/>
            <a:chOff x="5143504" y="3643320"/>
            <a:chExt cx="5883385" cy="636164"/>
          </a:xfrm>
        </p:grpSpPr>
        <p:grpSp>
          <p:nvGrpSpPr>
            <p:cNvPr id="20" name="Group 92"/>
            <p:cNvGrpSpPr/>
            <p:nvPr/>
          </p:nvGrpSpPr>
          <p:grpSpPr>
            <a:xfrm>
              <a:off x="5958846" y="3673012"/>
              <a:ext cx="5068043" cy="521970"/>
              <a:chOff x="5958846" y="3673012"/>
              <a:chExt cx="5068043" cy="52197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8383683" y="3673012"/>
                <a:ext cx="2643206" cy="521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Worst Case: </a:t>
                </a:r>
                <a:r>
                  <a:rPr lang="ms-MY" sz="1400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O(N)</a:t>
                </a:r>
                <a:endPara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r>
                  <a: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sym typeface="+mn-ea"/>
                  </a:rPr>
                  <a:t>Amortized: </a:t>
                </a:r>
                <a:r>
                  <a:rPr lang="en-US" sz="1400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  <a:sym typeface="+mn-ea"/>
                  </a:rPr>
                  <a:t>O(logN)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958846" y="3786196"/>
                <a:ext cx="1281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Splay Tree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1" name="Group 85"/>
            <p:cNvGrpSpPr/>
            <p:nvPr/>
          </p:nvGrpSpPr>
          <p:grpSpPr>
            <a:xfrm>
              <a:off x="5143504" y="3643320"/>
              <a:ext cx="636196" cy="636164"/>
              <a:chOff x="5143504" y="3643320"/>
              <a:chExt cx="636196" cy="636164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143504" y="3643320"/>
                <a:ext cx="636196" cy="6361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Freeform 107"/>
              <p:cNvSpPr>
                <a:spLocks noEditPoints="1"/>
              </p:cNvSpPr>
              <p:nvPr/>
            </p:nvSpPr>
            <p:spPr bwMode="auto">
              <a:xfrm>
                <a:off x="5286380" y="3786196"/>
                <a:ext cx="365566" cy="314258"/>
              </a:xfrm>
              <a:custGeom>
                <a:avLst/>
                <a:gdLst/>
                <a:ahLst/>
                <a:cxnLst>
                  <a:cxn ang="0">
                    <a:pos x="337" y="165"/>
                  </a:cxn>
                  <a:cxn ang="0">
                    <a:pos x="170" y="0"/>
                  </a:cxn>
                  <a:cxn ang="0">
                    <a:pos x="5" y="165"/>
                  </a:cxn>
                  <a:cxn ang="0">
                    <a:pos x="5" y="165"/>
                  </a:cxn>
                  <a:cxn ang="0">
                    <a:pos x="0" y="172"/>
                  </a:cxn>
                  <a:cxn ang="0">
                    <a:pos x="0" y="181"/>
                  </a:cxn>
                  <a:cxn ang="0">
                    <a:pos x="0" y="189"/>
                  </a:cxn>
                  <a:cxn ang="0">
                    <a:pos x="5" y="196"/>
                  </a:cxn>
                  <a:cxn ang="0">
                    <a:pos x="5" y="196"/>
                  </a:cxn>
                  <a:cxn ang="0">
                    <a:pos x="13" y="201"/>
                  </a:cxn>
                  <a:cxn ang="0">
                    <a:pos x="20" y="201"/>
                  </a:cxn>
                  <a:cxn ang="0">
                    <a:pos x="29" y="201"/>
                  </a:cxn>
                  <a:cxn ang="0">
                    <a:pos x="36" y="196"/>
                  </a:cxn>
                  <a:cxn ang="0">
                    <a:pos x="42" y="189"/>
                  </a:cxn>
                  <a:cxn ang="0">
                    <a:pos x="42" y="294"/>
                  </a:cxn>
                  <a:cxn ang="0">
                    <a:pos x="301" y="294"/>
                  </a:cxn>
                  <a:cxn ang="0">
                    <a:pos x="301" y="189"/>
                  </a:cxn>
                  <a:cxn ang="0">
                    <a:pos x="306" y="196"/>
                  </a:cxn>
                  <a:cxn ang="0">
                    <a:pos x="306" y="196"/>
                  </a:cxn>
                  <a:cxn ang="0">
                    <a:pos x="314" y="201"/>
                  </a:cxn>
                  <a:cxn ang="0">
                    <a:pos x="321" y="201"/>
                  </a:cxn>
                  <a:cxn ang="0">
                    <a:pos x="321" y="201"/>
                  </a:cxn>
                  <a:cxn ang="0">
                    <a:pos x="330" y="201"/>
                  </a:cxn>
                  <a:cxn ang="0">
                    <a:pos x="337" y="196"/>
                  </a:cxn>
                  <a:cxn ang="0">
                    <a:pos x="337" y="196"/>
                  </a:cxn>
                  <a:cxn ang="0">
                    <a:pos x="341" y="189"/>
                  </a:cxn>
                  <a:cxn ang="0">
                    <a:pos x="343" y="181"/>
                  </a:cxn>
                  <a:cxn ang="0">
                    <a:pos x="341" y="172"/>
                  </a:cxn>
                  <a:cxn ang="0">
                    <a:pos x="337" y="165"/>
                  </a:cxn>
                  <a:cxn ang="0">
                    <a:pos x="337" y="165"/>
                  </a:cxn>
                  <a:cxn ang="0">
                    <a:pos x="279" y="272"/>
                  </a:cxn>
                  <a:cxn ang="0">
                    <a:pos x="214" y="272"/>
                  </a:cxn>
                  <a:cxn ang="0">
                    <a:pos x="214" y="187"/>
                  </a:cxn>
                  <a:cxn ang="0">
                    <a:pos x="129" y="187"/>
                  </a:cxn>
                  <a:cxn ang="0">
                    <a:pos x="129" y="272"/>
                  </a:cxn>
                  <a:cxn ang="0">
                    <a:pos x="63" y="272"/>
                  </a:cxn>
                  <a:cxn ang="0">
                    <a:pos x="63" y="169"/>
                  </a:cxn>
                  <a:cxn ang="0">
                    <a:pos x="170" y="60"/>
                  </a:cxn>
                  <a:cxn ang="0">
                    <a:pos x="279" y="169"/>
                  </a:cxn>
                  <a:cxn ang="0">
                    <a:pos x="279" y="272"/>
                  </a:cxn>
                </a:cxnLst>
                <a:rect l="0" t="0" r="r" b="b"/>
                <a:pathLst>
                  <a:path w="343" h="294">
                    <a:moveTo>
                      <a:pt x="337" y="165"/>
                    </a:moveTo>
                    <a:lnTo>
                      <a:pt x="170" y="0"/>
                    </a:lnTo>
                    <a:lnTo>
                      <a:pt x="5" y="165"/>
                    </a:lnTo>
                    <a:lnTo>
                      <a:pt x="5" y="165"/>
                    </a:lnTo>
                    <a:lnTo>
                      <a:pt x="0" y="172"/>
                    </a:lnTo>
                    <a:lnTo>
                      <a:pt x="0" y="181"/>
                    </a:lnTo>
                    <a:lnTo>
                      <a:pt x="0" y="189"/>
                    </a:lnTo>
                    <a:lnTo>
                      <a:pt x="5" y="196"/>
                    </a:lnTo>
                    <a:lnTo>
                      <a:pt x="5" y="196"/>
                    </a:lnTo>
                    <a:lnTo>
                      <a:pt x="13" y="201"/>
                    </a:lnTo>
                    <a:lnTo>
                      <a:pt x="20" y="201"/>
                    </a:lnTo>
                    <a:lnTo>
                      <a:pt x="29" y="201"/>
                    </a:lnTo>
                    <a:lnTo>
                      <a:pt x="36" y="196"/>
                    </a:lnTo>
                    <a:lnTo>
                      <a:pt x="42" y="189"/>
                    </a:lnTo>
                    <a:lnTo>
                      <a:pt x="42" y="294"/>
                    </a:lnTo>
                    <a:lnTo>
                      <a:pt x="301" y="294"/>
                    </a:lnTo>
                    <a:lnTo>
                      <a:pt x="301" y="189"/>
                    </a:lnTo>
                    <a:lnTo>
                      <a:pt x="306" y="196"/>
                    </a:lnTo>
                    <a:lnTo>
                      <a:pt x="306" y="196"/>
                    </a:lnTo>
                    <a:lnTo>
                      <a:pt x="314" y="201"/>
                    </a:lnTo>
                    <a:lnTo>
                      <a:pt x="321" y="201"/>
                    </a:lnTo>
                    <a:lnTo>
                      <a:pt x="321" y="201"/>
                    </a:lnTo>
                    <a:lnTo>
                      <a:pt x="330" y="201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41" y="189"/>
                    </a:lnTo>
                    <a:lnTo>
                      <a:pt x="343" y="181"/>
                    </a:lnTo>
                    <a:lnTo>
                      <a:pt x="341" y="172"/>
                    </a:lnTo>
                    <a:lnTo>
                      <a:pt x="337" y="165"/>
                    </a:lnTo>
                    <a:lnTo>
                      <a:pt x="337" y="165"/>
                    </a:lnTo>
                    <a:close/>
                    <a:moveTo>
                      <a:pt x="279" y="272"/>
                    </a:moveTo>
                    <a:lnTo>
                      <a:pt x="214" y="272"/>
                    </a:lnTo>
                    <a:lnTo>
                      <a:pt x="214" y="187"/>
                    </a:lnTo>
                    <a:lnTo>
                      <a:pt x="129" y="187"/>
                    </a:lnTo>
                    <a:lnTo>
                      <a:pt x="129" y="272"/>
                    </a:lnTo>
                    <a:lnTo>
                      <a:pt x="63" y="272"/>
                    </a:lnTo>
                    <a:lnTo>
                      <a:pt x="63" y="169"/>
                    </a:lnTo>
                    <a:lnTo>
                      <a:pt x="170" y="60"/>
                    </a:lnTo>
                    <a:lnTo>
                      <a:pt x="279" y="169"/>
                    </a:lnTo>
                    <a:lnTo>
                      <a:pt x="279" y="2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2" name="Group 94"/>
          <p:cNvGrpSpPr/>
          <p:nvPr/>
        </p:nvGrpSpPr>
        <p:grpSpPr>
          <a:xfrm>
            <a:off x="1331821" y="1358899"/>
            <a:ext cx="7125441" cy="785151"/>
            <a:chOff x="5143504" y="1361460"/>
            <a:chExt cx="7125441" cy="785151"/>
          </a:xfrm>
        </p:grpSpPr>
        <p:grpSp>
          <p:nvGrpSpPr>
            <p:cNvPr id="43" name="Group 90"/>
            <p:cNvGrpSpPr/>
            <p:nvPr/>
          </p:nvGrpSpPr>
          <p:grpSpPr>
            <a:xfrm>
              <a:off x="5905755" y="1361460"/>
              <a:ext cx="6363190" cy="785151"/>
              <a:chOff x="5905755" y="1361460"/>
              <a:chExt cx="6363190" cy="78515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8392277" y="1361460"/>
                <a:ext cx="3876668" cy="785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Worst Case: </a:t>
                </a:r>
                <a:r>
                  <a:rPr lang="en-US" altLang="zh-CN" sz="1600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O(N)</a:t>
                </a:r>
                <a:endPara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Average Case: </a:t>
                </a:r>
                <a:r>
                  <a:rPr lang="en-US" sz="1600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O(logN)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05755" y="1549740"/>
                <a:ext cx="1935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Unbalanced BST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44" name="Group 82"/>
            <p:cNvGrpSpPr/>
            <p:nvPr/>
          </p:nvGrpSpPr>
          <p:grpSpPr>
            <a:xfrm>
              <a:off x="5143504" y="1428742"/>
              <a:ext cx="636196" cy="636164"/>
              <a:chOff x="5143504" y="1428742"/>
              <a:chExt cx="636196" cy="636164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143504" y="1428742"/>
                <a:ext cx="636196" cy="6361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45" name="Group 68"/>
              <p:cNvGrpSpPr/>
              <p:nvPr/>
            </p:nvGrpSpPr>
            <p:grpSpPr>
              <a:xfrm>
                <a:off x="5301319" y="1581456"/>
                <a:ext cx="337042" cy="337616"/>
                <a:chOff x="6998061" y="3496249"/>
                <a:chExt cx="366051" cy="366676"/>
              </a:xfrm>
              <a:solidFill>
                <a:schemeClr val="bg1"/>
              </a:solidFill>
            </p:grpSpPr>
            <p:sp>
              <p:nvSpPr>
                <p:cNvPr id="70" name="AutoShape 7"/>
                <p:cNvSpPr/>
                <p:nvPr/>
              </p:nvSpPr>
              <p:spPr bwMode="auto">
                <a:xfrm>
                  <a:off x="6998061" y="3496249"/>
                  <a:ext cx="366051" cy="366676"/>
                </a:xfrm>
                <a:custGeom>
                  <a:avLst/>
                  <a:gdLst>
                    <a:gd name="T0" fmla="+- 0 10800 1271"/>
                    <a:gd name="T1" fmla="*/ T0 w 19058"/>
                    <a:gd name="T2" fmla="+- 0 10799 1270"/>
                    <a:gd name="T3" fmla="*/ 10799 h 19059"/>
                    <a:gd name="T4" fmla="+- 0 10800 1271"/>
                    <a:gd name="T5" fmla="*/ T4 w 19058"/>
                    <a:gd name="T6" fmla="+- 0 10799 1270"/>
                    <a:gd name="T7" fmla="*/ 10799 h 19059"/>
                    <a:gd name="T8" fmla="+- 0 10800 1271"/>
                    <a:gd name="T9" fmla="*/ T8 w 19058"/>
                    <a:gd name="T10" fmla="+- 0 10799 1270"/>
                    <a:gd name="T11" fmla="*/ 10799 h 19059"/>
                    <a:gd name="T12" fmla="+- 0 10800 1271"/>
                    <a:gd name="T13" fmla="*/ T12 w 19058"/>
                    <a:gd name="T14" fmla="+- 0 10799 1270"/>
                    <a:gd name="T15" fmla="*/ 10799 h 1905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8" h="19059">
                      <a:moveTo>
                        <a:pt x="6430" y="17268"/>
                      </a:moveTo>
                      <a:cubicBezTo>
                        <a:pt x="2162" y="15559"/>
                        <a:pt x="82" y="10698"/>
                        <a:pt x="1790" y="6431"/>
                      </a:cubicBezTo>
                      <a:cubicBezTo>
                        <a:pt x="3499" y="2164"/>
                        <a:pt x="8360" y="81"/>
                        <a:pt x="12627" y="1791"/>
                      </a:cubicBezTo>
                      <a:cubicBezTo>
                        <a:pt x="16894" y="3499"/>
                        <a:pt x="18975" y="8361"/>
                        <a:pt x="17267" y="12628"/>
                      </a:cubicBezTo>
                      <a:cubicBezTo>
                        <a:pt x="15558" y="16895"/>
                        <a:pt x="10696" y="18976"/>
                        <a:pt x="6430" y="17268"/>
                      </a:cubicBezTo>
                      <a:moveTo>
                        <a:pt x="13070" y="685"/>
                      </a:moveTo>
                      <a:cubicBezTo>
                        <a:pt x="8186" y="-1270"/>
                        <a:pt x="2641" y="1103"/>
                        <a:pt x="685" y="5987"/>
                      </a:cubicBezTo>
                      <a:cubicBezTo>
                        <a:pt x="-1271" y="10872"/>
                        <a:pt x="1103" y="16418"/>
                        <a:pt x="5987" y="18373"/>
                      </a:cubicBezTo>
                      <a:cubicBezTo>
                        <a:pt x="10871" y="20330"/>
                        <a:pt x="16416" y="17955"/>
                        <a:pt x="18373" y="13071"/>
                      </a:cubicBezTo>
                      <a:cubicBezTo>
                        <a:pt x="20329" y="8186"/>
                        <a:pt x="17954" y="2641"/>
                        <a:pt x="13070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1" name="AutoShape 8"/>
                <p:cNvSpPr/>
                <p:nvPr/>
              </p:nvSpPr>
              <p:spPr bwMode="auto">
                <a:xfrm>
                  <a:off x="7158247" y="3656437"/>
                  <a:ext cx="45678" cy="45678"/>
                </a:xfrm>
                <a:custGeom>
                  <a:avLst/>
                  <a:gdLst>
                    <a:gd name="T0" fmla="+- 0 10801 1272"/>
                    <a:gd name="T1" fmla="*/ T0 w 19059"/>
                    <a:gd name="T2" fmla="+- 0 10800 1272"/>
                    <a:gd name="T3" fmla="*/ 10800 h 19056"/>
                    <a:gd name="T4" fmla="+- 0 10801 1272"/>
                    <a:gd name="T5" fmla="*/ T4 w 19059"/>
                    <a:gd name="T6" fmla="+- 0 10800 1272"/>
                    <a:gd name="T7" fmla="*/ 10800 h 19056"/>
                    <a:gd name="T8" fmla="+- 0 10801 1272"/>
                    <a:gd name="T9" fmla="*/ T8 w 19059"/>
                    <a:gd name="T10" fmla="+- 0 10800 1272"/>
                    <a:gd name="T11" fmla="*/ 10800 h 19056"/>
                    <a:gd name="T12" fmla="+- 0 10801 1272"/>
                    <a:gd name="T13" fmla="*/ T12 w 19059"/>
                    <a:gd name="T14" fmla="+- 0 10800 1272"/>
                    <a:gd name="T15" fmla="*/ 10800 h 19056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6">
                      <a:moveTo>
                        <a:pt x="7753" y="13951"/>
                      </a:moveTo>
                      <a:cubicBezTo>
                        <a:pt x="5315" y="12969"/>
                        <a:pt x="4129" y="10197"/>
                        <a:pt x="5101" y="7755"/>
                      </a:cubicBezTo>
                      <a:cubicBezTo>
                        <a:pt x="6083" y="5323"/>
                        <a:pt x="8860" y="4132"/>
                        <a:pt x="11298" y="5104"/>
                      </a:cubicBezTo>
                      <a:cubicBezTo>
                        <a:pt x="13735" y="6081"/>
                        <a:pt x="14926" y="8858"/>
                        <a:pt x="13949" y="11300"/>
                      </a:cubicBezTo>
                      <a:cubicBezTo>
                        <a:pt x="12972" y="13737"/>
                        <a:pt x="10195" y="14923"/>
                        <a:pt x="7753" y="13951"/>
                      </a:cubicBezTo>
                      <a:moveTo>
                        <a:pt x="13070" y="686"/>
                      </a:moveTo>
                      <a:cubicBezTo>
                        <a:pt x="8190" y="-1272"/>
                        <a:pt x="2640" y="1104"/>
                        <a:pt x="686" y="5988"/>
                      </a:cubicBezTo>
                      <a:cubicBezTo>
                        <a:pt x="-1272" y="10872"/>
                        <a:pt x="1105" y="16416"/>
                        <a:pt x="5985" y="18369"/>
                      </a:cubicBezTo>
                      <a:cubicBezTo>
                        <a:pt x="10870" y="20328"/>
                        <a:pt x="16415" y="17951"/>
                        <a:pt x="18374" y="13072"/>
                      </a:cubicBezTo>
                      <a:cubicBezTo>
                        <a:pt x="20328" y="8188"/>
                        <a:pt x="17960" y="2644"/>
                        <a:pt x="13070" y="68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2" name="AutoShape 9"/>
                <p:cNvSpPr/>
                <p:nvPr/>
              </p:nvSpPr>
              <p:spPr bwMode="auto">
                <a:xfrm>
                  <a:off x="7111943" y="3610758"/>
                  <a:ext cx="137660" cy="137660"/>
                </a:xfrm>
                <a:custGeom>
                  <a:avLst/>
                  <a:gdLst>
                    <a:gd name="T0" fmla="+- 0 10800 1271"/>
                    <a:gd name="T1" fmla="*/ T0 w 19059"/>
                    <a:gd name="T2" fmla="+- 0 10800 1271"/>
                    <a:gd name="T3" fmla="*/ 10800 h 19058"/>
                    <a:gd name="T4" fmla="+- 0 10800 1271"/>
                    <a:gd name="T5" fmla="*/ T4 w 19059"/>
                    <a:gd name="T6" fmla="+- 0 10800 1271"/>
                    <a:gd name="T7" fmla="*/ 10800 h 19058"/>
                    <a:gd name="T8" fmla="+- 0 10800 1271"/>
                    <a:gd name="T9" fmla="*/ T8 w 19059"/>
                    <a:gd name="T10" fmla="+- 0 10800 1271"/>
                    <a:gd name="T11" fmla="*/ 10800 h 19058"/>
                    <a:gd name="T12" fmla="+- 0 10800 1271"/>
                    <a:gd name="T13" fmla="*/ T12 w 19059"/>
                    <a:gd name="T14" fmla="+- 0 10800 1271"/>
                    <a:gd name="T15" fmla="*/ 10800 h 1905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19059" h="19058">
                      <a:moveTo>
                        <a:pt x="7169" y="15424"/>
                      </a:moveTo>
                      <a:cubicBezTo>
                        <a:pt x="3916" y="14123"/>
                        <a:pt x="2331" y="10417"/>
                        <a:pt x="3632" y="7167"/>
                      </a:cubicBezTo>
                      <a:cubicBezTo>
                        <a:pt x="4934" y="3917"/>
                        <a:pt x="8638" y="2331"/>
                        <a:pt x="11889" y="3632"/>
                      </a:cubicBezTo>
                      <a:cubicBezTo>
                        <a:pt x="15141" y="4934"/>
                        <a:pt x="16728" y="8640"/>
                        <a:pt x="15425" y="11890"/>
                      </a:cubicBezTo>
                      <a:cubicBezTo>
                        <a:pt x="14124" y="15140"/>
                        <a:pt x="10419" y="16728"/>
                        <a:pt x="7169" y="15424"/>
                      </a:cubicBezTo>
                      <a:moveTo>
                        <a:pt x="13071" y="685"/>
                      </a:moveTo>
                      <a:cubicBezTo>
                        <a:pt x="8186" y="-1271"/>
                        <a:pt x="2639" y="1104"/>
                        <a:pt x="686" y="5987"/>
                      </a:cubicBezTo>
                      <a:cubicBezTo>
                        <a:pt x="-1271" y="10871"/>
                        <a:pt x="1104" y="16416"/>
                        <a:pt x="5987" y="18372"/>
                      </a:cubicBezTo>
                      <a:cubicBezTo>
                        <a:pt x="10874" y="20329"/>
                        <a:pt x="16418" y="17955"/>
                        <a:pt x="18375" y="13070"/>
                      </a:cubicBezTo>
                      <a:cubicBezTo>
                        <a:pt x="20328" y="8186"/>
                        <a:pt x="17956" y="2641"/>
                        <a:pt x="13071" y="68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3" name="AutoShape 10"/>
                <p:cNvSpPr/>
                <p:nvPr/>
              </p:nvSpPr>
              <p:spPr bwMode="auto">
                <a:xfrm>
                  <a:off x="7203927" y="3702114"/>
                  <a:ext cx="56941" cy="58818"/>
                </a:xfrm>
                <a:custGeom>
                  <a:avLst/>
                  <a:gdLst>
                    <a:gd name="T0" fmla="+- 0 10804 288"/>
                    <a:gd name="T1" fmla="*/ T0 w 21033"/>
                    <a:gd name="T2" fmla="+- 0 10798 277"/>
                    <a:gd name="T3" fmla="*/ 10798 h 21043"/>
                    <a:gd name="T4" fmla="+- 0 10804 288"/>
                    <a:gd name="T5" fmla="*/ T4 w 21033"/>
                    <a:gd name="T6" fmla="+- 0 10798 277"/>
                    <a:gd name="T7" fmla="*/ 10798 h 21043"/>
                    <a:gd name="T8" fmla="+- 0 10804 288"/>
                    <a:gd name="T9" fmla="*/ T8 w 21033"/>
                    <a:gd name="T10" fmla="+- 0 10798 277"/>
                    <a:gd name="T11" fmla="*/ 10798 h 21043"/>
                    <a:gd name="T12" fmla="+- 0 10804 288"/>
                    <a:gd name="T13" fmla="*/ T12 w 21033"/>
                    <a:gd name="T14" fmla="+- 0 10798 277"/>
                    <a:gd name="T15" fmla="*/ 10798 h 2104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3" h="21043">
                      <a:moveTo>
                        <a:pt x="20881" y="2825"/>
                      </a:moveTo>
                      <a:cubicBezTo>
                        <a:pt x="21312" y="1771"/>
                        <a:pt x="20787" y="572"/>
                        <a:pt x="19713" y="149"/>
                      </a:cubicBezTo>
                      <a:cubicBezTo>
                        <a:pt x="18636" y="-277"/>
                        <a:pt x="17414" y="238"/>
                        <a:pt x="16984" y="1296"/>
                      </a:cubicBezTo>
                      <a:lnTo>
                        <a:pt x="16980" y="1292"/>
                      </a:lnTo>
                      <a:cubicBezTo>
                        <a:pt x="13964" y="8692"/>
                        <a:pt x="8182" y="14184"/>
                        <a:pt x="1269" y="17089"/>
                      </a:cubicBezTo>
                      <a:cubicBezTo>
                        <a:pt x="207" y="17536"/>
                        <a:pt x="-288" y="18747"/>
                        <a:pt x="170" y="19789"/>
                      </a:cubicBezTo>
                      <a:cubicBezTo>
                        <a:pt x="629" y="20840"/>
                        <a:pt x="1863" y="21323"/>
                        <a:pt x="2924" y="20876"/>
                      </a:cubicBezTo>
                      <a:cubicBezTo>
                        <a:pt x="2961" y="20860"/>
                        <a:pt x="2982" y="20828"/>
                        <a:pt x="3014" y="20815"/>
                      </a:cubicBezTo>
                      <a:cubicBezTo>
                        <a:pt x="10874" y="17480"/>
                        <a:pt x="17451" y="11227"/>
                        <a:pt x="20877" y="2825"/>
                      </a:cubicBezTo>
                      <a:cubicBezTo>
                        <a:pt x="20877" y="2825"/>
                        <a:pt x="20881" y="2825"/>
                        <a:pt x="20881" y="28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4" name="AutoShape 11"/>
                <p:cNvSpPr/>
                <p:nvPr/>
              </p:nvSpPr>
              <p:spPr bwMode="auto">
                <a:xfrm>
                  <a:off x="7226451" y="3725267"/>
                  <a:ext cx="81970" cy="83847"/>
                </a:xfrm>
                <a:custGeom>
                  <a:avLst/>
                  <a:gdLst>
                    <a:gd name="T0" fmla="+- 0 10803 203"/>
                    <a:gd name="T1" fmla="*/ T0 w 21201"/>
                    <a:gd name="T2" fmla="+- 0 10798 194"/>
                    <a:gd name="T3" fmla="*/ 10798 h 21209"/>
                    <a:gd name="T4" fmla="+- 0 10803 203"/>
                    <a:gd name="T5" fmla="*/ T4 w 21201"/>
                    <a:gd name="T6" fmla="+- 0 10798 194"/>
                    <a:gd name="T7" fmla="*/ 10798 h 21209"/>
                    <a:gd name="T8" fmla="+- 0 10803 203"/>
                    <a:gd name="T9" fmla="*/ T8 w 21201"/>
                    <a:gd name="T10" fmla="+- 0 10798 194"/>
                    <a:gd name="T11" fmla="*/ 10798 h 21209"/>
                    <a:gd name="T12" fmla="+- 0 10803 203"/>
                    <a:gd name="T13" fmla="*/ T12 w 21201"/>
                    <a:gd name="T14" fmla="+- 0 10798 194"/>
                    <a:gd name="T15" fmla="*/ 10798 h 2120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201" h="21209">
                      <a:moveTo>
                        <a:pt x="20267" y="104"/>
                      </a:moveTo>
                      <a:cubicBezTo>
                        <a:pt x="19508" y="-194"/>
                        <a:pt x="18645" y="169"/>
                        <a:pt x="18339" y="912"/>
                      </a:cubicBezTo>
                      <a:cubicBezTo>
                        <a:pt x="14991" y="9110"/>
                        <a:pt x="8568" y="15198"/>
                        <a:pt x="894" y="18420"/>
                      </a:cubicBezTo>
                      <a:cubicBezTo>
                        <a:pt x="144" y="18735"/>
                        <a:pt x="-203" y="19589"/>
                        <a:pt x="121" y="20327"/>
                      </a:cubicBezTo>
                      <a:cubicBezTo>
                        <a:pt x="442" y="21068"/>
                        <a:pt x="1314" y="21406"/>
                        <a:pt x="2067" y="21090"/>
                      </a:cubicBezTo>
                      <a:cubicBezTo>
                        <a:pt x="2102" y="21073"/>
                        <a:pt x="2125" y="21042"/>
                        <a:pt x="2159" y="21025"/>
                      </a:cubicBezTo>
                      <a:cubicBezTo>
                        <a:pt x="10491" y="17500"/>
                        <a:pt x="17461" y="10881"/>
                        <a:pt x="21095" y="1994"/>
                      </a:cubicBezTo>
                      <a:cubicBezTo>
                        <a:pt x="21397" y="1250"/>
                        <a:pt x="21026" y="404"/>
                        <a:pt x="20267" y="10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5" name="AutoShape 12"/>
                <p:cNvSpPr/>
                <p:nvPr/>
              </p:nvSpPr>
              <p:spPr bwMode="auto">
                <a:xfrm>
                  <a:off x="7215188" y="3714003"/>
                  <a:ext cx="69456" cy="70707"/>
                </a:xfrm>
                <a:custGeom>
                  <a:avLst/>
                  <a:gdLst>
                    <a:gd name="T0" fmla="+- 0 10802 238"/>
                    <a:gd name="T1" fmla="*/ T0 w 21128"/>
                    <a:gd name="T2" fmla="+- 0 10797 227"/>
                    <a:gd name="T3" fmla="*/ 10797 h 21141"/>
                    <a:gd name="T4" fmla="+- 0 10802 238"/>
                    <a:gd name="T5" fmla="*/ T4 w 21128"/>
                    <a:gd name="T6" fmla="+- 0 10797 227"/>
                    <a:gd name="T7" fmla="*/ 10797 h 21141"/>
                    <a:gd name="T8" fmla="+- 0 10802 238"/>
                    <a:gd name="T9" fmla="*/ T8 w 21128"/>
                    <a:gd name="T10" fmla="+- 0 10797 227"/>
                    <a:gd name="T11" fmla="*/ 10797 h 21141"/>
                    <a:gd name="T12" fmla="+- 0 10802 238"/>
                    <a:gd name="T13" fmla="*/ T12 w 21128"/>
                    <a:gd name="T14" fmla="+- 0 10797 227"/>
                    <a:gd name="T15" fmla="*/ 10797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8" h="21141">
                      <a:moveTo>
                        <a:pt x="20035" y="122"/>
                      </a:moveTo>
                      <a:cubicBezTo>
                        <a:pt x="19142" y="-227"/>
                        <a:pt x="18134" y="195"/>
                        <a:pt x="17778" y="1071"/>
                      </a:cubicBezTo>
                      <a:cubicBezTo>
                        <a:pt x="14571" y="8936"/>
                        <a:pt x="8412" y="14778"/>
                        <a:pt x="1051" y="17867"/>
                      </a:cubicBezTo>
                      <a:lnTo>
                        <a:pt x="1054" y="17867"/>
                      </a:lnTo>
                      <a:cubicBezTo>
                        <a:pt x="172" y="18240"/>
                        <a:pt x="-238" y="19242"/>
                        <a:pt x="142" y="20108"/>
                      </a:cubicBezTo>
                      <a:cubicBezTo>
                        <a:pt x="522" y="20973"/>
                        <a:pt x="1543" y="21372"/>
                        <a:pt x="2425" y="21003"/>
                      </a:cubicBezTo>
                      <a:cubicBezTo>
                        <a:pt x="2459" y="20986"/>
                        <a:pt x="2476" y="20956"/>
                        <a:pt x="2514" y="20936"/>
                      </a:cubicBezTo>
                      <a:cubicBezTo>
                        <a:pt x="10651" y="17491"/>
                        <a:pt x="17459" y="11027"/>
                        <a:pt x="21002" y="2339"/>
                      </a:cubicBezTo>
                      <a:cubicBezTo>
                        <a:pt x="21361" y="1463"/>
                        <a:pt x="20927" y="472"/>
                        <a:pt x="20035" y="12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6" name="AutoShape 13"/>
                <p:cNvSpPr/>
                <p:nvPr/>
              </p:nvSpPr>
              <p:spPr bwMode="auto">
                <a:xfrm>
                  <a:off x="7100682" y="3599495"/>
                  <a:ext cx="57567" cy="58192"/>
                </a:xfrm>
                <a:custGeom>
                  <a:avLst/>
                  <a:gdLst>
                    <a:gd name="T0" fmla="+- 0 10797 278"/>
                    <a:gd name="T1" fmla="*/ T0 w 21039"/>
                    <a:gd name="T2" fmla="+- 0 10803 281"/>
                    <a:gd name="T3" fmla="*/ 10803 h 21044"/>
                    <a:gd name="T4" fmla="+- 0 10797 278"/>
                    <a:gd name="T5" fmla="*/ T4 w 21039"/>
                    <a:gd name="T6" fmla="+- 0 10803 281"/>
                    <a:gd name="T7" fmla="*/ 10803 h 21044"/>
                    <a:gd name="T8" fmla="+- 0 10797 278"/>
                    <a:gd name="T9" fmla="*/ T8 w 21039"/>
                    <a:gd name="T10" fmla="+- 0 10803 281"/>
                    <a:gd name="T11" fmla="*/ 10803 h 21044"/>
                    <a:gd name="T12" fmla="+- 0 10797 278"/>
                    <a:gd name="T13" fmla="*/ T12 w 21039"/>
                    <a:gd name="T14" fmla="+- 0 10803 281"/>
                    <a:gd name="T15" fmla="*/ 10803 h 210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039" h="21044">
                      <a:moveTo>
                        <a:pt x="20871" y="1248"/>
                      </a:moveTo>
                      <a:cubicBezTo>
                        <a:pt x="20411" y="197"/>
                        <a:pt x="19177" y="-281"/>
                        <a:pt x="18112" y="169"/>
                      </a:cubicBezTo>
                      <a:cubicBezTo>
                        <a:pt x="18075" y="181"/>
                        <a:pt x="18050" y="214"/>
                        <a:pt x="18021" y="226"/>
                      </a:cubicBezTo>
                      <a:cubicBezTo>
                        <a:pt x="10159" y="3562"/>
                        <a:pt x="3583" y="9820"/>
                        <a:pt x="152" y="18220"/>
                      </a:cubicBezTo>
                      <a:lnTo>
                        <a:pt x="148" y="18220"/>
                      </a:lnTo>
                      <a:cubicBezTo>
                        <a:pt x="-278" y="19278"/>
                        <a:pt x="242" y="20473"/>
                        <a:pt x="1320" y="20896"/>
                      </a:cubicBezTo>
                      <a:cubicBezTo>
                        <a:pt x="2398" y="21318"/>
                        <a:pt x="3620" y="20803"/>
                        <a:pt x="4046" y="19749"/>
                      </a:cubicBezTo>
                      <a:lnTo>
                        <a:pt x="4051" y="19749"/>
                      </a:lnTo>
                      <a:cubicBezTo>
                        <a:pt x="7068" y="12356"/>
                        <a:pt x="12856" y="6858"/>
                        <a:pt x="19764" y="3956"/>
                      </a:cubicBezTo>
                      <a:cubicBezTo>
                        <a:pt x="20830" y="3506"/>
                        <a:pt x="21322" y="2298"/>
                        <a:pt x="20871" y="1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7" name="AutoShape 14"/>
                <p:cNvSpPr/>
                <p:nvPr/>
              </p:nvSpPr>
              <p:spPr bwMode="auto">
                <a:xfrm>
                  <a:off x="7055002" y="3553816"/>
                  <a:ext cx="81970" cy="83222"/>
                </a:xfrm>
                <a:custGeom>
                  <a:avLst/>
                  <a:gdLst>
                    <a:gd name="T0" fmla="+- 0 10797 198"/>
                    <a:gd name="T1" fmla="*/ T0 w 21199"/>
                    <a:gd name="T2" fmla="+- 0 10802 198"/>
                    <a:gd name="T3" fmla="*/ 10802 h 21208"/>
                    <a:gd name="T4" fmla="+- 0 10797 198"/>
                    <a:gd name="T5" fmla="*/ T4 w 21199"/>
                    <a:gd name="T6" fmla="+- 0 10802 198"/>
                    <a:gd name="T7" fmla="*/ 10802 h 21208"/>
                    <a:gd name="T8" fmla="+- 0 10797 198"/>
                    <a:gd name="T9" fmla="*/ T8 w 21199"/>
                    <a:gd name="T10" fmla="+- 0 10802 198"/>
                    <a:gd name="T11" fmla="*/ 10802 h 21208"/>
                    <a:gd name="T12" fmla="+- 0 10797 198"/>
                    <a:gd name="T13" fmla="*/ T12 w 21199"/>
                    <a:gd name="T14" fmla="+- 0 10802 198"/>
                    <a:gd name="T15" fmla="*/ 10802 h 2120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99" h="21208">
                      <a:moveTo>
                        <a:pt x="21077" y="880"/>
                      </a:moveTo>
                      <a:cubicBezTo>
                        <a:pt x="20753" y="142"/>
                        <a:pt x="19881" y="-198"/>
                        <a:pt x="19129" y="117"/>
                      </a:cubicBezTo>
                      <a:cubicBezTo>
                        <a:pt x="19097" y="131"/>
                        <a:pt x="19071" y="162"/>
                        <a:pt x="19039" y="179"/>
                      </a:cubicBezTo>
                      <a:cubicBezTo>
                        <a:pt x="10706" y="3707"/>
                        <a:pt x="3739" y="10322"/>
                        <a:pt x="106" y="19208"/>
                      </a:cubicBezTo>
                      <a:cubicBezTo>
                        <a:pt x="-198" y="19957"/>
                        <a:pt x="172" y="20803"/>
                        <a:pt x="934" y="21101"/>
                      </a:cubicBezTo>
                      <a:cubicBezTo>
                        <a:pt x="1689" y="21401"/>
                        <a:pt x="2552" y="21041"/>
                        <a:pt x="2859" y="20292"/>
                      </a:cubicBezTo>
                      <a:cubicBezTo>
                        <a:pt x="6206" y="12096"/>
                        <a:pt x="12625" y="6008"/>
                        <a:pt x="20301" y="2787"/>
                      </a:cubicBezTo>
                      <a:cubicBezTo>
                        <a:pt x="21051" y="2469"/>
                        <a:pt x="21402" y="1618"/>
                        <a:pt x="21077" y="88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78" name="AutoShape 15"/>
                <p:cNvSpPr/>
                <p:nvPr/>
              </p:nvSpPr>
              <p:spPr bwMode="auto">
                <a:xfrm>
                  <a:off x="7078154" y="3576343"/>
                  <a:ext cx="69456" cy="71333"/>
                </a:xfrm>
                <a:custGeom>
                  <a:avLst/>
                  <a:gdLst>
                    <a:gd name="T0" fmla="+- 0 10796 232"/>
                    <a:gd name="T1" fmla="*/ T0 w 21129"/>
                    <a:gd name="T2" fmla="+- 0 10804 234"/>
                    <a:gd name="T3" fmla="*/ 10804 h 21141"/>
                    <a:gd name="T4" fmla="+- 0 10796 232"/>
                    <a:gd name="T5" fmla="*/ T4 w 21129"/>
                    <a:gd name="T6" fmla="+- 0 10804 234"/>
                    <a:gd name="T7" fmla="*/ 10804 h 21141"/>
                    <a:gd name="T8" fmla="+- 0 10796 232"/>
                    <a:gd name="T9" fmla="*/ T8 w 21129"/>
                    <a:gd name="T10" fmla="+- 0 10804 234"/>
                    <a:gd name="T11" fmla="*/ 10804 h 21141"/>
                    <a:gd name="T12" fmla="+- 0 10796 232"/>
                    <a:gd name="T13" fmla="*/ T12 w 21129"/>
                    <a:gd name="T14" fmla="+- 0 10804 234"/>
                    <a:gd name="T15" fmla="*/ 10804 h 2114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</a:cxnLst>
                  <a:rect l="0" t="0" r="r" b="b"/>
                  <a:pathLst>
                    <a:path w="21129" h="21141">
                      <a:moveTo>
                        <a:pt x="20075" y="3267"/>
                      </a:moveTo>
                      <a:cubicBezTo>
                        <a:pt x="20953" y="2898"/>
                        <a:pt x="21368" y="1899"/>
                        <a:pt x="20987" y="1030"/>
                      </a:cubicBezTo>
                      <a:cubicBezTo>
                        <a:pt x="20611" y="168"/>
                        <a:pt x="19589" y="-234"/>
                        <a:pt x="18707" y="138"/>
                      </a:cubicBezTo>
                      <a:cubicBezTo>
                        <a:pt x="18670" y="152"/>
                        <a:pt x="18649" y="185"/>
                        <a:pt x="18615" y="198"/>
                      </a:cubicBezTo>
                      <a:cubicBezTo>
                        <a:pt x="10481" y="3647"/>
                        <a:pt x="3673" y="10118"/>
                        <a:pt x="124" y="18802"/>
                      </a:cubicBezTo>
                      <a:cubicBezTo>
                        <a:pt x="-232" y="19678"/>
                        <a:pt x="205" y="20666"/>
                        <a:pt x="1094" y="21019"/>
                      </a:cubicBezTo>
                      <a:cubicBezTo>
                        <a:pt x="1983" y="21366"/>
                        <a:pt x="2991" y="20946"/>
                        <a:pt x="3354" y="20071"/>
                      </a:cubicBezTo>
                      <a:cubicBezTo>
                        <a:pt x="6561" y="12205"/>
                        <a:pt x="12717" y="6360"/>
                        <a:pt x="20075" y="3274"/>
                      </a:cubicBezTo>
                      <a:cubicBezTo>
                        <a:pt x="20075" y="3274"/>
                        <a:pt x="20075" y="3267"/>
                        <a:pt x="20075" y="32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47" name="Group 96"/>
          <p:cNvGrpSpPr/>
          <p:nvPr/>
        </p:nvGrpSpPr>
        <p:grpSpPr>
          <a:xfrm>
            <a:off x="1331821" y="2497751"/>
            <a:ext cx="5883385" cy="636164"/>
            <a:chOff x="5143504" y="2500312"/>
            <a:chExt cx="5883385" cy="636164"/>
          </a:xfrm>
        </p:grpSpPr>
        <p:grpSp>
          <p:nvGrpSpPr>
            <p:cNvPr id="48" name="Group 91"/>
            <p:cNvGrpSpPr/>
            <p:nvPr/>
          </p:nvGrpSpPr>
          <p:grpSpPr>
            <a:xfrm>
              <a:off x="5987275" y="2650343"/>
              <a:ext cx="5039614" cy="369332"/>
              <a:chOff x="5987275" y="2650343"/>
              <a:chExt cx="5039614" cy="369332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383683" y="2656007"/>
                <a:ext cx="26432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ms-MY" sz="1600" b="1" i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 Light" panose="020B0306030504020204" pitchFamily="34" charset="0"/>
                    <a:ea typeface="Open Sans Light" panose="020B0306030504020204" pitchFamily="34" charset="0"/>
                    <a:cs typeface="Open Sans Light" panose="020B0306030504020204" pitchFamily="34" charset="0"/>
                  </a:rPr>
                  <a:t>O(logN)</a:t>
                </a:r>
                <a:endParaRPr 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87275" y="2650343"/>
                <a:ext cx="1105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AVL Tree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0" name="Group 81"/>
            <p:cNvGrpSpPr/>
            <p:nvPr/>
          </p:nvGrpSpPr>
          <p:grpSpPr>
            <a:xfrm>
              <a:off x="5143504" y="2500312"/>
              <a:ext cx="636196" cy="636164"/>
              <a:chOff x="5143504" y="2500312"/>
              <a:chExt cx="636196" cy="63616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143504" y="2500312"/>
                <a:ext cx="636196" cy="6361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56" name="Group 78"/>
              <p:cNvGrpSpPr/>
              <p:nvPr/>
            </p:nvGrpSpPr>
            <p:grpSpPr>
              <a:xfrm>
                <a:off x="5333133" y="2643188"/>
                <a:ext cx="272454" cy="363686"/>
                <a:chOff x="1868971" y="2767277"/>
                <a:chExt cx="274694" cy="366676"/>
              </a:xfrm>
              <a:solidFill>
                <a:schemeClr val="bg1"/>
              </a:solidFill>
            </p:grpSpPr>
            <p:sp>
              <p:nvSpPr>
                <p:cNvPr id="80" name="AutoShape 115"/>
                <p:cNvSpPr/>
                <p:nvPr/>
              </p:nvSpPr>
              <p:spPr bwMode="auto">
                <a:xfrm>
                  <a:off x="1868971" y="2767277"/>
                  <a:ext cx="274694" cy="366676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9800" y="12825"/>
                      </a:moveTo>
                      <a:lnTo>
                        <a:pt x="19800" y="13500"/>
                      </a:lnTo>
                      <a:lnTo>
                        <a:pt x="19800" y="14850"/>
                      </a:lnTo>
                      <a:lnTo>
                        <a:pt x="19800" y="15525"/>
                      </a:lnTo>
                      <a:cubicBezTo>
                        <a:pt x="19800" y="18129"/>
                        <a:pt x="16972" y="20249"/>
                        <a:pt x="13499" y="20249"/>
                      </a:cubicBezTo>
                      <a:lnTo>
                        <a:pt x="8099" y="20249"/>
                      </a:lnTo>
                      <a:cubicBezTo>
                        <a:pt x="4627" y="20249"/>
                        <a:pt x="1800" y="18129"/>
                        <a:pt x="1800" y="15525"/>
                      </a:cubicBezTo>
                      <a:lnTo>
                        <a:pt x="1800" y="14850"/>
                      </a:lnTo>
                      <a:lnTo>
                        <a:pt x="1800" y="13500"/>
                      </a:lnTo>
                      <a:lnTo>
                        <a:pt x="1800" y="12825"/>
                      </a:lnTo>
                      <a:lnTo>
                        <a:pt x="1800" y="10800"/>
                      </a:lnTo>
                      <a:cubicBezTo>
                        <a:pt x="1800" y="10427"/>
                        <a:pt x="2203" y="10124"/>
                        <a:pt x="2699" y="10124"/>
                      </a:cubicBezTo>
                      <a:lnTo>
                        <a:pt x="4499" y="10124"/>
                      </a:lnTo>
                      <a:lnTo>
                        <a:pt x="17100" y="10124"/>
                      </a:lnTo>
                      <a:lnTo>
                        <a:pt x="18899" y="10124"/>
                      </a:lnTo>
                      <a:cubicBezTo>
                        <a:pt x="19396" y="10124"/>
                        <a:pt x="19800" y="10427"/>
                        <a:pt x="19800" y="10800"/>
                      </a:cubicBezTo>
                      <a:cubicBezTo>
                        <a:pt x="19800" y="10800"/>
                        <a:pt x="19800" y="12825"/>
                        <a:pt x="19800" y="12825"/>
                      </a:cubicBezTo>
                      <a:close/>
                      <a:moveTo>
                        <a:pt x="14400" y="6075"/>
                      </a:moveTo>
                      <a:lnTo>
                        <a:pt x="14400" y="6076"/>
                      </a:lnTo>
                      <a:lnTo>
                        <a:pt x="14400" y="8774"/>
                      </a:lnTo>
                      <a:lnTo>
                        <a:pt x="7200" y="8774"/>
                      </a:lnTo>
                      <a:lnTo>
                        <a:pt x="7200" y="6076"/>
                      </a:lnTo>
                      <a:lnTo>
                        <a:pt x="7200" y="6075"/>
                      </a:lnTo>
                      <a:cubicBezTo>
                        <a:pt x="7200" y="4583"/>
                        <a:pt x="8811" y="3375"/>
                        <a:pt x="10800" y="3375"/>
                      </a:cubicBezTo>
                      <a:cubicBezTo>
                        <a:pt x="12788" y="3375"/>
                        <a:pt x="14400" y="4583"/>
                        <a:pt x="14400" y="6075"/>
                      </a:cubicBezTo>
                      <a:moveTo>
                        <a:pt x="4499" y="6075"/>
                      </a:moveTo>
                      <a:cubicBezTo>
                        <a:pt x="4499" y="3465"/>
                        <a:pt x="7320" y="1350"/>
                        <a:pt x="10800" y="1350"/>
                      </a:cubicBezTo>
                      <a:cubicBezTo>
                        <a:pt x="14279" y="1350"/>
                        <a:pt x="17100" y="3465"/>
                        <a:pt x="17100" y="6075"/>
                      </a:cubicBezTo>
                      <a:lnTo>
                        <a:pt x="17100" y="8774"/>
                      </a:lnTo>
                      <a:lnTo>
                        <a:pt x="15299" y="8774"/>
                      </a:lnTo>
                      <a:lnTo>
                        <a:pt x="15299" y="6076"/>
                      </a:lnTo>
                      <a:cubicBezTo>
                        <a:pt x="15299" y="4212"/>
                        <a:pt x="13285" y="2701"/>
                        <a:pt x="10800" y="2701"/>
                      </a:cubicBezTo>
                      <a:cubicBezTo>
                        <a:pt x="8314" y="2701"/>
                        <a:pt x="6299" y="4212"/>
                        <a:pt x="6299" y="6076"/>
                      </a:cubicBezTo>
                      <a:lnTo>
                        <a:pt x="6299" y="8774"/>
                      </a:lnTo>
                      <a:lnTo>
                        <a:pt x="4499" y="8774"/>
                      </a:lnTo>
                      <a:cubicBezTo>
                        <a:pt x="4499" y="8774"/>
                        <a:pt x="4499" y="6075"/>
                        <a:pt x="4499" y="6075"/>
                      </a:cubicBezTo>
                      <a:close/>
                      <a:moveTo>
                        <a:pt x="18899" y="8774"/>
                      </a:moveTo>
                      <a:lnTo>
                        <a:pt x="18899" y="6075"/>
                      </a:lnTo>
                      <a:cubicBezTo>
                        <a:pt x="18899" y="2719"/>
                        <a:pt x="15274" y="0"/>
                        <a:pt x="10800" y="0"/>
                      </a:cubicBezTo>
                      <a:cubicBezTo>
                        <a:pt x="6325" y="0"/>
                        <a:pt x="2699" y="2719"/>
                        <a:pt x="2699" y="6075"/>
                      </a:cubicBezTo>
                      <a:lnTo>
                        <a:pt x="2699" y="8774"/>
                      </a:lnTo>
                      <a:cubicBezTo>
                        <a:pt x="1208" y="8774"/>
                        <a:pt x="0" y="9681"/>
                        <a:pt x="0" y="10800"/>
                      </a:cubicBezTo>
                      <a:lnTo>
                        <a:pt x="0" y="12825"/>
                      </a:lnTo>
                      <a:lnTo>
                        <a:pt x="0" y="13500"/>
                      </a:lnTo>
                      <a:lnTo>
                        <a:pt x="0" y="14850"/>
                      </a:lnTo>
                      <a:lnTo>
                        <a:pt x="0" y="15525"/>
                      </a:lnTo>
                      <a:cubicBezTo>
                        <a:pt x="0" y="18880"/>
                        <a:pt x="3625" y="21599"/>
                        <a:pt x="8099" y="21599"/>
                      </a:cubicBezTo>
                      <a:lnTo>
                        <a:pt x="13499" y="21599"/>
                      </a:lnTo>
                      <a:cubicBezTo>
                        <a:pt x="17974" y="21599"/>
                        <a:pt x="21600" y="18880"/>
                        <a:pt x="21600" y="15525"/>
                      </a:cubicBezTo>
                      <a:lnTo>
                        <a:pt x="21600" y="14850"/>
                      </a:lnTo>
                      <a:lnTo>
                        <a:pt x="21600" y="13500"/>
                      </a:lnTo>
                      <a:lnTo>
                        <a:pt x="21600" y="12825"/>
                      </a:lnTo>
                      <a:lnTo>
                        <a:pt x="21600" y="10800"/>
                      </a:lnTo>
                      <a:cubicBezTo>
                        <a:pt x="21600" y="9681"/>
                        <a:pt x="20391" y="8774"/>
                        <a:pt x="18899" y="877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81" name="AutoShape 116"/>
                <p:cNvSpPr/>
                <p:nvPr/>
              </p:nvSpPr>
              <p:spPr bwMode="auto">
                <a:xfrm>
                  <a:off x="1983479" y="2985030"/>
                  <a:ext cx="45678" cy="6883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8" y="0"/>
                        <a:pt x="0" y="3226"/>
                        <a:pt x="0" y="7201"/>
                      </a:cubicBezTo>
                      <a:cubicBezTo>
                        <a:pt x="0" y="9390"/>
                        <a:pt x="1798" y="13537"/>
                        <a:pt x="3601" y="16821"/>
                      </a:cubicBezTo>
                      <a:cubicBezTo>
                        <a:pt x="5070" y="19493"/>
                        <a:pt x="6916" y="21600"/>
                        <a:pt x="10800" y="21600"/>
                      </a:cubicBezTo>
                      <a:cubicBezTo>
                        <a:pt x="15016" y="21600"/>
                        <a:pt x="16529" y="19514"/>
                        <a:pt x="18003" y="16858"/>
                      </a:cubicBezTo>
                      <a:cubicBezTo>
                        <a:pt x="19828" y="13567"/>
                        <a:pt x="21600" y="9397"/>
                        <a:pt x="21600" y="7201"/>
                      </a:cubicBezTo>
                      <a:cubicBezTo>
                        <a:pt x="21600" y="3226"/>
                        <a:pt x="16761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defTabSz="457200"/>
                  <a:endParaRPr lang="en-US" sz="400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67" name="Rectangle 66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82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83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84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857224" y="957832"/>
            <a:ext cx="7429552" cy="341737"/>
            <a:chOff x="857224" y="957832"/>
            <a:chExt cx="7429552" cy="341737"/>
          </a:xfrm>
        </p:grpSpPr>
        <p:sp>
          <p:nvSpPr>
            <p:cNvPr id="86" name="Rectangle 1"/>
            <p:cNvSpPr/>
            <p:nvPr/>
          </p:nvSpPr>
          <p:spPr>
            <a:xfrm>
              <a:off x="857224" y="961015"/>
              <a:ext cx="74295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Time Complexities</a:t>
              </a:r>
              <a:endPara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Freeform 59"/>
            <p:cNvSpPr>
              <a:spLocks noEditPoints="1"/>
            </p:cNvSpPr>
            <p:nvPr/>
          </p:nvSpPr>
          <p:spPr bwMode="auto">
            <a:xfrm>
              <a:off x="3200400" y="957832"/>
              <a:ext cx="322218" cy="322218"/>
            </a:xfrm>
            <a:custGeom>
              <a:avLst/>
              <a:gdLst/>
              <a:ahLst/>
              <a:cxnLst>
                <a:cxn ang="0">
                  <a:pos x="129" y="1"/>
                </a:cxn>
                <a:cxn ang="0">
                  <a:pos x="87" y="12"/>
                </a:cxn>
                <a:cxn ang="0">
                  <a:pos x="53" y="32"/>
                </a:cxn>
                <a:cxn ang="0">
                  <a:pos x="26" y="63"/>
                </a:cxn>
                <a:cxn ang="0">
                  <a:pos x="8" y="101"/>
                </a:cxn>
                <a:cxn ang="0">
                  <a:pos x="0" y="143"/>
                </a:cxn>
                <a:cxn ang="0">
                  <a:pos x="4" y="172"/>
                </a:cxn>
                <a:cxn ang="0">
                  <a:pos x="19" y="212"/>
                </a:cxn>
                <a:cxn ang="0">
                  <a:pos x="42" y="244"/>
                </a:cxn>
                <a:cxn ang="0">
                  <a:pos x="75" y="270"/>
                </a:cxn>
                <a:cxn ang="0">
                  <a:pos x="115" y="284"/>
                </a:cxn>
                <a:cxn ang="0">
                  <a:pos x="144" y="286"/>
                </a:cxn>
                <a:cxn ang="0">
                  <a:pos x="185" y="281"/>
                </a:cxn>
                <a:cxn ang="0">
                  <a:pos x="223" y="263"/>
                </a:cxn>
                <a:cxn ang="0">
                  <a:pos x="254" y="235"/>
                </a:cxn>
                <a:cxn ang="0">
                  <a:pos x="276" y="199"/>
                </a:cxn>
                <a:cxn ang="0">
                  <a:pos x="285" y="157"/>
                </a:cxn>
                <a:cxn ang="0">
                  <a:pos x="285" y="128"/>
                </a:cxn>
                <a:cxn ang="0">
                  <a:pos x="276" y="89"/>
                </a:cxn>
                <a:cxn ang="0">
                  <a:pos x="254" y="52"/>
                </a:cxn>
                <a:cxn ang="0">
                  <a:pos x="223" y="25"/>
                </a:cxn>
                <a:cxn ang="0">
                  <a:pos x="185" y="7"/>
                </a:cxn>
                <a:cxn ang="0">
                  <a:pos x="144" y="0"/>
                </a:cxn>
                <a:cxn ang="0">
                  <a:pos x="144" y="252"/>
                </a:cxn>
                <a:cxn ang="0">
                  <a:pos x="102" y="243"/>
                </a:cxn>
                <a:cxn ang="0">
                  <a:pos x="55" y="203"/>
                </a:cxn>
                <a:cxn ang="0">
                  <a:pos x="37" y="154"/>
                </a:cxn>
                <a:cxn ang="0">
                  <a:pos x="37" y="132"/>
                </a:cxn>
                <a:cxn ang="0">
                  <a:pos x="55" y="83"/>
                </a:cxn>
                <a:cxn ang="0">
                  <a:pos x="102" y="45"/>
                </a:cxn>
                <a:cxn ang="0">
                  <a:pos x="144" y="36"/>
                </a:cxn>
                <a:cxn ang="0">
                  <a:pos x="165" y="38"/>
                </a:cxn>
                <a:cxn ang="0">
                  <a:pos x="220" y="67"/>
                </a:cxn>
                <a:cxn ang="0">
                  <a:pos x="249" y="121"/>
                </a:cxn>
                <a:cxn ang="0">
                  <a:pos x="251" y="143"/>
                </a:cxn>
                <a:cxn ang="0">
                  <a:pos x="241" y="185"/>
                </a:cxn>
                <a:cxn ang="0">
                  <a:pos x="203" y="232"/>
                </a:cxn>
                <a:cxn ang="0">
                  <a:pos x="154" y="250"/>
                </a:cxn>
                <a:cxn ang="0">
                  <a:pos x="232" y="143"/>
                </a:cxn>
                <a:cxn ang="0">
                  <a:pos x="227" y="156"/>
                </a:cxn>
                <a:cxn ang="0">
                  <a:pos x="144" y="161"/>
                </a:cxn>
                <a:cxn ang="0">
                  <a:pos x="131" y="156"/>
                </a:cxn>
                <a:cxn ang="0">
                  <a:pos x="125" y="72"/>
                </a:cxn>
                <a:cxn ang="0">
                  <a:pos x="131" y="60"/>
                </a:cxn>
                <a:cxn ang="0">
                  <a:pos x="144" y="54"/>
                </a:cxn>
                <a:cxn ang="0">
                  <a:pos x="160" y="65"/>
                </a:cxn>
                <a:cxn ang="0">
                  <a:pos x="214" y="125"/>
                </a:cxn>
                <a:cxn ang="0">
                  <a:pos x="227" y="130"/>
                </a:cxn>
                <a:cxn ang="0">
                  <a:pos x="232" y="143"/>
                </a:cxn>
              </a:cxnLst>
              <a:rect l="0" t="0" r="r" b="b"/>
              <a:pathLst>
                <a:path w="287" h="286">
                  <a:moveTo>
                    <a:pt x="144" y="0"/>
                  </a:moveTo>
                  <a:lnTo>
                    <a:pt x="144" y="0"/>
                  </a:lnTo>
                  <a:lnTo>
                    <a:pt x="129" y="1"/>
                  </a:lnTo>
                  <a:lnTo>
                    <a:pt x="115" y="3"/>
                  </a:lnTo>
                  <a:lnTo>
                    <a:pt x="100" y="7"/>
                  </a:lnTo>
                  <a:lnTo>
                    <a:pt x="87" y="12"/>
                  </a:lnTo>
                  <a:lnTo>
                    <a:pt x="75" y="18"/>
                  </a:lnTo>
                  <a:lnTo>
                    <a:pt x="64" y="25"/>
                  </a:lnTo>
                  <a:lnTo>
                    <a:pt x="53" y="32"/>
                  </a:lnTo>
                  <a:lnTo>
                    <a:pt x="42" y="43"/>
                  </a:lnTo>
                  <a:lnTo>
                    <a:pt x="33" y="52"/>
                  </a:lnTo>
                  <a:lnTo>
                    <a:pt x="26" y="63"/>
                  </a:lnTo>
                  <a:lnTo>
                    <a:pt x="19" y="76"/>
                  </a:lnTo>
                  <a:lnTo>
                    <a:pt x="11" y="89"/>
                  </a:lnTo>
                  <a:lnTo>
                    <a:pt x="8" y="101"/>
                  </a:lnTo>
                  <a:lnTo>
                    <a:pt x="4" y="114"/>
                  </a:lnTo>
                  <a:lnTo>
                    <a:pt x="0" y="128"/>
                  </a:lnTo>
                  <a:lnTo>
                    <a:pt x="0" y="143"/>
                  </a:lnTo>
                  <a:lnTo>
                    <a:pt x="0" y="143"/>
                  </a:lnTo>
                  <a:lnTo>
                    <a:pt x="0" y="157"/>
                  </a:lnTo>
                  <a:lnTo>
                    <a:pt x="4" y="172"/>
                  </a:lnTo>
                  <a:lnTo>
                    <a:pt x="8" y="186"/>
                  </a:lnTo>
                  <a:lnTo>
                    <a:pt x="11" y="199"/>
                  </a:lnTo>
                  <a:lnTo>
                    <a:pt x="19" y="212"/>
                  </a:lnTo>
                  <a:lnTo>
                    <a:pt x="26" y="223"/>
                  </a:lnTo>
                  <a:lnTo>
                    <a:pt x="33" y="235"/>
                  </a:lnTo>
                  <a:lnTo>
                    <a:pt x="42" y="244"/>
                  </a:lnTo>
                  <a:lnTo>
                    <a:pt x="53" y="253"/>
                  </a:lnTo>
                  <a:lnTo>
                    <a:pt x="64" y="263"/>
                  </a:lnTo>
                  <a:lnTo>
                    <a:pt x="75" y="270"/>
                  </a:lnTo>
                  <a:lnTo>
                    <a:pt x="87" y="275"/>
                  </a:lnTo>
                  <a:lnTo>
                    <a:pt x="100" y="281"/>
                  </a:lnTo>
                  <a:lnTo>
                    <a:pt x="115" y="284"/>
                  </a:lnTo>
                  <a:lnTo>
                    <a:pt x="129" y="286"/>
                  </a:lnTo>
                  <a:lnTo>
                    <a:pt x="144" y="286"/>
                  </a:lnTo>
                  <a:lnTo>
                    <a:pt x="144" y="286"/>
                  </a:lnTo>
                  <a:lnTo>
                    <a:pt x="158" y="286"/>
                  </a:lnTo>
                  <a:lnTo>
                    <a:pt x="173" y="284"/>
                  </a:lnTo>
                  <a:lnTo>
                    <a:pt x="185" y="281"/>
                  </a:lnTo>
                  <a:lnTo>
                    <a:pt x="200" y="275"/>
                  </a:lnTo>
                  <a:lnTo>
                    <a:pt x="212" y="270"/>
                  </a:lnTo>
                  <a:lnTo>
                    <a:pt x="223" y="263"/>
                  </a:lnTo>
                  <a:lnTo>
                    <a:pt x="234" y="253"/>
                  </a:lnTo>
                  <a:lnTo>
                    <a:pt x="245" y="244"/>
                  </a:lnTo>
                  <a:lnTo>
                    <a:pt x="254" y="235"/>
                  </a:lnTo>
                  <a:lnTo>
                    <a:pt x="261" y="223"/>
                  </a:lnTo>
                  <a:lnTo>
                    <a:pt x="269" y="212"/>
                  </a:lnTo>
                  <a:lnTo>
                    <a:pt x="276" y="199"/>
                  </a:lnTo>
                  <a:lnTo>
                    <a:pt x="280" y="186"/>
                  </a:lnTo>
                  <a:lnTo>
                    <a:pt x="283" y="172"/>
                  </a:lnTo>
                  <a:lnTo>
                    <a:pt x="285" y="157"/>
                  </a:lnTo>
                  <a:lnTo>
                    <a:pt x="287" y="143"/>
                  </a:lnTo>
                  <a:lnTo>
                    <a:pt x="287" y="143"/>
                  </a:lnTo>
                  <a:lnTo>
                    <a:pt x="285" y="128"/>
                  </a:lnTo>
                  <a:lnTo>
                    <a:pt x="283" y="114"/>
                  </a:lnTo>
                  <a:lnTo>
                    <a:pt x="280" y="101"/>
                  </a:lnTo>
                  <a:lnTo>
                    <a:pt x="276" y="89"/>
                  </a:lnTo>
                  <a:lnTo>
                    <a:pt x="269" y="76"/>
                  </a:lnTo>
                  <a:lnTo>
                    <a:pt x="261" y="63"/>
                  </a:lnTo>
                  <a:lnTo>
                    <a:pt x="254" y="52"/>
                  </a:lnTo>
                  <a:lnTo>
                    <a:pt x="245" y="43"/>
                  </a:lnTo>
                  <a:lnTo>
                    <a:pt x="234" y="32"/>
                  </a:lnTo>
                  <a:lnTo>
                    <a:pt x="223" y="25"/>
                  </a:lnTo>
                  <a:lnTo>
                    <a:pt x="212" y="18"/>
                  </a:lnTo>
                  <a:lnTo>
                    <a:pt x="200" y="12"/>
                  </a:lnTo>
                  <a:lnTo>
                    <a:pt x="185" y="7"/>
                  </a:lnTo>
                  <a:lnTo>
                    <a:pt x="173" y="3"/>
                  </a:lnTo>
                  <a:lnTo>
                    <a:pt x="158" y="1"/>
                  </a:lnTo>
                  <a:lnTo>
                    <a:pt x="144" y="0"/>
                  </a:lnTo>
                  <a:lnTo>
                    <a:pt x="144" y="0"/>
                  </a:lnTo>
                  <a:close/>
                  <a:moveTo>
                    <a:pt x="144" y="252"/>
                  </a:moveTo>
                  <a:lnTo>
                    <a:pt x="144" y="252"/>
                  </a:lnTo>
                  <a:lnTo>
                    <a:pt x="133" y="250"/>
                  </a:lnTo>
                  <a:lnTo>
                    <a:pt x="122" y="248"/>
                  </a:lnTo>
                  <a:lnTo>
                    <a:pt x="102" y="243"/>
                  </a:lnTo>
                  <a:lnTo>
                    <a:pt x="84" y="232"/>
                  </a:lnTo>
                  <a:lnTo>
                    <a:pt x="67" y="219"/>
                  </a:lnTo>
                  <a:lnTo>
                    <a:pt x="55" y="203"/>
                  </a:lnTo>
                  <a:lnTo>
                    <a:pt x="44" y="185"/>
                  </a:lnTo>
                  <a:lnTo>
                    <a:pt x="38" y="165"/>
                  </a:lnTo>
                  <a:lnTo>
                    <a:pt x="37" y="154"/>
                  </a:lnTo>
                  <a:lnTo>
                    <a:pt x="37" y="143"/>
                  </a:lnTo>
                  <a:lnTo>
                    <a:pt x="37" y="143"/>
                  </a:lnTo>
                  <a:lnTo>
                    <a:pt x="37" y="132"/>
                  </a:lnTo>
                  <a:lnTo>
                    <a:pt x="38" y="121"/>
                  </a:lnTo>
                  <a:lnTo>
                    <a:pt x="44" y="101"/>
                  </a:lnTo>
                  <a:lnTo>
                    <a:pt x="55" y="83"/>
                  </a:lnTo>
                  <a:lnTo>
                    <a:pt x="67" y="67"/>
                  </a:lnTo>
                  <a:lnTo>
                    <a:pt x="84" y="54"/>
                  </a:lnTo>
                  <a:lnTo>
                    <a:pt x="102" y="45"/>
                  </a:lnTo>
                  <a:lnTo>
                    <a:pt x="122" y="38"/>
                  </a:lnTo>
                  <a:lnTo>
                    <a:pt x="133" y="36"/>
                  </a:lnTo>
                  <a:lnTo>
                    <a:pt x="144" y="36"/>
                  </a:lnTo>
                  <a:lnTo>
                    <a:pt x="144" y="36"/>
                  </a:lnTo>
                  <a:lnTo>
                    <a:pt x="154" y="36"/>
                  </a:lnTo>
                  <a:lnTo>
                    <a:pt x="165" y="38"/>
                  </a:lnTo>
                  <a:lnTo>
                    <a:pt x="185" y="45"/>
                  </a:lnTo>
                  <a:lnTo>
                    <a:pt x="203" y="54"/>
                  </a:lnTo>
                  <a:lnTo>
                    <a:pt x="220" y="67"/>
                  </a:lnTo>
                  <a:lnTo>
                    <a:pt x="232" y="83"/>
                  </a:lnTo>
                  <a:lnTo>
                    <a:pt x="241" y="101"/>
                  </a:lnTo>
                  <a:lnTo>
                    <a:pt x="249" y="121"/>
                  </a:lnTo>
                  <a:lnTo>
                    <a:pt x="251" y="132"/>
                  </a:lnTo>
                  <a:lnTo>
                    <a:pt x="251" y="143"/>
                  </a:lnTo>
                  <a:lnTo>
                    <a:pt x="251" y="143"/>
                  </a:lnTo>
                  <a:lnTo>
                    <a:pt x="251" y="154"/>
                  </a:lnTo>
                  <a:lnTo>
                    <a:pt x="249" y="165"/>
                  </a:lnTo>
                  <a:lnTo>
                    <a:pt x="241" y="185"/>
                  </a:lnTo>
                  <a:lnTo>
                    <a:pt x="232" y="203"/>
                  </a:lnTo>
                  <a:lnTo>
                    <a:pt x="220" y="219"/>
                  </a:lnTo>
                  <a:lnTo>
                    <a:pt x="203" y="232"/>
                  </a:lnTo>
                  <a:lnTo>
                    <a:pt x="185" y="243"/>
                  </a:lnTo>
                  <a:lnTo>
                    <a:pt x="165" y="248"/>
                  </a:lnTo>
                  <a:lnTo>
                    <a:pt x="154" y="250"/>
                  </a:lnTo>
                  <a:lnTo>
                    <a:pt x="144" y="252"/>
                  </a:lnTo>
                  <a:lnTo>
                    <a:pt x="144" y="252"/>
                  </a:lnTo>
                  <a:close/>
                  <a:moveTo>
                    <a:pt x="232" y="143"/>
                  </a:moveTo>
                  <a:lnTo>
                    <a:pt x="232" y="143"/>
                  </a:lnTo>
                  <a:lnTo>
                    <a:pt x="231" y="150"/>
                  </a:lnTo>
                  <a:lnTo>
                    <a:pt x="227" y="156"/>
                  </a:lnTo>
                  <a:lnTo>
                    <a:pt x="222" y="159"/>
                  </a:lnTo>
                  <a:lnTo>
                    <a:pt x="214" y="161"/>
                  </a:lnTo>
                  <a:lnTo>
                    <a:pt x="144" y="161"/>
                  </a:lnTo>
                  <a:lnTo>
                    <a:pt x="144" y="161"/>
                  </a:lnTo>
                  <a:lnTo>
                    <a:pt x="136" y="159"/>
                  </a:lnTo>
                  <a:lnTo>
                    <a:pt x="131" y="156"/>
                  </a:lnTo>
                  <a:lnTo>
                    <a:pt x="127" y="150"/>
                  </a:lnTo>
                  <a:lnTo>
                    <a:pt x="125" y="143"/>
                  </a:lnTo>
                  <a:lnTo>
                    <a:pt x="125" y="72"/>
                  </a:lnTo>
                  <a:lnTo>
                    <a:pt x="125" y="72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6" y="56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1" y="56"/>
                  </a:lnTo>
                  <a:lnTo>
                    <a:pt x="156" y="60"/>
                  </a:lnTo>
                  <a:lnTo>
                    <a:pt x="160" y="65"/>
                  </a:lnTo>
                  <a:lnTo>
                    <a:pt x="162" y="72"/>
                  </a:lnTo>
                  <a:lnTo>
                    <a:pt x="162" y="125"/>
                  </a:lnTo>
                  <a:lnTo>
                    <a:pt x="214" y="125"/>
                  </a:lnTo>
                  <a:lnTo>
                    <a:pt x="214" y="125"/>
                  </a:lnTo>
                  <a:lnTo>
                    <a:pt x="222" y="127"/>
                  </a:lnTo>
                  <a:lnTo>
                    <a:pt x="227" y="130"/>
                  </a:lnTo>
                  <a:lnTo>
                    <a:pt x="231" y="136"/>
                  </a:lnTo>
                  <a:lnTo>
                    <a:pt x="232" y="143"/>
                  </a:lnTo>
                  <a:lnTo>
                    <a:pt x="232" y="14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53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4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35"/>
          <p:cNvSpPr/>
          <p:nvPr/>
        </p:nvSpPr>
        <p:spPr>
          <a:xfrm>
            <a:off x="1066800" y="1733550"/>
            <a:ext cx="678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Only related to the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number of nodes 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the tree and the 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attributes.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= </a:t>
            </a:r>
            <a:r>
              <a:rPr lang="en-US" sz="1600" b="1" i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O(N)</a:t>
            </a:r>
            <a:endParaRPr lang="en-US" sz="1600" b="1" i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Rectangle 36"/>
          <p:cNvSpPr/>
          <p:nvPr/>
        </p:nvSpPr>
        <p:spPr>
          <a:xfrm>
            <a:off x="1066800" y="1200540"/>
            <a:ext cx="208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Space Complexity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7037" y="1203822"/>
            <a:ext cx="320373" cy="366050"/>
            <a:chOff x="381618" y="2035176"/>
            <a:chExt cx="320373" cy="366050"/>
          </a:xfrm>
        </p:grpSpPr>
        <p:sp>
          <p:nvSpPr>
            <p:cNvPr id="58" name="AutoShape 131"/>
            <p:cNvSpPr/>
            <p:nvPr/>
          </p:nvSpPr>
          <p:spPr bwMode="auto">
            <a:xfrm>
              <a:off x="381618" y="2035176"/>
              <a:ext cx="320373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5400"/>
                  </a:moveTo>
                  <a:lnTo>
                    <a:pt x="20057" y="6075"/>
                  </a:lnTo>
                  <a:lnTo>
                    <a:pt x="1542" y="6075"/>
                  </a:lnTo>
                  <a:lnTo>
                    <a:pt x="1542" y="5400"/>
                  </a:lnTo>
                  <a:lnTo>
                    <a:pt x="1542" y="4725"/>
                  </a:lnTo>
                  <a:cubicBezTo>
                    <a:pt x="1542" y="4352"/>
                    <a:pt x="1887" y="4050"/>
                    <a:pt x="2314" y="4050"/>
                  </a:cubicBezTo>
                  <a:lnTo>
                    <a:pt x="19285" y="4050"/>
                  </a:lnTo>
                  <a:cubicBezTo>
                    <a:pt x="19712" y="4050"/>
                    <a:pt x="20057" y="4352"/>
                    <a:pt x="20057" y="4725"/>
                  </a:cubicBezTo>
                  <a:cubicBezTo>
                    <a:pt x="20057" y="4725"/>
                    <a:pt x="20057" y="5400"/>
                    <a:pt x="20057" y="5400"/>
                  </a:cubicBezTo>
                  <a:close/>
                  <a:moveTo>
                    <a:pt x="18514" y="18900"/>
                  </a:moveTo>
                  <a:cubicBezTo>
                    <a:pt x="18514" y="19644"/>
                    <a:pt x="17822" y="20249"/>
                    <a:pt x="16971" y="20249"/>
                  </a:cubicBezTo>
                  <a:lnTo>
                    <a:pt x="4628" y="20249"/>
                  </a:lnTo>
                  <a:cubicBezTo>
                    <a:pt x="3777" y="20249"/>
                    <a:pt x="3085" y="19644"/>
                    <a:pt x="3085" y="18900"/>
                  </a:cubicBezTo>
                  <a:lnTo>
                    <a:pt x="3085" y="7425"/>
                  </a:lnTo>
                  <a:lnTo>
                    <a:pt x="18514" y="7425"/>
                  </a:lnTo>
                  <a:cubicBezTo>
                    <a:pt x="18514" y="7425"/>
                    <a:pt x="18514" y="18900"/>
                    <a:pt x="18514" y="18900"/>
                  </a:cubicBezTo>
                  <a:close/>
                  <a:moveTo>
                    <a:pt x="6171" y="2025"/>
                  </a:moveTo>
                  <a:cubicBezTo>
                    <a:pt x="6171" y="1652"/>
                    <a:pt x="6516" y="1350"/>
                    <a:pt x="6942" y="1350"/>
                  </a:cubicBezTo>
                  <a:lnTo>
                    <a:pt x="14657" y="1350"/>
                  </a:lnTo>
                  <a:cubicBezTo>
                    <a:pt x="15083" y="1350"/>
                    <a:pt x="15428" y="1652"/>
                    <a:pt x="15428" y="2025"/>
                  </a:cubicBezTo>
                  <a:lnTo>
                    <a:pt x="15428" y="2700"/>
                  </a:lnTo>
                  <a:lnTo>
                    <a:pt x="6171" y="2700"/>
                  </a:lnTo>
                  <a:cubicBezTo>
                    <a:pt x="6171" y="2700"/>
                    <a:pt x="6171" y="2025"/>
                    <a:pt x="6171" y="2025"/>
                  </a:cubicBezTo>
                  <a:close/>
                  <a:moveTo>
                    <a:pt x="21585" y="4601"/>
                  </a:moveTo>
                  <a:cubicBezTo>
                    <a:pt x="21511" y="3541"/>
                    <a:pt x="20516" y="2700"/>
                    <a:pt x="19285" y="2700"/>
                  </a:cubicBezTo>
                  <a:lnTo>
                    <a:pt x="16971" y="2700"/>
                  </a:lnTo>
                  <a:lnTo>
                    <a:pt x="16971" y="2025"/>
                  </a:lnTo>
                  <a:cubicBezTo>
                    <a:pt x="16971" y="906"/>
                    <a:pt x="15935" y="0"/>
                    <a:pt x="14657" y="0"/>
                  </a:cubicBezTo>
                  <a:lnTo>
                    <a:pt x="6942" y="0"/>
                  </a:lnTo>
                  <a:cubicBezTo>
                    <a:pt x="5664" y="0"/>
                    <a:pt x="4628" y="906"/>
                    <a:pt x="4628" y="2025"/>
                  </a:cubicBezTo>
                  <a:lnTo>
                    <a:pt x="4628" y="2700"/>
                  </a:lnTo>
                  <a:lnTo>
                    <a:pt x="2314" y="2700"/>
                  </a:lnTo>
                  <a:cubicBezTo>
                    <a:pt x="1083" y="2700"/>
                    <a:pt x="88" y="3541"/>
                    <a:pt x="14" y="4601"/>
                  </a:cubicBezTo>
                  <a:lnTo>
                    <a:pt x="0" y="4601"/>
                  </a:lnTo>
                  <a:lnTo>
                    <a:pt x="0" y="5400"/>
                  </a:lnTo>
                  <a:lnTo>
                    <a:pt x="0" y="6075"/>
                  </a:lnTo>
                  <a:cubicBezTo>
                    <a:pt x="0" y="6820"/>
                    <a:pt x="691" y="7425"/>
                    <a:pt x="1542" y="7425"/>
                  </a:cubicBezTo>
                  <a:lnTo>
                    <a:pt x="1542" y="18900"/>
                  </a:lnTo>
                  <a:cubicBezTo>
                    <a:pt x="1542" y="20391"/>
                    <a:pt x="2924" y="21599"/>
                    <a:pt x="4628" y="21599"/>
                  </a:cubicBezTo>
                  <a:lnTo>
                    <a:pt x="16971" y="21599"/>
                  </a:lnTo>
                  <a:cubicBezTo>
                    <a:pt x="18675" y="21599"/>
                    <a:pt x="20057" y="20391"/>
                    <a:pt x="20057" y="18900"/>
                  </a:cubicBezTo>
                  <a:lnTo>
                    <a:pt x="20057" y="7425"/>
                  </a:lnTo>
                  <a:cubicBezTo>
                    <a:pt x="20908" y="7425"/>
                    <a:pt x="21599" y="6820"/>
                    <a:pt x="21599" y="6075"/>
                  </a:cubicBezTo>
                  <a:lnTo>
                    <a:pt x="21599" y="5400"/>
                  </a:lnTo>
                  <a:lnTo>
                    <a:pt x="21599" y="4601"/>
                  </a:lnTo>
                  <a:cubicBezTo>
                    <a:pt x="21599" y="4601"/>
                    <a:pt x="21585" y="4601"/>
                    <a:pt x="21585" y="460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9" name="AutoShape 132"/>
            <p:cNvSpPr/>
            <p:nvPr/>
          </p:nvSpPr>
          <p:spPr bwMode="auto">
            <a:xfrm>
              <a:off x="450446" y="2183474"/>
              <a:ext cx="45678" cy="17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AutoShape 133"/>
            <p:cNvSpPr/>
            <p:nvPr/>
          </p:nvSpPr>
          <p:spPr bwMode="auto">
            <a:xfrm>
              <a:off x="519276" y="2183474"/>
              <a:ext cx="45678" cy="17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1" name="AutoShape 134"/>
            <p:cNvSpPr/>
            <p:nvPr/>
          </p:nvSpPr>
          <p:spPr bwMode="auto">
            <a:xfrm>
              <a:off x="587481" y="2183474"/>
              <a:ext cx="45678" cy="1720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5399" y="1440"/>
                  </a:moveTo>
                  <a:lnTo>
                    <a:pt x="16199" y="1440"/>
                  </a:lnTo>
                  <a:lnTo>
                    <a:pt x="16199" y="20160"/>
                  </a:lnTo>
                  <a:lnTo>
                    <a:pt x="5399" y="20160"/>
                  </a:lnTo>
                  <a:cubicBezTo>
                    <a:pt x="5399" y="20160"/>
                    <a:pt x="5399" y="1440"/>
                    <a:pt x="5399" y="1440"/>
                  </a:cubicBezTo>
                  <a:close/>
                  <a:moveTo>
                    <a:pt x="5399" y="21600"/>
                  </a:moveTo>
                  <a:lnTo>
                    <a:pt x="16199" y="21600"/>
                  </a:lnTo>
                  <a:cubicBezTo>
                    <a:pt x="19187" y="21600"/>
                    <a:pt x="21600" y="20956"/>
                    <a:pt x="21600" y="20160"/>
                  </a:cubicBezTo>
                  <a:lnTo>
                    <a:pt x="21600" y="1440"/>
                  </a:lnTo>
                  <a:cubicBezTo>
                    <a:pt x="21600" y="644"/>
                    <a:pt x="19187" y="0"/>
                    <a:pt x="16199" y="0"/>
                  </a:cubicBezTo>
                  <a:lnTo>
                    <a:pt x="5399" y="0"/>
                  </a:lnTo>
                  <a:cubicBezTo>
                    <a:pt x="2412" y="0"/>
                    <a:pt x="0" y="644"/>
                    <a:pt x="0" y="1440"/>
                  </a:cubicBezTo>
                  <a:lnTo>
                    <a:pt x="0" y="20160"/>
                  </a:lnTo>
                  <a:cubicBezTo>
                    <a:pt x="0" y="20956"/>
                    <a:pt x="2412" y="21600"/>
                    <a:pt x="5399" y="2160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134494" y="3422035"/>
            <a:ext cx="64846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/>
              <a:t>We make use of </a:t>
            </a:r>
            <a:r>
              <a:rPr lang="en-US" altLang="zh-CN" sz="2000" i="1"/>
              <a:t>matplotlib</a:t>
            </a:r>
            <a:r>
              <a:rPr lang="en-US" altLang="zh-CN" sz="2000"/>
              <a:t> to visualize the (aggregate) result.</a:t>
            </a:r>
            <a:endParaRPr lang="zh-CN" altLang="en-US" sz="2000"/>
          </a:p>
        </p:txBody>
      </p:sp>
      <p:grpSp>
        <p:nvGrpSpPr>
          <p:cNvPr id="64" name="Group 127"/>
          <p:cNvGrpSpPr/>
          <p:nvPr/>
        </p:nvGrpSpPr>
        <p:grpSpPr>
          <a:xfrm>
            <a:off x="679177" y="2876550"/>
            <a:ext cx="493124" cy="325460"/>
            <a:chOff x="2141517" y="2373325"/>
            <a:chExt cx="476251" cy="314325"/>
          </a:xfrm>
          <a:solidFill>
            <a:schemeClr val="bg1">
              <a:lumMod val="65000"/>
            </a:schemeClr>
          </a:solidFill>
        </p:grpSpPr>
        <p:sp>
          <p:nvSpPr>
            <p:cNvPr id="65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7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8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9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2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3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Rectangle 36"/>
          <p:cNvSpPr/>
          <p:nvPr/>
        </p:nvSpPr>
        <p:spPr>
          <a:xfrm>
            <a:off x="1334316" y="2872695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31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1304" y="398208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Inserting and deleting both in increasing order 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6221"/>
            <a:ext cx="8858280" cy="3321855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3644100" y="2742756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/>
          <p:cNvGraphicFramePr/>
          <p:nvPr/>
        </p:nvGraphicFramePr>
        <p:xfrm>
          <a:off x="5163084" y="1490784"/>
          <a:ext cx="1123944" cy="58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Rectangle 10"/>
          <p:cNvSpPr/>
          <p:nvPr/>
        </p:nvSpPr>
        <p:spPr>
          <a:xfrm>
            <a:off x="6766560" y="1490980"/>
            <a:ext cx="22656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</a:t>
            </a:r>
            <a:r>
              <a:rPr lang="en-US" alt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</a:t>
            </a:r>
            <a:r>
              <a:rPr 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to a linked list (chain)</a:t>
            </a:r>
            <a:endParaRPr lang="ms-MY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ms-MY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</a:t>
            </a:r>
            <a:r>
              <a:rPr lang="ms-MY" sz="1400" b="1" baseline="300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7816" y="1313996"/>
            <a:ext cx="1353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Unbalanced BST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6560" y="2605405"/>
            <a:ext cx="226631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O(NlogN)</a:t>
            </a:r>
            <a:endParaRPr lang="ms-MY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67816" y="2457004"/>
            <a:ext cx="797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7816" y="3600012"/>
            <a:ext cx="914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 Tree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83"/>
          <p:cNvSpPr/>
          <p:nvPr/>
        </p:nvSpPr>
        <p:spPr>
          <a:xfrm>
            <a:off x="857224" y="642924"/>
            <a:ext cx="7429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inserting in increasing order</a:t>
            </a:r>
            <a:endParaRPr lang="id-ID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25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r="49162"/>
          <a:stretch>
            <a:fillRect/>
          </a:stretch>
        </p:blipFill>
        <p:spPr>
          <a:xfrm>
            <a:off x="86407" y="1185235"/>
            <a:ext cx="4648621" cy="3257918"/>
          </a:xfrm>
          <a:prstGeom prst="rect">
            <a:avLst/>
          </a:prstGeom>
        </p:spPr>
      </p:pic>
      <p:graphicFrame>
        <p:nvGraphicFramePr>
          <p:cNvPr id="29" name="Chart 8"/>
          <p:cNvGraphicFramePr/>
          <p:nvPr/>
        </p:nvGraphicFramePr>
        <p:xfrm>
          <a:off x="5145861" y="2659928"/>
          <a:ext cx="1123944" cy="58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8"/>
          <p:cNvGraphicFramePr/>
          <p:nvPr/>
        </p:nvGraphicFramePr>
        <p:xfrm>
          <a:off x="5219166" y="3829072"/>
          <a:ext cx="1123944" cy="58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13"/>
          <p:cNvSpPr/>
          <p:nvPr/>
        </p:nvSpPr>
        <p:spPr>
          <a:xfrm>
            <a:off x="6766560" y="3776980"/>
            <a:ext cx="226695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chain too</a:t>
            </a:r>
            <a:endParaRPr lang="ms-MY" altLang="zh-CN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O(N)</a:t>
            </a:r>
            <a:endParaRPr lang="ms-MY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072" y="1137747"/>
            <a:ext cx="5175856" cy="252846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996" y="1164686"/>
            <a:ext cx="5361599" cy="261920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859" y="1157625"/>
            <a:ext cx="4921432" cy="2696132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2" grpId="0"/>
      <p:bldP spid="14" grpId="0"/>
      <p:bldP spid="15" grpId="0"/>
      <p:bldP spid="18" grpId="0"/>
      <p:bldP spid="23" grpId="0"/>
      <p:bldGraphic spid="29" grpId="0">
        <p:bldAsOne/>
      </p:bldGraphic>
      <p:bldGraphic spid="30" grpId="0">
        <p:bldAsOne/>
      </p:bldGraphic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3644100" y="2742756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83"/>
          <p:cNvSpPr/>
          <p:nvPr/>
        </p:nvSpPr>
        <p:spPr>
          <a:xfrm>
            <a:off x="857224" y="642924"/>
            <a:ext cx="7429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deleting both in increasing order</a:t>
            </a:r>
            <a:endParaRPr lang="id-ID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25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4" t="6994" r="-1" b="-5206"/>
          <a:stretch>
            <a:fillRect/>
          </a:stretch>
        </p:blipFill>
        <p:spPr>
          <a:xfrm>
            <a:off x="319127" y="1166144"/>
            <a:ext cx="4495800" cy="336771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145861" y="2457004"/>
            <a:ext cx="1123944" cy="785818"/>
            <a:chOff x="5145861" y="2457004"/>
            <a:chExt cx="1123944" cy="785818"/>
          </a:xfrm>
        </p:grpSpPr>
        <p:sp>
          <p:nvSpPr>
            <p:cNvPr id="15" name="Rectangle 14"/>
            <p:cNvSpPr/>
            <p:nvPr/>
          </p:nvSpPr>
          <p:spPr>
            <a:xfrm>
              <a:off x="5267816" y="2457004"/>
              <a:ext cx="797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AVL Tree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29" name="Chart 8"/>
            <p:cNvGraphicFramePr/>
            <p:nvPr/>
          </p:nvGraphicFramePr>
          <p:xfrm>
            <a:off x="5145861" y="2659928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5219166" y="3600012"/>
            <a:ext cx="1123944" cy="811954"/>
            <a:chOff x="5219166" y="3600012"/>
            <a:chExt cx="1123944" cy="811954"/>
          </a:xfrm>
        </p:grpSpPr>
        <p:sp>
          <p:nvSpPr>
            <p:cNvPr id="18" name="Rectangle 17"/>
            <p:cNvSpPr/>
            <p:nvPr/>
          </p:nvSpPr>
          <p:spPr>
            <a:xfrm>
              <a:off x="5267816" y="3600012"/>
              <a:ext cx="914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Splay Tree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30" name="Chart 8"/>
            <p:cNvGraphicFramePr/>
            <p:nvPr/>
          </p:nvGraphicFramePr>
          <p:xfrm>
            <a:off x="5219166" y="3829072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163084" y="1313996"/>
            <a:ext cx="4003785" cy="1131070"/>
            <a:chOff x="5163084" y="1313996"/>
            <a:chExt cx="4003785" cy="1131070"/>
          </a:xfrm>
        </p:grpSpPr>
        <p:grpSp>
          <p:nvGrpSpPr>
            <p:cNvPr id="7" name="Group 19"/>
            <p:cNvGrpSpPr/>
            <p:nvPr/>
          </p:nvGrpSpPr>
          <p:grpSpPr>
            <a:xfrm>
              <a:off x="5163084" y="1313996"/>
              <a:ext cx="1653554" cy="759682"/>
              <a:chOff x="5163084" y="1313996"/>
              <a:chExt cx="1653554" cy="759682"/>
            </a:xfrm>
          </p:grpSpPr>
          <p:graphicFrame>
            <p:nvGraphicFramePr>
              <p:cNvPr id="9" name="Chart 8"/>
              <p:cNvGraphicFramePr/>
              <p:nvPr/>
            </p:nvGraphicFramePr>
            <p:xfrm>
              <a:off x="5163084" y="1490784"/>
              <a:ext cx="1123944" cy="5828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Rectangle 11"/>
              <p:cNvSpPr/>
              <p:nvPr/>
            </p:nvSpPr>
            <p:spPr>
              <a:xfrm>
                <a:off x="5267816" y="1313996"/>
                <a:ext cx="15488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Unbalanced BST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1" name="Rectangle 10"/>
            <p:cNvSpPr/>
            <p:nvPr/>
          </p:nvSpPr>
          <p:spPr>
            <a:xfrm>
              <a:off x="6777193" y="1491931"/>
              <a:ext cx="2389676" cy="953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Deleting is actually simply removing the root</a:t>
              </a:r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endPara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it-IT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O(1) </a:t>
              </a:r>
              <a:r>
                <a:rPr lang="it-IT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 one deletion</a:t>
              </a:r>
              <a:endParaRPr lang="it-IT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2" name="Rectangle 13"/>
          <p:cNvSpPr/>
          <p:nvPr/>
        </p:nvSpPr>
        <p:spPr>
          <a:xfrm>
            <a:off x="6766306" y="2605130"/>
            <a:ext cx="23896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O(NlogN)</a:t>
            </a:r>
            <a:endParaRPr lang="ms-MY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6766305" y="3776983"/>
            <a:ext cx="2504907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O(NlogN)</a:t>
            </a:r>
            <a:endParaRPr lang="ms-MY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ms-MY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Costly at the beginning</a:t>
            </a:r>
            <a:endParaRPr lang="en-US" alt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ms-MY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Cheap afterwards</a:t>
            </a:r>
            <a:endParaRPr lang="en-US" alt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13"/>
          <p:cNvSpPr/>
          <p:nvPr/>
        </p:nvSpPr>
        <p:spPr>
          <a:xfrm>
            <a:off x="6766575" y="2976155"/>
            <a:ext cx="197166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Possible Reason for underperformance: </a:t>
            </a:r>
            <a:r>
              <a:rPr lang="ms-MY" altLang="zh-CN" sz="1400" b="1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frequent adjustments</a:t>
            </a:r>
            <a:endParaRPr lang="ms-MY" altLang="zh-CN" sz="1400" b="1" dirty="0">
              <a:solidFill>
                <a:srgbClr val="0070C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898" y="848345"/>
            <a:ext cx="6352072" cy="31030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1811" y="1192095"/>
            <a:ext cx="5386245" cy="295077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845" y="1104907"/>
            <a:ext cx="6238781" cy="3047716"/>
          </a:xfrm>
          <a:prstGeom prst="rect">
            <a:avLst/>
          </a:prstGeom>
        </p:spPr>
      </p:pic>
      <p:pic>
        <p:nvPicPr>
          <p:cNvPr id="2" name="图片 1" descr="Splay_delete2_i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8410" y="807720"/>
            <a:ext cx="6451600" cy="3535045"/>
          </a:xfrm>
          <a:prstGeom prst="rect">
            <a:avLst/>
          </a:prstGeom>
        </p:spPr>
      </p:pic>
      <p:pic>
        <p:nvPicPr>
          <p:cNvPr id="3" name="图片 2" descr="SPlay_delete3_i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6205" y="826770"/>
            <a:ext cx="6371590" cy="3490595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295400" y="4131288"/>
            <a:ext cx="77724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Inserting in Increasing Order and Deleting in Decreasing Order</a:t>
            </a:r>
            <a:endParaRPr lang="en-US" altLang="zh-CN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Attention: the value of ordinate is the logarithm of running time</a:t>
            </a:r>
            <a:endParaRPr lang="id-ID" altLang="zh-CN" sz="140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ms-MY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insert&amp;anti_delete_log"/>
          <p:cNvPicPr/>
          <p:nvPr/>
        </p:nvPicPr>
        <p:blipFill>
          <a:blip r:embed="rId1"/>
          <a:stretch>
            <a:fillRect/>
          </a:stretch>
        </p:blipFill>
        <p:spPr>
          <a:xfrm>
            <a:off x="119090" y="889113"/>
            <a:ext cx="8382000" cy="3270779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3644100" y="2742756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/>
          <p:nvPr/>
        </p:nvGrpSpPr>
        <p:grpSpPr>
          <a:xfrm>
            <a:off x="5163084" y="1313996"/>
            <a:ext cx="1457988" cy="759682"/>
            <a:chOff x="5163084" y="1313996"/>
            <a:chExt cx="1457988" cy="759682"/>
          </a:xfrm>
        </p:grpSpPr>
        <p:graphicFrame>
          <p:nvGraphicFramePr>
            <p:cNvPr id="9" name="Chart 8"/>
            <p:cNvGraphicFramePr/>
            <p:nvPr/>
          </p:nvGraphicFramePr>
          <p:xfrm>
            <a:off x="5163084" y="1490784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5267816" y="1313996"/>
              <a:ext cx="13532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Unbalanced BST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267816" y="2457004"/>
            <a:ext cx="797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7816" y="3600012"/>
            <a:ext cx="9144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 Tree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83"/>
          <p:cNvSpPr/>
          <p:nvPr/>
        </p:nvSpPr>
        <p:spPr>
          <a:xfrm>
            <a:off x="857224" y="642924"/>
            <a:ext cx="7429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Deleting in decreasing order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25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Chart 8"/>
          <p:cNvGraphicFramePr/>
          <p:nvPr/>
        </p:nvGraphicFramePr>
        <p:xfrm>
          <a:off x="5145861" y="2659928"/>
          <a:ext cx="1123944" cy="58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0" name="Chart 8"/>
          <p:cNvGraphicFramePr/>
          <p:nvPr/>
        </p:nvGraphicFramePr>
        <p:xfrm>
          <a:off x="5219166" y="3829072"/>
          <a:ext cx="1123944" cy="582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Rectangle 10"/>
          <p:cNvSpPr/>
          <p:nvPr/>
        </p:nvSpPr>
        <p:spPr>
          <a:xfrm>
            <a:off x="6642027" y="1386521"/>
            <a:ext cx="236258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Removing the last node in a list every time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it-IT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</a:t>
            </a:r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</a:t>
            </a:r>
            <a:r>
              <a:rPr lang="it-IT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in one deletion</a:t>
            </a:r>
            <a:endParaRPr lang="it-IT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</a:t>
            </a:r>
            <a:r>
              <a:rPr lang="ms-MY" altLang="zh-CN" sz="1400" b="1" baseline="300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</a:t>
            </a:r>
            <a:endParaRPr lang="ms-MY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6641936" y="2621005"/>
            <a:ext cx="236258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O(NlogN)</a:t>
            </a:r>
            <a:endParaRPr lang="ms-MY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altLang="ms-MY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</a:t>
            </a:r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tably efficient</a:t>
            </a:r>
            <a:endParaRPr lang="ms-MY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13"/>
          <p:cNvSpPr/>
          <p:nvPr/>
        </p:nvSpPr>
        <p:spPr>
          <a:xfrm>
            <a:off x="6432386" y="3656968"/>
            <a:ext cx="2362587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lastly inserted(accessed) keys are left on the top of the tree</a:t>
            </a:r>
            <a:endParaRPr lang="en-US" altLang="zh-CN" sz="140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ms-MY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Time Complexity: </a:t>
            </a:r>
            <a:r>
              <a: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O(N)</a:t>
            </a:r>
            <a:endParaRPr lang="ms-MY" altLang="zh-CN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1" name="图片 20" descr="insert&amp;anti_delete_log"/>
          <p:cNvPicPr/>
          <p:nvPr/>
        </p:nvPicPr>
        <p:blipFill rotWithShape="1">
          <a:blip r:embed="rId4"/>
          <a:srcRect l="50396" t="5083" r="-316" b="1805"/>
          <a:stretch>
            <a:fillRect/>
          </a:stretch>
        </p:blipFill>
        <p:spPr>
          <a:xfrm>
            <a:off x="625988" y="1166144"/>
            <a:ext cx="4184240" cy="3045525"/>
          </a:xfrm>
          <a:prstGeom prst="rect">
            <a:avLst/>
          </a:prstGeom>
        </p:spPr>
      </p:pic>
      <p:sp>
        <p:nvSpPr>
          <p:cNvPr id="35" name="Rectangle 83"/>
          <p:cNvSpPr/>
          <p:nvPr/>
        </p:nvSpPr>
        <p:spPr>
          <a:xfrm>
            <a:off x="-996668" y="4348341"/>
            <a:ext cx="7429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Attention: the value of ordinate is the logarithm of running time</a:t>
            </a:r>
            <a:endParaRPr lang="id-ID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1429855"/>
            <a:ext cx="5945709" cy="2904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1406412"/>
            <a:ext cx="5556971" cy="27146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3898" y="1295983"/>
            <a:ext cx="5128372" cy="280950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Graphic spid="29" grpId="0">
        <p:bldAsOne/>
      </p:bldGraphic>
      <p:bldGraphic spid="30" grpId="0">
        <p:bldAsOne/>
      </p:bldGraphic>
      <p:bldP spid="31" grpId="0"/>
      <p:bldP spid="32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/>
          <p:cNvGrpSpPr/>
          <p:nvPr/>
        </p:nvGrpSpPr>
        <p:grpSpPr>
          <a:xfrm>
            <a:off x="857224" y="142876"/>
            <a:ext cx="7429552" cy="492443"/>
            <a:chOff x="857224" y="142876"/>
            <a:chExt cx="7429552" cy="492443"/>
          </a:xfrm>
        </p:grpSpPr>
        <p:sp>
          <p:nvSpPr>
            <p:cNvPr id="14" name="Rectangle 13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Content</a:t>
              </a:r>
              <a:endParaRPr lang="id-ID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2929060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5929456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872852" y="2000246"/>
            <a:ext cx="7402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1</a:t>
            </a:r>
            <a:endParaRPr lang="id-ID" sz="66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12635" y="1428750"/>
            <a:ext cx="166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064527" y="2928940"/>
            <a:ext cx="785818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087430" y="2000246"/>
            <a:ext cx="7402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2</a:t>
            </a:r>
            <a:endParaRPr lang="id-ID" sz="66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63116" y="3173610"/>
            <a:ext cx="27889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Data Structures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&amp;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4279105" y="2928940"/>
            <a:ext cx="785818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30570" y="2000246"/>
            <a:ext cx="7402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3</a:t>
            </a:r>
            <a:endParaRPr lang="id-ID" sz="66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36316" y="1274862"/>
            <a:ext cx="2207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Results &amp;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Analysis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350807" y="2928940"/>
            <a:ext cx="785818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373710" y="2000246"/>
            <a:ext cx="7402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itchFamily="34" charset="0"/>
                <a:ea typeface="Open Sans Extrabold" pitchFamily="34" charset="0"/>
                <a:cs typeface="Open Sans Extrabold" pitchFamily="34" charset="0"/>
              </a:rPr>
              <a:t>4</a:t>
            </a:r>
            <a:endParaRPr lang="id-ID" sz="66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010400" y="3181350"/>
            <a:ext cx="1622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31"/>
          <p:cNvSpPr/>
          <p:nvPr/>
        </p:nvSpPr>
        <p:spPr>
          <a:xfrm>
            <a:off x="2668535" y="3874132"/>
            <a:ext cx="1571636" cy="45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6"/>
          <p:cNvSpPr/>
          <p:nvPr/>
        </p:nvSpPr>
        <p:spPr>
          <a:xfrm>
            <a:off x="457172" y="1806000"/>
            <a:ext cx="1571636" cy="4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4"/>
          <p:cNvSpPr/>
          <p:nvPr/>
        </p:nvSpPr>
        <p:spPr>
          <a:xfrm>
            <a:off x="4866292" y="2008691"/>
            <a:ext cx="1571636" cy="45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35"/>
          <p:cNvSpPr/>
          <p:nvPr/>
        </p:nvSpPr>
        <p:spPr>
          <a:xfrm>
            <a:off x="7010400" y="3607462"/>
            <a:ext cx="1571636" cy="45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60" grpId="0"/>
      <p:bldP spid="62" grpId="0"/>
      <p:bldP spid="69" grpId="0"/>
      <p:bldP spid="71" grpId="0"/>
      <p:bldP spid="73" grpId="0"/>
      <p:bldP spid="75" grpId="0"/>
      <p:bldP spid="29" grpId="0" animBg="1"/>
      <p:bldP spid="44" grpId="0" animBg="1"/>
      <p:bldP spid="53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 83"/>
          <p:cNvSpPr/>
          <p:nvPr/>
        </p:nvSpPr>
        <p:spPr>
          <a:xfrm>
            <a:off x="762000" y="4279596"/>
            <a:ext cx="7429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Inserting and deleting both in </a:t>
            </a:r>
            <a:r>
              <a:rPr lang="en-US" altLang="zh-CN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order </a:t>
            </a:r>
            <a:endParaRPr lang="id-ID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insert&amp;random_delete"/>
          <p:cNvPicPr/>
          <p:nvPr/>
        </p:nvPicPr>
        <p:blipFill>
          <a:blip r:embed="rId1"/>
          <a:stretch>
            <a:fillRect/>
          </a:stretch>
        </p:blipFill>
        <p:spPr>
          <a:xfrm>
            <a:off x="285580" y="662220"/>
            <a:ext cx="8600774" cy="3505853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3644100" y="2742756"/>
            <a:ext cx="2714644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51732" y="2964353"/>
            <a:ext cx="4339996" cy="1015704"/>
            <a:chOff x="551732" y="2964353"/>
            <a:chExt cx="4339996" cy="1015704"/>
          </a:xfrm>
        </p:grpSpPr>
        <p:graphicFrame>
          <p:nvGraphicFramePr>
            <p:cNvPr id="9" name="Chart 8"/>
            <p:cNvGraphicFramePr/>
            <p:nvPr/>
          </p:nvGraphicFramePr>
          <p:xfrm>
            <a:off x="606560" y="3188643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1" name="Rectangle 10"/>
            <p:cNvSpPr/>
            <p:nvPr/>
          </p:nvSpPr>
          <p:spPr>
            <a:xfrm>
              <a:off x="1940976" y="3242822"/>
              <a:ext cx="2950752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BST shows the </a:t>
              </a:r>
              <a:r>
                <a:rPr lang="en-US" sz="1400">
                  <a:solidFill>
                    <a:srgbClr val="00B050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best performance 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since it has </a:t>
              </a:r>
              <a:r>
                <a:rPr lang="en-US" sz="1400">
                  <a:solidFill>
                    <a:srgbClr val="00B050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 adjustment 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and the </a:t>
              </a:r>
              <a:r>
                <a:rPr lang="en-US" sz="1400">
                  <a:solidFill>
                    <a:srgbClr val="00B050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randomness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helps it gain balance. </a:t>
              </a:r>
              <a:endParaRPr lang="ms-MY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1732" y="2964353"/>
              <a:ext cx="17411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Unbalanced BST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25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5107939" y="1238102"/>
            <a:ext cx="4108888" cy="857337"/>
            <a:chOff x="5107939" y="1238102"/>
            <a:chExt cx="4108888" cy="857337"/>
          </a:xfrm>
        </p:grpSpPr>
        <p:sp>
          <p:nvSpPr>
            <p:cNvPr id="14" name="Rectangle 13"/>
            <p:cNvSpPr/>
            <p:nvPr/>
          </p:nvSpPr>
          <p:spPr>
            <a:xfrm>
              <a:off x="6266075" y="1358204"/>
              <a:ext cx="2950752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Time Complexity: </a:t>
              </a:r>
              <a:r>
                <a:rPr lang="ms-MY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O(NlogN)</a:t>
              </a:r>
              <a:endPara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en-US" altLang="ms-MY" sz="1400" b="1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Natural balance decides that </a:t>
              </a:r>
              <a:r>
                <a:rPr lang="ms-MY" altLang="zh-CN" sz="1400" b="1">
                  <a:solidFill>
                    <a:srgbClr val="0070C0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less</a:t>
              </a:r>
              <a:r>
                <a:rPr lang="ms-MY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adjustment happens</a:t>
              </a:r>
              <a:endParaRPr lang="ms-MY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29894" y="1238102"/>
              <a:ext cx="10005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AVL Tree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29" name="Chart 8"/>
            <p:cNvGraphicFramePr/>
            <p:nvPr/>
          </p:nvGraphicFramePr>
          <p:xfrm>
            <a:off x="5107939" y="1441026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181244" y="2381110"/>
            <a:ext cx="3878616" cy="1953329"/>
            <a:chOff x="5181244" y="2381110"/>
            <a:chExt cx="3878616" cy="1953329"/>
          </a:xfrm>
        </p:grpSpPr>
        <p:sp>
          <p:nvSpPr>
            <p:cNvPr id="18" name="Rectangle 17"/>
            <p:cNvSpPr/>
            <p:nvPr/>
          </p:nvSpPr>
          <p:spPr>
            <a:xfrm>
              <a:off x="5229894" y="2381110"/>
              <a:ext cx="11578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Splay Tree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30" name="Chart 8"/>
            <p:cNvGraphicFramePr/>
            <p:nvPr/>
          </p:nvGraphicFramePr>
          <p:xfrm>
            <a:off x="5181244" y="2610170"/>
            <a:ext cx="1123944" cy="5828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1" name="Rectangle 13"/>
            <p:cNvSpPr/>
            <p:nvPr/>
          </p:nvSpPr>
          <p:spPr>
            <a:xfrm>
              <a:off x="6231883" y="2519609"/>
              <a:ext cx="2827977" cy="181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ms-MY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 </a:t>
              </a:r>
              <a:r>
                <a:rPr lang="ms-MY" altLang="zh-CN" sz="1400" b="1">
                  <a:solidFill>
                    <a:schemeClr val="accent1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worst</a:t>
              </a:r>
              <a:r>
                <a:rPr lang="ms-MY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performance</a:t>
              </a:r>
              <a:endPara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Possible Reasons:</a:t>
              </a:r>
              <a:endParaRPr lang="ms-MY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1. 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djustment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of a splay tree is </a:t>
              </a:r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unavoidable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in this case</a:t>
              </a:r>
              <a:endParaRPr lang="en-US" altLang="zh-CN" sz="14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r>
                <a:rPr lang="ms-MY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2. 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</a:t>
              </a:r>
              <a:r>
                <a: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he balance given by randomness may be ruined by the adjustment that ‘roughly halves’ the tree</a:t>
              </a:r>
              <a:endParaRPr lang="ms-MY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20" name="图片 19" descr="insert&amp;random_delete"/>
          <p:cNvPicPr/>
          <p:nvPr/>
        </p:nvPicPr>
        <p:blipFill rotWithShape="1">
          <a:blip r:embed="rId4"/>
          <a:srcRect l="302" t="-1584" r="-1250" b="504"/>
          <a:stretch>
            <a:fillRect/>
          </a:stretch>
        </p:blipFill>
        <p:spPr>
          <a:xfrm>
            <a:off x="312967" y="1302384"/>
            <a:ext cx="4162341" cy="1535894"/>
          </a:xfrm>
          <a:prstGeom prst="rect">
            <a:avLst/>
          </a:prstGeom>
        </p:spPr>
      </p:pic>
      <p:sp>
        <p:nvSpPr>
          <p:cNvPr id="21" name="Rectangle 83"/>
          <p:cNvSpPr/>
          <p:nvPr/>
        </p:nvSpPr>
        <p:spPr>
          <a:xfrm>
            <a:off x="964381" y="658199"/>
            <a:ext cx="7429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Inserting and deleting both in </a:t>
            </a:r>
            <a:r>
              <a: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</a:t>
            </a:r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order </a:t>
            </a:r>
            <a:endParaRPr lang="id-ID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AVL&amp;Splay"/>
          <p:cNvPicPr/>
          <p:nvPr/>
        </p:nvPicPr>
        <p:blipFill>
          <a:blip r:embed="rId1"/>
          <a:srcRect l="8621" r="8910" b="8296"/>
          <a:stretch>
            <a:fillRect/>
          </a:stretch>
        </p:blipFill>
        <p:spPr>
          <a:xfrm>
            <a:off x="1005993" y="738584"/>
            <a:ext cx="7085852" cy="2954289"/>
          </a:xfrm>
          <a:prstGeom prst="rect">
            <a:avLst/>
          </a:prstGeom>
        </p:spPr>
      </p:pic>
      <p:grpSp>
        <p:nvGrpSpPr>
          <p:cNvPr id="25" name="Group 34"/>
          <p:cNvGrpSpPr/>
          <p:nvPr/>
        </p:nvGrpSpPr>
        <p:grpSpPr>
          <a:xfrm>
            <a:off x="1066800" y="3867150"/>
            <a:ext cx="7133304" cy="132382"/>
            <a:chOff x="571472" y="3643320"/>
            <a:chExt cx="7133304" cy="132382"/>
          </a:xfrm>
        </p:grpSpPr>
        <p:sp>
          <p:nvSpPr>
            <p:cNvPr id="26" name="Oval 99"/>
            <p:cNvSpPr/>
            <p:nvPr/>
          </p:nvSpPr>
          <p:spPr>
            <a:xfrm rot="16200000">
              <a:off x="4071933" y="3643321"/>
              <a:ext cx="132382" cy="13238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00"/>
            <p:cNvSpPr/>
            <p:nvPr/>
          </p:nvSpPr>
          <p:spPr>
            <a:xfrm rot="16200000">
              <a:off x="5786445" y="3643321"/>
              <a:ext cx="132382" cy="13238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01"/>
            <p:cNvSpPr/>
            <p:nvPr/>
          </p:nvSpPr>
          <p:spPr>
            <a:xfrm rot="16200000">
              <a:off x="7572395" y="3643321"/>
              <a:ext cx="132382" cy="132380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02"/>
            <p:cNvCxnSpPr>
              <a:stCxn id="26" idx="4"/>
              <a:endCxn id="27" idx="0"/>
            </p:cNvCxnSpPr>
            <p:nvPr/>
          </p:nvCxnSpPr>
          <p:spPr>
            <a:xfrm>
              <a:off x="4204314" y="3709511"/>
              <a:ext cx="158213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3"/>
            <p:cNvCxnSpPr>
              <a:stCxn id="27" idx="4"/>
              <a:endCxn id="28" idx="0"/>
            </p:cNvCxnSpPr>
            <p:nvPr/>
          </p:nvCxnSpPr>
          <p:spPr>
            <a:xfrm>
              <a:off x="5918826" y="3709511"/>
              <a:ext cx="1653570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04"/>
            <p:cNvSpPr/>
            <p:nvPr/>
          </p:nvSpPr>
          <p:spPr>
            <a:xfrm rot="16200000">
              <a:off x="571471" y="3643321"/>
              <a:ext cx="132382" cy="13238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105"/>
            <p:cNvSpPr/>
            <p:nvPr/>
          </p:nvSpPr>
          <p:spPr>
            <a:xfrm rot="16200000">
              <a:off x="2285983" y="3643321"/>
              <a:ext cx="132382" cy="132380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106"/>
            <p:cNvCxnSpPr>
              <a:stCxn id="31" idx="4"/>
              <a:endCxn id="32" idx="0"/>
            </p:cNvCxnSpPr>
            <p:nvPr/>
          </p:nvCxnSpPr>
          <p:spPr>
            <a:xfrm>
              <a:off x="703852" y="3709511"/>
              <a:ext cx="158213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07"/>
            <p:cNvCxnSpPr>
              <a:stCxn id="26" idx="0"/>
              <a:endCxn id="32" idx="4"/>
            </p:cNvCxnSpPr>
            <p:nvPr/>
          </p:nvCxnSpPr>
          <p:spPr>
            <a:xfrm rot="10800000">
              <a:off x="2418364" y="3709511"/>
              <a:ext cx="1653570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17"/>
          <p:cNvSpPr/>
          <p:nvPr/>
        </p:nvSpPr>
        <p:spPr>
          <a:xfrm>
            <a:off x="791220" y="4109195"/>
            <a:ext cx="1248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 increasingly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Rectangle 17"/>
          <p:cNvSpPr/>
          <p:nvPr/>
        </p:nvSpPr>
        <p:spPr>
          <a:xfrm>
            <a:off x="2510510" y="4109195"/>
            <a:ext cx="1185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 randomly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Rectangle 17"/>
          <p:cNvSpPr/>
          <p:nvPr/>
        </p:nvSpPr>
        <p:spPr>
          <a:xfrm>
            <a:off x="4296420" y="4111995"/>
            <a:ext cx="1248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increasingly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ctangle 17"/>
          <p:cNvSpPr/>
          <p:nvPr/>
        </p:nvSpPr>
        <p:spPr>
          <a:xfrm>
            <a:off x="6015710" y="411199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decreasingly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17"/>
          <p:cNvSpPr/>
          <p:nvPr/>
        </p:nvSpPr>
        <p:spPr>
          <a:xfrm>
            <a:off x="7749286" y="4109195"/>
            <a:ext cx="1185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randomly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17"/>
          <p:cNvSpPr/>
          <p:nvPr/>
        </p:nvSpPr>
        <p:spPr>
          <a:xfrm>
            <a:off x="762000" y="752675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AVL Tree</a:t>
            </a:r>
            <a:endParaRPr 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17"/>
          <p:cNvSpPr/>
          <p:nvPr/>
        </p:nvSpPr>
        <p:spPr>
          <a:xfrm>
            <a:off x="7381924" y="697474"/>
            <a:ext cx="1371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Splay Tree</a:t>
            </a:r>
            <a:endParaRPr 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7"/>
          <p:cNvSpPr/>
          <p:nvPr/>
        </p:nvSpPr>
        <p:spPr>
          <a:xfrm>
            <a:off x="130801" y="732287"/>
            <a:ext cx="2136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Unbalanced BST Tree</a:t>
            </a:r>
            <a:endParaRPr lang="ms-MY" sz="14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9" name="图片 38" descr="unbalanced_with_log"/>
          <p:cNvPicPr/>
          <p:nvPr/>
        </p:nvPicPr>
        <p:blipFill>
          <a:blip r:embed="rId1"/>
          <a:stretch>
            <a:fillRect/>
          </a:stretch>
        </p:blipFill>
        <p:spPr>
          <a:xfrm>
            <a:off x="794290" y="931588"/>
            <a:ext cx="7405814" cy="2776957"/>
          </a:xfrm>
          <a:prstGeom prst="rect">
            <a:avLst/>
          </a:prstGeom>
        </p:spPr>
      </p:pic>
      <p:grpSp>
        <p:nvGrpSpPr>
          <p:cNvPr id="40" name="Group 34"/>
          <p:cNvGrpSpPr/>
          <p:nvPr/>
        </p:nvGrpSpPr>
        <p:grpSpPr>
          <a:xfrm>
            <a:off x="1066800" y="3867150"/>
            <a:ext cx="7133304" cy="132382"/>
            <a:chOff x="571472" y="3643320"/>
            <a:chExt cx="7133304" cy="132382"/>
          </a:xfrm>
        </p:grpSpPr>
        <p:sp>
          <p:nvSpPr>
            <p:cNvPr id="41" name="Oval 99"/>
            <p:cNvSpPr/>
            <p:nvPr/>
          </p:nvSpPr>
          <p:spPr>
            <a:xfrm rot="16200000">
              <a:off x="4071933" y="3643321"/>
              <a:ext cx="132382" cy="132380"/>
            </a:xfrm>
            <a:prstGeom prst="ellipse">
              <a:avLst/>
            </a:prstGeom>
            <a:solidFill>
              <a:srgbClr val="00B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100"/>
            <p:cNvSpPr/>
            <p:nvPr/>
          </p:nvSpPr>
          <p:spPr>
            <a:xfrm rot="16200000">
              <a:off x="5786445" y="3643321"/>
              <a:ext cx="132382" cy="132380"/>
            </a:xfrm>
            <a:prstGeom prst="ellipse">
              <a:avLst/>
            </a:prstGeom>
            <a:solidFill>
              <a:srgbClr val="FF0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01"/>
            <p:cNvSpPr/>
            <p:nvPr/>
          </p:nvSpPr>
          <p:spPr>
            <a:xfrm rot="16200000">
              <a:off x="7572395" y="3643321"/>
              <a:ext cx="132382" cy="132380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102"/>
            <p:cNvCxnSpPr>
              <a:stCxn id="41" idx="4"/>
              <a:endCxn id="43" idx="0"/>
            </p:cNvCxnSpPr>
            <p:nvPr/>
          </p:nvCxnSpPr>
          <p:spPr>
            <a:xfrm>
              <a:off x="4204314" y="3709511"/>
              <a:ext cx="158213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03"/>
            <p:cNvCxnSpPr>
              <a:stCxn id="43" idx="4"/>
              <a:endCxn id="47" idx="0"/>
            </p:cNvCxnSpPr>
            <p:nvPr/>
          </p:nvCxnSpPr>
          <p:spPr>
            <a:xfrm>
              <a:off x="5918826" y="3709511"/>
              <a:ext cx="1653570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04"/>
            <p:cNvSpPr/>
            <p:nvPr/>
          </p:nvSpPr>
          <p:spPr>
            <a:xfrm rot="16200000">
              <a:off x="571471" y="3643321"/>
              <a:ext cx="132382" cy="132380"/>
            </a:xfrm>
            <a:prstGeom prst="ellipse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05"/>
            <p:cNvSpPr/>
            <p:nvPr/>
          </p:nvSpPr>
          <p:spPr>
            <a:xfrm rot="16200000">
              <a:off x="2285983" y="3643321"/>
              <a:ext cx="132382" cy="132380"/>
            </a:xfrm>
            <a:prstGeom prst="ellipse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106"/>
            <p:cNvCxnSpPr>
              <a:stCxn id="50" idx="4"/>
              <a:endCxn id="51" idx="0"/>
            </p:cNvCxnSpPr>
            <p:nvPr/>
          </p:nvCxnSpPr>
          <p:spPr>
            <a:xfrm>
              <a:off x="703852" y="3709511"/>
              <a:ext cx="1582132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7"/>
            <p:cNvCxnSpPr>
              <a:stCxn id="41" idx="0"/>
              <a:endCxn id="51" idx="4"/>
            </p:cNvCxnSpPr>
            <p:nvPr/>
          </p:nvCxnSpPr>
          <p:spPr>
            <a:xfrm rot="10800000">
              <a:off x="2418364" y="3709511"/>
              <a:ext cx="1653570" cy="158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17"/>
          <p:cNvSpPr/>
          <p:nvPr/>
        </p:nvSpPr>
        <p:spPr>
          <a:xfrm>
            <a:off x="791220" y="4109195"/>
            <a:ext cx="1248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 increasingly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Rectangle 17"/>
          <p:cNvSpPr/>
          <p:nvPr/>
        </p:nvSpPr>
        <p:spPr>
          <a:xfrm>
            <a:off x="2510510" y="4109195"/>
            <a:ext cx="1185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Insert randomly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Rectangle 17"/>
          <p:cNvSpPr/>
          <p:nvPr/>
        </p:nvSpPr>
        <p:spPr>
          <a:xfrm>
            <a:off x="4296420" y="4111995"/>
            <a:ext cx="12487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increasingly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Rectangle 17"/>
          <p:cNvSpPr/>
          <p:nvPr/>
        </p:nvSpPr>
        <p:spPr>
          <a:xfrm>
            <a:off x="6015710" y="4111995"/>
            <a:ext cx="1371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decreasingly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Rectangle 17"/>
          <p:cNvSpPr/>
          <p:nvPr/>
        </p:nvSpPr>
        <p:spPr>
          <a:xfrm>
            <a:off x="7749286" y="4109195"/>
            <a:ext cx="1185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1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Delete randomly</a:t>
            </a:r>
            <a:endParaRPr lang="ms-MY" sz="1100" b="1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5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6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3. Testing Results &amp; Analysis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17"/>
          <p:cNvSpPr/>
          <p:nvPr/>
        </p:nvSpPr>
        <p:spPr>
          <a:xfrm>
            <a:off x="1273810" y="732155"/>
            <a:ext cx="317690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</a:t>
            </a: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nbalanced BST Tree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Subtitle 2"/>
          <p:cNvSpPr txBox="1"/>
          <p:nvPr/>
        </p:nvSpPr>
        <p:spPr>
          <a:xfrm>
            <a:off x="1391811" y="1010708"/>
            <a:ext cx="7954149" cy="1029970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ms-MY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Unstable</a:t>
            </a:r>
            <a:endParaRPr lang="ms-MY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ms-MY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Best in average cases</a:t>
            </a:r>
            <a:endParaRPr lang="ms-MY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angle 17"/>
          <p:cNvSpPr/>
          <p:nvPr/>
        </p:nvSpPr>
        <p:spPr>
          <a:xfrm>
            <a:off x="1273810" y="2040890"/>
            <a:ext cx="317690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 txBox="1"/>
          <p:nvPr/>
        </p:nvSpPr>
        <p:spPr>
          <a:xfrm>
            <a:off x="1391811" y="2319443"/>
            <a:ext cx="7954149" cy="611505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ms-MY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Most </a:t>
            </a:r>
            <a:r>
              <a:rPr lang="ms-MY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stable</a:t>
            </a:r>
            <a:endParaRPr lang="ms-MY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17"/>
          <p:cNvSpPr/>
          <p:nvPr/>
        </p:nvSpPr>
        <p:spPr>
          <a:xfrm>
            <a:off x="1273810" y="3065145"/>
            <a:ext cx="317690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457200">
              <a:lnSpc>
                <a:spcPct val="1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Splay Tree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391811" y="3343698"/>
            <a:ext cx="7954149" cy="1762125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ms-MY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</a:t>
            </a:r>
            <a:r>
              <a:rPr lang="ms-MY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stable</a:t>
            </a:r>
            <a:endParaRPr lang="ms-MY" altLang="zh-CN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ms-MY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Unfair cheated in the project</a:t>
            </a:r>
            <a:endParaRPr lang="en-US" altLang="ms-MY" sz="16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Reduce height at every access</a:t>
            </a:r>
            <a:endParaRPr lang="en-US" altLang="ms-MY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en-US" alt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Recently accessed elements are quick to access again</a:t>
            </a:r>
            <a:endParaRPr lang="en-US" altLang="ms-MY" sz="1400" b="1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5" grpId="0"/>
      <p:bldP spid="45" grpId="1"/>
      <p:bldP spid="35" grpId="1"/>
      <p:bldP spid="3" grpId="0"/>
      <p:bldP spid="2" grpId="0"/>
      <p:bldP spid="3" grpId="1"/>
      <p:bldP spid="2" grpId="1"/>
      <p:bldP spid="5" grpId="0"/>
      <p:bldP spid="4" grpId="0"/>
      <p:bldP spid="5" grpId="1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76177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Unbalanced BST Tree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3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 Conclusion 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/>
          <p:cNvSpPr txBox="1"/>
          <p:nvPr/>
        </p:nvSpPr>
        <p:spPr>
          <a:xfrm>
            <a:off x="904131" y="1147868"/>
            <a:ext cx="7954149" cy="3226101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coding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Unstable performance</a:t>
            </a: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terrible performance under worst situation 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excellent performance under average cases 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extra space is needed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Suitable for binary search in an average case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better performance when adjustment is introduced</a:t>
            </a:r>
            <a:endParaRPr lang="en-US" sz="1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76177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3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 Conclusion 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/>
          <p:cNvSpPr txBox="1"/>
          <p:nvPr/>
        </p:nvSpPr>
        <p:spPr>
          <a:xfrm>
            <a:off x="904131" y="1147868"/>
            <a:ext cx="7954149" cy="3138641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Difficult coding. 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Very </a:t>
            </a:r>
            <a:r>
              <a:rPr lang="en-US" sz="18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stable performance</a:t>
            </a: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O(logN) for every single operation. 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 space </a:t>
            </a: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needed for bookkeeping data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Suitable for structures with features: </a:t>
            </a:r>
            <a:endParaRPr lang="en-US" sz="18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Needing single operation mostly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Little differences in the frequency of access to various data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High demands on a single operation</a:t>
            </a:r>
            <a:endParaRPr lang="en-US" sz="14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76177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Splay Tree</a:t>
            </a:r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84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38" name="Rectangle 85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4. Conclusion 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39" name="Straight Connector 86"/>
            <p:cNvCxnSpPr/>
            <p:nvPr/>
          </p:nvCxnSpPr>
          <p:spPr>
            <a:xfrm rot="5400000">
              <a:off x="1748896" y="39771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7"/>
            <p:cNvCxnSpPr/>
            <p:nvPr/>
          </p:nvCxnSpPr>
          <p:spPr>
            <a:xfrm rot="5400000">
              <a:off x="6867658" y="41419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ubtitle 2"/>
          <p:cNvSpPr txBox="1"/>
          <p:nvPr/>
        </p:nvSpPr>
        <p:spPr>
          <a:xfrm>
            <a:off x="739789" y="940175"/>
            <a:ext cx="7954149" cy="4184650"/>
          </a:xfrm>
          <a:prstGeom prst="rect">
            <a:avLst/>
          </a:prstGeom>
        </p:spPr>
        <p:txBody>
          <a:bodyPr vert="horz" wrap="square" lIns="243744" tIns="121869" rIns="243744" bIns="121869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1.Relatively easy coding.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</a:t>
            </a:r>
            <a:r>
              <a:rPr lang="en-US" sz="16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Unstable performance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bad performance under worst situation but average-case performance is as efficient as other trees </a:t>
            </a:r>
            <a:endParaRPr lang="en-US" sz="12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en-US" sz="16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extra space 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needed (for the top-down method)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4.Suitable for structures with features: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1)  Needing a series of operations or large-scale operation mostly</a:t>
            </a:r>
            <a:endParaRPr lang="en-US" sz="12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2)  Significant differences in the frequency of access to various data</a:t>
            </a:r>
            <a:endParaRPr lang="en-US" sz="12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3)  Moderate demands on a single operation</a:t>
            </a:r>
            <a:endParaRPr lang="en-US" sz="12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b="1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Unfair</a:t>
            </a:r>
            <a:r>
              <a:rPr lang="zh-CN" alt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：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test for </a:t>
            </a:r>
            <a:r>
              <a:rPr lang="en-US" sz="16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random access</a:t>
            </a:r>
            <a:r>
              <a:rPr lang="en-US" sz="1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(visiting), allowing multiple access(visiting), a splay tree will show better performance. </a:t>
            </a:r>
            <a:endParaRPr lang="en-US" sz="1600" b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7370" y="2495550"/>
            <a:ext cx="6140450" cy="121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>
                <a:solidFill>
                  <a:schemeClr val="tx1">
                    <a:lumMod val="65000"/>
                    <a:lumOff val="35000"/>
                  </a:schemeClr>
                </a:solidFill>
                <a:latin typeface="Bebas Neue" panose="020B0606020202050201" pitchFamily="34" charset="0"/>
              </a:rPr>
              <a:t>THANK YOU!</a:t>
            </a:r>
            <a:endParaRPr lang="en-US" sz="6000">
              <a:solidFill>
                <a:schemeClr val="tx1">
                  <a:lumMod val="65000"/>
                  <a:lumOff val="35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flipV="1">
            <a:off x="0" y="3435013"/>
            <a:ext cx="9144000" cy="95300"/>
            <a:chOff x="1821110" y="3588663"/>
            <a:chExt cx="7322890" cy="76200"/>
          </a:xfrm>
        </p:grpSpPr>
        <p:sp>
          <p:nvSpPr>
            <p:cNvPr id="14" name="Rectangle 13"/>
            <p:cNvSpPr/>
            <p:nvPr/>
          </p:nvSpPr>
          <p:spPr>
            <a:xfrm>
              <a:off x="1821110" y="3588663"/>
              <a:ext cx="1463040" cy="762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80960" y="3588663"/>
              <a:ext cx="1463040" cy="76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47190" y="3588663"/>
              <a:ext cx="1463040" cy="76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10230" y="3588663"/>
              <a:ext cx="1463040" cy="762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84150" y="3588663"/>
              <a:ext cx="1463040" cy="76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22389" y="3606513"/>
            <a:ext cx="2725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Enjoy &amp; Good Luck </a:t>
            </a:r>
            <a:endParaRPr lang="en-US" sz="2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857224" y="142876"/>
            <a:ext cx="7429552" cy="492443"/>
            <a:chOff x="857224" y="142876"/>
            <a:chExt cx="7429552" cy="492443"/>
          </a:xfrm>
        </p:grpSpPr>
        <p:sp>
          <p:nvSpPr>
            <p:cNvPr id="25" name="Rectangle 24"/>
            <p:cNvSpPr/>
            <p:nvPr/>
          </p:nvSpPr>
          <p:spPr>
            <a:xfrm>
              <a:off x="857224" y="142876"/>
              <a:ext cx="742955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 Introduction</a:t>
              </a:r>
              <a:endParaRPr lang="id-ID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300049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858018" y="385629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549834" y="1364575"/>
            <a:ext cx="149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Target: 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344"/>
          <p:cNvGrpSpPr/>
          <p:nvPr/>
        </p:nvGrpSpPr>
        <p:grpSpPr>
          <a:xfrm>
            <a:off x="1752600" y="2247894"/>
            <a:ext cx="6917905" cy="338554"/>
            <a:chOff x="4643438" y="2786064"/>
            <a:chExt cx="6917905" cy="338554"/>
          </a:xfrm>
        </p:grpSpPr>
        <p:sp>
          <p:nvSpPr>
            <p:cNvPr id="331" name="Rectangle 330"/>
            <p:cNvSpPr/>
            <p:nvPr/>
          </p:nvSpPr>
          <p:spPr>
            <a:xfrm>
              <a:off x="5072066" y="2786064"/>
              <a:ext cx="64892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rgbClr val="00B0F0"/>
                  </a:solidFill>
                  <a:latin typeface="Source Sans Pro" pitchFamily="34" charset="0"/>
                </a:rPr>
                <a:t>Insert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N integers in </a:t>
              </a:r>
              <a:r>
                <a:rPr lang="en-US" sz="1600">
                  <a:solidFill>
                    <a:srgbClr val="00B0F0"/>
                  </a:solidFill>
                  <a:latin typeface="Source Sans Pro" pitchFamily="34" charset="0"/>
                </a:rPr>
                <a:t>increasing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 and </a:t>
              </a:r>
              <a:r>
                <a:rPr lang="en-US" sz="1600" b="1" i="1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delete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them in the </a:t>
              </a:r>
              <a:r>
                <a:rPr lang="en-US" sz="1600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same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4643438" y="2786064"/>
              <a:ext cx="288476" cy="2884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Group 346"/>
          <p:cNvGrpSpPr/>
          <p:nvPr/>
        </p:nvGrpSpPr>
        <p:grpSpPr>
          <a:xfrm>
            <a:off x="1752600" y="3105150"/>
            <a:ext cx="6653409" cy="338554"/>
            <a:chOff x="4643438" y="3643320"/>
            <a:chExt cx="6653409" cy="338554"/>
          </a:xfrm>
        </p:grpSpPr>
        <p:sp>
          <p:nvSpPr>
            <p:cNvPr id="336" name="Rectangle 335"/>
            <p:cNvSpPr/>
            <p:nvPr/>
          </p:nvSpPr>
          <p:spPr>
            <a:xfrm>
              <a:off x="5072066" y="3643320"/>
              <a:ext cx="622478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rgbClr val="00B0F0"/>
                  </a:solidFill>
                  <a:latin typeface="Source Sans Pro" pitchFamily="34" charset="0"/>
                </a:rPr>
                <a:t>Insert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N integers in </a:t>
              </a:r>
              <a:r>
                <a:rPr lang="en-US" sz="1600">
                  <a:solidFill>
                    <a:srgbClr val="00B0F0"/>
                  </a:solidFill>
                  <a:latin typeface="Source Sans Pro" pitchFamily="34" charset="0"/>
                </a:rPr>
                <a:t>random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 and </a:t>
              </a:r>
              <a:r>
                <a:rPr lang="en-US" sz="1600" b="1" i="1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delete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them in </a:t>
              </a:r>
              <a:r>
                <a:rPr lang="en-US" sz="1600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random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order.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4643438" y="3643320"/>
              <a:ext cx="288476" cy="2884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345"/>
          <p:cNvGrpSpPr/>
          <p:nvPr/>
        </p:nvGrpSpPr>
        <p:grpSpPr>
          <a:xfrm>
            <a:off x="1752600" y="2676522"/>
            <a:ext cx="7031718" cy="338554"/>
            <a:chOff x="4643438" y="3214692"/>
            <a:chExt cx="7031718" cy="338554"/>
          </a:xfrm>
        </p:grpSpPr>
        <p:sp>
          <p:nvSpPr>
            <p:cNvPr id="335" name="Rectangle 334"/>
            <p:cNvSpPr/>
            <p:nvPr/>
          </p:nvSpPr>
          <p:spPr>
            <a:xfrm>
              <a:off x="5072066" y="3214692"/>
              <a:ext cx="660309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>
                  <a:solidFill>
                    <a:srgbClr val="00B0F0"/>
                  </a:solidFill>
                  <a:latin typeface="Source Sans Pro" pitchFamily="34" charset="0"/>
                </a:rPr>
                <a:t>Insert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N integers in </a:t>
              </a:r>
              <a:r>
                <a:rPr lang="en-US" sz="1600">
                  <a:solidFill>
                    <a:srgbClr val="00B0F0"/>
                  </a:solidFill>
                  <a:latin typeface="Source Sans Pro" pitchFamily="34" charset="0"/>
                </a:rPr>
                <a:t>increasing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 and </a:t>
              </a:r>
              <a:r>
                <a:rPr lang="en-US" sz="1600" b="1" i="1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delete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them in the </a:t>
              </a:r>
              <a:r>
                <a:rPr lang="en-US" sz="1600">
                  <a:solidFill>
                    <a:schemeClr val="accent1">
                      <a:lumMod val="75000"/>
                    </a:schemeClr>
                  </a:solidFill>
                  <a:latin typeface="Source Sans Pro" pitchFamily="34" charset="0"/>
                </a:rPr>
                <a:t>reverse</a:t>
              </a:r>
              <a:r>
                <a:rPr 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latin typeface="Source Sans Pro" pitchFamily="34" charset="0"/>
                </a:rPr>
                <a:t> order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4643438" y="3214692"/>
              <a:ext cx="288476" cy="2884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9" name="Rectangle 34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5" name="Rectangle 10"/>
          <p:cNvSpPr/>
          <p:nvPr/>
        </p:nvSpPr>
        <p:spPr>
          <a:xfrm>
            <a:off x="2247170" y="1353145"/>
            <a:ext cx="59493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Compare</a:t>
            </a:r>
            <a:r>
              <a:rPr lang="en-US" altLang="zh-CN" b="1"/>
              <a:t> the </a:t>
            </a:r>
            <a:r>
              <a:rPr lang="en-US" altLang="zh-CN" b="1" i="1">
                <a:solidFill>
                  <a:srgbClr val="FF0000"/>
                </a:solidFill>
              </a:rPr>
              <a:t>performance</a:t>
            </a:r>
            <a:r>
              <a:rPr lang="en-US" altLang="zh-CN" b="1"/>
              <a:t> by implementing the following three sequences on Unbalanced BST, AVL tree and Splay tree: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86" name="Group 85"/>
          <p:cNvGrpSpPr/>
          <p:nvPr/>
        </p:nvGrpSpPr>
        <p:grpSpPr>
          <a:xfrm>
            <a:off x="199115" y="1278745"/>
            <a:ext cx="342496" cy="455162"/>
            <a:chOff x="5575100" y="3734191"/>
            <a:chExt cx="315602" cy="419419"/>
          </a:xfrm>
        </p:grpSpPr>
        <p:sp>
          <p:nvSpPr>
            <p:cNvPr id="387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88" name="Freeform 109"/>
            <p:cNvSpPr/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923330"/>
            <a:chOff x="857224" y="142876"/>
            <a:chExt cx="7429552" cy="92333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id-ID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8"/>
          <p:cNvGrpSpPr/>
          <p:nvPr/>
        </p:nvGrpSpPr>
        <p:grpSpPr>
          <a:xfrm>
            <a:off x="1115782" y="2027354"/>
            <a:ext cx="3088314" cy="369332"/>
            <a:chOff x="285720" y="3000378"/>
            <a:chExt cx="3088314" cy="369332"/>
          </a:xfrm>
        </p:grpSpPr>
        <p:sp>
          <p:nvSpPr>
            <p:cNvPr id="16" name="Freeform 100"/>
            <p:cNvSpPr/>
            <p:nvPr/>
          </p:nvSpPr>
          <p:spPr bwMode="auto">
            <a:xfrm>
              <a:off x="285720" y="300037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8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32"/>
            <p:cNvSpPr/>
            <p:nvPr/>
          </p:nvSpPr>
          <p:spPr>
            <a:xfrm>
              <a:off x="571472" y="3000378"/>
              <a:ext cx="2802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Structure Definiton</a:t>
              </a:r>
              <a:endPara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Unbalanced Binary Search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0"/>
          <p:cNvGrpSpPr/>
          <p:nvPr/>
        </p:nvGrpSpPr>
        <p:grpSpPr bwMode="auto">
          <a:xfrm>
            <a:off x="2125462" y="2759250"/>
            <a:ext cx="1152525" cy="792163"/>
            <a:chOff x="4513" y="935"/>
            <a:chExt cx="726" cy="499"/>
          </a:xfrm>
        </p:grpSpPr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4876" y="1162"/>
              <a:ext cx="362" cy="16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</a:rPr>
                <a:t>right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4513" y="1162"/>
              <a:ext cx="362" cy="16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</a:rPr>
                <a:t>left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4513" y="935"/>
              <a:ext cx="725" cy="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key</a:t>
              </a:r>
              <a:endParaRPr lang="en-US" altLang="zh-CN" sz="1600"/>
            </a:p>
          </p:txBody>
        </p:sp>
        <p:sp>
          <p:nvSpPr>
            <p:cNvPr id="41" name="Line 27"/>
            <p:cNvSpPr>
              <a:spLocks noChangeShapeType="1"/>
            </p:cNvSpPr>
            <p:nvPr/>
          </p:nvSpPr>
          <p:spPr bwMode="auto">
            <a:xfrm flipH="1">
              <a:off x="4513" y="1298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"/>
            <p:cNvSpPr>
              <a:spLocks noChangeShapeType="1"/>
            </p:cNvSpPr>
            <p:nvPr/>
          </p:nvSpPr>
          <p:spPr bwMode="auto">
            <a:xfrm>
              <a:off x="5103" y="1298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78262" y="1992067"/>
            <a:ext cx="1571801" cy="369332"/>
            <a:chOff x="4572000" y="1220487"/>
            <a:chExt cx="1571801" cy="369332"/>
          </a:xfrm>
        </p:grpSpPr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4572000" y="1260955"/>
              <a:ext cx="322216" cy="2771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0" y="3"/>
                </a:cxn>
                <a:cxn ang="0">
                  <a:pos x="0" y="54"/>
                </a:cxn>
                <a:cxn ang="0">
                  <a:pos x="8" y="63"/>
                </a:cxn>
                <a:cxn ang="0">
                  <a:pos x="48" y="40"/>
                </a:cxn>
                <a:cxn ang="0">
                  <a:pos x="51" y="29"/>
                </a:cxn>
                <a:cxn ang="0">
                  <a:pos x="272" y="9"/>
                </a:cxn>
                <a:cxn ang="0">
                  <a:pos x="86" y="11"/>
                </a:cxn>
                <a:cxn ang="0">
                  <a:pos x="75" y="25"/>
                </a:cxn>
                <a:cxn ang="0">
                  <a:pos x="77" y="45"/>
                </a:cxn>
                <a:cxn ang="0">
                  <a:pos x="91" y="54"/>
                </a:cxn>
                <a:cxn ang="0">
                  <a:pos x="278" y="54"/>
                </a:cxn>
                <a:cxn ang="0">
                  <a:pos x="287" y="40"/>
                </a:cxn>
                <a:cxn ang="0">
                  <a:pos x="287" y="18"/>
                </a:cxn>
                <a:cxn ang="0">
                  <a:pos x="272" y="9"/>
                </a:cxn>
                <a:cxn ang="0">
                  <a:pos x="48" y="130"/>
                </a:cxn>
                <a:cxn ang="0">
                  <a:pos x="53" y="123"/>
                </a:cxn>
                <a:cxn ang="0">
                  <a:pos x="13" y="99"/>
                </a:cxn>
                <a:cxn ang="0">
                  <a:pos x="4" y="99"/>
                </a:cxn>
                <a:cxn ang="0">
                  <a:pos x="0" y="147"/>
                </a:cxn>
                <a:cxn ang="0">
                  <a:pos x="4" y="154"/>
                </a:cxn>
                <a:cxn ang="0">
                  <a:pos x="13" y="154"/>
                </a:cxn>
                <a:cxn ang="0">
                  <a:pos x="91" y="99"/>
                </a:cxn>
                <a:cxn ang="0">
                  <a:pos x="77" y="110"/>
                </a:cxn>
                <a:cxn ang="0">
                  <a:pos x="75" y="130"/>
                </a:cxn>
                <a:cxn ang="0">
                  <a:pos x="86" y="145"/>
                </a:cxn>
                <a:cxn ang="0">
                  <a:pos x="272" y="147"/>
                </a:cxn>
                <a:cxn ang="0">
                  <a:pos x="287" y="136"/>
                </a:cxn>
                <a:cxn ang="0">
                  <a:pos x="287" y="116"/>
                </a:cxn>
                <a:cxn ang="0">
                  <a:pos x="278" y="101"/>
                </a:cxn>
                <a:cxn ang="0">
                  <a:pos x="48" y="206"/>
                </a:cxn>
                <a:cxn ang="0">
                  <a:pos x="8" y="183"/>
                </a:cxn>
                <a:cxn ang="0">
                  <a:pos x="0" y="192"/>
                </a:cxn>
                <a:cxn ang="0">
                  <a:pos x="0" y="243"/>
                </a:cxn>
                <a:cxn ang="0">
                  <a:pos x="13" y="244"/>
                </a:cxn>
                <a:cxn ang="0">
                  <a:pos x="51" y="219"/>
                </a:cxn>
                <a:cxn ang="0">
                  <a:pos x="48" y="206"/>
                </a:cxn>
                <a:cxn ang="0">
                  <a:pos x="91" y="192"/>
                </a:cxn>
                <a:cxn ang="0">
                  <a:pos x="80" y="195"/>
                </a:cxn>
                <a:cxn ang="0">
                  <a:pos x="75" y="221"/>
                </a:cxn>
                <a:cxn ang="0">
                  <a:pos x="80" y="232"/>
                </a:cxn>
                <a:cxn ang="0">
                  <a:pos x="272" y="237"/>
                </a:cxn>
                <a:cxn ang="0">
                  <a:pos x="283" y="232"/>
                </a:cxn>
                <a:cxn ang="0">
                  <a:pos x="287" y="206"/>
                </a:cxn>
                <a:cxn ang="0">
                  <a:pos x="283" y="195"/>
                </a:cxn>
                <a:cxn ang="0">
                  <a:pos x="272" y="192"/>
                </a:cxn>
              </a:cxnLst>
              <a:rect l="0" t="0" r="r" b="b"/>
              <a:pathLst>
                <a:path w="287" h="246">
                  <a:moveTo>
                    <a:pt x="48" y="23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0" y="3"/>
                  </a:lnTo>
                  <a:lnTo>
                    <a:pt x="0" y="9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4" y="63"/>
                  </a:lnTo>
                  <a:lnTo>
                    <a:pt x="8" y="63"/>
                  </a:lnTo>
                  <a:lnTo>
                    <a:pt x="13" y="61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51" y="36"/>
                  </a:lnTo>
                  <a:lnTo>
                    <a:pt x="53" y="32"/>
                  </a:lnTo>
                  <a:lnTo>
                    <a:pt x="51" y="29"/>
                  </a:lnTo>
                  <a:lnTo>
                    <a:pt x="48" y="23"/>
                  </a:lnTo>
                  <a:lnTo>
                    <a:pt x="48" y="23"/>
                  </a:lnTo>
                  <a:close/>
                  <a:moveTo>
                    <a:pt x="272" y="9"/>
                  </a:moveTo>
                  <a:lnTo>
                    <a:pt x="91" y="9"/>
                  </a:lnTo>
                  <a:lnTo>
                    <a:pt x="91" y="9"/>
                  </a:lnTo>
                  <a:lnTo>
                    <a:pt x="86" y="11"/>
                  </a:lnTo>
                  <a:lnTo>
                    <a:pt x="80" y="14"/>
                  </a:lnTo>
                  <a:lnTo>
                    <a:pt x="77" y="18"/>
                  </a:lnTo>
                  <a:lnTo>
                    <a:pt x="75" y="25"/>
                  </a:lnTo>
                  <a:lnTo>
                    <a:pt x="75" y="40"/>
                  </a:lnTo>
                  <a:lnTo>
                    <a:pt x="75" y="40"/>
                  </a:lnTo>
                  <a:lnTo>
                    <a:pt x="77" y="45"/>
                  </a:lnTo>
                  <a:lnTo>
                    <a:pt x="80" y="50"/>
                  </a:lnTo>
                  <a:lnTo>
                    <a:pt x="86" y="54"/>
                  </a:lnTo>
                  <a:lnTo>
                    <a:pt x="91" y="54"/>
                  </a:lnTo>
                  <a:lnTo>
                    <a:pt x="272" y="54"/>
                  </a:lnTo>
                  <a:lnTo>
                    <a:pt x="272" y="54"/>
                  </a:lnTo>
                  <a:lnTo>
                    <a:pt x="278" y="54"/>
                  </a:lnTo>
                  <a:lnTo>
                    <a:pt x="283" y="50"/>
                  </a:lnTo>
                  <a:lnTo>
                    <a:pt x="287" y="45"/>
                  </a:lnTo>
                  <a:lnTo>
                    <a:pt x="287" y="40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87" y="18"/>
                  </a:lnTo>
                  <a:lnTo>
                    <a:pt x="283" y="14"/>
                  </a:lnTo>
                  <a:lnTo>
                    <a:pt x="278" y="11"/>
                  </a:lnTo>
                  <a:lnTo>
                    <a:pt x="272" y="9"/>
                  </a:lnTo>
                  <a:lnTo>
                    <a:pt x="272" y="9"/>
                  </a:lnTo>
                  <a:close/>
                  <a:moveTo>
                    <a:pt x="13" y="154"/>
                  </a:moveTo>
                  <a:lnTo>
                    <a:pt x="48" y="130"/>
                  </a:lnTo>
                  <a:lnTo>
                    <a:pt x="48" y="130"/>
                  </a:lnTo>
                  <a:lnTo>
                    <a:pt x="51" y="127"/>
                  </a:lnTo>
                  <a:lnTo>
                    <a:pt x="53" y="123"/>
                  </a:lnTo>
                  <a:lnTo>
                    <a:pt x="51" y="119"/>
                  </a:lnTo>
                  <a:lnTo>
                    <a:pt x="48" y="116"/>
                  </a:lnTo>
                  <a:lnTo>
                    <a:pt x="13" y="99"/>
                  </a:lnTo>
                  <a:lnTo>
                    <a:pt x="13" y="99"/>
                  </a:lnTo>
                  <a:lnTo>
                    <a:pt x="8" y="98"/>
                  </a:lnTo>
                  <a:lnTo>
                    <a:pt x="4" y="99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0" y="150"/>
                  </a:lnTo>
                  <a:lnTo>
                    <a:pt x="4" y="154"/>
                  </a:lnTo>
                  <a:lnTo>
                    <a:pt x="8" y="156"/>
                  </a:lnTo>
                  <a:lnTo>
                    <a:pt x="13" y="154"/>
                  </a:lnTo>
                  <a:lnTo>
                    <a:pt x="13" y="154"/>
                  </a:lnTo>
                  <a:close/>
                  <a:moveTo>
                    <a:pt x="272" y="99"/>
                  </a:moveTo>
                  <a:lnTo>
                    <a:pt x="91" y="99"/>
                  </a:lnTo>
                  <a:lnTo>
                    <a:pt x="91" y="99"/>
                  </a:lnTo>
                  <a:lnTo>
                    <a:pt x="86" y="101"/>
                  </a:lnTo>
                  <a:lnTo>
                    <a:pt x="80" y="105"/>
                  </a:lnTo>
                  <a:lnTo>
                    <a:pt x="77" y="110"/>
                  </a:lnTo>
                  <a:lnTo>
                    <a:pt x="75" y="116"/>
                  </a:lnTo>
                  <a:lnTo>
                    <a:pt x="75" y="130"/>
                  </a:lnTo>
                  <a:lnTo>
                    <a:pt x="75" y="130"/>
                  </a:lnTo>
                  <a:lnTo>
                    <a:pt x="77" y="136"/>
                  </a:lnTo>
                  <a:lnTo>
                    <a:pt x="80" y="141"/>
                  </a:lnTo>
                  <a:lnTo>
                    <a:pt x="86" y="145"/>
                  </a:lnTo>
                  <a:lnTo>
                    <a:pt x="91" y="147"/>
                  </a:lnTo>
                  <a:lnTo>
                    <a:pt x="272" y="147"/>
                  </a:lnTo>
                  <a:lnTo>
                    <a:pt x="272" y="147"/>
                  </a:lnTo>
                  <a:lnTo>
                    <a:pt x="278" y="145"/>
                  </a:lnTo>
                  <a:lnTo>
                    <a:pt x="283" y="141"/>
                  </a:lnTo>
                  <a:lnTo>
                    <a:pt x="287" y="136"/>
                  </a:lnTo>
                  <a:lnTo>
                    <a:pt x="287" y="130"/>
                  </a:lnTo>
                  <a:lnTo>
                    <a:pt x="287" y="116"/>
                  </a:lnTo>
                  <a:lnTo>
                    <a:pt x="287" y="116"/>
                  </a:lnTo>
                  <a:lnTo>
                    <a:pt x="287" y="110"/>
                  </a:lnTo>
                  <a:lnTo>
                    <a:pt x="283" y="105"/>
                  </a:lnTo>
                  <a:lnTo>
                    <a:pt x="278" y="101"/>
                  </a:lnTo>
                  <a:lnTo>
                    <a:pt x="272" y="99"/>
                  </a:lnTo>
                  <a:lnTo>
                    <a:pt x="272" y="99"/>
                  </a:lnTo>
                  <a:close/>
                  <a:moveTo>
                    <a:pt x="48" y="206"/>
                  </a:moveTo>
                  <a:lnTo>
                    <a:pt x="13" y="185"/>
                  </a:lnTo>
                  <a:lnTo>
                    <a:pt x="13" y="185"/>
                  </a:lnTo>
                  <a:lnTo>
                    <a:pt x="8" y="183"/>
                  </a:lnTo>
                  <a:lnTo>
                    <a:pt x="4" y="183"/>
                  </a:lnTo>
                  <a:lnTo>
                    <a:pt x="0" y="186"/>
                  </a:lnTo>
                  <a:lnTo>
                    <a:pt x="0" y="192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43"/>
                  </a:lnTo>
                  <a:lnTo>
                    <a:pt x="4" y="244"/>
                  </a:lnTo>
                  <a:lnTo>
                    <a:pt x="8" y="246"/>
                  </a:lnTo>
                  <a:lnTo>
                    <a:pt x="13" y="244"/>
                  </a:lnTo>
                  <a:lnTo>
                    <a:pt x="48" y="223"/>
                  </a:lnTo>
                  <a:lnTo>
                    <a:pt x="48" y="223"/>
                  </a:lnTo>
                  <a:lnTo>
                    <a:pt x="51" y="219"/>
                  </a:lnTo>
                  <a:lnTo>
                    <a:pt x="53" y="214"/>
                  </a:lnTo>
                  <a:lnTo>
                    <a:pt x="51" y="210"/>
                  </a:lnTo>
                  <a:lnTo>
                    <a:pt x="48" y="206"/>
                  </a:lnTo>
                  <a:lnTo>
                    <a:pt x="48" y="206"/>
                  </a:lnTo>
                  <a:close/>
                  <a:moveTo>
                    <a:pt x="272" y="192"/>
                  </a:moveTo>
                  <a:lnTo>
                    <a:pt x="91" y="192"/>
                  </a:lnTo>
                  <a:lnTo>
                    <a:pt x="91" y="192"/>
                  </a:lnTo>
                  <a:lnTo>
                    <a:pt x="86" y="192"/>
                  </a:lnTo>
                  <a:lnTo>
                    <a:pt x="80" y="195"/>
                  </a:lnTo>
                  <a:lnTo>
                    <a:pt x="77" y="201"/>
                  </a:lnTo>
                  <a:lnTo>
                    <a:pt x="75" y="206"/>
                  </a:lnTo>
                  <a:lnTo>
                    <a:pt x="75" y="221"/>
                  </a:lnTo>
                  <a:lnTo>
                    <a:pt x="75" y="221"/>
                  </a:lnTo>
                  <a:lnTo>
                    <a:pt x="77" y="228"/>
                  </a:lnTo>
                  <a:lnTo>
                    <a:pt x="80" y="232"/>
                  </a:lnTo>
                  <a:lnTo>
                    <a:pt x="86" y="235"/>
                  </a:lnTo>
                  <a:lnTo>
                    <a:pt x="91" y="237"/>
                  </a:lnTo>
                  <a:lnTo>
                    <a:pt x="272" y="237"/>
                  </a:lnTo>
                  <a:lnTo>
                    <a:pt x="272" y="237"/>
                  </a:lnTo>
                  <a:lnTo>
                    <a:pt x="278" y="235"/>
                  </a:lnTo>
                  <a:lnTo>
                    <a:pt x="283" y="232"/>
                  </a:lnTo>
                  <a:lnTo>
                    <a:pt x="287" y="228"/>
                  </a:lnTo>
                  <a:lnTo>
                    <a:pt x="287" y="221"/>
                  </a:lnTo>
                  <a:lnTo>
                    <a:pt x="287" y="206"/>
                  </a:lnTo>
                  <a:lnTo>
                    <a:pt x="287" y="206"/>
                  </a:lnTo>
                  <a:lnTo>
                    <a:pt x="287" y="201"/>
                  </a:lnTo>
                  <a:lnTo>
                    <a:pt x="283" y="195"/>
                  </a:lnTo>
                  <a:lnTo>
                    <a:pt x="278" y="192"/>
                  </a:lnTo>
                  <a:lnTo>
                    <a:pt x="272" y="192"/>
                  </a:lnTo>
                  <a:lnTo>
                    <a:pt x="272" y="19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b="1"/>
            </a:p>
          </p:txBody>
        </p:sp>
        <p:sp>
          <p:nvSpPr>
            <p:cNvPr id="44" name="Rectangle 32"/>
            <p:cNvSpPr/>
            <p:nvPr/>
          </p:nvSpPr>
          <p:spPr>
            <a:xfrm>
              <a:off x="5029200" y="1220487"/>
              <a:ext cx="11146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Features</a:t>
              </a:r>
              <a:endPara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Rectangle 14"/>
          <p:cNvSpPr/>
          <p:nvPr/>
        </p:nvSpPr>
        <p:spPr>
          <a:xfrm>
            <a:off x="5873353" y="2571750"/>
            <a:ext cx="2428892" cy="871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ms-MY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Left.key &lt; key</a:t>
            </a:r>
            <a:endParaRPr lang="ms-MY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ms-MY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Right.key &gt; key</a:t>
            </a:r>
            <a:endParaRPr lang="ms-MY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1"/>
          <p:cNvGrpSpPr/>
          <p:nvPr/>
        </p:nvGrpSpPr>
        <p:grpSpPr>
          <a:xfrm>
            <a:off x="457200" y="1537656"/>
            <a:ext cx="3223144" cy="1094425"/>
            <a:chOff x="6143636" y="1643056"/>
            <a:chExt cx="3223144" cy="1094425"/>
          </a:xfrm>
        </p:grpSpPr>
        <p:sp>
          <p:nvSpPr>
            <p:cNvPr id="14" name="Rectangle 13"/>
            <p:cNvSpPr/>
            <p:nvPr/>
          </p:nvSpPr>
          <p:spPr>
            <a:xfrm>
              <a:off x="6429388" y="1643056"/>
              <a:ext cx="1144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29388" y="2000246"/>
              <a:ext cx="2937392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Compare to find the position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Insert the new node</a:t>
              </a:r>
              <a:endParaRPr lang="ms-MY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6143636" y="1643056"/>
              <a:ext cx="306388" cy="212725"/>
              <a:chOff x="8477250" y="2244725"/>
              <a:chExt cx="306388" cy="212725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Freeform 101"/>
              <p:cNvSpPr/>
              <p:nvPr/>
            </p:nvSpPr>
            <p:spPr bwMode="auto">
              <a:xfrm>
                <a:off x="8628063" y="2359025"/>
                <a:ext cx="71438" cy="9842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Freeform 102"/>
              <p:cNvSpPr/>
              <p:nvPr/>
            </p:nvSpPr>
            <p:spPr bwMode="auto">
              <a:xfrm>
                <a:off x="8477250" y="2246313"/>
                <a:ext cx="139700" cy="115888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Freeform 103"/>
              <p:cNvSpPr/>
              <p:nvPr/>
            </p:nvSpPr>
            <p:spPr bwMode="auto">
              <a:xfrm>
                <a:off x="8543925" y="2244725"/>
                <a:ext cx="239713" cy="212725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6" name="Group 9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57" name="Rectangle 10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8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Unbalanced Binary Search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2412" y="1415610"/>
            <a:ext cx="5663889" cy="2766875"/>
          </a:xfrm>
          <a:prstGeom prst="rect">
            <a:avLst/>
          </a:prstGeom>
        </p:spPr>
      </p:pic>
      <p:sp>
        <p:nvSpPr>
          <p:cNvPr id="89" name="Rectangle 8"/>
          <p:cNvSpPr/>
          <p:nvPr/>
        </p:nvSpPr>
        <p:spPr>
          <a:xfrm>
            <a:off x="768161" y="3332632"/>
            <a:ext cx="7715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 could be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unbalanced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when the sequence of keys to be inserted is not so ideal</a:t>
            </a:r>
            <a:endParaRPr lang="ms-MY" sz="1600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810000" y="1409740"/>
            <a:ext cx="5195937" cy="2772745"/>
            <a:chOff x="3810000" y="1270480"/>
            <a:chExt cx="5195937" cy="277274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10000" y="1504950"/>
              <a:ext cx="5195937" cy="2538275"/>
            </a:xfrm>
            <a:prstGeom prst="rect">
              <a:avLst/>
            </a:prstGeom>
          </p:spPr>
        </p:pic>
        <p:sp>
          <p:nvSpPr>
            <p:cNvPr id="33" name="Rectangle 36"/>
            <p:cNvSpPr/>
            <p:nvPr/>
          </p:nvSpPr>
          <p:spPr>
            <a:xfrm>
              <a:off x="5029200" y="1270480"/>
              <a:ext cx="24136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Delete in Decreasing order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6" name="Group 9"/>
          <p:cNvGrpSpPr/>
          <p:nvPr/>
        </p:nvGrpSpPr>
        <p:grpSpPr>
          <a:xfrm>
            <a:off x="857224" y="142876"/>
            <a:ext cx="7429552" cy="523220"/>
            <a:chOff x="857224" y="142876"/>
            <a:chExt cx="7429552" cy="523220"/>
          </a:xfrm>
        </p:grpSpPr>
        <p:sp>
          <p:nvSpPr>
            <p:cNvPr id="57" name="Rectangle 10"/>
            <p:cNvSpPr/>
            <p:nvPr/>
          </p:nvSpPr>
          <p:spPr>
            <a:xfrm>
              <a:off x="857224" y="142876"/>
              <a:ext cx="74295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8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Unbalanced Binary Search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3400" y="1504950"/>
            <a:ext cx="4114800" cy="2076212"/>
            <a:chOff x="609600" y="2800350"/>
            <a:chExt cx="4114800" cy="2076212"/>
          </a:xfrm>
        </p:grpSpPr>
        <p:grpSp>
          <p:nvGrpSpPr>
            <p:cNvPr id="84" name="组合 83"/>
            <p:cNvGrpSpPr/>
            <p:nvPr/>
          </p:nvGrpSpPr>
          <p:grpSpPr>
            <a:xfrm>
              <a:off x="609600" y="2800350"/>
              <a:ext cx="1353371" cy="369332"/>
              <a:chOff x="784744" y="2571750"/>
              <a:chExt cx="1353371" cy="3693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47752" y="2571750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Deletion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73" name="Group 39"/>
              <p:cNvGrpSpPr/>
              <p:nvPr/>
            </p:nvGrpSpPr>
            <p:grpSpPr>
              <a:xfrm>
                <a:off x="784744" y="2571750"/>
                <a:ext cx="399013" cy="369332"/>
                <a:chOff x="3286116" y="3000378"/>
                <a:chExt cx="399013" cy="369332"/>
              </a:xfrm>
            </p:grpSpPr>
            <p:grpSp>
              <p:nvGrpSpPr>
                <p:cNvPr id="74" name="Group 30"/>
                <p:cNvGrpSpPr/>
                <p:nvPr/>
              </p:nvGrpSpPr>
              <p:grpSpPr>
                <a:xfrm>
                  <a:off x="3286116" y="3000378"/>
                  <a:ext cx="195263" cy="260351"/>
                  <a:chOff x="5081588" y="3365500"/>
                  <a:chExt cx="195263" cy="260351"/>
                </a:xfrm>
                <a:solidFill>
                  <a:schemeClr val="bg1">
                    <a:lumMod val="65000"/>
                  </a:schemeClr>
                </a:solidFill>
              </p:grpSpPr>
              <p:sp>
                <p:nvSpPr>
                  <p:cNvPr id="76" name="Freeform 41"/>
                  <p:cNvSpPr>
                    <a:spLocks noEditPoints="1"/>
                  </p:cNvSpPr>
                  <p:nvPr/>
                </p:nvSpPr>
                <p:spPr bwMode="auto">
                  <a:xfrm>
                    <a:off x="5081588" y="3365500"/>
                    <a:ext cx="195263" cy="260350"/>
                  </a:xfrm>
                  <a:custGeom>
                    <a:avLst/>
                    <a:gdLst/>
                    <a:ahLst/>
                    <a:cxnLst>
                      <a:cxn ang="0">
                        <a:pos x="31" y="42"/>
                      </a:cxn>
                      <a:cxn ang="0">
                        <a:pos x="26" y="42"/>
                      </a:cxn>
                      <a:cxn ang="0">
                        <a:pos x="15" y="47"/>
                      </a:cxn>
                      <a:cxn ang="0">
                        <a:pos x="6" y="54"/>
                      </a:cxn>
                      <a:cxn ang="0">
                        <a:pos x="2" y="65"/>
                      </a:cxn>
                      <a:cxn ang="0">
                        <a:pos x="0" y="82"/>
                      </a:cxn>
                      <a:cxn ang="0">
                        <a:pos x="247" y="73"/>
                      </a:cxn>
                      <a:cxn ang="0">
                        <a:pos x="245" y="65"/>
                      </a:cxn>
                      <a:cxn ang="0">
                        <a:pos x="241" y="54"/>
                      </a:cxn>
                      <a:cxn ang="0">
                        <a:pos x="232" y="47"/>
                      </a:cxn>
                      <a:cxn ang="0">
                        <a:pos x="221" y="42"/>
                      </a:cxn>
                      <a:cxn ang="0">
                        <a:pos x="216" y="42"/>
                      </a:cxn>
                      <a:cxn ang="0">
                        <a:pos x="167" y="53"/>
                      </a:cxn>
                      <a:cxn ang="0">
                        <a:pos x="86" y="22"/>
                      </a:cxn>
                      <a:cxn ang="0">
                        <a:pos x="163" y="0"/>
                      </a:cxn>
                      <a:cxn ang="0">
                        <a:pos x="82" y="0"/>
                      </a:cxn>
                      <a:cxn ang="0">
                        <a:pos x="71" y="6"/>
                      </a:cxn>
                      <a:cxn ang="0">
                        <a:pos x="66" y="16"/>
                      </a:cxn>
                      <a:cxn ang="0">
                        <a:pos x="58" y="58"/>
                      </a:cxn>
                      <a:cxn ang="0">
                        <a:pos x="62" y="69"/>
                      </a:cxn>
                      <a:cxn ang="0">
                        <a:pos x="73" y="74"/>
                      </a:cxn>
                      <a:cxn ang="0">
                        <a:pos x="174" y="74"/>
                      </a:cxn>
                      <a:cxn ang="0">
                        <a:pos x="185" y="69"/>
                      </a:cxn>
                      <a:cxn ang="0">
                        <a:pos x="187" y="58"/>
                      </a:cxn>
                      <a:cxn ang="0">
                        <a:pos x="182" y="16"/>
                      </a:cxn>
                      <a:cxn ang="0">
                        <a:pos x="176" y="6"/>
                      </a:cxn>
                      <a:cxn ang="0">
                        <a:pos x="163" y="0"/>
                      </a:cxn>
                      <a:cxn ang="0">
                        <a:pos x="220" y="103"/>
                      </a:cxn>
                      <a:cxn ang="0">
                        <a:pos x="26" y="103"/>
                      </a:cxn>
                      <a:cxn ang="0">
                        <a:pos x="13" y="109"/>
                      </a:cxn>
                      <a:cxn ang="0">
                        <a:pos x="8" y="123"/>
                      </a:cxn>
                      <a:cxn ang="0">
                        <a:pos x="24" y="306"/>
                      </a:cxn>
                      <a:cxn ang="0">
                        <a:pos x="31" y="321"/>
                      </a:cxn>
                      <a:cxn ang="0">
                        <a:pos x="47" y="328"/>
                      </a:cxn>
                      <a:cxn ang="0">
                        <a:pos x="200" y="328"/>
                      </a:cxn>
                      <a:cxn ang="0">
                        <a:pos x="214" y="321"/>
                      </a:cxn>
                      <a:cxn ang="0">
                        <a:pos x="221" y="306"/>
                      </a:cxn>
                      <a:cxn ang="0">
                        <a:pos x="240" y="123"/>
                      </a:cxn>
                      <a:cxn ang="0">
                        <a:pos x="234" y="109"/>
                      </a:cxn>
                      <a:cxn ang="0">
                        <a:pos x="220" y="103"/>
                      </a:cxn>
                      <a:cxn ang="0">
                        <a:pos x="82" y="287"/>
                      </a:cxn>
                      <a:cxn ang="0">
                        <a:pos x="42" y="143"/>
                      </a:cxn>
                      <a:cxn ang="0">
                        <a:pos x="82" y="287"/>
                      </a:cxn>
                      <a:cxn ang="0">
                        <a:pos x="104" y="287"/>
                      </a:cxn>
                      <a:cxn ang="0">
                        <a:pos x="144" y="143"/>
                      </a:cxn>
                      <a:cxn ang="0">
                        <a:pos x="194" y="287"/>
                      </a:cxn>
                      <a:cxn ang="0">
                        <a:pos x="163" y="143"/>
                      </a:cxn>
                      <a:cxn ang="0">
                        <a:pos x="194" y="287"/>
                      </a:cxn>
                    </a:cxnLst>
                    <a:rect l="0" t="0" r="r" b="b"/>
                    <a:pathLst>
                      <a:path w="247" h="328">
                        <a:moveTo>
                          <a:pt x="216" y="42"/>
                        </a:moveTo>
                        <a:lnTo>
                          <a:pt x="31" y="42"/>
                        </a:lnTo>
                        <a:lnTo>
                          <a:pt x="31" y="42"/>
                        </a:lnTo>
                        <a:lnTo>
                          <a:pt x="26" y="42"/>
                        </a:lnTo>
                        <a:lnTo>
                          <a:pt x="20" y="44"/>
                        </a:lnTo>
                        <a:lnTo>
                          <a:pt x="15" y="47"/>
                        </a:lnTo>
                        <a:lnTo>
                          <a:pt x="9" y="51"/>
                        </a:lnTo>
                        <a:lnTo>
                          <a:pt x="6" y="54"/>
                        </a:lnTo>
                        <a:lnTo>
                          <a:pt x="4" y="60"/>
                        </a:lnTo>
                        <a:lnTo>
                          <a:pt x="2" y="65"/>
                        </a:lnTo>
                        <a:lnTo>
                          <a:pt x="0" y="73"/>
                        </a:lnTo>
                        <a:lnTo>
                          <a:pt x="0" y="82"/>
                        </a:lnTo>
                        <a:lnTo>
                          <a:pt x="247" y="82"/>
                        </a:lnTo>
                        <a:lnTo>
                          <a:pt x="247" y="73"/>
                        </a:lnTo>
                        <a:lnTo>
                          <a:pt x="247" y="73"/>
                        </a:lnTo>
                        <a:lnTo>
                          <a:pt x="245" y="65"/>
                        </a:lnTo>
                        <a:lnTo>
                          <a:pt x="243" y="60"/>
                        </a:lnTo>
                        <a:lnTo>
                          <a:pt x="241" y="54"/>
                        </a:lnTo>
                        <a:lnTo>
                          <a:pt x="238" y="51"/>
                        </a:lnTo>
                        <a:lnTo>
                          <a:pt x="232" y="47"/>
                        </a:lnTo>
                        <a:lnTo>
                          <a:pt x="227" y="44"/>
                        </a:lnTo>
                        <a:lnTo>
                          <a:pt x="221" y="42"/>
                        </a:lnTo>
                        <a:lnTo>
                          <a:pt x="216" y="42"/>
                        </a:lnTo>
                        <a:lnTo>
                          <a:pt x="216" y="42"/>
                        </a:lnTo>
                        <a:close/>
                        <a:moveTo>
                          <a:pt x="162" y="22"/>
                        </a:moveTo>
                        <a:lnTo>
                          <a:pt x="167" y="53"/>
                        </a:lnTo>
                        <a:lnTo>
                          <a:pt x="80" y="53"/>
                        </a:lnTo>
                        <a:lnTo>
                          <a:pt x="86" y="22"/>
                        </a:lnTo>
                        <a:lnTo>
                          <a:pt x="162" y="22"/>
                        </a:lnTo>
                        <a:close/>
                        <a:moveTo>
                          <a:pt x="163" y="0"/>
                        </a:move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76" y="2"/>
                        </a:lnTo>
                        <a:lnTo>
                          <a:pt x="71" y="6"/>
                        </a:lnTo>
                        <a:lnTo>
                          <a:pt x="67" y="9"/>
                        </a:lnTo>
                        <a:lnTo>
                          <a:pt x="66" y="16"/>
                        </a:lnTo>
                        <a:lnTo>
                          <a:pt x="58" y="58"/>
                        </a:lnTo>
                        <a:lnTo>
                          <a:pt x="58" y="58"/>
                        </a:lnTo>
                        <a:lnTo>
                          <a:pt x="60" y="65"/>
                        </a:lnTo>
                        <a:lnTo>
                          <a:pt x="62" y="69"/>
                        </a:lnTo>
                        <a:lnTo>
                          <a:pt x="67" y="73"/>
                        </a:lnTo>
                        <a:lnTo>
                          <a:pt x="73" y="74"/>
                        </a:lnTo>
                        <a:lnTo>
                          <a:pt x="174" y="74"/>
                        </a:lnTo>
                        <a:lnTo>
                          <a:pt x="174" y="74"/>
                        </a:lnTo>
                        <a:lnTo>
                          <a:pt x="180" y="73"/>
                        </a:lnTo>
                        <a:lnTo>
                          <a:pt x="185" y="69"/>
                        </a:lnTo>
                        <a:lnTo>
                          <a:pt x="187" y="65"/>
                        </a:lnTo>
                        <a:lnTo>
                          <a:pt x="187" y="58"/>
                        </a:lnTo>
                        <a:lnTo>
                          <a:pt x="182" y="16"/>
                        </a:lnTo>
                        <a:lnTo>
                          <a:pt x="182" y="16"/>
                        </a:lnTo>
                        <a:lnTo>
                          <a:pt x="180" y="9"/>
                        </a:lnTo>
                        <a:lnTo>
                          <a:pt x="176" y="6"/>
                        </a:lnTo>
                        <a:lnTo>
                          <a:pt x="171" y="2"/>
                        </a:lnTo>
                        <a:lnTo>
                          <a:pt x="163" y="0"/>
                        </a:lnTo>
                        <a:lnTo>
                          <a:pt x="163" y="0"/>
                        </a:lnTo>
                        <a:close/>
                        <a:moveTo>
                          <a:pt x="220" y="103"/>
                        </a:moveTo>
                        <a:lnTo>
                          <a:pt x="26" y="103"/>
                        </a:lnTo>
                        <a:lnTo>
                          <a:pt x="26" y="103"/>
                        </a:lnTo>
                        <a:lnTo>
                          <a:pt x="18" y="105"/>
                        </a:lnTo>
                        <a:lnTo>
                          <a:pt x="13" y="109"/>
                        </a:lnTo>
                        <a:lnTo>
                          <a:pt x="9" y="116"/>
                        </a:lnTo>
                        <a:lnTo>
                          <a:pt x="8" y="123"/>
                        </a:lnTo>
                        <a:lnTo>
                          <a:pt x="24" y="306"/>
                        </a:lnTo>
                        <a:lnTo>
                          <a:pt x="24" y="306"/>
                        </a:lnTo>
                        <a:lnTo>
                          <a:pt x="28" y="316"/>
                        </a:lnTo>
                        <a:lnTo>
                          <a:pt x="31" y="321"/>
                        </a:lnTo>
                        <a:lnTo>
                          <a:pt x="38" y="326"/>
                        </a:lnTo>
                        <a:lnTo>
                          <a:pt x="47" y="328"/>
                        </a:lnTo>
                        <a:lnTo>
                          <a:pt x="200" y="328"/>
                        </a:lnTo>
                        <a:lnTo>
                          <a:pt x="200" y="328"/>
                        </a:lnTo>
                        <a:lnTo>
                          <a:pt x="209" y="326"/>
                        </a:lnTo>
                        <a:lnTo>
                          <a:pt x="214" y="321"/>
                        </a:lnTo>
                        <a:lnTo>
                          <a:pt x="220" y="316"/>
                        </a:lnTo>
                        <a:lnTo>
                          <a:pt x="221" y="306"/>
                        </a:lnTo>
                        <a:lnTo>
                          <a:pt x="240" y="123"/>
                        </a:lnTo>
                        <a:lnTo>
                          <a:pt x="240" y="123"/>
                        </a:lnTo>
                        <a:lnTo>
                          <a:pt x="238" y="116"/>
                        </a:lnTo>
                        <a:lnTo>
                          <a:pt x="234" y="109"/>
                        </a:lnTo>
                        <a:lnTo>
                          <a:pt x="229" y="105"/>
                        </a:lnTo>
                        <a:lnTo>
                          <a:pt x="220" y="103"/>
                        </a:lnTo>
                        <a:lnTo>
                          <a:pt x="220" y="103"/>
                        </a:lnTo>
                        <a:close/>
                        <a:moveTo>
                          <a:pt x="82" y="287"/>
                        </a:moveTo>
                        <a:lnTo>
                          <a:pt x="51" y="287"/>
                        </a:lnTo>
                        <a:lnTo>
                          <a:pt x="42" y="143"/>
                        </a:lnTo>
                        <a:lnTo>
                          <a:pt x="82" y="143"/>
                        </a:lnTo>
                        <a:lnTo>
                          <a:pt x="82" y="287"/>
                        </a:lnTo>
                        <a:close/>
                        <a:moveTo>
                          <a:pt x="144" y="287"/>
                        </a:moveTo>
                        <a:lnTo>
                          <a:pt x="104" y="287"/>
                        </a:lnTo>
                        <a:lnTo>
                          <a:pt x="104" y="143"/>
                        </a:lnTo>
                        <a:lnTo>
                          <a:pt x="144" y="143"/>
                        </a:lnTo>
                        <a:lnTo>
                          <a:pt x="144" y="287"/>
                        </a:lnTo>
                        <a:close/>
                        <a:moveTo>
                          <a:pt x="194" y="287"/>
                        </a:moveTo>
                        <a:lnTo>
                          <a:pt x="163" y="287"/>
                        </a:lnTo>
                        <a:lnTo>
                          <a:pt x="163" y="143"/>
                        </a:lnTo>
                        <a:lnTo>
                          <a:pt x="205" y="143"/>
                        </a:lnTo>
                        <a:lnTo>
                          <a:pt x="194" y="2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7" name="Freeform 42"/>
                  <p:cNvSpPr/>
                  <p:nvPr/>
                </p:nvSpPr>
                <p:spPr bwMode="auto">
                  <a:xfrm>
                    <a:off x="5081588" y="3397250"/>
                    <a:ext cx="195263" cy="31750"/>
                  </a:xfrm>
                  <a:custGeom>
                    <a:avLst/>
                    <a:gdLst/>
                    <a:ahLst/>
                    <a:cxnLst>
                      <a:cxn ang="0">
                        <a:pos x="216" y="0"/>
                      </a:cxn>
                      <a:cxn ang="0">
                        <a:pos x="31" y="0"/>
                      </a:cxn>
                      <a:cxn ang="0">
                        <a:pos x="31" y="0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5" y="5"/>
                      </a:cxn>
                      <a:cxn ang="0">
                        <a:pos x="9" y="9"/>
                      </a:cxn>
                      <a:cxn ang="0">
                        <a:pos x="6" y="12"/>
                      </a:cxn>
                      <a:cxn ang="0">
                        <a:pos x="4" y="18"/>
                      </a:cxn>
                      <a:cxn ang="0">
                        <a:pos x="2" y="23"/>
                      </a:cxn>
                      <a:cxn ang="0">
                        <a:pos x="0" y="31"/>
                      </a:cxn>
                      <a:cxn ang="0">
                        <a:pos x="0" y="40"/>
                      </a:cxn>
                      <a:cxn ang="0">
                        <a:pos x="247" y="40"/>
                      </a:cxn>
                      <a:cxn ang="0">
                        <a:pos x="247" y="31"/>
                      </a:cxn>
                      <a:cxn ang="0">
                        <a:pos x="247" y="31"/>
                      </a:cxn>
                      <a:cxn ang="0">
                        <a:pos x="245" y="23"/>
                      </a:cxn>
                      <a:cxn ang="0">
                        <a:pos x="243" y="18"/>
                      </a:cxn>
                      <a:cxn ang="0">
                        <a:pos x="241" y="12"/>
                      </a:cxn>
                      <a:cxn ang="0">
                        <a:pos x="238" y="9"/>
                      </a:cxn>
                      <a:cxn ang="0">
                        <a:pos x="232" y="5"/>
                      </a:cxn>
                      <a:cxn ang="0">
                        <a:pos x="227" y="2"/>
                      </a:cxn>
                      <a:cxn ang="0">
                        <a:pos x="221" y="0"/>
                      </a:cxn>
                      <a:cxn ang="0">
                        <a:pos x="216" y="0"/>
                      </a:cxn>
                      <a:cxn ang="0">
                        <a:pos x="216" y="0"/>
                      </a:cxn>
                    </a:cxnLst>
                    <a:rect l="0" t="0" r="r" b="b"/>
                    <a:pathLst>
                      <a:path w="247" h="40">
                        <a:moveTo>
                          <a:pt x="216" y="0"/>
                        </a:moveTo>
                        <a:lnTo>
                          <a:pt x="31" y="0"/>
                        </a:lnTo>
                        <a:lnTo>
                          <a:pt x="31" y="0"/>
                        </a:lnTo>
                        <a:lnTo>
                          <a:pt x="26" y="0"/>
                        </a:lnTo>
                        <a:lnTo>
                          <a:pt x="20" y="2"/>
                        </a:lnTo>
                        <a:lnTo>
                          <a:pt x="15" y="5"/>
                        </a:lnTo>
                        <a:lnTo>
                          <a:pt x="9" y="9"/>
                        </a:lnTo>
                        <a:lnTo>
                          <a:pt x="6" y="12"/>
                        </a:lnTo>
                        <a:lnTo>
                          <a:pt x="4" y="18"/>
                        </a:lnTo>
                        <a:lnTo>
                          <a:pt x="2" y="23"/>
                        </a:lnTo>
                        <a:lnTo>
                          <a:pt x="0" y="31"/>
                        </a:lnTo>
                        <a:lnTo>
                          <a:pt x="0" y="40"/>
                        </a:lnTo>
                        <a:lnTo>
                          <a:pt x="247" y="40"/>
                        </a:lnTo>
                        <a:lnTo>
                          <a:pt x="247" y="31"/>
                        </a:lnTo>
                        <a:lnTo>
                          <a:pt x="247" y="31"/>
                        </a:lnTo>
                        <a:lnTo>
                          <a:pt x="245" y="23"/>
                        </a:lnTo>
                        <a:lnTo>
                          <a:pt x="243" y="18"/>
                        </a:lnTo>
                        <a:lnTo>
                          <a:pt x="241" y="12"/>
                        </a:lnTo>
                        <a:lnTo>
                          <a:pt x="238" y="9"/>
                        </a:lnTo>
                        <a:lnTo>
                          <a:pt x="232" y="5"/>
                        </a:lnTo>
                        <a:lnTo>
                          <a:pt x="227" y="2"/>
                        </a:lnTo>
                        <a:lnTo>
                          <a:pt x="221" y="0"/>
                        </a:lnTo>
                        <a:lnTo>
                          <a:pt x="216" y="0"/>
                        </a:lnTo>
                        <a:lnTo>
                          <a:pt x="216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8" name="Freeform 43"/>
                  <p:cNvSpPr/>
                  <p:nvPr/>
                </p:nvSpPr>
                <p:spPr bwMode="auto">
                  <a:xfrm>
                    <a:off x="5145088" y="3381375"/>
                    <a:ext cx="68263" cy="25400"/>
                  </a:xfrm>
                  <a:custGeom>
                    <a:avLst/>
                    <a:gdLst/>
                    <a:ahLst/>
                    <a:cxnLst>
                      <a:cxn ang="0">
                        <a:pos x="82" y="0"/>
                      </a:cxn>
                      <a:cxn ang="0">
                        <a:pos x="87" y="31"/>
                      </a:cxn>
                      <a:cxn ang="0">
                        <a:pos x="0" y="31"/>
                      </a:cxn>
                      <a:cxn ang="0">
                        <a:pos x="6" y="0"/>
                      </a:cxn>
                      <a:cxn ang="0">
                        <a:pos x="82" y="0"/>
                      </a:cxn>
                    </a:cxnLst>
                    <a:rect l="0" t="0" r="r" b="b"/>
                    <a:pathLst>
                      <a:path w="87" h="31">
                        <a:moveTo>
                          <a:pt x="82" y="0"/>
                        </a:moveTo>
                        <a:lnTo>
                          <a:pt x="87" y="31"/>
                        </a:lnTo>
                        <a:lnTo>
                          <a:pt x="0" y="31"/>
                        </a:lnTo>
                        <a:lnTo>
                          <a:pt x="6" y="0"/>
                        </a:lnTo>
                        <a:lnTo>
                          <a:pt x="8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79" name="Freeform 44"/>
                  <p:cNvSpPr/>
                  <p:nvPr/>
                </p:nvSpPr>
                <p:spPr bwMode="auto">
                  <a:xfrm>
                    <a:off x="5127625" y="3365500"/>
                    <a:ext cx="101600" cy="58738"/>
                  </a:xfrm>
                  <a:custGeom>
                    <a:avLst/>
                    <a:gdLst/>
                    <a:ahLst/>
                    <a:cxnLst>
                      <a:cxn ang="0">
                        <a:pos x="105" y="0"/>
                      </a:cxn>
                      <a:cxn ang="0">
                        <a:pos x="24" y="0"/>
                      </a:cxn>
                      <a:cxn ang="0">
                        <a:pos x="24" y="0"/>
                      </a:cxn>
                      <a:cxn ang="0">
                        <a:pos x="18" y="2"/>
                      </a:cxn>
                      <a:cxn ang="0">
                        <a:pos x="13" y="6"/>
                      </a:cxn>
                      <a:cxn ang="0">
                        <a:pos x="9" y="9"/>
                      </a:cxn>
                      <a:cxn ang="0">
                        <a:pos x="8" y="16"/>
                      </a:cxn>
                      <a:cxn ang="0">
                        <a:pos x="0" y="58"/>
                      </a:cxn>
                      <a:cxn ang="0">
                        <a:pos x="0" y="58"/>
                      </a:cxn>
                      <a:cxn ang="0">
                        <a:pos x="2" y="65"/>
                      </a:cxn>
                      <a:cxn ang="0">
                        <a:pos x="4" y="69"/>
                      </a:cxn>
                      <a:cxn ang="0">
                        <a:pos x="9" y="73"/>
                      </a:cxn>
                      <a:cxn ang="0">
                        <a:pos x="15" y="74"/>
                      </a:cxn>
                      <a:cxn ang="0">
                        <a:pos x="116" y="74"/>
                      </a:cxn>
                      <a:cxn ang="0">
                        <a:pos x="116" y="74"/>
                      </a:cxn>
                      <a:cxn ang="0">
                        <a:pos x="122" y="73"/>
                      </a:cxn>
                      <a:cxn ang="0">
                        <a:pos x="127" y="69"/>
                      </a:cxn>
                      <a:cxn ang="0">
                        <a:pos x="129" y="65"/>
                      </a:cxn>
                      <a:cxn ang="0">
                        <a:pos x="129" y="58"/>
                      </a:cxn>
                      <a:cxn ang="0">
                        <a:pos x="124" y="16"/>
                      </a:cxn>
                      <a:cxn ang="0">
                        <a:pos x="124" y="16"/>
                      </a:cxn>
                      <a:cxn ang="0">
                        <a:pos x="122" y="9"/>
                      </a:cxn>
                      <a:cxn ang="0">
                        <a:pos x="118" y="6"/>
                      </a:cxn>
                      <a:cxn ang="0">
                        <a:pos x="113" y="2"/>
                      </a:cxn>
                      <a:cxn ang="0">
                        <a:pos x="105" y="0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129" h="74">
                        <a:moveTo>
                          <a:pt x="105" y="0"/>
                        </a:move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2"/>
                        </a:lnTo>
                        <a:lnTo>
                          <a:pt x="13" y="6"/>
                        </a:lnTo>
                        <a:lnTo>
                          <a:pt x="9" y="9"/>
                        </a:lnTo>
                        <a:lnTo>
                          <a:pt x="8" y="16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lnTo>
                          <a:pt x="2" y="65"/>
                        </a:lnTo>
                        <a:lnTo>
                          <a:pt x="4" y="69"/>
                        </a:lnTo>
                        <a:lnTo>
                          <a:pt x="9" y="73"/>
                        </a:lnTo>
                        <a:lnTo>
                          <a:pt x="15" y="74"/>
                        </a:lnTo>
                        <a:lnTo>
                          <a:pt x="116" y="74"/>
                        </a:lnTo>
                        <a:lnTo>
                          <a:pt x="116" y="74"/>
                        </a:lnTo>
                        <a:lnTo>
                          <a:pt x="122" y="73"/>
                        </a:lnTo>
                        <a:lnTo>
                          <a:pt x="127" y="69"/>
                        </a:lnTo>
                        <a:lnTo>
                          <a:pt x="129" y="65"/>
                        </a:lnTo>
                        <a:lnTo>
                          <a:pt x="129" y="58"/>
                        </a:lnTo>
                        <a:lnTo>
                          <a:pt x="124" y="16"/>
                        </a:lnTo>
                        <a:lnTo>
                          <a:pt x="124" y="16"/>
                        </a:lnTo>
                        <a:lnTo>
                          <a:pt x="122" y="9"/>
                        </a:lnTo>
                        <a:lnTo>
                          <a:pt x="118" y="6"/>
                        </a:lnTo>
                        <a:lnTo>
                          <a:pt x="113" y="2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0" name="Freeform 45"/>
                  <p:cNvSpPr/>
                  <p:nvPr/>
                </p:nvSpPr>
                <p:spPr bwMode="auto">
                  <a:xfrm>
                    <a:off x="5086350" y="3446463"/>
                    <a:ext cx="184150" cy="179388"/>
                  </a:xfrm>
                  <a:custGeom>
                    <a:avLst/>
                    <a:gdLst/>
                    <a:ahLst/>
                    <a:cxnLst>
                      <a:cxn ang="0">
                        <a:pos x="212" y="0"/>
                      </a:cxn>
                      <a:cxn ang="0">
                        <a:pos x="18" y="0"/>
                      </a:cxn>
                      <a:cxn ang="0">
                        <a:pos x="18" y="0"/>
                      </a:cxn>
                      <a:cxn ang="0">
                        <a:pos x="10" y="2"/>
                      </a:cxn>
                      <a:cxn ang="0">
                        <a:pos x="5" y="6"/>
                      </a:cxn>
                      <a:cxn ang="0">
                        <a:pos x="1" y="13"/>
                      </a:cxn>
                      <a:cxn ang="0">
                        <a:pos x="0" y="20"/>
                      </a:cxn>
                      <a:cxn ang="0">
                        <a:pos x="16" y="203"/>
                      </a:cxn>
                      <a:cxn ang="0">
                        <a:pos x="16" y="203"/>
                      </a:cxn>
                      <a:cxn ang="0">
                        <a:pos x="20" y="213"/>
                      </a:cxn>
                      <a:cxn ang="0">
                        <a:pos x="23" y="218"/>
                      </a:cxn>
                      <a:cxn ang="0">
                        <a:pos x="30" y="223"/>
                      </a:cxn>
                      <a:cxn ang="0">
                        <a:pos x="39" y="225"/>
                      </a:cxn>
                      <a:cxn ang="0">
                        <a:pos x="192" y="225"/>
                      </a:cxn>
                      <a:cxn ang="0">
                        <a:pos x="192" y="225"/>
                      </a:cxn>
                      <a:cxn ang="0">
                        <a:pos x="201" y="223"/>
                      </a:cxn>
                      <a:cxn ang="0">
                        <a:pos x="206" y="218"/>
                      </a:cxn>
                      <a:cxn ang="0">
                        <a:pos x="212" y="213"/>
                      </a:cxn>
                      <a:cxn ang="0">
                        <a:pos x="213" y="203"/>
                      </a:cxn>
                      <a:cxn ang="0">
                        <a:pos x="232" y="20"/>
                      </a:cxn>
                      <a:cxn ang="0">
                        <a:pos x="232" y="20"/>
                      </a:cxn>
                      <a:cxn ang="0">
                        <a:pos x="230" y="13"/>
                      </a:cxn>
                      <a:cxn ang="0">
                        <a:pos x="226" y="6"/>
                      </a:cxn>
                      <a:cxn ang="0">
                        <a:pos x="221" y="2"/>
                      </a:cxn>
                      <a:cxn ang="0">
                        <a:pos x="212" y="0"/>
                      </a:cxn>
                      <a:cxn ang="0">
                        <a:pos x="212" y="0"/>
                      </a:cxn>
                    </a:cxnLst>
                    <a:rect l="0" t="0" r="r" b="b"/>
                    <a:pathLst>
                      <a:path w="232" h="225">
                        <a:moveTo>
                          <a:pt x="212" y="0"/>
                        </a:move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10" y="2"/>
                        </a:lnTo>
                        <a:lnTo>
                          <a:pt x="5" y="6"/>
                        </a:lnTo>
                        <a:lnTo>
                          <a:pt x="1" y="13"/>
                        </a:lnTo>
                        <a:lnTo>
                          <a:pt x="0" y="20"/>
                        </a:lnTo>
                        <a:lnTo>
                          <a:pt x="16" y="203"/>
                        </a:lnTo>
                        <a:lnTo>
                          <a:pt x="16" y="203"/>
                        </a:lnTo>
                        <a:lnTo>
                          <a:pt x="20" y="213"/>
                        </a:lnTo>
                        <a:lnTo>
                          <a:pt x="23" y="218"/>
                        </a:lnTo>
                        <a:lnTo>
                          <a:pt x="30" y="223"/>
                        </a:lnTo>
                        <a:lnTo>
                          <a:pt x="39" y="225"/>
                        </a:lnTo>
                        <a:lnTo>
                          <a:pt x="192" y="225"/>
                        </a:lnTo>
                        <a:lnTo>
                          <a:pt x="192" y="225"/>
                        </a:lnTo>
                        <a:lnTo>
                          <a:pt x="201" y="223"/>
                        </a:lnTo>
                        <a:lnTo>
                          <a:pt x="206" y="218"/>
                        </a:lnTo>
                        <a:lnTo>
                          <a:pt x="212" y="213"/>
                        </a:lnTo>
                        <a:lnTo>
                          <a:pt x="213" y="203"/>
                        </a:lnTo>
                        <a:lnTo>
                          <a:pt x="232" y="20"/>
                        </a:lnTo>
                        <a:lnTo>
                          <a:pt x="232" y="20"/>
                        </a:lnTo>
                        <a:lnTo>
                          <a:pt x="230" y="13"/>
                        </a:lnTo>
                        <a:lnTo>
                          <a:pt x="226" y="6"/>
                        </a:lnTo>
                        <a:lnTo>
                          <a:pt x="221" y="2"/>
                        </a:lnTo>
                        <a:lnTo>
                          <a:pt x="212" y="0"/>
                        </a:lnTo>
                        <a:lnTo>
                          <a:pt x="21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1" name="Freeform 46"/>
                  <p:cNvSpPr/>
                  <p:nvPr/>
                </p:nvSpPr>
                <p:spPr bwMode="auto">
                  <a:xfrm>
                    <a:off x="5114925" y="3478213"/>
                    <a:ext cx="30163" cy="114300"/>
                  </a:xfrm>
                  <a:custGeom>
                    <a:avLst/>
                    <a:gdLst/>
                    <a:ahLst/>
                    <a:cxnLst>
                      <a:cxn ang="0">
                        <a:pos x="40" y="144"/>
                      </a:cxn>
                      <a:cxn ang="0">
                        <a:pos x="9" y="144"/>
                      </a:cxn>
                      <a:cxn ang="0">
                        <a:pos x="0" y="0"/>
                      </a:cxn>
                      <a:cxn ang="0">
                        <a:pos x="40" y="0"/>
                      </a:cxn>
                      <a:cxn ang="0">
                        <a:pos x="40" y="144"/>
                      </a:cxn>
                    </a:cxnLst>
                    <a:rect l="0" t="0" r="r" b="b"/>
                    <a:pathLst>
                      <a:path w="40" h="144">
                        <a:moveTo>
                          <a:pt x="40" y="144"/>
                        </a:moveTo>
                        <a:lnTo>
                          <a:pt x="9" y="144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2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162550" y="3478213"/>
                    <a:ext cx="31750" cy="11430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83" name="Freeform 48"/>
                  <p:cNvSpPr/>
                  <p:nvPr/>
                </p:nvSpPr>
                <p:spPr bwMode="auto">
                  <a:xfrm>
                    <a:off x="5210175" y="3478213"/>
                    <a:ext cx="33338" cy="114300"/>
                  </a:xfrm>
                  <a:custGeom>
                    <a:avLst/>
                    <a:gdLst/>
                    <a:ahLst/>
                    <a:cxnLst>
                      <a:cxn ang="0">
                        <a:pos x="31" y="144"/>
                      </a:cxn>
                      <a:cxn ang="0">
                        <a:pos x="0" y="144"/>
                      </a:cxn>
                      <a:cxn ang="0">
                        <a:pos x="0" y="0"/>
                      </a:cxn>
                      <a:cxn ang="0">
                        <a:pos x="42" y="0"/>
                      </a:cxn>
                      <a:cxn ang="0">
                        <a:pos x="31" y="144"/>
                      </a:cxn>
                    </a:cxnLst>
                    <a:rect l="0" t="0" r="r" b="b"/>
                    <a:pathLst>
                      <a:path w="42" h="144">
                        <a:moveTo>
                          <a:pt x="31" y="144"/>
                        </a:moveTo>
                        <a:lnTo>
                          <a:pt x="0" y="144"/>
                        </a:lnTo>
                        <a:lnTo>
                          <a:pt x="0" y="0"/>
                        </a:lnTo>
                        <a:lnTo>
                          <a:pt x="42" y="0"/>
                        </a:lnTo>
                        <a:lnTo>
                          <a:pt x="31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5" name="Rectangle 34"/>
                <p:cNvSpPr/>
                <p:nvPr/>
              </p:nvSpPr>
              <p:spPr>
                <a:xfrm>
                  <a:off x="3500398" y="30003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86" name="Rectangle 14"/>
            <p:cNvSpPr/>
            <p:nvPr/>
          </p:nvSpPr>
          <p:spPr>
            <a:xfrm>
              <a:off x="858258" y="3169682"/>
              <a:ext cx="3866142" cy="1706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distinct node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one replac</a:t>
              </a:r>
              <a:r>
                <a:rPr lang="en-US" alt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ing</a:t>
              </a: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it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685800" lvl="1" indent="-228600">
                <a:lnSpc>
                  <a:spcPct val="150000"/>
                </a:lnSpc>
                <a:buFont typeface="+mj-ea"/>
                <a:buAutoNum type="circleNumDbPlain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Leaf node: replace </a:t>
              </a:r>
              <a:r>
                <a:rPr lang="en-US" alt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it</a:t>
              </a: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with NULL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685800" lvl="1" indent="-228600">
                <a:lnSpc>
                  <a:spcPct val="150000"/>
                </a:lnSpc>
                <a:buFont typeface="+mj-ea"/>
                <a:buAutoNum type="circleNumDbPlain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Not a leaf</a:t>
              </a: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minium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left or maxium in the right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923330"/>
            <a:chOff x="857224" y="142876"/>
            <a:chExt cx="7429552" cy="92333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id-ID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8"/>
          <p:cNvGrpSpPr/>
          <p:nvPr/>
        </p:nvGrpSpPr>
        <p:grpSpPr>
          <a:xfrm>
            <a:off x="858370" y="1519972"/>
            <a:ext cx="3088314" cy="369332"/>
            <a:chOff x="285720" y="3000378"/>
            <a:chExt cx="3088314" cy="369332"/>
          </a:xfrm>
        </p:grpSpPr>
        <p:sp>
          <p:nvSpPr>
            <p:cNvPr id="16" name="Freeform 100"/>
            <p:cNvSpPr/>
            <p:nvPr/>
          </p:nvSpPr>
          <p:spPr bwMode="auto">
            <a:xfrm>
              <a:off x="285720" y="3000378"/>
              <a:ext cx="225425" cy="254000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32"/>
            <p:cNvSpPr/>
            <p:nvPr/>
          </p:nvSpPr>
          <p:spPr>
            <a:xfrm>
              <a:off x="571472" y="3000378"/>
              <a:ext cx="28025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Structure Definiton</a:t>
              </a:r>
              <a:endPara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30"/>
          <p:cNvGrpSpPr/>
          <p:nvPr/>
        </p:nvGrpSpPr>
        <p:grpSpPr bwMode="auto">
          <a:xfrm>
            <a:off x="1715650" y="2175668"/>
            <a:ext cx="1152525" cy="792163"/>
            <a:chOff x="4513" y="935"/>
            <a:chExt cx="726" cy="499"/>
          </a:xfrm>
        </p:grpSpPr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4876" y="1162"/>
              <a:ext cx="362" cy="16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</a:rPr>
                <a:t>right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513" y="1162"/>
              <a:ext cx="362" cy="16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>
                  <a:solidFill>
                    <a:srgbClr val="FFFFFF"/>
                  </a:solidFill>
                </a:rPr>
                <a:t>left</a:t>
              </a:r>
              <a:endParaRPr lang="en-US" altLang="zh-CN" sz="1600">
                <a:solidFill>
                  <a:srgbClr val="FFFFFF"/>
                </a:solidFill>
              </a:endParaRP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4513" y="935"/>
              <a:ext cx="36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400" i="1">
                  <a:solidFill>
                    <a:schemeClr val="hlink"/>
                  </a:solidFill>
                </a:rPr>
                <a:t>height</a:t>
              </a:r>
              <a:endParaRPr lang="en-US" altLang="zh-CN" sz="1400" i="1">
                <a:solidFill>
                  <a:schemeClr val="hlink"/>
                </a:solidFill>
              </a:endParaRP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876" y="935"/>
              <a:ext cx="362" cy="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/>
                <a:t>key</a:t>
              </a:r>
              <a:endParaRPr lang="en-US" altLang="zh-CN" sz="1600"/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4513" y="1298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5103" y="1298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95800" y="1519972"/>
            <a:ext cx="4091305" cy="1903226"/>
            <a:chOff x="4495800" y="1519972"/>
            <a:chExt cx="4091305" cy="1903226"/>
          </a:xfrm>
        </p:grpSpPr>
        <p:grpSp>
          <p:nvGrpSpPr>
            <p:cNvPr id="2" name="组合 1"/>
            <p:cNvGrpSpPr/>
            <p:nvPr/>
          </p:nvGrpSpPr>
          <p:grpSpPr>
            <a:xfrm>
              <a:off x="4800600" y="1519972"/>
              <a:ext cx="1508962" cy="369332"/>
              <a:chOff x="4800600" y="1519972"/>
              <a:chExt cx="1508962" cy="369332"/>
            </a:xfrm>
          </p:grpSpPr>
          <p:sp>
            <p:nvSpPr>
              <p:cNvPr id="28" name="Freeform 53"/>
              <p:cNvSpPr>
                <a:spLocks noEditPoints="1"/>
              </p:cNvSpPr>
              <p:nvPr/>
            </p:nvSpPr>
            <p:spPr bwMode="auto">
              <a:xfrm>
                <a:off x="4800600" y="1532263"/>
                <a:ext cx="313206" cy="344750"/>
              </a:xfrm>
              <a:custGeom>
                <a:avLst/>
                <a:gdLst/>
                <a:ahLst/>
                <a:cxnLst>
                  <a:cxn ang="0">
                    <a:pos x="61" y="230"/>
                  </a:cxn>
                  <a:cxn ang="0">
                    <a:pos x="39" y="201"/>
                  </a:cxn>
                  <a:cxn ang="0">
                    <a:pos x="29" y="167"/>
                  </a:cxn>
                  <a:cxn ang="0">
                    <a:pos x="30" y="134"/>
                  </a:cxn>
                  <a:cxn ang="0">
                    <a:pos x="52" y="85"/>
                  </a:cxn>
                  <a:cxn ang="0">
                    <a:pos x="94" y="53"/>
                  </a:cxn>
                  <a:cxn ang="0">
                    <a:pos x="110" y="18"/>
                  </a:cxn>
                  <a:cxn ang="0">
                    <a:pos x="49" y="49"/>
                  </a:cxn>
                  <a:cxn ang="0">
                    <a:pos x="9" y="105"/>
                  </a:cxn>
                  <a:cxn ang="0">
                    <a:pos x="0" y="152"/>
                  </a:cxn>
                  <a:cxn ang="0">
                    <a:pos x="3" y="183"/>
                  </a:cxn>
                  <a:cxn ang="0">
                    <a:pos x="20" y="223"/>
                  </a:cxn>
                  <a:cxn ang="0">
                    <a:pos x="47" y="257"/>
                  </a:cxn>
                  <a:cxn ang="0">
                    <a:pos x="61" y="265"/>
                  </a:cxn>
                  <a:cxn ang="0">
                    <a:pos x="74" y="256"/>
                  </a:cxn>
                  <a:cxn ang="0">
                    <a:pos x="68" y="239"/>
                  </a:cxn>
                  <a:cxn ang="0">
                    <a:pos x="228" y="49"/>
                  </a:cxn>
                  <a:cxn ang="0">
                    <a:pos x="212" y="45"/>
                  </a:cxn>
                  <a:cxn ang="0">
                    <a:pos x="203" y="58"/>
                  </a:cxn>
                  <a:cxn ang="0">
                    <a:pos x="208" y="67"/>
                  </a:cxn>
                  <a:cxn ang="0">
                    <a:pos x="232" y="94"/>
                  </a:cxn>
                  <a:cxn ang="0">
                    <a:pos x="246" y="127"/>
                  </a:cxn>
                  <a:cxn ang="0">
                    <a:pos x="250" y="152"/>
                  </a:cxn>
                  <a:cxn ang="0">
                    <a:pos x="235" y="207"/>
                  </a:cxn>
                  <a:cxn ang="0">
                    <a:pos x="199" y="245"/>
                  </a:cxn>
                  <a:cxn ang="0">
                    <a:pos x="166" y="288"/>
                  </a:cxn>
                  <a:cxn ang="0">
                    <a:pos x="210" y="272"/>
                  </a:cxn>
                  <a:cxn ang="0">
                    <a:pos x="259" y="221"/>
                  </a:cxn>
                  <a:cxn ang="0">
                    <a:pos x="277" y="165"/>
                  </a:cxn>
                  <a:cxn ang="0">
                    <a:pos x="275" y="138"/>
                  </a:cxn>
                  <a:cxn ang="0">
                    <a:pos x="264" y="94"/>
                  </a:cxn>
                  <a:cxn ang="0">
                    <a:pos x="239" y="58"/>
                  </a:cxn>
                  <a:cxn ang="0">
                    <a:pos x="123" y="71"/>
                  </a:cxn>
                  <a:cxn ang="0">
                    <a:pos x="172" y="40"/>
                  </a:cxn>
                  <a:cxn ang="0">
                    <a:pos x="168" y="29"/>
                  </a:cxn>
                  <a:cxn ang="0">
                    <a:pos x="117" y="0"/>
                  </a:cxn>
                  <a:cxn ang="0">
                    <a:pos x="110" y="9"/>
                  </a:cxn>
                  <a:cxn ang="0">
                    <a:pos x="112" y="69"/>
                  </a:cxn>
                  <a:cxn ang="0">
                    <a:pos x="123" y="71"/>
                  </a:cxn>
                  <a:cxn ang="0">
                    <a:pos x="108" y="263"/>
                  </a:cxn>
                  <a:cxn ang="0">
                    <a:pos x="105" y="270"/>
                  </a:cxn>
                  <a:cxn ang="0">
                    <a:pos x="154" y="305"/>
                  </a:cxn>
                  <a:cxn ang="0">
                    <a:pos x="163" y="306"/>
                  </a:cxn>
                  <a:cxn ang="0">
                    <a:pos x="166" y="243"/>
                  </a:cxn>
                  <a:cxn ang="0">
                    <a:pos x="163" y="236"/>
                  </a:cxn>
                  <a:cxn ang="0">
                    <a:pos x="154" y="236"/>
                  </a:cxn>
                </a:cxnLst>
                <a:rect l="0" t="0" r="r" b="b"/>
                <a:pathLst>
                  <a:path w="277" h="306">
                    <a:moveTo>
                      <a:pt x="68" y="239"/>
                    </a:moveTo>
                    <a:lnTo>
                      <a:pt x="68" y="239"/>
                    </a:lnTo>
                    <a:lnTo>
                      <a:pt x="61" y="230"/>
                    </a:lnTo>
                    <a:lnTo>
                      <a:pt x="52" y="223"/>
                    </a:lnTo>
                    <a:lnTo>
                      <a:pt x="45" y="212"/>
                    </a:lnTo>
                    <a:lnTo>
                      <a:pt x="39" y="201"/>
                    </a:lnTo>
                    <a:lnTo>
                      <a:pt x="34" y="190"/>
                    </a:lnTo>
                    <a:lnTo>
                      <a:pt x="30" y="178"/>
                    </a:lnTo>
                    <a:lnTo>
                      <a:pt x="29" y="167"/>
                    </a:lnTo>
                    <a:lnTo>
                      <a:pt x="29" y="152"/>
                    </a:lnTo>
                    <a:lnTo>
                      <a:pt x="29" y="152"/>
                    </a:lnTo>
                    <a:lnTo>
                      <a:pt x="30" y="134"/>
                    </a:lnTo>
                    <a:lnTo>
                      <a:pt x="34" y="116"/>
                    </a:lnTo>
                    <a:lnTo>
                      <a:pt x="41" y="100"/>
                    </a:lnTo>
                    <a:lnTo>
                      <a:pt x="52" y="85"/>
                    </a:lnTo>
                    <a:lnTo>
                      <a:pt x="63" y="72"/>
                    </a:lnTo>
                    <a:lnTo>
                      <a:pt x="78" y="62"/>
                    </a:lnTo>
                    <a:lnTo>
                      <a:pt x="94" y="53"/>
                    </a:lnTo>
                    <a:lnTo>
                      <a:pt x="110" y="47"/>
                    </a:lnTo>
                    <a:lnTo>
                      <a:pt x="110" y="18"/>
                    </a:lnTo>
                    <a:lnTo>
                      <a:pt x="110" y="18"/>
                    </a:lnTo>
                    <a:lnTo>
                      <a:pt x="88" y="25"/>
                    </a:lnTo>
                    <a:lnTo>
                      <a:pt x="67" y="34"/>
                    </a:lnTo>
                    <a:lnTo>
                      <a:pt x="49" y="49"/>
                    </a:lnTo>
                    <a:lnTo>
                      <a:pt x="32" y="65"/>
                    </a:lnTo>
                    <a:lnTo>
                      <a:pt x="20" y="85"/>
                    </a:lnTo>
                    <a:lnTo>
                      <a:pt x="9" y="105"/>
                    </a:lnTo>
                    <a:lnTo>
                      <a:pt x="3" y="129"/>
                    </a:lnTo>
                    <a:lnTo>
                      <a:pt x="1" y="141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1" y="169"/>
                    </a:lnTo>
                    <a:lnTo>
                      <a:pt x="3" y="183"/>
                    </a:lnTo>
                    <a:lnTo>
                      <a:pt x="7" y="198"/>
                    </a:lnTo>
                    <a:lnTo>
                      <a:pt x="12" y="210"/>
                    </a:lnTo>
                    <a:lnTo>
                      <a:pt x="20" y="223"/>
                    </a:lnTo>
                    <a:lnTo>
                      <a:pt x="29" y="236"/>
                    </a:lnTo>
                    <a:lnTo>
                      <a:pt x="38" y="247"/>
                    </a:lnTo>
                    <a:lnTo>
                      <a:pt x="47" y="257"/>
                    </a:lnTo>
                    <a:lnTo>
                      <a:pt x="47" y="257"/>
                    </a:lnTo>
                    <a:lnTo>
                      <a:pt x="56" y="263"/>
                    </a:lnTo>
                    <a:lnTo>
                      <a:pt x="61" y="265"/>
                    </a:lnTo>
                    <a:lnTo>
                      <a:pt x="68" y="263"/>
                    </a:lnTo>
                    <a:lnTo>
                      <a:pt x="72" y="259"/>
                    </a:lnTo>
                    <a:lnTo>
                      <a:pt x="74" y="256"/>
                    </a:lnTo>
                    <a:lnTo>
                      <a:pt x="76" y="250"/>
                    </a:lnTo>
                    <a:lnTo>
                      <a:pt x="74" y="245"/>
                    </a:lnTo>
                    <a:lnTo>
                      <a:pt x="68" y="239"/>
                    </a:lnTo>
                    <a:lnTo>
                      <a:pt x="68" y="239"/>
                    </a:lnTo>
                    <a:close/>
                    <a:moveTo>
                      <a:pt x="228" y="49"/>
                    </a:moveTo>
                    <a:lnTo>
                      <a:pt x="228" y="49"/>
                    </a:lnTo>
                    <a:lnTo>
                      <a:pt x="223" y="45"/>
                    </a:lnTo>
                    <a:lnTo>
                      <a:pt x="217" y="45"/>
                    </a:lnTo>
                    <a:lnTo>
                      <a:pt x="212" y="45"/>
                    </a:lnTo>
                    <a:lnTo>
                      <a:pt x="208" y="49"/>
                    </a:lnTo>
                    <a:lnTo>
                      <a:pt x="204" y="53"/>
                    </a:lnTo>
                    <a:lnTo>
                      <a:pt x="203" y="58"/>
                    </a:lnTo>
                    <a:lnTo>
                      <a:pt x="204" y="62"/>
                    </a:lnTo>
                    <a:lnTo>
                      <a:pt x="208" y="67"/>
                    </a:lnTo>
                    <a:lnTo>
                      <a:pt x="208" y="67"/>
                    </a:lnTo>
                    <a:lnTo>
                      <a:pt x="217" y="74"/>
                    </a:lnTo>
                    <a:lnTo>
                      <a:pt x="224" y="83"/>
                    </a:lnTo>
                    <a:lnTo>
                      <a:pt x="232" y="94"/>
                    </a:lnTo>
                    <a:lnTo>
                      <a:pt x="237" y="105"/>
                    </a:lnTo>
                    <a:lnTo>
                      <a:pt x="243" y="116"/>
                    </a:lnTo>
                    <a:lnTo>
                      <a:pt x="246" y="127"/>
                    </a:lnTo>
                    <a:lnTo>
                      <a:pt x="248" y="140"/>
                    </a:lnTo>
                    <a:lnTo>
                      <a:pt x="250" y="152"/>
                    </a:lnTo>
                    <a:lnTo>
                      <a:pt x="250" y="152"/>
                    </a:lnTo>
                    <a:lnTo>
                      <a:pt x="248" y="172"/>
                    </a:lnTo>
                    <a:lnTo>
                      <a:pt x="243" y="190"/>
                    </a:lnTo>
                    <a:lnTo>
                      <a:pt x="235" y="207"/>
                    </a:lnTo>
                    <a:lnTo>
                      <a:pt x="226" y="221"/>
                    </a:lnTo>
                    <a:lnTo>
                      <a:pt x="214" y="234"/>
                    </a:lnTo>
                    <a:lnTo>
                      <a:pt x="199" y="245"/>
                    </a:lnTo>
                    <a:lnTo>
                      <a:pt x="183" y="254"/>
                    </a:lnTo>
                    <a:lnTo>
                      <a:pt x="166" y="259"/>
                    </a:lnTo>
                    <a:lnTo>
                      <a:pt x="166" y="288"/>
                    </a:lnTo>
                    <a:lnTo>
                      <a:pt x="166" y="288"/>
                    </a:lnTo>
                    <a:lnTo>
                      <a:pt x="188" y="281"/>
                    </a:lnTo>
                    <a:lnTo>
                      <a:pt x="210" y="272"/>
                    </a:lnTo>
                    <a:lnTo>
                      <a:pt x="228" y="257"/>
                    </a:lnTo>
                    <a:lnTo>
                      <a:pt x="244" y="241"/>
                    </a:lnTo>
                    <a:lnTo>
                      <a:pt x="259" y="221"/>
                    </a:lnTo>
                    <a:lnTo>
                      <a:pt x="268" y="201"/>
                    </a:lnTo>
                    <a:lnTo>
                      <a:pt x="275" y="178"/>
                    </a:lnTo>
                    <a:lnTo>
                      <a:pt x="277" y="165"/>
                    </a:lnTo>
                    <a:lnTo>
                      <a:pt x="277" y="152"/>
                    </a:lnTo>
                    <a:lnTo>
                      <a:pt x="277" y="152"/>
                    </a:lnTo>
                    <a:lnTo>
                      <a:pt x="275" y="138"/>
                    </a:lnTo>
                    <a:lnTo>
                      <a:pt x="273" y="123"/>
                    </a:lnTo>
                    <a:lnTo>
                      <a:pt x="270" y="109"/>
                    </a:lnTo>
                    <a:lnTo>
                      <a:pt x="264" y="94"/>
                    </a:lnTo>
                    <a:lnTo>
                      <a:pt x="257" y="82"/>
                    </a:lnTo>
                    <a:lnTo>
                      <a:pt x="248" y="69"/>
                    </a:lnTo>
                    <a:lnTo>
                      <a:pt x="239" y="58"/>
                    </a:lnTo>
                    <a:lnTo>
                      <a:pt x="228" y="49"/>
                    </a:lnTo>
                    <a:lnTo>
                      <a:pt x="228" y="49"/>
                    </a:lnTo>
                    <a:close/>
                    <a:moveTo>
                      <a:pt x="123" y="71"/>
                    </a:moveTo>
                    <a:lnTo>
                      <a:pt x="168" y="43"/>
                    </a:lnTo>
                    <a:lnTo>
                      <a:pt x="168" y="43"/>
                    </a:lnTo>
                    <a:lnTo>
                      <a:pt x="172" y="40"/>
                    </a:lnTo>
                    <a:lnTo>
                      <a:pt x="174" y="36"/>
                    </a:lnTo>
                    <a:lnTo>
                      <a:pt x="172" y="33"/>
                    </a:lnTo>
                    <a:lnTo>
                      <a:pt x="168" y="29"/>
                    </a:lnTo>
                    <a:lnTo>
                      <a:pt x="123" y="2"/>
                    </a:lnTo>
                    <a:lnTo>
                      <a:pt x="123" y="2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4"/>
                    </a:lnTo>
                    <a:lnTo>
                      <a:pt x="110" y="9"/>
                    </a:lnTo>
                    <a:lnTo>
                      <a:pt x="112" y="63"/>
                    </a:lnTo>
                    <a:lnTo>
                      <a:pt x="112" y="63"/>
                    </a:lnTo>
                    <a:lnTo>
                      <a:pt x="112" y="69"/>
                    </a:lnTo>
                    <a:lnTo>
                      <a:pt x="116" y="71"/>
                    </a:lnTo>
                    <a:lnTo>
                      <a:pt x="119" y="72"/>
                    </a:lnTo>
                    <a:lnTo>
                      <a:pt x="123" y="71"/>
                    </a:lnTo>
                    <a:lnTo>
                      <a:pt x="123" y="71"/>
                    </a:lnTo>
                    <a:close/>
                    <a:moveTo>
                      <a:pt x="154" y="236"/>
                    </a:moveTo>
                    <a:lnTo>
                      <a:pt x="108" y="263"/>
                    </a:lnTo>
                    <a:lnTo>
                      <a:pt x="108" y="263"/>
                    </a:lnTo>
                    <a:lnTo>
                      <a:pt x="105" y="266"/>
                    </a:lnTo>
                    <a:lnTo>
                      <a:pt x="105" y="270"/>
                    </a:lnTo>
                    <a:lnTo>
                      <a:pt x="105" y="274"/>
                    </a:lnTo>
                    <a:lnTo>
                      <a:pt x="108" y="277"/>
                    </a:lnTo>
                    <a:lnTo>
                      <a:pt x="154" y="305"/>
                    </a:lnTo>
                    <a:lnTo>
                      <a:pt x="154" y="305"/>
                    </a:lnTo>
                    <a:lnTo>
                      <a:pt x="159" y="306"/>
                    </a:lnTo>
                    <a:lnTo>
                      <a:pt x="163" y="306"/>
                    </a:lnTo>
                    <a:lnTo>
                      <a:pt x="165" y="303"/>
                    </a:lnTo>
                    <a:lnTo>
                      <a:pt x="166" y="297"/>
                    </a:lnTo>
                    <a:lnTo>
                      <a:pt x="166" y="243"/>
                    </a:lnTo>
                    <a:lnTo>
                      <a:pt x="166" y="243"/>
                    </a:lnTo>
                    <a:lnTo>
                      <a:pt x="165" y="237"/>
                    </a:lnTo>
                    <a:lnTo>
                      <a:pt x="163" y="236"/>
                    </a:lnTo>
                    <a:lnTo>
                      <a:pt x="159" y="234"/>
                    </a:lnTo>
                    <a:lnTo>
                      <a:pt x="154" y="236"/>
                    </a:lnTo>
                    <a:lnTo>
                      <a:pt x="154" y="236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9" name="Rectangle 32"/>
              <p:cNvSpPr/>
              <p:nvPr/>
            </p:nvSpPr>
            <p:spPr>
              <a:xfrm>
                <a:off x="5212787" y="1519972"/>
                <a:ext cx="1096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Rotation</a:t>
                </a:r>
                <a:endPara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37" name="图片 36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495800" y="2197648"/>
              <a:ext cx="4091305" cy="1225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923330"/>
            <a:chOff x="857224" y="142876"/>
            <a:chExt cx="7429552" cy="92333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id-ID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41"/>
          <p:cNvGrpSpPr/>
          <p:nvPr/>
        </p:nvGrpSpPr>
        <p:grpSpPr>
          <a:xfrm>
            <a:off x="457200" y="1537656"/>
            <a:ext cx="3223144" cy="1417640"/>
            <a:chOff x="6143636" y="1643056"/>
            <a:chExt cx="3223144" cy="1417640"/>
          </a:xfrm>
        </p:grpSpPr>
        <p:sp>
          <p:nvSpPr>
            <p:cNvPr id="26" name="Rectangle 13"/>
            <p:cNvSpPr/>
            <p:nvPr/>
          </p:nvSpPr>
          <p:spPr>
            <a:xfrm>
              <a:off x="6429388" y="1643056"/>
              <a:ext cx="11448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Insertion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 14"/>
            <p:cNvSpPr/>
            <p:nvPr/>
          </p:nvSpPr>
          <p:spPr>
            <a:xfrm>
              <a:off x="6429388" y="2000246"/>
              <a:ext cx="2937392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Compare to find the position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Insert the new node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Rotate to keep balanced</a:t>
              </a:r>
              <a:endParaRPr lang="ms-MY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6143636" y="1643056"/>
              <a:ext cx="306388" cy="212725"/>
              <a:chOff x="8477250" y="2244725"/>
              <a:chExt cx="306388" cy="212725"/>
            </a:xfrm>
            <a:solidFill>
              <a:schemeClr val="bg1">
                <a:lumMod val="65000"/>
              </a:schemeClr>
            </a:solidFill>
          </p:grpSpPr>
          <p:sp>
            <p:nvSpPr>
              <p:cNvPr id="32" name="Freeform 101"/>
              <p:cNvSpPr/>
              <p:nvPr/>
            </p:nvSpPr>
            <p:spPr bwMode="auto">
              <a:xfrm>
                <a:off x="8628063" y="2359025"/>
                <a:ext cx="71438" cy="98425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0" y="34"/>
                  </a:cxn>
                  <a:cxn ang="0">
                    <a:pos x="14" y="52"/>
                  </a:cxn>
                  <a:cxn ang="0">
                    <a:pos x="23" y="74"/>
                  </a:cxn>
                  <a:cxn ang="0">
                    <a:pos x="30" y="96"/>
                  </a:cxn>
                  <a:cxn ang="0">
                    <a:pos x="30" y="109"/>
                  </a:cxn>
                  <a:cxn ang="0">
                    <a:pos x="32" y="120"/>
                  </a:cxn>
                  <a:cxn ang="0">
                    <a:pos x="32" y="120"/>
                  </a:cxn>
                  <a:cxn ang="0">
                    <a:pos x="32" y="123"/>
                  </a:cxn>
                  <a:cxn ang="0">
                    <a:pos x="32" y="123"/>
                  </a:cxn>
                  <a:cxn ang="0">
                    <a:pos x="34" y="123"/>
                  </a:cxn>
                  <a:cxn ang="0">
                    <a:pos x="87" y="123"/>
                  </a:cxn>
                  <a:cxn ang="0">
                    <a:pos x="87" y="123"/>
                  </a:cxn>
                  <a:cxn ang="0">
                    <a:pos x="88" y="121"/>
                  </a:cxn>
                  <a:cxn ang="0">
                    <a:pos x="90" y="120"/>
                  </a:cxn>
                  <a:cxn ang="0">
                    <a:pos x="90" y="120"/>
                  </a:cxn>
                  <a:cxn ang="0">
                    <a:pos x="88" y="103"/>
                  </a:cxn>
                  <a:cxn ang="0">
                    <a:pos x="87" y="87"/>
                  </a:cxn>
                  <a:cxn ang="0">
                    <a:pos x="83" y="71"/>
                  </a:cxn>
                  <a:cxn ang="0">
                    <a:pos x="78" y="54"/>
                  </a:cxn>
                  <a:cxn ang="0">
                    <a:pos x="72" y="40"/>
                  </a:cxn>
                  <a:cxn ang="0">
                    <a:pos x="65" y="25"/>
                  </a:cxn>
                  <a:cxn ang="0">
                    <a:pos x="56" y="13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4" y="5"/>
                  </a:cxn>
                  <a:cxn ang="0">
                    <a:pos x="21" y="14"/>
                  </a:cxn>
                  <a:cxn ang="0">
                    <a:pos x="10" y="23"/>
                  </a:cxn>
                  <a:cxn ang="0">
                    <a:pos x="0" y="34"/>
                  </a:cxn>
                  <a:cxn ang="0">
                    <a:pos x="0" y="34"/>
                  </a:cxn>
                </a:cxnLst>
                <a:rect l="0" t="0" r="r" b="b"/>
                <a:pathLst>
                  <a:path w="90" h="123">
                    <a:moveTo>
                      <a:pt x="0" y="34"/>
                    </a:moveTo>
                    <a:lnTo>
                      <a:pt x="0" y="34"/>
                    </a:lnTo>
                    <a:lnTo>
                      <a:pt x="14" y="52"/>
                    </a:lnTo>
                    <a:lnTo>
                      <a:pt x="23" y="74"/>
                    </a:lnTo>
                    <a:lnTo>
                      <a:pt x="30" y="96"/>
                    </a:lnTo>
                    <a:lnTo>
                      <a:pt x="30" y="109"/>
                    </a:lnTo>
                    <a:lnTo>
                      <a:pt x="32" y="120"/>
                    </a:lnTo>
                    <a:lnTo>
                      <a:pt x="32" y="120"/>
                    </a:lnTo>
                    <a:lnTo>
                      <a:pt x="32" y="123"/>
                    </a:lnTo>
                    <a:lnTo>
                      <a:pt x="32" y="123"/>
                    </a:lnTo>
                    <a:lnTo>
                      <a:pt x="34" y="123"/>
                    </a:lnTo>
                    <a:lnTo>
                      <a:pt x="87" y="123"/>
                    </a:lnTo>
                    <a:lnTo>
                      <a:pt x="87" y="123"/>
                    </a:lnTo>
                    <a:lnTo>
                      <a:pt x="88" y="121"/>
                    </a:lnTo>
                    <a:lnTo>
                      <a:pt x="90" y="120"/>
                    </a:lnTo>
                    <a:lnTo>
                      <a:pt x="90" y="120"/>
                    </a:lnTo>
                    <a:lnTo>
                      <a:pt x="88" y="103"/>
                    </a:lnTo>
                    <a:lnTo>
                      <a:pt x="87" y="87"/>
                    </a:lnTo>
                    <a:lnTo>
                      <a:pt x="83" y="71"/>
                    </a:lnTo>
                    <a:lnTo>
                      <a:pt x="78" y="54"/>
                    </a:lnTo>
                    <a:lnTo>
                      <a:pt x="72" y="40"/>
                    </a:lnTo>
                    <a:lnTo>
                      <a:pt x="65" y="25"/>
                    </a:lnTo>
                    <a:lnTo>
                      <a:pt x="56" y="13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4" y="5"/>
                    </a:lnTo>
                    <a:lnTo>
                      <a:pt x="21" y="14"/>
                    </a:lnTo>
                    <a:lnTo>
                      <a:pt x="10" y="23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Freeform 102"/>
              <p:cNvSpPr/>
              <p:nvPr/>
            </p:nvSpPr>
            <p:spPr bwMode="auto">
              <a:xfrm>
                <a:off x="8477250" y="2246313"/>
                <a:ext cx="139700" cy="115888"/>
              </a:xfrm>
              <a:custGeom>
                <a:avLst/>
                <a:gdLst/>
                <a:ahLst/>
                <a:cxnLst>
                  <a:cxn ang="0">
                    <a:pos x="178" y="71"/>
                  </a:cxn>
                  <a:cxn ang="0">
                    <a:pos x="178" y="71"/>
                  </a:cxn>
                  <a:cxn ang="0">
                    <a:pos x="154" y="58"/>
                  </a:cxn>
                  <a:cxn ang="0">
                    <a:pos x="131" y="49"/>
                  </a:cxn>
                  <a:cxn ang="0">
                    <a:pos x="104" y="44"/>
                  </a:cxn>
                  <a:cxn ang="0">
                    <a:pos x="76" y="42"/>
                  </a:cxn>
                  <a:cxn ang="0">
                    <a:pos x="76" y="2"/>
                  </a:cxn>
                  <a:cxn ang="0">
                    <a:pos x="76" y="2"/>
                  </a:cxn>
                  <a:cxn ang="0">
                    <a:pos x="75" y="0"/>
                  </a:cxn>
                  <a:cxn ang="0">
                    <a:pos x="75" y="0"/>
                  </a:cxn>
                  <a:cxn ang="0">
                    <a:pos x="73" y="0"/>
                  </a:cxn>
                  <a:cxn ang="0">
                    <a:pos x="2" y="71"/>
                  </a:cxn>
                  <a:cxn ang="0">
                    <a:pos x="2" y="71"/>
                  </a:cxn>
                  <a:cxn ang="0">
                    <a:pos x="0" y="73"/>
                  </a:cxn>
                  <a:cxn ang="0">
                    <a:pos x="2" y="75"/>
                  </a:cxn>
                  <a:cxn ang="0">
                    <a:pos x="73" y="145"/>
                  </a:cxn>
                  <a:cxn ang="0">
                    <a:pos x="73" y="145"/>
                  </a:cxn>
                  <a:cxn ang="0">
                    <a:pos x="75" y="145"/>
                  </a:cxn>
                  <a:cxn ang="0">
                    <a:pos x="75" y="145"/>
                  </a:cxn>
                  <a:cxn ang="0">
                    <a:pos x="76" y="144"/>
                  </a:cxn>
                  <a:cxn ang="0">
                    <a:pos x="76" y="100"/>
                  </a:cxn>
                  <a:cxn ang="0">
                    <a:pos x="76" y="100"/>
                  </a:cxn>
                  <a:cxn ang="0">
                    <a:pos x="91" y="100"/>
                  </a:cxn>
                  <a:cxn ang="0">
                    <a:pos x="105" y="102"/>
                  </a:cxn>
                  <a:cxn ang="0">
                    <a:pos x="118" y="107"/>
                  </a:cxn>
                  <a:cxn ang="0">
                    <a:pos x="133" y="113"/>
                  </a:cxn>
                  <a:cxn ang="0">
                    <a:pos x="133" y="113"/>
                  </a:cxn>
                  <a:cxn ang="0">
                    <a:pos x="142" y="100"/>
                  </a:cxn>
                  <a:cxn ang="0">
                    <a:pos x="153" y="89"/>
                  </a:cxn>
                  <a:cxn ang="0">
                    <a:pos x="165" y="80"/>
                  </a:cxn>
                  <a:cxn ang="0">
                    <a:pos x="178" y="71"/>
                  </a:cxn>
                  <a:cxn ang="0">
                    <a:pos x="178" y="71"/>
                  </a:cxn>
                </a:cxnLst>
                <a:rect l="0" t="0" r="r" b="b"/>
                <a:pathLst>
                  <a:path w="178" h="145">
                    <a:moveTo>
                      <a:pt x="178" y="71"/>
                    </a:moveTo>
                    <a:lnTo>
                      <a:pt x="178" y="71"/>
                    </a:lnTo>
                    <a:lnTo>
                      <a:pt x="154" y="58"/>
                    </a:lnTo>
                    <a:lnTo>
                      <a:pt x="131" y="49"/>
                    </a:lnTo>
                    <a:lnTo>
                      <a:pt x="104" y="44"/>
                    </a:lnTo>
                    <a:lnTo>
                      <a:pt x="76" y="42"/>
                    </a:lnTo>
                    <a:lnTo>
                      <a:pt x="76" y="2"/>
                    </a:lnTo>
                    <a:lnTo>
                      <a:pt x="76" y="2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73" y="0"/>
                    </a:lnTo>
                    <a:lnTo>
                      <a:pt x="2" y="71"/>
                    </a:lnTo>
                    <a:lnTo>
                      <a:pt x="2" y="71"/>
                    </a:lnTo>
                    <a:lnTo>
                      <a:pt x="0" y="73"/>
                    </a:lnTo>
                    <a:lnTo>
                      <a:pt x="2" y="75"/>
                    </a:lnTo>
                    <a:lnTo>
                      <a:pt x="73" y="145"/>
                    </a:lnTo>
                    <a:lnTo>
                      <a:pt x="73" y="145"/>
                    </a:lnTo>
                    <a:lnTo>
                      <a:pt x="75" y="145"/>
                    </a:lnTo>
                    <a:lnTo>
                      <a:pt x="75" y="145"/>
                    </a:lnTo>
                    <a:lnTo>
                      <a:pt x="76" y="144"/>
                    </a:lnTo>
                    <a:lnTo>
                      <a:pt x="76" y="100"/>
                    </a:lnTo>
                    <a:lnTo>
                      <a:pt x="76" y="100"/>
                    </a:lnTo>
                    <a:lnTo>
                      <a:pt x="91" y="100"/>
                    </a:lnTo>
                    <a:lnTo>
                      <a:pt x="105" y="102"/>
                    </a:lnTo>
                    <a:lnTo>
                      <a:pt x="118" y="107"/>
                    </a:lnTo>
                    <a:lnTo>
                      <a:pt x="133" y="113"/>
                    </a:lnTo>
                    <a:lnTo>
                      <a:pt x="133" y="113"/>
                    </a:lnTo>
                    <a:lnTo>
                      <a:pt x="142" y="100"/>
                    </a:lnTo>
                    <a:lnTo>
                      <a:pt x="153" y="89"/>
                    </a:lnTo>
                    <a:lnTo>
                      <a:pt x="165" y="80"/>
                    </a:lnTo>
                    <a:lnTo>
                      <a:pt x="178" y="71"/>
                    </a:lnTo>
                    <a:lnTo>
                      <a:pt x="178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Freeform 103"/>
              <p:cNvSpPr/>
              <p:nvPr/>
            </p:nvSpPr>
            <p:spPr bwMode="auto">
              <a:xfrm>
                <a:off x="8543925" y="2244725"/>
                <a:ext cx="239713" cy="212725"/>
              </a:xfrm>
              <a:custGeom>
                <a:avLst/>
                <a:gdLst/>
                <a:ahLst/>
                <a:cxnLst>
                  <a:cxn ang="0">
                    <a:pos x="300" y="79"/>
                  </a:cxn>
                  <a:cxn ang="0">
                    <a:pos x="220" y="1"/>
                  </a:cxn>
                  <a:cxn ang="0">
                    <a:pos x="220" y="1"/>
                  </a:cxn>
                  <a:cxn ang="0">
                    <a:pos x="218" y="0"/>
                  </a:cxn>
                  <a:cxn ang="0">
                    <a:pos x="218" y="0"/>
                  </a:cxn>
                  <a:cxn ang="0">
                    <a:pos x="216" y="3"/>
                  </a:cxn>
                  <a:cxn ang="0">
                    <a:pos x="216" y="47"/>
                  </a:cxn>
                  <a:cxn ang="0">
                    <a:pos x="216" y="47"/>
                  </a:cxn>
                  <a:cxn ang="0">
                    <a:pos x="200" y="49"/>
                  </a:cxn>
                  <a:cxn ang="0">
                    <a:pos x="185" y="50"/>
                  </a:cxn>
                  <a:cxn ang="0">
                    <a:pos x="155" y="56"/>
                  </a:cxn>
                  <a:cxn ang="0">
                    <a:pos x="127" y="67"/>
                  </a:cxn>
                  <a:cxn ang="0">
                    <a:pos x="102" y="81"/>
                  </a:cxn>
                  <a:cxn ang="0">
                    <a:pos x="102" y="81"/>
                  </a:cxn>
                  <a:cxn ang="0">
                    <a:pos x="87" y="90"/>
                  </a:cxn>
                  <a:cxn ang="0">
                    <a:pos x="75" y="101"/>
                  </a:cxn>
                  <a:cxn ang="0">
                    <a:pos x="62" y="114"/>
                  </a:cxn>
                  <a:cxn ang="0">
                    <a:pos x="49" y="127"/>
                  </a:cxn>
                  <a:cxn ang="0">
                    <a:pos x="49" y="127"/>
                  </a:cxn>
                  <a:cxn ang="0">
                    <a:pos x="39" y="141"/>
                  </a:cxn>
                  <a:cxn ang="0">
                    <a:pos x="29" y="157"/>
                  </a:cxn>
                  <a:cxn ang="0">
                    <a:pos x="20" y="172"/>
                  </a:cxn>
                  <a:cxn ang="0">
                    <a:pos x="15" y="190"/>
                  </a:cxn>
                  <a:cxn ang="0">
                    <a:pos x="10" y="206"/>
                  </a:cxn>
                  <a:cxn ang="0">
                    <a:pos x="4" y="224"/>
                  </a:cxn>
                  <a:cxn ang="0">
                    <a:pos x="2" y="244"/>
                  </a:cxn>
                  <a:cxn ang="0">
                    <a:pos x="0" y="263"/>
                  </a:cxn>
                  <a:cxn ang="0">
                    <a:pos x="0" y="263"/>
                  </a:cxn>
                  <a:cxn ang="0">
                    <a:pos x="2" y="266"/>
                  </a:cxn>
                  <a:cxn ang="0">
                    <a:pos x="4" y="266"/>
                  </a:cxn>
                  <a:cxn ang="0">
                    <a:pos x="64" y="266"/>
                  </a:cxn>
                  <a:cxn ang="0">
                    <a:pos x="64" y="266"/>
                  </a:cxn>
                  <a:cxn ang="0">
                    <a:pos x="66" y="266"/>
                  </a:cxn>
                  <a:cxn ang="0">
                    <a:pos x="66" y="266"/>
                  </a:cxn>
                  <a:cxn ang="0">
                    <a:pos x="66" y="263"/>
                  </a:cxn>
                  <a:cxn ang="0">
                    <a:pos x="66" y="263"/>
                  </a:cxn>
                  <a:cxn ang="0">
                    <a:pos x="68" y="250"/>
                  </a:cxn>
                  <a:cxn ang="0">
                    <a:pos x="69" y="237"/>
                  </a:cxn>
                  <a:cxn ang="0">
                    <a:pos x="71" y="223"/>
                  </a:cxn>
                  <a:cxn ang="0">
                    <a:pos x="77" y="212"/>
                  </a:cxn>
                  <a:cxn ang="0">
                    <a:pos x="80" y="199"/>
                  </a:cxn>
                  <a:cxn ang="0">
                    <a:pos x="87" y="188"/>
                  </a:cxn>
                  <a:cxn ang="0">
                    <a:pos x="102" y="166"/>
                  </a:cxn>
                  <a:cxn ang="0">
                    <a:pos x="102" y="166"/>
                  </a:cxn>
                  <a:cxn ang="0">
                    <a:pos x="113" y="154"/>
                  </a:cxn>
                  <a:cxn ang="0">
                    <a:pos x="126" y="145"/>
                  </a:cxn>
                  <a:cxn ang="0">
                    <a:pos x="138" y="134"/>
                  </a:cxn>
                  <a:cxn ang="0">
                    <a:pos x="153" y="127"/>
                  </a:cxn>
                  <a:cxn ang="0">
                    <a:pos x="153" y="127"/>
                  </a:cxn>
                  <a:cxn ang="0">
                    <a:pos x="167" y="121"/>
                  </a:cxn>
                  <a:cxn ang="0">
                    <a:pos x="184" y="116"/>
                  </a:cxn>
                  <a:cxn ang="0">
                    <a:pos x="198" y="114"/>
                  </a:cxn>
                  <a:cxn ang="0">
                    <a:pos x="216" y="112"/>
                  </a:cxn>
                  <a:cxn ang="0">
                    <a:pos x="216" y="161"/>
                  </a:cxn>
                  <a:cxn ang="0">
                    <a:pos x="216" y="161"/>
                  </a:cxn>
                  <a:cxn ang="0">
                    <a:pos x="218" y="165"/>
                  </a:cxn>
                  <a:cxn ang="0">
                    <a:pos x="218" y="165"/>
                  </a:cxn>
                  <a:cxn ang="0">
                    <a:pos x="220" y="165"/>
                  </a:cxn>
                  <a:cxn ang="0">
                    <a:pos x="300" y="85"/>
                  </a:cxn>
                  <a:cxn ang="0">
                    <a:pos x="300" y="85"/>
                  </a:cxn>
                  <a:cxn ang="0">
                    <a:pos x="301" y="83"/>
                  </a:cxn>
                  <a:cxn ang="0">
                    <a:pos x="300" y="79"/>
                  </a:cxn>
                  <a:cxn ang="0">
                    <a:pos x="300" y="79"/>
                  </a:cxn>
                </a:cxnLst>
                <a:rect l="0" t="0" r="r" b="b"/>
                <a:pathLst>
                  <a:path w="301" h="266">
                    <a:moveTo>
                      <a:pt x="300" y="79"/>
                    </a:moveTo>
                    <a:lnTo>
                      <a:pt x="220" y="1"/>
                    </a:lnTo>
                    <a:lnTo>
                      <a:pt x="220" y="1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16" y="3"/>
                    </a:lnTo>
                    <a:lnTo>
                      <a:pt x="216" y="47"/>
                    </a:lnTo>
                    <a:lnTo>
                      <a:pt x="216" y="47"/>
                    </a:lnTo>
                    <a:lnTo>
                      <a:pt x="200" y="49"/>
                    </a:lnTo>
                    <a:lnTo>
                      <a:pt x="185" y="50"/>
                    </a:lnTo>
                    <a:lnTo>
                      <a:pt x="155" y="56"/>
                    </a:lnTo>
                    <a:lnTo>
                      <a:pt x="127" y="67"/>
                    </a:lnTo>
                    <a:lnTo>
                      <a:pt x="102" y="81"/>
                    </a:lnTo>
                    <a:lnTo>
                      <a:pt x="102" y="81"/>
                    </a:lnTo>
                    <a:lnTo>
                      <a:pt x="87" y="90"/>
                    </a:lnTo>
                    <a:lnTo>
                      <a:pt x="75" y="101"/>
                    </a:lnTo>
                    <a:lnTo>
                      <a:pt x="62" y="114"/>
                    </a:lnTo>
                    <a:lnTo>
                      <a:pt x="49" y="127"/>
                    </a:lnTo>
                    <a:lnTo>
                      <a:pt x="49" y="127"/>
                    </a:lnTo>
                    <a:lnTo>
                      <a:pt x="39" y="141"/>
                    </a:lnTo>
                    <a:lnTo>
                      <a:pt x="29" y="157"/>
                    </a:lnTo>
                    <a:lnTo>
                      <a:pt x="20" y="172"/>
                    </a:lnTo>
                    <a:lnTo>
                      <a:pt x="15" y="190"/>
                    </a:lnTo>
                    <a:lnTo>
                      <a:pt x="10" y="206"/>
                    </a:lnTo>
                    <a:lnTo>
                      <a:pt x="4" y="224"/>
                    </a:lnTo>
                    <a:lnTo>
                      <a:pt x="2" y="244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2" y="266"/>
                    </a:lnTo>
                    <a:lnTo>
                      <a:pt x="4" y="266"/>
                    </a:lnTo>
                    <a:lnTo>
                      <a:pt x="64" y="266"/>
                    </a:lnTo>
                    <a:lnTo>
                      <a:pt x="64" y="266"/>
                    </a:lnTo>
                    <a:lnTo>
                      <a:pt x="66" y="266"/>
                    </a:lnTo>
                    <a:lnTo>
                      <a:pt x="66" y="266"/>
                    </a:lnTo>
                    <a:lnTo>
                      <a:pt x="66" y="263"/>
                    </a:lnTo>
                    <a:lnTo>
                      <a:pt x="66" y="263"/>
                    </a:lnTo>
                    <a:lnTo>
                      <a:pt x="68" y="250"/>
                    </a:lnTo>
                    <a:lnTo>
                      <a:pt x="69" y="237"/>
                    </a:lnTo>
                    <a:lnTo>
                      <a:pt x="71" y="223"/>
                    </a:lnTo>
                    <a:lnTo>
                      <a:pt x="77" y="212"/>
                    </a:lnTo>
                    <a:lnTo>
                      <a:pt x="80" y="199"/>
                    </a:lnTo>
                    <a:lnTo>
                      <a:pt x="87" y="188"/>
                    </a:lnTo>
                    <a:lnTo>
                      <a:pt x="102" y="166"/>
                    </a:lnTo>
                    <a:lnTo>
                      <a:pt x="102" y="166"/>
                    </a:lnTo>
                    <a:lnTo>
                      <a:pt x="113" y="154"/>
                    </a:lnTo>
                    <a:lnTo>
                      <a:pt x="126" y="145"/>
                    </a:lnTo>
                    <a:lnTo>
                      <a:pt x="138" y="134"/>
                    </a:lnTo>
                    <a:lnTo>
                      <a:pt x="153" y="127"/>
                    </a:lnTo>
                    <a:lnTo>
                      <a:pt x="153" y="127"/>
                    </a:lnTo>
                    <a:lnTo>
                      <a:pt x="167" y="121"/>
                    </a:lnTo>
                    <a:lnTo>
                      <a:pt x="184" y="116"/>
                    </a:lnTo>
                    <a:lnTo>
                      <a:pt x="198" y="114"/>
                    </a:lnTo>
                    <a:lnTo>
                      <a:pt x="216" y="112"/>
                    </a:lnTo>
                    <a:lnTo>
                      <a:pt x="216" y="161"/>
                    </a:lnTo>
                    <a:lnTo>
                      <a:pt x="216" y="161"/>
                    </a:lnTo>
                    <a:lnTo>
                      <a:pt x="218" y="165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300" y="85"/>
                    </a:lnTo>
                    <a:lnTo>
                      <a:pt x="300" y="85"/>
                    </a:lnTo>
                    <a:lnTo>
                      <a:pt x="301" y="83"/>
                    </a:lnTo>
                    <a:lnTo>
                      <a:pt x="300" y="79"/>
                    </a:lnTo>
                    <a:lnTo>
                      <a:pt x="300" y="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280" y="1670875"/>
            <a:ext cx="5195937" cy="2538275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501090" y="214296"/>
            <a:ext cx="357190" cy="357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857224" y="142876"/>
            <a:ext cx="7429552" cy="923330"/>
            <a:chOff x="857224" y="142876"/>
            <a:chExt cx="7429552" cy="923330"/>
          </a:xfrm>
        </p:grpSpPr>
        <p:sp>
          <p:nvSpPr>
            <p:cNvPr id="11" name="Rectangle 10"/>
            <p:cNvSpPr/>
            <p:nvPr/>
          </p:nvSpPr>
          <p:spPr>
            <a:xfrm>
              <a:off x="857224" y="142876"/>
              <a:ext cx="74295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Key Data Structures </a:t>
              </a:r>
              <a:r>
                <a:rPr lang="en-US" altLang="zh-CN" sz="28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Algorithms</a:t>
              </a:r>
              <a:endPara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endParaRPr lang="id-ID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rot="5400000">
              <a:off x="1381258" y="396892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705858" y="357038"/>
              <a:ext cx="286546" cy="106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1"/>
          <p:cNvSpPr/>
          <p:nvPr/>
        </p:nvSpPr>
        <p:spPr>
          <a:xfrm>
            <a:off x="857224" y="961015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AVL Tree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57200" y="1183276"/>
            <a:ext cx="4114800" cy="2722642"/>
            <a:chOff x="609600" y="2800350"/>
            <a:chExt cx="4114800" cy="2722642"/>
          </a:xfrm>
        </p:grpSpPr>
        <p:grpSp>
          <p:nvGrpSpPr>
            <p:cNvPr id="36" name="组合 35"/>
            <p:cNvGrpSpPr/>
            <p:nvPr/>
          </p:nvGrpSpPr>
          <p:grpSpPr>
            <a:xfrm>
              <a:off x="609600" y="2800350"/>
              <a:ext cx="1353371" cy="369332"/>
              <a:chOff x="784744" y="2571750"/>
              <a:chExt cx="1353371" cy="369332"/>
            </a:xfrm>
          </p:grpSpPr>
          <p:sp>
            <p:nvSpPr>
              <p:cNvPr id="39" name="Rectangle 36"/>
              <p:cNvSpPr/>
              <p:nvPr/>
            </p:nvSpPr>
            <p:spPr>
              <a:xfrm>
                <a:off x="1047752" y="2571750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Deletion</a:t>
                </a:r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784744" y="2571750"/>
                <a:ext cx="399013" cy="369332"/>
                <a:chOff x="3286116" y="3000378"/>
                <a:chExt cx="399013" cy="369332"/>
              </a:xfrm>
            </p:grpSpPr>
            <p:grpSp>
              <p:nvGrpSpPr>
                <p:cNvPr id="41" name="Group 30"/>
                <p:cNvGrpSpPr/>
                <p:nvPr/>
              </p:nvGrpSpPr>
              <p:grpSpPr>
                <a:xfrm>
                  <a:off x="3286116" y="3000378"/>
                  <a:ext cx="195263" cy="260351"/>
                  <a:chOff x="5081588" y="3365500"/>
                  <a:chExt cx="195263" cy="260351"/>
                </a:xfrm>
                <a:solidFill>
                  <a:schemeClr val="bg1">
                    <a:lumMod val="65000"/>
                  </a:schemeClr>
                </a:solidFill>
              </p:grpSpPr>
              <p:sp>
                <p:nvSpPr>
                  <p:cNvPr id="43" name="Freeform 41"/>
                  <p:cNvSpPr>
                    <a:spLocks noEditPoints="1"/>
                  </p:cNvSpPr>
                  <p:nvPr/>
                </p:nvSpPr>
                <p:spPr bwMode="auto">
                  <a:xfrm>
                    <a:off x="5081588" y="3365500"/>
                    <a:ext cx="195263" cy="260350"/>
                  </a:xfrm>
                  <a:custGeom>
                    <a:avLst/>
                    <a:gdLst/>
                    <a:ahLst/>
                    <a:cxnLst>
                      <a:cxn ang="0">
                        <a:pos x="31" y="42"/>
                      </a:cxn>
                      <a:cxn ang="0">
                        <a:pos x="26" y="42"/>
                      </a:cxn>
                      <a:cxn ang="0">
                        <a:pos x="15" y="47"/>
                      </a:cxn>
                      <a:cxn ang="0">
                        <a:pos x="6" y="54"/>
                      </a:cxn>
                      <a:cxn ang="0">
                        <a:pos x="2" y="65"/>
                      </a:cxn>
                      <a:cxn ang="0">
                        <a:pos x="0" y="82"/>
                      </a:cxn>
                      <a:cxn ang="0">
                        <a:pos x="247" y="73"/>
                      </a:cxn>
                      <a:cxn ang="0">
                        <a:pos x="245" y="65"/>
                      </a:cxn>
                      <a:cxn ang="0">
                        <a:pos x="241" y="54"/>
                      </a:cxn>
                      <a:cxn ang="0">
                        <a:pos x="232" y="47"/>
                      </a:cxn>
                      <a:cxn ang="0">
                        <a:pos x="221" y="42"/>
                      </a:cxn>
                      <a:cxn ang="0">
                        <a:pos x="216" y="42"/>
                      </a:cxn>
                      <a:cxn ang="0">
                        <a:pos x="167" y="53"/>
                      </a:cxn>
                      <a:cxn ang="0">
                        <a:pos x="86" y="22"/>
                      </a:cxn>
                      <a:cxn ang="0">
                        <a:pos x="163" y="0"/>
                      </a:cxn>
                      <a:cxn ang="0">
                        <a:pos x="82" y="0"/>
                      </a:cxn>
                      <a:cxn ang="0">
                        <a:pos x="71" y="6"/>
                      </a:cxn>
                      <a:cxn ang="0">
                        <a:pos x="66" y="16"/>
                      </a:cxn>
                      <a:cxn ang="0">
                        <a:pos x="58" y="58"/>
                      </a:cxn>
                      <a:cxn ang="0">
                        <a:pos x="62" y="69"/>
                      </a:cxn>
                      <a:cxn ang="0">
                        <a:pos x="73" y="74"/>
                      </a:cxn>
                      <a:cxn ang="0">
                        <a:pos x="174" y="74"/>
                      </a:cxn>
                      <a:cxn ang="0">
                        <a:pos x="185" y="69"/>
                      </a:cxn>
                      <a:cxn ang="0">
                        <a:pos x="187" y="58"/>
                      </a:cxn>
                      <a:cxn ang="0">
                        <a:pos x="182" y="16"/>
                      </a:cxn>
                      <a:cxn ang="0">
                        <a:pos x="176" y="6"/>
                      </a:cxn>
                      <a:cxn ang="0">
                        <a:pos x="163" y="0"/>
                      </a:cxn>
                      <a:cxn ang="0">
                        <a:pos x="220" y="103"/>
                      </a:cxn>
                      <a:cxn ang="0">
                        <a:pos x="26" y="103"/>
                      </a:cxn>
                      <a:cxn ang="0">
                        <a:pos x="13" y="109"/>
                      </a:cxn>
                      <a:cxn ang="0">
                        <a:pos x="8" y="123"/>
                      </a:cxn>
                      <a:cxn ang="0">
                        <a:pos x="24" y="306"/>
                      </a:cxn>
                      <a:cxn ang="0">
                        <a:pos x="31" y="321"/>
                      </a:cxn>
                      <a:cxn ang="0">
                        <a:pos x="47" y="328"/>
                      </a:cxn>
                      <a:cxn ang="0">
                        <a:pos x="200" y="328"/>
                      </a:cxn>
                      <a:cxn ang="0">
                        <a:pos x="214" y="321"/>
                      </a:cxn>
                      <a:cxn ang="0">
                        <a:pos x="221" y="306"/>
                      </a:cxn>
                      <a:cxn ang="0">
                        <a:pos x="240" y="123"/>
                      </a:cxn>
                      <a:cxn ang="0">
                        <a:pos x="234" y="109"/>
                      </a:cxn>
                      <a:cxn ang="0">
                        <a:pos x="220" y="103"/>
                      </a:cxn>
                      <a:cxn ang="0">
                        <a:pos x="82" y="287"/>
                      </a:cxn>
                      <a:cxn ang="0">
                        <a:pos x="42" y="143"/>
                      </a:cxn>
                      <a:cxn ang="0">
                        <a:pos x="82" y="287"/>
                      </a:cxn>
                      <a:cxn ang="0">
                        <a:pos x="104" y="287"/>
                      </a:cxn>
                      <a:cxn ang="0">
                        <a:pos x="144" y="143"/>
                      </a:cxn>
                      <a:cxn ang="0">
                        <a:pos x="194" y="287"/>
                      </a:cxn>
                      <a:cxn ang="0">
                        <a:pos x="163" y="143"/>
                      </a:cxn>
                      <a:cxn ang="0">
                        <a:pos x="194" y="287"/>
                      </a:cxn>
                    </a:cxnLst>
                    <a:rect l="0" t="0" r="r" b="b"/>
                    <a:pathLst>
                      <a:path w="247" h="328">
                        <a:moveTo>
                          <a:pt x="216" y="42"/>
                        </a:moveTo>
                        <a:lnTo>
                          <a:pt x="31" y="42"/>
                        </a:lnTo>
                        <a:lnTo>
                          <a:pt x="31" y="42"/>
                        </a:lnTo>
                        <a:lnTo>
                          <a:pt x="26" y="42"/>
                        </a:lnTo>
                        <a:lnTo>
                          <a:pt x="20" y="44"/>
                        </a:lnTo>
                        <a:lnTo>
                          <a:pt x="15" y="47"/>
                        </a:lnTo>
                        <a:lnTo>
                          <a:pt x="9" y="51"/>
                        </a:lnTo>
                        <a:lnTo>
                          <a:pt x="6" y="54"/>
                        </a:lnTo>
                        <a:lnTo>
                          <a:pt x="4" y="60"/>
                        </a:lnTo>
                        <a:lnTo>
                          <a:pt x="2" y="65"/>
                        </a:lnTo>
                        <a:lnTo>
                          <a:pt x="0" y="73"/>
                        </a:lnTo>
                        <a:lnTo>
                          <a:pt x="0" y="82"/>
                        </a:lnTo>
                        <a:lnTo>
                          <a:pt x="247" y="82"/>
                        </a:lnTo>
                        <a:lnTo>
                          <a:pt x="247" y="73"/>
                        </a:lnTo>
                        <a:lnTo>
                          <a:pt x="247" y="73"/>
                        </a:lnTo>
                        <a:lnTo>
                          <a:pt x="245" y="65"/>
                        </a:lnTo>
                        <a:lnTo>
                          <a:pt x="243" y="60"/>
                        </a:lnTo>
                        <a:lnTo>
                          <a:pt x="241" y="54"/>
                        </a:lnTo>
                        <a:lnTo>
                          <a:pt x="238" y="51"/>
                        </a:lnTo>
                        <a:lnTo>
                          <a:pt x="232" y="47"/>
                        </a:lnTo>
                        <a:lnTo>
                          <a:pt x="227" y="44"/>
                        </a:lnTo>
                        <a:lnTo>
                          <a:pt x="221" y="42"/>
                        </a:lnTo>
                        <a:lnTo>
                          <a:pt x="216" y="42"/>
                        </a:lnTo>
                        <a:lnTo>
                          <a:pt x="216" y="42"/>
                        </a:lnTo>
                        <a:close/>
                        <a:moveTo>
                          <a:pt x="162" y="22"/>
                        </a:moveTo>
                        <a:lnTo>
                          <a:pt x="167" y="53"/>
                        </a:lnTo>
                        <a:lnTo>
                          <a:pt x="80" y="53"/>
                        </a:lnTo>
                        <a:lnTo>
                          <a:pt x="86" y="22"/>
                        </a:lnTo>
                        <a:lnTo>
                          <a:pt x="162" y="22"/>
                        </a:lnTo>
                        <a:close/>
                        <a:moveTo>
                          <a:pt x="163" y="0"/>
                        </a:moveTo>
                        <a:lnTo>
                          <a:pt x="82" y="0"/>
                        </a:lnTo>
                        <a:lnTo>
                          <a:pt x="82" y="0"/>
                        </a:lnTo>
                        <a:lnTo>
                          <a:pt x="76" y="2"/>
                        </a:lnTo>
                        <a:lnTo>
                          <a:pt x="71" y="6"/>
                        </a:lnTo>
                        <a:lnTo>
                          <a:pt x="67" y="9"/>
                        </a:lnTo>
                        <a:lnTo>
                          <a:pt x="66" y="16"/>
                        </a:lnTo>
                        <a:lnTo>
                          <a:pt x="58" y="58"/>
                        </a:lnTo>
                        <a:lnTo>
                          <a:pt x="58" y="58"/>
                        </a:lnTo>
                        <a:lnTo>
                          <a:pt x="60" y="65"/>
                        </a:lnTo>
                        <a:lnTo>
                          <a:pt x="62" y="69"/>
                        </a:lnTo>
                        <a:lnTo>
                          <a:pt x="67" y="73"/>
                        </a:lnTo>
                        <a:lnTo>
                          <a:pt x="73" y="74"/>
                        </a:lnTo>
                        <a:lnTo>
                          <a:pt x="174" y="74"/>
                        </a:lnTo>
                        <a:lnTo>
                          <a:pt x="174" y="74"/>
                        </a:lnTo>
                        <a:lnTo>
                          <a:pt x="180" y="73"/>
                        </a:lnTo>
                        <a:lnTo>
                          <a:pt x="185" y="69"/>
                        </a:lnTo>
                        <a:lnTo>
                          <a:pt x="187" y="65"/>
                        </a:lnTo>
                        <a:lnTo>
                          <a:pt x="187" y="58"/>
                        </a:lnTo>
                        <a:lnTo>
                          <a:pt x="182" y="16"/>
                        </a:lnTo>
                        <a:lnTo>
                          <a:pt x="182" y="16"/>
                        </a:lnTo>
                        <a:lnTo>
                          <a:pt x="180" y="9"/>
                        </a:lnTo>
                        <a:lnTo>
                          <a:pt x="176" y="6"/>
                        </a:lnTo>
                        <a:lnTo>
                          <a:pt x="171" y="2"/>
                        </a:lnTo>
                        <a:lnTo>
                          <a:pt x="163" y="0"/>
                        </a:lnTo>
                        <a:lnTo>
                          <a:pt x="163" y="0"/>
                        </a:lnTo>
                        <a:close/>
                        <a:moveTo>
                          <a:pt x="220" y="103"/>
                        </a:moveTo>
                        <a:lnTo>
                          <a:pt x="26" y="103"/>
                        </a:lnTo>
                        <a:lnTo>
                          <a:pt x="26" y="103"/>
                        </a:lnTo>
                        <a:lnTo>
                          <a:pt x="18" y="105"/>
                        </a:lnTo>
                        <a:lnTo>
                          <a:pt x="13" y="109"/>
                        </a:lnTo>
                        <a:lnTo>
                          <a:pt x="9" y="116"/>
                        </a:lnTo>
                        <a:lnTo>
                          <a:pt x="8" y="123"/>
                        </a:lnTo>
                        <a:lnTo>
                          <a:pt x="24" y="306"/>
                        </a:lnTo>
                        <a:lnTo>
                          <a:pt x="24" y="306"/>
                        </a:lnTo>
                        <a:lnTo>
                          <a:pt x="28" y="316"/>
                        </a:lnTo>
                        <a:lnTo>
                          <a:pt x="31" y="321"/>
                        </a:lnTo>
                        <a:lnTo>
                          <a:pt x="38" y="326"/>
                        </a:lnTo>
                        <a:lnTo>
                          <a:pt x="47" y="328"/>
                        </a:lnTo>
                        <a:lnTo>
                          <a:pt x="200" y="328"/>
                        </a:lnTo>
                        <a:lnTo>
                          <a:pt x="200" y="328"/>
                        </a:lnTo>
                        <a:lnTo>
                          <a:pt x="209" y="326"/>
                        </a:lnTo>
                        <a:lnTo>
                          <a:pt x="214" y="321"/>
                        </a:lnTo>
                        <a:lnTo>
                          <a:pt x="220" y="316"/>
                        </a:lnTo>
                        <a:lnTo>
                          <a:pt x="221" y="306"/>
                        </a:lnTo>
                        <a:lnTo>
                          <a:pt x="240" y="123"/>
                        </a:lnTo>
                        <a:lnTo>
                          <a:pt x="240" y="123"/>
                        </a:lnTo>
                        <a:lnTo>
                          <a:pt x="238" y="116"/>
                        </a:lnTo>
                        <a:lnTo>
                          <a:pt x="234" y="109"/>
                        </a:lnTo>
                        <a:lnTo>
                          <a:pt x="229" y="105"/>
                        </a:lnTo>
                        <a:lnTo>
                          <a:pt x="220" y="103"/>
                        </a:lnTo>
                        <a:lnTo>
                          <a:pt x="220" y="103"/>
                        </a:lnTo>
                        <a:close/>
                        <a:moveTo>
                          <a:pt x="82" y="287"/>
                        </a:moveTo>
                        <a:lnTo>
                          <a:pt x="51" y="287"/>
                        </a:lnTo>
                        <a:lnTo>
                          <a:pt x="42" y="143"/>
                        </a:lnTo>
                        <a:lnTo>
                          <a:pt x="82" y="143"/>
                        </a:lnTo>
                        <a:lnTo>
                          <a:pt x="82" y="287"/>
                        </a:lnTo>
                        <a:close/>
                        <a:moveTo>
                          <a:pt x="144" y="287"/>
                        </a:moveTo>
                        <a:lnTo>
                          <a:pt x="104" y="287"/>
                        </a:lnTo>
                        <a:lnTo>
                          <a:pt x="104" y="143"/>
                        </a:lnTo>
                        <a:lnTo>
                          <a:pt x="144" y="143"/>
                        </a:lnTo>
                        <a:lnTo>
                          <a:pt x="144" y="287"/>
                        </a:lnTo>
                        <a:close/>
                        <a:moveTo>
                          <a:pt x="194" y="287"/>
                        </a:moveTo>
                        <a:lnTo>
                          <a:pt x="163" y="287"/>
                        </a:lnTo>
                        <a:lnTo>
                          <a:pt x="163" y="143"/>
                        </a:lnTo>
                        <a:lnTo>
                          <a:pt x="205" y="143"/>
                        </a:lnTo>
                        <a:lnTo>
                          <a:pt x="194" y="287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4" name="Freeform 42"/>
                  <p:cNvSpPr/>
                  <p:nvPr/>
                </p:nvSpPr>
                <p:spPr bwMode="auto">
                  <a:xfrm>
                    <a:off x="5081588" y="3397250"/>
                    <a:ext cx="195263" cy="31750"/>
                  </a:xfrm>
                  <a:custGeom>
                    <a:avLst/>
                    <a:gdLst/>
                    <a:ahLst/>
                    <a:cxnLst>
                      <a:cxn ang="0">
                        <a:pos x="216" y="0"/>
                      </a:cxn>
                      <a:cxn ang="0">
                        <a:pos x="31" y="0"/>
                      </a:cxn>
                      <a:cxn ang="0">
                        <a:pos x="31" y="0"/>
                      </a:cxn>
                      <a:cxn ang="0">
                        <a:pos x="26" y="0"/>
                      </a:cxn>
                      <a:cxn ang="0">
                        <a:pos x="20" y="2"/>
                      </a:cxn>
                      <a:cxn ang="0">
                        <a:pos x="15" y="5"/>
                      </a:cxn>
                      <a:cxn ang="0">
                        <a:pos x="9" y="9"/>
                      </a:cxn>
                      <a:cxn ang="0">
                        <a:pos x="6" y="12"/>
                      </a:cxn>
                      <a:cxn ang="0">
                        <a:pos x="4" y="18"/>
                      </a:cxn>
                      <a:cxn ang="0">
                        <a:pos x="2" y="23"/>
                      </a:cxn>
                      <a:cxn ang="0">
                        <a:pos x="0" y="31"/>
                      </a:cxn>
                      <a:cxn ang="0">
                        <a:pos x="0" y="40"/>
                      </a:cxn>
                      <a:cxn ang="0">
                        <a:pos x="247" y="40"/>
                      </a:cxn>
                      <a:cxn ang="0">
                        <a:pos x="247" y="31"/>
                      </a:cxn>
                      <a:cxn ang="0">
                        <a:pos x="247" y="31"/>
                      </a:cxn>
                      <a:cxn ang="0">
                        <a:pos x="245" y="23"/>
                      </a:cxn>
                      <a:cxn ang="0">
                        <a:pos x="243" y="18"/>
                      </a:cxn>
                      <a:cxn ang="0">
                        <a:pos x="241" y="12"/>
                      </a:cxn>
                      <a:cxn ang="0">
                        <a:pos x="238" y="9"/>
                      </a:cxn>
                      <a:cxn ang="0">
                        <a:pos x="232" y="5"/>
                      </a:cxn>
                      <a:cxn ang="0">
                        <a:pos x="227" y="2"/>
                      </a:cxn>
                      <a:cxn ang="0">
                        <a:pos x="221" y="0"/>
                      </a:cxn>
                      <a:cxn ang="0">
                        <a:pos x="216" y="0"/>
                      </a:cxn>
                      <a:cxn ang="0">
                        <a:pos x="216" y="0"/>
                      </a:cxn>
                    </a:cxnLst>
                    <a:rect l="0" t="0" r="r" b="b"/>
                    <a:pathLst>
                      <a:path w="247" h="40">
                        <a:moveTo>
                          <a:pt x="216" y="0"/>
                        </a:moveTo>
                        <a:lnTo>
                          <a:pt x="31" y="0"/>
                        </a:lnTo>
                        <a:lnTo>
                          <a:pt x="31" y="0"/>
                        </a:lnTo>
                        <a:lnTo>
                          <a:pt x="26" y="0"/>
                        </a:lnTo>
                        <a:lnTo>
                          <a:pt x="20" y="2"/>
                        </a:lnTo>
                        <a:lnTo>
                          <a:pt x="15" y="5"/>
                        </a:lnTo>
                        <a:lnTo>
                          <a:pt x="9" y="9"/>
                        </a:lnTo>
                        <a:lnTo>
                          <a:pt x="6" y="12"/>
                        </a:lnTo>
                        <a:lnTo>
                          <a:pt x="4" y="18"/>
                        </a:lnTo>
                        <a:lnTo>
                          <a:pt x="2" y="23"/>
                        </a:lnTo>
                        <a:lnTo>
                          <a:pt x="0" y="31"/>
                        </a:lnTo>
                        <a:lnTo>
                          <a:pt x="0" y="40"/>
                        </a:lnTo>
                        <a:lnTo>
                          <a:pt x="247" y="40"/>
                        </a:lnTo>
                        <a:lnTo>
                          <a:pt x="247" y="31"/>
                        </a:lnTo>
                        <a:lnTo>
                          <a:pt x="247" y="31"/>
                        </a:lnTo>
                        <a:lnTo>
                          <a:pt x="245" y="23"/>
                        </a:lnTo>
                        <a:lnTo>
                          <a:pt x="243" y="18"/>
                        </a:lnTo>
                        <a:lnTo>
                          <a:pt x="241" y="12"/>
                        </a:lnTo>
                        <a:lnTo>
                          <a:pt x="238" y="9"/>
                        </a:lnTo>
                        <a:lnTo>
                          <a:pt x="232" y="5"/>
                        </a:lnTo>
                        <a:lnTo>
                          <a:pt x="227" y="2"/>
                        </a:lnTo>
                        <a:lnTo>
                          <a:pt x="221" y="0"/>
                        </a:lnTo>
                        <a:lnTo>
                          <a:pt x="216" y="0"/>
                        </a:lnTo>
                        <a:lnTo>
                          <a:pt x="216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5" name="Freeform 43"/>
                  <p:cNvSpPr/>
                  <p:nvPr/>
                </p:nvSpPr>
                <p:spPr bwMode="auto">
                  <a:xfrm>
                    <a:off x="5145088" y="3381375"/>
                    <a:ext cx="68263" cy="25400"/>
                  </a:xfrm>
                  <a:custGeom>
                    <a:avLst/>
                    <a:gdLst/>
                    <a:ahLst/>
                    <a:cxnLst>
                      <a:cxn ang="0">
                        <a:pos x="82" y="0"/>
                      </a:cxn>
                      <a:cxn ang="0">
                        <a:pos x="87" y="31"/>
                      </a:cxn>
                      <a:cxn ang="0">
                        <a:pos x="0" y="31"/>
                      </a:cxn>
                      <a:cxn ang="0">
                        <a:pos x="6" y="0"/>
                      </a:cxn>
                      <a:cxn ang="0">
                        <a:pos x="82" y="0"/>
                      </a:cxn>
                    </a:cxnLst>
                    <a:rect l="0" t="0" r="r" b="b"/>
                    <a:pathLst>
                      <a:path w="87" h="31">
                        <a:moveTo>
                          <a:pt x="82" y="0"/>
                        </a:moveTo>
                        <a:lnTo>
                          <a:pt x="87" y="31"/>
                        </a:lnTo>
                        <a:lnTo>
                          <a:pt x="0" y="31"/>
                        </a:lnTo>
                        <a:lnTo>
                          <a:pt x="6" y="0"/>
                        </a:lnTo>
                        <a:lnTo>
                          <a:pt x="8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Freeform 44"/>
                  <p:cNvSpPr/>
                  <p:nvPr/>
                </p:nvSpPr>
                <p:spPr bwMode="auto">
                  <a:xfrm>
                    <a:off x="5127625" y="3365500"/>
                    <a:ext cx="101600" cy="58738"/>
                  </a:xfrm>
                  <a:custGeom>
                    <a:avLst/>
                    <a:gdLst/>
                    <a:ahLst/>
                    <a:cxnLst>
                      <a:cxn ang="0">
                        <a:pos x="105" y="0"/>
                      </a:cxn>
                      <a:cxn ang="0">
                        <a:pos x="24" y="0"/>
                      </a:cxn>
                      <a:cxn ang="0">
                        <a:pos x="24" y="0"/>
                      </a:cxn>
                      <a:cxn ang="0">
                        <a:pos x="18" y="2"/>
                      </a:cxn>
                      <a:cxn ang="0">
                        <a:pos x="13" y="6"/>
                      </a:cxn>
                      <a:cxn ang="0">
                        <a:pos x="9" y="9"/>
                      </a:cxn>
                      <a:cxn ang="0">
                        <a:pos x="8" y="16"/>
                      </a:cxn>
                      <a:cxn ang="0">
                        <a:pos x="0" y="58"/>
                      </a:cxn>
                      <a:cxn ang="0">
                        <a:pos x="0" y="58"/>
                      </a:cxn>
                      <a:cxn ang="0">
                        <a:pos x="2" y="65"/>
                      </a:cxn>
                      <a:cxn ang="0">
                        <a:pos x="4" y="69"/>
                      </a:cxn>
                      <a:cxn ang="0">
                        <a:pos x="9" y="73"/>
                      </a:cxn>
                      <a:cxn ang="0">
                        <a:pos x="15" y="74"/>
                      </a:cxn>
                      <a:cxn ang="0">
                        <a:pos x="116" y="74"/>
                      </a:cxn>
                      <a:cxn ang="0">
                        <a:pos x="116" y="74"/>
                      </a:cxn>
                      <a:cxn ang="0">
                        <a:pos x="122" y="73"/>
                      </a:cxn>
                      <a:cxn ang="0">
                        <a:pos x="127" y="69"/>
                      </a:cxn>
                      <a:cxn ang="0">
                        <a:pos x="129" y="65"/>
                      </a:cxn>
                      <a:cxn ang="0">
                        <a:pos x="129" y="58"/>
                      </a:cxn>
                      <a:cxn ang="0">
                        <a:pos x="124" y="16"/>
                      </a:cxn>
                      <a:cxn ang="0">
                        <a:pos x="124" y="16"/>
                      </a:cxn>
                      <a:cxn ang="0">
                        <a:pos x="122" y="9"/>
                      </a:cxn>
                      <a:cxn ang="0">
                        <a:pos x="118" y="6"/>
                      </a:cxn>
                      <a:cxn ang="0">
                        <a:pos x="113" y="2"/>
                      </a:cxn>
                      <a:cxn ang="0">
                        <a:pos x="105" y="0"/>
                      </a:cxn>
                      <a:cxn ang="0">
                        <a:pos x="105" y="0"/>
                      </a:cxn>
                    </a:cxnLst>
                    <a:rect l="0" t="0" r="r" b="b"/>
                    <a:pathLst>
                      <a:path w="129" h="74">
                        <a:moveTo>
                          <a:pt x="105" y="0"/>
                        </a:moveTo>
                        <a:lnTo>
                          <a:pt x="24" y="0"/>
                        </a:lnTo>
                        <a:lnTo>
                          <a:pt x="24" y="0"/>
                        </a:lnTo>
                        <a:lnTo>
                          <a:pt x="18" y="2"/>
                        </a:lnTo>
                        <a:lnTo>
                          <a:pt x="13" y="6"/>
                        </a:lnTo>
                        <a:lnTo>
                          <a:pt x="9" y="9"/>
                        </a:lnTo>
                        <a:lnTo>
                          <a:pt x="8" y="16"/>
                        </a:lnTo>
                        <a:lnTo>
                          <a:pt x="0" y="58"/>
                        </a:lnTo>
                        <a:lnTo>
                          <a:pt x="0" y="58"/>
                        </a:lnTo>
                        <a:lnTo>
                          <a:pt x="2" y="65"/>
                        </a:lnTo>
                        <a:lnTo>
                          <a:pt x="4" y="69"/>
                        </a:lnTo>
                        <a:lnTo>
                          <a:pt x="9" y="73"/>
                        </a:lnTo>
                        <a:lnTo>
                          <a:pt x="15" y="74"/>
                        </a:lnTo>
                        <a:lnTo>
                          <a:pt x="116" y="74"/>
                        </a:lnTo>
                        <a:lnTo>
                          <a:pt x="116" y="74"/>
                        </a:lnTo>
                        <a:lnTo>
                          <a:pt x="122" y="73"/>
                        </a:lnTo>
                        <a:lnTo>
                          <a:pt x="127" y="69"/>
                        </a:lnTo>
                        <a:lnTo>
                          <a:pt x="129" y="65"/>
                        </a:lnTo>
                        <a:lnTo>
                          <a:pt x="129" y="58"/>
                        </a:lnTo>
                        <a:lnTo>
                          <a:pt x="124" y="16"/>
                        </a:lnTo>
                        <a:lnTo>
                          <a:pt x="124" y="16"/>
                        </a:lnTo>
                        <a:lnTo>
                          <a:pt x="122" y="9"/>
                        </a:lnTo>
                        <a:lnTo>
                          <a:pt x="118" y="6"/>
                        </a:lnTo>
                        <a:lnTo>
                          <a:pt x="113" y="2"/>
                        </a:lnTo>
                        <a:lnTo>
                          <a:pt x="105" y="0"/>
                        </a:lnTo>
                        <a:lnTo>
                          <a:pt x="105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Freeform 45"/>
                  <p:cNvSpPr/>
                  <p:nvPr/>
                </p:nvSpPr>
                <p:spPr bwMode="auto">
                  <a:xfrm>
                    <a:off x="5086350" y="3446463"/>
                    <a:ext cx="184150" cy="179388"/>
                  </a:xfrm>
                  <a:custGeom>
                    <a:avLst/>
                    <a:gdLst/>
                    <a:ahLst/>
                    <a:cxnLst>
                      <a:cxn ang="0">
                        <a:pos x="212" y="0"/>
                      </a:cxn>
                      <a:cxn ang="0">
                        <a:pos x="18" y="0"/>
                      </a:cxn>
                      <a:cxn ang="0">
                        <a:pos x="18" y="0"/>
                      </a:cxn>
                      <a:cxn ang="0">
                        <a:pos x="10" y="2"/>
                      </a:cxn>
                      <a:cxn ang="0">
                        <a:pos x="5" y="6"/>
                      </a:cxn>
                      <a:cxn ang="0">
                        <a:pos x="1" y="13"/>
                      </a:cxn>
                      <a:cxn ang="0">
                        <a:pos x="0" y="20"/>
                      </a:cxn>
                      <a:cxn ang="0">
                        <a:pos x="16" y="203"/>
                      </a:cxn>
                      <a:cxn ang="0">
                        <a:pos x="16" y="203"/>
                      </a:cxn>
                      <a:cxn ang="0">
                        <a:pos x="20" y="213"/>
                      </a:cxn>
                      <a:cxn ang="0">
                        <a:pos x="23" y="218"/>
                      </a:cxn>
                      <a:cxn ang="0">
                        <a:pos x="30" y="223"/>
                      </a:cxn>
                      <a:cxn ang="0">
                        <a:pos x="39" y="225"/>
                      </a:cxn>
                      <a:cxn ang="0">
                        <a:pos x="192" y="225"/>
                      </a:cxn>
                      <a:cxn ang="0">
                        <a:pos x="192" y="225"/>
                      </a:cxn>
                      <a:cxn ang="0">
                        <a:pos x="201" y="223"/>
                      </a:cxn>
                      <a:cxn ang="0">
                        <a:pos x="206" y="218"/>
                      </a:cxn>
                      <a:cxn ang="0">
                        <a:pos x="212" y="213"/>
                      </a:cxn>
                      <a:cxn ang="0">
                        <a:pos x="213" y="203"/>
                      </a:cxn>
                      <a:cxn ang="0">
                        <a:pos x="232" y="20"/>
                      </a:cxn>
                      <a:cxn ang="0">
                        <a:pos x="232" y="20"/>
                      </a:cxn>
                      <a:cxn ang="0">
                        <a:pos x="230" y="13"/>
                      </a:cxn>
                      <a:cxn ang="0">
                        <a:pos x="226" y="6"/>
                      </a:cxn>
                      <a:cxn ang="0">
                        <a:pos x="221" y="2"/>
                      </a:cxn>
                      <a:cxn ang="0">
                        <a:pos x="212" y="0"/>
                      </a:cxn>
                      <a:cxn ang="0">
                        <a:pos x="212" y="0"/>
                      </a:cxn>
                    </a:cxnLst>
                    <a:rect l="0" t="0" r="r" b="b"/>
                    <a:pathLst>
                      <a:path w="232" h="225">
                        <a:moveTo>
                          <a:pt x="212" y="0"/>
                        </a:moveTo>
                        <a:lnTo>
                          <a:pt x="18" y="0"/>
                        </a:lnTo>
                        <a:lnTo>
                          <a:pt x="18" y="0"/>
                        </a:lnTo>
                        <a:lnTo>
                          <a:pt x="10" y="2"/>
                        </a:lnTo>
                        <a:lnTo>
                          <a:pt x="5" y="6"/>
                        </a:lnTo>
                        <a:lnTo>
                          <a:pt x="1" y="13"/>
                        </a:lnTo>
                        <a:lnTo>
                          <a:pt x="0" y="20"/>
                        </a:lnTo>
                        <a:lnTo>
                          <a:pt x="16" y="203"/>
                        </a:lnTo>
                        <a:lnTo>
                          <a:pt x="16" y="203"/>
                        </a:lnTo>
                        <a:lnTo>
                          <a:pt x="20" y="213"/>
                        </a:lnTo>
                        <a:lnTo>
                          <a:pt x="23" y="218"/>
                        </a:lnTo>
                        <a:lnTo>
                          <a:pt x="30" y="223"/>
                        </a:lnTo>
                        <a:lnTo>
                          <a:pt x="39" y="225"/>
                        </a:lnTo>
                        <a:lnTo>
                          <a:pt x="192" y="225"/>
                        </a:lnTo>
                        <a:lnTo>
                          <a:pt x="192" y="225"/>
                        </a:lnTo>
                        <a:lnTo>
                          <a:pt x="201" y="223"/>
                        </a:lnTo>
                        <a:lnTo>
                          <a:pt x="206" y="218"/>
                        </a:lnTo>
                        <a:lnTo>
                          <a:pt x="212" y="213"/>
                        </a:lnTo>
                        <a:lnTo>
                          <a:pt x="213" y="203"/>
                        </a:lnTo>
                        <a:lnTo>
                          <a:pt x="232" y="20"/>
                        </a:lnTo>
                        <a:lnTo>
                          <a:pt x="232" y="20"/>
                        </a:lnTo>
                        <a:lnTo>
                          <a:pt x="230" y="13"/>
                        </a:lnTo>
                        <a:lnTo>
                          <a:pt x="226" y="6"/>
                        </a:lnTo>
                        <a:lnTo>
                          <a:pt x="221" y="2"/>
                        </a:lnTo>
                        <a:lnTo>
                          <a:pt x="212" y="0"/>
                        </a:lnTo>
                        <a:lnTo>
                          <a:pt x="212" y="0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Freeform 46"/>
                  <p:cNvSpPr/>
                  <p:nvPr/>
                </p:nvSpPr>
                <p:spPr bwMode="auto">
                  <a:xfrm>
                    <a:off x="5114925" y="3478213"/>
                    <a:ext cx="30163" cy="114300"/>
                  </a:xfrm>
                  <a:custGeom>
                    <a:avLst/>
                    <a:gdLst/>
                    <a:ahLst/>
                    <a:cxnLst>
                      <a:cxn ang="0">
                        <a:pos x="40" y="144"/>
                      </a:cxn>
                      <a:cxn ang="0">
                        <a:pos x="9" y="144"/>
                      </a:cxn>
                      <a:cxn ang="0">
                        <a:pos x="0" y="0"/>
                      </a:cxn>
                      <a:cxn ang="0">
                        <a:pos x="40" y="0"/>
                      </a:cxn>
                      <a:cxn ang="0">
                        <a:pos x="40" y="144"/>
                      </a:cxn>
                    </a:cxnLst>
                    <a:rect l="0" t="0" r="r" b="b"/>
                    <a:pathLst>
                      <a:path w="40" h="144">
                        <a:moveTo>
                          <a:pt x="40" y="144"/>
                        </a:moveTo>
                        <a:lnTo>
                          <a:pt x="9" y="144"/>
                        </a:lnTo>
                        <a:lnTo>
                          <a:pt x="0" y="0"/>
                        </a:lnTo>
                        <a:lnTo>
                          <a:pt x="40" y="0"/>
                        </a:lnTo>
                        <a:lnTo>
                          <a:pt x="40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5162550" y="3478213"/>
                    <a:ext cx="31750" cy="11430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Freeform 48"/>
                  <p:cNvSpPr/>
                  <p:nvPr/>
                </p:nvSpPr>
                <p:spPr bwMode="auto">
                  <a:xfrm>
                    <a:off x="5210175" y="3478213"/>
                    <a:ext cx="33338" cy="114300"/>
                  </a:xfrm>
                  <a:custGeom>
                    <a:avLst/>
                    <a:gdLst/>
                    <a:ahLst/>
                    <a:cxnLst>
                      <a:cxn ang="0">
                        <a:pos x="31" y="144"/>
                      </a:cxn>
                      <a:cxn ang="0">
                        <a:pos x="0" y="144"/>
                      </a:cxn>
                      <a:cxn ang="0">
                        <a:pos x="0" y="0"/>
                      </a:cxn>
                      <a:cxn ang="0">
                        <a:pos x="42" y="0"/>
                      </a:cxn>
                      <a:cxn ang="0">
                        <a:pos x="31" y="144"/>
                      </a:cxn>
                    </a:cxnLst>
                    <a:rect l="0" t="0" r="r" b="b"/>
                    <a:pathLst>
                      <a:path w="42" h="144">
                        <a:moveTo>
                          <a:pt x="31" y="144"/>
                        </a:moveTo>
                        <a:lnTo>
                          <a:pt x="0" y="144"/>
                        </a:lnTo>
                        <a:lnTo>
                          <a:pt x="0" y="0"/>
                        </a:lnTo>
                        <a:lnTo>
                          <a:pt x="42" y="0"/>
                        </a:lnTo>
                        <a:lnTo>
                          <a:pt x="31" y="144"/>
                        </a:lnTo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b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2" name="Rectangle 34"/>
                <p:cNvSpPr/>
                <p:nvPr/>
              </p:nvSpPr>
              <p:spPr>
                <a:xfrm>
                  <a:off x="3500398" y="3000378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sp>
          <p:nvSpPr>
            <p:cNvPr id="38" name="Rectangle 14"/>
            <p:cNvSpPr/>
            <p:nvPr/>
          </p:nvSpPr>
          <p:spPr>
            <a:xfrm>
              <a:off x="858258" y="3169682"/>
              <a:ext cx="3866142" cy="23533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distinct node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 the one replace it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685800" lvl="1" indent="-228600">
                <a:lnSpc>
                  <a:spcPct val="150000"/>
                </a:lnSpc>
                <a:buFont typeface="+mj-ea"/>
                <a:buAutoNum type="circleNumDbPlain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Leaf node: delete it, replace with NULL</a:t>
              </a:r>
              <a:endParaRPr lang="ms-MY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685800" lvl="1" indent="-228600">
                <a:lnSpc>
                  <a:spcPct val="150000"/>
                </a:lnSpc>
                <a:buFont typeface="+mj-ea"/>
                <a:buAutoNum type="circleNumDbPlain"/>
              </a:pPr>
              <a:r>
                <a:rPr lang="ms-MY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Not a leaf</a:t>
              </a:r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: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find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minium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in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the</a:t>
              </a:r>
              <a:r>
                <a:rPr lang="zh-CN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left or maxium in the right. Delete the replaced node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228600" indent="-228600">
                <a:lnSpc>
                  <a:spcPct val="150000"/>
                </a:lnSpc>
                <a:buFont typeface="+mj-ea"/>
                <a:buAutoNum type="arabicPeriod"/>
              </a:pPr>
              <a:r>
                <a:rPr lang="en-US" altLang="zh-CN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Rotate to keep balanced</a:t>
              </a:r>
              <a:endParaRPr lang="en-US" altLang="zh-CN" sz="1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2" name="图片 1" descr="AVL_delet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4395" y="1668780"/>
            <a:ext cx="4314190" cy="2920365"/>
          </a:xfrm>
          <a:prstGeom prst="rect">
            <a:avLst/>
          </a:prstGeom>
        </p:spPr>
      </p:pic>
    </p:spTree>
  </p:cSld>
  <p:clrMapOvr>
    <a:masterClrMapping/>
  </p:clrMapOvr>
  <p:transition advClick="0" advTm="3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p="http://schemas.openxmlformats.org/presentationml/2006/main">
  <p:tag name="COMMONDATA" val="eyJoZGlkIjoiNTkyYjU2ZTdjOTExNjM4NDZkMzI2YzNlNzlhZjc1OGMifQ==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3F3F3F"/>
      </a:dk2>
      <a:lt2>
        <a:srgbClr val="FCFCFC"/>
      </a:lt2>
      <a:accent1>
        <a:srgbClr val="F8D35E"/>
      </a:accent1>
      <a:accent2>
        <a:srgbClr val="1B6AA3"/>
      </a:accent2>
      <a:accent3>
        <a:srgbClr val="3FD5BA"/>
      </a:accent3>
      <a:accent4>
        <a:srgbClr val="F47264"/>
      </a:accent4>
      <a:accent5>
        <a:srgbClr val="8F8FBF"/>
      </a:accent5>
      <a:accent6>
        <a:srgbClr val="7CC8E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5867</Words>
  <Application>WPS 演示</Application>
  <PresentationFormat>全屏显示(16:9)</PresentationFormat>
  <Paragraphs>426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Open Sans</vt:lpstr>
      <vt:lpstr>Segoe Print</vt:lpstr>
      <vt:lpstr>Open Sans Extrabold</vt:lpstr>
      <vt:lpstr>Source Sans Pro</vt:lpstr>
      <vt:lpstr>Open Sans Light</vt:lpstr>
      <vt:lpstr>Times New Roman</vt:lpstr>
      <vt:lpstr>Wingdings</vt:lpstr>
      <vt:lpstr>Calibri</vt:lpstr>
      <vt:lpstr>微软雅黑</vt:lpstr>
      <vt:lpstr>Arial Unicode MS</vt:lpstr>
      <vt:lpstr>Yu Gothic UI Light</vt:lpstr>
      <vt:lpstr>Arial</vt:lpstr>
      <vt:lpstr>Bebas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「   」</cp:lastModifiedBy>
  <cp:revision>100</cp:revision>
  <dcterms:created xsi:type="dcterms:W3CDTF">2014-11-26T04:04:00Z</dcterms:created>
  <dcterms:modified xsi:type="dcterms:W3CDTF">2022-06-04T11:28:25Z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B502D1C4284D4BF693FD714603AD8C9D</vt:lpwstr>
  </property>
</Properties>
</file>