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50"/>
  </p:notesMasterIdLst>
  <p:handoutMasterIdLst>
    <p:handoutMasterId r:id="rId51"/>
  </p:handoutMasterIdLst>
  <p:sldIdLst>
    <p:sldId id="270" r:id="rId2"/>
    <p:sldId id="271" r:id="rId3"/>
    <p:sldId id="275" r:id="rId4"/>
    <p:sldId id="278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313" r:id="rId13"/>
    <p:sldId id="314" r:id="rId14"/>
    <p:sldId id="323" r:id="rId15"/>
    <p:sldId id="315" r:id="rId16"/>
    <p:sldId id="316" r:id="rId17"/>
    <p:sldId id="317" r:id="rId18"/>
    <p:sldId id="318" r:id="rId19"/>
    <p:sldId id="319" r:id="rId20"/>
    <p:sldId id="320" r:id="rId21"/>
    <p:sldId id="324" r:id="rId22"/>
    <p:sldId id="321" r:id="rId23"/>
    <p:sldId id="325" r:id="rId24"/>
    <p:sldId id="322" r:id="rId25"/>
    <p:sldId id="326" r:id="rId26"/>
    <p:sldId id="287" r:id="rId27"/>
    <p:sldId id="289" r:id="rId28"/>
    <p:sldId id="285" r:id="rId29"/>
    <p:sldId id="290" r:id="rId30"/>
    <p:sldId id="292" r:id="rId31"/>
    <p:sldId id="291" r:id="rId32"/>
    <p:sldId id="293" r:id="rId33"/>
    <p:sldId id="294" r:id="rId34"/>
    <p:sldId id="296" r:id="rId35"/>
    <p:sldId id="327" r:id="rId36"/>
    <p:sldId id="328" r:id="rId37"/>
    <p:sldId id="295" r:id="rId38"/>
    <p:sldId id="329" r:id="rId39"/>
    <p:sldId id="297" r:id="rId40"/>
    <p:sldId id="331" r:id="rId41"/>
    <p:sldId id="330" r:id="rId42"/>
    <p:sldId id="298" r:id="rId43"/>
    <p:sldId id="332" r:id="rId44"/>
    <p:sldId id="311" r:id="rId45"/>
    <p:sldId id="333" r:id="rId46"/>
    <p:sldId id="312" r:id="rId47"/>
    <p:sldId id="334" r:id="rId48"/>
    <p:sldId id="335" r:id="rId4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808080"/>
    <a:srgbClr val="5F5F5F"/>
    <a:srgbClr val="3399FF"/>
    <a:srgbClr val="000066"/>
    <a:srgbClr val="0033CC"/>
    <a:srgbClr val="0033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37" autoAdjust="0"/>
    <p:restoredTop sz="94686" autoAdjust="0"/>
  </p:normalViewPr>
  <p:slideViewPr>
    <p:cSldViewPr>
      <p:cViewPr varScale="1">
        <p:scale>
          <a:sx n="58" d="100"/>
          <a:sy n="58" d="100"/>
        </p:scale>
        <p:origin x="64" y="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AFA0A673-DFB7-431D-AAB3-40F6E4283697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329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DB8244DE-24FA-410F-9EE8-6A8A6BDF62FE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8744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9D43477-CA19-498B-9134-7AEC053E278A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983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400FB8D-9831-47D8-8569-8435F9CA9F92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905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C388C28-8DF4-4E56-B535-CBCE9C66FD46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817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42B7D5-5508-4309-8DA0-A063CC04726D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0666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3A4930D-B15F-4BEB-9319-4946B80ED7AD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63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9589F08-0363-4088-8210-EF791861DF51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5412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270C9D-B501-4679-8C5F-CA47EAFAC225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199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80D0A4F-BDE4-4DF1-B3A1-5933C85DB830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447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03176D-6F42-4A01-B291-BCCE1F21A6A9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19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74A3812-CFA5-49D8-BE6D-C02B383E75DF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748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28D714-5924-44A4-97DB-57B359F900ED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800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A72EC6-03E2-4D61-A0EB-E6D7003922C0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886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2FFB6FC-4CE7-47CB-B806-B20872655C18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1707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2FFB6FC-4CE7-47CB-B806-B20872655C18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999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EE342EB-44C8-4DA2-B03B-9BF0AB3C2F63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233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DB30A88-6164-4802-9D83-A75DFB83B012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894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941795F-4311-492E-839E-ED8E52AE8AFE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5989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4A17DF9-94FA-4B52-AF7B-0882844E5767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475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3392849-FB21-4505-8961-47A20793CC7E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925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A41E7A-92F9-4800-A13C-F76FA207A723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4658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59BB51C-A1FD-43DE-AEAF-AD2B58AA388F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6886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18C96C-A268-4A7F-875E-F29323DFF3B8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393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7091473-3083-42AB-83E0-13783FACE139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9422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034CB46-245E-4F76-BBB0-6B4B2CF01D9B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0383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C490BBB-9878-466C-85DE-C93A07BC8DE0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7035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55E37D-A24F-49AD-9E27-5E7A23DB8426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3214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A2533EC-9608-4E95-B2D3-90C34D35FA20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9383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8A3F281-E933-4E6C-A3D1-39F4647C70C0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1718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8A3F281-E933-4E6C-A3D1-39F4647C70C0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4696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8A3F281-E933-4E6C-A3D1-39F4647C70C0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787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8A3F281-E933-4E6C-A3D1-39F4647C70C0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9753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27F39E-B6E1-44D2-B88F-A1CFB74F583A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0935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1F725DD-F17F-4C43-B603-4E937A707A9D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79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228F26-2137-4CF1-8AE9-CC04065D9468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63189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EB92312-E28C-4C21-A238-5638A6F4ECF6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4020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EB92312-E28C-4C21-A238-5638A6F4ECF6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1885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68DE6A2-63C4-4EE4-968D-7CF2C4E39502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26344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68DE6A2-63C4-4EE4-968D-7CF2C4E39502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61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339531D-FA34-4A31-AD47-EFE34C577A6E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05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DA9064D-1DF6-4F3A-AC75-E89D790105F9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062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7B8D5D3-8360-4705-BC19-D13483BB291A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9629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76C3A1A-9B71-4D8B-85A6-15B62B0CD537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494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54407BC-1BF5-4F9D-96D9-43E22F086ABC}" type="datetime3">
              <a:rPr lang="en-US" smtClean="0"/>
              <a:t>28 December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551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ennessy_cover-v2 (Final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1872208" cy="230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8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4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20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832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99"/>
                </a:solidFill>
                <a:latin typeface="Arial" charset="0"/>
              </a:rPr>
              <a:t>Chapter </a:t>
            </a: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2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dirty="0" smtClean="0">
                <a:solidFill>
                  <a:srgbClr val="0066FF"/>
                </a:solidFill>
                <a:latin typeface="Arial" charset="0"/>
              </a:rPr>
              <a:t>Memory Hierarchy Design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789285" y="-100013"/>
            <a:ext cx="4502066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A Quantitative Approach</a:t>
            </a:r>
            <a:r>
              <a:rPr lang="en-US" sz="2000" smtClean="0">
                <a:solidFill>
                  <a:schemeClr val="bg1"/>
                </a:solidFill>
                <a:latin typeface="Arial" charset="0"/>
              </a:rPr>
              <a:t>, Sixth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/>
              <a:t>S</a:t>
            </a:r>
            <a:r>
              <a:rPr lang="en-US" sz="2800" smtClean="0"/>
              <a:t>peculative </a:t>
            </a:r>
            <a:r>
              <a:rPr lang="en-US" sz="2800" dirty="0" smtClean="0"/>
              <a:t>and multithreaded processors may execute other instructions during a miss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Reduces performance impact of misses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109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097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1700808"/>
            <a:ext cx="7056784" cy="504056"/>
          </a:xfrm>
          <a:prstGeom prst="rect">
            <a:avLst/>
          </a:prstGeom>
          <a:noFill/>
        </p:spPr>
      </p:pic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097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2564904"/>
            <a:ext cx="7543336" cy="334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Six basic cache optimizations: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Larger block size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compulsory misses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Increases capacity and conflict misses, increases miss penalty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Larger total cache capacity to reduce miss rate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Increases hit time, increases power consumption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Higher associativity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conflict misses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Increases hit time, increases power consumption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Higher number of cache levels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overall memory access time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Giving priority to read misses over writes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miss penalty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Avoiding address translation in cache indexing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hit time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2788"/>
            <a:ext cx="8281987" cy="584775"/>
          </a:xfrm>
        </p:spPr>
        <p:txBody>
          <a:bodyPr/>
          <a:lstStyle/>
          <a:p>
            <a:r>
              <a:rPr lang="en-US" sz="3200" smtClean="0"/>
              <a:t>Memory </a:t>
            </a:r>
            <a:r>
              <a:rPr lang="en-US" sz="3200" smtClean="0"/>
              <a:t>Technology and Optimizations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Performance metrics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Latency is concern of cache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Bandwidth is concern of multiprocessors and I/O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Access time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Time between read request and when desired word arrives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Cycle time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Minimum time between unrelated requests to memory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/>
              <a:t>SRAM memory has low latency, use </a:t>
            </a:r>
            <a:r>
              <a:rPr lang="en-US" sz="2800"/>
              <a:t>for </a:t>
            </a:r>
            <a:r>
              <a:rPr lang="en-US" sz="2800" smtClean="0"/>
              <a:t>cache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 smtClean="0"/>
              <a:t>Organize </a:t>
            </a:r>
            <a:r>
              <a:rPr lang="en-US" sz="2800"/>
              <a:t>DRAM chips into many banks for high bandwidth, use for main memory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</a:t>
            </a: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Technology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SRAM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Requires low power to retain bit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Requires 6 transistors/bit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DRAM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be re-written after being read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also be periodically </a:t>
            </a:r>
            <a:r>
              <a:rPr lang="en-US" sz="2400" dirty="0" err="1" smtClean="0"/>
              <a:t>refeshed</a:t>
            </a:r>
            <a:endParaRPr lang="en-US" sz="24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Every ~ </a:t>
            </a:r>
            <a:r>
              <a:rPr lang="en-US" sz="2000" smtClean="0"/>
              <a:t>8 </a:t>
            </a:r>
            <a:r>
              <a:rPr lang="en-US" sz="2000" smtClean="0"/>
              <a:t>ms (roughly 5% of time)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Each row can be refreshed simultaneously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One transistor/bit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Address lines are multiplexed: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Upper half of address:  row access strobe (RAS)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Lower half of address:  column access strobe (CAS)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</a:t>
            </a: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3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Internal Organization of DRAM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460235" cy="3158653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</a:t>
            </a: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0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Technology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Amdahl: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Memory capacity should grow linearly with processor speed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Unfortunately, memory capacity and speed has not kept pace with processors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Some optimizations: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Multiple accesses to same row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Synchronous DRAM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Added clock to DRAM interface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Burst mode with critical word first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Wider interfaces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Double data rate (DDR)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Multiple banks on each DRAM device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</a:t>
            </a: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74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Optimizations</a:t>
            </a:r>
            <a:endParaRPr lang="en-AU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</a:t>
            </a: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47" y="2099276"/>
            <a:ext cx="8460432" cy="249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Optimizations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72816"/>
            <a:ext cx="8361825" cy="3178668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</a:t>
            </a: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Optimizations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DDR: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DDR2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Lower power (2.5 V -&gt; 1.8 V)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Higher clock rates (266 MHz, 333 MHz, 400 MHz)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DDR3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1.5 V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800 MHz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DDR4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1-1.2 V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1333 MHz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GDDR5 is graphics memory based on DDR3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</a:t>
            </a: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3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Optimizations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Reducing power in SDRAMs: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Lower voltage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Low power mode (ignores clock, continues to refresh)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Graphics </a:t>
            </a:r>
            <a:r>
              <a:rPr lang="en-US" sz="2800" dirty="0" smtClean="0"/>
              <a:t>memory: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Achieve 2-5 X bandwidth per DRAM vs. DDR3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Wider interfaces (32 vs. 16 bit)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Higher clock rate</a:t>
            </a:r>
          </a:p>
          <a:p>
            <a:pPr lvl="3">
              <a:lnSpc>
                <a:spcPct val="90000"/>
              </a:lnSpc>
            </a:pPr>
            <a:r>
              <a:rPr lang="en-US" sz="1600" dirty="0" smtClean="0"/>
              <a:t>Possible because they are attached via soldering instead of </a:t>
            </a:r>
            <a:r>
              <a:rPr lang="en-US" sz="1600" dirty="0" err="1" smtClean="0"/>
              <a:t>socketted</a:t>
            </a:r>
            <a:r>
              <a:rPr lang="en-US" sz="1600" dirty="0" smtClean="0"/>
              <a:t> </a:t>
            </a:r>
            <a:r>
              <a:rPr lang="en-US" sz="1600" smtClean="0"/>
              <a:t>DIMM </a:t>
            </a:r>
            <a:r>
              <a:rPr lang="en-US" sz="1600" smtClean="0"/>
              <a:t>modules</a:t>
            </a:r>
            <a:endParaRPr lang="en-US" sz="1600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</a:t>
            </a: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Programmers want unlimited amounts of memory with low latency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Fast memory technology is more expensive per bit than slower memory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Solution:  organize memory system into a hierarchy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Entire addressable memory space available in largest, slowest memory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Incrementally smaller and faster memories, each containing a subset of the memory below it, proceed in steps up toward the processor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Temporal and spatial locality insures that nearly all references can be found in smaller memories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Gives the allusion of a large, fast memory being presented to the processor</a:t>
            </a:r>
            <a:endParaRPr lang="en-US" sz="2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Power Consumption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8" y="1412776"/>
            <a:ext cx="7838772" cy="4103518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</a:t>
            </a: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1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Stacked/Embedded DRAMs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Stacked DRAMs in same package as processor</a:t>
            </a:r>
          </a:p>
          <a:p>
            <a:pPr lvl="1"/>
            <a:r>
              <a:rPr lang="en-US" smtClean="0"/>
              <a:t>High Bandwidth Memory (HBM)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3068960"/>
            <a:ext cx="7210425" cy="2705100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</a:t>
            </a: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2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Type </a:t>
            </a:r>
            <a:r>
              <a:rPr lang="en-US" sz="2800" smtClean="0"/>
              <a:t>of </a:t>
            </a:r>
            <a:r>
              <a:rPr lang="en-US" sz="2800" smtClean="0"/>
              <a:t>EEPROM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Types:  NAND (denser) and NOR (faster)</a:t>
            </a: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NAND Flash: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Reads are sequential, reads entire page (.5 to 4 KiB)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25 us for first byte, 40 MiB/s for subsequent bytes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SDRAM:  40 ns for first byte, 4.8 GB/s for subsequent bytes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2 KiB transfer: 75 uS vs 500 ns for SDRAM, 150X slower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300 to 500X faster than magnetic disk</a:t>
            </a:r>
            <a:endParaRPr lang="en-US" sz="2000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</a:t>
            </a: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NAND Flash </a:t>
            </a:r>
            <a:r>
              <a:rPr lang="en-US" dirty="0" smtClean="0"/>
              <a:t>Memory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Must be erased (in blocks) before being overwritten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Nonvolatile, can use as little as zero power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Limited number of </a:t>
            </a:r>
            <a:r>
              <a:rPr lang="en-US" sz="2800"/>
              <a:t>write </a:t>
            </a:r>
            <a:r>
              <a:rPr lang="en-US" sz="2800" smtClean="0"/>
              <a:t>cycles (~100,000)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$2/GiB, compared to $20-40/GiB for SDRAM and $0.09 GiB for magnetic disk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Phase-Change/Memrister </a:t>
            </a:r>
            <a:r>
              <a:rPr lang="en-US" sz="2800" smtClean="0"/>
              <a:t>Memory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Possibly 10X improvement in write performance and 2X improvement in read performance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</a:t>
            </a: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Dependability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Memory is susceptible to cosmic rays</a:t>
            </a:r>
          </a:p>
          <a:p>
            <a:pPr>
              <a:lnSpc>
                <a:spcPct val="90000"/>
              </a:lnSpc>
            </a:pPr>
            <a:r>
              <a:rPr lang="en-US" sz="2800" i="1" dirty="0" smtClean="0"/>
              <a:t>Soft errors</a:t>
            </a:r>
            <a:r>
              <a:rPr lang="en-US" sz="2800" dirty="0" smtClean="0"/>
              <a:t>:  dynamic errors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Detected and fixed by error correcting codes (ECC)</a:t>
            </a:r>
          </a:p>
          <a:p>
            <a:pPr>
              <a:lnSpc>
                <a:spcPct val="90000"/>
              </a:lnSpc>
            </a:pPr>
            <a:r>
              <a:rPr lang="en-US" sz="2800" i="1" dirty="0" smtClean="0"/>
              <a:t>Hard errors</a:t>
            </a:r>
            <a:r>
              <a:rPr lang="en-US" sz="2800" dirty="0" smtClean="0"/>
              <a:t>:  permanent errors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Use </a:t>
            </a:r>
            <a:r>
              <a:rPr lang="en-US" sz="2400" smtClean="0"/>
              <a:t>spare </a:t>
            </a:r>
            <a:r>
              <a:rPr lang="en-US" sz="2400" dirty="0" smtClean="0"/>
              <a:t>rows to replace defective rows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err="1" smtClean="0"/>
              <a:t>Chipkill</a:t>
            </a:r>
            <a:r>
              <a:rPr lang="en-US" sz="2800" dirty="0" smtClean="0"/>
              <a:t>:  a RAID-like error recovery technique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</a:t>
            </a: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5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2788"/>
            <a:ext cx="8281987" cy="584775"/>
          </a:xfrm>
        </p:spPr>
        <p:txBody>
          <a:bodyPr/>
          <a:lstStyle/>
          <a:p>
            <a:r>
              <a:rPr lang="en-US" sz="3200" smtClean="0"/>
              <a:t>Advanced Optimizations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Reduce hit time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Small and simple first-level caches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Way prediction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Increase bandwidth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Pipelined caches, multibanked caches, non-blocking caches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Reduce miss penalty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Critical word first, merging write buffers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Reduce miss rate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Compiler optimizations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Reduce miss penalty or miss rate via parallelization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Hardware or compiler prefetching</a:t>
            </a:r>
            <a:endParaRPr lang="en-US" sz="2000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Size and Associativity</a:t>
            </a:r>
            <a:endParaRPr lang="en-A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7589" y="5517232"/>
            <a:ext cx="827087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 time vs. size and associativity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879091"/>
            <a:ext cx="6650577" cy="4662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Size and Associativity</a:t>
            </a:r>
            <a:endParaRPr lang="en-A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7589" y="5517232"/>
            <a:ext cx="827087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Energy per read vs. size and associativity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817563"/>
            <a:ext cx="6548148" cy="4699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Prediction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To improve hit time, predict the way to pre-set </a:t>
            </a:r>
            <a:r>
              <a:rPr lang="en-US" sz="2800" dirty="0" err="1" smtClean="0"/>
              <a:t>mux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Mis</a:t>
            </a:r>
            <a:r>
              <a:rPr lang="en-US" sz="2400" dirty="0" smtClean="0"/>
              <a:t>-prediction gives longer hit time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Prediction accuracy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&gt; 90% for two-way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&gt; 80% for four-way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I-cache has better accuracy than D-cache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First used on MIPS R10000 in mid-90s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Used on ARM Cortex-A8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Extend to predict block as well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“Way selection”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Increases </a:t>
            </a:r>
            <a:r>
              <a:rPr lang="en-US" sz="2400" dirty="0" err="1" smtClean="0"/>
              <a:t>mis</a:t>
            </a:r>
            <a:r>
              <a:rPr lang="en-US" sz="2400" dirty="0" smtClean="0"/>
              <a:t>-prediction penalty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Pipelined Caches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Pipeline cache access to improve bandwidth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Examples: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Pentium:  1 cycle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Pentium Pro – Pentium III:  2 cycles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Pentium 4 – Core i7:  4 cycles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Increases </a:t>
            </a:r>
            <a:r>
              <a:rPr lang="en-US" sz="2800" dirty="0" smtClean="0"/>
              <a:t>branch </a:t>
            </a:r>
            <a:r>
              <a:rPr lang="en-US" sz="2800" err="1" smtClean="0"/>
              <a:t>mis</a:t>
            </a:r>
            <a:r>
              <a:rPr lang="en-US" sz="2800" smtClean="0"/>
              <a:t>-prediction </a:t>
            </a:r>
            <a:r>
              <a:rPr lang="en-US" sz="2800" smtClean="0"/>
              <a:t>penalty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Makes </a:t>
            </a:r>
            <a:r>
              <a:rPr lang="en-US" sz="2800" dirty="0" smtClean="0"/>
              <a:t>it easier to </a:t>
            </a:r>
            <a:r>
              <a:rPr lang="en-US" sz="2800" smtClean="0"/>
              <a:t>increase </a:t>
            </a:r>
            <a:r>
              <a:rPr lang="en-US" sz="2800" smtClean="0"/>
              <a:t>associativity</a:t>
            </a:r>
            <a:endParaRPr lang="en-US" sz="28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AU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848848"/>
            <a:ext cx="4968552" cy="5389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Multibanked</a:t>
            </a:r>
            <a:r>
              <a:rPr lang="en-US" dirty="0" smtClean="0"/>
              <a:t> Caches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Organize cache as independent banks to support simultaneous access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ARM Cortex-A8 supports 1-4 banks for L2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Intel i7 supports 4 banks for L1 and 8 banks for L2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Interleave banks according to block address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077072"/>
            <a:ext cx="8371264" cy="1597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Nonblocking</a:t>
            </a:r>
            <a:r>
              <a:rPr lang="en-US" dirty="0" smtClean="0"/>
              <a:t> Caches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631112" cy="22314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Allow hits before previous misses complete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“Hit under miss”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“Hit under multiple miss”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L2 must support this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 general, processors can hide L1 miss penalty but not L2 miss penalty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84" y="3284984"/>
            <a:ext cx="5721369" cy="2833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Word First, Early Restart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Critical word first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Request missed word from memory first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 it to the processor as soon as it arrives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Early restart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Request words in normal order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 missed work to the processor as soon as it arrives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Effectiveness of these strategies depends on block size and likelihood of another access to the portion of the block that has not yet been fetched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Write Buffer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When storing to a block that is already pending in the write buffer, update write buffer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Reduces stalls due to full write buffer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Do not apply to I/O addresses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3284984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No write buffering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8144" y="505556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Write buffering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2780928"/>
            <a:ext cx="4268573" cy="3186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Optimizations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Loop Interchange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Swap nested loops to access memory in sequential order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Blocking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Instead of accessing entire rows or columns, subdivide matrices into blocks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Requires more memory accesses but improves locality of accesses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03533"/>
            <a:ext cx="4320480" cy="240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for (i = 0; i &lt; N; i = i + 1)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(j = 0; j &lt; N; j = j + 1)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 = 0;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for (k = 0; k &lt; N; k = k + 1)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r = r + y[i][k]*z[k][j];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x[i][j] = r;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02880"/>
            <a:ext cx="82391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6444133" cy="299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for (jj = 0; jj &lt; N; jj = jj + B)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(kk = 0; kk &lt; N; kk = kk + B)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for (i = 0; i &lt; N; i = i + 1)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for (j = jj; j &lt; min(jj + B,N); j = j + 1)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r = 0;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for (k = kk; k &lt; min(kk + B,N); k = k + 1)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r = r + y[i][k]*z[k][j];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x[i][j] = x[i][j] + r;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717032"/>
            <a:ext cx="7411070" cy="247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r>
              <a:rPr lang="en-US" dirty="0" err="1" smtClean="0"/>
              <a:t>Prefetching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Fetch two blocks on miss (include next sequential block)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566124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Pentium 4 Pre-fetching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166" y="2019186"/>
            <a:ext cx="6526312" cy="3569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</a:t>
            </a:r>
            <a:r>
              <a:rPr lang="en-US" dirty="0" err="1" smtClean="0"/>
              <a:t>Prefetching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Insert </a:t>
            </a:r>
            <a:r>
              <a:rPr lang="en-US" sz="2800" dirty="0" err="1" smtClean="0"/>
              <a:t>prefetch</a:t>
            </a:r>
            <a:r>
              <a:rPr lang="en-US" sz="2800" dirty="0" smtClean="0"/>
              <a:t> instructions before data is needed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Non-faulting:  </a:t>
            </a:r>
            <a:r>
              <a:rPr lang="en-US" sz="2800" dirty="0" err="1" smtClean="0"/>
              <a:t>prefetch</a:t>
            </a:r>
            <a:r>
              <a:rPr lang="en-US" sz="2800" dirty="0" smtClean="0"/>
              <a:t> doesn’t cause exceptions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Register </a:t>
            </a:r>
            <a:r>
              <a:rPr lang="en-US" sz="2800" dirty="0" err="1" smtClean="0"/>
              <a:t>prefetch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Loads data into register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Cache </a:t>
            </a:r>
            <a:r>
              <a:rPr lang="en-US" sz="2800" dirty="0" err="1" smtClean="0"/>
              <a:t>prefetch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Loads data into cache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Combine with loop unrolling and software pipelining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Use HBM to Extend Hierarchy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128 MiB to 1 GiB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Smaller blocks require substantial tag storage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Larger blocks are potentially inefficient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One approach (L-H):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Each SDRAM row is a block index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Each row contains set of tags and 29 data segments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29-set associative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Hit requires a CAS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AU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14" y="1556792"/>
            <a:ext cx="8511831" cy="4265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Use HBM to Extend Hierarchy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Another approach (Alloy cache):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Mold tag and data together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Use direct mapped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800" smtClean="0"/>
              <a:t>Both schemes require two DRAM accesses for misses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Two solutions: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Use map to keep track of blocks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Predict likely misses</a:t>
            </a:r>
            <a:endParaRPr lang="en-US" sz="20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1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Use HBM to Extend Hierarchy</a:t>
            </a:r>
            <a:endParaRPr lang="en-AU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927240"/>
            <a:ext cx="7326368" cy="52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AU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13" y="817563"/>
            <a:ext cx="7383212" cy="5419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2788"/>
            <a:ext cx="8281987" cy="584775"/>
          </a:xfrm>
        </p:spPr>
        <p:txBody>
          <a:bodyPr/>
          <a:lstStyle/>
          <a:p>
            <a:r>
              <a:rPr lang="en-US" sz="3200" smtClean="0"/>
              <a:t>Virtual </a:t>
            </a:r>
            <a:r>
              <a:rPr lang="en-US" sz="3200" smtClean="0"/>
              <a:t>Memory and Virtual Machines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Protection via virtual memory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Keeps processes in their own memory space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Role </a:t>
            </a:r>
            <a:r>
              <a:rPr lang="en-US" sz="2800" smtClean="0"/>
              <a:t>of </a:t>
            </a:r>
            <a:r>
              <a:rPr lang="en-US" sz="2800" smtClean="0"/>
              <a:t>architecture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 user mode and supervisor mode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Protect certain aspects of CPU state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 mechanisms for switching between user mode and supervisor mode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 mechanisms to limit memory accesses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 TLB to translate addresses</a:t>
            </a:r>
            <a:endParaRPr lang="en-US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986037" y="1788630"/>
            <a:ext cx="39465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Virtual Memory and Virtual Machines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Supports isolation and security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Sharing a computer among many unrelated users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Enabled by raw speed of processors, making the overhead more acceptable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Allows different ISAs and operating systems to be presented to user programs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“System Virtual Machines”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SVM software is called “virtual machine monitor” or “hypervisor”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Individual virtual machines run under the monitor are called “guest VMs”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986037" y="1788630"/>
            <a:ext cx="39465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Virtual Memory and Virtual Machines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 of VMM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Guest software should: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Behave on as if running on native hardware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Not be able to change allocation of real system resources</a:t>
            </a:r>
          </a:p>
          <a:p>
            <a:pPr>
              <a:lnSpc>
                <a:spcPct val="90000"/>
              </a:lnSpc>
            </a:pPr>
            <a:r>
              <a:rPr lang="en-US" smtClean="0"/>
              <a:t>VMM should be able to “context switch” guests</a:t>
            </a:r>
          </a:p>
          <a:p>
            <a:pPr>
              <a:lnSpc>
                <a:spcPct val="90000"/>
              </a:lnSpc>
            </a:pPr>
            <a:r>
              <a:rPr lang="en-US" smtClean="0"/>
              <a:t>Hardware must allow: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System and use processor modes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Privileged subset of instructions for allocating system resources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60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986037" y="1788630"/>
            <a:ext cx="39465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Virtual Memory and Virtual Machines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8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Impact of VMs on Virtual Memory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Each guest OS maintains its own set of page tables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VMM adds a level of memory between physical and virtual memory called “real memory”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VMM maintains shadow page table that maps guest virtual addresses to physical addresses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Requires VMM to detect guest’s changes to its own page table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Occurs naturally if accessing the page table pointer is a privileged operation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986037" y="1788630"/>
            <a:ext cx="39465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Virtual Memory and Virtual Machines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AU" sz="3600" smtClean="0"/>
              <a:t>Extending the ISA for Virtualization</a:t>
            </a:r>
            <a:endParaRPr lang="en-AU" sz="36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Objectives: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Avoid flushing TLB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Use nested page tables instead of shadow page tables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Allow devices to use DMA to move data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Allow guest OS’s to handle device interrupts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For security:  allow programs to manage encrypted portions of code and data</a:t>
            </a:r>
            <a:endParaRPr lang="en-US" sz="24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986037" y="1788630"/>
            <a:ext cx="39465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Virtual Memory and Virtual Machines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2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Predicting cache performance of one program from another</a:t>
            </a:r>
          </a:p>
          <a:p>
            <a:r>
              <a:rPr lang="en-US" smtClean="0"/>
              <a:t>Simulating enough instructions to get accurate performance measures of the memory hierarchy</a:t>
            </a:r>
          </a:p>
          <a:p>
            <a:r>
              <a:rPr lang="en-US" smtClean="0"/>
              <a:t>Not deliverying high memory bandwidth in a cache-based system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6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Design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Memory hierarchy design becomes more crucial with recent multi-core processors: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Aggregate peak bandwidth grows with # cores: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Intel Core i7 can generate two references per core per clock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Four cores and 3.2 GHz clock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25.6 billion 64-bit data references/second +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12.8 billion 128-bit </a:t>
            </a:r>
            <a:r>
              <a:rPr lang="en-US" smtClean="0"/>
              <a:t>instruction references/second</a:t>
            </a:r>
            <a:endParaRPr lang="en-US" dirty="0" smtClean="0"/>
          </a:p>
          <a:p>
            <a:pPr lvl="3">
              <a:lnSpc>
                <a:spcPct val="90000"/>
              </a:lnSpc>
            </a:pPr>
            <a:r>
              <a:rPr lang="en-US" dirty="0" smtClean="0"/>
              <a:t>= 409.6 GB/s!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DRAM bandwidth is </a:t>
            </a:r>
            <a:r>
              <a:rPr lang="en-US" smtClean="0"/>
              <a:t>only </a:t>
            </a:r>
            <a:r>
              <a:rPr lang="en-US" smtClean="0"/>
              <a:t>8% </a:t>
            </a:r>
            <a:r>
              <a:rPr lang="en-US" dirty="0" smtClean="0"/>
              <a:t>of </a:t>
            </a:r>
            <a:r>
              <a:rPr lang="en-US" smtClean="0"/>
              <a:t>this </a:t>
            </a:r>
            <a:r>
              <a:rPr lang="en-US" smtClean="0"/>
              <a:t>(</a:t>
            </a:r>
            <a:r>
              <a:rPr lang="en-US" smtClean="0"/>
              <a:t>34.1</a:t>
            </a:r>
            <a:r>
              <a:rPr lang="en-US" smtClean="0"/>
              <a:t> </a:t>
            </a:r>
            <a:r>
              <a:rPr lang="en-US" dirty="0" smtClean="0"/>
              <a:t>GB/s)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Requires: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Multi-port, pipelined caches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Two levels of cache per core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Shared third-level cache on chip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High-end microprocessors have &gt;10 MB on-chip cache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Consumes large amount of area and power budget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When a word is not found in the cache, a </a:t>
            </a:r>
            <a:r>
              <a:rPr lang="en-US" sz="2800" i="1" dirty="0" smtClean="0"/>
              <a:t>miss </a:t>
            </a:r>
            <a:r>
              <a:rPr lang="en-US" sz="2800" dirty="0" smtClean="0"/>
              <a:t>occurs: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Fetch word from lower level in hierarchy, requiring a higher latency reference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Lower level may be another cache or the main memory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Also fetch the other words contained within the </a:t>
            </a:r>
            <a:r>
              <a:rPr lang="en-US" sz="2400" i="1" dirty="0" smtClean="0"/>
              <a:t>block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Takes advantage of spatial locality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Place block into cache in any location within its </a:t>
            </a:r>
            <a:r>
              <a:rPr lang="en-US" sz="2400" i="1" dirty="0" smtClean="0"/>
              <a:t>set</a:t>
            </a:r>
            <a:r>
              <a:rPr lang="en-US" sz="2400" dirty="0" smtClean="0"/>
              <a:t>, determined by address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block address MOD number </a:t>
            </a:r>
            <a:r>
              <a:rPr lang="en-US" sz="2000" smtClean="0"/>
              <a:t>of </a:t>
            </a:r>
            <a:r>
              <a:rPr lang="en-US" sz="2000" smtClean="0"/>
              <a:t>sets in cache</a:t>
            </a:r>
            <a:endParaRPr lang="en-US" sz="2000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smtClean="0"/>
              <a:t>n</a:t>
            </a:r>
            <a:r>
              <a:rPr lang="en-US" sz="2800" dirty="0" smtClean="0"/>
              <a:t> sets =&gt; </a:t>
            </a:r>
            <a:r>
              <a:rPr lang="en-US" sz="2800" i="1" dirty="0" smtClean="0"/>
              <a:t>n-way set associative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Direct-mapped cache =&gt; </a:t>
            </a:r>
            <a:r>
              <a:rPr lang="en-US" sz="2400" dirty="0" smtClean="0"/>
              <a:t>one block per set</a:t>
            </a:r>
            <a:endParaRPr lang="en-US" sz="2400" i="1" dirty="0" smtClean="0"/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Fully associative </a:t>
            </a:r>
            <a:r>
              <a:rPr lang="en-US" sz="2400" dirty="0" smtClean="0"/>
              <a:t>=&gt; one set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Writing to cache:  two strategies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Write-through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Immediately update lower levels of hierarchy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Write-back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Only update lower levels of hierarchy when an updated block is replaced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Both strategies use </a:t>
            </a:r>
            <a:r>
              <a:rPr lang="en-US" sz="2400" i="1" dirty="0" smtClean="0"/>
              <a:t>write buffer </a:t>
            </a:r>
            <a:r>
              <a:rPr lang="en-US" sz="2400" dirty="0" smtClean="0"/>
              <a:t>to make writes asynchronous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Miss rate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Fraction of cache access that result in a miss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Causes of misses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Compulsory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First reference to a block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Capacity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Blocks discarded and later retrieved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Conflict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Program makes repeated references to multiple addresses from different blocks that map to the same location in the cache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22649</TotalTime>
  <Words>3497</Words>
  <Application>Microsoft Office PowerPoint</Application>
  <PresentationFormat>On-screen Show (4:3)</PresentationFormat>
  <Paragraphs>609</Paragraphs>
  <Slides>48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Arial Black</vt:lpstr>
      <vt:lpstr>Courier New</vt:lpstr>
      <vt:lpstr>Times New Roman</vt:lpstr>
      <vt:lpstr>Wingdings</vt:lpstr>
      <vt:lpstr>1_cod4e</vt:lpstr>
      <vt:lpstr>PowerPoint Presentation</vt:lpstr>
      <vt:lpstr>Introduction</vt:lpstr>
      <vt:lpstr>Memory Hierarchy</vt:lpstr>
      <vt:lpstr>Memory Performance Gap</vt:lpstr>
      <vt:lpstr>Memory Hierarchy Design</vt:lpstr>
      <vt:lpstr>Performance and Power</vt:lpstr>
      <vt:lpstr>Memory Hierarchy Basics</vt:lpstr>
      <vt:lpstr>Memory Hierarchy Basics</vt:lpstr>
      <vt:lpstr>Memory Hierarchy Basics</vt:lpstr>
      <vt:lpstr>Memory Hierarchy Basics</vt:lpstr>
      <vt:lpstr>Memory Hierarchy Basics</vt:lpstr>
      <vt:lpstr>Memory Technology and Optimizations</vt:lpstr>
      <vt:lpstr>Memory Technology</vt:lpstr>
      <vt:lpstr>Internal Organization of DRAM</vt:lpstr>
      <vt:lpstr>Memory Technology</vt:lpstr>
      <vt:lpstr>Memory Optimizations</vt:lpstr>
      <vt:lpstr>Memory Optimizations</vt:lpstr>
      <vt:lpstr>Memory Optimizations</vt:lpstr>
      <vt:lpstr>Memory Optimizations</vt:lpstr>
      <vt:lpstr>Memory Power Consumption</vt:lpstr>
      <vt:lpstr>Stacked/Embedded DRAMs</vt:lpstr>
      <vt:lpstr>Flash Memory</vt:lpstr>
      <vt:lpstr>NAND Flash Memory</vt:lpstr>
      <vt:lpstr>Memory Dependability</vt:lpstr>
      <vt:lpstr>Advanced Optimizations</vt:lpstr>
      <vt:lpstr>L1 Size and Associativity</vt:lpstr>
      <vt:lpstr>L1 Size and Associativity</vt:lpstr>
      <vt:lpstr>Way Prediction</vt:lpstr>
      <vt:lpstr>Pipelined Caches</vt:lpstr>
      <vt:lpstr>Multibanked Caches</vt:lpstr>
      <vt:lpstr>Nonblocking Caches</vt:lpstr>
      <vt:lpstr>Critical Word First, Early Restart</vt:lpstr>
      <vt:lpstr>Merging Write Buffer</vt:lpstr>
      <vt:lpstr>Compiler Optimizations</vt:lpstr>
      <vt:lpstr>Blocking</vt:lpstr>
      <vt:lpstr>Blocking</vt:lpstr>
      <vt:lpstr>Hardware Prefetching</vt:lpstr>
      <vt:lpstr>Compiler Prefetching</vt:lpstr>
      <vt:lpstr>Use HBM to Extend Hierarchy</vt:lpstr>
      <vt:lpstr>Use HBM to Extend Hierarchy</vt:lpstr>
      <vt:lpstr>Use HBM to Extend Hierarchy</vt:lpstr>
      <vt:lpstr>Summary</vt:lpstr>
      <vt:lpstr>Virtual Memory and Virtual Machines</vt:lpstr>
      <vt:lpstr>Virtual Machines</vt:lpstr>
      <vt:lpstr>Requirements of VMM</vt:lpstr>
      <vt:lpstr>Impact of VMs on Virtual Memory</vt:lpstr>
      <vt:lpstr>Extending the ISA for Virtualization</vt:lpstr>
      <vt:lpstr>Fallacies and Pitfalls</vt:lpstr>
    </vt:vector>
  </TitlesOfParts>
  <Company>Ashenden Designs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Jason D. Bakos</cp:lastModifiedBy>
  <cp:revision>240</cp:revision>
  <dcterms:created xsi:type="dcterms:W3CDTF">2008-07-27T22:34:41Z</dcterms:created>
  <dcterms:modified xsi:type="dcterms:W3CDTF">2017-12-29T02:49:39Z</dcterms:modified>
</cp:coreProperties>
</file>