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302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303" r:id="rId29"/>
    <p:sldId id="297" r:id="rId30"/>
    <p:sldId id="298" r:id="rId31"/>
    <p:sldId id="299" r:id="rId32"/>
    <p:sldId id="300" r:id="rId33"/>
    <p:sldId id="304" r:id="rId34"/>
    <p:sldId id="301" r:id="rId35"/>
    <p:sldId id="305" r:id="rId3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66"/>
    <a:srgbClr val="003399"/>
    <a:srgbClr val="000099"/>
    <a:srgbClr val="808080"/>
    <a:srgbClr val="5F5F5F"/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86" autoAdjust="0"/>
  </p:normalViewPr>
  <p:slideViewPr>
    <p:cSldViewPr>
      <p:cViewPr varScale="1">
        <p:scale>
          <a:sx n="94" d="100"/>
          <a:sy n="94" d="100"/>
        </p:scale>
        <p:origin x="152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F719C247-6A21-43CC-B5FC-4B6F3D9F6207}" type="datetime3">
              <a:rPr lang="en-US" smtClean="0"/>
              <a:t>2 January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27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A67B43F7-FB1E-4A89-994B-609D4B206ECF}" type="datetime3">
              <a:rPr lang="en-US" smtClean="0"/>
              <a:t>2 January 2018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817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929ED3B-E187-41B3-8CEA-0B9C42BDB88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42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6BDECD-AE4A-431D-893B-17CA633E75FC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993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013E843-C905-4913-B105-FA8DCBE9DBE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788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9E5EAC7-CE4D-4D7D-9123-51BD9648A752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97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9A9FCE-260D-45AB-B0B4-1DB7511FA5DE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907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488BC1B-9C7E-4640-86C6-88D721B88448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798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023FBD-0325-42B6-A9F1-A3E42B7EDC92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53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AF2390E-7AEA-4EB1-8D41-634EC8A8EFAC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318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9C4A077-35CF-475D-80AA-90D2064B5E0D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035339-9F94-47CD-A8DD-29D386833A3F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34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745BEA-EDD4-4B02-A05F-7ED9BBE0C03F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81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5AF675D-C511-49E8-82D9-BEAC30A42B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6296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745BEA-EDD4-4B02-A05F-7ED9BBE0C03F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095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7EC08CB-8D62-4C1E-A2D8-21A5C7531C00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675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F4F59AB-C302-476E-9AAE-92DD2AE9CF32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531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D6252C-3F1F-434A-8CA8-7DC2AF76AA76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85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9908FAC-05C3-482C-8C62-A14C97930BA6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9946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9722C09-6AB7-450E-9058-2865DB1EB77F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876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C725D0C-BEBC-4778-80B2-4F6D4A8BC394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804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E5138C-E7E3-45F4-9AFF-0C21ADB991B5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437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E5138C-E7E3-45F4-9AFF-0C21ADB991B5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479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7CED2D-40C1-4FC7-83E0-BE84D870D65D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15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E5F103F-51BB-471F-B1F8-E903491D5E65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785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E94CB08-131C-4047-9DBD-11AB517E0A17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050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3656F28-1E02-4E57-B920-63E984B240E9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555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AC4F9A4-E25A-4155-BCD6-2120A85A1DF6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195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AC4F9A4-E25A-4155-BCD6-2120A85A1DF6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337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B98500-306E-40F9-AA23-BBFB305F717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9074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B98500-306E-40F9-AA23-BBFB305F717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B7787A6-C1EC-4B66-8206-CDE9AB49E4C7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83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D9252F-3718-4877-877E-CF151F5E8C45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11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E5F0E1E-AAEC-4C9B-81CD-9FB82E5240D2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800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4FB270D-E83F-4064-BC7E-4539E1EC7E7F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17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784119-2057-43B7-A6E7-A434DCD5246A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60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08686F-C68F-4A85-9EB8-7D5483E87A2F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20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4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0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18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18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5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smtClean="0">
                <a:solidFill>
                  <a:srgbClr val="0066FF"/>
                </a:solidFill>
                <a:latin typeface="Arial" charset="0"/>
              </a:rPr>
              <a:t>Thread-Level </a:t>
            </a:r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Parallelism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789285" y="-100013"/>
            <a:ext cx="450206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, Sixth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0768"/>
            <a:ext cx="8280920" cy="4343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Complications for the basic MSI protocol: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Operations are not atomic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 detect miss, acquire bus, receive a response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Creates possibility of deadlock and races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One solution:  processor that sends invalidate can hold bus until other processors receive the invalidate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Extensions: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Add exclusive state to indicate clean block in only one cache (MESI protocol)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Prevents needing to write invalidate on a write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Owned state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dirty="0" smtClean="0"/>
              <a:t>Coherence Protocols:  Extensions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10381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Shared memory bus and snooping bandwidth is bottleneck for scaling symmetric multiprocessors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Duplicating tags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Place directory in outermost cache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crossbars or point-to-point networks with banked memory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77" y="1268761"/>
            <a:ext cx="4038380" cy="3816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Every multicore with &gt;8 processors uses an interconnect other than bus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Makes it difficult to serialize events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Write and upgrade misses are not atomic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How can the processor know when all invalidates are complete?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How can we resolve races when two processors write at the same time?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Solution:  associate each block with a single bus</a:t>
            </a: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Coherence influences cache miss rate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Coherence misses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True sharing misses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Write to shared block (transmission of invalidation)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Read an invalidated block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False sharing misses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Read an unmodified word in an invalidated block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833866"/>
            <a:ext cx="6623864" cy="5312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817563"/>
            <a:ext cx="4752528" cy="5376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878938"/>
            <a:ext cx="4896544" cy="5435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980728"/>
            <a:ext cx="5491158" cy="525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Snooping schemes require communication among all caches on every cache miss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Limits scalability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Another approach:  Use centralized directory to keep </a:t>
            </a:r>
            <a:r>
              <a:rPr lang="en-US" dirty="0" smtClean="0"/>
              <a:t>track of every block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Which caches have each block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Dirty status of each block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Implement in shared L3 cache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Keep bit vector of size = # cores for each block in L3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scalable beyond </a:t>
            </a:r>
            <a:r>
              <a:rPr lang="en-US" smtClean="0"/>
              <a:t>shared </a:t>
            </a:r>
            <a:r>
              <a:rPr lang="en-US" smtClean="0"/>
              <a:t>L3</a:t>
            </a:r>
            <a:endParaRPr lang="en-US" sz="28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Thread-Level parallelism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Have multiple program counters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MIMD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Targeted for tightly-coupled shared-memory multiprocessors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processors, need </a:t>
            </a:r>
            <a:r>
              <a:rPr lang="en-US" i="1" dirty="0" smtClean="0"/>
              <a:t>n</a:t>
            </a:r>
            <a:r>
              <a:rPr lang="en-US" dirty="0" smtClean="0"/>
              <a:t> threads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Amount of computation assigned to each thread = grain size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Threads can be used for data-level parallelism, but the overheads may outweigh the benefit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Alternative approach: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Distribute memory</a:t>
            </a:r>
            <a:endParaRPr lang="en-US" sz="24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97150"/>
            <a:ext cx="7020272" cy="411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each block, maintain state: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Shared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One or more nodes have the block cached, value in memory is up-to-date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Set of node IDs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Uncached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Modified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Exactly one node has a copy of the cache block, value in memory is out-of-date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Owner node ID</a:t>
            </a:r>
          </a:p>
          <a:p>
            <a:pPr lvl="2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Directory maintains block states and sends invalidation messages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Messages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96752"/>
            <a:ext cx="8388424" cy="4500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954604"/>
            <a:ext cx="4400795" cy="4418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1422649"/>
            <a:ext cx="4077281" cy="3924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dirty="0" err="1" smtClean="0"/>
              <a:t>uncached</a:t>
            </a:r>
            <a:r>
              <a:rPr lang="en-US" dirty="0" smtClean="0"/>
              <a:t> block: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Requesting node is sent the requested data and is made the only sharing node, block is now shared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requesting node is sent the requested data and becomes the sharing node, block is now exclusive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shared block: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requesting node is sent the requested data from memory, node is added to sharing set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requesting node is sent the value, all nodes in the sharing set are sent invalidate messages, sharing set only contains requesting node, block is now exclusive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exclusive block: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owner is sent a data fetch message, block becomes shared, owner sends data to the directory, data written back to memory, sharers set contains old owner and requestor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write back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Block becomes </a:t>
            </a:r>
            <a:r>
              <a:rPr lang="en-US" dirty="0" err="1" smtClean="0"/>
              <a:t>uncached</a:t>
            </a:r>
            <a:r>
              <a:rPr lang="en-US" dirty="0" smtClean="0"/>
              <a:t>, sharer set is empty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Message is sent to old owner to invalidate and send the value to the directory, requestor becomes new owner, block remains exclusive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Synchronization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Basic building blocks: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Atomic exchange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Swaps register with memory location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Test-and-set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Sets under condition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Fetch-and-increment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Reads original value from memory and increments it in memory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Requires memory read and write in uninterruptable instruction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RISC-V:  load reserved/store conditional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If the contents of the memory location specified by the load linked are changed before the store conditional to the same address, the store conditional fails</a:t>
            </a:r>
            <a:endParaRPr lang="en-US" sz="18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8046263" y="728404"/>
            <a:ext cx="182614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Synchronization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Atomic exchange (EXCH):</a:t>
            </a:r>
            <a:endParaRPr lang="en-US" dirty="0" smtClean="0"/>
          </a:p>
          <a:p>
            <a:pPr>
              <a:buNone/>
            </a:pPr>
            <a:r>
              <a:rPr lang="en-US" sz="2000" smtClean="0"/>
              <a:t>try:	mov x3,x4	;mov </a:t>
            </a:r>
            <a:r>
              <a:rPr lang="en-US" sz="2000"/>
              <a:t>exchange value</a:t>
            </a:r>
          </a:p>
          <a:p>
            <a:pPr>
              <a:buNone/>
            </a:pPr>
            <a:r>
              <a:rPr lang="en-US" sz="2000" smtClean="0"/>
              <a:t>		lr x2,x1		;load </a:t>
            </a:r>
            <a:r>
              <a:rPr lang="en-US" sz="2000"/>
              <a:t>reserved from</a:t>
            </a:r>
          </a:p>
          <a:p>
            <a:pPr>
              <a:buNone/>
            </a:pPr>
            <a:r>
              <a:rPr lang="en-US" sz="2000" smtClean="0"/>
              <a:t>		sc </a:t>
            </a:r>
            <a:r>
              <a:rPr lang="en-US" sz="2000"/>
              <a:t>x3,0(x1</a:t>
            </a:r>
            <a:r>
              <a:rPr lang="en-US" sz="2000" smtClean="0"/>
              <a:t>)	;</a:t>
            </a:r>
            <a:r>
              <a:rPr lang="en-US" sz="2000"/>
              <a:t>store conditional</a:t>
            </a:r>
          </a:p>
          <a:p>
            <a:pPr>
              <a:buNone/>
            </a:pPr>
            <a:r>
              <a:rPr lang="en-US" sz="2000" smtClean="0"/>
              <a:t>		bnez x3,try	;branch </a:t>
            </a:r>
            <a:r>
              <a:rPr lang="en-US" sz="2000"/>
              <a:t>store fails</a:t>
            </a:r>
          </a:p>
          <a:p>
            <a:pPr>
              <a:buNone/>
            </a:pPr>
            <a:r>
              <a:rPr lang="en-US" sz="2000" smtClean="0"/>
              <a:t>		mov x4,x2	;put </a:t>
            </a:r>
            <a:r>
              <a:rPr lang="en-US" sz="2000"/>
              <a:t>load value in x4?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mtClean="0"/>
              <a:t>Atomic increment:</a:t>
            </a:r>
            <a:endParaRPr lang="en-US" dirty="0" smtClean="0"/>
          </a:p>
          <a:p>
            <a:pPr>
              <a:buNone/>
            </a:pPr>
            <a:r>
              <a:rPr lang="en-US" sz="2000" smtClean="0"/>
              <a:t>try:	lr x2,x1		;load </a:t>
            </a:r>
            <a:r>
              <a:rPr lang="en-US" sz="2000"/>
              <a:t>reserved 0(x1)</a:t>
            </a:r>
          </a:p>
          <a:p>
            <a:pPr>
              <a:buNone/>
            </a:pPr>
            <a:r>
              <a:rPr lang="en-US" sz="2000" smtClean="0"/>
              <a:t>		addi x3,x2,1	;increment</a:t>
            </a:r>
            <a:endParaRPr lang="en-US" sz="2000"/>
          </a:p>
          <a:p>
            <a:pPr>
              <a:buNone/>
            </a:pPr>
            <a:r>
              <a:rPr lang="en-US" sz="2000" smtClean="0"/>
              <a:t>		sc </a:t>
            </a:r>
            <a:r>
              <a:rPr lang="en-US" sz="2000"/>
              <a:t>x3,0(x1</a:t>
            </a:r>
            <a:r>
              <a:rPr lang="en-US" sz="2000" smtClean="0"/>
              <a:t>)	;</a:t>
            </a:r>
            <a:r>
              <a:rPr lang="en-US" sz="2000"/>
              <a:t>store conditional</a:t>
            </a:r>
          </a:p>
          <a:p>
            <a:pPr>
              <a:buNone/>
            </a:pPr>
            <a:r>
              <a:rPr lang="en-US" sz="2000" smtClean="0"/>
              <a:t>		bnez x3,try	;branch </a:t>
            </a:r>
            <a:r>
              <a:rPr lang="en-US" sz="2000"/>
              <a:t>store fails</a:t>
            </a:r>
            <a:endParaRPr lang="en-US" sz="20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8046263" y="728404"/>
            <a:ext cx="182614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Synchronization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Lock (no cache coherence)</a:t>
            </a:r>
            <a:endParaRPr lang="en-US" dirty="0" smtClean="0"/>
          </a:p>
          <a:p>
            <a:pPr marL="0" indent="0">
              <a:buNone/>
            </a:pPr>
            <a:r>
              <a:rPr lang="en-US" sz="2000" smtClean="0"/>
              <a:t>	addi </a:t>
            </a:r>
            <a:r>
              <a:rPr lang="en-US" sz="2000"/>
              <a:t>x2,R0,#1</a:t>
            </a:r>
          </a:p>
          <a:p>
            <a:pPr marL="0" indent="0">
              <a:buNone/>
            </a:pPr>
            <a:r>
              <a:rPr lang="en-US" sz="2000" smtClean="0"/>
              <a:t>lockit:	EXCH </a:t>
            </a:r>
            <a:r>
              <a:rPr lang="en-US" sz="2000"/>
              <a:t>x2,0(x1</a:t>
            </a:r>
            <a:r>
              <a:rPr lang="en-US" sz="2000" smtClean="0"/>
              <a:t>)		;</a:t>
            </a:r>
            <a:r>
              <a:rPr lang="en-US" sz="2000"/>
              <a:t>atomic exchange</a:t>
            </a:r>
          </a:p>
          <a:p>
            <a:pPr marL="0" indent="0">
              <a:buNone/>
            </a:pPr>
            <a:r>
              <a:rPr lang="en-US" sz="2000" smtClean="0"/>
              <a:t>	bnez x2,locket		;already </a:t>
            </a:r>
            <a:r>
              <a:rPr lang="en-US" sz="2000"/>
              <a:t>locked?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mtClean="0"/>
              <a:t>Lock (cache coherence):</a:t>
            </a:r>
            <a:endParaRPr lang="en-US" dirty="0" smtClean="0"/>
          </a:p>
          <a:p>
            <a:pPr marL="0" indent="0">
              <a:buNone/>
            </a:pPr>
            <a:r>
              <a:rPr lang="en-US" sz="2000" smtClean="0"/>
              <a:t>lockit:	ld </a:t>
            </a:r>
            <a:r>
              <a:rPr lang="en-US" sz="2000"/>
              <a:t>x2,0(x1</a:t>
            </a:r>
            <a:r>
              <a:rPr lang="en-US" sz="2000" smtClean="0"/>
              <a:t>)		;</a:t>
            </a:r>
            <a:r>
              <a:rPr lang="en-US" sz="2000"/>
              <a:t>load of lock</a:t>
            </a:r>
          </a:p>
          <a:p>
            <a:pPr marL="0" indent="0">
              <a:buNone/>
            </a:pPr>
            <a:r>
              <a:rPr lang="en-US" sz="2000" smtClean="0"/>
              <a:t>	bnez x2,locket		;not </a:t>
            </a:r>
            <a:r>
              <a:rPr lang="en-US" sz="2000"/>
              <a:t>available-spin</a:t>
            </a:r>
          </a:p>
          <a:p>
            <a:pPr marL="0" indent="0">
              <a:buNone/>
            </a:pPr>
            <a:r>
              <a:rPr lang="en-US" sz="2000" smtClean="0"/>
              <a:t>	addi </a:t>
            </a:r>
            <a:r>
              <a:rPr lang="en-US" sz="2000"/>
              <a:t>x2,R0</a:t>
            </a:r>
            <a:r>
              <a:rPr lang="en-US" sz="2000"/>
              <a:t>,#</a:t>
            </a:r>
            <a:r>
              <a:rPr lang="en-US" sz="2000" smtClean="0"/>
              <a:t>1		;load </a:t>
            </a:r>
            <a:r>
              <a:rPr lang="en-US" sz="2000"/>
              <a:t>locked value</a:t>
            </a:r>
          </a:p>
          <a:p>
            <a:pPr marL="0" indent="0">
              <a:buNone/>
            </a:pPr>
            <a:r>
              <a:rPr lang="en-US" sz="2000" smtClean="0"/>
              <a:t>	EXCH </a:t>
            </a:r>
            <a:r>
              <a:rPr lang="en-US" sz="2000"/>
              <a:t>x2,0(x1</a:t>
            </a:r>
            <a:r>
              <a:rPr lang="en-US" sz="2000" smtClean="0"/>
              <a:t>)		;</a:t>
            </a:r>
            <a:r>
              <a:rPr lang="en-US" sz="2000"/>
              <a:t>swap</a:t>
            </a:r>
          </a:p>
          <a:p>
            <a:pPr marL="0" indent="0">
              <a:buNone/>
            </a:pPr>
            <a:r>
              <a:rPr lang="en-US" sz="2000" smtClean="0"/>
              <a:t>	bnez x2,locket		;branch </a:t>
            </a:r>
            <a:r>
              <a:rPr lang="en-US" sz="2000"/>
              <a:t>if lock wasn’t 0</a:t>
            </a:r>
            <a:endParaRPr lang="en-US" sz="20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8046263" y="728404"/>
            <a:ext cx="182614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Synchronization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Advantage of this scheme:  reduces memory traffic</a:t>
            </a:r>
            <a:endParaRPr lang="en-US" sz="20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8046263" y="728404"/>
            <a:ext cx="182614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Synchronization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89526"/>
            <a:ext cx="7308304" cy="4419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3918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Symmetric multiprocessors (SMP)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Small number of cores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Share single memory with uniform memory latency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Distributed shared memory (DSM)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Memory distributed among processors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Non-uniform memory access/latency (NUMA)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Processors connected via direct (switched) and non-direct (multi-hop) interconnection networks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980" y="833052"/>
            <a:ext cx="3371853" cy="30279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106" y="3907825"/>
            <a:ext cx="4223599" cy="2222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Models of Memory Consistency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1052736"/>
            <a:ext cx="1872208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solidFill>
                  <a:srgbClr val="0033CC"/>
                </a:solidFill>
                <a:latin typeface="+mn-lt"/>
              </a:rPr>
              <a:t>Processor 1: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A=0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…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A=1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if (B==0) …</a:t>
            </a:r>
            <a:endParaRPr lang="en-US" sz="18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052736"/>
            <a:ext cx="1872208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solidFill>
                  <a:srgbClr val="0033CC"/>
                </a:solidFill>
                <a:latin typeface="+mn-lt"/>
              </a:rPr>
              <a:t>Processor 2: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B=0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…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B=1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if (A==0) …</a:t>
            </a:r>
            <a:endParaRPr lang="en-US" sz="18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lang="en-US" sz="28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lang="en-US" sz="28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 be impossible for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both if-statements to be evaluated as true</a:t>
            </a:r>
          </a:p>
          <a:p>
            <a:pPr marL="800100" lvl="1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Delayed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write invalidate?</a:t>
            </a:r>
          </a:p>
          <a:p>
            <a:pPr marL="800100" lvl="1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Sequential consistency:</a:t>
            </a:r>
          </a:p>
          <a:p>
            <a:pPr marL="800100" lvl="1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2000" kern="0" baseline="0" dirty="0" smtClean="0">
                <a:solidFill>
                  <a:srgbClr val="003399"/>
                </a:solidFill>
                <a:latin typeface="+mn-lt"/>
              </a:rPr>
              <a:t>Result</a:t>
            </a:r>
            <a:r>
              <a:rPr lang="en-US" sz="2000" kern="0" dirty="0" smtClean="0">
                <a:solidFill>
                  <a:srgbClr val="003399"/>
                </a:solidFill>
                <a:latin typeface="+mn-lt"/>
              </a:rPr>
              <a:t> of execution should be the same as long as:</a:t>
            </a:r>
          </a:p>
          <a:p>
            <a:pPr marL="1257300" lvl="2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1800" kern="0" dirty="0" smtClean="0">
                <a:solidFill>
                  <a:srgbClr val="003399"/>
                </a:solidFill>
                <a:latin typeface="+mn-lt"/>
              </a:rPr>
              <a:t>Accesses on each processor were kept in order</a:t>
            </a:r>
          </a:p>
          <a:p>
            <a:pPr marL="1257300" lvl="2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1800" kern="0" dirty="0" smtClean="0">
                <a:solidFill>
                  <a:srgbClr val="003399"/>
                </a:solidFill>
                <a:latin typeface="+mn-lt"/>
              </a:rPr>
              <a:t>Accesses on different processors were arbitrarily interleaved</a:t>
            </a:r>
            <a:endParaRPr lang="en-US" sz="1600" kern="0" dirty="0" smtClean="0">
              <a:solidFill>
                <a:srgbClr val="0033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To implement, delay completion of all memory accesses until all invalidations caused by the access are completed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Reduces performance!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Alternatives: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Program-enforced synchronization to force write on processor to occur before read on the other processor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Requires synchronization object for A and another for B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“Unlock” after write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“Lock” after read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Relaxed Consistency Models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Rules: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X → 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Operation X must complete before operation Y is done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Sequential consistency requires: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R → W, R → R, W → R, W → W</a:t>
            </a:r>
          </a:p>
          <a:p>
            <a:pPr lvl="3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Relax W → 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“Total store ordering”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Relax W → W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“Partial store order”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Relax R → W and R → 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“Weak ordering” and “release consistency”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Relaxed Consistency Models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50" y="814590"/>
            <a:ext cx="8290815" cy="2326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278259"/>
            <a:ext cx="5859728" cy="29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Relaxed Consistency Models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Consistency model is multiprocessor specific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Programmers will often implement explicit synchronization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Speculation gives much of the performance advantage of relaxed models with sequential consistency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Basic idea:  if an invalidation arrives for a result that has not been committed, use speculation recovery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Fallacies and Pitfalls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Measuring performance of multiprocessors by linear speedup versus execution time</a:t>
            </a:r>
          </a:p>
          <a:p>
            <a:pPr>
              <a:lnSpc>
                <a:spcPct val="90000"/>
              </a:lnSpc>
            </a:pPr>
            <a:r>
              <a:rPr lang="en-US" smtClean="0"/>
              <a:t>Amdahl’s Law doesn’t apply to parallel computers</a:t>
            </a:r>
          </a:p>
          <a:p>
            <a:pPr>
              <a:lnSpc>
                <a:spcPct val="90000"/>
              </a:lnSpc>
            </a:pPr>
            <a:r>
              <a:rPr lang="en-US" smtClean="0"/>
              <a:t>Linear speedups are needed to make multiprocessors cost-effective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Doesn’t consider cost of other system components</a:t>
            </a:r>
          </a:p>
          <a:p>
            <a:pPr>
              <a:lnSpc>
                <a:spcPct val="90000"/>
              </a:lnSpc>
            </a:pPr>
            <a:r>
              <a:rPr lang="en-US" smtClean="0"/>
              <a:t>Not developing the software to take advantage of, or optimize for, a multiprocessor architecture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15437" y="940872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Fallacies and Pitfalls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Processors may see different values through their caches: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64904"/>
            <a:ext cx="8301353" cy="1706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Coherence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reads by any processor must return the most recently written value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Writes to the same location by any two processors are seen in the same order by all processors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written value will be returned by a read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a processor writes location A followed by location B, any processor that sees the new value of B must also see the new value of 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Coherence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Coherent caches provide: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Migration</a:t>
            </a:r>
            <a:r>
              <a:rPr lang="en-US" dirty="0" smtClean="0"/>
              <a:t>:  movement of data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Replication</a:t>
            </a:r>
            <a:r>
              <a:rPr lang="en-US" dirty="0" smtClean="0"/>
              <a:t>:  multiple copies of data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Cache coherence protocols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Directory based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Sharing status of each block kept in one location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Snooping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Each core tracks sharing status of each block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Write invalidate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 write, invalidate all other copies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bus itself to serialize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Write cannot complete until bus access is obtained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Write update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 write, update all copies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80928"/>
            <a:ext cx="8262228" cy="2476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Locating an item when a read miss occurs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write-back cache, the updated value must be sent to the requesting processor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Cache lines marked as shared or exclusive/modified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writes to shared lines need an invalidate broadcast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After this, the line is marked as exclusive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817563"/>
            <a:ext cx="6408712" cy="5407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23707</TotalTime>
  <Words>2435</Words>
  <Application>Microsoft Office PowerPoint</Application>
  <PresentationFormat>On-screen Show (4:3)</PresentationFormat>
  <Paragraphs>451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Black</vt:lpstr>
      <vt:lpstr>Times New Roman</vt:lpstr>
      <vt:lpstr>Wingdings</vt:lpstr>
      <vt:lpstr>1_cod4e</vt:lpstr>
      <vt:lpstr>PowerPoint Presentation</vt:lpstr>
      <vt:lpstr>Introduction</vt:lpstr>
      <vt:lpstr>Types</vt:lpstr>
      <vt:lpstr>Cache Coherence</vt:lpstr>
      <vt:lpstr>Cache Coherence</vt:lpstr>
      <vt:lpstr>Enforcing Coherence</vt:lpstr>
      <vt:lpstr>Snoopy Coherence Protocols</vt:lpstr>
      <vt:lpstr>Snoopy Coherence Protocols</vt:lpstr>
      <vt:lpstr>Snoopy Coherence Protocols</vt:lpstr>
      <vt:lpstr>Snoopy Coherence Protocols</vt:lpstr>
      <vt:lpstr>Snoopy Coherence Protocols</vt:lpstr>
      <vt:lpstr>Coherence Protocols:  Extensions</vt:lpstr>
      <vt:lpstr>Coherence Protocols</vt:lpstr>
      <vt:lpstr>Performance</vt:lpstr>
      <vt:lpstr>Performance Study:  Commercial Workload</vt:lpstr>
      <vt:lpstr>Performance Study:  Commercial Workload</vt:lpstr>
      <vt:lpstr>Performance Study:  Commercial Workload</vt:lpstr>
      <vt:lpstr>Performance Study:  Commercial Workload</vt:lpstr>
      <vt:lpstr>Directory Protocols</vt:lpstr>
      <vt:lpstr>Directory Protocols</vt:lpstr>
      <vt:lpstr>Directory Protocols</vt:lpstr>
      <vt:lpstr>Messages</vt:lpstr>
      <vt:lpstr>Directory Protocols</vt:lpstr>
      <vt:lpstr>Directory Protocols</vt:lpstr>
      <vt:lpstr>Directory Protocols</vt:lpstr>
      <vt:lpstr>Synchronization</vt:lpstr>
      <vt:lpstr>Implementing Locks</vt:lpstr>
      <vt:lpstr>Implementing Locks</vt:lpstr>
      <vt:lpstr>Implementing Locks</vt:lpstr>
      <vt:lpstr>Models of Memory Consistency</vt:lpstr>
      <vt:lpstr>Implementing Locks</vt:lpstr>
      <vt:lpstr>Relaxed Consistency Models</vt:lpstr>
      <vt:lpstr>Relaxed Consistency Models</vt:lpstr>
      <vt:lpstr>Relaxed Consistency Models</vt:lpstr>
      <vt:lpstr>Fallacies and Pitfalls</vt:lpstr>
    </vt:vector>
  </TitlesOfParts>
  <Company>Ashenden 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Jason D. Bakos</cp:lastModifiedBy>
  <cp:revision>740</cp:revision>
  <dcterms:created xsi:type="dcterms:W3CDTF">2008-07-27T22:34:41Z</dcterms:created>
  <dcterms:modified xsi:type="dcterms:W3CDTF">2018-01-02T15:04:32Z</dcterms:modified>
</cp:coreProperties>
</file>