
<file path=[Content_Types].xml><?xml version="1.0" encoding="utf-8"?>
<Types xmlns="http://schemas.openxmlformats.org/package/2006/content-types">
  <Default Extension="jpeg" ContentType="image/jpeg"/>
  <Default Extension="JPG" ContentType="image/.jpg"/>
  <Default Extension="tiff" ContentType="image/tif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7"/>
  </p:notesMasterIdLst>
  <p:sldIdLst>
    <p:sldId id="430" r:id="rId6"/>
    <p:sldId id="432" r:id="rId8"/>
    <p:sldId id="6733" r:id="rId9"/>
    <p:sldId id="6741" r:id="rId10"/>
    <p:sldId id="6743" r:id="rId11"/>
    <p:sldId id="6742" r:id="rId12"/>
    <p:sldId id="6744" r:id="rId13"/>
    <p:sldId id="6745" r:id="rId14"/>
    <p:sldId id="6746" r:id="rId15"/>
    <p:sldId id="6747" r:id="rId16"/>
    <p:sldId id="6760" r:id="rId17"/>
    <p:sldId id="6749" r:id="rId18"/>
    <p:sldId id="6751" r:id="rId19"/>
    <p:sldId id="6752" r:id="rId20"/>
    <p:sldId id="6753" r:id="rId21"/>
    <p:sldId id="6755" r:id="rId22"/>
    <p:sldId id="6756" r:id="rId23"/>
    <p:sldId id="6757" r:id="rId24"/>
    <p:sldId id="6758" r:id="rId25"/>
    <p:sldId id="6759" r:id="rId26"/>
    <p:sldId id="6761" r:id="rId27"/>
    <p:sldId id="6766" r:id="rId28"/>
    <p:sldId id="6762" r:id="rId29"/>
    <p:sldId id="6763" r:id="rId30"/>
    <p:sldId id="6764" r:id="rId31"/>
    <p:sldId id="6767" r:id="rId32"/>
    <p:sldId id="6770" r:id="rId33"/>
    <p:sldId id="6771" r:id="rId34"/>
    <p:sldId id="6772" r:id="rId35"/>
    <p:sldId id="6773" r:id="rId36"/>
    <p:sldId id="6774" r:id="rId37"/>
    <p:sldId id="6775" r:id="rId38"/>
    <p:sldId id="6776" r:id="rId39"/>
    <p:sldId id="6786" r:id="rId40"/>
    <p:sldId id="6787" r:id="rId41"/>
    <p:sldId id="6788" r:id="rId42"/>
    <p:sldId id="6789" r:id="rId43"/>
    <p:sldId id="6790" r:id="rId44"/>
    <p:sldId id="6791" r:id="rId45"/>
    <p:sldId id="6792" r:id="rId46"/>
    <p:sldId id="6793" r:id="rId47"/>
    <p:sldId id="6794" r:id="rId48"/>
    <p:sldId id="6796" r:id="rId49"/>
    <p:sldId id="6797" r:id="rId50"/>
    <p:sldId id="6798" r:id="rId51"/>
    <p:sldId id="6799" r:id="rId52"/>
    <p:sldId id="6800" r:id="rId53"/>
    <p:sldId id="6801" r:id="rId54"/>
    <p:sldId id="6803" r:id="rId55"/>
    <p:sldId id="6802" r:id="rId56"/>
    <p:sldId id="6804" r:id="rId57"/>
    <p:sldId id="6805" r:id="rId58"/>
    <p:sldId id="6806" r:id="rId59"/>
    <p:sldId id="6807" r:id="rId60"/>
    <p:sldId id="6808" r:id="rId61"/>
    <p:sldId id="6809" r:id="rId62"/>
    <p:sldId id="6810" r:id="rId63"/>
    <p:sldId id="6811" r:id="rId64"/>
    <p:sldId id="6812" r:id="rId65"/>
    <p:sldId id="6816" r:id="rId66"/>
    <p:sldId id="6817" r:id="rId67"/>
    <p:sldId id="6777" r:id="rId68"/>
    <p:sldId id="6819" r:id="rId69"/>
    <p:sldId id="6307" r:id="rId70"/>
    <p:sldId id="6820" r:id="rId71"/>
    <p:sldId id="6821" r:id="rId72"/>
    <p:sldId id="268" r:id="rId73"/>
    <p:sldId id="480" r:id="rId74"/>
    <p:sldId id="354" r:id="rId75"/>
    <p:sldId id="426" r:id="rId76"/>
    <p:sldId id="6823" r:id="rId77"/>
    <p:sldId id="6822" r:id="rId7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300"/>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31" autoAdjust="0"/>
    <p:restoredTop sz="89414" autoAdjust="0"/>
  </p:normalViewPr>
  <p:slideViewPr>
    <p:cSldViewPr>
      <p:cViewPr varScale="1">
        <p:scale>
          <a:sx n="116" d="100"/>
          <a:sy n="116" d="100"/>
        </p:scale>
        <p:origin x="1096"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2" Type="http://schemas.openxmlformats.org/officeDocument/2006/relationships/commentAuthors" Target="commentAuthors.xml"/><Relationship Id="rId81" Type="http://schemas.openxmlformats.org/officeDocument/2006/relationships/tableStyles" Target="tableStyles.xml"/><Relationship Id="rId80" Type="http://schemas.openxmlformats.org/officeDocument/2006/relationships/viewProps" Target="viewProps.xml"/><Relationship Id="rId8" Type="http://schemas.openxmlformats.org/officeDocument/2006/relationships/slide" Target="slides/slide2.xml"/><Relationship Id="rId79" Type="http://schemas.openxmlformats.org/officeDocument/2006/relationships/presProps" Target="presProps.xml"/><Relationship Id="rId78" Type="http://schemas.openxmlformats.org/officeDocument/2006/relationships/slide" Target="slides/slide72.xml"/><Relationship Id="rId77" Type="http://schemas.openxmlformats.org/officeDocument/2006/relationships/slide" Target="slides/slide71.xml"/><Relationship Id="rId76" Type="http://schemas.openxmlformats.org/officeDocument/2006/relationships/slide" Target="slides/slide70.xml"/><Relationship Id="rId75" Type="http://schemas.openxmlformats.org/officeDocument/2006/relationships/slide" Target="slides/slide69.xml"/><Relationship Id="rId74" Type="http://schemas.openxmlformats.org/officeDocument/2006/relationships/slide" Target="slides/slide68.xml"/><Relationship Id="rId73" Type="http://schemas.openxmlformats.org/officeDocument/2006/relationships/slide" Target="slides/slide67.xml"/><Relationship Id="rId72" Type="http://schemas.openxmlformats.org/officeDocument/2006/relationships/slide" Target="slides/slide66.xml"/><Relationship Id="rId71" Type="http://schemas.openxmlformats.org/officeDocument/2006/relationships/slide" Target="slides/slide65.xml"/><Relationship Id="rId70" Type="http://schemas.openxmlformats.org/officeDocument/2006/relationships/slide" Target="slides/slide64.xml"/><Relationship Id="rId7" Type="http://schemas.openxmlformats.org/officeDocument/2006/relationships/notesMaster" Target="notesMasters/notesMaster1.xml"/><Relationship Id="rId69" Type="http://schemas.openxmlformats.org/officeDocument/2006/relationships/slide" Target="slides/slide63.xml"/><Relationship Id="rId68" Type="http://schemas.openxmlformats.org/officeDocument/2006/relationships/slide" Target="slides/slide62.xml"/><Relationship Id="rId67" Type="http://schemas.openxmlformats.org/officeDocument/2006/relationships/slide" Target="slides/slide61.xml"/><Relationship Id="rId66" Type="http://schemas.openxmlformats.org/officeDocument/2006/relationships/slide" Target="slides/slide60.xml"/><Relationship Id="rId65" Type="http://schemas.openxmlformats.org/officeDocument/2006/relationships/slide" Target="slides/slide59.xml"/><Relationship Id="rId64" Type="http://schemas.openxmlformats.org/officeDocument/2006/relationships/slide" Target="slides/slide58.xml"/><Relationship Id="rId63" Type="http://schemas.openxmlformats.org/officeDocument/2006/relationships/slide" Target="slides/slide57.xml"/><Relationship Id="rId62" Type="http://schemas.openxmlformats.org/officeDocument/2006/relationships/slide" Target="slides/slide56.xml"/><Relationship Id="rId61" Type="http://schemas.openxmlformats.org/officeDocument/2006/relationships/slide" Target="slides/slide55.xml"/><Relationship Id="rId60" Type="http://schemas.openxmlformats.org/officeDocument/2006/relationships/slide" Target="slides/slide54.xml"/><Relationship Id="rId6" Type="http://schemas.openxmlformats.org/officeDocument/2006/relationships/slide" Target="slides/slide1.xml"/><Relationship Id="rId59" Type="http://schemas.openxmlformats.org/officeDocument/2006/relationships/slide" Target="slides/slide53.xml"/><Relationship Id="rId58" Type="http://schemas.openxmlformats.org/officeDocument/2006/relationships/slide" Target="slides/slide52.xml"/><Relationship Id="rId57" Type="http://schemas.openxmlformats.org/officeDocument/2006/relationships/slide" Target="slides/slide51.xml"/><Relationship Id="rId56" Type="http://schemas.openxmlformats.org/officeDocument/2006/relationships/slide" Target="slides/slide50.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7373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839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7373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7373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7373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F35EDEF7-1C9B-4C0C-AB77-68F6D9D024A1}"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ChangeArrowheads="1" noTextEdit="1"/>
          </p:cNvSpPr>
          <p:nvPr>
            <p:ph type="sldImg"/>
          </p:nvPr>
        </p:nvSpPr>
        <p:spPr/>
      </p:sp>
      <p:sp>
        <p:nvSpPr>
          <p:cNvPr id="15362"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5363"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A196CC4-7704-014A-A572-D9F4B58510D1}" type="slidenum">
              <a:rPr lang="en-US" altLang="zh-CN"/>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b="0" kern="1200" dirty="0">
                <a:solidFill>
                  <a:schemeClr val="tx1"/>
                </a:solidFill>
                <a:effectLst/>
                <a:latin typeface="Arial" panose="020B0604020202020204" pitchFamily="34" charset="0"/>
                <a:ea typeface="宋体" panose="02010600030101010101" pitchFamily="2" charset="-122"/>
                <a:cs typeface="+mn-cs"/>
              </a:rPr>
              <a:t>From Operating System Concepts 9</a:t>
            </a:r>
            <a:r>
              <a:rPr lang="en-US" sz="1200" b="0" kern="1200" baseline="30000" dirty="0">
                <a:solidFill>
                  <a:schemeClr val="tx1"/>
                </a:solidFill>
                <a:effectLst/>
                <a:latin typeface="Arial" panose="020B0604020202020204" pitchFamily="34" charset="0"/>
                <a:ea typeface="宋体" panose="02010600030101010101" pitchFamily="2" charset="-122"/>
                <a:cs typeface="+mn-cs"/>
              </a:rPr>
              <a:t>th</a:t>
            </a:r>
            <a:r>
              <a:rPr lang="en-US" sz="1200" b="0" kern="1200" dirty="0">
                <a:solidFill>
                  <a:schemeClr val="tx1"/>
                </a:solidFill>
                <a:effectLst/>
                <a:latin typeface="Arial" panose="020B0604020202020204" pitchFamily="34" charset="0"/>
                <a:ea typeface="宋体" panose="02010600030101010101" pitchFamily="2" charset="-122"/>
                <a:cs typeface="+mn-cs"/>
              </a:rPr>
              <a:t> edition: Section 5.5 Mutex Locks </a:t>
            </a:r>
            <a:endParaRPr lang="en-US" dirty="0"/>
          </a:p>
          <a:p>
            <a:r>
              <a:rPr lang="en-US" sz="1200" kern="1200" dirty="0">
                <a:solidFill>
                  <a:schemeClr val="tx1"/>
                </a:solidFill>
                <a:effectLst/>
                <a:latin typeface="Arial" panose="020B0604020202020204" pitchFamily="34" charset="0"/>
                <a:ea typeface="宋体" panose="02010600030101010101" pitchFamily="2" charset="-122"/>
                <a:cs typeface="+mn-cs"/>
              </a:rPr>
              <a:t>The hardware-based solutions to the critical-section problem presented in Section 5.4 are complicated as well as generally inaccessible to application programmers. Instead, operating-systems designers build software tools to solve the critical-section problem. The simplest of these tools is the </a:t>
            </a:r>
            <a:r>
              <a:rPr lang="en-US" sz="1200" b="1" kern="1200" dirty="0">
                <a:solidFill>
                  <a:schemeClr val="tx1"/>
                </a:solidFill>
                <a:effectLst/>
                <a:latin typeface="Arial" panose="020B0604020202020204" pitchFamily="34" charset="0"/>
                <a:ea typeface="宋体" panose="02010600030101010101" pitchFamily="2" charset="-122"/>
                <a:cs typeface="+mn-cs"/>
              </a:rPr>
              <a:t>mutex lock</a:t>
            </a:r>
            <a:r>
              <a:rPr lang="en-US" sz="1200" kern="1200" dirty="0">
                <a:solidFill>
                  <a:schemeClr val="tx1"/>
                </a:solidFill>
                <a:effectLst/>
                <a:latin typeface="Arial" panose="020B0604020202020204" pitchFamily="34" charset="0"/>
                <a:ea typeface="宋体" panose="02010600030101010101" pitchFamily="2" charset="-122"/>
                <a:cs typeface="+mn-cs"/>
              </a:rPr>
              <a:t>. (In fact, the term </a:t>
            </a:r>
            <a:r>
              <a:rPr lang="en-US" sz="1200" b="1" i="1" kern="1200" dirty="0">
                <a:solidFill>
                  <a:schemeClr val="tx1"/>
                </a:solidFill>
                <a:effectLst/>
                <a:latin typeface="Arial" panose="020B0604020202020204" pitchFamily="34" charset="0"/>
                <a:ea typeface="宋体" panose="02010600030101010101" pitchFamily="2" charset="-122"/>
                <a:cs typeface="+mn-cs"/>
              </a:rPr>
              <a:t>mutex </a:t>
            </a:r>
            <a:r>
              <a:rPr lang="en-US" sz="1200" kern="1200" dirty="0">
                <a:solidFill>
                  <a:schemeClr val="tx1"/>
                </a:solidFill>
                <a:effectLst/>
                <a:latin typeface="Arial" panose="020B0604020202020204" pitchFamily="34" charset="0"/>
                <a:ea typeface="宋体" panose="02010600030101010101" pitchFamily="2" charset="-122"/>
                <a:cs typeface="+mn-cs"/>
              </a:rPr>
              <a:t>is short for </a:t>
            </a:r>
            <a:r>
              <a:rPr lang="en-US" sz="1200" b="1" i="1" kern="1200" dirty="0">
                <a:solidFill>
                  <a:schemeClr val="tx1"/>
                </a:solidFill>
                <a:effectLst/>
                <a:latin typeface="Arial" panose="020B0604020202020204" pitchFamily="34" charset="0"/>
                <a:ea typeface="宋体" panose="02010600030101010101" pitchFamily="2" charset="-122"/>
                <a:cs typeface="+mn-cs"/>
              </a:rPr>
              <a:t>mut</a:t>
            </a:r>
            <a:r>
              <a:rPr lang="en-US" sz="1200" kern="1200" dirty="0">
                <a:solidFill>
                  <a:schemeClr val="tx1"/>
                </a:solidFill>
                <a:effectLst/>
                <a:latin typeface="Arial" panose="020B0604020202020204" pitchFamily="34" charset="0"/>
                <a:ea typeface="宋体" panose="02010600030101010101" pitchFamily="2" charset="-122"/>
                <a:cs typeface="+mn-cs"/>
              </a:rPr>
              <a:t>ual </a:t>
            </a:r>
            <a:r>
              <a:rPr lang="en-US" sz="1200" b="1" i="1" kern="1200" dirty="0">
                <a:solidFill>
                  <a:schemeClr val="tx1"/>
                </a:solidFill>
                <a:effectLst/>
                <a:latin typeface="Arial" panose="020B0604020202020204" pitchFamily="34" charset="0"/>
                <a:ea typeface="宋体" panose="02010600030101010101" pitchFamily="2" charset="-122"/>
                <a:cs typeface="+mn-cs"/>
              </a:rPr>
              <a:t>ex</a:t>
            </a:r>
            <a:r>
              <a:rPr lang="en-US" sz="1200" kern="1200" dirty="0">
                <a:solidFill>
                  <a:schemeClr val="tx1"/>
                </a:solidFill>
                <a:effectLst/>
                <a:latin typeface="Arial" panose="020B0604020202020204" pitchFamily="34" charset="0"/>
                <a:ea typeface="宋体" panose="02010600030101010101" pitchFamily="2" charset="-122"/>
                <a:cs typeface="+mn-cs"/>
              </a:rPr>
              <a:t>clusion.) We use the mutex lock to protect critical regions and thus prevent race conditions. That is, a process must acquire the lock before entering a critical section; it releases the lock when it exits the critical section. The acquire()function acquires the lock, and the release() function releases the lock, as illustrated in Figure 5.8. </a:t>
            </a:r>
            <a:endParaRPr lang="en-US" dirty="0"/>
          </a:p>
          <a:p>
            <a:r>
              <a:rPr lang="en-US" sz="1200" kern="1200" dirty="0">
                <a:solidFill>
                  <a:schemeClr val="tx1"/>
                </a:solidFill>
                <a:effectLst/>
                <a:latin typeface="Arial" panose="020B0604020202020204" pitchFamily="34" charset="0"/>
                <a:ea typeface="宋体" panose="02010600030101010101" pitchFamily="2" charset="-122"/>
                <a:cs typeface="+mn-cs"/>
              </a:rPr>
              <a:t>A mutex lock has a </a:t>
            </a:r>
            <a:r>
              <a:rPr lang="en-US" sz="1200" kern="1200" dirty="0" err="1">
                <a:solidFill>
                  <a:schemeClr val="tx1"/>
                </a:solidFill>
                <a:effectLst/>
                <a:latin typeface="Arial" panose="020B0604020202020204" pitchFamily="34" charset="0"/>
                <a:ea typeface="宋体" panose="02010600030101010101" pitchFamily="2" charset="-122"/>
                <a:cs typeface="+mn-cs"/>
              </a:rPr>
              <a:t>boolean</a:t>
            </a:r>
            <a:r>
              <a:rPr lang="en-US" sz="1200" kern="1200" dirty="0">
                <a:solidFill>
                  <a:schemeClr val="tx1"/>
                </a:solidFill>
                <a:effectLst/>
                <a:latin typeface="Arial" panose="020B0604020202020204" pitchFamily="34" charset="0"/>
                <a:ea typeface="宋体" panose="02010600030101010101" pitchFamily="2" charset="-122"/>
                <a:cs typeface="+mn-cs"/>
              </a:rPr>
              <a:t> variable available whose value indicates if the lock is available or not. If the lock is available, a call to acquire() succeeds, and the lock is then considered unavailable. A process that attempts to acquire an unavailable lock is blocked until the lock is released. </a:t>
            </a:r>
            <a:endParaRPr lang="en-US" dirty="0"/>
          </a:p>
          <a:p>
            <a:r>
              <a:rPr lang="en-US" sz="1200" kern="1200" dirty="0">
                <a:solidFill>
                  <a:schemeClr val="tx1"/>
                </a:solidFill>
                <a:effectLst/>
                <a:latin typeface="Arial" panose="020B0604020202020204" pitchFamily="34" charset="0"/>
                <a:ea typeface="宋体" panose="02010600030101010101" pitchFamily="2" charset="-122"/>
                <a:cs typeface="+mn-cs"/>
              </a:rPr>
              <a:t>The definition of acquire() is as follows: </a:t>
            </a:r>
            <a:endParaRPr lang="en-US" dirty="0"/>
          </a:p>
          <a:p>
            <a:r>
              <a:rPr lang="en-US" sz="1200" kern="1200" dirty="0">
                <a:solidFill>
                  <a:schemeClr val="tx1"/>
                </a:solidFill>
                <a:effectLst/>
                <a:latin typeface="Arial" panose="020B0604020202020204" pitchFamily="34" charset="0"/>
                <a:ea typeface="宋体" panose="02010600030101010101" pitchFamily="2" charset="-122"/>
                <a:cs typeface="+mn-cs"/>
              </a:rPr>
              <a:t>acquire() {</a:t>
            </a:r>
            <a:br>
              <a:rPr lang="en-US" sz="1200" kern="1200" dirty="0">
                <a:solidFill>
                  <a:schemeClr val="tx1"/>
                </a:solidFill>
                <a:effectLst/>
                <a:latin typeface="Arial" panose="020B0604020202020204" pitchFamily="34" charset="0"/>
                <a:ea typeface="宋体" panose="02010600030101010101" pitchFamily="2" charset="-122"/>
                <a:cs typeface="+mn-cs"/>
              </a:rPr>
            </a:br>
            <a:r>
              <a:rPr lang="en-US" sz="1200" kern="1200" dirty="0">
                <a:solidFill>
                  <a:schemeClr val="tx1"/>
                </a:solidFill>
                <a:effectLst/>
                <a:latin typeface="Arial" panose="020B0604020202020204" pitchFamily="34" charset="0"/>
                <a:ea typeface="宋体" panose="02010600030101010101" pitchFamily="2" charset="-122"/>
                <a:cs typeface="+mn-cs"/>
              </a:rPr>
              <a:t>while (!available) </a:t>
            </a:r>
            <a:endParaRPr lang="en-US" dirty="0"/>
          </a:p>
          <a:p>
            <a:r>
              <a:rPr lang="en-US" sz="1200" kern="1200" dirty="0">
                <a:solidFill>
                  <a:schemeClr val="tx1"/>
                </a:solidFill>
                <a:effectLst/>
                <a:latin typeface="Arial" panose="020B0604020202020204" pitchFamily="34" charset="0"/>
                <a:ea typeface="宋体" panose="02010600030101010101" pitchFamily="2" charset="-122"/>
                <a:cs typeface="+mn-cs"/>
              </a:rPr>
              <a:t>; /* busy wait */ available = false;; } </a:t>
            </a:r>
            <a:endParaRPr lang="en-US" dirty="0"/>
          </a:p>
          <a:p>
            <a:endParaRPr lang="en-US" dirty="0"/>
          </a:p>
          <a:p>
            <a:r>
              <a:rPr lang="en-US" dirty="0"/>
              <a:t>F</a:t>
            </a:r>
            <a:r>
              <a:rPr lang="en-US" dirty="0"/>
              <a:t>igure in the content;</a:t>
            </a:r>
            <a:endParaRPr lang="en-US" dirty="0"/>
          </a:p>
          <a:p>
            <a:endParaRPr lang="en-US" dirty="0"/>
          </a:p>
          <a:p>
            <a:r>
              <a:rPr lang="en-US" sz="1200" kern="1200" dirty="0">
                <a:solidFill>
                  <a:schemeClr val="tx1"/>
                </a:solidFill>
                <a:effectLst/>
                <a:latin typeface="Arial" panose="020B0604020202020204" pitchFamily="34" charset="0"/>
                <a:ea typeface="宋体" panose="02010600030101010101" pitchFamily="2" charset="-122"/>
                <a:cs typeface="+mn-cs"/>
              </a:rPr>
              <a:t>The definition of release() is as follows: </a:t>
            </a:r>
            <a:endParaRPr lang="en-US" dirty="0"/>
          </a:p>
          <a:p>
            <a:r>
              <a:rPr lang="en-US" sz="1200" kern="1200" dirty="0">
                <a:solidFill>
                  <a:schemeClr val="tx1"/>
                </a:solidFill>
                <a:effectLst/>
                <a:latin typeface="Arial" panose="020B0604020202020204" pitchFamily="34" charset="0"/>
                <a:ea typeface="宋体" panose="02010600030101010101" pitchFamily="2" charset="-122"/>
                <a:cs typeface="+mn-cs"/>
              </a:rPr>
              <a:t>release() { available = true; </a:t>
            </a:r>
            <a:endParaRPr lang="en-US" dirty="0"/>
          </a:p>
          <a:p>
            <a:r>
              <a:rPr lang="en-US" sz="1200" kern="1200" dirty="0">
                <a:solidFill>
                  <a:schemeClr val="tx1"/>
                </a:solidFill>
                <a:effectLst/>
                <a:latin typeface="Arial" panose="020B0604020202020204" pitchFamily="34" charset="0"/>
                <a:ea typeface="宋体" panose="02010600030101010101" pitchFamily="2" charset="-122"/>
                <a:cs typeface="+mn-cs"/>
              </a:rPr>
              <a:t>} </a:t>
            </a:r>
            <a:endParaRPr lang="en-US" dirty="0"/>
          </a:p>
          <a:p>
            <a:r>
              <a:rPr lang="en-US" sz="1200" kern="1200" dirty="0">
                <a:solidFill>
                  <a:schemeClr val="tx1"/>
                </a:solidFill>
                <a:effectLst/>
                <a:latin typeface="Arial" panose="020B0604020202020204" pitchFamily="34" charset="0"/>
                <a:ea typeface="宋体" panose="02010600030101010101" pitchFamily="2" charset="-122"/>
                <a:cs typeface="+mn-cs"/>
              </a:rPr>
              <a:t>Calls to either acquire() or release() must be performed atomically. Thus, mutex locks are often implemented using one of the hardware </a:t>
            </a:r>
            <a:r>
              <a:rPr lang="en-US" sz="1200" kern="1200" dirty="0" err="1">
                <a:solidFill>
                  <a:schemeClr val="tx1"/>
                </a:solidFill>
                <a:effectLst/>
                <a:latin typeface="Arial" panose="020B0604020202020204" pitchFamily="34" charset="0"/>
                <a:ea typeface="宋体" panose="02010600030101010101" pitchFamily="2" charset="-122"/>
                <a:cs typeface="+mn-cs"/>
              </a:rPr>
              <a:t>mecha</a:t>
            </a:r>
            <a:r>
              <a:rPr 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err="1">
                <a:solidFill>
                  <a:schemeClr val="tx1"/>
                </a:solidFill>
                <a:effectLst/>
                <a:latin typeface="Arial" panose="020B0604020202020204" pitchFamily="34" charset="0"/>
                <a:ea typeface="宋体" panose="02010600030101010101" pitchFamily="2" charset="-122"/>
                <a:cs typeface="+mn-cs"/>
              </a:rPr>
              <a:t>nisms</a:t>
            </a:r>
            <a:r>
              <a:rPr lang="en-US" sz="1200" kern="1200" dirty="0">
                <a:solidFill>
                  <a:schemeClr val="tx1"/>
                </a:solidFill>
                <a:effectLst/>
                <a:latin typeface="Arial" panose="020B0604020202020204" pitchFamily="34" charset="0"/>
                <a:ea typeface="宋体" panose="02010600030101010101" pitchFamily="2" charset="-122"/>
                <a:cs typeface="+mn-cs"/>
              </a:rPr>
              <a:t> described in Section 5.4, and we leave the description of this technique as an exercise. </a:t>
            </a:r>
            <a:endParaRPr lang="en-US" dirty="0"/>
          </a:p>
          <a:p>
            <a:r>
              <a:rPr lang="en-US" sz="1200" kern="1200" dirty="0">
                <a:solidFill>
                  <a:schemeClr val="tx1"/>
                </a:solidFill>
                <a:effectLst/>
                <a:latin typeface="Arial" panose="020B0604020202020204" pitchFamily="34" charset="0"/>
                <a:ea typeface="宋体" panose="02010600030101010101" pitchFamily="2" charset="-122"/>
                <a:cs typeface="+mn-cs"/>
              </a:rPr>
              <a:t>The main disadvantage of the implementation given here is that it requires </a:t>
            </a:r>
            <a:r>
              <a:rPr lang="en-US" sz="1200" b="1" kern="1200" dirty="0">
                <a:solidFill>
                  <a:schemeClr val="tx1"/>
                </a:solidFill>
                <a:effectLst/>
                <a:latin typeface="Arial" panose="020B0604020202020204" pitchFamily="34" charset="0"/>
                <a:ea typeface="宋体" panose="02010600030101010101" pitchFamily="2" charset="-122"/>
                <a:cs typeface="+mn-cs"/>
              </a:rPr>
              <a:t>busy waiting</a:t>
            </a:r>
            <a:r>
              <a:rPr lang="en-US" sz="1200" kern="1200" dirty="0">
                <a:solidFill>
                  <a:schemeClr val="tx1"/>
                </a:solidFill>
                <a:effectLst/>
                <a:latin typeface="Arial" panose="020B0604020202020204" pitchFamily="34" charset="0"/>
                <a:ea typeface="宋体" panose="02010600030101010101" pitchFamily="2" charset="-122"/>
                <a:cs typeface="+mn-cs"/>
              </a:rPr>
              <a:t>. While a process is in its critical section, any other process that tries to enter its critical section must loop continuously in the call to acquire(). In fact, this type of mutex lock is also called a </a:t>
            </a:r>
            <a:r>
              <a:rPr lang="en-US" sz="1200" b="1" kern="1200" dirty="0">
                <a:solidFill>
                  <a:schemeClr val="tx1"/>
                </a:solidFill>
                <a:effectLst/>
                <a:latin typeface="Arial" panose="020B0604020202020204" pitchFamily="34" charset="0"/>
                <a:ea typeface="宋体" panose="02010600030101010101" pitchFamily="2" charset="-122"/>
                <a:cs typeface="+mn-cs"/>
              </a:rPr>
              <a:t>spinlock </a:t>
            </a:r>
            <a:r>
              <a:rPr lang="en-US" sz="1200" kern="1200" dirty="0">
                <a:solidFill>
                  <a:schemeClr val="tx1"/>
                </a:solidFill>
                <a:effectLst/>
                <a:latin typeface="Arial" panose="020B0604020202020204" pitchFamily="34" charset="0"/>
                <a:ea typeface="宋体" panose="02010600030101010101" pitchFamily="2" charset="-122"/>
                <a:cs typeface="+mn-cs"/>
              </a:rPr>
              <a:t>because the process “spins” while waiting for the lock to become available. (We see the same issue with the code examples illustrating the test and set() instruction and the compare and swap() instruction.) This continual looping is clearly a problem in a real multiprogramming system, where a single CPU is shared among many processes. Busy waiting wastes CPU cycles that some other process might be able to use productively. </a:t>
            </a:r>
            <a:endParaRPr lang="en-US" dirty="0"/>
          </a:p>
          <a:p>
            <a:r>
              <a:rPr lang="en-US" sz="1200" kern="1200" dirty="0">
                <a:solidFill>
                  <a:schemeClr val="tx1"/>
                </a:solidFill>
                <a:effectLst/>
                <a:latin typeface="Arial" panose="020B0604020202020204" pitchFamily="34" charset="0"/>
                <a:ea typeface="宋体" panose="02010600030101010101" pitchFamily="2" charset="-122"/>
                <a:cs typeface="+mn-cs"/>
              </a:rPr>
              <a:t>Spinlocks do have an advantage, however, in that no context switch is required when a process must wait on a lock, and a context switch may take considerable time. Thus, when locks are expected to be held for short times, spinlocks are useful. They are often employed on multiprocessor systems where one thread can “spin” on one processor while another thread performs its critical section on another processor. </a:t>
            </a:r>
            <a:endParaRPr lang="en-US" dirty="0"/>
          </a:p>
          <a:p>
            <a:r>
              <a:rPr lang="en-US" sz="1200" kern="1200" dirty="0">
                <a:solidFill>
                  <a:schemeClr val="tx1"/>
                </a:solidFill>
                <a:effectLst/>
                <a:latin typeface="Arial" panose="020B0604020202020204" pitchFamily="34" charset="0"/>
                <a:ea typeface="宋体" panose="02010600030101010101" pitchFamily="2" charset="-122"/>
                <a:cs typeface="+mn-cs"/>
              </a:rPr>
              <a:t>Later in this chapter (Section 5.7), we examine how mutex locks can be used to solve classical synchronization problems. We also discuss how these locks are used in several operating systems, as well as in </a:t>
            </a:r>
            <a:r>
              <a:rPr lang="en-US" sz="1200" kern="1200" dirty="0" err="1">
                <a:solidFill>
                  <a:schemeClr val="tx1"/>
                </a:solidFill>
                <a:effectLst/>
                <a:latin typeface="Arial" panose="020B0604020202020204" pitchFamily="34" charset="0"/>
                <a:ea typeface="宋体" panose="02010600030101010101" pitchFamily="2" charset="-122"/>
                <a:cs typeface="+mn-cs"/>
              </a:rPr>
              <a:t>Pthreads</a:t>
            </a:r>
            <a:r>
              <a:rPr lang="en-US" sz="1200" kern="1200" dirty="0">
                <a:solidFill>
                  <a:schemeClr val="tx1"/>
                </a:solidFill>
                <a:effectLst/>
                <a:latin typeface="Arial" panose="020B0604020202020204" pitchFamily="34" charset="0"/>
                <a:ea typeface="宋体" panose="02010600030101010101" pitchFamily="2" charset="-122"/>
                <a:cs typeface="+mn-cs"/>
              </a:rPr>
              <a:t>.</a:t>
            </a:r>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b="0" kern="1200" dirty="0">
                <a:solidFill>
                  <a:schemeClr val="tx1"/>
                </a:solidFill>
                <a:effectLst/>
                <a:latin typeface="Arial" panose="020B0604020202020204" pitchFamily="34" charset="0"/>
                <a:ea typeface="宋体" panose="02010600030101010101" pitchFamily="2" charset="-122"/>
                <a:cs typeface="+mn-cs"/>
              </a:rPr>
              <a:t>From Operating System Concepts 9</a:t>
            </a:r>
            <a:r>
              <a:rPr lang="en-US" sz="1200" b="0" kern="1200" baseline="30000" dirty="0">
                <a:solidFill>
                  <a:schemeClr val="tx1"/>
                </a:solidFill>
                <a:effectLst/>
                <a:latin typeface="Arial" panose="020B0604020202020204" pitchFamily="34" charset="0"/>
                <a:ea typeface="宋体" panose="02010600030101010101" pitchFamily="2" charset="-122"/>
                <a:cs typeface="+mn-cs"/>
              </a:rPr>
              <a:t>th</a:t>
            </a:r>
            <a:r>
              <a:rPr lang="en-US" sz="1200" b="0" kern="1200" dirty="0">
                <a:solidFill>
                  <a:schemeClr val="tx1"/>
                </a:solidFill>
                <a:effectLst/>
                <a:latin typeface="Arial" panose="020B0604020202020204" pitchFamily="34" charset="0"/>
                <a:ea typeface="宋体" panose="02010600030101010101" pitchFamily="2" charset="-122"/>
                <a:cs typeface="+mn-cs"/>
              </a:rPr>
              <a:t> edition: Section 5.5 Mutex Locks </a:t>
            </a:r>
            <a:endParaRPr lang="en-US" dirty="0"/>
          </a:p>
          <a:p>
            <a:r>
              <a:rPr lang="en-US" sz="1200" kern="1200" dirty="0">
                <a:solidFill>
                  <a:schemeClr val="tx1"/>
                </a:solidFill>
                <a:effectLst/>
                <a:latin typeface="Arial" panose="020B0604020202020204" pitchFamily="34" charset="0"/>
                <a:ea typeface="宋体" panose="02010600030101010101" pitchFamily="2" charset="-122"/>
                <a:cs typeface="+mn-cs"/>
              </a:rPr>
              <a:t>The hardware-based solutions to the critical-section problem presented in Section 5.4 are complicated as well as generally inaccessible to application programmers. Instead, operating-systems designers build software tools to solve the critical-section problem. The simplest of these tools is the </a:t>
            </a:r>
            <a:r>
              <a:rPr lang="en-US" sz="1200" b="1" kern="1200" dirty="0">
                <a:solidFill>
                  <a:schemeClr val="tx1"/>
                </a:solidFill>
                <a:effectLst/>
                <a:latin typeface="Arial" panose="020B0604020202020204" pitchFamily="34" charset="0"/>
                <a:ea typeface="宋体" panose="02010600030101010101" pitchFamily="2" charset="-122"/>
                <a:cs typeface="+mn-cs"/>
              </a:rPr>
              <a:t>mutex lock</a:t>
            </a:r>
            <a:r>
              <a:rPr lang="en-US" sz="1200" kern="1200" dirty="0">
                <a:solidFill>
                  <a:schemeClr val="tx1"/>
                </a:solidFill>
                <a:effectLst/>
                <a:latin typeface="Arial" panose="020B0604020202020204" pitchFamily="34" charset="0"/>
                <a:ea typeface="宋体" panose="02010600030101010101" pitchFamily="2" charset="-122"/>
                <a:cs typeface="+mn-cs"/>
              </a:rPr>
              <a:t>. (In fact, the term </a:t>
            </a:r>
            <a:r>
              <a:rPr lang="en-US" sz="1200" b="1" i="1" kern="1200" dirty="0">
                <a:solidFill>
                  <a:schemeClr val="tx1"/>
                </a:solidFill>
                <a:effectLst/>
                <a:latin typeface="Arial" panose="020B0604020202020204" pitchFamily="34" charset="0"/>
                <a:ea typeface="宋体" panose="02010600030101010101" pitchFamily="2" charset="-122"/>
                <a:cs typeface="+mn-cs"/>
              </a:rPr>
              <a:t>mutex </a:t>
            </a:r>
            <a:r>
              <a:rPr lang="en-US" sz="1200" kern="1200" dirty="0">
                <a:solidFill>
                  <a:schemeClr val="tx1"/>
                </a:solidFill>
                <a:effectLst/>
                <a:latin typeface="Arial" panose="020B0604020202020204" pitchFamily="34" charset="0"/>
                <a:ea typeface="宋体" panose="02010600030101010101" pitchFamily="2" charset="-122"/>
                <a:cs typeface="+mn-cs"/>
              </a:rPr>
              <a:t>is short for </a:t>
            </a:r>
            <a:r>
              <a:rPr lang="en-US" sz="1200" b="1" i="1" kern="1200" dirty="0">
                <a:solidFill>
                  <a:schemeClr val="tx1"/>
                </a:solidFill>
                <a:effectLst/>
                <a:latin typeface="Arial" panose="020B0604020202020204" pitchFamily="34" charset="0"/>
                <a:ea typeface="宋体" panose="02010600030101010101" pitchFamily="2" charset="-122"/>
                <a:cs typeface="+mn-cs"/>
              </a:rPr>
              <a:t>mut</a:t>
            </a:r>
            <a:r>
              <a:rPr lang="en-US" sz="1200" kern="1200" dirty="0">
                <a:solidFill>
                  <a:schemeClr val="tx1"/>
                </a:solidFill>
                <a:effectLst/>
                <a:latin typeface="Arial" panose="020B0604020202020204" pitchFamily="34" charset="0"/>
                <a:ea typeface="宋体" panose="02010600030101010101" pitchFamily="2" charset="-122"/>
                <a:cs typeface="+mn-cs"/>
              </a:rPr>
              <a:t>ual </a:t>
            </a:r>
            <a:r>
              <a:rPr lang="en-US" sz="1200" b="1" i="1" kern="1200" dirty="0">
                <a:solidFill>
                  <a:schemeClr val="tx1"/>
                </a:solidFill>
                <a:effectLst/>
                <a:latin typeface="Arial" panose="020B0604020202020204" pitchFamily="34" charset="0"/>
                <a:ea typeface="宋体" panose="02010600030101010101" pitchFamily="2" charset="-122"/>
                <a:cs typeface="+mn-cs"/>
              </a:rPr>
              <a:t>ex</a:t>
            </a:r>
            <a:r>
              <a:rPr lang="en-US" sz="1200" kern="1200" dirty="0">
                <a:solidFill>
                  <a:schemeClr val="tx1"/>
                </a:solidFill>
                <a:effectLst/>
                <a:latin typeface="Arial" panose="020B0604020202020204" pitchFamily="34" charset="0"/>
                <a:ea typeface="宋体" panose="02010600030101010101" pitchFamily="2" charset="-122"/>
                <a:cs typeface="+mn-cs"/>
              </a:rPr>
              <a:t>clusion.) We use the mutex lock to protect critical regions and thus prevent race conditions. That is, a process must acquire the lock before entering a critical section; it releases the lock when it exits the critical section. The acquire()function acquires the lock, and the release() function releases the lock, as illustrated in Figure 5.8. </a:t>
            </a:r>
            <a:endParaRPr lang="en-US" dirty="0"/>
          </a:p>
          <a:p>
            <a:r>
              <a:rPr lang="en-US" sz="1200" kern="1200" dirty="0">
                <a:solidFill>
                  <a:schemeClr val="tx1"/>
                </a:solidFill>
                <a:effectLst/>
                <a:latin typeface="Arial" panose="020B0604020202020204" pitchFamily="34" charset="0"/>
                <a:ea typeface="宋体" panose="02010600030101010101" pitchFamily="2" charset="-122"/>
                <a:cs typeface="+mn-cs"/>
              </a:rPr>
              <a:t>A mutex lock has a </a:t>
            </a:r>
            <a:r>
              <a:rPr lang="en-US" sz="1200" kern="1200" dirty="0" err="1">
                <a:solidFill>
                  <a:schemeClr val="tx1"/>
                </a:solidFill>
                <a:effectLst/>
                <a:latin typeface="Arial" panose="020B0604020202020204" pitchFamily="34" charset="0"/>
                <a:ea typeface="宋体" panose="02010600030101010101" pitchFamily="2" charset="-122"/>
                <a:cs typeface="+mn-cs"/>
              </a:rPr>
              <a:t>boolean</a:t>
            </a:r>
            <a:r>
              <a:rPr lang="en-US" sz="1200" kern="1200" dirty="0">
                <a:solidFill>
                  <a:schemeClr val="tx1"/>
                </a:solidFill>
                <a:effectLst/>
                <a:latin typeface="Arial" panose="020B0604020202020204" pitchFamily="34" charset="0"/>
                <a:ea typeface="宋体" panose="02010600030101010101" pitchFamily="2" charset="-122"/>
                <a:cs typeface="+mn-cs"/>
              </a:rPr>
              <a:t> variable available whose value indicates if the lock is available or not. If the lock is available, a call to acquire() succeeds, and the lock is then considered unavailable. A process that attempts to acquire an unavailable lock is blocked until the lock is released. </a:t>
            </a:r>
            <a:endParaRPr lang="en-US" dirty="0"/>
          </a:p>
          <a:p>
            <a:r>
              <a:rPr lang="en-US" sz="1200" kern="1200" dirty="0">
                <a:solidFill>
                  <a:schemeClr val="tx1"/>
                </a:solidFill>
                <a:effectLst/>
                <a:latin typeface="Arial" panose="020B0604020202020204" pitchFamily="34" charset="0"/>
                <a:ea typeface="宋体" panose="02010600030101010101" pitchFamily="2" charset="-122"/>
                <a:cs typeface="+mn-cs"/>
              </a:rPr>
              <a:t>The definition of acquire() is as follows: </a:t>
            </a:r>
            <a:endParaRPr lang="en-US" dirty="0"/>
          </a:p>
          <a:p>
            <a:r>
              <a:rPr lang="en-US" sz="1200" kern="1200" dirty="0">
                <a:solidFill>
                  <a:schemeClr val="tx1"/>
                </a:solidFill>
                <a:effectLst/>
                <a:latin typeface="Arial" panose="020B0604020202020204" pitchFamily="34" charset="0"/>
                <a:ea typeface="宋体" panose="02010600030101010101" pitchFamily="2" charset="-122"/>
                <a:cs typeface="+mn-cs"/>
              </a:rPr>
              <a:t>acquire() {</a:t>
            </a:r>
            <a:br>
              <a:rPr lang="en-US" sz="1200" kern="1200" dirty="0">
                <a:solidFill>
                  <a:schemeClr val="tx1"/>
                </a:solidFill>
                <a:effectLst/>
                <a:latin typeface="Arial" panose="020B0604020202020204" pitchFamily="34" charset="0"/>
                <a:ea typeface="宋体" panose="02010600030101010101" pitchFamily="2" charset="-122"/>
                <a:cs typeface="+mn-cs"/>
              </a:rPr>
            </a:br>
            <a:r>
              <a:rPr lang="en-US" sz="1200" kern="1200" dirty="0">
                <a:solidFill>
                  <a:schemeClr val="tx1"/>
                </a:solidFill>
                <a:effectLst/>
                <a:latin typeface="Arial" panose="020B0604020202020204" pitchFamily="34" charset="0"/>
                <a:ea typeface="宋体" panose="02010600030101010101" pitchFamily="2" charset="-122"/>
                <a:cs typeface="+mn-cs"/>
              </a:rPr>
              <a:t>while (!available) </a:t>
            </a:r>
            <a:endParaRPr lang="en-US" dirty="0"/>
          </a:p>
          <a:p>
            <a:r>
              <a:rPr lang="en-US" sz="1200" kern="1200" dirty="0">
                <a:solidFill>
                  <a:schemeClr val="tx1"/>
                </a:solidFill>
                <a:effectLst/>
                <a:latin typeface="Arial" panose="020B0604020202020204" pitchFamily="34" charset="0"/>
                <a:ea typeface="宋体" panose="02010600030101010101" pitchFamily="2" charset="-122"/>
                <a:cs typeface="+mn-cs"/>
              </a:rPr>
              <a:t>; /* busy wait */ available = false;; } </a:t>
            </a:r>
            <a:endParaRPr lang="en-US" dirty="0"/>
          </a:p>
          <a:p>
            <a:endParaRPr lang="en-US" dirty="0"/>
          </a:p>
          <a:p>
            <a:r>
              <a:rPr lang="en-US" dirty="0"/>
              <a:t>F</a:t>
            </a:r>
            <a:r>
              <a:rPr lang="en-US" dirty="0"/>
              <a:t>igure in the content;</a:t>
            </a:r>
            <a:endParaRPr lang="en-US" dirty="0"/>
          </a:p>
          <a:p>
            <a:endParaRPr lang="en-US" dirty="0"/>
          </a:p>
          <a:p>
            <a:r>
              <a:rPr lang="en-US" sz="1200" kern="1200" dirty="0">
                <a:solidFill>
                  <a:schemeClr val="tx1"/>
                </a:solidFill>
                <a:effectLst/>
                <a:latin typeface="Arial" panose="020B0604020202020204" pitchFamily="34" charset="0"/>
                <a:ea typeface="宋体" panose="02010600030101010101" pitchFamily="2" charset="-122"/>
                <a:cs typeface="+mn-cs"/>
              </a:rPr>
              <a:t>The definition of release() is as follows: </a:t>
            </a:r>
            <a:endParaRPr lang="en-US" dirty="0"/>
          </a:p>
          <a:p>
            <a:r>
              <a:rPr lang="en-US" sz="1200" kern="1200" dirty="0">
                <a:solidFill>
                  <a:schemeClr val="tx1"/>
                </a:solidFill>
                <a:effectLst/>
                <a:latin typeface="Arial" panose="020B0604020202020204" pitchFamily="34" charset="0"/>
                <a:ea typeface="宋体" panose="02010600030101010101" pitchFamily="2" charset="-122"/>
                <a:cs typeface="+mn-cs"/>
              </a:rPr>
              <a:t>release() { available = true; </a:t>
            </a:r>
            <a:endParaRPr lang="en-US" dirty="0"/>
          </a:p>
          <a:p>
            <a:r>
              <a:rPr lang="en-US" sz="1200" kern="1200" dirty="0">
                <a:solidFill>
                  <a:schemeClr val="tx1"/>
                </a:solidFill>
                <a:effectLst/>
                <a:latin typeface="Arial" panose="020B0604020202020204" pitchFamily="34" charset="0"/>
                <a:ea typeface="宋体" panose="02010600030101010101" pitchFamily="2" charset="-122"/>
                <a:cs typeface="+mn-cs"/>
              </a:rPr>
              <a:t>} </a:t>
            </a:r>
            <a:endParaRPr lang="en-US" dirty="0"/>
          </a:p>
          <a:p>
            <a:r>
              <a:rPr lang="en-US" sz="1200" kern="1200" dirty="0">
                <a:solidFill>
                  <a:schemeClr val="tx1"/>
                </a:solidFill>
                <a:effectLst/>
                <a:latin typeface="Arial" panose="020B0604020202020204" pitchFamily="34" charset="0"/>
                <a:ea typeface="宋体" panose="02010600030101010101" pitchFamily="2" charset="-122"/>
                <a:cs typeface="+mn-cs"/>
              </a:rPr>
              <a:t>Calls to either acquire() or release() must be performed atomically. Thus, mutex locks are often implemented using one of the hardware </a:t>
            </a:r>
            <a:r>
              <a:rPr lang="en-US" sz="1200" kern="1200" dirty="0" err="1">
                <a:solidFill>
                  <a:schemeClr val="tx1"/>
                </a:solidFill>
                <a:effectLst/>
                <a:latin typeface="Arial" panose="020B0604020202020204" pitchFamily="34" charset="0"/>
                <a:ea typeface="宋体" panose="02010600030101010101" pitchFamily="2" charset="-122"/>
                <a:cs typeface="+mn-cs"/>
              </a:rPr>
              <a:t>mecha</a:t>
            </a:r>
            <a:r>
              <a:rPr 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err="1">
                <a:solidFill>
                  <a:schemeClr val="tx1"/>
                </a:solidFill>
                <a:effectLst/>
                <a:latin typeface="Arial" panose="020B0604020202020204" pitchFamily="34" charset="0"/>
                <a:ea typeface="宋体" panose="02010600030101010101" pitchFamily="2" charset="-122"/>
                <a:cs typeface="+mn-cs"/>
              </a:rPr>
              <a:t>nisms</a:t>
            </a:r>
            <a:r>
              <a:rPr lang="en-US" sz="1200" kern="1200" dirty="0">
                <a:solidFill>
                  <a:schemeClr val="tx1"/>
                </a:solidFill>
                <a:effectLst/>
                <a:latin typeface="Arial" panose="020B0604020202020204" pitchFamily="34" charset="0"/>
                <a:ea typeface="宋体" panose="02010600030101010101" pitchFamily="2" charset="-122"/>
                <a:cs typeface="+mn-cs"/>
              </a:rPr>
              <a:t> described in Section 5.4, and we leave the description of this technique as an exercise. </a:t>
            </a:r>
            <a:endParaRPr lang="en-US" dirty="0"/>
          </a:p>
          <a:p>
            <a:r>
              <a:rPr lang="en-US" sz="1200" kern="1200" dirty="0">
                <a:solidFill>
                  <a:schemeClr val="tx1"/>
                </a:solidFill>
                <a:effectLst/>
                <a:latin typeface="Arial" panose="020B0604020202020204" pitchFamily="34" charset="0"/>
                <a:ea typeface="宋体" panose="02010600030101010101" pitchFamily="2" charset="-122"/>
                <a:cs typeface="+mn-cs"/>
              </a:rPr>
              <a:t>The main disadvantage of the implementation given here is that it requires </a:t>
            </a:r>
            <a:r>
              <a:rPr lang="en-US" sz="1200" b="1" kern="1200" dirty="0">
                <a:solidFill>
                  <a:schemeClr val="tx1"/>
                </a:solidFill>
                <a:effectLst/>
                <a:latin typeface="Arial" panose="020B0604020202020204" pitchFamily="34" charset="0"/>
                <a:ea typeface="宋体" panose="02010600030101010101" pitchFamily="2" charset="-122"/>
                <a:cs typeface="+mn-cs"/>
              </a:rPr>
              <a:t>busy waiting</a:t>
            </a:r>
            <a:r>
              <a:rPr lang="en-US" sz="1200" kern="1200" dirty="0">
                <a:solidFill>
                  <a:schemeClr val="tx1"/>
                </a:solidFill>
                <a:effectLst/>
                <a:latin typeface="Arial" panose="020B0604020202020204" pitchFamily="34" charset="0"/>
                <a:ea typeface="宋体" panose="02010600030101010101" pitchFamily="2" charset="-122"/>
                <a:cs typeface="+mn-cs"/>
              </a:rPr>
              <a:t>. While a process is in its critical section, any other process that tries to enter its critical section must loop continuously in the call to acquire(). In fact, this type of mutex lock is also called a </a:t>
            </a:r>
            <a:r>
              <a:rPr lang="en-US" sz="1200" b="1" kern="1200" dirty="0">
                <a:solidFill>
                  <a:schemeClr val="tx1"/>
                </a:solidFill>
                <a:effectLst/>
                <a:latin typeface="Arial" panose="020B0604020202020204" pitchFamily="34" charset="0"/>
                <a:ea typeface="宋体" panose="02010600030101010101" pitchFamily="2" charset="-122"/>
                <a:cs typeface="+mn-cs"/>
              </a:rPr>
              <a:t>spinlock </a:t>
            </a:r>
            <a:r>
              <a:rPr lang="en-US" sz="1200" kern="1200" dirty="0">
                <a:solidFill>
                  <a:schemeClr val="tx1"/>
                </a:solidFill>
                <a:effectLst/>
                <a:latin typeface="Arial" panose="020B0604020202020204" pitchFamily="34" charset="0"/>
                <a:ea typeface="宋体" panose="02010600030101010101" pitchFamily="2" charset="-122"/>
                <a:cs typeface="+mn-cs"/>
              </a:rPr>
              <a:t>because the process “spins” while waiting for the lock to become available. (We see the same issue with the code examples illustrating the test and set() instruction and the compare and swap() instruction.) This continual looping is clearly a problem in a real multiprogramming system, where a single CPU is shared among many processes. Busy waiting wastes CPU cycles that some other process might be able to use productively. </a:t>
            </a:r>
            <a:endParaRPr lang="en-US" dirty="0"/>
          </a:p>
          <a:p>
            <a:r>
              <a:rPr lang="en-US" sz="1200" kern="1200" dirty="0">
                <a:solidFill>
                  <a:schemeClr val="tx1"/>
                </a:solidFill>
                <a:effectLst/>
                <a:latin typeface="Arial" panose="020B0604020202020204" pitchFamily="34" charset="0"/>
                <a:ea typeface="宋体" panose="02010600030101010101" pitchFamily="2" charset="-122"/>
                <a:cs typeface="+mn-cs"/>
              </a:rPr>
              <a:t>Spinlocks do have an advantage, however, in that no context switch is required when a process must wait on a lock, and a context switch may take considerable time. Thus, when locks are expected to be held for short times, spinlocks are useful. They are often employed on multiprocessor systems where one thread can “spin” on one processor while another thread performs its critical section on another processor. </a:t>
            </a:r>
            <a:endParaRPr lang="en-US" dirty="0"/>
          </a:p>
          <a:p>
            <a:r>
              <a:rPr lang="en-US" sz="1200" kern="1200" dirty="0">
                <a:solidFill>
                  <a:schemeClr val="tx1"/>
                </a:solidFill>
                <a:effectLst/>
                <a:latin typeface="Arial" panose="020B0604020202020204" pitchFamily="34" charset="0"/>
                <a:ea typeface="宋体" panose="02010600030101010101" pitchFamily="2" charset="-122"/>
                <a:cs typeface="+mn-cs"/>
              </a:rPr>
              <a:t>Later in this chapter (Section 5.7), we examine how mutex locks can be used to solve classical synchronization problems. We also discuss how these locks are used in several operating systems, as well as in </a:t>
            </a:r>
            <a:r>
              <a:rPr lang="en-US" sz="1200" kern="1200" dirty="0" err="1">
                <a:solidFill>
                  <a:schemeClr val="tx1"/>
                </a:solidFill>
                <a:effectLst/>
                <a:latin typeface="Arial" panose="020B0604020202020204" pitchFamily="34" charset="0"/>
                <a:ea typeface="宋体" panose="02010600030101010101" pitchFamily="2" charset="-122"/>
                <a:cs typeface="+mn-cs"/>
              </a:rPr>
              <a:t>Pthreads</a:t>
            </a:r>
            <a:r>
              <a:rPr lang="en-US" sz="1200" kern="1200" dirty="0">
                <a:solidFill>
                  <a:schemeClr val="tx1"/>
                </a:solidFill>
                <a:effectLst/>
                <a:latin typeface="Arial" panose="020B0604020202020204" pitchFamily="34" charset="0"/>
                <a:ea typeface="宋体" panose="02010600030101010101" pitchFamily="2" charset="-122"/>
                <a:cs typeface="+mn-cs"/>
              </a:rPr>
              <a:t>.</a:t>
            </a:r>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There are a number of other atomic primitives that can be used to implement synchronization. They all have the key property that they read and update a memory value in such a manner that we can tell whether the two operations executed atom- </a:t>
            </a:r>
            <a:r>
              <a:rPr lang="en-US" sz="1200" kern="1200" dirty="0" err="1">
                <a:solidFill>
                  <a:schemeClr val="tx1"/>
                </a:solidFill>
                <a:effectLst/>
                <a:latin typeface="Arial" panose="020B0604020202020204" pitchFamily="34" charset="0"/>
                <a:ea typeface="宋体" panose="02010600030101010101" pitchFamily="2" charset="-122"/>
                <a:cs typeface="+mn-cs"/>
              </a:rPr>
              <a:t>ically</a:t>
            </a:r>
            <a:r>
              <a:rPr lang="en-US" sz="1200" kern="1200" dirty="0">
                <a:solidFill>
                  <a:schemeClr val="tx1"/>
                </a:solidFill>
                <a:effectLst/>
                <a:latin typeface="Arial" panose="020B0604020202020204" pitchFamily="34" charset="0"/>
                <a:ea typeface="宋体" panose="02010600030101010101" pitchFamily="2" charset="-122"/>
                <a:cs typeface="+mn-cs"/>
              </a:rPr>
              <a:t>. One operation, present in many older multiprocessors, is test-and-set, which tests a value and sets it if the value passes the test. For example, we could define an operation that tested for 0 and set the value to 1, which can be used in a fashion sim- </a:t>
            </a:r>
            <a:r>
              <a:rPr lang="en-US" sz="1200" kern="1200" dirty="0" err="1">
                <a:solidFill>
                  <a:schemeClr val="tx1"/>
                </a:solidFill>
                <a:effectLst/>
                <a:latin typeface="Arial" panose="020B0604020202020204" pitchFamily="34" charset="0"/>
                <a:ea typeface="宋体" panose="02010600030101010101" pitchFamily="2" charset="-122"/>
                <a:cs typeface="+mn-cs"/>
              </a:rPr>
              <a:t>ilar</a:t>
            </a:r>
            <a:r>
              <a:rPr lang="en-US" sz="1200" kern="1200" dirty="0">
                <a:solidFill>
                  <a:schemeClr val="tx1"/>
                </a:solidFill>
                <a:effectLst/>
                <a:latin typeface="Arial" panose="020B0604020202020204" pitchFamily="34" charset="0"/>
                <a:ea typeface="宋体" panose="02010600030101010101" pitchFamily="2" charset="-122"/>
                <a:cs typeface="+mn-cs"/>
              </a:rPr>
              <a:t> to how we used atomic exchange. Another atomic synchronization primitive is fetch-and-increment: it returns the value of a memory location and atomically </a:t>
            </a:r>
            <a:r>
              <a:rPr lang="en-US" sz="1200" kern="1200" dirty="0" err="1">
                <a:solidFill>
                  <a:schemeClr val="tx1"/>
                </a:solidFill>
                <a:effectLst/>
                <a:latin typeface="Arial" panose="020B0604020202020204" pitchFamily="34" charset="0"/>
                <a:ea typeface="宋体" panose="02010600030101010101" pitchFamily="2" charset="-122"/>
                <a:cs typeface="+mn-cs"/>
              </a:rPr>
              <a:t>incre</a:t>
            </a:r>
            <a:r>
              <a:rPr 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err="1">
                <a:solidFill>
                  <a:schemeClr val="tx1"/>
                </a:solidFill>
                <a:effectLst/>
                <a:latin typeface="Arial" panose="020B0604020202020204" pitchFamily="34" charset="0"/>
                <a:ea typeface="宋体" panose="02010600030101010101" pitchFamily="2" charset="-122"/>
                <a:cs typeface="+mn-cs"/>
              </a:rPr>
              <a:t>ments</a:t>
            </a:r>
            <a:r>
              <a:rPr lang="en-US" sz="1200" kern="1200" dirty="0">
                <a:solidFill>
                  <a:schemeClr val="tx1"/>
                </a:solidFill>
                <a:effectLst/>
                <a:latin typeface="Arial" panose="020B0604020202020204" pitchFamily="34" charset="0"/>
                <a:ea typeface="宋体" panose="02010600030101010101" pitchFamily="2" charset="-122"/>
                <a:cs typeface="+mn-cs"/>
              </a:rPr>
              <a:t> it. By using the value 0 to indicate that the synchronization variable is unclaimed, we can use fetch-and-increment, just as we used exchange. </a:t>
            </a:r>
            <a:endParaRPr lang="en-US" dirty="0"/>
          </a:p>
          <a:p>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There are a number of other atomic primitives that can be used to implement synchronization. They all have the key property that they read and update a memory value in such a manner that we can tell whether the two operations executed atom- </a:t>
            </a:r>
            <a:r>
              <a:rPr lang="en-US" sz="1200" kern="1200" dirty="0" err="1">
                <a:solidFill>
                  <a:schemeClr val="tx1"/>
                </a:solidFill>
                <a:effectLst/>
                <a:latin typeface="Arial" panose="020B0604020202020204" pitchFamily="34" charset="0"/>
                <a:ea typeface="宋体" panose="02010600030101010101" pitchFamily="2" charset="-122"/>
                <a:cs typeface="+mn-cs"/>
              </a:rPr>
              <a:t>ically</a:t>
            </a:r>
            <a:r>
              <a:rPr lang="en-US" sz="1200" kern="1200" dirty="0">
                <a:solidFill>
                  <a:schemeClr val="tx1"/>
                </a:solidFill>
                <a:effectLst/>
                <a:latin typeface="Arial" panose="020B0604020202020204" pitchFamily="34" charset="0"/>
                <a:ea typeface="宋体" panose="02010600030101010101" pitchFamily="2" charset="-122"/>
                <a:cs typeface="+mn-cs"/>
              </a:rPr>
              <a:t>. One operation, present in many older multiprocessors, is test-and-set, which tests a value and sets it if the value passes the test. For example, we could define an operation that tested for 0 and set the value to 1, which can be used in a fashion sim- </a:t>
            </a:r>
            <a:r>
              <a:rPr lang="en-US" sz="1200" kern="1200" dirty="0" err="1">
                <a:solidFill>
                  <a:schemeClr val="tx1"/>
                </a:solidFill>
                <a:effectLst/>
                <a:latin typeface="Arial" panose="020B0604020202020204" pitchFamily="34" charset="0"/>
                <a:ea typeface="宋体" panose="02010600030101010101" pitchFamily="2" charset="-122"/>
                <a:cs typeface="+mn-cs"/>
              </a:rPr>
              <a:t>ilar</a:t>
            </a:r>
            <a:r>
              <a:rPr lang="en-US" sz="1200" kern="1200" dirty="0">
                <a:solidFill>
                  <a:schemeClr val="tx1"/>
                </a:solidFill>
                <a:effectLst/>
                <a:latin typeface="Arial" panose="020B0604020202020204" pitchFamily="34" charset="0"/>
                <a:ea typeface="宋体" panose="02010600030101010101" pitchFamily="2" charset="-122"/>
                <a:cs typeface="+mn-cs"/>
              </a:rPr>
              <a:t> to how we used atomic exchange. Another atomic synchronization primitive is fetch-and-increment: it returns the value of a memory location and atomically </a:t>
            </a:r>
            <a:r>
              <a:rPr lang="en-US" sz="1200" kern="1200" dirty="0" err="1">
                <a:solidFill>
                  <a:schemeClr val="tx1"/>
                </a:solidFill>
                <a:effectLst/>
                <a:latin typeface="Arial" panose="020B0604020202020204" pitchFamily="34" charset="0"/>
                <a:ea typeface="宋体" panose="02010600030101010101" pitchFamily="2" charset="-122"/>
                <a:cs typeface="+mn-cs"/>
              </a:rPr>
              <a:t>incre</a:t>
            </a:r>
            <a:r>
              <a:rPr 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err="1">
                <a:solidFill>
                  <a:schemeClr val="tx1"/>
                </a:solidFill>
                <a:effectLst/>
                <a:latin typeface="Arial" panose="020B0604020202020204" pitchFamily="34" charset="0"/>
                <a:ea typeface="宋体" panose="02010600030101010101" pitchFamily="2" charset="-122"/>
                <a:cs typeface="+mn-cs"/>
              </a:rPr>
              <a:t>ments</a:t>
            </a:r>
            <a:r>
              <a:rPr lang="en-US" sz="1200" kern="1200" dirty="0">
                <a:solidFill>
                  <a:schemeClr val="tx1"/>
                </a:solidFill>
                <a:effectLst/>
                <a:latin typeface="Arial" panose="020B0604020202020204" pitchFamily="34" charset="0"/>
                <a:ea typeface="宋体" panose="02010600030101010101" pitchFamily="2" charset="-122"/>
                <a:cs typeface="+mn-cs"/>
              </a:rPr>
              <a:t> it. By using the value 0 to indicate that the synchronization variable is unclaimed, we can use fetch-and-increment, just as we used exchange. </a:t>
            </a:r>
            <a:endParaRPr lang="en-US" dirty="0"/>
          </a:p>
          <a:p>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anose="020B0604020202020204" pitchFamily="34" charset="0"/>
                <a:ea typeface="宋体" panose="02010600030101010101" pitchFamily="2" charset="-122"/>
                <a:cs typeface="+mn-cs"/>
              </a:rPr>
              <a:t>These instructions are used in sequence, and because the load reserved returns the initial value and the store conditional returns 0 only if it succeeds, the following sequence implements an atomic exchange on the memory location specified by the contents of x1 with the value in x4: </a:t>
            </a:r>
            <a:endParaRPr lang="en-US" dirty="0"/>
          </a:p>
          <a:p>
            <a:r>
              <a:rPr lang="en-US" sz="1200" kern="1200" dirty="0">
                <a:solidFill>
                  <a:schemeClr val="tx1"/>
                </a:solidFill>
                <a:effectLst/>
                <a:latin typeface="Arial" panose="020B0604020202020204" pitchFamily="34" charset="0"/>
                <a:ea typeface="宋体" panose="02010600030101010101" pitchFamily="2" charset="-122"/>
                <a:cs typeface="+mn-cs"/>
              </a:rPr>
              <a:t>try: mov x3,x4 </a:t>
            </a:r>
            <a:r>
              <a:rPr lang="en-US" sz="1200" kern="1200" dirty="0" err="1">
                <a:solidFill>
                  <a:schemeClr val="tx1"/>
                </a:solidFill>
                <a:effectLst/>
                <a:latin typeface="Arial" panose="020B0604020202020204" pitchFamily="34" charset="0"/>
                <a:ea typeface="宋体" panose="02010600030101010101" pitchFamily="2" charset="-122"/>
                <a:cs typeface="+mn-cs"/>
              </a:rPr>
              <a:t>lr</a:t>
            </a:r>
            <a:r>
              <a:rPr lang="en-US" sz="1200" kern="1200" dirty="0">
                <a:solidFill>
                  <a:schemeClr val="tx1"/>
                </a:solidFill>
                <a:effectLst/>
                <a:latin typeface="Arial" panose="020B0604020202020204" pitchFamily="34" charset="0"/>
                <a:ea typeface="宋体" panose="02010600030101010101" pitchFamily="2" charset="-122"/>
                <a:cs typeface="+mn-cs"/>
              </a:rPr>
              <a:t> x2,x1 </a:t>
            </a:r>
            <a:endParaRPr lang="en-US" dirty="0"/>
          </a:p>
          <a:p>
            <a:r>
              <a:rPr lang="en-US" sz="1200" kern="1200" dirty="0" err="1">
                <a:solidFill>
                  <a:schemeClr val="tx1"/>
                </a:solidFill>
                <a:effectLst/>
                <a:latin typeface="Arial" panose="020B0604020202020204" pitchFamily="34" charset="0"/>
                <a:ea typeface="宋体" panose="02010600030101010101" pitchFamily="2" charset="-122"/>
                <a:cs typeface="+mn-cs"/>
              </a:rPr>
              <a:t>sc</a:t>
            </a:r>
            <a:r>
              <a:rPr lang="en-US" sz="1200" kern="1200" dirty="0">
                <a:solidFill>
                  <a:schemeClr val="tx1"/>
                </a:solidFill>
                <a:effectLst/>
                <a:latin typeface="Arial" panose="020B0604020202020204" pitchFamily="34" charset="0"/>
                <a:ea typeface="宋体" panose="02010600030101010101" pitchFamily="2" charset="-122"/>
                <a:cs typeface="+mn-cs"/>
              </a:rPr>
              <a:t> x3,0(x1) </a:t>
            </a:r>
            <a:r>
              <a:rPr lang="en-US" sz="1200" kern="1200" dirty="0" err="1">
                <a:solidFill>
                  <a:schemeClr val="tx1"/>
                </a:solidFill>
                <a:effectLst/>
                <a:latin typeface="Arial" panose="020B0604020202020204" pitchFamily="34" charset="0"/>
                <a:ea typeface="宋体" panose="02010600030101010101" pitchFamily="2" charset="-122"/>
                <a:cs typeface="+mn-cs"/>
              </a:rPr>
              <a:t>bnez</a:t>
            </a:r>
            <a:r>
              <a:rPr lang="en-US" sz="1200" kern="1200" dirty="0">
                <a:solidFill>
                  <a:schemeClr val="tx1"/>
                </a:solidFill>
                <a:effectLst/>
                <a:latin typeface="Arial" panose="020B0604020202020204" pitchFamily="34" charset="0"/>
                <a:ea typeface="宋体" panose="02010600030101010101" pitchFamily="2" charset="-122"/>
                <a:cs typeface="+mn-cs"/>
              </a:rPr>
              <a:t> x3,try mov x4,x2 </a:t>
            </a:r>
            <a:endParaRPr lang="en-US" dirty="0"/>
          </a:p>
          <a:p>
            <a:r>
              <a:rPr lang="en-US" sz="1200" kern="1200" dirty="0">
                <a:solidFill>
                  <a:schemeClr val="tx1"/>
                </a:solidFill>
                <a:effectLst/>
                <a:latin typeface="Arial" panose="020B0604020202020204" pitchFamily="34" charset="0"/>
                <a:ea typeface="宋体" panose="02010600030101010101" pitchFamily="2" charset="-122"/>
                <a:cs typeface="+mn-cs"/>
              </a:rPr>
              <a:t>;mov exchange value ;load reserved from ;store conditional ;branch store fails ;put load value in x4 </a:t>
            </a:r>
            <a:endParaRPr lang="en-US" dirty="0"/>
          </a:p>
          <a:p>
            <a:r>
              <a:rPr lang="en-US" sz="1200" kern="1200" dirty="0">
                <a:solidFill>
                  <a:schemeClr val="tx1"/>
                </a:solidFill>
                <a:effectLst/>
                <a:latin typeface="Arial" panose="020B0604020202020204" pitchFamily="34" charset="0"/>
                <a:ea typeface="宋体" panose="02010600030101010101" pitchFamily="2" charset="-122"/>
                <a:cs typeface="+mn-cs"/>
              </a:rPr>
              <a:t>At the end of this sequence, the contents of x4 and the memory location specified by x1 have been atomically exchanged. </a:t>
            </a:r>
            <a:endParaRPr lang="en-US" sz="120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Anytime a processor intervenes and modifies the value in memory between the </a:t>
            </a:r>
            <a:r>
              <a:rPr lang="en-US" sz="1200" kern="1200" dirty="0" err="1">
                <a:solidFill>
                  <a:schemeClr val="tx1"/>
                </a:solidFill>
                <a:effectLst/>
                <a:latin typeface="Arial" panose="020B0604020202020204" pitchFamily="34" charset="0"/>
                <a:ea typeface="宋体" panose="02010600030101010101" pitchFamily="2" charset="-122"/>
                <a:cs typeface="+mn-cs"/>
              </a:rPr>
              <a:t>lr</a:t>
            </a:r>
            <a:r>
              <a:rPr lang="en-US" sz="1200" kern="1200" dirty="0">
                <a:solidFill>
                  <a:schemeClr val="tx1"/>
                </a:solidFill>
                <a:effectLst/>
                <a:latin typeface="Arial" panose="020B0604020202020204" pitchFamily="34" charset="0"/>
                <a:ea typeface="宋体" panose="02010600030101010101" pitchFamily="2" charset="-122"/>
                <a:cs typeface="+mn-cs"/>
              </a:rPr>
              <a:t> and </a:t>
            </a:r>
            <a:r>
              <a:rPr lang="en-US" sz="1200" kern="1200" dirty="0" err="1">
                <a:solidFill>
                  <a:schemeClr val="tx1"/>
                </a:solidFill>
                <a:effectLst/>
                <a:latin typeface="Arial" panose="020B0604020202020204" pitchFamily="34" charset="0"/>
                <a:ea typeface="宋体" panose="02010600030101010101" pitchFamily="2" charset="-122"/>
                <a:cs typeface="+mn-cs"/>
              </a:rPr>
              <a:t>sc</a:t>
            </a:r>
            <a:r>
              <a:rPr lang="en-US" sz="1200" kern="1200" dirty="0">
                <a:solidFill>
                  <a:schemeClr val="tx1"/>
                </a:solidFill>
                <a:effectLst/>
                <a:latin typeface="Arial" panose="020B0604020202020204" pitchFamily="34" charset="0"/>
                <a:ea typeface="宋体" panose="02010600030101010101" pitchFamily="2" charset="-122"/>
                <a:cs typeface="+mn-cs"/>
              </a:rPr>
              <a:t> instructions, the </a:t>
            </a:r>
            <a:r>
              <a:rPr lang="en-US" sz="1200" kern="1200" dirty="0" err="1">
                <a:solidFill>
                  <a:schemeClr val="tx1"/>
                </a:solidFill>
                <a:effectLst/>
                <a:latin typeface="Arial" panose="020B0604020202020204" pitchFamily="34" charset="0"/>
                <a:ea typeface="宋体" panose="02010600030101010101" pitchFamily="2" charset="-122"/>
                <a:cs typeface="+mn-cs"/>
              </a:rPr>
              <a:t>sc</a:t>
            </a:r>
            <a:r>
              <a:rPr lang="en-US" sz="1200" kern="1200" dirty="0">
                <a:solidFill>
                  <a:schemeClr val="tx1"/>
                </a:solidFill>
                <a:effectLst/>
                <a:latin typeface="Arial" panose="020B0604020202020204" pitchFamily="34" charset="0"/>
                <a:ea typeface="宋体" panose="02010600030101010101" pitchFamily="2" charset="-122"/>
                <a:cs typeface="+mn-cs"/>
              </a:rPr>
              <a:t> returns 0 in x3??? [</a:t>
            </a:r>
            <a:r>
              <a:rPr lang="en-US" dirty="0"/>
              <a:t>If it succeeds, store conditional writes 0</a:t>
            </a:r>
            <a:endParaRPr lang="en-US" dirty="0"/>
          </a:p>
          <a:p>
            <a:r>
              <a:rPr lang="en-US" sz="1200" kern="1200" dirty="0">
                <a:solidFill>
                  <a:schemeClr val="tx1"/>
                </a:solidFill>
                <a:effectLst/>
                <a:latin typeface="Arial" panose="020B0604020202020204" pitchFamily="34" charset="0"/>
                <a:ea typeface="宋体" panose="02010600030101010101" pitchFamily="2" charset="-122"/>
                <a:cs typeface="+mn-cs"/>
              </a:rPr>
              <a:t>], causing the code sequence to try again. </a:t>
            </a:r>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Another atomic synchronization primitive is fetch-and-increment: it returns the value of a memory location and atomically </a:t>
            </a:r>
            <a:r>
              <a:rPr lang="en-US" sz="1200" kern="1200" dirty="0" err="1">
                <a:solidFill>
                  <a:schemeClr val="tx1"/>
                </a:solidFill>
                <a:effectLst/>
                <a:latin typeface="Arial" panose="020B0604020202020204" pitchFamily="34" charset="0"/>
                <a:ea typeface="宋体" panose="02010600030101010101" pitchFamily="2" charset="-122"/>
                <a:cs typeface="+mn-cs"/>
              </a:rPr>
              <a:t>incre</a:t>
            </a:r>
            <a:r>
              <a:rPr 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err="1">
                <a:solidFill>
                  <a:schemeClr val="tx1"/>
                </a:solidFill>
                <a:effectLst/>
                <a:latin typeface="Arial" panose="020B0604020202020204" pitchFamily="34" charset="0"/>
                <a:ea typeface="宋体" panose="02010600030101010101" pitchFamily="2" charset="-122"/>
                <a:cs typeface="+mn-cs"/>
              </a:rPr>
              <a:t>ments</a:t>
            </a:r>
            <a:r>
              <a:rPr lang="en-US" sz="1200" kern="1200" dirty="0">
                <a:solidFill>
                  <a:schemeClr val="tx1"/>
                </a:solidFill>
                <a:effectLst/>
                <a:latin typeface="Arial" panose="020B0604020202020204" pitchFamily="34" charset="0"/>
                <a:ea typeface="宋体" panose="02010600030101010101" pitchFamily="2" charset="-122"/>
                <a:cs typeface="+mn-cs"/>
              </a:rPr>
              <a:t> it. By using the value 0 to indicate that the synchronization variable is unclaimed, we can use fetch-and-increment, just as we used exchange. </a:t>
            </a:r>
            <a:endParaRPr lang="en-US" dirty="0"/>
          </a:p>
          <a:p>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Chapter 5.5 discusses synchronization, which, because it inherently involves </a:t>
            </a:r>
            <a:r>
              <a:rPr lang="en-US" sz="1200" kern="1200" dirty="0" err="1">
                <a:solidFill>
                  <a:schemeClr val="tx1"/>
                </a:solidFill>
                <a:effectLst/>
                <a:latin typeface="Arial" panose="020B0604020202020204" pitchFamily="34" charset="0"/>
                <a:ea typeface="宋体" panose="02010600030101010101" pitchFamily="2" charset="-122"/>
                <a:cs typeface="+mn-cs"/>
              </a:rPr>
              <a:t>interprocessor</a:t>
            </a:r>
            <a:r>
              <a:rPr lang="en-US" sz="1200" kern="1200" dirty="0">
                <a:solidFill>
                  <a:schemeClr val="tx1"/>
                </a:solidFill>
                <a:effectLst/>
                <a:latin typeface="Arial" panose="020B0604020202020204" pitchFamily="34" charset="0"/>
                <a:ea typeface="宋体" panose="02010600030101010101" pitchFamily="2" charset="-122"/>
                <a:cs typeface="+mn-cs"/>
              </a:rPr>
              <a:t> communication and also can limit parallelism, is a major potential bottleneck. </a:t>
            </a:r>
            <a:endParaRPr lang="en-US" sz="120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Chapter 5.6 covers latency-hiding techniques and memory consistency models for shared memory. </a:t>
            </a:r>
            <a:endParaRPr lang="en-US" dirty="0"/>
          </a:p>
          <a:p>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Thus we should modify our spin lock procedure so that it spins by doing reads on a local copy of the lock until it successfully sees that the lock is available. Then it attempts to acquire the lock by doing a swap operation. A processor first reads the lock variable to test its state. A processor keeps reading and testing until the value of the read indicates that the lock is unlocked. The processor then races against all other processes that were similarly “spin waiting” to see which can lock the var- </a:t>
            </a:r>
            <a:r>
              <a:rPr lang="en-US" sz="1200" kern="1200" dirty="0" err="1">
                <a:solidFill>
                  <a:schemeClr val="tx1"/>
                </a:solidFill>
                <a:effectLst/>
                <a:latin typeface="Arial" panose="020B0604020202020204" pitchFamily="34" charset="0"/>
                <a:ea typeface="宋体" panose="02010600030101010101" pitchFamily="2" charset="-122"/>
                <a:cs typeface="+mn-cs"/>
              </a:rPr>
              <a:t>iable</a:t>
            </a:r>
            <a:r>
              <a:rPr lang="en-US" sz="1200" kern="1200" dirty="0">
                <a:solidFill>
                  <a:schemeClr val="tx1"/>
                </a:solidFill>
                <a:effectLst/>
                <a:latin typeface="Arial" panose="020B0604020202020204" pitchFamily="34" charset="0"/>
                <a:ea typeface="宋体" panose="02010600030101010101" pitchFamily="2" charset="-122"/>
                <a:cs typeface="+mn-cs"/>
              </a:rPr>
              <a:t> first. All processes use a swap instruction that reads the old value and stores a 1 into the lock variable. The single winner will see the 0, and the losers will see a 1 that was placed there by the winner. (The losers will continue to set the variable to the locked value, but that doesn’t matter.) The winning processor executes the code after the lock and, when finished, stores a 0 into the lock variable to release the lock, which starts the race all over again. Here is the code to perform this spin lock (remember that 0 is unlocked and 1 is locked): </a:t>
            </a:r>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Figure5.22 Cache</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coherence</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steps</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and</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bus</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traffic</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for</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three</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processors,</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P0,</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P1,</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and</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P2.</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This</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figure</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assumes</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write invalidate coherence. P0 starts with the lock (step 1), and the value of the lock is 1 (i.e., locked); it is initially </a:t>
            </a:r>
            <a:r>
              <a:rPr lang="en-US" sz="1200" kern="1200" dirty="0" err="1">
                <a:solidFill>
                  <a:schemeClr val="tx1"/>
                </a:solidFill>
                <a:effectLst/>
                <a:latin typeface="Arial" panose="020B0604020202020204" pitchFamily="34" charset="0"/>
                <a:ea typeface="宋体" panose="02010600030101010101" pitchFamily="2" charset="-122"/>
                <a:cs typeface="+mn-cs"/>
              </a:rPr>
              <a:t>exclu</a:t>
            </a:r>
            <a:r>
              <a:rPr 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err="1">
                <a:solidFill>
                  <a:schemeClr val="tx1"/>
                </a:solidFill>
                <a:effectLst/>
                <a:latin typeface="Arial" panose="020B0604020202020204" pitchFamily="34" charset="0"/>
                <a:ea typeface="宋体" panose="02010600030101010101" pitchFamily="2" charset="-122"/>
                <a:cs typeface="+mn-cs"/>
              </a:rPr>
              <a:t>sive</a:t>
            </a:r>
            <a:r>
              <a:rPr lang="en-US" sz="1200" kern="1200" dirty="0">
                <a:solidFill>
                  <a:schemeClr val="tx1"/>
                </a:solidFill>
                <a:effectLst/>
                <a:latin typeface="Arial" panose="020B0604020202020204" pitchFamily="34" charset="0"/>
                <a:ea typeface="宋体" panose="02010600030101010101" pitchFamily="2" charset="-122"/>
                <a:cs typeface="+mn-cs"/>
              </a:rPr>
              <a:t> and owned by P0 before step 1 begins. P0 exits and unlocks the lock (step 2). P1 and P2 race to see which reads the unlocked value during the swap (steps 3–5). P2 wins and enters the critical section (steps 6 and 7), while P1’s attempt fails, so it starts spin waiting (steps 7 and 8). In a real system, these events will take many more than 8 clock ticks because acquiring the bus and replying to misses take much longer. Once step 8 is reached, the process can repeat with P2, eventually getting exclusive access and setting the lock to 0. </a:t>
            </a:r>
            <a:endParaRPr lang="en-US" sz="120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sz="120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Let’s examine how this “spin lock” scheme uses the cache coherence </a:t>
            </a:r>
            <a:r>
              <a:rPr lang="en-US" sz="1200" kern="1200" dirty="0" err="1">
                <a:solidFill>
                  <a:schemeClr val="tx1"/>
                </a:solidFill>
                <a:effectLst/>
                <a:latin typeface="Arial" panose="020B0604020202020204" pitchFamily="34" charset="0"/>
                <a:ea typeface="宋体" panose="02010600030101010101" pitchFamily="2" charset="-122"/>
                <a:cs typeface="+mn-cs"/>
              </a:rPr>
              <a:t>mecha</a:t>
            </a:r>
            <a:r>
              <a:rPr 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err="1">
                <a:solidFill>
                  <a:schemeClr val="tx1"/>
                </a:solidFill>
                <a:effectLst/>
                <a:latin typeface="Arial" panose="020B0604020202020204" pitchFamily="34" charset="0"/>
                <a:ea typeface="宋体" panose="02010600030101010101" pitchFamily="2" charset="-122"/>
                <a:cs typeface="+mn-cs"/>
              </a:rPr>
              <a:t>nisms</a:t>
            </a:r>
            <a:r>
              <a:rPr lang="en-US" sz="1200" kern="1200" dirty="0">
                <a:solidFill>
                  <a:schemeClr val="tx1"/>
                </a:solidFill>
                <a:effectLst/>
                <a:latin typeface="Arial" panose="020B0604020202020204" pitchFamily="34" charset="0"/>
                <a:ea typeface="宋体" panose="02010600030101010101" pitchFamily="2" charset="-122"/>
                <a:cs typeface="+mn-cs"/>
              </a:rPr>
              <a:t>. Figure 5.22 shows the processor and bus or directory operations for multiple processes trying to lock a variable using an atomic swap. Once the processor with the lock stores a 0 into the lock, all other caches are invalidated and must fetch the new value to update their copy of the lock. One such cache gets the copy of the unlocked value (0) first and performs the swap. When the cache miss of other pro- </a:t>
            </a:r>
            <a:r>
              <a:rPr lang="en-US" sz="1200" kern="1200" dirty="0" err="1">
                <a:solidFill>
                  <a:schemeClr val="tx1"/>
                </a:solidFill>
                <a:effectLst/>
                <a:latin typeface="Arial" panose="020B0604020202020204" pitchFamily="34" charset="0"/>
                <a:ea typeface="宋体" panose="02010600030101010101" pitchFamily="2" charset="-122"/>
                <a:cs typeface="+mn-cs"/>
              </a:rPr>
              <a:t>cessors</a:t>
            </a:r>
            <a:r>
              <a:rPr lang="en-US" sz="1200" kern="1200" dirty="0">
                <a:solidFill>
                  <a:schemeClr val="tx1"/>
                </a:solidFill>
                <a:effectLst/>
                <a:latin typeface="Arial" panose="020B0604020202020204" pitchFamily="34" charset="0"/>
                <a:ea typeface="宋体" panose="02010600030101010101" pitchFamily="2" charset="-122"/>
                <a:cs typeface="+mn-cs"/>
              </a:rPr>
              <a:t> is satisfied, they find that the variable is already locked, so they must return to testing and spinning. </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Figure5.22 Cache</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coherence</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steps</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and</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bus</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traffic</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for</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three</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processors,</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P0,</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P1,</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and</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P2.</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This</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figure</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assumes</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write invalidate coherence. P0 starts with the lock (step 1), and the value of the lock is 1 (i.e., locked); it is initially </a:t>
            </a:r>
            <a:r>
              <a:rPr lang="en-US" sz="1200" kern="1200" dirty="0" err="1">
                <a:solidFill>
                  <a:schemeClr val="tx1"/>
                </a:solidFill>
                <a:effectLst/>
                <a:latin typeface="Arial" panose="020B0604020202020204" pitchFamily="34" charset="0"/>
                <a:ea typeface="宋体" panose="02010600030101010101" pitchFamily="2" charset="-122"/>
                <a:cs typeface="+mn-cs"/>
              </a:rPr>
              <a:t>exclu</a:t>
            </a:r>
            <a:r>
              <a:rPr 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err="1">
                <a:solidFill>
                  <a:schemeClr val="tx1"/>
                </a:solidFill>
                <a:effectLst/>
                <a:latin typeface="Arial" panose="020B0604020202020204" pitchFamily="34" charset="0"/>
                <a:ea typeface="宋体" panose="02010600030101010101" pitchFamily="2" charset="-122"/>
                <a:cs typeface="+mn-cs"/>
              </a:rPr>
              <a:t>sive</a:t>
            </a:r>
            <a:r>
              <a:rPr lang="en-US" sz="1200" kern="1200" dirty="0">
                <a:solidFill>
                  <a:schemeClr val="tx1"/>
                </a:solidFill>
                <a:effectLst/>
                <a:latin typeface="Arial" panose="020B0604020202020204" pitchFamily="34" charset="0"/>
                <a:ea typeface="宋体" panose="02010600030101010101" pitchFamily="2" charset="-122"/>
                <a:cs typeface="+mn-cs"/>
              </a:rPr>
              <a:t> and owned by P0 before step 1 begins. P0 exits and unlocks the lock (step 2). P1 and P2 race to see which reads the unlocked value during the swap (steps 3–5). P2 wins and enters the critical section (steps 6 and 7), while P1’s attempt fails, so it starts spin waiting (steps 7 and 8). In a real system, these events will take many more than 8 clock ticks because acquiring the bus and replying to misses take much longer. Once step 8 is reached, the process can repeat with P2, eventually getting exclusive access and setting the lock to 0. </a:t>
            </a:r>
            <a:endParaRPr lang="en-US" sz="120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sz="120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Let’s examine how this “spin lock” scheme uses the cache coherence </a:t>
            </a:r>
            <a:r>
              <a:rPr lang="en-US" sz="1200" kern="1200" dirty="0" err="1">
                <a:solidFill>
                  <a:schemeClr val="tx1"/>
                </a:solidFill>
                <a:effectLst/>
                <a:latin typeface="Arial" panose="020B0604020202020204" pitchFamily="34" charset="0"/>
                <a:ea typeface="宋体" panose="02010600030101010101" pitchFamily="2" charset="-122"/>
                <a:cs typeface="+mn-cs"/>
              </a:rPr>
              <a:t>mecha</a:t>
            </a:r>
            <a:r>
              <a:rPr 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err="1">
                <a:solidFill>
                  <a:schemeClr val="tx1"/>
                </a:solidFill>
                <a:effectLst/>
                <a:latin typeface="Arial" panose="020B0604020202020204" pitchFamily="34" charset="0"/>
                <a:ea typeface="宋体" panose="02010600030101010101" pitchFamily="2" charset="-122"/>
                <a:cs typeface="+mn-cs"/>
              </a:rPr>
              <a:t>nisms</a:t>
            </a:r>
            <a:r>
              <a:rPr lang="en-US" sz="1200" kern="1200" dirty="0">
                <a:solidFill>
                  <a:schemeClr val="tx1"/>
                </a:solidFill>
                <a:effectLst/>
                <a:latin typeface="Arial" panose="020B0604020202020204" pitchFamily="34" charset="0"/>
                <a:ea typeface="宋体" panose="02010600030101010101" pitchFamily="2" charset="-122"/>
                <a:cs typeface="+mn-cs"/>
              </a:rPr>
              <a:t>. Figure 5.22 shows the processor and bus or directory operations for multiple processes trying to lock a variable using an atomic swap. Once the processor with the lock stores a 0 into the lock, all other caches are invalidated and must fetch the new value to update their copy of the lock. One such cache gets the copy of the unlocked value (0) first and performs the swap. When the cache miss of other pro- </a:t>
            </a:r>
            <a:r>
              <a:rPr lang="en-US" sz="1200" kern="1200" dirty="0" err="1">
                <a:solidFill>
                  <a:schemeClr val="tx1"/>
                </a:solidFill>
                <a:effectLst/>
                <a:latin typeface="Arial" panose="020B0604020202020204" pitchFamily="34" charset="0"/>
                <a:ea typeface="宋体" panose="02010600030101010101" pitchFamily="2" charset="-122"/>
                <a:cs typeface="+mn-cs"/>
              </a:rPr>
              <a:t>cessors</a:t>
            </a:r>
            <a:r>
              <a:rPr lang="en-US" sz="1200" kern="1200" dirty="0">
                <a:solidFill>
                  <a:schemeClr val="tx1"/>
                </a:solidFill>
                <a:effectLst/>
                <a:latin typeface="Arial" panose="020B0604020202020204" pitchFamily="34" charset="0"/>
                <a:ea typeface="宋体" panose="02010600030101010101" pitchFamily="2" charset="-122"/>
                <a:cs typeface="+mn-cs"/>
              </a:rPr>
              <a:t> is satisfied, they find that the variable is already locked, so they must return to testing and spinning. </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Figure5.22 Cache</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coherence</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steps</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and</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bus</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traffic</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for</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three</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processors,</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P0,</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P1,</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and</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P2.</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This</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figure</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assumes</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write invalidate coherence. P0 starts with the lock (step 1), and the value of the lock is 1 (i.e., locked); it is initially </a:t>
            </a:r>
            <a:r>
              <a:rPr lang="en-US" sz="1200" kern="1200" dirty="0" err="1">
                <a:solidFill>
                  <a:schemeClr val="tx1"/>
                </a:solidFill>
                <a:effectLst/>
                <a:latin typeface="Arial" panose="020B0604020202020204" pitchFamily="34" charset="0"/>
                <a:ea typeface="宋体" panose="02010600030101010101" pitchFamily="2" charset="-122"/>
                <a:cs typeface="+mn-cs"/>
              </a:rPr>
              <a:t>exclu</a:t>
            </a:r>
            <a:r>
              <a:rPr 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err="1">
                <a:solidFill>
                  <a:schemeClr val="tx1"/>
                </a:solidFill>
                <a:effectLst/>
                <a:latin typeface="Arial" panose="020B0604020202020204" pitchFamily="34" charset="0"/>
                <a:ea typeface="宋体" panose="02010600030101010101" pitchFamily="2" charset="-122"/>
                <a:cs typeface="+mn-cs"/>
              </a:rPr>
              <a:t>sive</a:t>
            </a:r>
            <a:r>
              <a:rPr lang="en-US" sz="1200" kern="1200" dirty="0">
                <a:solidFill>
                  <a:schemeClr val="tx1"/>
                </a:solidFill>
                <a:effectLst/>
                <a:latin typeface="Arial" panose="020B0604020202020204" pitchFamily="34" charset="0"/>
                <a:ea typeface="宋体" panose="02010600030101010101" pitchFamily="2" charset="-122"/>
                <a:cs typeface="+mn-cs"/>
              </a:rPr>
              <a:t> and owned by P0 before step 1 begins. P0 exits and unlocks the lock (step 2). P1 and P2 race to see which reads the unlocked value during the swap (steps 3–5). P2 wins and enters the critical section (steps 6 and 7), while P1’s attempt fails, so it starts spin waiting (steps 7 and 8). In a real system, these events will take many more than 8 clock ticks because acquiring the bus and replying to misses take much longer. Once step 8 is reached, the process can repeat with P2, eventually getting exclusive access and setting the lock to 0. </a:t>
            </a:r>
            <a:endParaRPr lang="en-US" sz="120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sz="120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Let’s examine how this “spin lock” scheme uses the cache coherence </a:t>
            </a:r>
            <a:r>
              <a:rPr lang="en-US" sz="1200" kern="1200" dirty="0" err="1">
                <a:solidFill>
                  <a:schemeClr val="tx1"/>
                </a:solidFill>
                <a:effectLst/>
                <a:latin typeface="Arial" panose="020B0604020202020204" pitchFamily="34" charset="0"/>
                <a:ea typeface="宋体" panose="02010600030101010101" pitchFamily="2" charset="-122"/>
                <a:cs typeface="+mn-cs"/>
              </a:rPr>
              <a:t>mecha</a:t>
            </a:r>
            <a:r>
              <a:rPr 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err="1">
                <a:solidFill>
                  <a:schemeClr val="tx1"/>
                </a:solidFill>
                <a:effectLst/>
                <a:latin typeface="Arial" panose="020B0604020202020204" pitchFamily="34" charset="0"/>
                <a:ea typeface="宋体" panose="02010600030101010101" pitchFamily="2" charset="-122"/>
                <a:cs typeface="+mn-cs"/>
              </a:rPr>
              <a:t>nisms</a:t>
            </a:r>
            <a:r>
              <a:rPr lang="en-US" sz="1200" kern="1200" dirty="0">
                <a:solidFill>
                  <a:schemeClr val="tx1"/>
                </a:solidFill>
                <a:effectLst/>
                <a:latin typeface="Arial" panose="020B0604020202020204" pitchFamily="34" charset="0"/>
                <a:ea typeface="宋体" panose="02010600030101010101" pitchFamily="2" charset="-122"/>
                <a:cs typeface="+mn-cs"/>
              </a:rPr>
              <a:t>. Figure 5.22 shows the processor and bus or directory operations for multiple processes trying to lock a variable using an atomic swap. Once the processor with the lock stores a 0 into the lock, all other caches are invalidated and must fetch the new value to update their copy of the lock. One such cache gets the copy of the unlocked value (0) first and performs the swap. When the cache miss of other pro- </a:t>
            </a:r>
            <a:r>
              <a:rPr lang="en-US" sz="1200" kern="1200" dirty="0" err="1">
                <a:solidFill>
                  <a:schemeClr val="tx1"/>
                </a:solidFill>
                <a:effectLst/>
                <a:latin typeface="Arial" panose="020B0604020202020204" pitchFamily="34" charset="0"/>
                <a:ea typeface="宋体" panose="02010600030101010101" pitchFamily="2" charset="-122"/>
                <a:cs typeface="+mn-cs"/>
              </a:rPr>
              <a:t>cessors</a:t>
            </a:r>
            <a:r>
              <a:rPr lang="en-US" sz="1200" kern="1200" dirty="0">
                <a:solidFill>
                  <a:schemeClr val="tx1"/>
                </a:solidFill>
                <a:effectLst/>
                <a:latin typeface="Arial" panose="020B0604020202020204" pitchFamily="34" charset="0"/>
                <a:ea typeface="宋体" panose="02010600030101010101" pitchFamily="2" charset="-122"/>
                <a:cs typeface="+mn-cs"/>
              </a:rPr>
              <a:t> is satisfied, they find that the variable is already locked, so they must return to testing and spinning. </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Figure5.22 Cache</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coherence</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steps</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and</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bus</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traffic</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for</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three</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processors,</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P0,</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P1,</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and</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P2.</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This</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figure</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assumes</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write invalidate coherence. P0 starts with the lock (step 1), and the value of the lock is 1 (i.e., locked); it is initially </a:t>
            </a:r>
            <a:r>
              <a:rPr lang="en-US" sz="1200" kern="1200" dirty="0" err="1">
                <a:solidFill>
                  <a:schemeClr val="tx1"/>
                </a:solidFill>
                <a:effectLst/>
                <a:latin typeface="Arial" panose="020B0604020202020204" pitchFamily="34" charset="0"/>
                <a:ea typeface="宋体" panose="02010600030101010101" pitchFamily="2" charset="-122"/>
                <a:cs typeface="+mn-cs"/>
              </a:rPr>
              <a:t>exclu</a:t>
            </a:r>
            <a:r>
              <a:rPr 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err="1">
                <a:solidFill>
                  <a:schemeClr val="tx1"/>
                </a:solidFill>
                <a:effectLst/>
                <a:latin typeface="Arial" panose="020B0604020202020204" pitchFamily="34" charset="0"/>
                <a:ea typeface="宋体" panose="02010600030101010101" pitchFamily="2" charset="-122"/>
                <a:cs typeface="+mn-cs"/>
              </a:rPr>
              <a:t>sive</a:t>
            </a:r>
            <a:r>
              <a:rPr lang="en-US" sz="1200" kern="1200" dirty="0">
                <a:solidFill>
                  <a:schemeClr val="tx1"/>
                </a:solidFill>
                <a:effectLst/>
                <a:latin typeface="Arial" panose="020B0604020202020204" pitchFamily="34" charset="0"/>
                <a:ea typeface="宋体" panose="02010600030101010101" pitchFamily="2" charset="-122"/>
                <a:cs typeface="+mn-cs"/>
              </a:rPr>
              <a:t> and owned by P0 before step 1 begins. P0 exits and unlocks the lock (step 2). P1 and P2 race to see which reads the unlocked value during the swap (steps 3–5). P2 wins and enters the critical section (steps 6 and 7), while P1’s attempt fails, so it starts spin waiting (steps 7 and 8). In a real system, these events will take many more than 8 clock ticks because acquiring the bus and replying to misses take much longer. Once step 8 is reached, the process can repeat with P2, eventually getting exclusive access and setting the lock to 0. </a:t>
            </a:r>
            <a:endParaRPr lang="en-US" sz="120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sz="120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Let’s examine how this “spin lock” scheme uses the cache coherence </a:t>
            </a:r>
            <a:r>
              <a:rPr lang="en-US" sz="1200" kern="1200" dirty="0" err="1">
                <a:solidFill>
                  <a:schemeClr val="tx1"/>
                </a:solidFill>
                <a:effectLst/>
                <a:latin typeface="Arial" panose="020B0604020202020204" pitchFamily="34" charset="0"/>
                <a:ea typeface="宋体" panose="02010600030101010101" pitchFamily="2" charset="-122"/>
                <a:cs typeface="+mn-cs"/>
              </a:rPr>
              <a:t>mecha</a:t>
            </a:r>
            <a:r>
              <a:rPr 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err="1">
                <a:solidFill>
                  <a:schemeClr val="tx1"/>
                </a:solidFill>
                <a:effectLst/>
                <a:latin typeface="Arial" panose="020B0604020202020204" pitchFamily="34" charset="0"/>
                <a:ea typeface="宋体" panose="02010600030101010101" pitchFamily="2" charset="-122"/>
                <a:cs typeface="+mn-cs"/>
              </a:rPr>
              <a:t>nisms</a:t>
            </a:r>
            <a:r>
              <a:rPr lang="en-US" sz="1200" kern="1200" dirty="0">
                <a:solidFill>
                  <a:schemeClr val="tx1"/>
                </a:solidFill>
                <a:effectLst/>
                <a:latin typeface="Arial" panose="020B0604020202020204" pitchFamily="34" charset="0"/>
                <a:ea typeface="宋体" panose="02010600030101010101" pitchFamily="2" charset="-122"/>
                <a:cs typeface="+mn-cs"/>
              </a:rPr>
              <a:t>. Figure 5.22 shows the processor and bus or directory operations for multiple processes trying to lock a variable using an atomic swap. Once the processor with the lock stores a 0 into the lock, all other caches are invalidated and must fetch the new value to update their copy of the lock. One such cache gets the copy of the unlocked value (0) first and performs the swap. When the cache miss of other pro- </a:t>
            </a:r>
            <a:r>
              <a:rPr lang="en-US" sz="1200" kern="1200" dirty="0" err="1">
                <a:solidFill>
                  <a:schemeClr val="tx1"/>
                </a:solidFill>
                <a:effectLst/>
                <a:latin typeface="Arial" panose="020B0604020202020204" pitchFamily="34" charset="0"/>
                <a:ea typeface="宋体" panose="02010600030101010101" pitchFamily="2" charset="-122"/>
                <a:cs typeface="+mn-cs"/>
              </a:rPr>
              <a:t>cessors</a:t>
            </a:r>
            <a:r>
              <a:rPr lang="en-US" sz="1200" kern="1200" dirty="0">
                <a:solidFill>
                  <a:schemeClr val="tx1"/>
                </a:solidFill>
                <a:effectLst/>
                <a:latin typeface="Arial" panose="020B0604020202020204" pitchFamily="34" charset="0"/>
                <a:ea typeface="宋体" panose="02010600030101010101" pitchFamily="2" charset="-122"/>
                <a:cs typeface="+mn-cs"/>
              </a:rPr>
              <a:t> is satisfied, they find that the variable is already locked, so they must return to testing and spinning. </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Figure5.22 Cache</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coherence</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steps</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and</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bus</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traffic</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for</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three</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processors,</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P0,</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P1,</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and</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P2.</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This</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figure</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assumes</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write invalidate coherence. P0 starts with the lock (step 1), and the value of the lock is 1 (i.e., locked); it is initially </a:t>
            </a:r>
            <a:r>
              <a:rPr lang="en-US" sz="1200" kern="1200" dirty="0" err="1">
                <a:solidFill>
                  <a:schemeClr val="tx1"/>
                </a:solidFill>
                <a:effectLst/>
                <a:latin typeface="Arial" panose="020B0604020202020204" pitchFamily="34" charset="0"/>
                <a:ea typeface="宋体" panose="02010600030101010101" pitchFamily="2" charset="-122"/>
                <a:cs typeface="+mn-cs"/>
              </a:rPr>
              <a:t>exclu</a:t>
            </a:r>
            <a:r>
              <a:rPr 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err="1">
                <a:solidFill>
                  <a:schemeClr val="tx1"/>
                </a:solidFill>
                <a:effectLst/>
                <a:latin typeface="Arial" panose="020B0604020202020204" pitchFamily="34" charset="0"/>
                <a:ea typeface="宋体" panose="02010600030101010101" pitchFamily="2" charset="-122"/>
                <a:cs typeface="+mn-cs"/>
              </a:rPr>
              <a:t>sive</a:t>
            </a:r>
            <a:r>
              <a:rPr lang="en-US" sz="1200" kern="1200" dirty="0">
                <a:solidFill>
                  <a:schemeClr val="tx1"/>
                </a:solidFill>
                <a:effectLst/>
                <a:latin typeface="Arial" panose="020B0604020202020204" pitchFamily="34" charset="0"/>
                <a:ea typeface="宋体" panose="02010600030101010101" pitchFamily="2" charset="-122"/>
                <a:cs typeface="+mn-cs"/>
              </a:rPr>
              <a:t> and owned by P0 before step 1 begins. P0 exits and unlocks the lock (step 2). P1 and P2 race to see which reads the unlocked value during the swap (steps 3–5). P2 wins and enters the critical section (steps 6 and 7), while P1’s attempt fails, so it starts spin waiting (steps 7 and 8). In a real system, these events will take many more than 8 clock ticks because acquiring the bus and replying to misses take much longer. Once step 8 is reached, the process can repeat with P2, eventually getting exclusive access and setting the lock to 0. </a:t>
            </a:r>
            <a:endParaRPr lang="en-US" sz="120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sz="120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Let’s examine how this “spin lock” scheme uses the cache coherence </a:t>
            </a:r>
            <a:r>
              <a:rPr lang="en-US" sz="1200" kern="1200" dirty="0" err="1">
                <a:solidFill>
                  <a:schemeClr val="tx1"/>
                </a:solidFill>
                <a:effectLst/>
                <a:latin typeface="Arial" panose="020B0604020202020204" pitchFamily="34" charset="0"/>
                <a:ea typeface="宋体" panose="02010600030101010101" pitchFamily="2" charset="-122"/>
                <a:cs typeface="+mn-cs"/>
              </a:rPr>
              <a:t>mecha</a:t>
            </a:r>
            <a:r>
              <a:rPr 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err="1">
                <a:solidFill>
                  <a:schemeClr val="tx1"/>
                </a:solidFill>
                <a:effectLst/>
                <a:latin typeface="Arial" panose="020B0604020202020204" pitchFamily="34" charset="0"/>
                <a:ea typeface="宋体" panose="02010600030101010101" pitchFamily="2" charset="-122"/>
                <a:cs typeface="+mn-cs"/>
              </a:rPr>
              <a:t>nisms</a:t>
            </a:r>
            <a:r>
              <a:rPr lang="en-US" sz="1200" kern="1200" dirty="0">
                <a:solidFill>
                  <a:schemeClr val="tx1"/>
                </a:solidFill>
                <a:effectLst/>
                <a:latin typeface="Arial" panose="020B0604020202020204" pitchFamily="34" charset="0"/>
                <a:ea typeface="宋体" panose="02010600030101010101" pitchFamily="2" charset="-122"/>
                <a:cs typeface="+mn-cs"/>
              </a:rPr>
              <a:t>. Figure 5.22 shows the processor and bus or directory operations for multiple processes trying to lock a variable using an atomic swap. Once the processor with the lock stores a 0 into the lock, all other caches are invalidated and must fetch the new value to update their copy of the lock. One such cache gets the copy of the unlocked value (0) first and performs the swap. When the cache miss of other pro- </a:t>
            </a:r>
            <a:r>
              <a:rPr lang="en-US" sz="1200" kern="1200" dirty="0" err="1">
                <a:solidFill>
                  <a:schemeClr val="tx1"/>
                </a:solidFill>
                <a:effectLst/>
                <a:latin typeface="Arial" panose="020B0604020202020204" pitchFamily="34" charset="0"/>
                <a:ea typeface="宋体" panose="02010600030101010101" pitchFamily="2" charset="-122"/>
                <a:cs typeface="+mn-cs"/>
              </a:rPr>
              <a:t>cessors</a:t>
            </a:r>
            <a:r>
              <a:rPr lang="en-US" sz="1200" kern="1200" dirty="0">
                <a:solidFill>
                  <a:schemeClr val="tx1"/>
                </a:solidFill>
                <a:effectLst/>
                <a:latin typeface="Arial" panose="020B0604020202020204" pitchFamily="34" charset="0"/>
                <a:ea typeface="宋体" panose="02010600030101010101" pitchFamily="2" charset="-122"/>
                <a:cs typeface="+mn-cs"/>
              </a:rPr>
              <a:t> is satisfied, they find that the variable is already locked, so they must return to testing and spinning. </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Figure5.22 Cache</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coherence</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steps</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and</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bus</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traffic</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for</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three</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processors,</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P0,</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P1,</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and</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P2.</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This</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figure</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assumes</a:t>
            </a:r>
            <a:r>
              <a:rPr lang="zh-CN" alt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a:solidFill>
                  <a:schemeClr val="tx1"/>
                </a:solidFill>
                <a:effectLst/>
                <a:latin typeface="Arial" panose="020B0604020202020204" pitchFamily="34" charset="0"/>
                <a:ea typeface="宋体" panose="02010600030101010101" pitchFamily="2" charset="-122"/>
                <a:cs typeface="+mn-cs"/>
              </a:rPr>
              <a:t>write invalidate coherence. P0 starts with the lock (step 1), and the value of the lock is 1 (i.e., locked); it is initially </a:t>
            </a:r>
            <a:r>
              <a:rPr lang="en-US" sz="1200" kern="1200" dirty="0" err="1">
                <a:solidFill>
                  <a:schemeClr val="tx1"/>
                </a:solidFill>
                <a:effectLst/>
                <a:latin typeface="Arial" panose="020B0604020202020204" pitchFamily="34" charset="0"/>
                <a:ea typeface="宋体" panose="02010600030101010101" pitchFamily="2" charset="-122"/>
                <a:cs typeface="+mn-cs"/>
              </a:rPr>
              <a:t>exclu</a:t>
            </a:r>
            <a:r>
              <a:rPr 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err="1">
                <a:solidFill>
                  <a:schemeClr val="tx1"/>
                </a:solidFill>
                <a:effectLst/>
                <a:latin typeface="Arial" panose="020B0604020202020204" pitchFamily="34" charset="0"/>
                <a:ea typeface="宋体" panose="02010600030101010101" pitchFamily="2" charset="-122"/>
                <a:cs typeface="+mn-cs"/>
              </a:rPr>
              <a:t>sive</a:t>
            </a:r>
            <a:r>
              <a:rPr lang="en-US" sz="1200" kern="1200" dirty="0">
                <a:solidFill>
                  <a:schemeClr val="tx1"/>
                </a:solidFill>
                <a:effectLst/>
                <a:latin typeface="Arial" panose="020B0604020202020204" pitchFamily="34" charset="0"/>
                <a:ea typeface="宋体" panose="02010600030101010101" pitchFamily="2" charset="-122"/>
                <a:cs typeface="+mn-cs"/>
              </a:rPr>
              <a:t> and owned by P0 before step 1 begins. P0 exits and unlocks the lock (step 2). P1 and P2 race to see which reads the unlocked value during the swap (steps 3–5). P2 wins and enters the critical section (steps 6 and 7), while P1’s attempt fails, so it starts spin waiting (steps 7 and 8). In a real system, these events will take many more than 8 clock ticks because acquiring the bus and replying to misses take much longer. Once step 8 is reached, the process can repeat with P2, eventually getting exclusive access and setting the lock to 0. </a:t>
            </a:r>
            <a:endParaRPr lang="en-US" sz="120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sz="120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Let’s examine how this “spin lock” scheme uses the cache coherence </a:t>
            </a:r>
            <a:r>
              <a:rPr lang="en-US" sz="1200" kern="1200" dirty="0" err="1">
                <a:solidFill>
                  <a:schemeClr val="tx1"/>
                </a:solidFill>
                <a:effectLst/>
                <a:latin typeface="Arial" panose="020B0604020202020204" pitchFamily="34" charset="0"/>
                <a:ea typeface="宋体" panose="02010600030101010101" pitchFamily="2" charset="-122"/>
                <a:cs typeface="+mn-cs"/>
              </a:rPr>
              <a:t>mecha</a:t>
            </a:r>
            <a:r>
              <a:rPr 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err="1">
                <a:solidFill>
                  <a:schemeClr val="tx1"/>
                </a:solidFill>
                <a:effectLst/>
                <a:latin typeface="Arial" panose="020B0604020202020204" pitchFamily="34" charset="0"/>
                <a:ea typeface="宋体" panose="02010600030101010101" pitchFamily="2" charset="-122"/>
                <a:cs typeface="+mn-cs"/>
              </a:rPr>
              <a:t>nisms</a:t>
            </a:r>
            <a:r>
              <a:rPr lang="en-US" sz="1200" kern="1200" dirty="0">
                <a:solidFill>
                  <a:schemeClr val="tx1"/>
                </a:solidFill>
                <a:effectLst/>
                <a:latin typeface="Arial" panose="020B0604020202020204" pitchFamily="34" charset="0"/>
                <a:ea typeface="宋体" panose="02010600030101010101" pitchFamily="2" charset="-122"/>
                <a:cs typeface="+mn-cs"/>
              </a:rPr>
              <a:t>. Figure 5.22 shows the processor and bus or directory operations for multiple processes trying to lock a variable using an atomic swap. Once the processor with the lock stores a 0 into the lock, all other caches are invalidated and must fetch the new value to update their copy of the lock. One such cache gets the copy of the unlocked value (0) first and performs the swap. When the cache miss of other pro- </a:t>
            </a:r>
            <a:r>
              <a:rPr lang="en-US" sz="1200" kern="1200" dirty="0" err="1">
                <a:solidFill>
                  <a:schemeClr val="tx1"/>
                </a:solidFill>
                <a:effectLst/>
                <a:latin typeface="Arial" panose="020B0604020202020204" pitchFamily="34" charset="0"/>
                <a:ea typeface="宋体" panose="02010600030101010101" pitchFamily="2" charset="-122"/>
                <a:cs typeface="+mn-cs"/>
              </a:rPr>
              <a:t>cessors</a:t>
            </a:r>
            <a:r>
              <a:rPr lang="en-US" sz="1200" kern="1200" dirty="0">
                <a:solidFill>
                  <a:schemeClr val="tx1"/>
                </a:solidFill>
                <a:effectLst/>
                <a:latin typeface="Arial" panose="020B0604020202020204" pitchFamily="34" charset="0"/>
                <a:ea typeface="宋体" panose="02010600030101010101" pitchFamily="2" charset="-122"/>
                <a:cs typeface="+mn-cs"/>
              </a:rPr>
              <a:t> is satisfied, they find that the variable is already locked, so they must return to testing and spinning. </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This example shows another advantage of the load reserved/store conditional primitives: the read and write operations are explicitly separated. The load reserved need not cause any bus traffic. This fact allows the following simple code sequence, which has the same characteristics as the optimized version using exchange (x1 has the address of the lock, the </a:t>
            </a:r>
            <a:r>
              <a:rPr lang="en-US" sz="1200" kern="1200" dirty="0" err="1">
                <a:solidFill>
                  <a:schemeClr val="tx1"/>
                </a:solidFill>
                <a:effectLst/>
                <a:latin typeface="Arial" panose="020B0604020202020204" pitchFamily="34" charset="0"/>
                <a:ea typeface="宋体" panose="02010600030101010101" pitchFamily="2" charset="-122"/>
                <a:cs typeface="+mn-cs"/>
              </a:rPr>
              <a:t>lr</a:t>
            </a:r>
            <a:r>
              <a:rPr lang="en-US" sz="1200" kern="1200" dirty="0">
                <a:solidFill>
                  <a:schemeClr val="tx1"/>
                </a:solidFill>
                <a:effectLst/>
                <a:latin typeface="Arial" panose="020B0604020202020204" pitchFamily="34" charset="0"/>
                <a:ea typeface="宋体" panose="02010600030101010101" pitchFamily="2" charset="-122"/>
                <a:cs typeface="+mn-cs"/>
              </a:rPr>
              <a:t> has replaced the LD, and the </a:t>
            </a:r>
            <a:r>
              <a:rPr lang="en-US" sz="1200" kern="1200" dirty="0" err="1">
                <a:solidFill>
                  <a:schemeClr val="tx1"/>
                </a:solidFill>
                <a:effectLst/>
                <a:latin typeface="Arial" panose="020B0604020202020204" pitchFamily="34" charset="0"/>
                <a:ea typeface="宋体" panose="02010600030101010101" pitchFamily="2" charset="-122"/>
                <a:cs typeface="+mn-cs"/>
              </a:rPr>
              <a:t>sc</a:t>
            </a:r>
            <a:r>
              <a:rPr lang="en-US" sz="1200" kern="1200" dirty="0">
                <a:solidFill>
                  <a:schemeClr val="tx1"/>
                </a:solidFill>
                <a:effectLst/>
                <a:latin typeface="Arial" panose="020B0604020202020204" pitchFamily="34" charset="0"/>
                <a:ea typeface="宋体" panose="02010600030101010101" pitchFamily="2" charset="-122"/>
                <a:cs typeface="+mn-cs"/>
              </a:rPr>
              <a:t> has replaced the EXCH): </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The first branch forms the spinning loop; the second branch resolves races when two processors see the lock available simultaneously. </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specifically, (of variables) f</a:t>
            </a:r>
            <a:r>
              <a:rPr lang="en-US" dirty="0"/>
              <a:t>ocus more on shared data so far, should be ordered because of dependency</a:t>
            </a:r>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a:t>
            </a:r>
            <a:r>
              <a:rPr lang="en-US" dirty="0"/>
              <a:t>ey is that </a:t>
            </a:r>
            <a:r>
              <a:rPr lang="en-US" dirty="0">
                <a:solidFill>
                  <a:srgbClr val="92D050"/>
                </a:solidFill>
              </a:rPr>
              <a:t>the result of any execution to be same</a:t>
            </a:r>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Related to the previous example, for this example, if use a design of sequential consistency to ensure program accuracy,</a:t>
            </a:r>
            <a:endParaRPr lang="en-US" dirty="0"/>
          </a:p>
          <a:p>
            <a:r>
              <a:rPr lang="en-US" dirty="0"/>
              <a:t>That is, even if various execution ordering of the two program segments on two processors are allowed,</a:t>
            </a:r>
            <a:endParaRPr lang="en-US" dirty="0"/>
          </a:p>
          <a:p>
            <a:r>
              <a:rPr lang="en-US" dirty="0"/>
              <a:t>The sequential consistency should ensure that they generate the same result</a:t>
            </a:r>
            <a:endParaRPr lang="en-US" dirty="0"/>
          </a:p>
          <a:p>
            <a:r>
              <a:rPr lang="en-US" dirty="0"/>
              <a:t>And to satisfy this requirement, the design principle of the possible sequential consistency should make sure that the assignments must be completed before the IF statements;</a:t>
            </a:r>
            <a:endParaRPr lang="en-US" dirty="0"/>
          </a:p>
          <a:p>
            <a:r>
              <a:rPr lang="en-US" dirty="0"/>
              <a:t>Therefore, the content herein is only about the definition of sequential consistency and the goal any of its design should meet,</a:t>
            </a:r>
            <a:endParaRPr lang="en-US" dirty="0"/>
          </a:p>
          <a:p>
            <a:r>
              <a:rPr lang="en-US" dirty="0"/>
              <a:t>A specific design of sequential consistency protocol still needs to enforce certain regulations on the ordering of memory accesses, as later examples will show.</a:t>
            </a:r>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dirty="0"/>
              <a:t>bout how to implement</a:t>
            </a:r>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dirty="0"/>
              <a:t>bout how to implement</a:t>
            </a:r>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t>
            </a:r>
            <a:r>
              <a:rPr lang="en-US" dirty="0"/>
              <a:t>nforce orderings</a:t>
            </a:r>
            <a:endParaRPr lang="en-US" dirty="0"/>
          </a:p>
          <a:p>
            <a:r>
              <a:rPr lang="en-US" dirty="0"/>
              <a:t>H</a:t>
            </a:r>
            <a:r>
              <a:rPr lang="en-US" dirty="0"/>
              <a:t>ow to define ordering</a:t>
            </a:r>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a:t>
            </a:r>
            <a:r>
              <a:rPr lang="en-US" dirty="0"/>
              <a:t>therwise, shared data related to dependency cannot be arbitrarily re-ordered without affecting program accuray</a:t>
            </a:r>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Figure 5.23 The orderings imposed by various consistency models are shown for both ordinary accesses and synchronization accesses. The models grow from most restrictive (sequential consistency) to least restrictive (release consistency), allowing increased flexibility in the implementation. The weaker models rely on fences created by syn- </a:t>
            </a:r>
            <a:r>
              <a:rPr lang="en-US" sz="1200" kern="1200" dirty="0" err="1">
                <a:solidFill>
                  <a:schemeClr val="tx1"/>
                </a:solidFill>
                <a:effectLst/>
                <a:latin typeface="Arial" panose="020B0604020202020204" pitchFamily="34" charset="0"/>
                <a:ea typeface="宋体" panose="02010600030101010101" pitchFamily="2" charset="-122"/>
                <a:cs typeface="+mn-cs"/>
              </a:rPr>
              <a:t>chronization</a:t>
            </a:r>
            <a:r>
              <a:rPr lang="en-US" sz="1200" kern="1200" dirty="0">
                <a:solidFill>
                  <a:schemeClr val="tx1"/>
                </a:solidFill>
                <a:effectLst/>
                <a:latin typeface="Arial" panose="020B0604020202020204" pitchFamily="34" charset="0"/>
                <a:ea typeface="宋体" panose="02010600030101010101" pitchFamily="2" charset="-122"/>
                <a:cs typeface="+mn-cs"/>
              </a:rPr>
              <a:t> operations, as opposed to an implicit fence at every memory operation. SA and SR stand for acquire and release operations, respectively, and are needed to define release consistency. If we were to use the notation SA and SR for each S consistently, each ordering with one S would become two orderings (e.g., S!W becomes SA!W, SR ! W), and each S ! S would become the four orderings shown in the last line of the bottom-right table entry.</a:t>
            </a:r>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Figure 5.24 These examples of the five consistency models discussed in this section show the reduction in the number of orders imposed as the models become more relaxed. Only the minimum orders are shown with arrows. Orders implied by transitivity, such as the write of C before the release of S in the sequential consistency model or the acquire before the release in weak ordering or release consistency, are not shown. </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Figure 5.24 These examples of the five consistency models discussed in this section show the reduction in the number of orders imposed as the models become more relaxed. Only the minimum orders are shown with arrows. Orders implied by transitivity, such as the write of C before the release of S in the sequential consistency model or the acquire before the release in weak ordering or release consistency, are not shown. </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Figure 5.24 These examples of the five consistency models discussed in this section show the reduction in the number of orders imposed as the models become more relaxed. Only the minimum orders are shown with arrows. Orders implied by transitivity, such as the write of C before the release of S in the sequential consistency model or the acquire before the release in weak ordering or release consistency, are not shown. </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Figure 5.24 These examples of the five consistency models discussed in this section show the reduction in the number of orders imposed as the models become more relaxed. Only the minimum orders are shown with arrows. Orders implied by transitivity, such as the write of C before the release of S in the sequential consistency model or the acquire before the release in weak ordering or release consistency, are not shown. </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Figure 5.24 These examples of the five consistency models discussed in this section show the reduction in the number of orders imposed as the models become more relaxed. Only the minimum orders are shown with arrows. Orders implied by transitivity, such as the write of C before the release of S in the sequential consistency model or the acquire before the release in weak ordering or release consistency, are not shown. </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Figure 5.24 These examples of the five consistency models discussed in this section show the reduction in the number of orders imposed as the models become more relaxed. Only the minimum orders are shown with arrows. Orders implied by transitivity, such as the write of C before the release of S in the sequential consistency model or the acquire before the release in weak ordering or release consistency, are not shown. </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Figure 5.24 These examples of the five consistency models discussed in this section show the reduction in the number of orders imposed as the models become more relaxed. Only the minimum orders are shown with arrows. Orders implied by transitivity, such as the write of C before the release of S in the sequential consistency model or the acquire before the release in weak ordering or release consistency, are not shown. </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Figure 3.15 The basic structure of a FP unit using </a:t>
            </a:r>
            <a:r>
              <a:rPr lang="en-US" sz="1200" kern="1200" dirty="0" err="1">
                <a:solidFill>
                  <a:schemeClr val="tx1"/>
                </a:solidFill>
                <a:effectLst/>
                <a:latin typeface="Arial" panose="020B0604020202020204" pitchFamily="34" charset="0"/>
                <a:ea typeface="宋体" panose="02010600030101010101" pitchFamily="2" charset="-122"/>
                <a:cs typeface="+mn-cs"/>
              </a:rPr>
              <a:t>Tomasulo’s</a:t>
            </a:r>
            <a:r>
              <a:rPr lang="en-US" sz="1200" kern="1200" dirty="0">
                <a:solidFill>
                  <a:schemeClr val="tx1"/>
                </a:solidFill>
                <a:effectLst/>
                <a:latin typeface="Arial" panose="020B0604020202020204" pitchFamily="34" charset="0"/>
                <a:ea typeface="宋体" panose="02010600030101010101" pitchFamily="2" charset="-122"/>
                <a:cs typeface="+mn-cs"/>
              </a:rPr>
              <a:t> algorithm and extended to handle speculation. Comparing this to Figure 3.10 on page 198, which implemented </a:t>
            </a:r>
            <a:r>
              <a:rPr lang="en-US" sz="1200" kern="1200" dirty="0" err="1">
                <a:solidFill>
                  <a:schemeClr val="tx1"/>
                </a:solidFill>
                <a:effectLst/>
                <a:latin typeface="Arial" panose="020B0604020202020204" pitchFamily="34" charset="0"/>
                <a:ea typeface="宋体" panose="02010600030101010101" pitchFamily="2" charset="-122"/>
                <a:cs typeface="+mn-cs"/>
              </a:rPr>
              <a:t>Tomasulo’s</a:t>
            </a:r>
            <a:r>
              <a:rPr lang="en-US" sz="1200" kern="1200" dirty="0">
                <a:solidFill>
                  <a:schemeClr val="tx1"/>
                </a:solidFill>
                <a:effectLst/>
                <a:latin typeface="Arial" panose="020B0604020202020204" pitchFamily="34" charset="0"/>
                <a:ea typeface="宋体" panose="02010600030101010101" pitchFamily="2" charset="-122"/>
                <a:cs typeface="+mn-cs"/>
              </a:rPr>
              <a:t> algorithm, we can see that the major change is the addition of the ROB and the elimination of the store buffer, whose function is integrated into the ROB. This mechanism can be extended to allow multiple issues per clock by making the CDB wider to allow for </a:t>
            </a:r>
            <a:r>
              <a:rPr lang="en-US" sz="1200" kern="1200" dirty="0" err="1">
                <a:solidFill>
                  <a:schemeClr val="tx1"/>
                </a:solidFill>
                <a:effectLst/>
                <a:latin typeface="Arial" panose="020B0604020202020204" pitchFamily="34" charset="0"/>
                <a:ea typeface="宋体" panose="02010600030101010101" pitchFamily="2" charset="-122"/>
                <a:cs typeface="+mn-cs"/>
              </a:rPr>
              <a:t>mul</a:t>
            </a:r>
            <a:r>
              <a:rPr lang="en-US" sz="1200" kern="1200" dirty="0">
                <a:solidFill>
                  <a:schemeClr val="tx1"/>
                </a:solidFill>
                <a:effectLst/>
                <a:latin typeface="Arial" panose="020B0604020202020204" pitchFamily="34" charset="0"/>
                <a:ea typeface="宋体" panose="02010600030101010101" pitchFamily="2" charset="-122"/>
                <a:cs typeface="+mn-cs"/>
              </a:rPr>
              <a:t>- tiple completions per clock.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35EDEF7-1C9B-4C0C-AB77-68F6D9D024A1}"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Figure 5.25 A comparison of SMT and single-thread (ST) performance on the 8-processor IBM eServer p5 575 using </a:t>
            </a:r>
            <a:r>
              <a:rPr lang="en-US" sz="1200" kern="1200" dirty="0" err="1">
                <a:solidFill>
                  <a:schemeClr val="tx1"/>
                </a:solidFill>
                <a:effectLst/>
                <a:latin typeface="Arial" panose="020B0604020202020204" pitchFamily="34" charset="0"/>
                <a:ea typeface="宋体" panose="02010600030101010101" pitchFamily="2" charset="-122"/>
                <a:cs typeface="+mn-cs"/>
              </a:rPr>
              <a:t>SPECfpRate</a:t>
            </a:r>
            <a:r>
              <a:rPr lang="en-US" sz="1200" kern="1200" dirty="0">
                <a:solidFill>
                  <a:schemeClr val="tx1"/>
                </a:solidFill>
                <a:effectLst/>
                <a:latin typeface="Arial" panose="020B0604020202020204" pitchFamily="34" charset="0"/>
                <a:ea typeface="宋体" panose="02010600030101010101" pitchFamily="2" charset="-122"/>
                <a:cs typeface="+mn-cs"/>
              </a:rPr>
              <a:t> (top half) and </a:t>
            </a:r>
            <a:r>
              <a:rPr lang="en-US" sz="1200" kern="1200" dirty="0" err="1">
                <a:solidFill>
                  <a:schemeClr val="tx1"/>
                </a:solidFill>
                <a:effectLst/>
                <a:latin typeface="Arial" panose="020B0604020202020204" pitchFamily="34" charset="0"/>
                <a:ea typeface="宋体" panose="02010600030101010101" pitchFamily="2" charset="-122"/>
                <a:cs typeface="+mn-cs"/>
              </a:rPr>
              <a:t>SPECintRate</a:t>
            </a:r>
            <a:r>
              <a:rPr lang="en-US" sz="1200" kern="1200" dirty="0">
                <a:solidFill>
                  <a:schemeClr val="tx1"/>
                </a:solidFill>
                <a:effectLst/>
                <a:latin typeface="Arial" panose="020B0604020202020204" pitchFamily="34" charset="0"/>
                <a:ea typeface="宋体" panose="02010600030101010101" pitchFamily="2" charset="-122"/>
                <a:cs typeface="+mn-cs"/>
              </a:rPr>
              <a:t> (bottom half) as benchmarks. Note that the x-axis starts at a speedup of 0.9, a performance loss. Only one processor in each Power5 core is active, which should slightly improve the results from SMT by decreasing destructive interference in the memory system. The SMT results are obtained by creating 16 user threads, whereas the ST results use only eight threads; with only one thread per processor, the Power5 is switched to single-threaded mode by the OS. These results were collected by John </a:t>
            </a:r>
            <a:r>
              <a:rPr lang="en-US" sz="1200" kern="1200" dirty="0" err="1">
                <a:solidFill>
                  <a:schemeClr val="tx1"/>
                </a:solidFill>
                <a:effectLst/>
                <a:latin typeface="Arial" panose="020B0604020202020204" pitchFamily="34" charset="0"/>
                <a:ea typeface="宋体" panose="02010600030101010101" pitchFamily="2" charset="-122"/>
                <a:cs typeface="+mn-cs"/>
              </a:rPr>
              <a:t>McCalpin</a:t>
            </a:r>
            <a:r>
              <a:rPr lang="en-US" sz="1200" kern="1200" dirty="0">
                <a:solidFill>
                  <a:schemeClr val="tx1"/>
                </a:solidFill>
                <a:effectLst/>
                <a:latin typeface="Arial" panose="020B0604020202020204" pitchFamily="34" charset="0"/>
                <a:ea typeface="宋体" panose="02010600030101010101" pitchFamily="2" charset="-122"/>
                <a:cs typeface="+mn-cs"/>
              </a:rPr>
              <a:t> at IBM. As we can see from the data, the standard deviation of the results for the </a:t>
            </a:r>
            <a:r>
              <a:rPr lang="en-US" sz="1200" kern="1200" dirty="0" err="1">
                <a:solidFill>
                  <a:schemeClr val="tx1"/>
                </a:solidFill>
                <a:effectLst/>
                <a:latin typeface="Arial" panose="020B0604020202020204" pitchFamily="34" charset="0"/>
                <a:ea typeface="宋体" panose="02010600030101010101" pitchFamily="2" charset="-122"/>
                <a:cs typeface="+mn-cs"/>
              </a:rPr>
              <a:t>SPECfpRate</a:t>
            </a:r>
            <a:r>
              <a:rPr lang="en-US" sz="1200" kern="1200" dirty="0">
                <a:solidFill>
                  <a:schemeClr val="tx1"/>
                </a:solidFill>
                <a:effectLst/>
                <a:latin typeface="Arial" panose="020B0604020202020204" pitchFamily="34" charset="0"/>
                <a:ea typeface="宋体" panose="02010600030101010101" pitchFamily="2" charset="-122"/>
                <a:cs typeface="+mn-cs"/>
              </a:rPr>
              <a:t> is higher than for </a:t>
            </a:r>
            <a:r>
              <a:rPr lang="en-US" sz="1200" kern="1200" dirty="0" err="1">
                <a:solidFill>
                  <a:schemeClr val="tx1"/>
                </a:solidFill>
                <a:effectLst/>
                <a:latin typeface="Arial" panose="020B0604020202020204" pitchFamily="34" charset="0"/>
                <a:ea typeface="宋体" panose="02010600030101010101" pitchFamily="2" charset="-122"/>
                <a:cs typeface="+mn-cs"/>
              </a:rPr>
              <a:t>SPECintRate</a:t>
            </a:r>
            <a:r>
              <a:rPr lang="en-US" sz="1200" kern="1200" dirty="0">
                <a:solidFill>
                  <a:schemeClr val="tx1"/>
                </a:solidFill>
                <a:effectLst/>
                <a:latin typeface="Arial" panose="020B0604020202020204" pitchFamily="34" charset="0"/>
                <a:ea typeface="宋体" panose="02010600030101010101" pitchFamily="2" charset="-122"/>
                <a:cs typeface="+mn-cs"/>
              </a:rPr>
              <a:t> (0.13 versus 0.07), indicating that the SMT improvement for FP programs is likely to vary widely. </a:t>
            </a:r>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0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0BE85365-5725-3249-8A9C-FF5D0B1FA53A}"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73410" name="Rectangle 2"/>
          <p:cNvSpPr>
            <a:spLocks noGrp="1" noRot="1" noChangeAspect="1" noChangeArrowheads="1" noTextEdit="1"/>
          </p:cNvSpPr>
          <p:nvPr>
            <p:ph type="sldImg"/>
          </p:nvPr>
        </p:nvSpPr>
        <p:spPr/>
      </p:sp>
      <p:sp>
        <p:nvSpPr>
          <p:cNvPr id="2734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p:sp>
      <p:sp>
        <p:nvSpPr>
          <p:cNvPr id="1146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ea typeface="宋体" panose="02010600030101010101" pitchFamily="2" charset="-122"/>
              </a:rPr>
              <a:t>The following content corresponds to chapter 3 (mostly 3.3 – 3.14)</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atop the basic working principles of pipelining we have learnt from Appendix C.</a:t>
            </a:r>
            <a:endParaRPr lang="en-US" altLang="zh-CN" dirty="0">
              <a:latin typeface="Arial" panose="020B0604020202020204" pitchFamily="34" charset="0"/>
              <a:ea typeface="宋体" panose="02010600030101010101" pitchFamily="2" charset="-122"/>
            </a:endParaRPr>
          </a:p>
        </p:txBody>
      </p:sp>
      <p:sp>
        <p:nvSpPr>
          <p:cNvPr id="11469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72CA958-C9A7-430A-B15C-8517BA0532C4}" type="slidenum">
              <a:rPr lang="en-US" altLang="zh-CN"/>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幻灯片图像占位符 1"/>
          <p:cNvSpPr>
            <a:spLocks noGrp="1" noRot="1" noChangeAspect="1" noChangeArrowheads="1" noTextEdit="1"/>
          </p:cNvSpPr>
          <p:nvPr>
            <p:ph type="sldImg"/>
          </p:nvPr>
        </p:nvSpPr>
        <p:spPr/>
      </p:sp>
      <p:sp>
        <p:nvSpPr>
          <p:cNvPr id="155650"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https://twitter.com/jeanqasaur/status/1074526838901202944</a:t>
            </a:r>
            <a:endParaRPr lang="en-US" altLang="zh-CN">
              <a:latin typeface="Arial" panose="020B0604020202020204" pitchFamily="34" charset="0"/>
            </a:endParaRPr>
          </a:p>
          <a:p>
            <a:r>
              <a:rPr lang="zh-CN" altLang="en-US">
                <a:latin typeface="Arial" panose="020B0604020202020204" pitchFamily="34" charset="0"/>
              </a:rPr>
              <a:t>复习冲呀</a:t>
            </a:r>
            <a:endParaRPr lang="zh-CN" altLang="en-US">
              <a:latin typeface="Arial" panose="020B0604020202020204" pitchFamily="34" charset="0"/>
            </a:endParaRPr>
          </a:p>
        </p:txBody>
      </p:sp>
      <p:sp>
        <p:nvSpPr>
          <p:cNvPr id="155651"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A436CA73-7959-4141-8380-78466EAB1655}"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v.qq.com</a:t>
            </a:r>
            <a:r>
              <a:rPr lang="en-US" dirty="0"/>
              <a:t>/x/page/q0143lk0koh.html?n_version=2021</a:t>
            </a:r>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幻灯片图像占位符 1"/>
          <p:cNvSpPr>
            <a:spLocks noGrp="1" noRot="1" noChangeAspect="1" noChangeArrowheads="1" noTextEdit="1"/>
          </p:cNvSpPr>
          <p:nvPr>
            <p:ph type="sldImg"/>
          </p:nvPr>
        </p:nvSpPr>
        <p:spPr/>
      </p:sp>
      <p:sp>
        <p:nvSpPr>
          <p:cNvPr id="15769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57699"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ED391C00-94B7-D94E-8A67-3ABAB8471CB5}"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21702557-3DD7-4999-A109-D5896FB82524}"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F045A4E8-DC67-4869-A9F7-2E73F39DA6BF}"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8"/>
            <a:ext cx="2286000" cy="65833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0" y="274638"/>
            <a:ext cx="6705600" cy="658336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F63EB1C2-0A30-4D2A-999E-DBEAFBDB2CAC}"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BBCD46D-1590-3440-88E6-432AD3A2869F}"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D04DB16-B6C8-B745-80D6-FD8C3F0E7264}"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C8E2328-8797-C641-A85A-EBE6825FD484}" type="slidenum">
              <a:rPr lang="en-US" altLang="zh-CN"/>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7500F272-28D2-F444-AEE1-4EEF65CC3DD9}" type="slidenum">
              <a:rPr lang="en-US" altLang="zh-CN"/>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6886F976-E63F-5B4D-A586-F7E92FF17CF5}" type="slidenum">
              <a:rPr lang="en-US" altLang="zh-CN"/>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D203C576-1287-A745-A30C-68CDFA9F9812}" type="slidenum">
              <a:rPr lang="en-US" altLang="zh-CN"/>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AC098028-FC0A-9241-8121-2D21B19D911D}" type="slidenum">
              <a:rPr lang="en-US" altLang="zh-CN"/>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47D7B466-43CE-E84B-BF3B-AD42CA738179}"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0770838E-B040-4187-ADD3-E799B4C0C8CF}" type="slidenum">
              <a:rPr lang="en-US" altLang="zh-CN"/>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9650B0B9-EAD9-7249-9883-9E85803182E9}" type="slidenum">
              <a:rPr lang="en-US" altLang="zh-CN"/>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EB4445C-BFBC-644A-89D7-5BDBC3F6A257}" type="slidenum">
              <a:rPr lang="en-US" altLang="zh-CN"/>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8D11B23-485E-EF45-BBAE-11E8638228F2}" type="slidenum">
              <a:rPr lang="en-US" altLang="zh-CN"/>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1C4D265-3A47-744E-BA36-5116B595C626}" type="slidenum">
              <a:rPr lang="en-US" altLang="zh-CN"/>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2AEF5AE5-934E-F14C-B6FD-DDF2558DA4BA}" type="slidenum">
              <a:rPr lang="en-US" altLang="zh-CN"/>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CE249AE-DE23-2943-8894-73D9632BFC35}" type="slidenum">
              <a:rPr lang="en-US" altLang="zh-CN"/>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267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876800" y="1600200"/>
            <a:ext cx="4267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1D65D27C-B5B6-A04C-9EA9-F63A13F26A07}" type="slidenum">
              <a:rPr lang="en-US" altLang="zh-CN"/>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BD643AA8-5EA0-8F41-B909-71BAB88EE4F8}" type="slidenum">
              <a:rPr lang="en-US" altLang="zh-CN"/>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C8E5BCBA-6F85-2C4D-9CF0-4ED2B7553327}" type="slidenum">
              <a:rPr lang="en-US" altLang="zh-CN"/>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C2784C91-0D89-C046-A53C-F7088A4AB1C4}"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09A99F5F-BAB9-4BE0-84BC-D4D146690A4B}" type="slidenum">
              <a:rPr lang="en-US" altLang="zh-CN"/>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9063FE18-CAD5-4A4C-BA91-61C87C94DC29}" type="slidenum">
              <a:rPr lang="en-US" altLang="zh-CN"/>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70F48293-B276-0542-B149-E340F09DD7C0}" type="slidenum">
              <a:rPr lang="en-US" altLang="zh-CN"/>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ECE3FD6-B36C-D147-A679-5AE05B6C79C8}" type="slidenum">
              <a:rPr lang="en-US" altLang="zh-CN"/>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8"/>
            <a:ext cx="22860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0" y="274638"/>
            <a:ext cx="67056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DEE0CC2-2982-2946-AEB9-0BE365BED796}" type="slidenum">
              <a:rPr lang="en-US" altLang="zh-CN"/>
            </a:fld>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40F4384-1545-7E4D-8A6A-D6C58B442C3E}" type="slidenum">
              <a:rPr lang="en-US" altLang="zh-CN"/>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B87FDCA-BCF8-C247-9C5C-42E46ED5F381}" type="slidenum">
              <a:rPr lang="en-US" altLang="zh-CN"/>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0376196-E470-BE42-A764-F0C92EF85D48}" type="slidenum">
              <a:rPr lang="en-US" altLang="zh-CN"/>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2672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876800" y="1600200"/>
            <a:ext cx="42672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7018D55-B2AD-2042-A8E9-48A840C4A475}" type="slidenum">
              <a:rPr lang="en-US" altLang="zh-CN"/>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A072C5FD-253A-5943-B822-D4A044448ABB}" type="slidenum">
              <a:rPr lang="en-US" altLang="zh-CN"/>
            </a:fld>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28687326-ACA5-704B-BA72-D370869269DD}"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2672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876800" y="1600200"/>
            <a:ext cx="42672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2FB299FA-D739-4B59-81B5-3E20A08861F4}" type="slidenum">
              <a:rPr lang="en-US" altLang="zh-CN"/>
            </a:fld>
            <a:endParaRPr lang="en-US"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DBA1209D-8556-8E41-8788-48D8BEF67E58}" type="slidenum">
              <a:rPr lang="en-US" altLang="zh-CN"/>
            </a:fld>
            <a:endParaRPr lang="en-US"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A6ADBDB-09DD-EA4D-B7A9-24CDBEC0537F}" type="slidenum">
              <a:rPr lang="en-US" altLang="zh-CN"/>
            </a:fld>
            <a:endParaRPr lang="en-US"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8AFDF19-E53A-214A-AAE4-70EDE90CC22A}" type="slidenum">
              <a:rPr lang="en-US" altLang="zh-CN"/>
            </a:fld>
            <a:endParaRPr lang="en-US"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0AE10D8-894F-B343-8E73-AF9022A0AD0E}" type="slidenum">
              <a:rPr lang="en-US" altLang="zh-CN"/>
            </a:fld>
            <a:endParaRPr lang="en-US"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8"/>
            <a:ext cx="2286000" cy="65833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0" y="274638"/>
            <a:ext cx="6705600" cy="658336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255669FC-A450-744A-81A5-BEF0609DBA93}"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9FFCC569-B828-46AD-B344-F57417265D79}"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fld id="{F0B58C8E-3EF7-497B-888A-88ABA4C4AE5B}"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fld id="{8D69050C-C5C0-4C2A-8837-D75C8562CAD5}"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FFC6D2E0-0B8B-45B5-B38E-FF5B298E7F57}"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0A146220-E3E9-4550-8C09-BB27D26166D8}"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74638"/>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600200"/>
            <a:ext cx="86868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mn-lt"/>
                <a:ea typeface="宋体" panose="02010600030101010101"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mn-lt"/>
                <a:ea typeface="宋体" panose="02010600030101010101"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Verdana" panose="020B0604030504040204" pitchFamily="34" charset="0"/>
              </a:defRPr>
            </a:lvl1pPr>
          </a:lstStyle>
          <a:p>
            <a:fld id="{F7F7FDB2-3292-4D32-A6B3-A0FBE55C7081}"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b="0">
                <a:latin typeface="Arial" panose="020B0604020202020204" pitchFamily="34"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b="0">
                <a:latin typeface="Arial" panose="020B0604020202020204" pitchFamily="34"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lvl1pPr>
          </a:lstStyle>
          <a:p>
            <a:pPr>
              <a:defRPr/>
            </a:pPr>
            <a:fld id="{FDEE6BDF-8890-BB4F-A3BA-D4571A96E746}"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74638"/>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600200"/>
            <a:ext cx="8686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mn-lt"/>
                <a:ea typeface="宋体" panose="02010600030101010101"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mn-lt"/>
                <a:ea typeface="宋体" panose="02010600030101010101"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atin typeface="Verdana" panose="020B0604030504040204" pitchFamily="34" charset="0"/>
              </a:defRPr>
            </a:lvl1pPr>
          </a:lstStyle>
          <a:p>
            <a:pPr>
              <a:defRPr/>
            </a:pPr>
            <a:fld id="{65C37938-CC9E-0E42-8982-B2613A78685F}"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74638"/>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600200"/>
            <a:ext cx="86868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mn-lt"/>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mn-lt"/>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atin typeface="Verdana" panose="020B0604030504040204" pitchFamily="34" charset="0"/>
              </a:defRPr>
            </a:lvl1pPr>
          </a:lstStyle>
          <a:p>
            <a:pPr>
              <a:defRPr/>
            </a:pPr>
            <a:fld id="{F5343B60-7304-6340-9EFC-D4AE4BFA6213}"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tif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4.xml"/><Relationship Id="rId1" Type="http://schemas.openxmlformats.org/officeDocument/2006/relationships/image" Target="../media/image12.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4.xml"/><Relationship Id="rId1" Type="http://schemas.openxmlformats.org/officeDocument/2006/relationships/image" Target="../media/image13.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3.xml"/><Relationship Id="rId1" Type="http://schemas.openxmlformats.org/officeDocument/2006/relationships/image" Target="../media/image2.tif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5.xml"/><Relationship Id="rId1" Type="http://schemas.openxmlformats.org/officeDocument/2006/relationships/image" Target="../media/image14.jpeg"/></Relationships>
</file>

<file path=ppt/slides/_rels/slide71.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35.xml"/><Relationship Id="rId2" Type="http://schemas.openxmlformats.org/officeDocument/2006/relationships/hyperlink" Target="https://v.qq.com/x/page/q0143lk0koh.html?n_version=2021" TargetMode="External"/><Relationship Id="rId1" Type="http://schemas.openxmlformats.org/officeDocument/2006/relationships/image" Target="../media/image15.png"/></Relationships>
</file>

<file path=ppt/slides/_rels/slide72.xml.rels><?xml version="1.0" encoding="UTF-8" standalone="yes"?>
<Relationships xmlns="http://schemas.openxmlformats.org/package/2006/relationships"><Relationship Id="rId5" Type="http://schemas.openxmlformats.org/officeDocument/2006/relationships/notesSlide" Target="../notesSlides/notesSlide56.xml"/><Relationship Id="rId4" Type="http://schemas.openxmlformats.org/officeDocument/2006/relationships/slideLayout" Target="../slideLayouts/slideLayout35.xml"/><Relationship Id="rId3" Type="http://schemas.openxmlformats.org/officeDocument/2006/relationships/hyperlink" Target="http://www.ted.com/talks/james_cameron_before_avatar_a_curious_boy" TargetMode="External"/><Relationship Id="rId2" Type="http://schemas.openxmlformats.org/officeDocument/2006/relationships/hyperlink" Target="https://www.ted.com/talks/kelly_mcgonigal_how_to_make_stress_your_friend/discussion?." TargetMode="External"/><Relationship Id="rId1" Type="http://schemas.openxmlformats.org/officeDocument/2006/relationships/hyperlink" Target="https://www.youtube.com/watch?v=UIMI4Hh4PxU"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519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Mutex Lock</a:t>
            </a:r>
            <a:endParaRPr lang="en-US" dirty="0"/>
          </a:p>
        </p:txBody>
      </p:sp>
      <p:pic>
        <p:nvPicPr>
          <p:cNvPr id="4" name="Picture 3"/>
          <p:cNvPicPr>
            <a:picLocks noChangeAspect="1"/>
          </p:cNvPicPr>
          <p:nvPr/>
        </p:nvPicPr>
        <p:blipFill>
          <a:blip r:embed="rId1"/>
          <a:stretch>
            <a:fillRect/>
          </a:stretch>
        </p:blipFill>
        <p:spPr>
          <a:xfrm>
            <a:off x="0" y="1682291"/>
            <a:ext cx="4838700" cy="5023309"/>
          </a:xfrm>
          <a:prstGeom prst="rect">
            <a:avLst/>
          </a:prstGeom>
        </p:spPr>
      </p:pic>
      <p:sp>
        <p:nvSpPr>
          <p:cNvPr id="3" name="Content Placeholder 2"/>
          <p:cNvSpPr>
            <a:spLocks noGrp="1"/>
          </p:cNvSpPr>
          <p:nvPr>
            <p:ph idx="1"/>
          </p:nvPr>
        </p:nvSpPr>
        <p:spPr>
          <a:xfrm>
            <a:off x="4838700" y="1600200"/>
            <a:ext cx="4305300" cy="5257800"/>
          </a:xfrm>
        </p:spPr>
        <p:txBody>
          <a:bodyPr/>
          <a:lstStyle/>
          <a:p>
            <a:r>
              <a:rPr lang="en-US" dirty="0"/>
              <a:t>Use lock to grant access permission of shared variable</a:t>
            </a:r>
            <a:endParaRPr lang="en-US" dirty="0"/>
          </a:p>
          <a:p>
            <a:r>
              <a:rPr lang="en-US" dirty="0"/>
              <a:t>Acquire lock before accessing</a:t>
            </a:r>
            <a:endParaRPr lang="en-US" dirty="0"/>
          </a:p>
          <a:p>
            <a:r>
              <a:rPr lang="en-US" dirty="0"/>
              <a:t>Release lock after operations on shared variable complete</a:t>
            </a:r>
            <a:endParaRPr lang="en-US" dirty="0"/>
          </a:p>
        </p:txBody>
      </p:sp>
      <p:sp>
        <p:nvSpPr>
          <p:cNvPr id="8" name="Content Placeholder 2"/>
          <p:cNvSpPr txBox="1"/>
          <p:nvPr/>
        </p:nvSpPr>
        <p:spPr bwMode="auto">
          <a:xfrm>
            <a:off x="2736000" y="1066800"/>
            <a:ext cx="6400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r>
              <a:rPr lang="en-US" altLang="zh-CN" sz="2400" b="1" kern="0" dirty="0">
                <a:solidFill>
                  <a:srgbClr val="00B0F0"/>
                </a:solidFill>
              </a:rPr>
              <a:t>mut</a:t>
            </a:r>
            <a:r>
              <a:rPr lang="en-US" altLang="zh-CN" sz="2400" kern="0" dirty="0">
                <a:solidFill>
                  <a:srgbClr val="00B0F0"/>
                </a:solidFill>
              </a:rPr>
              <a:t>ual</a:t>
            </a:r>
            <a:r>
              <a:rPr lang="zh-CN" altLang="en-US" sz="2400" b="1" kern="0" dirty="0">
                <a:solidFill>
                  <a:srgbClr val="00B0F0"/>
                </a:solidFill>
              </a:rPr>
              <a:t> </a:t>
            </a:r>
            <a:r>
              <a:rPr lang="en-US" altLang="zh-CN" sz="2400" b="1" kern="0" dirty="0">
                <a:solidFill>
                  <a:srgbClr val="00B0F0"/>
                </a:solidFill>
              </a:rPr>
              <a:t>ex</a:t>
            </a:r>
            <a:r>
              <a:rPr lang="en-US" altLang="zh-CN" sz="2400" kern="0" dirty="0">
                <a:solidFill>
                  <a:srgbClr val="00B0F0"/>
                </a:solidFill>
              </a:rPr>
              <a:t>clusion</a:t>
            </a:r>
            <a:endParaRPr lang="en-US" altLang="zh-CN" sz="2400" kern="0" dirty="0">
              <a:solidFill>
                <a:srgbClr val="00B0F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Mutex Lock</a:t>
            </a:r>
            <a:endParaRPr lang="en-US" dirty="0"/>
          </a:p>
        </p:txBody>
      </p:sp>
      <p:sp>
        <p:nvSpPr>
          <p:cNvPr id="8" name="Content Placeholder 2"/>
          <p:cNvSpPr txBox="1"/>
          <p:nvPr/>
        </p:nvSpPr>
        <p:spPr bwMode="auto">
          <a:xfrm>
            <a:off x="2736000" y="1066800"/>
            <a:ext cx="6400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r>
              <a:rPr lang="en-US" altLang="zh-CN" sz="2400" b="1" kern="0" dirty="0">
                <a:solidFill>
                  <a:srgbClr val="00B0F0"/>
                </a:solidFill>
              </a:rPr>
              <a:t>mut</a:t>
            </a:r>
            <a:r>
              <a:rPr lang="en-US" altLang="zh-CN" sz="2400" kern="0" dirty="0">
                <a:solidFill>
                  <a:srgbClr val="00B0F0"/>
                </a:solidFill>
              </a:rPr>
              <a:t>ual</a:t>
            </a:r>
            <a:r>
              <a:rPr lang="zh-CN" altLang="en-US" sz="2400" b="1" kern="0" dirty="0">
                <a:solidFill>
                  <a:srgbClr val="00B0F0"/>
                </a:solidFill>
              </a:rPr>
              <a:t> </a:t>
            </a:r>
            <a:r>
              <a:rPr lang="en-US" altLang="zh-CN" sz="2400" b="1" kern="0" dirty="0">
                <a:solidFill>
                  <a:srgbClr val="00B0F0"/>
                </a:solidFill>
              </a:rPr>
              <a:t>ex</a:t>
            </a:r>
            <a:r>
              <a:rPr lang="en-US" altLang="zh-CN" sz="2400" kern="0" dirty="0">
                <a:solidFill>
                  <a:srgbClr val="00B0F0"/>
                </a:solidFill>
              </a:rPr>
              <a:t>clusion</a:t>
            </a:r>
            <a:endParaRPr lang="en-US" altLang="zh-CN" sz="2400" kern="0" dirty="0">
              <a:solidFill>
                <a:srgbClr val="00B0F0"/>
              </a:solidFill>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090287"/>
            <a:ext cx="9144000" cy="395446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21"/>
          <p:cNvSpPr txBox="1">
            <a:spLocks noChangeArrowheads="1"/>
          </p:cNvSpPr>
          <p:nvPr/>
        </p:nvSpPr>
        <p:spPr bwMode="auto">
          <a:xfrm>
            <a:off x="1371600" y="6534837"/>
            <a:ext cx="7772400" cy="32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8" tIns="45719" rIns="91438" bIns="45719">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r">
              <a:spcBef>
                <a:spcPct val="0"/>
              </a:spcBef>
              <a:buFontTx/>
              <a:buNone/>
            </a:pPr>
            <a:r>
              <a:rPr lang="en-US" altLang="zh-CN" sz="1500" dirty="0">
                <a:solidFill>
                  <a:srgbClr val="00B0F0"/>
                </a:solidFill>
              </a:rPr>
              <a:t>https://</a:t>
            </a:r>
            <a:r>
              <a:rPr lang="en-US" altLang="zh-CN" sz="1500" dirty="0" err="1">
                <a:solidFill>
                  <a:srgbClr val="00B0F0"/>
                </a:solidFill>
              </a:rPr>
              <a:t>www.geeksforgeeks.org</a:t>
            </a:r>
            <a:r>
              <a:rPr lang="en-US" altLang="zh-CN" sz="1500" dirty="0">
                <a:solidFill>
                  <a:srgbClr val="00B0F0"/>
                </a:solidFill>
              </a:rPr>
              <a:t>/mutex-lock-for-</a:t>
            </a:r>
            <a:r>
              <a:rPr lang="en-US" altLang="zh-CN" sz="1500" dirty="0" err="1">
                <a:solidFill>
                  <a:srgbClr val="00B0F0"/>
                </a:solidFill>
              </a:rPr>
              <a:t>linux</a:t>
            </a:r>
            <a:r>
              <a:rPr lang="en-US" altLang="zh-CN" sz="1500" dirty="0">
                <a:solidFill>
                  <a:srgbClr val="00B0F0"/>
                </a:solidFill>
              </a:rPr>
              <a:t>-thread-synchronization/</a:t>
            </a:r>
            <a:endParaRPr lang="en-US" altLang="zh-CN" sz="1500" dirty="0">
              <a:solidFill>
                <a:srgbClr val="00B0F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ctrTitle"/>
          </p:nvPr>
        </p:nvSpPr>
        <p:spPr>
          <a:xfrm>
            <a:off x="0" y="2130425"/>
            <a:ext cx="9144000" cy="1908175"/>
          </a:xfrm>
        </p:spPr>
        <p:txBody>
          <a:bodyPr/>
          <a:lstStyle/>
          <a:p>
            <a:pPr algn="l" eaLnBrk="1" hangingPunct="1"/>
            <a:br>
              <a:rPr lang="en-US" altLang="zh-CN" dirty="0"/>
            </a:br>
            <a:r>
              <a:rPr lang="en-US" altLang="zh-CN" dirty="0"/>
              <a:t>how to lock in hardware?</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 Exchange</a:t>
            </a:r>
            <a:endParaRPr lang="en-US" dirty="0"/>
          </a:p>
        </p:txBody>
      </p:sp>
      <p:sp>
        <p:nvSpPr>
          <p:cNvPr id="3" name="Content Placeholder 2"/>
          <p:cNvSpPr>
            <a:spLocks noGrp="1"/>
          </p:cNvSpPr>
          <p:nvPr>
            <p:ph idx="1"/>
          </p:nvPr>
        </p:nvSpPr>
        <p:spPr/>
        <p:txBody>
          <a:bodyPr/>
          <a:lstStyle/>
          <a:p>
            <a:r>
              <a:rPr lang="en-US" dirty="0"/>
              <a:t>I</a:t>
            </a:r>
            <a:r>
              <a:rPr lang="en-US" dirty="0"/>
              <a:t>nterchange a value in a register for a value in memory</a:t>
            </a:r>
            <a:endParaRPr lang="en-US" dirty="0"/>
          </a:p>
          <a:p>
            <a:endParaRPr lang="en-US" dirty="0"/>
          </a:p>
          <a:p>
            <a:r>
              <a:rPr lang="en-US" dirty="0"/>
              <a:t>C</a:t>
            </a:r>
            <a:r>
              <a:rPr lang="en-US" dirty="0"/>
              <a:t>onsider the value as a lock          </a:t>
            </a:r>
            <a:r>
              <a:rPr lang="en-US" dirty="0"/>
              <a:t>v</a:t>
            </a:r>
            <a:r>
              <a:rPr lang="en-US" dirty="0"/>
              <a:t>alue 0: lock is free                      </a:t>
            </a:r>
            <a:r>
              <a:rPr lang="en-US" dirty="0"/>
              <a:t>v</a:t>
            </a:r>
            <a:r>
              <a:rPr lang="en-US" dirty="0"/>
              <a:t>alue 1: lock is unavailable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 Exchange</a:t>
            </a:r>
            <a:endParaRPr lang="en-US" dirty="0"/>
          </a:p>
        </p:txBody>
      </p:sp>
      <p:sp>
        <p:nvSpPr>
          <p:cNvPr id="3" name="Content Placeholder 2"/>
          <p:cNvSpPr>
            <a:spLocks noGrp="1"/>
          </p:cNvSpPr>
          <p:nvPr>
            <p:ph idx="1"/>
          </p:nvPr>
        </p:nvSpPr>
        <p:spPr/>
        <p:txBody>
          <a:bodyPr/>
          <a:lstStyle/>
          <a:p>
            <a:r>
              <a:rPr lang="en-US" dirty="0"/>
              <a:t>Processor tries to set the lock by an exchange of 1 in a register with the lock defined by its memory address</a:t>
            </a:r>
            <a:endParaRPr lang="en-US" dirty="0"/>
          </a:p>
          <a:p>
            <a:r>
              <a:rPr lang="en-US" dirty="0"/>
              <a:t>Exchange returns 1 if some other processor had already claimed access</a:t>
            </a:r>
            <a:endParaRPr lang="en-US" dirty="0"/>
          </a:p>
          <a:p>
            <a:r>
              <a:rPr lang="en-US" dirty="0"/>
              <a:t>Exchange returns 0 otherwise and then sets the value as 1 (to prevent any competing exchange from also retrieving a 0)</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Use a pair of instructions where the second instruction returns a value from which it can be deduced whether the pair of instructions was executed as though the instructions were atomic, and all other operations executed by any processor occurred before or after the pair</a:t>
            </a:r>
            <a:endParaRPr lang="en-US" dirty="0"/>
          </a:p>
          <a:p>
            <a:r>
              <a:rPr lang="en-US" dirty="0">
                <a:solidFill>
                  <a:srgbClr val="00B0F0"/>
                </a:solidFill>
              </a:rPr>
              <a:t>Load Reservation + Store Conditional</a:t>
            </a:r>
            <a:endParaRPr lang="en-US" dirty="0">
              <a:solidFill>
                <a:srgbClr val="00B0F0"/>
              </a:solidFill>
            </a:endParaRPr>
          </a:p>
        </p:txBody>
      </p:sp>
      <p:sp>
        <p:nvSpPr>
          <p:cNvPr id="4" name="Title 1"/>
          <p:cNvSpPr txBox="1"/>
          <p:nvPr/>
        </p:nvSpPr>
        <p:spPr bwMode="auto">
          <a:xfrm>
            <a:off x="0" y="2736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9pPr>
          </a:lstStyle>
          <a:p>
            <a:r>
              <a:rPr lang="en-US" kern="0" dirty="0">
                <a:solidFill>
                  <a:schemeClr val="bg1"/>
                </a:solidFill>
              </a:rPr>
              <a:t>Atomic Exchange</a:t>
            </a:r>
            <a:r>
              <a:rPr lang="en-US" kern="0" dirty="0"/>
              <a:t> in RISC-V</a:t>
            </a:r>
            <a:endParaRPr lang="en-US" kern="0" dirty="0"/>
          </a:p>
        </p:txBody>
      </p:sp>
      <p:sp>
        <p:nvSpPr>
          <p:cNvPr id="2" name="Title 1"/>
          <p:cNvSpPr>
            <a:spLocks noGrp="1"/>
          </p:cNvSpPr>
          <p:nvPr>
            <p:ph type="title"/>
          </p:nvPr>
        </p:nvSpPr>
        <p:spPr>
          <a:xfrm>
            <a:off x="0" y="273600"/>
            <a:ext cx="5940000" cy="1143000"/>
          </a:xfrm>
        </p:spPr>
        <p:txBody>
          <a:bodyPr/>
          <a:lstStyle/>
          <a:p>
            <a:r>
              <a:rPr lang="en-US" dirty="0">
                <a:solidFill>
                  <a:schemeClr val="tx1"/>
                </a:solidFill>
              </a:rPr>
              <a:t>Atomic Exchange</a:t>
            </a:r>
            <a:endParaRPr lang="en-US" dirty="0">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Loard Reservation: lr</a:t>
            </a:r>
            <a:endParaRPr lang="en-US" dirty="0"/>
          </a:p>
        </p:txBody>
      </p:sp>
      <p:sp>
        <p:nvSpPr>
          <p:cNvPr id="3" name="Content Placeholder 2"/>
          <p:cNvSpPr>
            <a:spLocks noGrp="1"/>
          </p:cNvSpPr>
          <p:nvPr>
            <p:ph idx="1"/>
          </p:nvPr>
        </p:nvSpPr>
        <p:spPr/>
        <p:txBody>
          <a:bodyPr/>
          <a:lstStyle/>
          <a:p>
            <a:r>
              <a:rPr lang="en-US" dirty="0"/>
              <a:t>A</a:t>
            </a:r>
            <a:r>
              <a:rPr lang="en-US" dirty="0"/>
              <a:t>lso called as load linked/locked</a:t>
            </a:r>
            <a:endParaRPr lang="en-US" dirty="0"/>
          </a:p>
          <a:p>
            <a:r>
              <a:rPr lang="en-US" dirty="0"/>
              <a:t>Load the contents of memory given by rs1 into </a:t>
            </a:r>
            <a:r>
              <a:rPr lang="en-US" dirty="0" err="1"/>
              <a:t>rd</a:t>
            </a:r>
            <a:endParaRPr lang="en-US" dirty="0"/>
          </a:p>
          <a:p>
            <a:r>
              <a:rPr lang="en-US" dirty="0"/>
              <a:t>Create a reservation on that memory address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 Conditional: sc</a:t>
            </a:r>
            <a:endParaRPr lang="en-US" dirty="0"/>
          </a:p>
        </p:txBody>
      </p:sp>
      <p:sp>
        <p:nvSpPr>
          <p:cNvPr id="3" name="Content Placeholder 2"/>
          <p:cNvSpPr>
            <a:spLocks noGrp="1"/>
          </p:cNvSpPr>
          <p:nvPr>
            <p:ph idx="1"/>
          </p:nvPr>
        </p:nvSpPr>
        <p:spPr>
          <a:xfrm>
            <a:off x="457200" y="1600200"/>
            <a:ext cx="8915400" cy="5257800"/>
          </a:xfrm>
        </p:spPr>
        <p:txBody>
          <a:bodyPr/>
          <a:lstStyle/>
          <a:p>
            <a:r>
              <a:rPr lang="en-US" dirty="0"/>
              <a:t>Store the value in rs2 into the memory address given by rs1</a:t>
            </a:r>
            <a:endParaRPr lang="en-US" dirty="0"/>
          </a:p>
          <a:p>
            <a:r>
              <a:rPr lang="en-US" dirty="0"/>
              <a:t>If reservation of load is broken by a write to the same memory location, store conditional fails and writes a nonzero to </a:t>
            </a:r>
            <a:r>
              <a:rPr lang="en-US" dirty="0" err="1"/>
              <a:t>rd</a:t>
            </a:r>
            <a:r>
              <a:rPr lang="en-US" dirty="0"/>
              <a:t>;                                    context switch also fails store conditional;</a:t>
            </a:r>
            <a:endParaRPr lang="en-US" dirty="0"/>
          </a:p>
          <a:p>
            <a:r>
              <a:rPr lang="en-US" dirty="0"/>
              <a:t>If it succeeds, store conditional writes 0</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Detect?</a:t>
            </a:r>
            <a:endParaRPr lang="en-US" dirty="0"/>
          </a:p>
        </p:txBody>
      </p:sp>
      <p:sp>
        <p:nvSpPr>
          <p:cNvPr id="3" name="Content Placeholder 2"/>
          <p:cNvSpPr>
            <a:spLocks noGrp="1"/>
          </p:cNvSpPr>
          <p:nvPr>
            <p:ph idx="1"/>
          </p:nvPr>
        </p:nvSpPr>
        <p:spPr>
          <a:xfrm>
            <a:off x="457200" y="1600200"/>
            <a:ext cx="8915400" cy="5257800"/>
          </a:xfrm>
        </p:spPr>
        <p:txBody>
          <a:bodyPr/>
          <a:lstStyle/>
          <a:p>
            <a:r>
              <a:rPr lang="en-US" dirty="0"/>
              <a:t>Store the value in rs2 into the memory address given by rs1</a:t>
            </a:r>
            <a:endParaRPr lang="en-US" dirty="0"/>
          </a:p>
          <a:p>
            <a:r>
              <a:rPr lang="en-US" dirty="0">
                <a:solidFill>
                  <a:srgbClr val="00B0F0"/>
                </a:solidFill>
              </a:rPr>
              <a:t>If reservation of load is broken by a write to the same memory location?</a:t>
            </a:r>
            <a:r>
              <a:rPr lang="en-US" dirty="0"/>
              <a:t> store conditional fails and writes a nonzero to </a:t>
            </a:r>
            <a:r>
              <a:rPr lang="en-US" dirty="0" err="1"/>
              <a:t>rd</a:t>
            </a:r>
            <a:r>
              <a:rPr lang="en-US" dirty="0"/>
              <a:t>;                                    </a:t>
            </a:r>
            <a:r>
              <a:rPr lang="en-US" dirty="0">
                <a:solidFill>
                  <a:srgbClr val="00B0F0"/>
                </a:solidFill>
              </a:rPr>
              <a:t>context switch?</a:t>
            </a:r>
            <a:r>
              <a:rPr lang="en-US" dirty="0"/>
              <a:t> also fails store conditional;</a:t>
            </a:r>
            <a:endParaRPr lang="en-US" dirty="0"/>
          </a:p>
          <a:p>
            <a:r>
              <a:rPr lang="en-US" dirty="0"/>
              <a:t>If it succeeds, store conditional writes 0</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Detect?</a:t>
            </a:r>
            <a:endParaRPr lang="en-US" dirty="0"/>
          </a:p>
        </p:txBody>
      </p:sp>
      <p:sp>
        <p:nvSpPr>
          <p:cNvPr id="3" name="Content Placeholder 2"/>
          <p:cNvSpPr>
            <a:spLocks noGrp="1"/>
          </p:cNvSpPr>
          <p:nvPr>
            <p:ph idx="1"/>
          </p:nvPr>
        </p:nvSpPr>
        <p:spPr>
          <a:xfrm>
            <a:off x="457200" y="1600200"/>
            <a:ext cx="8915400" cy="5257800"/>
          </a:xfrm>
        </p:spPr>
        <p:txBody>
          <a:bodyPr/>
          <a:lstStyle/>
          <a:p>
            <a:r>
              <a:rPr lang="en-US" dirty="0"/>
              <a:t>Track the address specified by </a:t>
            </a:r>
            <a:r>
              <a:rPr lang="en-US" dirty="0" err="1"/>
              <a:t>lr</a:t>
            </a:r>
            <a:r>
              <a:rPr lang="en-US" dirty="0"/>
              <a:t> in a reserved register</a:t>
            </a:r>
            <a:endParaRPr lang="en-US" dirty="0"/>
          </a:p>
          <a:p>
            <a:r>
              <a:rPr lang="en-US" dirty="0">
                <a:solidFill>
                  <a:srgbClr val="00B0F0"/>
                </a:solidFill>
              </a:rPr>
              <a:t>If an interrupt occurs or the cache block matching the reserved address is invalidated, clear the reserved register </a:t>
            </a:r>
            <a:endParaRPr lang="en-US" dirty="0"/>
          </a:p>
          <a:p>
            <a:r>
              <a:rPr lang="en-US" dirty="0"/>
              <a:t>If the address of </a:t>
            </a:r>
            <a:r>
              <a:rPr lang="en-US" dirty="0" err="1"/>
              <a:t>sc</a:t>
            </a:r>
            <a:r>
              <a:rPr lang="en-US" dirty="0"/>
              <a:t> matches that in the reserved register, it succeeds;            otherwise, it fails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3"/>
          <p:cNvSpPr>
            <a:spLocks noGrp="1" noChangeArrowheads="1"/>
          </p:cNvSpPr>
          <p:nvPr>
            <p:ph type="subTitle" idx="1"/>
          </p:nvPr>
        </p:nvSpPr>
        <p:spPr>
          <a:xfrm>
            <a:off x="0" y="4495800"/>
            <a:ext cx="9144000" cy="1524000"/>
          </a:xfrm>
        </p:spPr>
        <p:txBody>
          <a:bodyPr/>
          <a:lstStyle/>
          <a:p>
            <a:pPr algn="l" eaLnBrk="1" hangingPunct="1">
              <a:lnSpc>
                <a:spcPct val="90000"/>
              </a:lnSpc>
            </a:pPr>
            <a:r>
              <a:rPr lang="en-US" altLang="zh-CN" sz="2800" dirty="0"/>
              <a:t>Kai Bu</a:t>
            </a:r>
            <a:endParaRPr lang="en-US" altLang="zh-CN" sz="2800" dirty="0"/>
          </a:p>
          <a:p>
            <a:pPr algn="l" eaLnBrk="1" hangingPunct="1">
              <a:lnSpc>
                <a:spcPct val="90000"/>
              </a:lnSpc>
            </a:pPr>
            <a:r>
              <a:rPr lang="en-US" altLang="zh-CN" sz="2800" dirty="0" err="1"/>
              <a:t>kaibu@zju.edu.cn</a:t>
            </a:r>
            <a:endParaRPr lang="en-US" altLang="zh-CN" sz="2800" dirty="0"/>
          </a:p>
          <a:p>
            <a:pPr algn="l" eaLnBrk="1" hangingPunct="1">
              <a:lnSpc>
                <a:spcPct val="90000"/>
              </a:lnSpc>
            </a:pPr>
            <a:r>
              <a:rPr lang="en-US" altLang="zh-CN" sz="2800" dirty="0"/>
              <a:t>http://</a:t>
            </a:r>
            <a:r>
              <a:rPr lang="en-US" altLang="zh-CN" sz="2800" dirty="0" err="1"/>
              <a:t>list.zju.edu.cn</a:t>
            </a:r>
            <a:r>
              <a:rPr lang="en-US" altLang="zh-CN" sz="2800" dirty="0"/>
              <a:t>/</a:t>
            </a:r>
            <a:r>
              <a:rPr lang="en-US" altLang="zh-CN" sz="2800" dirty="0" err="1"/>
              <a:t>kaibu</a:t>
            </a:r>
            <a:r>
              <a:rPr lang="en-US" altLang="zh-CN" sz="2800" dirty="0"/>
              <a:t>/comparch2021</a:t>
            </a:r>
            <a:endParaRPr lang="en-US" altLang="zh-CN" sz="2800" i="1" dirty="0"/>
          </a:p>
        </p:txBody>
      </p:sp>
      <p:sp>
        <p:nvSpPr>
          <p:cNvPr id="4" name="矩形 3"/>
          <p:cNvSpPr/>
          <p:nvPr/>
        </p:nvSpPr>
        <p:spPr>
          <a:xfrm>
            <a:off x="8083550" y="0"/>
            <a:ext cx="1060450" cy="939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600" b="1" dirty="0"/>
              <a:t>12</a:t>
            </a:r>
            <a:endParaRPr lang="zh-CN" altLang="en-US" sz="3600" b="1" dirty="0"/>
          </a:p>
        </p:txBody>
      </p:sp>
      <p:sp>
        <p:nvSpPr>
          <p:cNvPr id="2052" name="Rectangle 2"/>
          <p:cNvSpPr>
            <a:spLocks noGrp="1" noChangeArrowheads="1"/>
          </p:cNvSpPr>
          <p:nvPr>
            <p:ph type="ctrTitle"/>
          </p:nvPr>
        </p:nvSpPr>
        <p:spPr>
          <a:xfrm>
            <a:off x="0" y="2130425"/>
            <a:ext cx="9144000" cy="1908175"/>
          </a:xfrm>
        </p:spPr>
        <p:txBody>
          <a:bodyPr/>
          <a:lstStyle/>
          <a:p>
            <a:pPr algn="l" eaLnBrk="1" hangingPunct="1"/>
            <a:r>
              <a:rPr lang="en-US" altLang="zh-CN" dirty="0"/>
              <a:t>Thread-Level Parallelism</a:t>
            </a:r>
            <a:br>
              <a:rPr lang="en-US" altLang="zh-CN" dirty="0"/>
            </a:br>
            <a:r>
              <a:rPr lang="en-US" altLang="zh-CN" dirty="0"/>
              <a:t>Consistency</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 Exchange Example</a:t>
            </a:r>
            <a:endParaRPr lang="en-US" dirty="0"/>
          </a:p>
        </p:txBody>
      </p:sp>
      <p:sp>
        <p:nvSpPr>
          <p:cNvPr id="3" name="Content Placeholder 2"/>
          <p:cNvSpPr>
            <a:spLocks noGrp="1"/>
          </p:cNvSpPr>
          <p:nvPr>
            <p:ph idx="1"/>
          </p:nvPr>
        </p:nvSpPr>
        <p:spPr>
          <a:xfrm>
            <a:off x="457200" y="1600200"/>
            <a:ext cx="8686800" cy="5257800"/>
          </a:xfrm>
        </p:spPr>
        <p:txBody>
          <a:bodyPr/>
          <a:lstStyle/>
          <a:p>
            <a:r>
              <a:rPr lang="en-US" dirty="0"/>
              <a:t>Mem[x1</a:t>
            </a:r>
            <a:r>
              <a:rPr lang="en-US" altLang="zh-CN" dirty="0"/>
              <a:t>] </a:t>
            </a:r>
            <a:r>
              <a:rPr lang="en-US" altLang="zh-CN" dirty="0">
                <a:sym typeface="Wingdings" panose="05000000000000000000" pitchFamily="2" charset="2"/>
              </a:rPr>
              <a:t>&lt;--&gt;</a:t>
            </a:r>
            <a:r>
              <a:rPr lang="en-US" dirty="0"/>
              <a:t>Reg[x4]</a:t>
            </a:r>
            <a:endParaRPr lang="en-US" dirty="0"/>
          </a:p>
        </p:txBody>
      </p:sp>
      <p:pic>
        <p:nvPicPr>
          <p:cNvPr id="4" name="Picture 3"/>
          <p:cNvPicPr>
            <a:picLocks noChangeAspect="1"/>
          </p:cNvPicPr>
          <p:nvPr/>
        </p:nvPicPr>
        <p:blipFill>
          <a:blip r:embed="rId1"/>
          <a:stretch>
            <a:fillRect/>
          </a:stretch>
        </p:blipFill>
        <p:spPr>
          <a:xfrm>
            <a:off x="864000" y="2278380"/>
            <a:ext cx="8280000" cy="1893959"/>
          </a:xfrm>
          <a:prstGeom prst="rect">
            <a:avLst/>
          </a:prstGeom>
        </p:spPr>
      </p:pic>
      <p:pic>
        <p:nvPicPr>
          <p:cNvPr id="5" name="Picture 4"/>
          <p:cNvPicPr>
            <a:picLocks noChangeAspect="1"/>
          </p:cNvPicPr>
          <p:nvPr/>
        </p:nvPicPr>
        <p:blipFill>
          <a:blip r:embed="rId2"/>
          <a:stretch>
            <a:fillRect/>
          </a:stretch>
        </p:blipFill>
        <p:spPr>
          <a:xfrm>
            <a:off x="4255200" y="2628000"/>
            <a:ext cx="965200" cy="3683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870096" y="2278380"/>
            <a:ext cx="8273904" cy="1536758"/>
          </a:xfrm>
          <a:prstGeom prst="rect">
            <a:avLst/>
          </a:prstGeom>
        </p:spPr>
      </p:pic>
      <p:pic>
        <p:nvPicPr>
          <p:cNvPr id="7" name="Picture 6"/>
          <p:cNvPicPr>
            <a:picLocks noChangeAspect="1"/>
          </p:cNvPicPr>
          <p:nvPr/>
        </p:nvPicPr>
        <p:blipFill>
          <a:blip r:embed="rId1"/>
          <a:stretch>
            <a:fillRect/>
          </a:stretch>
        </p:blipFill>
        <p:spPr>
          <a:xfrm>
            <a:off x="870096" y="2278380"/>
            <a:ext cx="8273904" cy="1536758"/>
          </a:xfrm>
          <a:prstGeom prst="rect">
            <a:avLst/>
          </a:prstGeom>
        </p:spPr>
      </p:pic>
      <p:sp>
        <p:nvSpPr>
          <p:cNvPr id="2" name="Title 1"/>
          <p:cNvSpPr>
            <a:spLocks noGrp="1"/>
          </p:cNvSpPr>
          <p:nvPr>
            <p:ph type="title"/>
          </p:nvPr>
        </p:nvSpPr>
        <p:spPr>
          <a:xfrm>
            <a:off x="-152400" y="274638"/>
            <a:ext cx="9448800" cy="1143000"/>
          </a:xfrm>
        </p:spPr>
        <p:txBody>
          <a:bodyPr/>
          <a:lstStyle/>
          <a:p>
            <a:r>
              <a:rPr lang="en-US" dirty="0"/>
              <a:t>Atomic Fetch-and-Increment</a:t>
            </a:r>
            <a:endParaRPr lang="en-US" dirty="0"/>
          </a:p>
        </p:txBody>
      </p:sp>
      <p:sp>
        <p:nvSpPr>
          <p:cNvPr id="3" name="Content Placeholder 2"/>
          <p:cNvSpPr>
            <a:spLocks noGrp="1"/>
          </p:cNvSpPr>
          <p:nvPr>
            <p:ph idx="1"/>
          </p:nvPr>
        </p:nvSpPr>
        <p:spPr>
          <a:xfrm>
            <a:off x="457200" y="1600200"/>
            <a:ext cx="8686800" cy="5257800"/>
          </a:xfrm>
        </p:spPr>
        <p:txBody>
          <a:bodyPr/>
          <a:lstStyle/>
          <a:p>
            <a:r>
              <a:rPr lang="en-US" dirty="0"/>
              <a:t>Mem[x1</a:t>
            </a:r>
            <a:r>
              <a:rPr lang="en-US" altLang="zh-CN" dirty="0"/>
              <a:t>] </a:t>
            </a:r>
            <a:r>
              <a:rPr lang="en-US" altLang="zh-CN" dirty="0">
                <a:sym typeface="Wingdings" panose="05000000000000000000" pitchFamily="2" charset="2"/>
              </a:rPr>
              <a:t>&lt;-- </a:t>
            </a:r>
            <a:r>
              <a:rPr lang="en-US" dirty="0"/>
              <a:t>Mem[x1] + 1</a:t>
            </a:r>
            <a:endParaRPr lang="en-US" dirty="0"/>
          </a:p>
        </p:txBody>
      </p:sp>
      <p:pic>
        <p:nvPicPr>
          <p:cNvPr id="5" name="Picture 4"/>
          <p:cNvPicPr>
            <a:picLocks noChangeAspect="1"/>
          </p:cNvPicPr>
          <p:nvPr/>
        </p:nvPicPr>
        <p:blipFill>
          <a:blip r:embed="rId2"/>
          <a:stretch>
            <a:fillRect/>
          </a:stretch>
        </p:blipFill>
        <p:spPr>
          <a:xfrm>
            <a:off x="4125600" y="2278380"/>
            <a:ext cx="965200" cy="3683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Spin Locks</a:t>
            </a:r>
            <a:endParaRPr lang="en-US" dirty="0"/>
          </a:p>
        </p:txBody>
      </p:sp>
      <p:sp>
        <p:nvSpPr>
          <p:cNvPr id="3" name="Content Placeholder 2"/>
          <p:cNvSpPr>
            <a:spLocks noGrp="1"/>
          </p:cNvSpPr>
          <p:nvPr>
            <p:ph idx="1"/>
          </p:nvPr>
        </p:nvSpPr>
        <p:spPr/>
        <p:txBody>
          <a:bodyPr/>
          <a:lstStyle/>
          <a:p>
            <a:r>
              <a:rPr lang="en-US" dirty="0"/>
              <a:t>locks that a processor continuously tries to acquire, spinning around a loop until it succeeds</a:t>
            </a:r>
            <a:endParaRPr lang="en-US" dirty="0"/>
          </a:p>
          <a:p>
            <a:r>
              <a:rPr lang="en-US" dirty="0"/>
              <a:t>e</a:t>
            </a:r>
            <a:r>
              <a:rPr lang="en-US" dirty="0"/>
              <a:t>xample spin lock with address in x1    EXCH as a macro for </a:t>
            </a:r>
            <a:r>
              <a:rPr lang="en-US" dirty="0">
                <a:solidFill>
                  <a:schemeClr val="bg1"/>
                </a:solidFill>
              </a:rPr>
              <a:t>atomic exchange</a:t>
            </a:r>
            <a:endParaRPr lang="en-US" dirty="0">
              <a:solidFill>
                <a:schemeClr val="bg1"/>
              </a:solidFill>
            </a:endParaRPr>
          </a:p>
          <a:p>
            <a:endParaRPr lang="en-US" dirty="0"/>
          </a:p>
        </p:txBody>
      </p:sp>
      <p:pic>
        <p:nvPicPr>
          <p:cNvPr id="5" name="Picture 4"/>
          <p:cNvPicPr>
            <a:picLocks noChangeAspect="1"/>
          </p:cNvPicPr>
          <p:nvPr/>
        </p:nvPicPr>
        <p:blipFill>
          <a:blip r:embed="rId1"/>
          <a:stretch>
            <a:fillRect/>
          </a:stretch>
        </p:blipFill>
        <p:spPr>
          <a:xfrm>
            <a:off x="914400" y="4229100"/>
            <a:ext cx="8229600" cy="1158240"/>
          </a:xfrm>
          <a:prstGeom prst="rect">
            <a:avLst/>
          </a:prstGeom>
        </p:spPr>
      </p:pic>
      <p:sp>
        <p:nvSpPr>
          <p:cNvPr id="6" name="Content Placeholder 2"/>
          <p:cNvSpPr txBox="1"/>
          <p:nvPr/>
        </p:nvSpPr>
        <p:spPr bwMode="auto">
          <a:xfrm>
            <a:off x="5173200" y="3646800"/>
            <a:ext cx="3657600" cy="728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r>
              <a:rPr lang="en-US" altLang="zh-CN" kern="0" dirty="0"/>
              <a:t>atomic exchange</a:t>
            </a:r>
            <a:endParaRPr lang="en-US" altLang="zh-CN" kern="0" dirty="0"/>
          </a:p>
          <a:p>
            <a:pPr eaLnBrk="1" hangingPunct="1">
              <a:buFontTx/>
              <a:buNone/>
              <a:defRPr/>
            </a:pPr>
            <a:r>
              <a:rPr lang="en-US" altLang="zh-CN" b="1" kern="0" dirty="0"/>
              <a:t> </a:t>
            </a:r>
            <a:endParaRPr lang="en-US" altLang="zh-CN" b="1" kern="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1200"/>
            <a:ext cx="9448800" cy="1143000"/>
          </a:xfrm>
        </p:spPr>
        <p:txBody>
          <a:bodyPr/>
          <a:lstStyle/>
          <a:p>
            <a:pPr algn="l"/>
            <a:r>
              <a:rPr lang="en-US" dirty="0">
                <a:solidFill>
                  <a:schemeClr val="bg1"/>
                </a:solidFill>
              </a:rPr>
              <a:t>Atomic Fetch-and-Increment</a:t>
            </a:r>
            <a:endParaRPr lang="en-US" dirty="0">
              <a:solidFill>
                <a:schemeClr val="bg1"/>
              </a:solidFill>
            </a:endParaRPr>
          </a:p>
        </p:txBody>
      </p:sp>
      <p:sp>
        <p:nvSpPr>
          <p:cNvPr id="9" name="Content Placeholder 2"/>
          <p:cNvSpPr txBox="1"/>
          <p:nvPr/>
        </p:nvSpPr>
        <p:spPr bwMode="auto">
          <a:xfrm>
            <a:off x="0" y="3168000"/>
            <a:ext cx="9144000" cy="369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endParaRPr lang="en-US" altLang="zh-CN" kern="0" dirty="0"/>
          </a:p>
          <a:p>
            <a:pPr eaLnBrk="1" hangingPunct="1">
              <a:buFontTx/>
              <a:buNone/>
              <a:defRPr/>
            </a:pPr>
            <a:r>
              <a:rPr lang="en-US" altLang="zh-CN" kern="0" dirty="0">
                <a:solidFill>
                  <a:srgbClr val="00B0F0"/>
                </a:solidFill>
              </a:rPr>
              <a:t>atomically interchange a value in a register </a:t>
            </a:r>
            <a:endParaRPr lang="en-US" altLang="zh-CN" kern="0" dirty="0">
              <a:solidFill>
                <a:srgbClr val="00B0F0"/>
              </a:solidFill>
            </a:endParaRPr>
          </a:p>
          <a:p>
            <a:pPr eaLnBrk="1" hangingPunct="1">
              <a:buFontTx/>
              <a:buNone/>
              <a:defRPr/>
            </a:pPr>
            <a:r>
              <a:rPr lang="en-US" altLang="zh-CN" kern="0" dirty="0">
                <a:solidFill>
                  <a:srgbClr val="00B0F0"/>
                </a:solidFill>
              </a:rPr>
              <a:t>for a value in memory</a:t>
            </a:r>
            <a:endParaRPr lang="en-US" altLang="zh-CN" kern="0" dirty="0">
              <a:solidFill>
                <a:srgbClr val="00B0F0"/>
              </a:solidFill>
            </a:endParaRPr>
          </a:p>
          <a:p>
            <a:pPr eaLnBrk="1" hangingPunct="1">
              <a:buFontTx/>
              <a:buNone/>
              <a:defRPr/>
            </a:pPr>
            <a:r>
              <a:rPr lang="en-US" altLang="zh-CN" b="1" kern="0" dirty="0">
                <a:solidFill>
                  <a:srgbClr val="00B0F0"/>
                </a:solidFill>
              </a:rPr>
              <a:t> </a:t>
            </a:r>
            <a:endParaRPr lang="en-US" altLang="zh-CN" b="1" kern="0" dirty="0">
              <a:solidFill>
                <a:schemeClr val="bg1"/>
              </a:solidFill>
            </a:endParaRPr>
          </a:p>
        </p:txBody>
      </p:sp>
      <p:sp>
        <p:nvSpPr>
          <p:cNvPr id="10" name="Content Placeholder 2"/>
          <p:cNvSpPr txBox="1"/>
          <p:nvPr/>
        </p:nvSpPr>
        <p:spPr bwMode="auto">
          <a:xfrm>
            <a:off x="0" y="3038400"/>
            <a:ext cx="5730240" cy="728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r>
              <a:rPr lang="en-US" altLang="zh-CN" sz="4400" b="1" kern="0" dirty="0"/>
              <a:t>atomic exchange</a:t>
            </a:r>
            <a:endParaRPr lang="en-US" altLang="zh-CN" sz="4400" b="1" kern="0" dirty="0"/>
          </a:p>
          <a:p>
            <a:pPr eaLnBrk="1" hangingPunct="1">
              <a:buFontTx/>
              <a:buNone/>
              <a:defRPr/>
            </a:pPr>
            <a:r>
              <a:rPr lang="en-US" altLang="zh-CN" sz="4400" b="1" kern="0" dirty="0">
                <a:solidFill>
                  <a:srgbClr val="00B0F0"/>
                </a:solidFill>
              </a:rPr>
              <a:t> </a:t>
            </a:r>
            <a:endParaRPr lang="en-US" altLang="zh-CN" sz="4400" b="1" kern="0" dirty="0">
              <a:solidFill>
                <a:srgbClr val="00B0F0"/>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1200"/>
            <a:ext cx="9448800" cy="1143000"/>
          </a:xfrm>
        </p:spPr>
        <p:txBody>
          <a:bodyPr/>
          <a:lstStyle/>
          <a:p>
            <a:pPr algn="l"/>
            <a:r>
              <a:rPr lang="en-US" dirty="0">
                <a:solidFill>
                  <a:schemeClr val="bg1"/>
                </a:solidFill>
              </a:rPr>
              <a:t>Atomic Fetch-and-Increment</a:t>
            </a:r>
            <a:endParaRPr lang="en-US" dirty="0">
              <a:solidFill>
                <a:schemeClr val="bg1"/>
              </a:solidFill>
            </a:endParaRPr>
          </a:p>
        </p:txBody>
      </p:sp>
      <p:sp>
        <p:nvSpPr>
          <p:cNvPr id="9" name="Content Placeholder 2"/>
          <p:cNvSpPr txBox="1"/>
          <p:nvPr/>
        </p:nvSpPr>
        <p:spPr bwMode="auto">
          <a:xfrm>
            <a:off x="0" y="3168000"/>
            <a:ext cx="9144000" cy="369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endParaRPr lang="en-US" altLang="zh-CN" kern="0" dirty="0"/>
          </a:p>
          <a:p>
            <a:pPr eaLnBrk="1" hangingPunct="1">
              <a:buFontTx/>
              <a:buNone/>
              <a:defRPr/>
            </a:pPr>
            <a:r>
              <a:rPr lang="en-US" altLang="zh-CN" kern="0" dirty="0">
                <a:solidFill>
                  <a:srgbClr val="00B0F0"/>
                </a:solidFill>
              </a:rPr>
              <a:t>atomically interchange a value in a register </a:t>
            </a:r>
            <a:endParaRPr lang="en-US" altLang="zh-CN" kern="0" dirty="0">
              <a:solidFill>
                <a:srgbClr val="00B0F0"/>
              </a:solidFill>
            </a:endParaRPr>
          </a:p>
          <a:p>
            <a:pPr eaLnBrk="1" hangingPunct="1">
              <a:buFontTx/>
              <a:buNone/>
              <a:defRPr/>
            </a:pPr>
            <a:r>
              <a:rPr lang="en-US" altLang="zh-CN" kern="0" dirty="0">
                <a:solidFill>
                  <a:srgbClr val="00B0F0"/>
                </a:solidFill>
              </a:rPr>
              <a:t>for a value in memory</a:t>
            </a:r>
            <a:endParaRPr lang="en-US" altLang="zh-CN" kern="0" dirty="0">
              <a:solidFill>
                <a:srgbClr val="00B0F0"/>
              </a:solidFill>
            </a:endParaRPr>
          </a:p>
          <a:p>
            <a:pPr eaLnBrk="1" hangingPunct="1">
              <a:buFontTx/>
              <a:buNone/>
              <a:defRPr/>
            </a:pPr>
            <a:r>
              <a:rPr lang="en-US" altLang="zh-CN" kern="0" dirty="0">
                <a:solidFill>
                  <a:srgbClr val="00B0F0"/>
                </a:solidFill>
              </a:rPr>
              <a:t>remember cache and cache </a:t>
            </a:r>
            <a:r>
              <a:rPr lang="en-US" altLang="zh-CN" kern="0" dirty="0">
                <a:solidFill>
                  <a:schemeClr val="bg1"/>
                </a:solidFill>
              </a:rPr>
              <a:t>coherence</a:t>
            </a:r>
            <a:r>
              <a:rPr lang="en-US" altLang="zh-CN" kern="0" dirty="0">
                <a:solidFill>
                  <a:srgbClr val="00B0F0"/>
                </a:solidFill>
              </a:rPr>
              <a:t>?</a:t>
            </a:r>
            <a:endParaRPr lang="en-US" altLang="zh-CN" kern="0" dirty="0">
              <a:solidFill>
                <a:srgbClr val="00B0F0"/>
              </a:solidFill>
            </a:endParaRPr>
          </a:p>
          <a:p>
            <a:pPr eaLnBrk="1" hangingPunct="1">
              <a:buFontTx/>
              <a:buNone/>
              <a:defRPr/>
            </a:pPr>
            <a:r>
              <a:rPr lang="en-US" altLang="zh-CN" b="1" kern="0" dirty="0">
                <a:solidFill>
                  <a:srgbClr val="00B0F0"/>
                </a:solidFill>
              </a:rPr>
              <a:t> </a:t>
            </a:r>
            <a:endParaRPr lang="en-US" altLang="zh-CN" b="1" kern="0" dirty="0">
              <a:solidFill>
                <a:schemeClr val="bg1"/>
              </a:solidFill>
            </a:endParaRPr>
          </a:p>
        </p:txBody>
      </p:sp>
      <p:sp>
        <p:nvSpPr>
          <p:cNvPr id="5" name="Content Placeholder 2"/>
          <p:cNvSpPr txBox="1"/>
          <p:nvPr/>
        </p:nvSpPr>
        <p:spPr bwMode="auto">
          <a:xfrm>
            <a:off x="5781600" y="4921200"/>
            <a:ext cx="2590800" cy="728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r>
              <a:rPr lang="en-US" altLang="zh-CN" kern="0" dirty="0">
                <a:solidFill>
                  <a:srgbClr val="00B0F0"/>
                </a:solidFill>
              </a:rPr>
              <a:t>coherence</a:t>
            </a:r>
            <a:endParaRPr lang="en-US" altLang="zh-CN" kern="0" dirty="0">
              <a:solidFill>
                <a:srgbClr val="00B0F0"/>
              </a:solidFill>
            </a:endParaRPr>
          </a:p>
          <a:p>
            <a:pPr eaLnBrk="1" hangingPunct="1">
              <a:buFontTx/>
              <a:buNone/>
              <a:defRPr/>
            </a:pPr>
            <a:r>
              <a:rPr lang="en-US" altLang="zh-CN" b="1" kern="0" dirty="0">
                <a:solidFill>
                  <a:srgbClr val="00B0F0"/>
                </a:solidFill>
              </a:rPr>
              <a:t> </a:t>
            </a:r>
            <a:endParaRPr lang="en-US" altLang="zh-CN" b="1" kern="0" dirty="0">
              <a:solidFill>
                <a:schemeClr val="bg1"/>
              </a:solidFill>
            </a:endParaRPr>
          </a:p>
        </p:txBody>
      </p:sp>
      <p:sp>
        <p:nvSpPr>
          <p:cNvPr id="6" name="Content Placeholder 2"/>
          <p:cNvSpPr txBox="1"/>
          <p:nvPr/>
        </p:nvSpPr>
        <p:spPr bwMode="auto">
          <a:xfrm>
            <a:off x="0" y="3038400"/>
            <a:ext cx="5730240" cy="728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r>
              <a:rPr lang="en-US" altLang="zh-CN" sz="4400" b="1" kern="0" dirty="0"/>
              <a:t>atomic exchange</a:t>
            </a:r>
            <a:endParaRPr lang="en-US" altLang="zh-CN" sz="4400" b="1" kern="0" dirty="0"/>
          </a:p>
          <a:p>
            <a:pPr eaLnBrk="1" hangingPunct="1">
              <a:buFontTx/>
              <a:buNone/>
              <a:defRPr/>
            </a:pPr>
            <a:r>
              <a:rPr lang="en-US" altLang="zh-CN" sz="4400" b="1" kern="0" dirty="0">
                <a:solidFill>
                  <a:srgbClr val="00B0F0"/>
                </a:solidFill>
              </a:rPr>
              <a:t> </a:t>
            </a:r>
            <a:endParaRPr lang="en-US" altLang="zh-CN" sz="4400" b="1" kern="0" dirty="0">
              <a:solidFill>
                <a:srgbClr val="00B0F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57200" y="1600200"/>
            <a:ext cx="8839200" cy="5257800"/>
          </a:xfrm>
        </p:spPr>
        <p:txBody>
          <a:bodyPr/>
          <a:lstStyle/>
          <a:p>
            <a:r>
              <a:rPr lang="en-US" dirty="0"/>
              <a:t>I</a:t>
            </a:r>
            <a:r>
              <a:rPr lang="en-US" dirty="0"/>
              <a:t>mplement spin locks using both atomic operation and coherence mechanism</a:t>
            </a:r>
            <a:endParaRPr lang="en-US" dirty="0"/>
          </a:p>
          <a:p>
            <a:r>
              <a:rPr lang="en-US" dirty="0"/>
              <a:t>C</a:t>
            </a:r>
            <a:r>
              <a:rPr lang="en-US" dirty="0"/>
              <a:t>ache</a:t>
            </a:r>
            <a:r>
              <a:rPr lang="zh-CN" altLang="en-US" dirty="0"/>
              <a:t> </a:t>
            </a:r>
            <a:r>
              <a:rPr lang="en-US" altLang="zh-CN" dirty="0"/>
              <a:t>locks to greatly reduce the time to acquire the lock</a:t>
            </a:r>
            <a:endParaRPr lang="en-US" dirty="0"/>
          </a:p>
        </p:txBody>
      </p:sp>
      <p:sp>
        <p:nvSpPr>
          <p:cNvPr id="5" name="Content Placeholder 2"/>
          <p:cNvSpPr txBox="1"/>
          <p:nvPr/>
        </p:nvSpPr>
        <p:spPr bwMode="auto">
          <a:xfrm>
            <a:off x="5616000" y="468000"/>
            <a:ext cx="4029000" cy="728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r>
              <a:rPr lang="en-US" altLang="zh-CN" sz="4400" b="1" kern="0" dirty="0">
                <a:solidFill>
                  <a:schemeClr val="bg1"/>
                </a:solidFill>
              </a:rPr>
              <a:t>coherence</a:t>
            </a:r>
            <a:endParaRPr lang="en-US" altLang="zh-CN" sz="4400" b="1" kern="0" dirty="0">
              <a:solidFill>
                <a:schemeClr val="bg1"/>
              </a:solidFill>
            </a:endParaRPr>
          </a:p>
          <a:p>
            <a:pPr eaLnBrk="1" hangingPunct="1">
              <a:buFontTx/>
              <a:buNone/>
              <a:defRPr/>
            </a:pPr>
            <a:r>
              <a:rPr lang="en-US" altLang="zh-CN" sz="4400" b="1" kern="0" dirty="0">
                <a:solidFill>
                  <a:schemeClr val="bg1"/>
                </a:solidFill>
              </a:rPr>
              <a:t> </a:t>
            </a:r>
            <a:endParaRPr lang="en-US" altLang="zh-CN" sz="4400" b="1" kern="0" dirty="0">
              <a:solidFill>
                <a:schemeClr val="bg1"/>
              </a:solidFill>
            </a:endParaRPr>
          </a:p>
        </p:txBody>
      </p:sp>
      <p:sp>
        <p:nvSpPr>
          <p:cNvPr id="6" name="Title 1"/>
          <p:cNvSpPr txBox="1"/>
          <p:nvPr/>
        </p:nvSpPr>
        <p:spPr bwMode="auto">
          <a:xfrm>
            <a:off x="0" y="2736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9pPr>
          </a:lstStyle>
          <a:p>
            <a:r>
              <a:rPr lang="en-US" kern="0" dirty="0"/>
              <a:t>Spin Locks using Coherence</a:t>
            </a:r>
            <a:endParaRPr lang="en-US" kern="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457200" y="1600200"/>
            <a:ext cx="8839200" cy="5257800"/>
          </a:xfrm>
        </p:spPr>
        <p:txBody>
          <a:bodyPr/>
          <a:lstStyle/>
          <a:p>
            <a:r>
              <a:rPr lang="en-US" dirty="0"/>
              <a:t>I</a:t>
            </a:r>
            <a:r>
              <a:rPr lang="en-US" dirty="0"/>
              <a:t>mplement spin locks using both atomic operation and coherence mechanism</a:t>
            </a:r>
            <a:endParaRPr lang="en-US" dirty="0"/>
          </a:p>
          <a:p>
            <a:r>
              <a:rPr lang="en-US" dirty="0"/>
              <a:t>C</a:t>
            </a:r>
            <a:r>
              <a:rPr lang="en-US" dirty="0"/>
              <a:t>ache</a:t>
            </a:r>
            <a:r>
              <a:rPr lang="zh-CN" altLang="en-US" dirty="0"/>
              <a:t> </a:t>
            </a:r>
            <a:r>
              <a:rPr lang="en-US" altLang="zh-CN" dirty="0"/>
              <a:t>locks to greatly reduce the time to acquire the lock</a:t>
            </a:r>
            <a:endParaRPr lang="en-US" dirty="0"/>
          </a:p>
        </p:txBody>
      </p:sp>
      <p:sp>
        <p:nvSpPr>
          <p:cNvPr id="5" name="Content Placeholder 2"/>
          <p:cNvSpPr txBox="1"/>
          <p:nvPr/>
        </p:nvSpPr>
        <p:spPr bwMode="auto">
          <a:xfrm>
            <a:off x="5616000" y="468000"/>
            <a:ext cx="4029000" cy="728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r>
              <a:rPr lang="en-US" altLang="zh-CN" sz="4400" b="1" kern="0" dirty="0">
                <a:solidFill>
                  <a:schemeClr val="bg1"/>
                </a:solidFill>
              </a:rPr>
              <a:t>coherence</a:t>
            </a:r>
            <a:endParaRPr lang="en-US" altLang="zh-CN" sz="4400" b="1" kern="0" dirty="0">
              <a:solidFill>
                <a:schemeClr val="bg1"/>
              </a:solidFill>
            </a:endParaRPr>
          </a:p>
          <a:p>
            <a:pPr eaLnBrk="1" hangingPunct="1">
              <a:buFontTx/>
              <a:buNone/>
              <a:defRPr/>
            </a:pPr>
            <a:r>
              <a:rPr lang="en-US" altLang="zh-CN" sz="4400" b="1" kern="0" dirty="0">
                <a:solidFill>
                  <a:schemeClr val="bg1"/>
                </a:solidFill>
              </a:rPr>
              <a:t> </a:t>
            </a:r>
            <a:endParaRPr lang="en-US" altLang="zh-CN" sz="4400" b="1" kern="0" dirty="0">
              <a:solidFill>
                <a:schemeClr val="bg1"/>
              </a:solidFill>
            </a:endParaRPr>
          </a:p>
        </p:txBody>
      </p:sp>
      <p:sp>
        <p:nvSpPr>
          <p:cNvPr id="6" name="Title 1"/>
          <p:cNvSpPr txBox="1"/>
          <p:nvPr/>
        </p:nvSpPr>
        <p:spPr bwMode="auto">
          <a:xfrm>
            <a:off x="0" y="2736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9pPr>
          </a:lstStyle>
          <a:p>
            <a:r>
              <a:rPr lang="en-US" kern="0" dirty="0"/>
              <a:t>Spin Locks using Coherence</a:t>
            </a:r>
            <a:endParaRPr lang="en-US" kern="0" dirty="0"/>
          </a:p>
        </p:txBody>
      </p:sp>
      <p:pic>
        <p:nvPicPr>
          <p:cNvPr id="2" name="Picture 1"/>
          <p:cNvPicPr>
            <a:picLocks noChangeAspect="1"/>
          </p:cNvPicPr>
          <p:nvPr/>
        </p:nvPicPr>
        <p:blipFill>
          <a:blip r:embed="rId1"/>
          <a:stretch>
            <a:fillRect/>
          </a:stretch>
        </p:blipFill>
        <p:spPr>
          <a:xfrm>
            <a:off x="914400" y="3733800"/>
            <a:ext cx="8229600" cy="171680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0" y="1065204"/>
            <a:ext cx="9144000" cy="5792796"/>
          </a:xfrm>
          <a:prstGeom prst="rect">
            <a:avLst/>
          </a:prstGeom>
        </p:spPr>
      </p:pic>
      <p:sp>
        <p:nvSpPr>
          <p:cNvPr id="2" name="Title 1"/>
          <p:cNvSpPr>
            <a:spLocks noGrp="1"/>
          </p:cNvSpPr>
          <p:nvPr>
            <p:ph type="title"/>
          </p:nvPr>
        </p:nvSpPr>
        <p:spPr/>
        <p:txBody>
          <a:bodyPr/>
          <a:lstStyle/>
          <a:p>
            <a:r>
              <a:rPr lang="en-US" dirty="0"/>
              <a:t>Spin Locks using Coherence</a:t>
            </a:r>
            <a:endParaRPr lang="en-US" dirty="0"/>
          </a:p>
        </p:txBody>
      </p:sp>
      <p:sp>
        <p:nvSpPr>
          <p:cNvPr id="5" name="Content Placeholder 2"/>
          <p:cNvSpPr txBox="1"/>
          <p:nvPr/>
        </p:nvSpPr>
        <p:spPr bwMode="auto">
          <a:xfrm>
            <a:off x="6141600" y="1066800"/>
            <a:ext cx="6400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r>
              <a:rPr lang="en-US" altLang="zh-CN" sz="2400" b="1" kern="0" dirty="0">
                <a:solidFill>
                  <a:srgbClr val="00B0F0"/>
                </a:solidFill>
              </a:rPr>
              <a:t>w</a:t>
            </a:r>
            <a:r>
              <a:rPr lang="en-US" altLang="zh-CN" sz="2400" b="1" kern="0" dirty="0">
                <a:solidFill>
                  <a:srgbClr val="00B0F0"/>
                </a:solidFill>
              </a:rPr>
              <a:t>rite invalidate</a:t>
            </a:r>
            <a:endParaRPr lang="en-US" altLang="zh-CN" sz="2400" kern="0" dirty="0">
              <a:solidFill>
                <a:srgbClr val="00B0F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0" y="1065204"/>
            <a:ext cx="9144000" cy="5792796"/>
          </a:xfrm>
          <a:prstGeom prst="rect">
            <a:avLst/>
          </a:prstGeom>
        </p:spPr>
      </p:pic>
      <p:sp>
        <p:nvSpPr>
          <p:cNvPr id="2" name="Title 1"/>
          <p:cNvSpPr>
            <a:spLocks noGrp="1"/>
          </p:cNvSpPr>
          <p:nvPr>
            <p:ph type="title"/>
          </p:nvPr>
        </p:nvSpPr>
        <p:spPr/>
        <p:txBody>
          <a:bodyPr/>
          <a:lstStyle/>
          <a:p>
            <a:r>
              <a:rPr lang="en-US" dirty="0"/>
              <a:t>Spin Locks using Coherence</a:t>
            </a:r>
            <a:endParaRPr lang="en-US" dirty="0"/>
          </a:p>
        </p:txBody>
      </p:sp>
      <p:sp>
        <p:nvSpPr>
          <p:cNvPr id="5" name="Content Placeholder 2"/>
          <p:cNvSpPr txBox="1"/>
          <p:nvPr/>
        </p:nvSpPr>
        <p:spPr bwMode="auto">
          <a:xfrm>
            <a:off x="0" y="1066800"/>
            <a:ext cx="6400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r>
              <a:rPr lang="en-US" altLang="zh-CN" sz="2400" b="1" kern="0" dirty="0">
                <a:solidFill>
                  <a:srgbClr val="00B0F0"/>
                </a:solidFill>
              </a:rPr>
              <a:t>P0</a:t>
            </a:r>
            <a:r>
              <a:rPr lang="zh-CN" altLang="en-US" sz="2400" b="1" kern="0" dirty="0">
                <a:solidFill>
                  <a:srgbClr val="00B0F0"/>
                </a:solidFill>
              </a:rPr>
              <a:t> </a:t>
            </a:r>
            <a:r>
              <a:rPr lang="en-US" altLang="zh-CN" sz="2400" b="1" kern="0" dirty="0">
                <a:solidFill>
                  <a:srgbClr val="00B0F0"/>
                </a:solidFill>
              </a:rPr>
              <a:t>exits and unlocks</a:t>
            </a:r>
            <a:endParaRPr lang="en-US" altLang="zh-CN" sz="2400" kern="0" dirty="0">
              <a:solidFill>
                <a:srgbClr val="00B0F0"/>
              </a:solidFill>
            </a:endParaRPr>
          </a:p>
        </p:txBody>
      </p:sp>
      <p:sp>
        <p:nvSpPr>
          <p:cNvPr id="6" name="AutoShape 5"/>
          <p:cNvSpPr>
            <a:spLocks noChangeArrowheads="1"/>
          </p:cNvSpPr>
          <p:nvPr/>
        </p:nvSpPr>
        <p:spPr bwMode="auto">
          <a:xfrm>
            <a:off x="0" y="1842360"/>
            <a:ext cx="9144000" cy="1281839"/>
          </a:xfrm>
          <a:prstGeom prst="roundRect">
            <a:avLst>
              <a:gd name="adj" fmla="val 16667"/>
            </a:avLst>
          </a:prstGeom>
          <a:noFill/>
          <a:ln w="57150">
            <a:solidFill>
              <a:srgbClr val="00B0F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B0F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0" y="1065204"/>
            <a:ext cx="9144000" cy="5792796"/>
          </a:xfrm>
          <a:prstGeom prst="rect">
            <a:avLst/>
          </a:prstGeom>
        </p:spPr>
      </p:pic>
      <p:sp>
        <p:nvSpPr>
          <p:cNvPr id="2" name="Title 1"/>
          <p:cNvSpPr>
            <a:spLocks noGrp="1"/>
          </p:cNvSpPr>
          <p:nvPr>
            <p:ph type="title"/>
          </p:nvPr>
        </p:nvSpPr>
        <p:spPr/>
        <p:txBody>
          <a:bodyPr/>
          <a:lstStyle/>
          <a:p>
            <a:r>
              <a:rPr lang="en-US" dirty="0"/>
              <a:t>Spin Locks using Coherence</a:t>
            </a:r>
            <a:endParaRPr lang="en-US" dirty="0"/>
          </a:p>
        </p:txBody>
      </p:sp>
      <p:sp>
        <p:nvSpPr>
          <p:cNvPr id="5" name="Content Placeholder 2"/>
          <p:cNvSpPr txBox="1"/>
          <p:nvPr/>
        </p:nvSpPr>
        <p:spPr bwMode="auto">
          <a:xfrm>
            <a:off x="0" y="1066800"/>
            <a:ext cx="6400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r>
              <a:rPr lang="en-US" altLang="zh-CN" sz="2400" b="1" kern="0" dirty="0">
                <a:solidFill>
                  <a:srgbClr val="00B0F0"/>
                </a:solidFill>
              </a:rPr>
              <a:t>P1 and P2 race</a:t>
            </a:r>
            <a:endParaRPr lang="en-US" altLang="zh-CN" sz="2400" kern="0" dirty="0">
              <a:solidFill>
                <a:srgbClr val="00B0F0"/>
              </a:solidFill>
            </a:endParaRPr>
          </a:p>
        </p:txBody>
      </p:sp>
      <p:sp>
        <p:nvSpPr>
          <p:cNvPr id="6" name="AutoShape 5"/>
          <p:cNvSpPr>
            <a:spLocks noChangeArrowheads="1"/>
          </p:cNvSpPr>
          <p:nvPr/>
        </p:nvSpPr>
        <p:spPr bwMode="auto">
          <a:xfrm>
            <a:off x="0" y="3096000"/>
            <a:ext cx="9144000" cy="1728000"/>
          </a:xfrm>
          <a:prstGeom prst="roundRect">
            <a:avLst>
              <a:gd name="adj" fmla="val 16667"/>
            </a:avLst>
          </a:prstGeom>
          <a:noFill/>
          <a:ln w="57150">
            <a:solidFill>
              <a:srgbClr val="00B0F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B0F0"/>
              </a:solidFill>
              <a:effectLst/>
              <a:uLnTx/>
              <a:uFillTx/>
              <a:latin typeface="Arial" panose="020B0604020202020204" pitchFamily="34" charset="0"/>
              <a:ea typeface="宋体" panose="02010600030101010101" pitchFamily="2" charset="-122"/>
              <a:cs typeface="+mn-c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ctrTitle"/>
          </p:nvPr>
        </p:nvSpPr>
        <p:spPr>
          <a:xfrm>
            <a:off x="0" y="2130425"/>
            <a:ext cx="9144000" cy="1908175"/>
          </a:xfrm>
        </p:spPr>
        <p:txBody>
          <a:bodyPr/>
          <a:lstStyle/>
          <a:p>
            <a:pPr algn="l" eaLnBrk="1" hangingPunct="1"/>
            <a:br>
              <a:rPr lang="en-US" altLang="zh-CN" dirty="0"/>
            </a:br>
            <a:r>
              <a:rPr lang="en-US" altLang="zh-CN" dirty="0"/>
              <a:t>Consistency?</a:t>
            </a:r>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0" y="1065204"/>
            <a:ext cx="9144000" cy="5792796"/>
          </a:xfrm>
          <a:prstGeom prst="rect">
            <a:avLst/>
          </a:prstGeom>
        </p:spPr>
      </p:pic>
      <p:sp>
        <p:nvSpPr>
          <p:cNvPr id="2" name="Title 1"/>
          <p:cNvSpPr>
            <a:spLocks noGrp="1"/>
          </p:cNvSpPr>
          <p:nvPr>
            <p:ph type="title"/>
          </p:nvPr>
        </p:nvSpPr>
        <p:spPr/>
        <p:txBody>
          <a:bodyPr/>
          <a:lstStyle/>
          <a:p>
            <a:r>
              <a:rPr lang="en-US" dirty="0"/>
              <a:t>Spin Locks using Coherence</a:t>
            </a:r>
            <a:endParaRPr lang="en-US" dirty="0"/>
          </a:p>
        </p:txBody>
      </p:sp>
      <p:sp>
        <p:nvSpPr>
          <p:cNvPr id="5" name="Content Placeholder 2"/>
          <p:cNvSpPr txBox="1"/>
          <p:nvPr/>
        </p:nvSpPr>
        <p:spPr bwMode="auto">
          <a:xfrm>
            <a:off x="0" y="1066800"/>
            <a:ext cx="6400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r>
              <a:rPr lang="en-US" altLang="zh-CN" sz="2400" b="1" kern="0" dirty="0">
                <a:solidFill>
                  <a:srgbClr val="00B0F0"/>
                </a:solidFill>
              </a:rPr>
              <a:t>P2 wins and enters critical section</a:t>
            </a:r>
            <a:endParaRPr lang="en-US" altLang="zh-CN" sz="2400" kern="0" dirty="0">
              <a:solidFill>
                <a:srgbClr val="00B0F0"/>
              </a:solidFill>
            </a:endParaRPr>
          </a:p>
        </p:txBody>
      </p:sp>
      <p:sp>
        <p:nvSpPr>
          <p:cNvPr id="6" name="AutoShape 5"/>
          <p:cNvSpPr>
            <a:spLocks noChangeArrowheads="1"/>
          </p:cNvSpPr>
          <p:nvPr/>
        </p:nvSpPr>
        <p:spPr bwMode="auto">
          <a:xfrm>
            <a:off x="0" y="4825200"/>
            <a:ext cx="9144000" cy="1423200"/>
          </a:xfrm>
          <a:prstGeom prst="roundRect">
            <a:avLst>
              <a:gd name="adj" fmla="val 16667"/>
            </a:avLst>
          </a:prstGeom>
          <a:noFill/>
          <a:ln w="57150">
            <a:solidFill>
              <a:srgbClr val="00B0F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B0F0"/>
              </a:solidFill>
              <a:effectLst/>
              <a:uLnTx/>
              <a:uFillTx/>
              <a:latin typeface="Arial" panose="020B0604020202020204" pitchFamily="34" charset="0"/>
              <a:ea typeface="宋体" panose="02010600030101010101" pitchFamily="2" charset="-122"/>
              <a:cs typeface="+mn-c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0" y="1065204"/>
            <a:ext cx="9144000" cy="5792796"/>
          </a:xfrm>
          <a:prstGeom prst="rect">
            <a:avLst/>
          </a:prstGeom>
        </p:spPr>
      </p:pic>
      <p:sp>
        <p:nvSpPr>
          <p:cNvPr id="2" name="Title 1"/>
          <p:cNvSpPr>
            <a:spLocks noGrp="1"/>
          </p:cNvSpPr>
          <p:nvPr>
            <p:ph type="title"/>
          </p:nvPr>
        </p:nvSpPr>
        <p:spPr/>
        <p:txBody>
          <a:bodyPr/>
          <a:lstStyle/>
          <a:p>
            <a:r>
              <a:rPr lang="en-US" dirty="0"/>
              <a:t>Spin Locks using Coherence</a:t>
            </a:r>
            <a:endParaRPr lang="en-US" dirty="0"/>
          </a:p>
        </p:txBody>
      </p:sp>
      <p:sp>
        <p:nvSpPr>
          <p:cNvPr id="5" name="Content Placeholder 2"/>
          <p:cNvSpPr txBox="1"/>
          <p:nvPr/>
        </p:nvSpPr>
        <p:spPr bwMode="auto">
          <a:xfrm>
            <a:off x="0" y="1066800"/>
            <a:ext cx="6400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r>
              <a:rPr lang="en-US" altLang="zh-CN" sz="2400" b="1" kern="0" dirty="0">
                <a:solidFill>
                  <a:srgbClr val="00B0F0"/>
                </a:solidFill>
              </a:rPr>
              <a:t>P1 fails and spins to wait</a:t>
            </a:r>
            <a:endParaRPr lang="en-US" altLang="zh-CN" sz="2400" kern="0" dirty="0">
              <a:solidFill>
                <a:srgbClr val="00B0F0"/>
              </a:solidFill>
            </a:endParaRPr>
          </a:p>
        </p:txBody>
      </p:sp>
      <p:sp>
        <p:nvSpPr>
          <p:cNvPr id="6" name="AutoShape 5"/>
          <p:cNvSpPr>
            <a:spLocks noChangeArrowheads="1"/>
          </p:cNvSpPr>
          <p:nvPr/>
        </p:nvSpPr>
        <p:spPr bwMode="auto">
          <a:xfrm>
            <a:off x="0" y="5562600"/>
            <a:ext cx="9144000" cy="1260000"/>
          </a:xfrm>
          <a:prstGeom prst="roundRect">
            <a:avLst>
              <a:gd name="adj" fmla="val 16667"/>
            </a:avLst>
          </a:prstGeom>
          <a:noFill/>
          <a:ln w="57150">
            <a:solidFill>
              <a:srgbClr val="00B0F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B0F0"/>
              </a:solidFill>
              <a:effectLst/>
              <a:uLnTx/>
              <a:uFillTx/>
              <a:latin typeface="Arial" panose="020B0604020202020204" pitchFamily="34" charset="0"/>
              <a:ea typeface="宋体" panose="02010600030101010101" pitchFamily="2" charset="-122"/>
              <a:cs typeface="+mn-c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0" y="1065204"/>
            <a:ext cx="9144000" cy="5792796"/>
          </a:xfrm>
          <a:prstGeom prst="rect">
            <a:avLst/>
          </a:prstGeom>
        </p:spPr>
      </p:pic>
      <p:sp>
        <p:nvSpPr>
          <p:cNvPr id="2" name="Title 1"/>
          <p:cNvSpPr>
            <a:spLocks noGrp="1"/>
          </p:cNvSpPr>
          <p:nvPr>
            <p:ph type="title"/>
          </p:nvPr>
        </p:nvSpPr>
        <p:spPr/>
        <p:txBody>
          <a:bodyPr/>
          <a:lstStyle/>
          <a:p>
            <a:r>
              <a:rPr lang="en-US" dirty="0"/>
              <a:t>Spin Locks using Coherence</a:t>
            </a:r>
            <a:endParaRPr lang="en-US" dirty="0"/>
          </a:p>
        </p:txBody>
      </p:sp>
      <p:sp>
        <p:nvSpPr>
          <p:cNvPr id="5" name="Content Placeholder 2"/>
          <p:cNvSpPr txBox="1"/>
          <p:nvPr/>
        </p:nvSpPr>
        <p:spPr bwMode="auto">
          <a:xfrm>
            <a:off x="129600" y="1066800"/>
            <a:ext cx="899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r>
              <a:rPr lang="en-US" altLang="zh-CN" sz="2400" b="1" kern="0" dirty="0" err="1">
                <a:solidFill>
                  <a:srgbClr val="92D050"/>
                </a:solidFill>
              </a:rPr>
              <a:t>lr</a:t>
            </a:r>
            <a:r>
              <a:rPr lang="en-US" altLang="zh-CN" sz="2400" b="1" kern="0" dirty="0">
                <a:solidFill>
                  <a:srgbClr val="92D050"/>
                </a:solidFill>
              </a:rPr>
              <a:t> causes no bus traffic;                                </a:t>
            </a:r>
            <a:r>
              <a:rPr lang="en-US" altLang="zh-CN" sz="2400" b="1" kern="0" dirty="0" err="1">
                <a:solidFill>
                  <a:srgbClr val="FFC000"/>
                </a:solidFill>
              </a:rPr>
              <a:t>ld</a:t>
            </a:r>
            <a:r>
              <a:rPr lang="en-US" altLang="zh-CN" sz="2400" b="1" kern="0" dirty="0">
                <a:solidFill>
                  <a:srgbClr val="FFC000"/>
                </a:solidFill>
              </a:rPr>
              <a:t> does;</a:t>
            </a:r>
            <a:endParaRPr lang="en-US" altLang="zh-CN" sz="2400" kern="0" dirty="0">
              <a:solidFill>
                <a:srgbClr val="FFC000"/>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p:nvPr/>
        </p:nvSpPr>
        <p:spPr bwMode="auto">
          <a:xfrm>
            <a:off x="5616000" y="468000"/>
            <a:ext cx="4029000" cy="728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r>
              <a:rPr lang="en-US" altLang="zh-CN" sz="4400" b="1" kern="0" dirty="0">
                <a:solidFill>
                  <a:schemeClr val="bg1"/>
                </a:solidFill>
              </a:rPr>
              <a:t>coherence</a:t>
            </a:r>
            <a:endParaRPr lang="en-US" altLang="zh-CN" sz="4400" b="1" kern="0" dirty="0">
              <a:solidFill>
                <a:schemeClr val="bg1"/>
              </a:solidFill>
            </a:endParaRPr>
          </a:p>
          <a:p>
            <a:pPr eaLnBrk="1" hangingPunct="1">
              <a:buFontTx/>
              <a:buNone/>
              <a:defRPr/>
            </a:pPr>
            <a:r>
              <a:rPr lang="en-US" altLang="zh-CN" sz="4400" b="1" kern="0" dirty="0">
                <a:solidFill>
                  <a:schemeClr val="bg1"/>
                </a:solidFill>
              </a:rPr>
              <a:t> </a:t>
            </a:r>
            <a:endParaRPr lang="en-US" altLang="zh-CN" sz="4400" b="1" kern="0" dirty="0">
              <a:solidFill>
                <a:schemeClr val="bg1"/>
              </a:solidFill>
            </a:endParaRPr>
          </a:p>
        </p:txBody>
      </p:sp>
      <p:sp>
        <p:nvSpPr>
          <p:cNvPr id="6" name="Title 1"/>
          <p:cNvSpPr txBox="1"/>
          <p:nvPr/>
        </p:nvSpPr>
        <p:spPr bwMode="auto">
          <a:xfrm>
            <a:off x="0" y="2736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9pPr>
          </a:lstStyle>
          <a:p>
            <a:r>
              <a:rPr lang="en-US" kern="0" dirty="0"/>
              <a:t>Spin Locks using Coherence</a:t>
            </a:r>
            <a:endParaRPr lang="en-US" kern="0" dirty="0"/>
          </a:p>
        </p:txBody>
      </p:sp>
      <p:pic>
        <p:nvPicPr>
          <p:cNvPr id="2" name="Picture 1"/>
          <p:cNvPicPr>
            <a:picLocks noChangeAspect="1"/>
          </p:cNvPicPr>
          <p:nvPr/>
        </p:nvPicPr>
        <p:blipFill>
          <a:blip r:embed="rId1"/>
          <a:stretch>
            <a:fillRect/>
          </a:stretch>
        </p:blipFill>
        <p:spPr>
          <a:xfrm>
            <a:off x="0" y="1813675"/>
            <a:ext cx="9144000" cy="1907564"/>
          </a:xfrm>
          <a:prstGeom prst="rect">
            <a:avLst/>
          </a:prstGeom>
        </p:spPr>
      </p:pic>
      <p:pic>
        <p:nvPicPr>
          <p:cNvPr id="3" name="Picture 2"/>
          <p:cNvPicPr>
            <a:picLocks noChangeAspect="1"/>
          </p:cNvPicPr>
          <p:nvPr/>
        </p:nvPicPr>
        <p:blipFill>
          <a:blip r:embed="rId2"/>
          <a:stretch>
            <a:fillRect/>
          </a:stretch>
        </p:blipFill>
        <p:spPr>
          <a:xfrm>
            <a:off x="0" y="4118314"/>
            <a:ext cx="8915400" cy="1922689"/>
          </a:xfrm>
          <a:prstGeom prst="rect">
            <a:avLst/>
          </a:prstGeom>
        </p:spPr>
      </p:pic>
      <p:cxnSp>
        <p:nvCxnSpPr>
          <p:cNvPr id="12" name="Curved Connector 11"/>
          <p:cNvCxnSpPr>
            <a:stCxn id="9" idx="2"/>
            <a:endCxn id="10" idx="2"/>
          </p:cNvCxnSpPr>
          <p:nvPr/>
        </p:nvCxnSpPr>
        <p:spPr>
          <a:xfrm rot="10800000" flipV="1">
            <a:off x="1600200" y="1981199"/>
            <a:ext cx="12700" cy="2295725"/>
          </a:xfrm>
          <a:prstGeom prst="curvedConnector3">
            <a:avLst>
              <a:gd name="adj1" fmla="val 6216000"/>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1600200" y="1752600"/>
            <a:ext cx="533400" cy="457200"/>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600200" y="4048325"/>
            <a:ext cx="533400" cy="457200"/>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ontent Placeholder 2"/>
          <p:cNvSpPr txBox="1"/>
          <p:nvPr/>
        </p:nvSpPr>
        <p:spPr bwMode="auto">
          <a:xfrm>
            <a:off x="129600" y="1066800"/>
            <a:ext cx="90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r>
              <a:rPr lang="en-US" altLang="zh-CN" sz="2400" b="1" kern="0" dirty="0">
                <a:solidFill>
                  <a:srgbClr val="92D050"/>
                </a:solidFill>
              </a:rPr>
              <a:t>replace </a:t>
            </a:r>
            <a:r>
              <a:rPr lang="en-US" altLang="zh-CN" sz="2400" b="1" kern="0" dirty="0" err="1">
                <a:solidFill>
                  <a:srgbClr val="92D050"/>
                </a:solidFill>
              </a:rPr>
              <a:t>ld</a:t>
            </a:r>
            <a:r>
              <a:rPr lang="en-US" altLang="zh-CN" sz="2400" b="1" kern="0" dirty="0">
                <a:solidFill>
                  <a:srgbClr val="92D050"/>
                </a:solidFill>
              </a:rPr>
              <a:t> with </a:t>
            </a:r>
            <a:r>
              <a:rPr lang="en-US" altLang="zh-CN" sz="2400" b="1" kern="0" dirty="0" err="1">
                <a:solidFill>
                  <a:srgbClr val="92D050"/>
                </a:solidFill>
              </a:rPr>
              <a:t>lr</a:t>
            </a:r>
            <a:r>
              <a:rPr lang="en-US" altLang="zh-CN" sz="2400" b="1" kern="0" dirty="0">
                <a:solidFill>
                  <a:srgbClr val="92D050"/>
                </a:solidFill>
              </a:rPr>
              <a:t> for optimizing bandwidth</a:t>
            </a:r>
            <a:r>
              <a:rPr lang="zh-CN" altLang="en-US" sz="2400" b="1" kern="0" dirty="0">
                <a:solidFill>
                  <a:srgbClr val="92D050"/>
                </a:solidFill>
              </a:rPr>
              <a:t> </a:t>
            </a:r>
            <a:endParaRPr lang="en-US" altLang="zh-CN" sz="2400" kern="0" dirty="0">
              <a:solidFill>
                <a:srgbClr val="92D050"/>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Synchronized Program</a:t>
            </a:r>
            <a:endParaRPr lang="en-US" dirty="0"/>
          </a:p>
        </p:txBody>
      </p:sp>
      <p:sp>
        <p:nvSpPr>
          <p:cNvPr id="3" name="Content Placeholder 2"/>
          <p:cNvSpPr>
            <a:spLocks noGrp="1"/>
          </p:cNvSpPr>
          <p:nvPr>
            <p:ph idx="1"/>
          </p:nvPr>
        </p:nvSpPr>
        <p:spPr/>
        <p:txBody>
          <a:bodyPr/>
          <a:lstStyle/>
          <a:p>
            <a:r>
              <a:rPr lang="en-US" dirty="0"/>
              <a:t>Order all </a:t>
            </a:r>
            <a:r>
              <a:rPr lang="en-US" dirty="0"/>
              <a:t>accesses to shared data by synchronization operations</a:t>
            </a:r>
            <a:endParaRPr lang="en-US" dirty="0"/>
          </a:p>
          <a:p>
            <a:r>
              <a:rPr lang="en-US" dirty="0"/>
              <a:t>Separate a write of a variable by one processor and a read/write acess of that variable by another processor by a pair of synchronization operations:        one afte the write by the writing processor (e.g., unlock);                   one before the access by the second processor (e.g., lock); </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Synchronized Program</a:t>
            </a:r>
            <a:endParaRPr lang="en-US" dirty="0"/>
          </a:p>
        </p:txBody>
      </p:sp>
      <p:sp>
        <p:nvSpPr>
          <p:cNvPr id="3" name="Content Placeholder 2"/>
          <p:cNvSpPr>
            <a:spLocks noGrp="1"/>
          </p:cNvSpPr>
          <p:nvPr>
            <p:ph idx="1"/>
          </p:nvPr>
        </p:nvSpPr>
        <p:spPr/>
        <p:txBody>
          <a:bodyPr/>
          <a:lstStyle/>
          <a:p>
            <a:r>
              <a:rPr lang="en-US" dirty="0"/>
              <a:t>data-race-free</a:t>
            </a:r>
            <a:r>
              <a:rPr lang="en-US" dirty="0"/>
              <a:t> programm</a:t>
            </a:r>
            <a:endParaRPr lang="en-US" dirty="0"/>
          </a:p>
          <a:p>
            <a:r>
              <a:rPr lang="en-US" dirty="0"/>
              <a:t>D</a:t>
            </a:r>
            <a:r>
              <a:rPr lang="en-US" dirty="0"/>
              <a:t>ata races:                                      variables may be updated without ordering by synchronization, leading to unpredictable execution outcome that depends on the relative speed of the processors;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Synchronized Program</a:t>
            </a:r>
            <a:endParaRPr lang="en-US" dirty="0"/>
          </a:p>
        </p:txBody>
      </p:sp>
      <p:sp>
        <p:nvSpPr>
          <p:cNvPr id="3" name="Content Placeholder 2"/>
          <p:cNvSpPr>
            <a:spLocks noGrp="1"/>
          </p:cNvSpPr>
          <p:nvPr>
            <p:ph idx="1"/>
          </p:nvPr>
        </p:nvSpPr>
        <p:spPr/>
        <p:txBody>
          <a:bodyPr/>
          <a:lstStyle/>
          <a:p>
            <a:r>
              <a:rPr lang="en-US" dirty="0"/>
              <a:t>data-race-free</a:t>
            </a:r>
            <a:r>
              <a:rPr lang="en-US" dirty="0"/>
              <a:t> programm</a:t>
            </a:r>
            <a:endParaRPr lang="en-US" dirty="0"/>
          </a:p>
          <a:p>
            <a:r>
              <a:rPr lang="en-US" dirty="0"/>
              <a:t>D</a:t>
            </a:r>
            <a:r>
              <a:rPr lang="en-US" dirty="0"/>
              <a:t>ata races:                                      </a:t>
            </a:r>
            <a:r>
              <a:rPr lang="en-US" dirty="0">
                <a:solidFill>
                  <a:srgbClr val="00B0F0"/>
                </a:solidFill>
              </a:rPr>
              <a:t>shared data </a:t>
            </a:r>
            <a:r>
              <a:rPr lang="en-US" dirty="0"/>
              <a:t>may be updated without ordering by synchronization, leading to unpredictable execution outcome that depends on the relative speed of the processors;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ctrTitle"/>
          </p:nvPr>
        </p:nvSpPr>
        <p:spPr>
          <a:xfrm>
            <a:off x="0" y="2130425"/>
            <a:ext cx="9144000" cy="1908175"/>
          </a:xfrm>
        </p:spPr>
        <p:txBody>
          <a:bodyPr/>
          <a:lstStyle/>
          <a:p>
            <a:pPr algn="l" eaLnBrk="1" hangingPunct="1"/>
            <a:br>
              <a:rPr lang="en-US" altLang="zh-CN" dirty="0"/>
            </a:br>
            <a:r>
              <a:rPr lang="en-US" altLang="zh-CN" dirty="0"/>
              <a:t>what about unshared data?</a:t>
            </a:r>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ctrTitle"/>
          </p:nvPr>
        </p:nvSpPr>
        <p:spPr>
          <a:xfrm>
            <a:off x="0" y="2130425"/>
            <a:ext cx="9144000" cy="1908175"/>
          </a:xfrm>
        </p:spPr>
        <p:txBody>
          <a:bodyPr/>
          <a:lstStyle/>
          <a:p>
            <a:pPr algn="l" eaLnBrk="1" hangingPunct="1"/>
            <a:br>
              <a:rPr lang="en-US" altLang="zh-CN" dirty="0"/>
            </a:br>
            <a:r>
              <a:rPr lang="en-US" altLang="zh-CN" dirty="0"/>
              <a:t>should they be ordered?</a:t>
            </a:r>
            <a:endParaRPr lang="en-US" altLang="zh-C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ctrTitle"/>
          </p:nvPr>
        </p:nvSpPr>
        <p:spPr>
          <a:xfrm>
            <a:off x="0" y="2130425"/>
            <a:ext cx="9220200" cy="1908175"/>
          </a:xfrm>
        </p:spPr>
        <p:txBody>
          <a:bodyPr/>
          <a:lstStyle/>
          <a:p>
            <a:pPr algn="l" eaLnBrk="1" hangingPunct="1"/>
            <a:br>
              <a:rPr lang="en-US" altLang="zh-CN" dirty="0"/>
            </a:br>
            <a:r>
              <a:rPr lang="en-US" altLang="zh-CN" dirty="0"/>
              <a:t>especially on multiprocessor</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ctrTitle"/>
          </p:nvPr>
        </p:nvSpPr>
        <p:spPr>
          <a:xfrm>
            <a:off x="0" y="2130425"/>
            <a:ext cx="9144000" cy="1908175"/>
          </a:xfrm>
        </p:spPr>
        <p:txBody>
          <a:bodyPr/>
          <a:lstStyle/>
          <a:p>
            <a:pPr algn="l" eaLnBrk="1" hangingPunct="1"/>
            <a:br>
              <a:rPr lang="en-US" altLang="zh-CN" dirty="0"/>
            </a:br>
            <a:r>
              <a:rPr lang="en-US" altLang="zh-CN" dirty="0"/>
              <a:t>Consistency?</a:t>
            </a:r>
            <a:endParaRPr lang="en-US" altLang="zh-CN" dirty="0"/>
          </a:p>
        </p:txBody>
      </p:sp>
      <p:sp>
        <p:nvSpPr>
          <p:cNvPr id="4" name="Content Placeholder 2"/>
          <p:cNvSpPr txBox="1"/>
          <p:nvPr/>
        </p:nvSpPr>
        <p:spPr bwMode="auto">
          <a:xfrm>
            <a:off x="0" y="3168000"/>
            <a:ext cx="16002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endParaRPr lang="en-US" altLang="zh-CN" kern="0" dirty="0"/>
          </a:p>
          <a:p>
            <a:pPr eaLnBrk="1" hangingPunct="1">
              <a:buFontTx/>
              <a:buNone/>
              <a:defRPr/>
            </a:pPr>
            <a:r>
              <a:rPr lang="en-US" altLang="zh-CN" kern="0" dirty="0">
                <a:solidFill>
                  <a:srgbClr val="00B0F0"/>
                </a:solidFill>
              </a:rPr>
              <a:t>P1:</a:t>
            </a:r>
            <a:endParaRPr lang="en-US" altLang="zh-CN" kern="0" dirty="0">
              <a:solidFill>
                <a:srgbClr val="00B0F0"/>
              </a:solidFill>
            </a:endParaRPr>
          </a:p>
          <a:p>
            <a:pPr eaLnBrk="1" hangingPunct="1">
              <a:buFontTx/>
              <a:buNone/>
              <a:defRPr/>
            </a:pPr>
            <a:endParaRPr lang="en-US" altLang="zh-CN" kern="0" dirty="0">
              <a:solidFill>
                <a:srgbClr val="00B0F0"/>
              </a:solidFill>
            </a:endParaRPr>
          </a:p>
          <a:p>
            <a:pPr eaLnBrk="1" hangingPunct="1">
              <a:buFontTx/>
              <a:buNone/>
              <a:defRPr/>
            </a:pPr>
            <a:r>
              <a:rPr lang="en-US" altLang="zh-CN" kern="0" dirty="0">
                <a:solidFill>
                  <a:srgbClr val="00B0F0"/>
                </a:solidFill>
              </a:rPr>
              <a:t>L1: </a:t>
            </a:r>
            <a:endParaRPr lang="en-US" altLang="zh-CN" kern="0" dirty="0">
              <a:solidFill>
                <a:schemeClr val="bg1"/>
              </a:solidFill>
            </a:endParaRPr>
          </a:p>
        </p:txBody>
      </p:sp>
      <p:sp>
        <p:nvSpPr>
          <p:cNvPr id="5" name="Content Placeholder 2"/>
          <p:cNvSpPr txBox="1"/>
          <p:nvPr/>
        </p:nvSpPr>
        <p:spPr bwMode="auto">
          <a:xfrm>
            <a:off x="1219200" y="3168000"/>
            <a:ext cx="32004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endParaRPr lang="en-US" altLang="zh-CN" kern="0" dirty="0"/>
          </a:p>
          <a:p>
            <a:pPr eaLnBrk="1" hangingPunct="1">
              <a:buFontTx/>
              <a:buNone/>
              <a:defRPr/>
            </a:pPr>
            <a:r>
              <a:rPr lang="en-US" altLang="zh-CN" kern="0" dirty="0">
                <a:solidFill>
                  <a:srgbClr val="00B0F0"/>
                </a:solidFill>
              </a:rPr>
              <a:t>A = 0;</a:t>
            </a:r>
            <a:endParaRPr lang="en-US" altLang="zh-CN" kern="0" dirty="0">
              <a:solidFill>
                <a:srgbClr val="00B0F0"/>
              </a:solidFill>
            </a:endParaRPr>
          </a:p>
          <a:p>
            <a:pPr eaLnBrk="1" hangingPunct="1">
              <a:buFontTx/>
              <a:buNone/>
              <a:defRPr/>
            </a:pPr>
            <a:r>
              <a:rPr lang="en-US" altLang="zh-CN" kern="0" dirty="0">
                <a:solidFill>
                  <a:srgbClr val="00B0F0"/>
                </a:solidFill>
              </a:rPr>
              <a:t>……</a:t>
            </a:r>
            <a:endParaRPr lang="en-US" altLang="zh-CN" kern="0" dirty="0">
              <a:solidFill>
                <a:srgbClr val="00B0F0"/>
              </a:solidFill>
            </a:endParaRPr>
          </a:p>
          <a:p>
            <a:pPr eaLnBrk="1" hangingPunct="1">
              <a:buFontTx/>
              <a:buNone/>
              <a:defRPr/>
            </a:pPr>
            <a:r>
              <a:rPr lang="en-US" altLang="zh-CN" kern="0" dirty="0">
                <a:solidFill>
                  <a:srgbClr val="00B0F0"/>
                </a:solidFill>
              </a:rPr>
              <a:t>if (A == 0)…</a:t>
            </a:r>
            <a:endParaRPr lang="en-US" altLang="zh-CN" kern="0" dirty="0">
              <a:solidFill>
                <a:schemeClr val="bg1"/>
              </a:solidFill>
            </a:endParaRPr>
          </a:p>
        </p:txBody>
      </p:sp>
      <p:sp>
        <p:nvSpPr>
          <p:cNvPr id="6" name="Content Placeholder 2"/>
          <p:cNvSpPr txBox="1"/>
          <p:nvPr/>
        </p:nvSpPr>
        <p:spPr bwMode="auto">
          <a:xfrm>
            <a:off x="4419600" y="3168000"/>
            <a:ext cx="16002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endParaRPr lang="en-US" altLang="zh-CN" kern="0" dirty="0">
              <a:solidFill>
                <a:srgbClr val="92D050"/>
              </a:solidFill>
            </a:endParaRPr>
          </a:p>
          <a:p>
            <a:pPr eaLnBrk="1" hangingPunct="1">
              <a:buFontTx/>
              <a:buNone/>
              <a:defRPr/>
            </a:pPr>
            <a:r>
              <a:rPr lang="en-US" altLang="zh-CN" kern="0" dirty="0">
                <a:solidFill>
                  <a:srgbClr val="92D050"/>
                </a:solidFill>
              </a:rPr>
              <a:t>P2:</a:t>
            </a:r>
            <a:endParaRPr lang="en-US" altLang="zh-CN" kern="0" dirty="0">
              <a:solidFill>
                <a:srgbClr val="92D050"/>
              </a:solidFill>
            </a:endParaRPr>
          </a:p>
          <a:p>
            <a:pPr eaLnBrk="1" hangingPunct="1">
              <a:buFontTx/>
              <a:buNone/>
              <a:defRPr/>
            </a:pPr>
            <a:endParaRPr lang="en-US" altLang="zh-CN" kern="0" dirty="0">
              <a:solidFill>
                <a:srgbClr val="92D050"/>
              </a:solidFill>
            </a:endParaRPr>
          </a:p>
          <a:p>
            <a:pPr eaLnBrk="1" hangingPunct="1">
              <a:buFontTx/>
              <a:buNone/>
              <a:defRPr/>
            </a:pPr>
            <a:r>
              <a:rPr lang="en-US" altLang="zh-CN" kern="0" dirty="0">
                <a:solidFill>
                  <a:srgbClr val="92D050"/>
                </a:solidFill>
              </a:rPr>
              <a:t>L2: </a:t>
            </a:r>
            <a:endParaRPr lang="en-US" altLang="zh-CN" kern="0" dirty="0">
              <a:solidFill>
                <a:srgbClr val="92D050"/>
              </a:solidFill>
            </a:endParaRPr>
          </a:p>
        </p:txBody>
      </p:sp>
      <p:sp>
        <p:nvSpPr>
          <p:cNvPr id="7" name="Content Placeholder 2"/>
          <p:cNvSpPr txBox="1"/>
          <p:nvPr/>
        </p:nvSpPr>
        <p:spPr bwMode="auto">
          <a:xfrm>
            <a:off x="5638800" y="3168000"/>
            <a:ext cx="32004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endParaRPr lang="en-US" altLang="zh-CN" kern="0" dirty="0">
              <a:solidFill>
                <a:srgbClr val="92D050"/>
              </a:solidFill>
            </a:endParaRPr>
          </a:p>
          <a:p>
            <a:pPr eaLnBrk="1" hangingPunct="1">
              <a:buFontTx/>
              <a:buNone/>
              <a:defRPr/>
            </a:pPr>
            <a:r>
              <a:rPr lang="en-US" altLang="zh-CN" kern="0" dirty="0">
                <a:solidFill>
                  <a:srgbClr val="92D050"/>
                </a:solidFill>
              </a:rPr>
              <a:t>A = 1;</a:t>
            </a:r>
            <a:endParaRPr lang="en-US" altLang="zh-CN" kern="0" dirty="0">
              <a:solidFill>
                <a:srgbClr val="92D050"/>
              </a:solidFill>
            </a:endParaRPr>
          </a:p>
          <a:p>
            <a:pPr eaLnBrk="1" hangingPunct="1">
              <a:buFontTx/>
              <a:buNone/>
              <a:defRPr/>
            </a:pPr>
            <a:r>
              <a:rPr lang="en-US" altLang="zh-CN" kern="0" dirty="0">
                <a:solidFill>
                  <a:srgbClr val="92D050"/>
                </a:solidFill>
              </a:rPr>
              <a:t>……</a:t>
            </a:r>
            <a:endParaRPr lang="en-US" altLang="zh-CN" kern="0" dirty="0">
              <a:solidFill>
                <a:srgbClr val="92D050"/>
              </a:solidFill>
            </a:endParaRPr>
          </a:p>
          <a:p>
            <a:pPr eaLnBrk="1" hangingPunct="1">
              <a:buFontTx/>
              <a:buNone/>
              <a:defRPr/>
            </a:pPr>
            <a:r>
              <a:rPr lang="en-US" altLang="zh-CN" kern="0" dirty="0">
                <a:solidFill>
                  <a:srgbClr val="92D050"/>
                </a:solidFill>
              </a:rPr>
              <a:t>if (A == 1)…</a:t>
            </a:r>
            <a:endParaRPr lang="en-US" altLang="zh-CN" kern="0" dirty="0">
              <a:solidFill>
                <a:srgbClr val="92D05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Consistency</a:t>
            </a:r>
            <a:endParaRPr lang="en-US" dirty="0"/>
          </a:p>
        </p:txBody>
      </p:sp>
      <p:sp>
        <p:nvSpPr>
          <p:cNvPr id="3" name="Content Placeholder 2"/>
          <p:cNvSpPr>
            <a:spLocks noGrp="1"/>
          </p:cNvSpPr>
          <p:nvPr>
            <p:ph idx="1"/>
          </p:nvPr>
        </p:nvSpPr>
        <p:spPr/>
        <p:txBody>
          <a:bodyPr/>
          <a:lstStyle/>
          <a:p>
            <a:r>
              <a:rPr lang="en-US" dirty="0">
                <a:solidFill>
                  <a:srgbClr val="00B0F0"/>
                </a:solidFill>
              </a:rPr>
              <a:t>Requirement:</a:t>
            </a:r>
            <a:r>
              <a:rPr lang="en-US" dirty="0"/>
              <a:t>                                  the result of any execution to be same as though in-order co-processor memory accesses and arbitrarily-interleaved cross-processor memory accesses are enforced</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Consistency</a:t>
            </a:r>
            <a:endParaRPr lang="en-US" dirty="0"/>
          </a:p>
        </p:txBody>
      </p:sp>
      <p:sp>
        <p:nvSpPr>
          <p:cNvPr id="3" name="Content Placeholder 2"/>
          <p:cNvSpPr>
            <a:spLocks noGrp="1"/>
          </p:cNvSpPr>
          <p:nvPr>
            <p:ph idx="1"/>
          </p:nvPr>
        </p:nvSpPr>
        <p:spPr/>
        <p:txBody>
          <a:bodyPr/>
          <a:lstStyle/>
          <a:p>
            <a:r>
              <a:rPr lang="en-US" dirty="0">
                <a:solidFill>
                  <a:srgbClr val="00B0F0"/>
                </a:solidFill>
              </a:rPr>
              <a:t>Requirement:</a:t>
            </a:r>
            <a:r>
              <a:rPr lang="en-US" dirty="0"/>
              <a:t>                                  </a:t>
            </a:r>
            <a:r>
              <a:rPr lang="en-US" dirty="0">
                <a:solidFill>
                  <a:srgbClr val="92D050"/>
                </a:solidFill>
              </a:rPr>
              <a:t>the result of any execution to be same</a:t>
            </a:r>
            <a:r>
              <a:rPr lang="en-US" dirty="0"/>
              <a:t> as though in-order co-processor memory accesses and arbitrarily-interleaved cross-processor memory accesses are enforced</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Consistency</a:t>
            </a:r>
            <a:endParaRPr lang="en-US" dirty="0"/>
          </a:p>
        </p:txBody>
      </p:sp>
      <p:sp>
        <p:nvSpPr>
          <p:cNvPr id="3" name="Content Placeholder 2"/>
          <p:cNvSpPr>
            <a:spLocks noGrp="1"/>
          </p:cNvSpPr>
          <p:nvPr>
            <p:ph idx="1"/>
          </p:nvPr>
        </p:nvSpPr>
        <p:spPr/>
        <p:txBody>
          <a:bodyPr/>
          <a:lstStyle/>
          <a:p>
            <a:r>
              <a:rPr lang="en-US" dirty="0">
                <a:solidFill>
                  <a:srgbClr val="00B0F0"/>
                </a:solidFill>
              </a:rPr>
              <a:t>Requirement:</a:t>
            </a:r>
            <a:r>
              <a:rPr lang="en-US" dirty="0"/>
              <a:t>                                 </a:t>
            </a:r>
            <a:r>
              <a:rPr lang="en-US" dirty="0">
                <a:solidFill>
                  <a:srgbClr val="92D050"/>
                </a:solidFill>
              </a:rPr>
              <a:t>the result of any execution to be same</a:t>
            </a:r>
            <a:r>
              <a:rPr lang="en-US" dirty="0"/>
              <a:t> as though in-order co-processor memory accesses and arbitrarily-interleaved cross-processor memory accesses are enforced</a:t>
            </a:r>
            <a:endParaRPr lang="en-US" dirty="0"/>
          </a:p>
        </p:txBody>
      </p:sp>
      <p:sp>
        <p:nvSpPr>
          <p:cNvPr id="4" name="Content Placeholder 2"/>
          <p:cNvSpPr txBox="1"/>
          <p:nvPr/>
        </p:nvSpPr>
        <p:spPr bwMode="auto">
          <a:xfrm>
            <a:off x="792000" y="3962400"/>
            <a:ext cx="16002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endParaRPr lang="en-US" altLang="zh-CN" kern="0" dirty="0"/>
          </a:p>
          <a:p>
            <a:pPr eaLnBrk="1" hangingPunct="1">
              <a:buFontTx/>
              <a:buNone/>
              <a:defRPr/>
            </a:pPr>
            <a:r>
              <a:rPr lang="en-US" altLang="zh-CN" kern="0" dirty="0">
                <a:solidFill>
                  <a:srgbClr val="00B0F0"/>
                </a:solidFill>
              </a:rPr>
              <a:t>P1:</a:t>
            </a:r>
            <a:endParaRPr lang="en-US" altLang="zh-CN" kern="0" dirty="0">
              <a:solidFill>
                <a:srgbClr val="00B0F0"/>
              </a:solidFill>
            </a:endParaRPr>
          </a:p>
          <a:p>
            <a:pPr eaLnBrk="1" hangingPunct="1">
              <a:buFontTx/>
              <a:buNone/>
              <a:defRPr/>
            </a:pPr>
            <a:endParaRPr lang="en-US" altLang="zh-CN" kern="0" dirty="0">
              <a:solidFill>
                <a:srgbClr val="00B0F0"/>
              </a:solidFill>
            </a:endParaRPr>
          </a:p>
          <a:p>
            <a:pPr eaLnBrk="1" hangingPunct="1">
              <a:buFontTx/>
              <a:buNone/>
              <a:defRPr/>
            </a:pPr>
            <a:endParaRPr lang="en-US" altLang="zh-CN" kern="0" dirty="0">
              <a:solidFill>
                <a:srgbClr val="00B0F0"/>
              </a:solidFill>
            </a:endParaRPr>
          </a:p>
          <a:p>
            <a:pPr eaLnBrk="1" hangingPunct="1">
              <a:buFontTx/>
              <a:buNone/>
              <a:defRPr/>
            </a:pPr>
            <a:r>
              <a:rPr lang="en-US" altLang="zh-CN" kern="0" dirty="0">
                <a:solidFill>
                  <a:srgbClr val="00B0F0"/>
                </a:solidFill>
              </a:rPr>
              <a:t>L1: </a:t>
            </a:r>
            <a:endParaRPr lang="en-US" altLang="zh-CN" kern="0" dirty="0">
              <a:solidFill>
                <a:schemeClr val="bg1"/>
              </a:solidFill>
            </a:endParaRPr>
          </a:p>
        </p:txBody>
      </p:sp>
      <p:sp>
        <p:nvSpPr>
          <p:cNvPr id="5" name="Content Placeholder 2"/>
          <p:cNvSpPr txBox="1"/>
          <p:nvPr/>
        </p:nvSpPr>
        <p:spPr bwMode="auto">
          <a:xfrm>
            <a:off x="2008800" y="3962400"/>
            <a:ext cx="32004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endParaRPr lang="en-US" altLang="zh-CN" kern="0" dirty="0"/>
          </a:p>
          <a:p>
            <a:pPr eaLnBrk="1" hangingPunct="1">
              <a:buFontTx/>
              <a:buNone/>
              <a:defRPr/>
            </a:pPr>
            <a:r>
              <a:rPr lang="en-US" altLang="zh-CN" kern="0" dirty="0">
                <a:solidFill>
                  <a:srgbClr val="00B0F0"/>
                </a:solidFill>
              </a:rPr>
              <a:t>A = 0;</a:t>
            </a:r>
            <a:endParaRPr lang="en-US" altLang="zh-CN" kern="0" dirty="0">
              <a:solidFill>
                <a:srgbClr val="00B0F0"/>
              </a:solidFill>
            </a:endParaRPr>
          </a:p>
          <a:p>
            <a:pPr eaLnBrk="1" hangingPunct="1">
              <a:buFontTx/>
              <a:buNone/>
              <a:defRPr/>
            </a:pPr>
            <a:r>
              <a:rPr lang="en-US" altLang="zh-CN" kern="0" dirty="0">
                <a:solidFill>
                  <a:srgbClr val="00B0F0"/>
                </a:solidFill>
              </a:rPr>
              <a:t>……</a:t>
            </a:r>
            <a:endParaRPr lang="en-US" altLang="zh-CN" kern="0" dirty="0">
              <a:solidFill>
                <a:srgbClr val="00B0F0"/>
              </a:solidFill>
            </a:endParaRPr>
          </a:p>
          <a:p>
            <a:pPr eaLnBrk="1" hangingPunct="1">
              <a:buFontTx/>
              <a:buNone/>
              <a:defRPr/>
            </a:pPr>
            <a:r>
              <a:rPr lang="en-US" altLang="zh-CN" kern="0" dirty="0">
                <a:solidFill>
                  <a:srgbClr val="00B0F0"/>
                </a:solidFill>
              </a:rPr>
              <a:t>A = 1;</a:t>
            </a:r>
            <a:endParaRPr lang="en-US" altLang="zh-CN" kern="0" dirty="0">
              <a:solidFill>
                <a:srgbClr val="00B0F0"/>
              </a:solidFill>
            </a:endParaRPr>
          </a:p>
          <a:p>
            <a:pPr eaLnBrk="1" hangingPunct="1">
              <a:buFontTx/>
              <a:buNone/>
              <a:defRPr/>
            </a:pPr>
            <a:r>
              <a:rPr lang="en-US" altLang="zh-CN" kern="0" dirty="0">
                <a:solidFill>
                  <a:srgbClr val="00B0F0"/>
                </a:solidFill>
              </a:rPr>
              <a:t>if (B == 0)…</a:t>
            </a:r>
            <a:endParaRPr lang="en-US" altLang="zh-CN" kern="0" dirty="0">
              <a:solidFill>
                <a:schemeClr val="bg1"/>
              </a:solidFill>
            </a:endParaRPr>
          </a:p>
        </p:txBody>
      </p:sp>
      <p:sp>
        <p:nvSpPr>
          <p:cNvPr id="6" name="Content Placeholder 2"/>
          <p:cNvSpPr txBox="1"/>
          <p:nvPr/>
        </p:nvSpPr>
        <p:spPr bwMode="auto">
          <a:xfrm>
            <a:off x="5209200" y="3962400"/>
            <a:ext cx="16002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endParaRPr lang="en-US" altLang="zh-CN" kern="0" dirty="0">
              <a:solidFill>
                <a:srgbClr val="92D050"/>
              </a:solidFill>
            </a:endParaRPr>
          </a:p>
          <a:p>
            <a:pPr eaLnBrk="1" hangingPunct="1">
              <a:buFontTx/>
              <a:buNone/>
              <a:defRPr/>
            </a:pPr>
            <a:r>
              <a:rPr lang="en-US" altLang="zh-CN" kern="0" dirty="0">
                <a:solidFill>
                  <a:srgbClr val="92D050"/>
                </a:solidFill>
              </a:rPr>
              <a:t>P2:</a:t>
            </a:r>
            <a:endParaRPr lang="en-US" altLang="zh-CN" kern="0" dirty="0">
              <a:solidFill>
                <a:srgbClr val="92D050"/>
              </a:solidFill>
            </a:endParaRPr>
          </a:p>
          <a:p>
            <a:pPr eaLnBrk="1" hangingPunct="1">
              <a:buFontTx/>
              <a:buNone/>
              <a:defRPr/>
            </a:pPr>
            <a:endParaRPr lang="en-US" altLang="zh-CN" kern="0" dirty="0">
              <a:solidFill>
                <a:srgbClr val="92D050"/>
              </a:solidFill>
            </a:endParaRPr>
          </a:p>
          <a:p>
            <a:pPr eaLnBrk="1" hangingPunct="1">
              <a:buFontTx/>
              <a:buNone/>
              <a:defRPr/>
            </a:pPr>
            <a:endParaRPr lang="en-US" altLang="zh-CN" kern="0" dirty="0">
              <a:solidFill>
                <a:srgbClr val="92D050"/>
              </a:solidFill>
            </a:endParaRPr>
          </a:p>
          <a:p>
            <a:pPr eaLnBrk="1" hangingPunct="1">
              <a:buFontTx/>
              <a:buNone/>
              <a:defRPr/>
            </a:pPr>
            <a:r>
              <a:rPr lang="en-US" altLang="zh-CN" kern="0" dirty="0">
                <a:solidFill>
                  <a:srgbClr val="92D050"/>
                </a:solidFill>
              </a:rPr>
              <a:t>L2: </a:t>
            </a:r>
            <a:endParaRPr lang="en-US" altLang="zh-CN" kern="0" dirty="0">
              <a:solidFill>
                <a:srgbClr val="92D050"/>
              </a:solidFill>
            </a:endParaRPr>
          </a:p>
        </p:txBody>
      </p:sp>
      <p:sp>
        <p:nvSpPr>
          <p:cNvPr id="7" name="Content Placeholder 2"/>
          <p:cNvSpPr txBox="1"/>
          <p:nvPr/>
        </p:nvSpPr>
        <p:spPr bwMode="auto">
          <a:xfrm>
            <a:off x="6426000" y="3962400"/>
            <a:ext cx="32004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endParaRPr lang="en-US" altLang="zh-CN" kern="0" dirty="0">
              <a:solidFill>
                <a:srgbClr val="92D050"/>
              </a:solidFill>
            </a:endParaRPr>
          </a:p>
          <a:p>
            <a:pPr eaLnBrk="1" hangingPunct="1">
              <a:buFontTx/>
              <a:buNone/>
              <a:defRPr/>
            </a:pPr>
            <a:r>
              <a:rPr lang="en-US" altLang="zh-CN" kern="0" dirty="0">
                <a:solidFill>
                  <a:srgbClr val="92D050"/>
                </a:solidFill>
              </a:rPr>
              <a:t>B = 0;</a:t>
            </a:r>
            <a:endParaRPr lang="en-US" altLang="zh-CN" kern="0" dirty="0">
              <a:solidFill>
                <a:srgbClr val="92D050"/>
              </a:solidFill>
            </a:endParaRPr>
          </a:p>
          <a:p>
            <a:pPr eaLnBrk="1" hangingPunct="1">
              <a:buFontTx/>
              <a:buNone/>
              <a:defRPr/>
            </a:pPr>
            <a:r>
              <a:rPr lang="en-US" altLang="zh-CN" kern="0" dirty="0">
                <a:solidFill>
                  <a:srgbClr val="92D050"/>
                </a:solidFill>
              </a:rPr>
              <a:t>……</a:t>
            </a:r>
            <a:endParaRPr lang="en-US" altLang="zh-CN" kern="0" dirty="0">
              <a:solidFill>
                <a:srgbClr val="92D050"/>
              </a:solidFill>
            </a:endParaRPr>
          </a:p>
          <a:p>
            <a:pPr eaLnBrk="1" hangingPunct="1">
              <a:buFontTx/>
              <a:buNone/>
              <a:defRPr/>
            </a:pPr>
            <a:r>
              <a:rPr lang="en-US" altLang="zh-CN" kern="0" dirty="0">
                <a:solidFill>
                  <a:srgbClr val="92D050"/>
                </a:solidFill>
              </a:rPr>
              <a:t>B = 1;</a:t>
            </a:r>
            <a:endParaRPr lang="en-US" altLang="zh-CN" kern="0" dirty="0">
              <a:solidFill>
                <a:srgbClr val="92D050"/>
              </a:solidFill>
            </a:endParaRPr>
          </a:p>
          <a:p>
            <a:pPr eaLnBrk="1" hangingPunct="1">
              <a:buFontTx/>
              <a:buNone/>
              <a:defRPr/>
            </a:pPr>
            <a:r>
              <a:rPr lang="en-US" altLang="zh-CN" kern="0" dirty="0">
                <a:solidFill>
                  <a:srgbClr val="92D050"/>
                </a:solidFill>
              </a:rPr>
              <a:t>if (A == 0)…</a:t>
            </a:r>
            <a:endParaRPr lang="en-US" altLang="zh-CN" kern="0" dirty="0">
              <a:solidFill>
                <a:srgbClr val="92D050"/>
              </a:solidFill>
            </a:endParaRPr>
          </a:p>
        </p:txBody>
      </p:sp>
      <p:sp>
        <p:nvSpPr>
          <p:cNvPr id="8" name="Content Placeholder 2"/>
          <p:cNvSpPr txBox="1"/>
          <p:nvPr/>
        </p:nvSpPr>
        <p:spPr bwMode="auto">
          <a:xfrm>
            <a:off x="806400" y="1066800"/>
            <a:ext cx="8275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r>
              <a:rPr lang="en-US" altLang="zh-CN" sz="2400" b="1" kern="0" dirty="0">
                <a:solidFill>
                  <a:srgbClr val="92D050"/>
                </a:solidFill>
              </a:rPr>
              <a:t>require to complete A=1/B=1 before L1/L2</a:t>
            </a:r>
            <a:endParaRPr lang="en-US" altLang="zh-CN" sz="2400" kern="0" dirty="0">
              <a:solidFill>
                <a:srgbClr val="92D05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Consistency</a:t>
            </a:r>
            <a:endParaRPr lang="en-US" dirty="0"/>
          </a:p>
        </p:txBody>
      </p:sp>
      <p:sp>
        <p:nvSpPr>
          <p:cNvPr id="3" name="Content Placeholder 2"/>
          <p:cNvSpPr>
            <a:spLocks noGrp="1"/>
          </p:cNvSpPr>
          <p:nvPr>
            <p:ph idx="1"/>
          </p:nvPr>
        </p:nvSpPr>
        <p:spPr/>
        <p:txBody>
          <a:bodyPr/>
          <a:lstStyle/>
          <a:p>
            <a:r>
              <a:rPr lang="en-US" dirty="0">
                <a:solidFill>
                  <a:srgbClr val="00B0F0"/>
                </a:solidFill>
              </a:rPr>
              <a:t>Implementation example:</a:t>
            </a:r>
            <a:r>
              <a:rPr lang="en-US" dirty="0"/>
              <a:t>                                 delay the completion of any memory access until all the invalidations caused by the access are completed</a:t>
            </a:r>
            <a:endParaRPr lang="en-US" dirty="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Consistency</a:t>
            </a:r>
            <a:endParaRPr lang="en-US" dirty="0"/>
          </a:p>
        </p:txBody>
      </p:sp>
      <p:sp>
        <p:nvSpPr>
          <p:cNvPr id="3" name="Content Placeholder 2"/>
          <p:cNvSpPr>
            <a:spLocks noGrp="1"/>
          </p:cNvSpPr>
          <p:nvPr>
            <p:ph idx="1"/>
          </p:nvPr>
        </p:nvSpPr>
        <p:spPr/>
        <p:txBody>
          <a:bodyPr/>
          <a:lstStyle/>
          <a:p>
            <a:r>
              <a:rPr lang="en-US" dirty="0">
                <a:solidFill>
                  <a:srgbClr val="00B0F0"/>
                </a:solidFill>
              </a:rPr>
              <a:t>Implementation example:</a:t>
            </a:r>
            <a:r>
              <a:rPr lang="en-US" dirty="0"/>
              <a:t>                                 delay the completion of any memory access until all the invalidations caused by the access are completed</a:t>
            </a:r>
            <a:endParaRPr lang="en-US" dirty="0"/>
          </a:p>
          <a:p>
            <a:endParaRPr lang="en-US" dirty="0"/>
          </a:p>
          <a:p>
            <a:r>
              <a:rPr lang="en-US" dirty="0">
                <a:solidFill>
                  <a:srgbClr val="FFC000"/>
                </a:solidFill>
              </a:rPr>
              <a:t>Potentially high overhead</a:t>
            </a:r>
            <a:endParaRPr lang="en-US" dirty="0">
              <a:solidFill>
                <a:srgbClr val="FFC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ctrTitle"/>
          </p:nvPr>
        </p:nvSpPr>
        <p:spPr>
          <a:xfrm>
            <a:off x="0" y="2130425"/>
            <a:ext cx="9220200" cy="1908175"/>
          </a:xfrm>
        </p:spPr>
        <p:txBody>
          <a:bodyPr/>
          <a:lstStyle/>
          <a:p>
            <a:pPr algn="l" eaLnBrk="1" hangingPunct="1"/>
            <a:br>
              <a:rPr lang="en-US" altLang="zh-CN" dirty="0"/>
            </a:br>
            <a:r>
              <a:rPr lang="en-US" altLang="zh-CN" dirty="0"/>
              <a:t>how</a:t>
            </a:r>
            <a:r>
              <a:rPr lang="en-US" altLang="zh-CN" sz="3600" dirty="0"/>
              <a:t> </a:t>
            </a:r>
            <a:r>
              <a:rPr lang="en-US" altLang="zh-CN" dirty="0"/>
              <a:t>to</a:t>
            </a:r>
            <a:r>
              <a:rPr lang="en-US" altLang="zh-CN" sz="3600" dirty="0"/>
              <a:t> </a:t>
            </a:r>
            <a:r>
              <a:rPr lang="en-US" altLang="zh-CN" dirty="0"/>
              <a:t>speedup</a:t>
            </a:r>
            <a:r>
              <a:rPr lang="en-US" altLang="zh-CN" sz="3200" dirty="0"/>
              <a:t> </a:t>
            </a:r>
            <a:r>
              <a:rPr lang="en-US" altLang="zh-CN" dirty="0"/>
              <a:t>consistency?</a:t>
            </a:r>
            <a:endParaRPr lang="en-US"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Relaxed Consistency</a:t>
            </a:r>
            <a:endParaRPr lang="en-US" dirty="0"/>
          </a:p>
        </p:txBody>
      </p:sp>
      <p:sp>
        <p:nvSpPr>
          <p:cNvPr id="3" name="Content Placeholder 2"/>
          <p:cNvSpPr>
            <a:spLocks noGrp="1"/>
          </p:cNvSpPr>
          <p:nvPr>
            <p:ph idx="1"/>
          </p:nvPr>
        </p:nvSpPr>
        <p:spPr/>
        <p:txBody>
          <a:bodyPr/>
          <a:lstStyle/>
          <a:p>
            <a:r>
              <a:rPr lang="en-US" dirty="0"/>
              <a:t>A</a:t>
            </a:r>
            <a:r>
              <a:rPr lang="en-US" dirty="0"/>
              <a:t>llow reads and writes to complete out of order</a:t>
            </a:r>
            <a:endParaRPr lang="en-US" dirty="0"/>
          </a:p>
          <a:p>
            <a:r>
              <a:rPr lang="en-US" dirty="0"/>
              <a:t>U</a:t>
            </a:r>
            <a:r>
              <a:rPr lang="en-US" dirty="0"/>
              <a:t>se synchronization operations to enforce ordering so that a synchronized program behaves as though the processor were sequentially consistent</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Orderings</a:t>
            </a:r>
            <a:endParaRPr lang="en-US" dirty="0"/>
          </a:p>
        </p:txBody>
      </p:sp>
      <p:sp>
        <p:nvSpPr>
          <p:cNvPr id="3" name="Content Placeholder 2"/>
          <p:cNvSpPr>
            <a:spLocks noGrp="1"/>
          </p:cNvSpPr>
          <p:nvPr>
            <p:ph idx="1"/>
          </p:nvPr>
        </p:nvSpPr>
        <p:spPr/>
        <p:txBody>
          <a:bodyPr/>
          <a:lstStyle/>
          <a:p>
            <a:r>
              <a:rPr lang="en-US" dirty="0"/>
              <a:t>X </a:t>
            </a:r>
            <a:r>
              <a:rPr lang="en-US" dirty="0">
                <a:sym typeface="Wingdings" panose="05000000000000000000" pitchFamily="2" charset="2"/>
              </a:rPr>
              <a:t> Y                                                operation X must complete before operation Y</a:t>
            </a:r>
            <a:endParaRPr lang="en-US" dirty="0">
              <a:sym typeface="Wingdings" panose="05000000000000000000" pitchFamily="2" charset="2"/>
            </a:endParaRPr>
          </a:p>
          <a:p>
            <a:endParaRPr lang="en-US" dirty="0">
              <a:sym typeface="Wingdings" panose="05000000000000000000" pitchFamily="2" charset="2"/>
            </a:endParaRPr>
          </a:p>
          <a:p>
            <a:r>
              <a:rPr lang="en-US" dirty="0">
                <a:solidFill>
                  <a:srgbClr val="00B0F0"/>
                </a:solidFill>
                <a:sym typeface="Wingdings" panose="05000000000000000000" pitchFamily="2" charset="2"/>
              </a:rPr>
              <a:t>Ordinary orderings:</a:t>
            </a:r>
            <a:r>
              <a:rPr lang="en-US" dirty="0">
                <a:sym typeface="Wingdings" panose="05000000000000000000" pitchFamily="2" charset="2"/>
              </a:rPr>
              <a:t>                             R  W, R  R, W  R, W  W</a:t>
            </a:r>
            <a:endParaRPr lang="en-US" dirty="0">
              <a:sym typeface="Wingdings" panose="05000000000000000000" pitchFamily="2" charset="2"/>
            </a:endParaRPr>
          </a:p>
          <a:p>
            <a:endParaRPr lang="en-US" dirty="0">
              <a:sym typeface="Wingdings" panose="05000000000000000000" pitchFamily="2" charset="2"/>
            </a:endParaRPr>
          </a:p>
          <a:p>
            <a:r>
              <a:rPr lang="en-US" dirty="0">
                <a:solidFill>
                  <a:srgbClr val="00B0F0"/>
                </a:solidFill>
                <a:sym typeface="Wingdings" panose="05000000000000000000" pitchFamily="2" charset="2"/>
              </a:rPr>
              <a:t>Synchronization orderings:</a:t>
            </a:r>
            <a:r>
              <a:rPr lang="en-US" dirty="0">
                <a:sym typeface="Wingdings" panose="05000000000000000000" pitchFamily="2" charset="2"/>
              </a:rPr>
              <a:t>                  sync ops versus R/W/syncops</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Ordinary Orderings</a:t>
            </a:r>
            <a:endParaRPr lang="en-US" dirty="0"/>
          </a:p>
        </p:txBody>
      </p:sp>
      <p:sp>
        <p:nvSpPr>
          <p:cNvPr id="3" name="Content Placeholder 2"/>
          <p:cNvSpPr>
            <a:spLocks noGrp="1"/>
          </p:cNvSpPr>
          <p:nvPr>
            <p:ph idx="1"/>
          </p:nvPr>
        </p:nvSpPr>
        <p:spPr>
          <a:xfrm>
            <a:off x="457200" y="1600200"/>
            <a:ext cx="9144000" cy="5257800"/>
          </a:xfrm>
        </p:spPr>
        <p:txBody>
          <a:bodyPr/>
          <a:lstStyle/>
          <a:p>
            <a:r>
              <a:rPr lang="en-US" dirty="0">
                <a:solidFill>
                  <a:srgbClr val="00B0F0"/>
                </a:solidFill>
                <a:sym typeface="Wingdings" panose="05000000000000000000" pitchFamily="2" charset="2"/>
              </a:rPr>
              <a:t>Sequential consistency:</a:t>
            </a:r>
            <a:r>
              <a:rPr lang="en-US" dirty="0">
                <a:sym typeface="Wingdings" panose="05000000000000000000" pitchFamily="2" charset="2"/>
              </a:rPr>
              <a:t>                             R  W, R  R, W  R, W  W</a:t>
            </a:r>
            <a:endParaRPr lang="en-US" dirty="0">
              <a:sym typeface="Wingdings" panose="05000000000000000000" pitchFamily="2" charset="2"/>
            </a:endParaRPr>
          </a:p>
          <a:p>
            <a:r>
              <a:rPr lang="en-US" dirty="0">
                <a:solidFill>
                  <a:srgbClr val="00B0F0"/>
                </a:solidFill>
                <a:sym typeface="Wingdings" panose="05000000000000000000" pitchFamily="2" charset="2"/>
              </a:rPr>
              <a:t>Total store ordering </a:t>
            </a:r>
            <a:r>
              <a:rPr lang="en-US" sz="2400" dirty="0">
                <a:solidFill>
                  <a:srgbClr val="00B0F0"/>
                </a:solidFill>
                <a:sym typeface="Wingdings" panose="05000000000000000000" pitchFamily="2" charset="2"/>
              </a:rPr>
              <a:t>(processor consistency)</a:t>
            </a:r>
            <a:r>
              <a:rPr lang="en-US" dirty="0">
                <a:solidFill>
                  <a:srgbClr val="00B0F0"/>
                </a:solidFill>
                <a:sym typeface="Wingdings" panose="05000000000000000000" pitchFamily="2" charset="2"/>
              </a:rPr>
              <a:t>:</a:t>
            </a:r>
            <a:r>
              <a:rPr lang="en-US" dirty="0">
                <a:sym typeface="Wingdings" panose="05000000000000000000" pitchFamily="2" charset="2"/>
              </a:rPr>
              <a:t>                  relax W R</a:t>
            </a:r>
            <a:endParaRPr lang="en-US" dirty="0">
              <a:sym typeface="Wingdings" panose="05000000000000000000" pitchFamily="2" charset="2"/>
            </a:endParaRPr>
          </a:p>
          <a:p>
            <a:r>
              <a:rPr lang="en-US" dirty="0">
                <a:solidFill>
                  <a:srgbClr val="00B0F0"/>
                </a:solidFill>
                <a:sym typeface="Wingdings" panose="05000000000000000000" pitchFamily="2" charset="2"/>
              </a:rPr>
              <a:t>Partial store ordering: </a:t>
            </a:r>
            <a:r>
              <a:rPr lang="en-US" dirty="0">
                <a:sym typeface="Wingdings" panose="05000000000000000000" pitchFamily="2" charset="2"/>
              </a:rPr>
              <a:t>                      relax both W  R and W  W</a:t>
            </a:r>
            <a:endParaRPr lang="en-US" dirty="0">
              <a:sym typeface="Wingdings" panose="05000000000000000000" pitchFamily="2" charset="2"/>
            </a:endParaRPr>
          </a:p>
          <a:p>
            <a:r>
              <a:rPr lang="en-US" dirty="0">
                <a:solidFill>
                  <a:srgbClr val="00B0F0"/>
                </a:solidFill>
                <a:sym typeface="Wingdings" panose="05000000000000000000" pitchFamily="2" charset="2"/>
              </a:rPr>
              <a:t>Weak ordering</a:t>
            </a:r>
            <a:r>
              <a:rPr lang="zh-CN" altLang="en-US" dirty="0">
                <a:solidFill>
                  <a:srgbClr val="00B0F0"/>
                </a:solidFill>
                <a:sym typeface="Wingdings" panose="05000000000000000000" pitchFamily="2" charset="2"/>
              </a:rPr>
              <a:t> </a:t>
            </a:r>
            <a:r>
              <a:rPr lang="en-US" altLang="zh-CN" dirty="0">
                <a:solidFill>
                  <a:srgbClr val="00B0F0"/>
                </a:solidFill>
                <a:sym typeface="Wingdings" panose="05000000000000000000" pitchFamily="2" charset="2"/>
              </a:rPr>
              <a:t>(</a:t>
            </a:r>
            <a:r>
              <a:rPr lang="en-US" dirty="0">
                <a:solidFill>
                  <a:srgbClr val="00B0F0"/>
                </a:solidFill>
                <a:sym typeface="Wingdings" panose="05000000000000000000" pitchFamily="2" charset="2"/>
              </a:rPr>
              <a:t>PowerPC consistency), release</a:t>
            </a:r>
            <a:r>
              <a:rPr lang="en-US" sz="2000" dirty="0">
                <a:solidFill>
                  <a:srgbClr val="00B0F0"/>
                </a:solidFill>
                <a:sym typeface="Wingdings" panose="05000000000000000000" pitchFamily="2" charset="2"/>
              </a:rPr>
              <a:t> </a:t>
            </a:r>
            <a:r>
              <a:rPr lang="en-US" dirty="0">
                <a:solidFill>
                  <a:srgbClr val="00B0F0"/>
                </a:solidFill>
                <a:sym typeface="Wingdings" panose="05000000000000000000" pitchFamily="2" charset="2"/>
              </a:rPr>
              <a:t>consistency</a:t>
            </a:r>
            <a:r>
              <a:rPr lang="en-US" sz="2000" dirty="0">
                <a:solidFill>
                  <a:srgbClr val="00B0F0"/>
                </a:solidFill>
                <a:sym typeface="Wingdings" panose="05000000000000000000" pitchFamily="2" charset="2"/>
              </a:rPr>
              <a:t> </a:t>
            </a:r>
            <a:r>
              <a:rPr lang="en-US" dirty="0">
                <a:solidFill>
                  <a:srgbClr val="00B0F0"/>
                </a:solidFill>
                <a:sym typeface="Wingdings" panose="05000000000000000000" pitchFamily="2" charset="2"/>
              </a:rPr>
              <a:t>(RISC-V</a:t>
            </a:r>
            <a:r>
              <a:rPr lang="en-US" sz="2000" dirty="0">
                <a:solidFill>
                  <a:srgbClr val="00B0F0"/>
                </a:solidFill>
                <a:sym typeface="Wingdings" panose="05000000000000000000" pitchFamily="2" charset="2"/>
              </a:rPr>
              <a:t> </a:t>
            </a:r>
            <a:r>
              <a:rPr lang="en-US" dirty="0">
                <a:solidFill>
                  <a:srgbClr val="00B0F0"/>
                </a:solidFill>
                <a:sym typeface="Wingdings" panose="05000000000000000000" pitchFamily="2" charset="2"/>
              </a:rPr>
              <a:t>cons</a:t>
            </a:r>
            <a:r>
              <a:rPr lang="en-US" sz="2800" dirty="0">
                <a:solidFill>
                  <a:srgbClr val="00B0F0"/>
                </a:solidFill>
                <a:sym typeface="Wingdings" panose="05000000000000000000" pitchFamily="2" charset="2"/>
              </a:rPr>
              <a:t>istency</a:t>
            </a:r>
            <a:r>
              <a:rPr lang="en-US" dirty="0">
                <a:solidFill>
                  <a:srgbClr val="00B0F0"/>
                </a:solidFill>
                <a:sym typeface="Wingdings" panose="05000000000000000000" pitchFamily="2" charset="2"/>
              </a:rPr>
              <a:t>): </a:t>
            </a:r>
            <a:r>
              <a:rPr lang="en-US" dirty="0">
                <a:sym typeface="Wingdings" panose="05000000000000000000" pitchFamily="2" charset="2"/>
              </a:rPr>
              <a:t>relax all four ordinary orderings</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Ordinary Orderings</a:t>
            </a:r>
            <a:endParaRPr lang="en-US" dirty="0"/>
          </a:p>
        </p:txBody>
      </p:sp>
      <p:sp>
        <p:nvSpPr>
          <p:cNvPr id="3" name="Content Placeholder 2"/>
          <p:cNvSpPr>
            <a:spLocks noGrp="1"/>
          </p:cNvSpPr>
          <p:nvPr>
            <p:ph idx="1"/>
          </p:nvPr>
        </p:nvSpPr>
        <p:spPr>
          <a:xfrm>
            <a:off x="457200" y="1600200"/>
            <a:ext cx="8991600" cy="5257800"/>
          </a:xfrm>
        </p:spPr>
        <p:txBody>
          <a:bodyPr/>
          <a:lstStyle/>
          <a:p>
            <a:r>
              <a:rPr lang="en-US" dirty="0">
                <a:solidFill>
                  <a:srgbClr val="00B0F0"/>
                </a:solidFill>
                <a:sym typeface="Wingdings" panose="05000000000000000000" pitchFamily="2" charset="2"/>
              </a:rPr>
              <a:t>Sequential consistency:</a:t>
            </a:r>
            <a:r>
              <a:rPr lang="en-US" dirty="0">
                <a:sym typeface="Wingdings" panose="05000000000000000000" pitchFamily="2" charset="2"/>
              </a:rPr>
              <a:t>                             R  W, R  R, W  R, W  W</a:t>
            </a:r>
            <a:endParaRPr lang="en-US" dirty="0">
              <a:sym typeface="Wingdings" panose="05000000000000000000" pitchFamily="2" charset="2"/>
            </a:endParaRPr>
          </a:p>
          <a:p>
            <a:r>
              <a:rPr lang="en-US" dirty="0">
                <a:solidFill>
                  <a:srgbClr val="00B0F0"/>
                </a:solidFill>
                <a:sym typeface="Wingdings" panose="05000000000000000000" pitchFamily="2" charset="2"/>
              </a:rPr>
              <a:t>Total store ordering </a:t>
            </a:r>
            <a:r>
              <a:rPr lang="en-US" sz="2400" dirty="0">
                <a:solidFill>
                  <a:srgbClr val="00B0F0"/>
                </a:solidFill>
                <a:sym typeface="Wingdings" panose="05000000000000000000" pitchFamily="2" charset="2"/>
              </a:rPr>
              <a:t>(processor consistency)</a:t>
            </a:r>
            <a:r>
              <a:rPr lang="en-US" dirty="0">
                <a:solidFill>
                  <a:srgbClr val="00B0F0"/>
                </a:solidFill>
                <a:sym typeface="Wingdings" panose="05000000000000000000" pitchFamily="2" charset="2"/>
              </a:rPr>
              <a:t>:</a:t>
            </a:r>
            <a:r>
              <a:rPr lang="en-US" dirty="0">
                <a:sym typeface="Wingdings" panose="05000000000000000000" pitchFamily="2" charset="2"/>
              </a:rPr>
              <a:t>                  relax W R</a:t>
            </a:r>
            <a:endParaRPr lang="en-US" dirty="0">
              <a:sym typeface="Wingdings" panose="05000000000000000000" pitchFamily="2" charset="2"/>
            </a:endParaRPr>
          </a:p>
          <a:p>
            <a:r>
              <a:rPr lang="en-US" dirty="0">
                <a:solidFill>
                  <a:srgbClr val="00B0F0"/>
                </a:solidFill>
                <a:sym typeface="Wingdings" panose="05000000000000000000" pitchFamily="2" charset="2"/>
              </a:rPr>
              <a:t>Partial store ordering: </a:t>
            </a:r>
            <a:r>
              <a:rPr lang="en-US" dirty="0">
                <a:sym typeface="Wingdings" panose="05000000000000000000" pitchFamily="2" charset="2"/>
              </a:rPr>
              <a:t>                      relax both W  R and W  W</a:t>
            </a:r>
            <a:endParaRPr lang="en-US" dirty="0">
              <a:sym typeface="Wingdings" panose="05000000000000000000" pitchFamily="2" charset="2"/>
            </a:endParaRPr>
          </a:p>
          <a:p>
            <a:r>
              <a:rPr lang="en-US" dirty="0">
                <a:solidFill>
                  <a:srgbClr val="00B0F0"/>
                </a:solidFill>
                <a:sym typeface="Wingdings" panose="05000000000000000000" pitchFamily="2" charset="2"/>
              </a:rPr>
              <a:t>Weak ordering</a:t>
            </a:r>
            <a:r>
              <a:rPr lang="zh-CN" altLang="en-US" dirty="0">
                <a:solidFill>
                  <a:srgbClr val="00B0F0"/>
                </a:solidFill>
                <a:sym typeface="Wingdings" panose="05000000000000000000" pitchFamily="2" charset="2"/>
              </a:rPr>
              <a:t> </a:t>
            </a:r>
            <a:r>
              <a:rPr lang="en-US" altLang="zh-CN" dirty="0">
                <a:solidFill>
                  <a:srgbClr val="00B0F0"/>
                </a:solidFill>
                <a:sym typeface="Wingdings" panose="05000000000000000000" pitchFamily="2" charset="2"/>
              </a:rPr>
              <a:t>(</a:t>
            </a:r>
            <a:r>
              <a:rPr lang="en-US" dirty="0">
                <a:solidFill>
                  <a:srgbClr val="00B0F0"/>
                </a:solidFill>
                <a:sym typeface="Wingdings" panose="05000000000000000000" pitchFamily="2" charset="2"/>
              </a:rPr>
              <a:t>PowerPC consistency), release</a:t>
            </a:r>
            <a:r>
              <a:rPr lang="en-US" sz="2000" dirty="0">
                <a:solidFill>
                  <a:srgbClr val="00B0F0"/>
                </a:solidFill>
                <a:sym typeface="Wingdings" panose="05000000000000000000" pitchFamily="2" charset="2"/>
              </a:rPr>
              <a:t> </a:t>
            </a:r>
            <a:r>
              <a:rPr lang="en-US" dirty="0">
                <a:solidFill>
                  <a:srgbClr val="00B0F0"/>
                </a:solidFill>
                <a:sym typeface="Wingdings" panose="05000000000000000000" pitchFamily="2" charset="2"/>
              </a:rPr>
              <a:t>consistency</a:t>
            </a:r>
            <a:r>
              <a:rPr lang="en-US" sz="2000" dirty="0">
                <a:solidFill>
                  <a:srgbClr val="00B0F0"/>
                </a:solidFill>
                <a:sym typeface="Wingdings" panose="05000000000000000000" pitchFamily="2" charset="2"/>
              </a:rPr>
              <a:t> </a:t>
            </a:r>
            <a:r>
              <a:rPr lang="en-US" dirty="0">
                <a:solidFill>
                  <a:srgbClr val="00B0F0"/>
                </a:solidFill>
                <a:sym typeface="Wingdings" panose="05000000000000000000" pitchFamily="2" charset="2"/>
              </a:rPr>
              <a:t>(RISC-V</a:t>
            </a:r>
            <a:r>
              <a:rPr lang="en-US" sz="2000" dirty="0">
                <a:solidFill>
                  <a:srgbClr val="00B0F0"/>
                </a:solidFill>
                <a:sym typeface="Wingdings" panose="05000000000000000000" pitchFamily="2" charset="2"/>
              </a:rPr>
              <a:t> </a:t>
            </a:r>
            <a:r>
              <a:rPr lang="en-US" dirty="0">
                <a:solidFill>
                  <a:srgbClr val="00B0F0"/>
                </a:solidFill>
                <a:sym typeface="Wingdings" panose="05000000000000000000" pitchFamily="2" charset="2"/>
              </a:rPr>
              <a:t>cons</a:t>
            </a:r>
            <a:r>
              <a:rPr lang="en-US" sz="2800" dirty="0">
                <a:solidFill>
                  <a:srgbClr val="00B0F0"/>
                </a:solidFill>
                <a:sym typeface="Wingdings" panose="05000000000000000000" pitchFamily="2" charset="2"/>
              </a:rPr>
              <a:t>istency</a:t>
            </a:r>
            <a:r>
              <a:rPr lang="en-US" dirty="0">
                <a:solidFill>
                  <a:srgbClr val="00B0F0"/>
                </a:solidFill>
                <a:sym typeface="Wingdings" panose="05000000000000000000" pitchFamily="2" charset="2"/>
              </a:rPr>
              <a:t>): </a:t>
            </a:r>
            <a:r>
              <a:rPr lang="en-US" dirty="0">
                <a:sym typeface="Wingdings" panose="05000000000000000000" pitchFamily="2" charset="2"/>
              </a:rPr>
              <a:t>relax all four ordinary orderings</a:t>
            </a:r>
            <a:endParaRPr lang="en-US" dirty="0"/>
          </a:p>
        </p:txBody>
      </p:sp>
      <p:sp>
        <p:nvSpPr>
          <p:cNvPr id="4" name="Content Placeholder 2"/>
          <p:cNvSpPr txBox="1"/>
          <p:nvPr/>
        </p:nvSpPr>
        <p:spPr bwMode="auto">
          <a:xfrm>
            <a:off x="1512000" y="1066800"/>
            <a:ext cx="755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r>
              <a:rPr lang="en-US" altLang="zh-CN" b="1" kern="0" dirty="0">
                <a:solidFill>
                  <a:srgbClr val="92D050"/>
                </a:solidFill>
              </a:rPr>
              <a:t>unshared</a:t>
            </a:r>
            <a:r>
              <a:rPr lang="zh-CN" altLang="en-US" b="1" kern="0" dirty="0">
                <a:solidFill>
                  <a:srgbClr val="92D050"/>
                </a:solidFill>
              </a:rPr>
              <a:t> </a:t>
            </a:r>
            <a:r>
              <a:rPr lang="en-US" altLang="zh-CN" b="1" kern="0" dirty="0">
                <a:solidFill>
                  <a:srgbClr val="92D050"/>
                </a:solidFill>
              </a:rPr>
              <a:t>data</a:t>
            </a:r>
            <a:endParaRPr lang="en-US" altLang="zh-CN" kern="0" dirty="0">
              <a:solidFill>
                <a:srgbClr val="92D05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ctrTitle"/>
          </p:nvPr>
        </p:nvSpPr>
        <p:spPr>
          <a:xfrm>
            <a:off x="0" y="2130425"/>
            <a:ext cx="9144000" cy="1908175"/>
          </a:xfrm>
        </p:spPr>
        <p:txBody>
          <a:bodyPr/>
          <a:lstStyle/>
          <a:p>
            <a:pPr algn="l" eaLnBrk="1" hangingPunct="1"/>
            <a:br>
              <a:rPr lang="en-US" altLang="zh-CN" dirty="0"/>
            </a:br>
            <a:r>
              <a:rPr lang="en-US" altLang="zh-CN" dirty="0"/>
              <a:t>Consistency?</a:t>
            </a:r>
            <a:endParaRPr lang="en-US" altLang="zh-CN" dirty="0"/>
          </a:p>
        </p:txBody>
      </p:sp>
      <p:sp>
        <p:nvSpPr>
          <p:cNvPr id="4" name="Content Placeholder 2"/>
          <p:cNvSpPr txBox="1"/>
          <p:nvPr/>
        </p:nvSpPr>
        <p:spPr bwMode="auto">
          <a:xfrm>
            <a:off x="0" y="3168000"/>
            <a:ext cx="73152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endParaRPr lang="en-US" altLang="zh-CN" kern="0" dirty="0"/>
          </a:p>
          <a:p>
            <a:pPr eaLnBrk="1" hangingPunct="1">
              <a:buFontTx/>
              <a:buNone/>
              <a:defRPr/>
            </a:pPr>
            <a:r>
              <a:rPr lang="en-US" altLang="zh-CN" kern="0" dirty="0">
                <a:solidFill>
                  <a:srgbClr val="00B0F0"/>
                </a:solidFill>
              </a:rPr>
              <a:t>P1:</a:t>
            </a:r>
            <a:endParaRPr lang="en-US" altLang="zh-CN" kern="0" dirty="0">
              <a:solidFill>
                <a:srgbClr val="00B0F0"/>
              </a:solidFill>
            </a:endParaRPr>
          </a:p>
          <a:p>
            <a:pPr eaLnBrk="1" hangingPunct="1">
              <a:buFontTx/>
              <a:buNone/>
              <a:defRPr/>
            </a:pPr>
            <a:endParaRPr lang="en-US" altLang="zh-CN" kern="0" dirty="0">
              <a:solidFill>
                <a:srgbClr val="00B0F0"/>
              </a:solidFill>
            </a:endParaRPr>
          </a:p>
          <a:p>
            <a:pPr eaLnBrk="1" hangingPunct="1">
              <a:buFontTx/>
              <a:buNone/>
              <a:defRPr/>
            </a:pPr>
            <a:r>
              <a:rPr lang="en-US" altLang="zh-CN" kern="0" dirty="0">
                <a:solidFill>
                  <a:srgbClr val="00B0F0"/>
                </a:solidFill>
              </a:rPr>
              <a:t>L1:</a:t>
            </a:r>
            <a:endParaRPr lang="en-US" altLang="zh-CN" kern="0" dirty="0">
              <a:solidFill>
                <a:srgbClr val="00B0F0"/>
              </a:solidFill>
            </a:endParaRPr>
          </a:p>
          <a:p>
            <a:pPr eaLnBrk="1" hangingPunct="1">
              <a:buFontTx/>
              <a:buNone/>
              <a:defRPr/>
            </a:pPr>
            <a:r>
              <a:rPr lang="en-US" altLang="zh-CN" b="1" kern="0" dirty="0">
                <a:solidFill>
                  <a:srgbClr val="00B0F0"/>
                </a:solidFill>
              </a:rPr>
              <a:t>synchronization among writes</a:t>
            </a:r>
            <a:r>
              <a:rPr lang="en-US" altLang="zh-CN" kern="0" dirty="0">
                <a:solidFill>
                  <a:srgbClr val="00B0F0"/>
                </a:solidFill>
              </a:rPr>
              <a:t>  </a:t>
            </a:r>
            <a:endParaRPr lang="en-US" altLang="zh-CN" kern="0" dirty="0">
              <a:solidFill>
                <a:schemeClr val="bg1"/>
              </a:solidFill>
            </a:endParaRPr>
          </a:p>
        </p:txBody>
      </p:sp>
      <p:sp>
        <p:nvSpPr>
          <p:cNvPr id="5" name="Content Placeholder 2"/>
          <p:cNvSpPr txBox="1"/>
          <p:nvPr/>
        </p:nvSpPr>
        <p:spPr bwMode="auto">
          <a:xfrm>
            <a:off x="1219200" y="3168000"/>
            <a:ext cx="32004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endParaRPr lang="en-US" altLang="zh-CN" kern="0" dirty="0"/>
          </a:p>
          <a:p>
            <a:pPr eaLnBrk="1" hangingPunct="1">
              <a:buFontTx/>
              <a:buNone/>
              <a:defRPr/>
            </a:pPr>
            <a:r>
              <a:rPr lang="en-US" altLang="zh-CN" kern="0" dirty="0">
                <a:solidFill>
                  <a:srgbClr val="00B0F0"/>
                </a:solidFill>
              </a:rPr>
              <a:t>A = 0;</a:t>
            </a:r>
            <a:endParaRPr lang="en-US" altLang="zh-CN" kern="0" dirty="0">
              <a:solidFill>
                <a:srgbClr val="00B0F0"/>
              </a:solidFill>
            </a:endParaRPr>
          </a:p>
          <a:p>
            <a:pPr eaLnBrk="1" hangingPunct="1">
              <a:buFontTx/>
              <a:buNone/>
              <a:defRPr/>
            </a:pPr>
            <a:r>
              <a:rPr lang="en-US" altLang="zh-CN" kern="0" dirty="0">
                <a:solidFill>
                  <a:srgbClr val="00B0F0"/>
                </a:solidFill>
              </a:rPr>
              <a:t>……</a:t>
            </a:r>
            <a:endParaRPr lang="en-US" altLang="zh-CN" kern="0" dirty="0">
              <a:solidFill>
                <a:srgbClr val="00B0F0"/>
              </a:solidFill>
            </a:endParaRPr>
          </a:p>
          <a:p>
            <a:pPr eaLnBrk="1" hangingPunct="1">
              <a:buFontTx/>
              <a:buNone/>
              <a:defRPr/>
            </a:pPr>
            <a:r>
              <a:rPr lang="en-US" altLang="zh-CN" kern="0" dirty="0">
                <a:solidFill>
                  <a:srgbClr val="00B0F0"/>
                </a:solidFill>
              </a:rPr>
              <a:t>if (A == 0)…</a:t>
            </a:r>
            <a:endParaRPr lang="en-US" altLang="zh-CN" kern="0" dirty="0">
              <a:solidFill>
                <a:schemeClr val="bg1"/>
              </a:solidFill>
            </a:endParaRPr>
          </a:p>
        </p:txBody>
      </p:sp>
      <p:sp>
        <p:nvSpPr>
          <p:cNvPr id="6" name="Content Placeholder 2"/>
          <p:cNvSpPr txBox="1"/>
          <p:nvPr/>
        </p:nvSpPr>
        <p:spPr bwMode="auto">
          <a:xfrm>
            <a:off x="4419600" y="3168000"/>
            <a:ext cx="16002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endParaRPr lang="en-US" altLang="zh-CN" kern="0" dirty="0">
              <a:solidFill>
                <a:srgbClr val="92D050"/>
              </a:solidFill>
            </a:endParaRPr>
          </a:p>
          <a:p>
            <a:pPr eaLnBrk="1" hangingPunct="1">
              <a:buFontTx/>
              <a:buNone/>
              <a:defRPr/>
            </a:pPr>
            <a:r>
              <a:rPr lang="en-US" altLang="zh-CN" kern="0" dirty="0">
                <a:solidFill>
                  <a:srgbClr val="92D050"/>
                </a:solidFill>
              </a:rPr>
              <a:t>P2:</a:t>
            </a:r>
            <a:endParaRPr lang="en-US" altLang="zh-CN" kern="0" dirty="0">
              <a:solidFill>
                <a:srgbClr val="92D050"/>
              </a:solidFill>
            </a:endParaRPr>
          </a:p>
          <a:p>
            <a:pPr eaLnBrk="1" hangingPunct="1">
              <a:buFontTx/>
              <a:buNone/>
              <a:defRPr/>
            </a:pPr>
            <a:endParaRPr lang="en-US" altLang="zh-CN" kern="0" dirty="0">
              <a:solidFill>
                <a:srgbClr val="92D050"/>
              </a:solidFill>
            </a:endParaRPr>
          </a:p>
          <a:p>
            <a:pPr eaLnBrk="1" hangingPunct="1">
              <a:buFontTx/>
              <a:buNone/>
              <a:defRPr/>
            </a:pPr>
            <a:r>
              <a:rPr lang="en-US" altLang="zh-CN" kern="0" dirty="0">
                <a:solidFill>
                  <a:srgbClr val="92D050"/>
                </a:solidFill>
              </a:rPr>
              <a:t>L2: </a:t>
            </a:r>
            <a:endParaRPr lang="en-US" altLang="zh-CN" kern="0" dirty="0">
              <a:solidFill>
                <a:srgbClr val="92D050"/>
              </a:solidFill>
            </a:endParaRPr>
          </a:p>
        </p:txBody>
      </p:sp>
      <p:sp>
        <p:nvSpPr>
          <p:cNvPr id="7" name="Content Placeholder 2"/>
          <p:cNvSpPr txBox="1"/>
          <p:nvPr/>
        </p:nvSpPr>
        <p:spPr bwMode="auto">
          <a:xfrm>
            <a:off x="5638800" y="3168000"/>
            <a:ext cx="32004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endParaRPr lang="en-US" altLang="zh-CN" kern="0" dirty="0">
              <a:solidFill>
                <a:srgbClr val="92D050"/>
              </a:solidFill>
            </a:endParaRPr>
          </a:p>
          <a:p>
            <a:pPr eaLnBrk="1" hangingPunct="1">
              <a:buFontTx/>
              <a:buNone/>
              <a:defRPr/>
            </a:pPr>
            <a:r>
              <a:rPr lang="en-US" altLang="zh-CN" kern="0" dirty="0">
                <a:solidFill>
                  <a:srgbClr val="92D050"/>
                </a:solidFill>
              </a:rPr>
              <a:t>A = 1;</a:t>
            </a:r>
            <a:endParaRPr lang="en-US" altLang="zh-CN" kern="0" dirty="0">
              <a:solidFill>
                <a:srgbClr val="92D050"/>
              </a:solidFill>
            </a:endParaRPr>
          </a:p>
          <a:p>
            <a:pPr eaLnBrk="1" hangingPunct="1">
              <a:buFontTx/>
              <a:buNone/>
              <a:defRPr/>
            </a:pPr>
            <a:r>
              <a:rPr lang="en-US" altLang="zh-CN" kern="0" dirty="0">
                <a:solidFill>
                  <a:srgbClr val="92D050"/>
                </a:solidFill>
              </a:rPr>
              <a:t>……</a:t>
            </a:r>
            <a:endParaRPr lang="en-US" altLang="zh-CN" kern="0" dirty="0">
              <a:solidFill>
                <a:srgbClr val="92D050"/>
              </a:solidFill>
            </a:endParaRPr>
          </a:p>
          <a:p>
            <a:pPr eaLnBrk="1" hangingPunct="1">
              <a:buFontTx/>
              <a:buNone/>
              <a:defRPr/>
            </a:pPr>
            <a:r>
              <a:rPr lang="en-US" altLang="zh-CN" kern="0" dirty="0">
                <a:solidFill>
                  <a:srgbClr val="92D050"/>
                </a:solidFill>
              </a:rPr>
              <a:t>if (A == 1)…</a:t>
            </a:r>
            <a:endParaRPr lang="en-US" altLang="zh-CN" kern="0" dirty="0">
              <a:solidFill>
                <a:srgbClr val="92D05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 Orderings</a:t>
            </a:r>
            <a:endParaRPr lang="en-US" dirty="0"/>
          </a:p>
        </p:txBody>
      </p:sp>
      <p:sp>
        <p:nvSpPr>
          <p:cNvPr id="3" name="Content Placeholder 2"/>
          <p:cNvSpPr>
            <a:spLocks noGrp="1"/>
          </p:cNvSpPr>
          <p:nvPr>
            <p:ph idx="1"/>
          </p:nvPr>
        </p:nvSpPr>
        <p:spPr/>
        <p:txBody>
          <a:bodyPr/>
          <a:lstStyle/>
          <a:p>
            <a:r>
              <a:rPr lang="en-US" dirty="0">
                <a:solidFill>
                  <a:srgbClr val="00B0F0"/>
                </a:solidFill>
              </a:rPr>
              <a:t>S</a:t>
            </a:r>
            <a:r>
              <a:rPr lang="en-US" dirty="0">
                <a:solidFill>
                  <a:srgbClr val="00B0F0"/>
                </a:solidFill>
              </a:rPr>
              <a:t>equential consistency, total store ordering, partial store ordering, weak ordering:</a:t>
            </a:r>
            <a:r>
              <a:rPr lang="en-US" dirty="0"/>
              <a:t>                                          S </a:t>
            </a:r>
            <a:r>
              <a:rPr lang="en-US" dirty="0">
                <a:sym typeface="Wingdings" panose="05000000000000000000" pitchFamily="2" charset="2"/>
              </a:rPr>
              <a:t> W, S  R, R  S, W  S, S  S  where S represents sync operations</a:t>
            </a:r>
            <a:endParaRPr lang="en-US" dirty="0">
              <a:sym typeface="Wingdings" panose="05000000000000000000" pitchFamily="2" charset="2"/>
            </a:endParaRP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 Orderings</a:t>
            </a:r>
            <a:endParaRPr lang="en-US" dirty="0"/>
          </a:p>
        </p:txBody>
      </p:sp>
      <p:sp>
        <p:nvSpPr>
          <p:cNvPr id="3" name="Content Placeholder 2"/>
          <p:cNvSpPr>
            <a:spLocks noGrp="1"/>
          </p:cNvSpPr>
          <p:nvPr>
            <p:ph idx="1"/>
          </p:nvPr>
        </p:nvSpPr>
        <p:spPr/>
        <p:txBody>
          <a:bodyPr/>
          <a:lstStyle/>
          <a:p>
            <a:r>
              <a:rPr lang="en-US" dirty="0">
                <a:solidFill>
                  <a:srgbClr val="00B0F0"/>
                </a:solidFill>
              </a:rPr>
              <a:t>Release consistency</a:t>
            </a:r>
            <a:r>
              <a:rPr lang="en-US" dirty="0">
                <a:solidFill>
                  <a:srgbClr val="00B0F0"/>
                </a:solidFill>
              </a:rPr>
              <a:t>:</a:t>
            </a:r>
            <a:r>
              <a:rPr lang="en-US" dirty="0"/>
              <a:t>                                          distinguish between sync operations     </a:t>
            </a:r>
            <a:r>
              <a:rPr lang="en-US" dirty="0">
                <a:solidFill>
                  <a:srgbClr val="00B0F0"/>
                </a:solidFill>
              </a:rPr>
              <a:t>S</a:t>
            </a:r>
            <a:r>
              <a:rPr lang="en-US" baseline="-25000" dirty="0">
                <a:solidFill>
                  <a:srgbClr val="00B0F0"/>
                </a:solidFill>
              </a:rPr>
              <a:t>A</a:t>
            </a:r>
            <a:r>
              <a:rPr lang="en-US" dirty="0"/>
              <a:t>: acquire access to a </a:t>
            </a:r>
            <a:r>
              <a:rPr lang="en-US" dirty="0">
                <a:solidFill>
                  <a:srgbClr val="00B0F0"/>
                </a:solidFill>
              </a:rPr>
              <a:t>shared variable S</a:t>
            </a:r>
            <a:r>
              <a:rPr lang="en-US" baseline="-25000" dirty="0">
                <a:solidFill>
                  <a:srgbClr val="00B0F0"/>
                </a:solidFill>
              </a:rPr>
              <a:t>R</a:t>
            </a:r>
            <a:r>
              <a:rPr lang="en-US" dirty="0"/>
              <a:t>: release an object to allow another processor to aquire access </a:t>
            </a:r>
            <a:endParaRPr lang="en-US" dirty="0"/>
          </a:p>
          <a:p>
            <a:r>
              <a:rPr lang="en-US" dirty="0">
                <a:solidFill>
                  <a:srgbClr val="92D050"/>
                </a:solidFill>
              </a:rPr>
              <a:t>A</a:t>
            </a:r>
            <a:r>
              <a:rPr lang="en-US" dirty="0">
                <a:solidFill>
                  <a:srgbClr val="92D050"/>
                </a:solidFill>
              </a:rPr>
              <a:t>ccess before acquire need not complete before the acquire</a:t>
            </a:r>
            <a:endParaRPr lang="en-US" dirty="0">
              <a:solidFill>
                <a:srgbClr val="92D050"/>
              </a:solidFill>
            </a:endParaRPr>
          </a:p>
          <a:p>
            <a:r>
              <a:rPr lang="en-US" dirty="0">
                <a:solidFill>
                  <a:srgbClr val="92D050"/>
                </a:solidFill>
              </a:rPr>
              <a:t>A</a:t>
            </a:r>
            <a:r>
              <a:rPr lang="en-US" dirty="0">
                <a:solidFill>
                  <a:srgbClr val="92D050"/>
                </a:solidFill>
              </a:rPr>
              <a:t>ccess after release need not wait for the release                                       </a:t>
            </a:r>
            <a:endParaRPr lang="en-US" dirty="0">
              <a:solidFill>
                <a:srgbClr val="92D050"/>
              </a:solidFill>
              <a:sym typeface="Wingdings" panose="05000000000000000000" pitchFamily="2" charset="2"/>
            </a:endParaRP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Orderings</a:t>
            </a:r>
            <a:r>
              <a:rPr lang="zh-CN" altLang="en-US" dirty="0"/>
              <a:t> </a:t>
            </a:r>
            <a:r>
              <a:rPr lang="en-US" altLang="zh-CN" dirty="0"/>
              <a:t>vs Consistency</a:t>
            </a:r>
            <a:endParaRPr lang="en-US" dirty="0"/>
          </a:p>
        </p:txBody>
      </p:sp>
      <p:pic>
        <p:nvPicPr>
          <p:cNvPr id="4" name="Picture 3"/>
          <p:cNvPicPr>
            <a:picLocks noChangeAspect="1"/>
          </p:cNvPicPr>
          <p:nvPr/>
        </p:nvPicPr>
        <p:blipFill>
          <a:blip r:embed="rId1"/>
          <a:stretch>
            <a:fillRect/>
          </a:stretch>
        </p:blipFill>
        <p:spPr>
          <a:xfrm>
            <a:off x="0" y="1581615"/>
            <a:ext cx="9144000" cy="280618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0" y="1585332"/>
            <a:ext cx="9144000" cy="4613355"/>
          </a:xfrm>
          <a:prstGeom prst="rect">
            <a:avLst/>
          </a:prstGeom>
        </p:spPr>
      </p:pic>
      <p:sp>
        <p:nvSpPr>
          <p:cNvPr id="2" name="Title 1"/>
          <p:cNvSpPr>
            <a:spLocks noGrp="1"/>
          </p:cNvSpPr>
          <p:nvPr>
            <p:ph type="title"/>
          </p:nvPr>
        </p:nvSpPr>
        <p:spPr/>
        <p:txBody>
          <a:bodyPr/>
          <a:lstStyle/>
          <a:p>
            <a:r>
              <a:rPr lang="en-US" dirty="0"/>
              <a:t>Orderings</a:t>
            </a:r>
            <a:r>
              <a:rPr lang="zh-CN" altLang="en-US" dirty="0"/>
              <a:t> </a:t>
            </a:r>
            <a:r>
              <a:rPr lang="en-US" altLang="zh-CN" dirty="0"/>
              <a:t>vs Consistency</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0" y="1585332"/>
            <a:ext cx="9144000" cy="4613355"/>
          </a:xfrm>
          <a:prstGeom prst="rect">
            <a:avLst/>
          </a:prstGeom>
        </p:spPr>
      </p:pic>
      <p:sp>
        <p:nvSpPr>
          <p:cNvPr id="2" name="Title 1"/>
          <p:cNvSpPr>
            <a:spLocks noGrp="1"/>
          </p:cNvSpPr>
          <p:nvPr>
            <p:ph type="title"/>
          </p:nvPr>
        </p:nvSpPr>
        <p:spPr/>
        <p:txBody>
          <a:bodyPr/>
          <a:lstStyle/>
          <a:p>
            <a:r>
              <a:rPr lang="en-US" dirty="0"/>
              <a:t>Orderings</a:t>
            </a:r>
            <a:r>
              <a:rPr lang="zh-CN" altLang="en-US" dirty="0"/>
              <a:t> </a:t>
            </a:r>
            <a:r>
              <a:rPr lang="en-US" altLang="zh-CN" dirty="0"/>
              <a:t>vs Consistency</a:t>
            </a:r>
            <a:endParaRPr lang="en-US" dirty="0"/>
          </a:p>
        </p:txBody>
      </p:sp>
      <p:sp>
        <p:nvSpPr>
          <p:cNvPr id="4" name="Content Placeholder 2"/>
          <p:cNvSpPr txBox="1"/>
          <p:nvPr/>
        </p:nvSpPr>
        <p:spPr bwMode="auto">
          <a:xfrm>
            <a:off x="762000" y="2362200"/>
            <a:ext cx="152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r>
              <a:rPr lang="en-US" altLang="zh-CN" sz="2400" kern="0" dirty="0">
                <a:solidFill>
                  <a:srgbClr val="00B0F0"/>
                </a:solidFill>
              </a:rPr>
              <a:t>= read</a:t>
            </a:r>
            <a:endParaRPr lang="en-US" altLang="zh-CN" sz="2400" kern="0" dirty="0">
              <a:solidFill>
                <a:srgbClr val="00B0F0"/>
              </a:solidFill>
            </a:endParaRPr>
          </a:p>
        </p:txBody>
      </p:sp>
      <p:sp>
        <p:nvSpPr>
          <p:cNvPr id="5" name="Content Placeholder 2"/>
          <p:cNvSpPr txBox="1"/>
          <p:nvPr/>
        </p:nvSpPr>
        <p:spPr bwMode="auto">
          <a:xfrm>
            <a:off x="609600" y="2832643"/>
            <a:ext cx="152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r>
              <a:rPr lang="en-US" altLang="zh-CN" sz="2400" kern="0" dirty="0">
                <a:solidFill>
                  <a:srgbClr val="00B0F0"/>
                </a:solidFill>
              </a:rPr>
              <a:t>write =</a:t>
            </a:r>
            <a:endParaRPr lang="en-US" altLang="zh-CN" sz="2400" kern="0" dirty="0">
              <a:solidFill>
                <a:srgbClr val="00B0F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0" y="1585332"/>
            <a:ext cx="9144000" cy="4613355"/>
          </a:xfrm>
          <a:prstGeom prst="rect">
            <a:avLst/>
          </a:prstGeom>
        </p:spPr>
      </p:pic>
      <p:sp>
        <p:nvSpPr>
          <p:cNvPr id="2" name="Title 1"/>
          <p:cNvSpPr>
            <a:spLocks noGrp="1"/>
          </p:cNvSpPr>
          <p:nvPr>
            <p:ph type="title"/>
          </p:nvPr>
        </p:nvSpPr>
        <p:spPr/>
        <p:txBody>
          <a:bodyPr/>
          <a:lstStyle/>
          <a:p>
            <a:r>
              <a:rPr lang="en-US" dirty="0"/>
              <a:t>Orderings</a:t>
            </a:r>
            <a:r>
              <a:rPr lang="zh-CN" altLang="en-US" dirty="0"/>
              <a:t> </a:t>
            </a:r>
            <a:r>
              <a:rPr lang="en-US" altLang="zh-CN" dirty="0"/>
              <a:t>vs Consistency</a:t>
            </a:r>
            <a:endParaRPr lang="en-US" dirty="0"/>
          </a:p>
        </p:txBody>
      </p:sp>
      <p:sp>
        <p:nvSpPr>
          <p:cNvPr id="7" name="AutoShape 5"/>
          <p:cNvSpPr>
            <a:spLocks noChangeArrowheads="1"/>
          </p:cNvSpPr>
          <p:nvPr/>
        </p:nvSpPr>
        <p:spPr bwMode="auto">
          <a:xfrm>
            <a:off x="0" y="1585332"/>
            <a:ext cx="1066800" cy="864000"/>
          </a:xfrm>
          <a:prstGeom prst="roundRect">
            <a:avLst>
              <a:gd name="adj" fmla="val 16667"/>
            </a:avLst>
          </a:prstGeom>
          <a:noFill/>
          <a:ln w="57150">
            <a:solidFill>
              <a:srgbClr val="00B0F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B0F0"/>
              </a:solidFill>
              <a:effectLst/>
              <a:uLnTx/>
              <a:uFillTx/>
              <a:latin typeface="Arial" panose="020B0604020202020204" pitchFamily="34" charset="0"/>
              <a:ea typeface="宋体" panose="02010600030101010101" pitchFamily="2" charset="-122"/>
              <a:cs typeface="+mn-cs"/>
            </a:endParaRPr>
          </a:p>
        </p:txBody>
      </p:sp>
      <p:sp>
        <p:nvSpPr>
          <p:cNvPr id="8" name="Content Placeholder 2"/>
          <p:cNvSpPr txBox="1"/>
          <p:nvPr/>
        </p:nvSpPr>
        <p:spPr bwMode="auto">
          <a:xfrm>
            <a:off x="0" y="1066800"/>
            <a:ext cx="9082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r>
              <a:rPr lang="en-US" altLang="zh-CN" sz="2400" b="1" kern="0" dirty="0">
                <a:solidFill>
                  <a:srgbClr val="00B0F0"/>
                </a:solidFill>
              </a:rPr>
              <a:t>enforce all ordinary and synchronization orderings</a:t>
            </a:r>
            <a:endParaRPr lang="en-US" altLang="zh-CN" sz="2400" kern="0" dirty="0">
              <a:solidFill>
                <a:srgbClr val="00B0F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0" y="1585332"/>
            <a:ext cx="9144000" cy="4613355"/>
          </a:xfrm>
          <a:prstGeom prst="rect">
            <a:avLst/>
          </a:prstGeom>
        </p:spPr>
      </p:pic>
      <p:sp>
        <p:nvSpPr>
          <p:cNvPr id="2" name="Title 1"/>
          <p:cNvSpPr>
            <a:spLocks noGrp="1"/>
          </p:cNvSpPr>
          <p:nvPr>
            <p:ph type="title"/>
          </p:nvPr>
        </p:nvSpPr>
        <p:spPr/>
        <p:txBody>
          <a:bodyPr/>
          <a:lstStyle/>
          <a:p>
            <a:r>
              <a:rPr lang="en-US" dirty="0"/>
              <a:t>Orderings</a:t>
            </a:r>
            <a:r>
              <a:rPr lang="zh-CN" altLang="en-US" dirty="0"/>
              <a:t> </a:t>
            </a:r>
            <a:r>
              <a:rPr lang="en-US" altLang="zh-CN" dirty="0"/>
              <a:t>vs Consistency</a:t>
            </a:r>
            <a:endParaRPr lang="en-US" dirty="0"/>
          </a:p>
        </p:txBody>
      </p:sp>
      <p:sp>
        <p:nvSpPr>
          <p:cNvPr id="7" name="AutoShape 5"/>
          <p:cNvSpPr>
            <a:spLocks noChangeArrowheads="1"/>
          </p:cNvSpPr>
          <p:nvPr/>
        </p:nvSpPr>
        <p:spPr bwMode="auto">
          <a:xfrm>
            <a:off x="1752600" y="1585332"/>
            <a:ext cx="1371600" cy="864000"/>
          </a:xfrm>
          <a:prstGeom prst="roundRect">
            <a:avLst>
              <a:gd name="adj" fmla="val 16667"/>
            </a:avLst>
          </a:prstGeom>
          <a:noFill/>
          <a:ln w="57150">
            <a:solidFill>
              <a:srgbClr val="00B0F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B0F0"/>
              </a:solidFill>
              <a:effectLst/>
              <a:uLnTx/>
              <a:uFillTx/>
              <a:latin typeface="Arial" panose="020B0604020202020204" pitchFamily="34" charset="0"/>
              <a:ea typeface="宋体" panose="02010600030101010101" pitchFamily="2" charset="-122"/>
              <a:cs typeface="+mn-cs"/>
            </a:endParaRPr>
          </a:p>
        </p:txBody>
      </p:sp>
      <p:sp>
        <p:nvSpPr>
          <p:cNvPr id="8" name="Content Placeholder 2"/>
          <p:cNvSpPr txBox="1"/>
          <p:nvPr/>
        </p:nvSpPr>
        <p:spPr bwMode="auto">
          <a:xfrm>
            <a:off x="0" y="1066800"/>
            <a:ext cx="9082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r>
              <a:rPr lang="en-US" altLang="zh-CN" sz="2400" b="1" kern="0" dirty="0">
                <a:solidFill>
                  <a:srgbClr val="00B0F0"/>
                </a:solidFill>
              </a:rPr>
              <a:t>relax W </a:t>
            </a:r>
            <a:r>
              <a:rPr lang="en-US" altLang="zh-CN" sz="2400" b="1" kern="0" dirty="0">
                <a:solidFill>
                  <a:srgbClr val="00B0F0"/>
                </a:solidFill>
                <a:sym typeface="Wingdings" panose="05000000000000000000" pitchFamily="2" charset="2"/>
              </a:rPr>
              <a:t> R</a:t>
            </a:r>
            <a:endParaRPr lang="en-US" altLang="zh-CN" sz="2400" kern="0" dirty="0">
              <a:solidFill>
                <a:srgbClr val="00B0F0"/>
              </a:solidFill>
            </a:endParaRPr>
          </a:p>
        </p:txBody>
      </p:sp>
      <p:sp>
        <p:nvSpPr>
          <p:cNvPr id="6" name="Oval 5"/>
          <p:cNvSpPr/>
          <p:nvPr/>
        </p:nvSpPr>
        <p:spPr>
          <a:xfrm>
            <a:off x="2057400" y="3963440"/>
            <a:ext cx="914400" cy="864000"/>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057400" y="3963440"/>
            <a:ext cx="914400" cy="864000"/>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0" y="1585332"/>
            <a:ext cx="9144000" cy="4613355"/>
          </a:xfrm>
          <a:prstGeom prst="rect">
            <a:avLst/>
          </a:prstGeom>
        </p:spPr>
      </p:pic>
      <p:sp>
        <p:nvSpPr>
          <p:cNvPr id="2" name="Title 1"/>
          <p:cNvSpPr>
            <a:spLocks noGrp="1"/>
          </p:cNvSpPr>
          <p:nvPr>
            <p:ph type="title"/>
          </p:nvPr>
        </p:nvSpPr>
        <p:spPr/>
        <p:txBody>
          <a:bodyPr/>
          <a:lstStyle/>
          <a:p>
            <a:r>
              <a:rPr lang="en-US" dirty="0"/>
              <a:t>Orderings</a:t>
            </a:r>
            <a:r>
              <a:rPr lang="zh-CN" altLang="en-US" dirty="0"/>
              <a:t> </a:t>
            </a:r>
            <a:r>
              <a:rPr lang="en-US" altLang="zh-CN" dirty="0"/>
              <a:t>vs Consistency</a:t>
            </a:r>
            <a:endParaRPr lang="en-US" dirty="0"/>
          </a:p>
        </p:txBody>
      </p:sp>
      <p:sp>
        <p:nvSpPr>
          <p:cNvPr id="7" name="AutoShape 5"/>
          <p:cNvSpPr>
            <a:spLocks noChangeArrowheads="1"/>
          </p:cNvSpPr>
          <p:nvPr/>
        </p:nvSpPr>
        <p:spPr bwMode="auto">
          <a:xfrm>
            <a:off x="3733800" y="1585332"/>
            <a:ext cx="1371600" cy="864000"/>
          </a:xfrm>
          <a:prstGeom prst="roundRect">
            <a:avLst>
              <a:gd name="adj" fmla="val 16667"/>
            </a:avLst>
          </a:prstGeom>
          <a:noFill/>
          <a:ln w="57150">
            <a:solidFill>
              <a:srgbClr val="00B0F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B0F0"/>
              </a:solidFill>
              <a:effectLst/>
              <a:uLnTx/>
              <a:uFillTx/>
              <a:latin typeface="Arial" panose="020B0604020202020204" pitchFamily="34" charset="0"/>
              <a:ea typeface="宋体" panose="02010600030101010101" pitchFamily="2" charset="-122"/>
              <a:cs typeface="+mn-cs"/>
            </a:endParaRPr>
          </a:p>
        </p:txBody>
      </p:sp>
      <p:sp>
        <p:nvSpPr>
          <p:cNvPr id="8" name="Content Placeholder 2"/>
          <p:cNvSpPr txBox="1"/>
          <p:nvPr/>
        </p:nvSpPr>
        <p:spPr bwMode="auto">
          <a:xfrm>
            <a:off x="0" y="1066800"/>
            <a:ext cx="9082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r>
              <a:rPr lang="en-US" altLang="zh-CN" sz="2400" b="1" kern="0" dirty="0">
                <a:solidFill>
                  <a:srgbClr val="00B0F0"/>
                </a:solidFill>
              </a:rPr>
              <a:t>relax W </a:t>
            </a:r>
            <a:r>
              <a:rPr lang="en-US" altLang="zh-CN" sz="2400" b="1" kern="0" dirty="0">
                <a:solidFill>
                  <a:srgbClr val="00B0F0"/>
                </a:solidFill>
                <a:sym typeface="Wingdings" panose="05000000000000000000" pitchFamily="2" charset="2"/>
              </a:rPr>
              <a:t> R and W  W</a:t>
            </a:r>
            <a:endParaRPr lang="en-US" altLang="zh-CN" sz="2400" kern="0" dirty="0">
              <a:solidFill>
                <a:srgbClr val="00B0F0"/>
              </a:solidFill>
            </a:endParaRPr>
          </a:p>
        </p:txBody>
      </p:sp>
      <p:sp>
        <p:nvSpPr>
          <p:cNvPr id="6" name="Oval 5"/>
          <p:cNvSpPr/>
          <p:nvPr/>
        </p:nvSpPr>
        <p:spPr>
          <a:xfrm>
            <a:off x="4114800" y="3963440"/>
            <a:ext cx="914400" cy="864000"/>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962400" y="5359200"/>
            <a:ext cx="914400" cy="864000"/>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0" y="1585332"/>
            <a:ext cx="9144000" cy="4613355"/>
          </a:xfrm>
          <a:prstGeom prst="rect">
            <a:avLst/>
          </a:prstGeom>
        </p:spPr>
      </p:pic>
      <p:sp>
        <p:nvSpPr>
          <p:cNvPr id="2" name="Title 1"/>
          <p:cNvSpPr>
            <a:spLocks noGrp="1"/>
          </p:cNvSpPr>
          <p:nvPr>
            <p:ph type="title"/>
          </p:nvPr>
        </p:nvSpPr>
        <p:spPr/>
        <p:txBody>
          <a:bodyPr/>
          <a:lstStyle/>
          <a:p>
            <a:r>
              <a:rPr lang="en-US" dirty="0"/>
              <a:t>Orderings</a:t>
            </a:r>
            <a:r>
              <a:rPr lang="zh-CN" altLang="en-US" dirty="0"/>
              <a:t> </a:t>
            </a:r>
            <a:r>
              <a:rPr lang="en-US" altLang="zh-CN" dirty="0"/>
              <a:t>vs Consistency</a:t>
            </a:r>
            <a:endParaRPr lang="en-US" dirty="0"/>
          </a:p>
        </p:txBody>
      </p:sp>
      <p:sp>
        <p:nvSpPr>
          <p:cNvPr id="7" name="AutoShape 5"/>
          <p:cNvSpPr>
            <a:spLocks noChangeArrowheads="1"/>
          </p:cNvSpPr>
          <p:nvPr/>
        </p:nvSpPr>
        <p:spPr bwMode="auto">
          <a:xfrm>
            <a:off x="5791200" y="1585332"/>
            <a:ext cx="1371600" cy="864000"/>
          </a:xfrm>
          <a:prstGeom prst="roundRect">
            <a:avLst>
              <a:gd name="adj" fmla="val 16667"/>
            </a:avLst>
          </a:prstGeom>
          <a:noFill/>
          <a:ln w="57150">
            <a:solidFill>
              <a:srgbClr val="00B0F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B0F0"/>
              </a:solidFill>
              <a:effectLst/>
              <a:uLnTx/>
              <a:uFillTx/>
              <a:latin typeface="Arial" panose="020B0604020202020204" pitchFamily="34" charset="0"/>
              <a:ea typeface="宋体" panose="02010600030101010101" pitchFamily="2" charset="-122"/>
              <a:cs typeface="+mn-cs"/>
            </a:endParaRPr>
          </a:p>
        </p:txBody>
      </p:sp>
      <p:sp>
        <p:nvSpPr>
          <p:cNvPr id="8" name="Content Placeholder 2"/>
          <p:cNvSpPr txBox="1"/>
          <p:nvPr/>
        </p:nvSpPr>
        <p:spPr bwMode="auto">
          <a:xfrm>
            <a:off x="0" y="1066800"/>
            <a:ext cx="9082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r>
              <a:rPr lang="en-US" altLang="zh-CN" sz="2400" b="1" kern="0" dirty="0">
                <a:solidFill>
                  <a:srgbClr val="00B0F0"/>
                </a:solidFill>
              </a:rPr>
              <a:t>enforce</a:t>
            </a:r>
            <a:r>
              <a:rPr lang="zh-CN" altLang="en-US" sz="2400" b="1" kern="0" dirty="0">
                <a:solidFill>
                  <a:srgbClr val="00B0F0"/>
                </a:solidFill>
              </a:rPr>
              <a:t> </a:t>
            </a:r>
            <a:r>
              <a:rPr lang="en-US" altLang="zh-CN" sz="2400" b="1" kern="0" dirty="0">
                <a:solidFill>
                  <a:srgbClr val="00B0F0"/>
                </a:solidFill>
              </a:rPr>
              <a:t>only synchronization orderings</a:t>
            </a:r>
            <a:endParaRPr lang="en-US" altLang="zh-CN" sz="2400" kern="0" dirty="0">
              <a:solidFill>
                <a:srgbClr val="00B0F0"/>
              </a:solidFill>
            </a:endParaRPr>
          </a:p>
        </p:txBody>
      </p:sp>
      <p:sp>
        <p:nvSpPr>
          <p:cNvPr id="6" name="Oval 5"/>
          <p:cNvSpPr/>
          <p:nvPr/>
        </p:nvSpPr>
        <p:spPr>
          <a:xfrm>
            <a:off x="6019800" y="3136022"/>
            <a:ext cx="1144800" cy="864000"/>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019800" y="4711627"/>
            <a:ext cx="1143000" cy="864000"/>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0" y="1585332"/>
            <a:ext cx="9144000" cy="4613355"/>
          </a:xfrm>
          <a:prstGeom prst="rect">
            <a:avLst/>
          </a:prstGeom>
        </p:spPr>
      </p:pic>
      <p:sp>
        <p:nvSpPr>
          <p:cNvPr id="2" name="Title 1"/>
          <p:cNvSpPr>
            <a:spLocks noGrp="1"/>
          </p:cNvSpPr>
          <p:nvPr>
            <p:ph type="title"/>
          </p:nvPr>
        </p:nvSpPr>
        <p:spPr/>
        <p:txBody>
          <a:bodyPr/>
          <a:lstStyle/>
          <a:p>
            <a:r>
              <a:rPr lang="en-US" dirty="0"/>
              <a:t>Orderings</a:t>
            </a:r>
            <a:r>
              <a:rPr lang="zh-CN" altLang="en-US" dirty="0"/>
              <a:t> </a:t>
            </a:r>
            <a:r>
              <a:rPr lang="en-US" altLang="zh-CN" dirty="0"/>
              <a:t>vs </a:t>
            </a:r>
            <a:r>
              <a:rPr lang="en-US" altLang="zh-CN" dirty="0">
                <a:solidFill>
                  <a:schemeClr val="bg1"/>
                </a:solidFill>
              </a:rPr>
              <a:t>Consistency</a:t>
            </a:r>
            <a:endParaRPr lang="en-US" dirty="0">
              <a:solidFill>
                <a:schemeClr val="bg1"/>
              </a:solidFill>
            </a:endParaRPr>
          </a:p>
        </p:txBody>
      </p:sp>
      <p:sp>
        <p:nvSpPr>
          <p:cNvPr id="7" name="AutoShape 5"/>
          <p:cNvSpPr>
            <a:spLocks noChangeArrowheads="1"/>
          </p:cNvSpPr>
          <p:nvPr/>
        </p:nvSpPr>
        <p:spPr bwMode="auto">
          <a:xfrm>
            <a:off x="7753815" y="1584000"/>
            <a:ext cx="1371600" cy="864000"/>
          </a:xfrm>
          <a:prstGeom prst="roundRect">
            <a:avLst>
              <a:gd name="adj" fmla="val 16667"/>
            </a:avLst>
          </a:prstGeom>
          <a:noFill/>
          <a:ln w="57150">
            <a:solidFill>
              <a:srgbClr val="00B0F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B0F0"/>
              </a:solidFill>
              <a:effectLst/>
              <a:uLnTx/>
              <a:uFillTx/>
              <a:latin typeface="Arial" panose="020B0604020202020204" pitchFamily="34" charset="0"/>
              <a:ea typeface="宋体" panose="02010600030101010101" pitchFamily="2" charset="-122"/>
              <a:cs typeface="+mn-cs"/>
            </a:endParaRPr>
          </a:p>
        </p:txBody>
      </p:sp>
      <p:sp>
        <p:nvSpPr>
          <p:cNvPr id="8" name="Content Placeholder 2"/>
          <p:cNvSpPr txBox="1"/>
          <p:nvPr/>
        </p:nvSpPr>
        <p:spPr bwMode="auto">
          <a:xfrm>
            <a:off x="0" y="1066800"/>
            <a:ext cx="9082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r>
              <a:rPr lang="en-US" altLang="zh-CN" sz="2400" b="1" kern="0" dirty="0">
                <a:solidFill>
                  <a:srgbClr val="00B0F0"/>
                </a:solidFill>
              </a:rPr>
              <a:t>enforce</a:t>
            </a:r>
            <a:r>
              <a:rPr lang="zh-CN" altLang="en-US" sz="2400" b="1" kern="0" dirty="0">
                <a:solidFill>
                  <a:srgbClr val="00B0F0"/>
                </a:solidFill>
              </a:rPr>
              <a:t> </a:t>
            </a:r>
            <a:r>
              <a:rPr lang="en-US" altLang="zh-CN" sz="2400" b="1" kern="0" dirty="0">
                <a:solidFill>
                  <a:srgbClr val="00B0F0"/>
                </a:solidFill>
              </a:rPr>
              <a:t>only S</a:t>
            </a:r>
            <a:r>
              <a:rPr lang="en-US" altLang="zh-CN" sz="2400" b="1" kern="0" baseline="-25000" dirty="0">
                <a:solidFill>
                  <a:srgbClr val="00B0F0"/>
                </a:solidFill>
              </a:rPr>
              <a:t>A</a:t>
            </a:r>
            <a:r>
              <a:rPr lang="en-US" altLang="zh-CN" sz="2400" b="1" kern="0" dirty="0">
                <a:solidFill>
                  <a:srgbClr val="00B0F0"/>
                </a:solidFill>
              </a:rPr>
              <a:t> </a:t>
            </a:r>
            <a:r>
              <a:rPr lang="en-US" altLang="zh-CN" sz="2400" b="1" kern="0" dirty="0">
                <a:solidFill>
                  <a:srgbClr val="00B0F0"/>
                </a:solidFill>
                <a:sym typeface="Wingdings" panose="05000000000000000000" pitchFamily="2" charset="2"/>
              </a:rPr>
              <a:t> all and all  S</a:t>
            </a:r>
            <a:r>
              <a:rPr lang="en-US" altLang="zh-CN" sz="2400" b="1" kern="0" baseline="-25000" dirty="0">
                <a:solidFill>
                  <a:srgbClr val="00B0F0"/>
                </a:solidFill>
                <a:sym typeface="Wingdings" panose="05000000000000000000" pitchFamily="2" charset="2"/>
              </a:rPr>
              <a:t>R</a:t>
            </a:r>
            <a:endParaRPr lang="en-US" altLang="zh-CN" sz="2400" kern="0" baseline="-25000" dirty="0">
              <a:solidFill>
                <a:srgbClr val="00B0F0"/>
              </a:solidFill>
            </a:endParaRPr>
          </a:p>
        </p:txBody>
      </p:sp>
      <p:sp>
        <p:nvSpPr>
          <p:cNvPr id="6" name="Oval 5"/>
          <p:cNvSpPr/>
          <p:nvPr/>
        </p:nvSpPr>
        <p:spPr>
          <a:xfrm>
            <a:off x="7941117" y="3235932"/>
            <a:ext cx="1144800" cy="727200"/>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942017" y="4683000"/>
            <a:ext cx="1143000" cy="727200"/>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p:cNvSpPr txBox="1"/>
          <p:nvPr/>
        </p:nvSpPr>
        <p:spPr bwMode="auto">
          <a:xfrm>
            <a:off x="4680000" y="273600"/>
            <a:ext cx="396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9pPr>
          </a:lstStyle>
          <a:p>
            <a:r>
              <a:rPr lang="en-US" altLang="zh-CN" kern="0" dirty="0">
                <a:solidFill>
                  <a:schemeClr val="tx1"/>
                </a:solidFill>
              </a:rPr>
              <a:t>Consistency</a:t>
            </a:r>
            <a:endParaRPr lang="en-US" kern="0" dirty="0">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ctrTitle"/>
          </p:nvPr>
        </p:nvSpPr>
        <p:spPr>
          <a:xfrm>
            <a:off x="0" y="2130425"/>
            <a:ext cx="9144000" cy="1908175"/>
          </a:xfrm>
        </p:spPr>
        <p:txBody>
          <a:bodyPr/>
          <a:lstStyle/>
          <a:p>
            <a:pPr algn="l" eaLnBrk="1" hangingPunct="1"/>
            <a:br>
              <a:rPr lang="en-US" altLang="zh-CN" dirty="0"/>
            </a:br>
            <a:r>
              <a:rPr lang="en-US" altLang="zh-CN" dirty="0"/>
              <a:t>Consistency?</a:t>
            </a:r>
            <a:endParaRPr lang="en-US" altLang="zh-CN" dirty="0"/>
          </a:p>
        </p:txBody>
      </p:sp>
      <p:sp>
        <p:nvSpPr>
          <p:cNvPr id="3" name="Content Placeholder 2"/>
          <p:cNvSpPr txBox="1"/>
          <p:nvPr/>
        </p:nvSpPr>
        <p:spPr bwMode="auto">
          <a:xfrm>
            <a:off x="0" y="3168000"/>
            <a:ext cx="16002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endParaRPr lang="en-US" altLang="zh-CN" kern="0" dirty="0"/>
          </a:p>
          <a:p>
            <a:pPr eaLnBrk="1" hangingPunct="1">
              <a:buFontTx/>
              <a:buNone/>
              <a:defRPr/>
            </a:pPr>
            <a:r>
              <a:rPr lang="en-US" altLang="zh-CN" kern="0" dirty="0">
                <a:solidFill>
                  <a:srgbClr val="00B0F0"/>
                </a:solidFill>
              </a:rPr>
              <a:t>P1:</a:t>
            </a:r>
            <a:endParaRPr lang="en-US" altLang="zh-CN" kern="0" dirty="0">
              <a:solidFill>
                <a:srgbClr val="00B0F0"/>
              </a:solidFill>
            </a:endParaRPr>
          </a:p>
          <a:p>
            <a:pPr eaLnBrk="1" hangingPunct="1">
              <a:buFontTx/>
              <a:buNone/>
              <a:defRPr/>
            </a:pPr>
            <a:endParaRPr lang="en-US" altLang="zh-CN" kern="0" dirty="0">
              <a:solidFill>
                <a:srgbClr val="00B0F0"/>
              </a:solidFill>
            </a:endParaRPr>
          </a:p>
          <a:p>
            <a:pPr eaLnBrk="1" hangingPunct="1">
              <a:buFontTx/>
              <a:buNone/>
              <a:defRPr/>
            </a:pPr>
            <a:endParaRPr lang="en-US" altLang="zh-CN" kern="0" dirty="0">
              <a:solidFill>
                <a:srgbClr val="00B0F0"/>
              </a:solidFill>
            </a:endParaRPr>
          </a:p>
          <a:p>
            <a:pPr eaLnBrk="1" hangingPunct="1">
              <a:buFontTx/>
              <a:buNone/>
              <a:defRPr/>
            </a:pPr>
            <a:r>
              <a:rPr lang="en-US" altLang="zh-CN" kern="0" dirty="0">
                <a:solidFill>
                  <a:srgbClr val="00B0F0"/>
                </a:solidFill>
              </a:rPr>
              <a:t>L1: </a:t>
            </a:r>
            <a:endParaRPr lang="en-US" altLang="zh-CN" kern="0" dirty="0">
              <a:solidFill>
                <a:schemeClr val="bg1"/>
              </a:solidFill>
            </a:endParaRPr>
          </a:p>
        </p:txBody>
      </p:sp>
      <p:sp>
        <p:nvSpPr>
          <p:cNvPr id="4" name="Content Placeholder 2"/>
          <p:cNvSpPr txBox="1"/>
          <p:nvPr/>
        </p:nvSpPr>
        <p:spPr bwMode="auto">
          <a:xfrm>
            <a:off x="1219200" y="3168000"/>
            <a:ext cx="32004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endParaRPr lang="en-US" altLang="zh-CN" kern="0" dirty="0"/>
          </a:p>
          <a:p>
            <a:pPr eaLnBrk="1" hangingPunct="1">
              <a:buFontTx/>
              <a:buNone/>
              <a:defRPr/>
            </a:pPr>
            <a:r>
              <a:rPr lang="en-US" altLang="zh-CN" kern="0" dirty="0">
                <a:solidFill>
                  <a:srgbClr val="00B0F0"/>
                </a:solidFill>
              </a:rPr>
              <a:t>A = 0;</a:t>
            </a:r>
            <a:endParaRPr lang="en-US" altLang="zh-CN" kern="0" dirty="0">
              <a:solidFill>
                <a:srgbClr val="00B0F0"/>
              </a:solidFill>
            </a:endParaRPr>
          </a:p>
          <a:p>
            <a:pPr eaLnBrk="1" hangingPunct="1">
              <a:buFontTx/>
              <a:buNone/>
              <a:defRPr/>
            </a:pPr>
            <a:r>
              <a:rPr lang="en-US" altLang="zh-CN" kern="0" dirty="0">
                <a:solidFill>
                  <a:srgbClr val="00B0F0"/>
                </a:solidFill>
              </a:rPr>
              <a:t>……</a:t>
            </a:r>
            <a:endParaRPr lang="en-US" altLang="zh-CN" kern="0" dirty="0">
              <a:solidFill>
                <a:srgbClr val="00B0F0"/>
              </a:solidFill>
            </a:endParaRPr>
          </a:p>
          <a:p>
            <a:pPr eaLnBrk="1" hangingPunct="1">
              <a:buFontTx/>
              <a:buNone/>
              <a:defRPr/>
            </a:pPr>
            <a:r>
              <a:rPr lang="en-US" altLang="zh-CN" kern="0" dirty="0">
                <a:solidFill>
                  <a:srgbClr val="00B0F0"/>
                </a:solidFill>
              </a:rPr>
              <a:t>A = 1;</a:t>
            </a:r>
            <a:endParaRPr lang="en-US" altLang="zh-CN" kern="0" dirty="0">
              <a:solidFill>
                <a:srgbClr val="00B0F0"/>
              </a:solidFill>
            </a:endParaRPr>
          </a:p>
          <a:p>
            <a:pPr eaLnBrk="1" hangingPunct="1">
              <a:buFontTx/>
              <a:buNone/>
              <a:defRPr/>
            </a:pPr>
            <a:r>
              <a:rPr lang="en-US" altLang="zh-CN" kern="0" dirty="0">
                <a:solidFill>
                  <a:srgbClr val="00B0F0"/>
                </a:solidFill>
              </a:rPr>
              <a:t>if (B == 0)…</a:t>
            </a:r>
            <a:endParaRPr lang="en-US" altLang="zh-CN" kern="0" dirty="0">
              <a:solidFill>
                <a:schemeClr val="bg1"/>
              </a:solidFill>
            </a:endParaRPr>
          </a:p>
        </p:txBody>
      </p:sp>
      <p:sp>
        <p:nvSpPr>
          <p:cNvPr id="5" name="Content Placeholder 2"/>
          <p:cNvSpPr txBox="1"/>
          <p:nvPr/>
        </p:nvSpPr>
        <p:spPr bwMode="auto">
          <a:xfrm>
            <a:off x="4419600" y="3168000"/>
            <a:ext cx="16002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endParaRPr lang="en-US" altLang="zh-CN" kern="0" dirty="0">
              <a:solidFill>
                <a:srgbClr val="92D050"/>
              </a:solidFill>
            </a:endParaRPr>
          </a:p>
          <a:p>
            <a:pPr eaLnBrk="1" hangingPunct="1">
              <a:buFontTx/>
              <a:buNone/>
              <a:defRPr/>
            </a:pPr>
            <a:r>
              <a:rPr lang="en-US" altLang="zh-CN" kern="0" dirty="0">
                <a:solidFill>
                  <a:srgbClr val="92D050"/>
                </a:solidFill>
              </a:rPr>
              <a:t>P2:</a:t>
            </a:r>
            <a:endParaRPr lang="en-US" altLang="zh-CN" kern="0" dirty="0">
              <a:solidFill>
                <a:srgbClr val="92D050"/>
              </a:solidFill>
            </a:endParaRPr>
          </a:p>
          <a:p>
            <a:pPr eaLnBrk="1" hangingPunct="1">
              <a:buFontTx/>
              <a:buNone/>
              <a:defRPr/>
            </a:pPr>
            <a:endParaRPr lang="en-US" altLang="zh-CN" kern="0" dirty="0">
              <a:solidFill>
                <a:srgbClr val="92D050"/>
              </a:solidFill>
            </a:endParaRPr>
          </a:p>
          <a:p>
            <a:pPr eaLnBrk="1" hangingPunct="1">
              <a:buFontTx/>
              <a:buNone/>
              <a:defRPr/>
            </a:pPr>
            <a:endParaRPr lang="en-US" altLang="zh-CN" kern="0" dirty="0">
              <a:solidFill>
                <a:srgbClr val="92D050"/>
              </a:solidFill>
            </a:endParaRPr>
          </a:p>
          <a:p>
            <a:pPr eaLnBrk="1" hangingPunct="1">
              <a:buFontTx/>
              <a:buNone/>
              <a:defRPr/>
            </a:pPr>
            <a:r>
              <a:rPr lang="en-US" altLang="zh-CN" kern="0" dirty="0">
                <a:solidFill>
                  <a:srgbClr val="92D050"/>
                </a:solidFill>
              </a:rPr>
              <a:t>L2: </a:t>
            </a:r>
            <a:endParaRPr lang="en-US" altLang="zh-CN" kern="0" dirty="0">
              <a:solidFill>
                <a:srgbClr val="92D050"/>
              </a:solidFill>
            </a:endParaRPr>
          </a:p>
        </p:txBody>
      </p:sp>
      <p:sp>
        <p:nvSpPr>
          <p:cNvPr id="6" name="Content Placeholder 2"/>
          <p:cNvSpPr txBox="1"/>
          <p:nvPr/>
        </p:nvSpPr>
        <p:spPr bwMode="auto">
          <a:xfrm>
            <a:off x="5638800" y="3168000"/>
            <a:ext cx="32004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endParaRPr lang="en-US" altLang="zh-CN" kern="0" dirty="0">
              <a:solidFill>
                <a:srgbClr val="92D050"/>
              </a:solidFill>
            </a:endParaRPr>
          </a:p>
          <a:p>
            <a:pPr eaLnBrk="1" hangingPunct="1">
              <a:buFontTx/>
              <a:buNone/>
              <a:defRPr/>
            </a:pPr>
            <a:r>
              <a:rPr lang="en-US" altLang="zh-CN" kern="0" dirty="0">
                <a:solidFill>
                  <a:srgbClr val="92D050"/>
                </a:solidFill>
              </a:rPr>
              <a:t>B = 0;</a:t>
            </a:r>
            <a:endParaRPr lang="en-US" altLang="zh-CN" kern="0" dirty="0">
              <a:solidFill>
                <a:srgbClr val="92D050"/>
              </a:solidFill>
            </a:endParaRPr>
          </a:p>
          <a:p>
            <a:pPr eaLnBrk="1" hangingPunct="1">
              <a:buFontTx/>
              <a:buNone/>
              <a:defRPr/>
            </a:pPr>
            <a:r>
              <a:rPr lang="en-US" altLang="zh-CN" kern="0" dirty="0">
                <a:solidFill>
                  <a:srgbClr val="92D050"/>
                </a:solidFill>
              </a:rPr>
              <a:t>……</a:t>
            </a:r>
            <a:endParaRPr lang="en-US" altLang="zh-CN" kern="0" dirty="0">
              <a:solidFill>
                <a:srgbClr val="92D050"/>
              </a:solidFill>
            </a:endParaRPr>
          </a:p>
          <a:p>
            <a:pPr eaLnBrk="1" hangingPunct="1">
              <a:buFontTx/>
              <a:buNone/>
              <a:defRPr/>
            </a:pPr>
            <a:r>
              <a:rPr lang="en-US" altLang="zh-CN" kern="0" dirty="0">
                <a:solidFill>
                  <a:srgbClr val="92D050"/>
                </a:solidFill>
              </a:rPr>
              <a:t>B = 1;</a:t>
            </a:r>
            <a:endParaRPr lang="en-US" altLang="zh-CN" kern="0" dirty="0">
              <a:solidFill>
                <a:srgbClr val="92D050"/>
              </a:solidFill>
            </a:endParaRPr>
          </a:p>
          <a:p>
            <a:pPr eaLnBrk="1" hangingPunct="1">
              <a:buFontTx/>
              <a:buNone/>
              <a:defRPr/>
            </a:pPr>
            <a:r>
              <a:rPr lang="en-US" altLang="zh-CN" kern="0" dirty="0">
                <a:solidFill>
                  <a:srgbClr val="92D050"/>
                </a:solidFill>
              </a:rPr>
              <a:t>if (A == 0)…</a:t>
            </a:r>
            <a:endParaRPr lang="en-US" altLang="zh-CN" kern="0" dirty="0">
              <a:solidFill>
                <a:srgbClr val="92D05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bwMode="auto">
          <a:xfrm>
            <a:off x="0" y="2130425"/>
            <a:ext cx="9906000"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9pPr>
          </a:lstStyle>
          <a:p>
            <a:pPr algn="l" eaLnBrk="1" hangingPunct="1"/>
            <a:br>
              <a:rPr lang="en-US" altLang="zh-CN" kern="0" dirty="0"/>
            </a:br>
            <a:r>
              <a:rPr lang="en-US" altLang="zh-CN" kern="0" dirty="0"/>
              <a:t>relax</a:t>
            </a:r>
            <a:r>
              <a:rPr lang="en-US" altLang="zh-CN" sz="3200" kern="0" dirty="0"/>
              <a:t> </a:t>
            </a:r>
            <a:r>
              <a:rPr lang="en-US" altLang="zh-CN" sz="3200" kern="0" dirty="0">
                <a:solidFill>
                  <a:schemeClr val="bg1"/>
                </a:solidFill>
              </a:rPr>
              <a:t>consistency</a:t>
            </a:r>
            <a:r>
              <a:rPr lang="en-US" altLang="zh-CN" kern="0" dirty="0"/>
              <a:t> for </a:t>
            </a:r>
            <a:r>
              <a:rPr lang="en-US" altLang="zh-CN" sz="4800" kern="0" dirty="0"/>
              <a:t>efficiency</a:t>
            </a:r>
            <a:endParaRPr lang="en-US" altLang="zh-CN" sz="4800" kern="0" dirty="0"/>
          </a:p>
        </p:txBody>
      </p:sp>
      <p:sp>
        <p:nvSpPr>
          <p:cNvPr id="11" name="Title 1"/>
          <p:cNvSpPr txBox="1"/>
          <p:nvPr/>
        </p:nvSpPr>
        <p:spPr bwMode="auto">
          <a:xfrm>
            <a:off x="1148400" y="2923200"/>
            <a:ext cx="396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9pPr>
          </a:lstStyle>
          <a:p>
            <a:r>
              <a:rPr lang="en-US" altLang="zh-CN" sz="3200" kern="0" dirty="0">
                <a:solidFill>
                  <a:schemeClr val="tx1"/>
                </a:solidFill>
              </a:rPr>
              <a:t>Consistency</a:t>
            </a:r>
            <a:endParaRPr lang="en-US" sz="3200" kern="0" dirty="0">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ctrTitle"/>
          </p:nvPr>
        </p:nvSpPr>
        <p:spPr>
          <a:xfrm>
            <a:off x="0" y="2130425"/>
            <a:ext cx="9220200" cy="1908175"/>
          </a:xfrm>
        </p:spPr>
        <p:txBody>
          <a:bodyPr/>
          <a:lstStyle/>
          <a:p>
            <a:pPr algn="l" eaLnBrk="1" hangingPunct="1"/>
            <a:br>
              <a:rPr lang="en-US" altLang="zh-CN" dirty="0"/>
            </a:br>
            <a:r>
              <a:rPr lang="en-US" altLang="zh-CN" dirty="0"/>
              <a:t>how to gain efficiency</a:t>
            </a:r>
            <a:endParaRPr lang="en-US" altLang="zh-CN" dirty="0"/>
          </a:p>
        </p:txBody>
      </p:sp>
      <p:sp>
        <p:nvSpPr>
          <p:cNvPr id="3" name="Rectangle 2"/>
          <p:cNvSpPr txBox="1">
            <a:spLocks noChangeArrowheads="1"/>
          </p:cNvSpPr>
          <p:nvPr/>
        </p:nvSpPr>
        <p:spPr bwMode="auto">
          <a:xfrm>
            <a:off x="0" y="2892425"/>
            <a:ext cx="9220200"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9pPr>
          </a:lstStyle>
          <a:p>
            <a:pPr algn="l" eaLnBrk="1" hangingPunct="1"/>
            <a:br>
              <a:rPr lang="en-US" altLang="zh-CN" kern="0" dirty="0"/>
            </a:br>
            <a:r>
              <a:rPr lang="en-US" altLang="zh-CN" kern="0" dirty="0"/>
              <a:t>alternatively?</a:t>
            </a:r>
            <a:endParaRPr lang="en-US" altLang="zh-CN" kern="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Speculation</a:t>
            </a:r>
            <a:endParaRPr lang="en-US" dirty="0"/>
          </a:p>
        </p:txBody>
      </p:sp>
      <p:sp>
        <p:nvSpPr>
          <p:cNvPr id="3" name="Content Placeholder 2"/>
          <p:cNvSpPr>
            <a:spLocks noGrp="1"/>
          </p:cNvSpPr>
          <p:nvPr>
            <p:ph idx="1"/>
          </p:nvPr>
        </p:nvSpPr>
        <p:spPr/>
        <p:txBody>
          <a:bodyPr/>
          <a:lstStyle/>
          <a:p>
            <a:r>
              <a:rPr lang="en-US" dirty="0"/>
              <a:t>U</a:t>
            </a:r>
            <a:r>
              <a:rPr lang="en-US" dirty="0"/>
              <a:t>se speculation to hide latency in strict consistency models</a:t>
            </a:r>
            <a:endParaRPr lang="en-US" dirty="0"/>
          </a:p>
          <a:p>
            <a:r>
              <a:rPr lang="en-US" dirty="0"/>
              <a:t>E</a:t>
            </a:r>
            <a:r>
              <a:rPr lang="en-US" dirty="0"/>
              <a:t>nable out-of-order memory references using dynamic scheduling</a:t>
            </a:r>
            <a:endParaRPr lang="en-US" dirty="0"/>
          </a:p>
          <a:p>
            <a:endParaRPr lang="en-US" dirty="0"/>
          </a:p>
          <a:p>
            <a:r>
              <a:rPr lang="en-US" dirty="0">
                <a:solidFill>
                  <a:srgbClr val="FFC000"/>
                </a:solidFill>
              </a:rPr>
              <a:t>V</a:t>
            </a:r>
            <a:r>
              <a:rPr lang="en-US" dirty="0">
                <a:solidFill>
                  <a:srgbClr val="FFC000"/>
                </a:solidFill>
              </a:rPr>
              <a:t>iolate sequential consistency / affect program accuracy? </a:t>
            </a:r>
            <a:endParaRPr lang="en-US" dirty="0">
              <a:solidFill>
                <a:srgbClr val="FFC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Speculation</a:t>
            </a:r>
            <a:endParaRPr lang="en-US" dirty="0"/>
          </a:p>
        </p:txBody>
      </p:sp>
      <p:sp>
        <p:nvSpPr>
          <p:cNvPr id="3" name="Content Placeholder 2"/>
          <p:cNvSpPr>
            <a:spLocks noGrp="1"/>
          </p:cNvSpPr>
          <p:nvPr>
            <p:ph idx="1"/>
          </p:nvPr>
        </p:nvSpPr>
        <p:spPr>
          <a:xfrm>
            <a:off x="457200" y="1600200"/>
            <a:ext cx="8839200" cy="5257800"/>
          </a:xfrm>
        </p:spPr>
        <p:txBody>
          <a:bodyPr/>
          <a:lstStyle/>
          <a:p>
            <a:r>
              <a:rPr lang="en-US" dirty="0">
                <a:solidFill>
                  <a:srgbClr val="00B0F0"/>
                </a:solidFill>
              </a:rPr>
              <a:t>D</a:t>
            </a:r>
            <a:r>
              <a:rPr lang="en-US" dirty="0">
                <a:solidFill>
                  <a:srgbClr val="00B0F0"/>
                </a:solidFill>
              </a:rPr>
              <a:t>elayed commit:</a:t>
            </a:r>
            <a:r>
              <a:rPr lang="en-US" dirty="0"/>
              <a:t>                              given write invalidate coherence,           if the processor receives an invalidation for a uncommitted memory reference, the processor uses speculation recovery to back out of computation, and           restart with the memory reference whose address was invalidated</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0" y="0"/>
            <a:ext cx="6616521" cy="6858000"/>
          </a:xfrm>
          <a:prstGeom prst="rect">
            <a:avLst/>
          </a:prstGeom>
        </p:spPr>
      </p:pic>
      <p:sp>
        <p:nvSpPr>
          <p:cNvPr id="2" name="Title 1"/>
          <p:cNvSpPr>
            <a:spLocks noGrp="1"/>
          </p:cNvSpPr>
          <p:nvPr>
            <p:ph type="title"/>
          </p:nvPr>
        </p:nvSpPr>
        <p:spPr>
          <a:xfrm>
            <a:off x="2527478" y="5029200"/>
            <a:ext cx="6616521" cy="1143000"/>
          </a:xfrm>
        </p:spPr>
        <p:txBody>
          <a:bodyPr/>
          <a:lstStyle/>
          <a:p>
            <a:pPr algn="r"/>
            <a:r>
              <a:rPr lang="en-US" dirty="0">
                <a:solidFill>
                  <a:srgbClr val="00B0F0"/>
                </a:solidFill>
              </a:rPr>
              <a:t>Hardware Speculation</a:t>
            </a:r>
            <a:endParaRPr lang="en-US" dirty="0">
              <a:solidFill>
                <a:srgbClr val="00B0F0"/>
              </a:solidFill>
            </a:endParaRPr>
          </a:p>
        </p:txBody>
      </p:sp>
      <p:sp>
        <p:nvSpPr>
          <p:cNvPr id="6" name="Content Placeholder 2"/>
          <p:cNvSpPr txBox="1"/>
          <p:nvPr/>
        </p:nvSpPr>
        <p:spPr bwMode="auto">
          <a:xfrm>
            <a:off x="304800" y="166037"/>
            <a:ext cx="5447400" cy="67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sz="3200" b="0" i="0" u="none" strike="noStrike" kern="0" cap="none" spc="0" normalizeH="0" baseline="0" noProof="0" dirty="0">
                <a:ln>
                  <a:noFill/>
                </a:ln>
                <a:solidFill>
                  <a:srgbClr val="92D050"/>
                </a:solidFill>
                <a:effectLst/>
                <a:uLnTx/>
                <a:uFillTx/>
                <a:latin typeface="Verdana" panose="020B0604030504040204"/>
                <a:ea typeface="宋体" panose="02010600030101010101" pitchFamily="2" charset="-122"/>
                <a:cs typeface="+mn-cs"/>
              </a:rPr>
              <a:t>Reorder Buffer (ROB)</a:t>
            </a:r>
            <a:endParaRPr kumimoji="0" lang="en-US" sz="3200" b="0" i="0" u="none" strike="noStrike" kern="0" cap="none" spc="0" normalizeH="0" baseline="0" noProof="0" dirty="0">
              <a:ln>
                <a:noFill/>
              </a:ln>
              <a:solidFill>
                <a:srgbClr val="92D050"/>
              </a:solidFill>
              <a:effectLst/>
              <a:uLnTx/>
              <a:uFillTx/>
              <a:latin typeface="Verdana" panose="020B0604030504040204"/>
              <a:ea typeface="宋体" panose="02010600030101010101" pitchFamily="2" charset="-122"/>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ctrTitle"/>
          </p:nvPr>
        </p:nvSpPr>
        <p:spPr>
          <a:xfrm>
            <a:off x="0" y="2130425"/>
            <a:ext cx="9220200" cy="1908175"/>
          </a:xfrm>
        </p:spPr>
        <p:txBody>
          <a:bodyPr/>
          <a:lstStyle/>
          <a:p>
            <a:pPr algn="l" eaLnBrk="1" hangingPunct="1"/>
            <a:br>
              <a:rPr lang="en-US" altLang="zh-CN" dirty="0"/>
            </a:br>
            <a:r>
              <a:rPr lang="en-US" altLang="zh-CN" dirty="0"/>
              <a:t>how to gain efficiency more</a:t>
            </a:r>
            <a:endParaRPr lang="en-US" altLang="zh-CN" dirty="0"/>
          </a:p>
        </p:txBody>
      </p:sp>
      <p:sp>
        <p:nvSpPr>
          <p:cNvPr id="3" name="Rectangle 2"/>
          <p:cNvSpPr txBox="1">
            <a:spLocks noChangeArrowheads="1"/>
          </p:cNvSpPr>
          <p:nvPr/>
        </p:nvSpPr>
        <p:spPr bwMode="auto">
          <a:xfrm>
            <a:off x="0" y="2892425"/>
            <a:ext cx="9220200"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9pPr>
          </a:lstStyle>
          <a:p>
            <a:pPr algn="l" eaLnBrk="1" hangingPunct="1"/>
            <a:br>
              <a:rPr lang="en-US" altLang="zh-CN" kern="0" dirty="0"/>
            </a:br>
            <a:r>
              <a:rPr lang="en-US" altLang="zh-CN" kern="0" dirty="0"/>
              <a:t>another resort</a:t>
            </a:r>
            <a:endParaRPr lang="en-US" altLang="zh-CN" kern="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0" y="0"/>
            <a:ext cx="7693041" cy="6858000"/>
          </a:xfrm>
          <a:prstGeom prst="rect">
            <a:avLst/>
          </a:prstGeom>
        </p:spPr>
      </p:pic>
      <p:sp>
        <p:nvSpPr>
          <p:cNvPr id="2" name="Title 1"/>
          <p:cNvSpPr>
            <a:spLocks noGrp="1"/>
          </p:cNvSpPr>
          <p:nvPr>
            <p:ph type="title"/>
          </p:nvPr>
        </p:nvSpPr>
        <p:spPr/>
        <p:txBody>
          <a:bodyPr/>
          <a:lstStyle/>
          <a:p>
            <a:pPr algn="r"/>
            <a:r>
              <a:rPr lang="en-US" dirty="0"/>
              <a:t>Multithreading</a:t>
            </a:r>
            <a:endParaRPr lang="en-US" dirty="0"/>
          </a:p>
        </p:txBody>
      </p:sp>
      <p:sp>
        <p:nvSpPr>
          <p:cNvPr id="5" name="Content Placeholder 2"/>
          <p:cNvSpPr txBox="1"/>
          <p:nvPr/>
        </p:nvSpPr>
        <p:spPr bwMode="auto">
          <a:xfrm>
            <a:off x="0" y="1143000"/>
            <a:ext cx="91440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gn="r" eaLnBrk="1" hangingPunct="1">
              <a:buFontTx/>
              <a:buNone/>
              <a:defRPr/>
            </a:pPr>
            <a:r>
              <a:rPr lang="en-US" altLang="zh-CN" sz="2400" b="1" kern="0" dirty="0">
                <a:solidFill>
                  <a:srgbClr val="00B0F0"/>
                </a:solidFill>
              </a:rPr>
              <a:t>8-processor, dual-core</a:t>
            </a:r>
            <a:endParaRPr lang="en-US" altLang="zh-CN" sz="2400" b="1" kern="0" dirty="0">
              <a:solidFill>
                <a:srgbClr val="00B0F0"/>
              </a:solidFill>
            </a:endParaRPr>
          </a:p>
          <a:p>
            <a:pPr algn="r" eaLnBrk="1" hangingPunct="1">
              <a:buFontTx/>
              <a:buNone/>
              <a:defRPr/>
            </a:pPr>
            <a:r>
              <a:rPr lang="en-US" altLang="zh-CN" sz="2400" b="1" kern="0" dirty="0">
                <a:solidFill>
                  <a:srgbClr val="00B0F0"/>
                </a:solidFill>
              </a:rPr>
              <a:t>single-thread per core</a:t>
            </a:r>
            <a:endParaRPr lang="en-US" altLang="zh-CN" sz="2400" b="1" kern="0" dirty="0">
              <a:solidFill>
                <a:srgbClr val="00B0F0"/>
              </a:solidFill>
            </a:endParaRPr>
          </a:p>
          <a:p>
            <a:pPr algn="r" eaLnBrk="1" hangingPunct="1">
              <a:buFontTx/>
              <a:buNone/>
              <a:defRPr/>
            </a:pPr>
            <a:r>
              <a:rPr lang="en-US" altLang="zh-CN" sz="2400" b="1" kern="0" dirty="0">
                <a:solidFill>
                  <a:srgbClr val="00B0F0"/>
                </a:solidFill>
              </a:rPr>
              <a:t>vs</a:t>
            </a:r>
            <a:endParaRPr lang="en-US" altLang="zh-CN" sz="2400" b="1" kern="0" dirty="0">
              <a:solidFill>
                <a:srgbClr val="00B0F0"/>
              </a:solidFill>
            </a:endParaRPr>
          </a:p>
          <a:p>
            <a:pPr algn="r" eaLnBrk="1" hangingPunct="1">
              <a:buFontTx/>
              <a:buNone/>
              <a:defRPr/>
            </a:pPr>
            <a:r>
              <a:rPr lang="en-US" altLang="zh-CN" sz="2400" b="1" kern="0" dirty="0">
                <a:solidFill>
                  <a:srgbClr val="00B0F0"/>
                </a:solidFill>
              </a:rPr>
              <a:t>dual threads per core</a:t>
            </a:r>
            <a:endParaRPr lang="en-US" altLang="zh-CN" sz="2400" b="1" kern="0" dirty="0">
              <a:solidFill>
                <a:srgbClr val="00B0F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5" name="Rectangle 2"/>
          <p:cNvSpPr>
            <a:spLocks noGrp="1" noChangeArrowheads="1"/>
          </p:cNvSpPr>
          <p:nvPr>
            <p:ph type="title"/>
          </p:nvPr>
        </p:nvSpPr>
        <p:spPr/>
        <p:txBody>
          <a:bodyPr/>
          <a:lstStyle/>
          <a:p>
            <a:pPr eaLnBrk="1" hangingPunct="1"/>
            <a:r>
              <a:rPr lang="en-US" altLang="zh-CN"/>
              <a:t>Review</a:t>
            </a:r>
            <a:endParaRPr lang="en-US" altLang="zh-CN"/>
          </a:p>
        </p:txBody>
      </p:sp>
      <p:sp>
        <p:nvSpPr>
          <p:cNvPr id="272386" name="Rectangle 3"/>
          <p:cNvSpPr>
            <a:spLocks noGrp="1" noChangeArrowheads="1"/>
          </p:cNvSpPr>
          <p:nvPr>
            <p:ph type="body" idx="1"/>
          </p:nvPr>
        </p:nvSpPr>
        <p:spPr>
          <a:xfrm>
            <a:off x="457200" y="1600200"/>
            <a:ext cx="8686800" cy="4525963"/>
          </a:xfrm>
        </p:spPr>
        <p:txBody>
          <a:bodyPr/>
          <a:lstStyle/>
          <a:p>
            <a:pPr eaLnBrk="1" hangingPunct="1"/>
            <a:r>
              <a:rPr lang="en-US" altLang="zh-CN" dirty="0"/>
              <a:t>Automatic exchange</a:t>
            </a:r>
            <a:endParaRPr lang="en-US" altLang="zh-CN" dirty="0"/>
          </a:p>
          <a:p>
            <a:pPr eaLnBrk="1" hangingPunct="1"/>
            <a:r>
              <a:rPr lang="en-US" altLang="zh-CN" dirty="0"/>
              <a:t>Lock and spin lock</a:t>
            </a:r>
            <a:endParaRPr lang="en-US" altLang="zh-CN" dirty="0"/>
          </a:p>
          <a:p>
            <a:pPr eaLnBrk="1" hangingPunct="1"/>
            <a:r>
              <a:rPr lang="en-US" altLang="zh-CN" dirty="0"/>
              <a:t>Sequential consistency</a:t>
            </a:r>
            <a:endParaRPr lang="en-US" altLang="zh-CN" dirty="0"/>
          </a:p>
          <a:p>
            <a:pPr eaLnBrk="1" hangingPunct="1"/>
            <a:r>
              <a:rPr lang="en-US" altLang="zh-CN" dirty="0"/>
              <a:t>Total store order</a:t>
            </a:r>
            <a:endParaRPr lang="en-US" altLang="zh-CN" dirty="0"/>
          </a:p>
          <a:p>
            <a:pPr eaLnBrk="1" hangingPunct="1"/>
            <a:r>
              <a:rPr lang="en-US" altLang="zh-CN" dirty="0"/>
              <a:t>Partial store order</a:t>
            </a:r>
            <a:endParaRPr lang="en-US" altLang="zh-CN" dirty="0"/>
          </a:p>
          <a:p>
            <a:pPr eaLnBrk="1" hangingPunct="1"/>
            <a:r>
              <a:rPr lang="en-US" altLang="zh-CN" dirty="0"/>
              <a:t>Weak ordering</a:t>
            </a:r>
            <a:endParaRPr lang="en-US" altLang="zh-CN" dirty="0"/>
          </a:p>
          <a:p>
            <a:pPr eaLnBrk="1" hangingPunct="1"/>
            <a:r>
              <a:rPr lang="en-US" altLang="zh-CN" dirty="0"/>
              <a:t>Release consistency</a:t>
            </a:r>
            <a:endParaRPr lang="en-US" altLang="zh-CN" dirty="0"/>
          </a:p>
          <a:p>
            <a:pPr eaLnBrk="1" hangingPunct="1"/>
            <a:endParaRPr lang="en-US" altLang="zh-C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0" y="1047750"/>
            <a:ext cx="3857625" cy="4750770"/>
          </a:xfrm>
          <a:prstGeom prst="rect">
            <a:avLst/>
          </a:prstGeom>
        </p:spPr>
      </p:pic>
      <p:sp>
        <p:nvSpPr>
          <p:cNvPr id="4" name="Rectangle 5"/>
          <p:cNvSpPr txBox="1">
            <a:spLocks noChangeArrowheads="1"/>
          </p:cNvSpPr>
          <p:nvPr/>
        </p:nvSpPr>
        <p:spPr bwMode="auto">
          <a:xfrm>
            <a:off x="3581400" y="2971800"/>
            <a:ext cx="5562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9pPr>
          </a:lstStyle>
          <a:p>
            <a:pPr algn="r" eaLnBrk="1" hangingPunct="1"/>
            <a:r>
              <a:rPr lang="en-US" altLang="zh-CN" kern="0" dirty="0"/>
              <a:t>Chapter 5.5-5.7</a:t>
            </a:r>
            <a:endParaRPr lang="en-US" altLang="zh-CN" kern="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49" name="Rectangle 2"/>
          <p:cNvSpPr>
            <a:spLocks noGrp="1" noChangeArrowheads="1"/>
          </p:cNvSpPr>
          <p:nvPr>
            <p:ph type="title"/>
          </p:nvPr>
        </p:nvSpPr>
        <p:spPr>
          <a:xfrm>
            <a:off x="0" y="2590800"/>
            <a:ext cx="9144000" cy="1143000"/>
          </a:xfrm>
        </p:spPr>
        <p:txBody>
          <a:bodyPr/>
          <a:lstStyle/>
          <a:p>
            <a:pPr eaLnBrk="1" hangingPunct="1"/>
            <a:r>
              <a:rPr lang="en-US" altLang="zh-CN" sz="9600"/>
              <a:t>?</a:t>
            </a:r>
            <a:endParaRPr lang="en-US" altLang="zh-CN" sz="9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ctrTitle"/>
          </p:nvPr>
        </p:nvSpPr>
        <p:spPr>
          <a:xfrm>
            <a:off x="0" y="2130425"/>
            <a:ext cx="9144000" cy="1908175"/>
          </a:xfrm>
        </p:spPr>
        <p:txBody>
          <a:bodyPr/>
          <a:lstStyle/>
          <a:p>
            <a:pPr algn="l" eaLnBrk="1" hangingPunct="1"/>
            <a:br>
              <a:rPr lang="en-US" altLang="zh-CN" dirty="0"/>
            </a:br>
            <a:r>
              <a:rPr lang="en-US" altLang="zh-CN" dirty="0"/>
              <a:t>Consistency?</a:t>
            </a:r>
            <a:endParaRPr lang="en-US" altLang="zh-CN" dirty="0"/>
          </a:p>
        </p:txBody>
      </p:sp>
      <p:sp>
        <p:nvSpPr>
          <p:cNvPr id="3" name="Content Placeholder 2"/>
          <p:cNvSpPr txBox="1"/>
          <p:nvPr/>
        </p:nvSpPr>
        <p:spPr bwMode="auto">
          <a:xfrm>
            <a:off x="0" y="3168000"/>
            <a:ext cx="9144000" cy="369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endParaRPr lang="en-US" altLang="zh-CN" kern="0" dirty="0"/>
          </a:p>
          <a:p>
            <a:pPr eaLnBrk="1" hangingPunct="1">
              <a:buFontTx/>
              <a:buNone/>
              <a:defRPr/>
            </a:pPr>
            <a:r>
              <a:rPr lang="en-US" altLang="zh-CN" kern="0" dirty="0">
                <a:solidFill>
                  <a:srgbClr val="00B0F0"/>
                </a:solidFill>
              </a:rPr>
              <a:t>P1:</a:t>
            </a:r>
            <a:endParaRPr lang="en-US" altLang="zh-CN" kern="0" dirty="0">
              <a:solidFill>
                <a:srgbClr val="00B0F0"/>
              </a:solidFill>
            </a:endParaRPr>
          </a:p>
          <a:p>
            <a:pPr eaLnBrk="1" hangingPunct="1">
              <a:buFontTx/>
              <a:buNone/>
              <a:defRPr/>
            </a:pPr>
            <a:endParaRPr lang="en-US" altLang="zh-CN" kern="0" dirty="0">
              <a:solidFill>
                <a:srgbClr val="00B0F0"/>
              </a:solidFill>
            </a:endParaRPr>
          </a:p>
          <a:p>
            <a:pPr eaLnBrk="1" hangingPunct="1">
              <a:buFontTx/>
              <a:buNone/>
              <a:defRPr/>
            </a:pPr>
            <a:endParaRPr lang="en-US" altLang="zh-CN" kern="0" dirty="0">
              <a:solidFill>
                <a:srgbClr val="00B0F0"/>
              </a:solidFill>
            </a:endParaRPr>
          </a:p>
          <a:p>
            <a:pPr eaLnBrk="1" hangingPunct="1">
              <a:buFontTx/>
              <a:buNone/>
              <a:defRPr/>
            </a:pPr>
            <a:r>
              <a:rPr lang="en-US" altLang="zh-CN" kern="0" dirty="0">
                <a:solidFill>
                  <a:srgbClr val="00B0F0"/>
                </a:solidFill>
              </a:rPr>
              <a:t>L1:</a:t>
            </a:r>
            <a:endParaRPr lang="en-US" altLang="zh-CN" kern="0" dirty="0">
              <a:solidFill>
                <a:srgbClr val="00B0F0"/>
              </a:solidFill>
            </a:endParaRPr>
          </a:p>
          <a:p>
            <a:pPr eaLnBrk="1" hangingPunct="1">
              <a:buFontTx/>
              <a:buNone/>
              <a:defRPr/>
            </a:pPr>
            <a:r>
              <a:rPr lang="en-US" altLang="zh-CN" b="1" kern="0" dirty="0">
                <a:solidFill>
                  <a:srgbClr val="00B0F0"/>
                </a:solidFill>
              </a:rPr>
              <a:t>serialization/ordering among writes </a:t>
            </a:r>
            <a:endParaRPr lang="en-US" altLang="zh-CN" b="1" kern="0" dirty="0">
              <a:solidFill>
                <a:schemeClr val="bg1"/>
              </a:solidFill>
            </a:endParaRPr>
          </a:p>
        </p:txBody>
      </p:sp>
      <p:sp>
        <p:nvSpPr>
          <p:cNvPr id="4" name="Content Placeholder 2"/>
          <p:cNvSpPr txBox="1"/>
          <p:nvPr/>
        </p:nvSpPr>
        <p:spPr bwMode="auto">
          <a:xfrm>
            <a:off x="1219200" y="3168000"/>
            <a:ext cx="32004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endParaRPr lang="en-US" altLang="zh-CN" kern="0" dirty="0"/>
          </a:p>
          <a:p>
            <a:pPr eaLnBrk="1" hangingPunct="1">
              <a:buFontTx/>
              <a:buNone/>
              <a:defRPr/>
            </a:pPr>
            <a:r>
              <a:rPr lang="en-US" altLang="zh-CN" kern="0" dirty="0">
                <a:solidFill>
                  <a:srgbClr val="00B0F0"/>
                </a:solidFill>
              </a:rPr>
              <a:t>A = 0;</a:t>
            </a:r>
            <a:endParaRPr lang="en-US" altLang="zh-CN" kern="0" dirty="0">
              <a:solidFill>
                <a:srgbClr val="00B0F0"/>
              </a:solidFill>
            </a:endParaRPr>
          </a:p>
          <a:p>
            <a:pPr eaLnBrk="1" hangingPunct="1">
              <a:buFontTx/>
              <a:buNone/>
              <a:defRPr/>
            </a:pPr>
            <a:r>
              <a:rPr lang="en-US" altLang="zh-CN" kern="0" dirty="0">
                <a:solidFill>
                  <a:srgbClr val="00B0F0"/>
                </a:solidFill>
              </a:rPr>
              <a:t>……</a:t>
            </a:r>
            <a:endParaRPr lang="en-US" altLang="zh-CN" kern="0" dirty="0">
              <a:solidFill>
                <a:srgbClr val="00B0F0"/>
              </a:solidFill>
            </a:endParaRPr>
          </a:p>
          <a:p>
            <a:pPr eaLnBrk="1" hangingPunct="1">
              <a:buFontTx/>
              <a:buNone/>
              <a:defRPr/>
            </a:pPr>
            <a:r>
              <a:rPr lang="en-US" altLang="zh-CN" kern="0" dirty="0">
                <a:solidFill>
                  <a:srgbClr val="00B0F0"/>
                </a:solidFill>
              </a:rPr>
              <a:t>A = 1;</a:t>
            </a:r>
            <a:endParaRPr lang="en-US" altLang="zh-CN" kern="0" dirty="0">
              <a:solidFill>
                <a:srgbClr val="00B0F0"/>
              </a:solidFill>
            </a:endParaRPr>
          </a:p>
          <a:p>
            <a:pPr eaLnBrk="1" hangingPunct="1">
              <a:buFontTx/>
              <a:buNone/>
              <a:defRPr/>
            </a:pPr>
            <a:r>
              <a:rPr lang="en-US" altLang="zh-CN" kern="0" dirty="0">
                <a:solidFill>
                  <a:srgbClr val="00B0F0"/>
                </a:solidFill>
              </a:rPr>
              <a:t>if (B == 0)…</a:t>
            </a:r>
            <a:endParaRPr lang="en-US" altLang="zh-CN" kern="0" dirty="0">
              <a:solidFill>
                <a:schemeClr val="bg1"/>
              </a:solidFill>
            </a:endParaRPr>
          </a:p>
        </p:txBody>
      </p:sp>
      <p:sp>
        <p:nvSpPr>
          <p:cNvPr id="5" name="Content Placeholder 2"/>
          <p:cNvSpPr txBox="1"/>
          <p:nvPr/>
        </p:nvSpPr>
        <p:spPr bwMode="auto">
          <a:xfrm>
            <a:off x="4419600" y="3168000"/>
            <a:ext cx="16002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endParaRPr lang="en-US" altLang="zh-CN" kern="0" dirty="0">
              <a:solidFill>
                <a:srgbClr val="92D050"/>
              </a:solidFill>
            </a:endParaRPr>
          </a:p>
          <a:p>
            <a:pPr eaLnBrk="1" hangingPunct="1">
              <a:buFontTx/>
              <a:buNone/>
              <a:defRPr/>
            </a:pPr>
            <a:r>
              <a:rPr lang="en-US" altLang="zh-CN" kern="0" dirty="0">
                <a:solidFill>
                  <a:srgbClr val="92D050"/>
                </a:solidFill>
              </a:rPr>
              <a:t>P2:</a:t>
            </a:r>
            <a:endParaRPr lang="en-US" altLang="zh-CN" kern="0" dirty="0">
              <a:solidFill>
                <a:srgbClr val="92D050"/>
              </a:solidFill>
            </a:endParaRPr>
          </a:p>
          <a:p>
            <a:pPr eaLnBrk="1" hangingPunct="1">
              <a:buFontTx/>
              <a:buNone/>
              <a:defRPr/>
            </a:pPr>
            <a:endParaRPr lang="en-US" altLang="zh-CN" kern="0" dirty="0">
              <a:solidFill>
                <a:srgbClr val="92D050"/>
              </a:solidFill>
            </a:endParaRPr>
          </a:p>
          <a:p>
            <a:pPr eaLnBrk="1" hangingPunct="1">
              <a:buFontTx/>
              <a:buNone/>
              <a:defRPr/>
            </a:pPr>
            <a:endParaRPr lang="en-US" altLang="zh-CN" kern="0" dirty="0">
              <a:solidFill>
                <a:srgbClr val="92D050"/>
              </a:solidFill>
            </a:endParaRPr>
          </a:p>
          <a:p>
            <a:pPr eaLnBrk="1" hangingPunct="1">
              <a:buFontTx/>
              <a:buNone/>
              <a:defRPr/>
            </a:pPr>
            <a:r>
              <a:rPr lang="en-US" altLang="zh-CN" kern="0" dirty="0">
                <a:solidFill>
                  <a:srgbClr val="92D050"/>
                </a:solidFill>
              </a:rPr>
              <a:t>L2: </a:t>
            </a:r>
            <a:endParaRPr lang="en-US" altLang="zh-CN" kern="0" dirty="0">
              <a:solidFill>
                <a:srgbClr val="92D050"/>
              </a:solidFill>
            </a:endParaRPr>
          </a:p>
        </p:txBody>
      </p:sp>
      <p:sp>
        <p:nvSpPr>
          <p:cNvPr id="6" name="Content Placeholder 2"/>
          <p:cNvSpPr txBox="1"/>
          <p:nvPr/>
        </p:nvSpPr>
        <p:spPr bwMode="auto">
          <a:xfrm>
            <a:off x="5638800" y="3168000"/>
            <a:ext cx="32004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endParaRPr lang="en-US" altLang="zh-CN" kern="0" dirty="0">
              <a:solidFill>
                <a:srgbClr val="92D050"/>
              </a:solidFill>
            </a:endParaRPr>
          </a:p>
          <a:p>
            <a:pPr eaLnBrk="1" hangingPunct="1">
              <a:buFontTx/>
              <a:buNone/>
              <a:defRPr/>
            </a:pPr>
            <a:r>
              <a:rPr lang="en-US" altLang="zh-CN" kern="0" dirty="0">
                <a:solidFill>
                  <a:srgbClr val="92D050"/>
                </a:solidFill>
              </a:rPr>
              <a:t>B = 0;</a:t>
            </a:r>
            <a:endParaRPr lang="en-US" altLang="zh-CN" kern="0" dirty="0">
              <a:solidFill>
                <a:srgbClr val="92D050"/>
              </a:solidFill>
            </a:endParaRPr>
          </a:p>
          <a:p>
            <a:pPr eaLnBrk="1" hangingPunct="1">
              <a:buFontTx/>
              <a:buNone/>
              <a:defRPr/>
            </a:pPr>
            <a:r>
              <a:rPr lang="en-US" altLang="zh-CN" kern="0" dirty="0">
                <a:solidFill>
                  <a:srgbClr val="92D050"/>
                </a:solidFill>
              </a:rPr>
              <a:t>……</a:t>
            </a:r>
            <a:endParaRPr lang="en-US" altLang="zh-CN" kern="0" dirty="0">
              <a:solidFill>
                <a:srgbClr val="92D050"/>
              </a:solidFill>
            </a:endParaRPr>
          </a:p>
          <a:p>
            <a:pPr eaLnBrk="1" hangingPunct="1">
              <a:buFontTx/>
              <a:buNone/>
              <a:defRPr/>
            </a:pPr>
            <a:r>
              <a:rPr lang="en-US" altLang="zh-CN" kern="0" dirty="0">
                <a:solidFill>
                  <a:srgbClr val="92D050"/>
                </a:solidFill>
              </a:rPr>
              <a:t>B = 1;</a:t>
            </a:r>
            <a:endParaRPr lang="en-US" altLang="zh-CN" kern="0" dirty="0">
              <a:solidFill>
                <a:srgbClr val="92D050"/>
              </a:solidFill>
            </a:endParaRPr>
          </a:p>
          <a:p>
            <a:pPr eaLnBrk="1" hangingPunct="1">
              <a:buFontTx/>
              <a:buNone/>
              <a:defRPr/>
            </a:pPr>
            <a:r>
              <a:rPr lang="en-US" altLang="zh-CN" kern="0" dirty="0">
                <a:solidFill>
                  <a:srgbClr val="92D050"/>
                </a:solidFill>
              </a:rPr>
              <a:t>if (A == 0)…</a:t>
            </a:r>
            <a:endParaRPr lang="en-US" altLang="zh-CN" kern="0" dirty="0">
              <a:solidFill>
                <a:srgbClr val="92D050"/>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0" y="2590800"/>
            <a:ext cx="9144000" cy="1143000"/>
          </a:xfrm>
          <a:prstGeom prst="rect">
            <a:avLst/>
          </a:prstGeom>
          <a:noFill/>
          <a:ln w="9525">
            <a:noFill/>
            <a:miter lim="800000"/>
          </a:ln>
        </p:spPr>
        <p:txBody>
          <a:bodyPr anchor="ct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6600" b="1" i="0" u="none" strike="noStrike" kern="0" cap="none" spc="0" normalizeH="0" baseline="0" noProof="0" dirty="0">
                <a:ln>
                  <a:noFill/>
                </a:ln>
                <a:solidFill>
                  <a:srgbClr val="FFFFFF"/>
                </a:solidFill>
                <a:effectLst/>
                <a:uLnTx/>
                <a:uFillTx/>
                <a:latin typeface="Verdana" panose="020B0604030504040204"/>
                <a:ea typeface="宋体" panose="02010600030101010101" pitchFamily="2" charset="-122"/>
                <a:cs typeface="+mn-cs"/>
              </a:rPr>
              <a:t>Thank You</a:t>
            </a:r>
            <a:endParaRPr kumimoji="0" lang="en-US" altLang="zh-CN" sz="6600" b="1" i="0" u="none" strike="noStrike" kern="0" cap="none" spc="0" normalizeH="0" baseline="0" noProof="0" dirty="0">
              <a:ln>
                <a:noFill/>
              </a:ln>
              <a:solidFill>
                <a:srgbClr val="FFFFFF"/>
              </a:solidFill>
              <a:effectLst/>
              <a:uLnTx/>
              <a:uFillTx/>
              <a:latin typeface="Verdana" panose="020B0604030504040204"/>
              <a:ea typeface="宋体" panose="02010600030101010101" pitchFamily="2" charset="-122"/>
              <a:cs typeface="+mn-cs"/>
            </a:endParaRPr>
          </a:p>
        </p:txBody>
      </p:sp>
      <p:sp>
        <p:nvSpPr>
          <p:cNvPr id="6" name="Rectangle 2"/>
          <p:cNvSpPr txBox="1">
            <a:spLocks noChangeArrowheads="1"/>
          </p:cNvSpPr>
          <p:nvPr/>
        </p:nvSpPr>
        <p:spPr bwMode="auto">
          <a:xfrm>
            <a:off x="457200" y="3581400"/>
            <a:ext cx="8686800" cy="990600"/>
          </a:xfrm>
          <a:prstGeom prst="rect">
            <a:avLst/>
          </a:prstGeom>
          <a:noFill/>
          <a:ln w="9525">
            <a:noFill/>
            <a:miter lim="800000"/>
          </a:ln>
        </p:spPr>
        <p:txBody>
          <a:bodyPr anchor="ct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6600" b="1"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rPr>
              <a:t>be brave</a:t>
            </a:r>
            <a:endParaRPr kumimoji="0" lang="en-US" altLang="zh-CN" sz="6600" b="1"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endParaRPr>
          </a:p>
        </p:txBody>
      </p:sp>
      <p:pic>
        <p:nvPicPr>
          <p:cNvPr id="154627" name="图片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171450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txBox="1">
            <a:spLocks noChangeArrowheads="1"/>
          </p:cNvSpPr>
          <p:nvPr/>
        </p:nvSpPr>
        <p:spPr bwMode="auto">
          <a:xfrm>
            <a:off x="0" y="0"/>
            <a:ext cx="9144000" cy="1143000"/>
          </a:xfrm>
          <a:prstGeom prst="rect">
            <a:avLst/>
          </a:prstGeom>
          <a:noFill/>
          <a:ln w="9525">
            <a:noFill/>
            <a:miter lim="800000"/>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6600" b="1" i="0" u="none" strike="noStrike" kern="0" cap="none" spc="0" normalizeH="0" baseline="0" noProof="0" dirty="0">
                <a:ln>
                  <a:noFill/>
                </a:ln>
                <a:solidFill>
                  <a:srgbClr val="92D050"/>
                </a:solidFill>
                <a:effectLst/>
                <a:uLnTx/>
                <a:uFillTx/>
                <a:latin typeface="Verdana" panose="020B0604030504040204"/>
                <a:ea typeface="宋体" panose="02010600030101010101" pitchFamily="2" charset="-122"/>
                <a:cs typeface="+mn-cs"/>
              </a:rPr>
              <a:t>Thank You</a:t>
            </a:r>
            <a:endParaRPr kumimoji="0" lang="en-US" altLang="zh-CN" sz="6600" b="1" i="0" u="none" strike="noStrike" kern="0" cap="none" spc="0" normalizeH="0" baseline="0" noProof="0" dirty="0">
              <a:ln>
                <a:noFill/>
              </a:ln>
              <a:solidFill>
                <a:srgbClr val="92D050"/>
              </a:solidFill>
              <a:effectLst/>
              <a:uLnTx/>
              <a:uFillTx/>
              <a:latin typeface="Verdana" panose="020B0604030504040204"/>
              <a:ea typeface="宋体" panose="02010600030101010101" pitchFamily="2" charset="-122"/>
              <a:cs typeface="+mn-cs"/>
            </a:endParaRPr>
          </a:p>
        </p:txBody>
      </p:sp>
      <p:sp>
        <p:nvSpPr>
          <p:cNvPr id="8" name="Rectangle 2"/>
          <p:cNvSpPr txBox="1">
            <a:spLocks noChangeArrowheads="1"/>
          </p:cNvSpPr>
          <p:nvPr/>
        </p:nvSpPr>
        <p:spPr bwMode="auto">
          <a:xfrm>
            <a:off x="0" y="990600"/>
            <a:ext cx="9144000" cy="838200"/>
          </a:xfrm>
          <a:prstGeom prst="rect">
            <a:avLst/>
          </a:prstGeom>
          <a:noFill/>
          <a:ln w="9525">
            <a:noFill/>
            <a:miter lim="800000"/>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a:ln>
                  <a:noFill/>
                </a:ln>
                <a:solidFill>
                  <a:srgbClr val="92D050"/>
                </a:solidFill>
                <a:effectLst/>
                <a:uLnTx/>
                <a:uFillTx/>
                <a:latin typeface="微软雅黑" panose="020B0503020204020204" charset="-122"/>
                <a:ea typeface="微软雅黑" panose="020B0503020204020204" charset="-122"/>
                <a:cs typeface="+mn-cs"/>
              </a:rPr>
              <a:t>commit to something and commit hard</a:t>
            </a:r>
            <a:endParaRPr kumimoji="0" lang="en-US" altLang="zh-CN" sz="3200" b="1" i="0" u="none" strike="noStrike" kern="0" cap="none" spc="0" normalizeH="0" baseline="0" noProof="0" dirty="0">
              <a:ln>
                <a:noFill/>
              </a:ln>
              <a:solidFill>
                <a:srgbClr val="92D050"/>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0" y="0"/>
            <a:ext cx="4061901" cy="6858000"/>
          </a:xfrm>
          <a:prstGeom prst="rect">
            <a:avLst/>
          </a:prstGeom>
        </p:spPr>
      </p:pic>
      <p:sp>
        <p:nvSpPr>
          <p:cNvPr id="7" name="Rectangle 2"/>
          <p:cNvSpPr txBox="1">
            <a:spLocks noChangeArrowheads="1"/>
          </p:cNvSpPr>
          <p:nvPr/>
        </p:nvSpPr>
        <p:spPr bwMode="auto">
          <a:xfrm>
            <a:off x="2133600" y="0"/>
            <a:ext cx="7010400" cy="5105400"/>
          </a:xfrm>
          <a:prstGeom prst="rect">
            <a:avLst/>
          </a:prstGeom>
          <a:noFill/>
          <a:ln w="9525">
            <a:noFill/>
            <a:miter lim="800000"/>
          </a:ln>
        </p:spPr>
        <p:txBody>
          <a:bodyPr anchor="ct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6600" b="1" i="0" u="none" strike="noStrike" kern="0" cap="none" spc="0" normalizeH="0" baseline="0" noProof="0" dirty="0">
                <a:ln>
                  <a:noFill/>
                </a:ln>
                <a:solidFill>
                  <a:srgbClr val="92D050"/>
                </a:solidFill>
                <a:effectLst/>
                <a:uLnTx/>
                <a:uFillTx/>
                <a:latin typeface="Avenir Book" panose="02000503020000020003" pitchFamily="2" charset="0"/>
                <a:ea typeface="宋体" panose="02010600030101010101" pitchFamily="2" charset="-122"/>
                <a:hlinkClick r:id="rId2"/>
              </a:rPr>
              <a:t>Extraordinary Merry Christmas</a:t>
            </a:r>
            <a:endParaRPr kumimoji="0" lang="en-US" altLang="zh-CN" sz="6600" b="1" i="0" u="none" strike="noStrike" kern="0" cap="none" spc="0" normalizeH="0" baseline="0" noProof="0" dirty="0">
              <a:ln>
                <a:noFill/>
              </a:ln>
              <a:solidFill>
                <a:srgbClr val="92D050"/>
              </a:solidFill>
              <a:effectLst/>
              <a:uLnTx/>
              <a:uFillTx/>
              <a:latin typeface="Avenir Book" panose="02000503020000020003" pitchFamily="2" charset="0"/>
              <a:ea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标题 1"/>
          <p:cNvSpPr>
            <a:spLocks noGrp="1" noChangeArrowheads="1"/>
          </p:cNvSpPr>
          <p:nvPr>
            <p:ph type="title"/>
          </p:nvPr>
        </p:nvSpPr>
        <p:spPr/>
        <p:txBody>
          <a:bodyPr/>
          <a:lstStyle/>
          <a:p>
            <a:r>
              <a:rPr lang="en-US" altLang="zh-CN"/>
              <a:t>#What’s More</a:t>
            </a:r>
            <a:endParaRPr lang="zh-CN" altLang="en-US"/>
          </a:p>
        </p:txBody>
      </p:sp>
      <p:sp>
        <p:nvSpPr>
          <p:cNvPr id="156674" name="内容占位符 2"/>
          <p:cNvSpPr>
            <a:spLocks noGrp="1" noChangeArrowheads="1"/>
          </p:cNvSpPr>
          <p:nvPr>
            <p:ph idx="1"/>
          </p:nvPr>
        </p:nvSpPr>
        <p:spPr/>
        <p:txBody>
          <a:bodyPr/>
          <a:lstStyle/>
          <a:p>
            <a:r>
              <a:rPr lang="en-US" altLang="zh-CN">
                <a:hlinkClick r:id="rId1"/>
              </a:rPr>
              <a:t>How to Study for Exams - Top 6 Steps for Strategic Exam Preparation Like a Genius</a:t>
            </a:r>
            <a:endParaRPr lang="en-US" altLang="zh-CN"/>
          </a:p>
          <a:p>
            <a:r>
              <a:rPr lang="en-US" altLang="zh-CN">
                <a:hlinkClick r:id="rId2"/>
              </a:rPr>
              <a:t>How to Make Stress Your Friend</a:t>
            </a:r>
            <a:r>
              <a:rPr lang="en-US" altLang="zh-CN"/>
              <a:t> </a:t>
            </a:r>
            <a:endParaRPr lang="en-US" altLang="zh-CN"/>
          </a:p>
          <a:p>
            <a:pPr>
              <a:buFontTx/>
              <a:buNone/>
            </a:pPr>
            <a:r>
              <a:rPr lang="en-US" altLang="zh-CN"/>
              <a:t>	by Kelly McGonigal</a:t>
            </a:r>
            <a:endParaRPr lang="en-US" altLang="zh-CN"/>
          </a:p>
          <a:p>
            <a:r>
              <a:rPr lang="en-US" altLang="zh-CN">
                <a:hlinkClick r:id="rId3"/>
              </a:rPr>
              <a:t>Before Avatar … a curious boy</a:t>
            </a:r>
            <a:r>
              <a:rPr lang="en-US" altLang="zh-CN"/>
              <a:t> </a:t>
            </a:r>
            <a:endParaRPr lang="en-US" altLang="zh-CN"/>
          </a:p>
          <a:p>
            <a:pPr>
              <a:buFontTx/>
              <a:buNone/>
            </a:pPr>
            <a:r>
              <a:rPr lang="en-US" altLang="zh-CN"/>
              <a:t>	by James Cameron  </a:t>
            </a:r>
            <a:endParaRPr lang="en-US" altLang="zh-CN"/>
          </a:p>
          <a:p>
            <a:endParaRPr lang="en-US" altLang="zh-CN"/>
          </a:p>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ctrTitle"/>
          </p:nvPr>
        </p:nvSpPr>
        <p:spPr>
          <a:xfrm>
            <a:off x="0" y="2130425"/>
            <a:ext cx="9296400" cy="1908175"/>
          </a:xfrm>
        </p:spPr>
        <p:txBody>
          <a:bodyPr/>
          <a:lstStyle/>
          <a:p>
            <a:pPr algn="l" eaLnBrk="1" hangingPunct="1"/>
            <a:br>
              <a:rPr lang="en-US" altLang="zh-CN" dirty="0"/>
            </a:br>
            <a:r>
              <a:rPr lang="en-US" altLang="zh-CN" dirty="0" err="1"/>
              <a:t>synchronization|consistency</a:t>
            </a: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ctrTitle"/>
          </p:nvPr>
        </p:nvSpPr>
        <p:spPr>
          <a:xfrm>
            <a:off x="2016000" y="-439200"/>
            <a:ext cx="9296400" cy="1908175"/>
          </a:xfrm>
        </p:spPr>
        <p:txBody>
          <a:bodyPr/>
          <a:lstStyle/>
          <a:p>
            <a:pPr algn="l" eaLnBrk="1" hangingPunct="1"/>
            <a:br>
              <a:rPr lang="en-US" altLang="zh-CN" dirty="0"/>
            </a:br>
            <a:r>
              <a:rPr lang="en-US" altLang="zh-CN" dirty="0" err="1">
                <a:solidFill>
                  <a:schemeClr val="bg1"/>
                </a:solidFill>
              </a:rPr>
              <a:t>synchronization|consistency</a:t>
            </a:r>
            <a:endParaRPr lang="en-US" altLang="zh-CN" dirty="0">
              <a:solidFill>
                <a:schemeClr val="bg1"/>
              </a:solidFill>
            </a:endParaRPr>
          </a:p>
        </p:txBody>
      </p:sp>
      <p:sp>
        <p:nvSpPr>
          <p:cNvPr id="4" name="Title 1"/>
          <p:cNvSpPr txBox="1"/>
          <p:nvPr/>
        </p:nvSpPr>
        <p:spPr bwMode="auto">
          <a:xfrm>
            <a:off x="0" y="274638"/>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9pPr>
          </a:lstStyle>
          <a:p>
            <a:r>
              <a:rPr lang="en-US" kern="0" dirty="0"/>
              <a:t>Synchronization</a:t>
            </a:r>
            <a:endParaRPr lang="en-US" kern="0" dirty="0"/>
          </a:p>
        </p:txBody>
      </p:sp>
      <p:sp>
        <p:nvSpPr>
          <p:cNvPr id="5" name="Content Placeholder 2"/>
          <p:cNvSpPr txBox="1"/>
          <p:nvPr/>
        </p:nvSpPr>
        <p:spPr bwMode="auto">
          <a:xfrm>
            <a:off x="457200" y="1600200"/>
            <a:ext cx="86868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eaLnBrk="0" hangingPunct="0">
              <a:spcBef>
                <a:spcPct val="20000"/>
              </a:spcBef>
              <a:buChar char="•"/>
              <a:defRPr sz="3200">
                <a:latin typeface="+mn-lt"/>
                <a:ea typeface="+mn-ea"/>
              </a:defRPr>
            </a:lvl1pPr>
            <a:lvl2pPr marL="742950" indent="-285750" eaLnBrk="0" hangingPunct="0">
              <a:spcBef>
                <a:spcPct val="20000"/>
              </a:spcBef>
              <a:buChar char="–"/>
              <a:defRPr sz="2800">
                <a:latin typeface="+mn-lt"/>
                <a:ea typeface="+mn-ea"/>
              </a:defRPr>
            </a:lvl2pPr>
            <a:lvl3pPr marL="1143000" indent="-228600" eaLnBrk="0" hangingPunct="0">
              <a:spcBef>
                <a:spcPct val="20000"/>
              </a:spcBef>
              <a:buChar char="•"/>
              <a:defRPr sz="2400">
                <a:latin typeface="+mn-lt"/>
                <a:ea typeface="+mn-ea"/>
              </a:defRPr>
            </a:lvl3pPr>
            <a:lvl4pPr marL="1600200" indent="-228600" eaLnBrk="0" hangingPunct="0">
              <a:spcBef>
                <a:spcPct val="20000"/>
              </a:spcBef>
              <a:buChar char="–"/>
              <a:defRPr sz="2000">
                <a:latin typeface="+mn-lt"/>
                <a:ea typeface="+mn-ea"/>
              </a:defRPr>
            </a:lvl4pPr>
            <a:lvl5pPr marL="2057400" indent="-228600" eaLnBrk="0" hangingPunct="0">
              <a:spcBef>
                <a:spcPct val="20000"/>
              </a:spcBef>
              <a:buChar char="»"/>
              <a:defRPr sz="2000">
                <a:latin typeface="+mn-lt"/>
                <a:ea typeface="+mn-ea"/>
              </a:defRPr>
            </a:lvl5pPr>
            <a:lvl6pPr marL="2514600" indent="-228600" fontAlgn="base">
              <a:spcBef>
                <a:spcPct val="20000"/>
              </a:spcBef>
              <a:spcAft>
                <a:spcPct val="0"/>
              </a:spcAft>
              <a:buChar char="»"/>
              <a:defRPr sz="2000">
                <a:latin typeface="+mn-lt"/>
                <a:ea typeface="+mn-ea"/>
              </a:defRPr>
            </a:lvl6pPr>
            <a:lvl7pPr marL="2971800" indent="-228600" fontAlgn="base">
              <a:spcBef>
                <a:spcPct val="20000"/>
              </a:spcBef>
              <a:spcAft>
                <a:spcPct val="0"/>
              </a:spcAft>
              <a:buChar char="»"/>
              <a:defRPr sz="2000">
                <a:latin typeface="+mn-lt"/>
                <a:ea typeface="+mn-ea"/>
              </a:defRPr>
            </a:lvl7pPr>
            <a:lvl8pPr marL="3429000" indent="-228600" fontAlgn="base">
              <a:spcBef>
                <a:spcPct val="20000"/>
              </a:spcBef>
              <a:spcAft>
                <a:spcPct val="0"/>
              </a:spcAft>
              <a:buChar char="»"/>
              <a:defRPr sz="2000">
                <a:latin typeface="+mn-lt"/>
                <a:ea typeface="+mn-ea"/>
              </a:defRPr>
            </a:lvl8pPr>
            <a:lvl9pPr marL="3886200" indent="-228600" fontAlgn="base">
              <a:spcBef>
                <a:spcPct val="20000"/>
              </a:spcBef>
              <a:spcAft>
                <a:spcPct val="0"/>
              </a:spcAft>
              <a:buChar char="»"/>
              <a:defRPr sz="2000">
                <a:latin typeface="+mn-lt"/>
                <a:ea typeface="+mn-ea"/>
              </a:defRPr>
            </a:lvl9pPr>
          </a:lstStyle>
          <a:p>
            <a:r>
              <a:rPr lang="en-US" dirty="0"/>
              <a:t>Inherently involve </a:t>
            </a:r>
            <a:r>
              <a:rPr lang="en-US" dirty="0" err="1"/>
              <a:t>interprocessor</a:t>
            </a:r>
            <a:r>
              <a:rPr lang="en-US" dirty="0"/>
              <a:t> communication</a:t>
            </a:r>
            <a:endParaRPr lang="en-US" dirty="0"/>
          </a:p>
          <a:p>
            <a:r>
              <a:rPr lang="en-US" dirty="0"/>
              <a:t>Limit parallelism</a:t>
            </a:r>
            <a:endParaRPr lang="en-US" dirty="0"/>
          </a:p>
          <a:p>
            <a:r>
              <a:rPr lang="en-US" dirty="0"/>
              <a:t>Introduce additional delays in high-contention situations</a:t>
            </a:r>
            <a:endParaRPr lang="en-US" dirty="0"/>
          </a:p>
          <a:p>
            <a:r>
              <a:rPr lang="en-US" dirty="0"/>
              <a:t>Can become a performance bottleneck</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9720</Words>
  <Application>WPS 演示</Application>
  <PresentationFormat>On-screen Show (4:3)</PresentationFormat>
  <Paragraphs>458</Paragraphs>
  <Slides>72</Slides>
  <Notes>56</Notes>
  <HiddenSlides>0</HiddenSlides>
  <MMClips>0</MMClips>
  <ScaleCrop>false</ScaleCrop>
  <HeadingPairs>
    <vt:vector size="6" baseType="variant">
      <vt:variant>
        <vt:lpstr>已用的字体</vt:lpstr>
      </vt:variant>
      <vt:variant>
        <vt:i4>9</vt:i4>
      </vt:variant>
      <vt:variant>
        <vt:lpstr>主题</vt:lpstr>
      </vt:variant>
      <vt:variant>
        <vt:i4>4</vt:i4>
      </vt:variant>
      <vt:variant>
        <vt:lpstr>幻灯片标题</vt:lpstr>
      </vt:variant>
      <vt:variant>
        <vt:i4>72</vt:i4>
      </vt:variant>
    </vt:vector>
  </HeadingPairs>
  <TitlesOfParts>
    <vt:vector size="85" baseType="lpstr">
      <vt:lpstr>Arial</vt:lpstr>
      <vt:lpstr>宋体</vt:lpstr>
      <vt:lpstr>Wingdings</vt:lpstr>
      <vt:lpstr>Verdana</vt:lpstr>
      <vt:lpstr>微软雅黑</vt:lpstr>
      <vt:lpstr>Arial Unicode MS</vt:lpstr>
      <vt:lpstr>Verdana</vt:lpstr>
      <vt:lpstr>Avenir Book</vt:lpstr>
      <vt:lpstr>Agency FB</vt:lpstr>
      <vt:lpstr>默认设计模板</vt:lpstr>
      <vt:lpstr>1_默认设计模板</vt:lpstr>
      <vt:lpstr>3_默认设计模板</vt:lpstr>
      <vt:lpstr>2_默认设计模板</vt:lpstr>
      <vt:lpstr>PowerPoint 演示文稿</vt:lpstr>
      <vt:lpstr>Thread-Level Parallelism Consistency</vt:lpstr>
      <vt:lpstr> Consistency?</vt:lpstr>
      <vt:lpstr> Consistency?</vt:lpstr>
      <vt:lpstr> Consistency?</vt:lpstr>
      <vt:lpstr> Consistency?</vt:lpstr>
      <vt:lpstr> Consistency?</vt:lpstr>
      <vt:lpstr> synchronization|consistency</vt:lpstr>
      <vt:lpstr> synchronization|consistency</vt:lpstr>
      <vt:lpstr>Mutex Lock</vt:lpstr>
      <vt:lpstr>Mutex Lock</vt:lpstr>
      <vt:lpstr> how to lock in hardware?</vt:lpstr>
      <vt:lpstr>Atomic Exchange</vt:lpstr>
      <vt:lpstr>Atomic Exchange</vt:lpstr>
      <vt:lpstr>Atomic Exchange</vt:lpstr>
      <vt:lpstr>Loard Reservation: lr</vt:lpstr>
      <vt:lpstr>Store Conditional: sc</vt:lpstr>
      <vt:lpstr>How to Detect?</vt:lpstr>
      <vt:lpstr>How to Detect?</vt:lpstr>
      <vt:lpstr>Atomic Exchange Example</vt:lpstr>
      <vt:lpstr>Atomic Fetch-and-Increment</vt:lpstr>
      <vt:lpstr>Spin Locks</vt:lpstr>
      <vt:lpstr>Atomic Fetch-and-Increment</vt:lpstr>
      <vt:lpstr>Atomic Fetch-and-Increment</vt:lpstr>
      <vt:lpstr>PowerPoint 演示文稿</vt:lpstr>
      <vt:lpstr>PowerPoint 演示文稿</vt:lpstr>
      <vt:lpstr>Spin Locks using Coherence</vt:lpstr>
      <vt:lpstr>Spin Locks using Coherence</vt:lpstr>
      <vt:lpstr>Spin Locks using Coherence</vt:lpstr>
      <vt:lpstr>Spin Locks using Coherence</vt:lpstr>
      <vt:lpstr>Spin Locks using Coherence</vt:lpstr>
      <vt:lpstr>Spin Locks using Coherence</vt:lpstr>
      <vt:lpstr>PowerPoint 演示文稿</vt:lpstr>
      <vt:lpstr>Synchronized Program</vt:lpstr>
      <vt:lpstr>Synchronized Program</vt:lpstr>
      <vt:lpstr>Synchronized Program</vt:lpstr>
      <vt:lpstr> what about unshared data?</vt:lpstr>
      <vt:lpstr> should they be ordered?</vt:lpstr>
      <vt:lpstr> especially on multiprocessor</vt:lpstr>
      <vt:lpstr>Sequential Consistency</vt:lpstr>
      <vt:lpstr>Sequential Consistency</vt:lpstr>
      <vt:lpstr>Sequential Consistency</vt:lpstr>
      <vt:lpstr>Sequential Consistency</vt:lpstr>
      <vt:lpstr>Sequential Consistency</vt:lpstr>
      <vt:lpstr> how to speedup consistency?</vt:lpstr>
      <vt:lpstr>Relaxed Consistency</vt:lpstr>
      <vt:lpstr>Orderings</vt:lpstr>
      <vt:lpstr>Ordinary Orderings</vt:lpstr>
      <vt:lpstr>Ordinary Orderings</vt:lpstr>
      <vt:lpstr>Synchronization Orderings</vt:lpstr>
      <vt:lpstr>Synchronization Orderings</vt:lpstr>
      <vt:lpstr>Orderings vs Consistency</vt:lpstr>
      <vt:lpstr>Orderings vs Consistency</vt:lpstr>
      <vt:lpstr>Orderings vs Consistency</vt:lpstr>
      <vt:lpstr>Orderings vs Consistency</vt:lpstr>
      <vt:lpstr>Orderings vs Consistency</vt:lpstr>
      <vt:lpstr>Orderings vs Consistency</vt:lpstr>
      <vt:lpstr>Orderings vs Consistency</vt:lpstr>
      <vt:lpstr>Orderings vs Consistency</vt:lpstr>
      <vt:lpstr>PowerPoint 演示文稿</vt:lpstr>
      <vt:lpstr> how to gain efficiency</vt:lpstr>
      <vt:lpstr>Speculation</vt:lpstr>
      <vt:lpstr>Speculation</vt:lpstr>
      <vt:lpstr>Hardware Speculation</vt:lpstr>
      <vt:lpstr> how to gain efficiency more</vt:lpstr>
      <vt:lpstr>Multithreading</vt:lpstr>
      <vt:lpstr>Review</vt:lpstr>
      <vt:lpstr>PowerPoint 演示文稿</vt:lpstr>
      <vt:lpstr>?</vt:lpstr>
      <vt:lpstr>PowerPoint 演示文稿</vt:lpstr>
      <vt:lpstr>PowerPoint 演示文稿</vt:lpstr>
      <vt:lpstr>#What’s More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dc:creator>
  <cp:lastModifiedBy>「   」</cp:lastModifiedBy>
  <cp:revision>2722</cp:revision>
  <cp:lastPrinted>2113-01-01T00:00:00Z</cp:lastPrinted>
  <dcterms:created xsi:type="dcterms:W3CDTF">2113-01-01T00:00:00Z</dcterms:created>
  <dcterms:modified xsi:type="dcterms:W3CDTF">2022-01-03T13:05:38Z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22605B7C0BC14CE9A96042AD070B9B94</vt:lpwstr>
  </property>
  <property fmtid="{D5CDD505-2E9C-101B-9397-08002B2CF9AE}" pid="4" name="KSOProductBuildVer">
    <vt:lpwstr>2052-11.1.0.11194</vt:lpwstr>
  </property>
</Properties>
</file>