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5" r:id="rId5"/>
  </p:sldMasterIdLst>
  <p:notesMasterIdLst>
    <p:notesMasterId r:id="rId7"/>
  </p:notesMasterIdLst>
  <p:sldIdLst>
    <p:sldId id="432" r:id="rId6"/>
    <p:sldId id="6826" r:id="rId8"/>
    <p:sldId id="6827" r:id="rId9"/>
    <p:sldId id="6828" r:id="rId10"/>
    <p:sldId id="6830" r:id="rId11"/>
    <p:sldId id="6831" r:id="rId12"/>
    <p:sldId id="6832" r:id="rId13"/>
    <p:sldId id="6833" r:id="rId14"/>
    <p:sldId id="6834" r:id="rId15"/>
    <p:sldId id="6835" r:id="rId16"/>
    <p:sldId id="6836" r:id="rId17"/>
    <p:sldId id="6837" r:id="rId18"/>
    <p:sldId id="6838" r:id="rId19"/>
    <p:sldId id="6840" r:id="rId20"/>
    <p:sldId id="6839" r:id="rId21"/>
    <p:sldId id="6841" r:id="rId22"/>
    <p:sldId id="6842" r:id="rId23"/>
    <p:sldId id="6843" r:id="rId24"/>
    <p:sldId id="6844" r:id="rId25"/>
    <p:sldId id="6845" r:id="rId26"/>
    <p:sldId id="6846" r:id="rId27"/>
    <p:sldId id="6847" r:id="rId28"/>
    <p:sldId id="462" r:id="rId29"/>
    <p:sldId id="463" r:id="rId30"/>
    <p:sldId id="476" r:id="rId31"/>
    <p:sldId id="446" r:id="rId32"/>
    <p:sldId id="447" r:id="rId33"/>
    <p:sldId id="448" r:id="rId34"/>
    <p:sldId id="449" r:id="rId35"/>
    <p:sldId id="450" r:id="rId36"/>
    <p:sldId id="451" r:id="rId37"/>
    <p:sldId id="6848" r:id="rId38"/>
    <p:sldId id="6849" r:id="rId39"/>
    <p:sldId id="6850" r:id="rId40"/>
    <p:sldId id="6851" r:id="rId41"/>
    <p:sldId id="6852" r:id="rId42"/>
    <p:sldId id="268" r:id="rId43"/>
    <p:sldId id="480" r:id="rId44"/>
    <p:sldId id="427" r:id="rId45"/>
    <p:sldId id="354" r:id="rId46"/>
    <p:sldId id="431" r:id="rId47"/>
    <p:sldId id="6853" r:id="rId48"/>
    <p:sldId id="428"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7" autoAdjust="0"/>
    <p:restoredTop sz="89414" autoAdjust="0"/>
  </p:normalViewPr>
  <p:slideViewPr>
    <p:cSldViewPr>
      <p:cViewPr varScale="1">
        <p:scale>
          <a:sx n="105" d="100"/>
          <a:sy n="105" d="100"/>
        </p:scale>
        <p:origin x="208" y="4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F35EDEF7-1C9B-4C0C-AB77-68F6D9D024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Part B of Figure 5.27, shows how the Xeon E7 processor chip is organized when there are 18 or more cores (20 cores are shown in this figure). Three rings connect the cores and the L3 cache banks, and each core and each bank of L3 is connected to two rings. Thus any cache bank or any core is accessible from any other core by choosing the right ring. Therefore, within the chip, the E7 has </a:t>
            </a:r>
            <a:r>
              <a:rPr lang="en-US" sz="1200" kern="1200" dirty="0" err="1">
                <a:solidFill>
                  <a:schemeClr val="tx1"/>
                </a:solidFill>
                <a:effectLst/>
                <a:latin typeface="Arial" panose="020B0604020202020204" pitchFamily="34" charset="0"/>
                <a:ea typeface="宋体" panose="02010600030101010101" pitchFamily="2" charset="-122"/>
                <a:cs typeface="+mn-cs"/>
              </a:rPr>
              <a:t>uni</a:t>
            </a:r>
            <a:r>
              <a:rPr lang="en-US" sz="1200" kern="1200" dirty="0">
                <a:solidFill>
                  <a:schemeClr val="tx1"/>
                </a:solidFill>
                <a:effectLst/>
                <a:latin typeface="Arial" panose="020B0604020202020204" pitchFamily="34" charset="0"/>
                <a:ea typeface="宋体" panose="02010600030101010101" pitchFamily="2" charset="-122"/>
                <a:cs typeface="+mn-cs"/>
              </a:rPr>
              <a:t>- form access time. In practice, however, the E7 is normally operated as a NUMA architecture by logically associating half the cores with each memory channel; this increases the probability that a desired memory page is open on a given access. The E7 provides 3 </a:t>
            </a:r>
            <a:r>
              <a:rPr lang="en-US" sz="1200" kern="1200" dirty="0" err="1">
                <a:solidFill>
                  <a:schemeClr val="tx1"/>
                </a:solidFill>
                <a:effectLst/>
                <a:latin typeface="Arial" panose="020B0604020202020204" pitchFamily="34" charset="0"/>
                <a:ea typeface="宋体" panose="02010600030101010101" pitchFamily="2" charset="-122"/>
                <a:cs typeface="+mn-cs"/>
              </a:rPr>
              <a:t>QuickPath</a:t>
            </a:r>
            <a:r>
              <a:rPr lang="en-US" sz="1200" kern="1200" dirty="0">
                <a:solidFill>
                  <a:schemeClr val="tx1"/>
                </a:solidFill>
                <a:effectLst/>
                <a:latin typeface="Arial" panose="020B0604020202020204" pitchFamily="34" charset="0"/>
                <a:ea typeface="宋体" panose="02010600030101010101" pitchFamily="2" charset="-122"/>
                <a:cs typeface="+mn-cs"/>
              </a:rPr>
              <a:t> Interconnect (QPI) links for connecting multiple E7s.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Part B of Figure 5.27, shows how the Xeon E7 processor chip is organized when there are 18 or more cores (20 cores are shown in this figure). Three rings connect the cores and the L3 cache banks, and each core and each bank of L3 is connected to two rings. Thus any cache bank or any core is accessible from any other core by choosing the right ring. Therefore, within the chip, the E7 has </a:t>
            </a:r>
            <a:r>
              <a:rPr lang="en-US" sz="1200" kern="1200" dirty="0" err="1">
                <a:solidFill>
                  <a:schemeClr val="tx1"/>
                </a:solidFill>
                <a:effectLst/>
                <a:latin typeface="Arial" panose="020B0604020202020204" pitchFamily="34" charset="0"/>
                <a:ea typeface="宋体" panose="02010600030101010101" pitchFamily="2" charset="-122"/>
                <a:cs typeface="+mn-cs"/>
              </a:rPr>
              <a:t>uni</a:t>
            </a:r>
            <a:r>
              <a:rPr lang="en-US" sz="1200" kern="1200" dirty="0">
                <a:solidFill>
                  <a:schemeClr val="tx1"/>
                </a:solidFill>
                <a:effectLst/>
                <a:latin typeface="Arial" panose="020B0604020202020204" pitchFamily="34" charset="0"/>
                <a:ea typeface="宋体" panose="02010600030101010101" pitchFamily="2" charset="-122"/>
                <a:cs typeface="+mn-cs"/>
              </a:rPr>
              <a:t>- form access time. In practice, however, the E7 is normally operated as a NUMA architecture by logically associating half the cores with each memory channel; this increases the probability that a desired memory page is open on a given access. The E7 provides 3 </a:t>
            </a:r>
            <a:r>
              <a:rPr lang="en-US" sz="1200" kern="1200" dirty="0" err="1">
                <a:solidFill>
                  <a:schemeClr val="tx1"/>
                </a:solidFill>
                <a:effectLst/>
                <a:latin typeface="Arial" panose="020B0604020202020204" pitchFamily="34" charset="0"/>
                <a:ea typeface="宋体" panose="02010600030101010101" pitchFamily="2" charset="-122"/>
                <a:cs typeface="+mn-cs"/>
              </a:rPr>
              <a:t>QuickPath</a:t>
            </a:r>
            <a:r>
              <a:rPr lang="en-US" sz="1200" kern="1200" dirty="0">
                <a:solidFill>
                  <a:schemeClr val="tx1"/>
                </a:solidFill>
                <a:effectLst/>
                <a:latin typeface="Arial" panose="020B0604020202020204" pitchFamily="34" charset="0"/>
                <a:ea typeface="宋体" panose="02010600030101010101" pitchFamily="2" charset="-122"/>
                <a:cs typeface="+mn-cs"/>
              </a:rPr>
              <a:t> Interconnect (QPI) links for connecting multiple E7s.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 SPARC64 X+ also uses a 4-processor module, but each processor has three connections to its immediate neighbors plus two (or three in the largest con- figuration) connections to a crossbar. In the largest configuration, 64 processor chips can be connected to two crossbar switches, for a total of 1024 cores. Memory access is NUMA (local, within a module, and through the crossbar), and coherency is directory-based.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 Power8 design provides support for connecting 16 Power8 chips for a total of 192 cores. The intragroup links pro- vide higher bandwidth interconnect among a completely connected module of 4 processor chips. The intergroup links are used to connect each processor chip to the 3 other modules. Thus each processor is two hops from any other, and the memory access time is determined by whether an address resides in local memory, cluster memory, or </a:t>
            </a:r>
            <a:r>
              <a:rPr lang="en-US" sz="1200" kern="1200" dirty="0" err="1">
                <a:solidFill>
                  <a:schemeClr val="tx1"/>
                </a:solidFill>
                <a:effectLst/>
                <a:latin typeface="Arial" panose="020B0604020202020204" pitchFamily="34" charset="0"/>
                <a:ea typeface="宋体" panose="02010600030101010101" pitchFamily="2" charset="-122"/>
                <a:cs typeface="+mn-cs"/>
              </a:rPr>
              <a:t>intercluster</a:t>
            </a:r>
            <a:r>
              <a:rPr lang="en-US" sz="1200" kern="1200" dirty="0">
                <a:solidFill>
                  <a:schemeClr val="tx1"/>
                </a:solidFill>
                <a:effectLst/>
                <a:latin typeface="Arial" panose="020B0604020202020204" pitchFamily="34" charset="0"/>
                <a:ea typeface="宋体" panose="02010600030101010101" pitchFamily="2" charset="-122"/>
                <a:cs typeface="+mn-cs"/>
              </a:rPr>
              <a:t> memory (actually the latter can have two different values, but the difference is swamped by the </a:t>
            </a:r>
            <a:r>
              <a:rPr lang="en-US" sz="1200" kern="1200" dirty="0" err="1">
                <a:solidFill>
                  <a:schemeClr val="tx1"/>
                </a:solidFill>
                <a:effectLst/>
                <a:latin typeface="Arial" panose="020B0604020202020204" pitchFamily="34" charset="0"/>
                <a:ea typeface="宋体" panose="02010600030101010101" pitchFamily="2" charset="-122"/>
                <a:cs typeface="+mn-cs"/>
              </a:rPr>
              <a:t>intercluster</a:t>
            </a:r>
            <a:r>
              <a:rPr lang="en-US" sz="1200" kern="1200" dirty="0">
                <a:solidFill>
                  <a:schemeClr val="tx1"/>
                </a:solidFill>
                <a:effectLst/>
                <a:latin typeface="Arial" panose="020B0604020202020204" pitchFamily="34" charset="0"/>
                <a:ea typeface="宋体" panose="02010600030101010101" pitchFamily="2" charset="-122"/>
                <a:cs typeface="+mn-cs"/>
              </a:rPr>
              <a:t> time). </a:t>
            </a:r>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 Xeon E7 uses QPI to interconnect multiple multicore chips. In a 4-chip, multiprocessor, which with the latest announced Xeon could have 128 cores, the three QPI links on each processor are connected to three neighbors, yielding a 4-chip fully connected multiprocessor. Because memory is directly connected to each E7 multicore, even this 4-chip arrangement has nonuniform memory access time (local versus remote). Figure 5.28 shows how 8 E7 processors can be connected; like the Power8, this leads to a situation where every processor is one or two hops from every other processor. There are a number of Xeon-based multiprocessor servers that have more than 8 processor chips. In such designs, the typical organization is to connect 4 processor chips together in a square, as a module, with each processor connecting to two neighbors. The third QPI in each chip is connected to a crossbar switch. Very large systems can be created in this fashion. Memory accesses can then occur at four locations with different timings: local to the processor, an immediate neighbor, the neighbor in the cluster that is two hops away, and through the crossbar. Other organizations are possible and require less than a full crossbar in return for more hops to get to remote memory. </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5.29 The performance scaling on the </a:t>
            </a:r>
            <a:r>
              <a:rPr lang="en-US" sz="1200" kern="1200" dirty="0" err="1">
                <a:solidFill>
                  <a:schemeClr val="tx1"/>
                </a:solidFill>
                <a:effectLst/>
                <a:latin typeface="Arial" panose="020B0604020202020204" pitchFamily="34" charset="0"/>
                <a:ea typeface="宋体" panose="02010600030101010101" pitchFamily="2" charset="-122"/>
                <a:cs typeface="+mn-cs"/>
              </a:rPr>
              <a:t>SPECintRate</a:t>
            </a:r>
            <a:r>
              <a:rPr lang="en-US" sz="1200" kern="1200" dirty="0">
                <a:solidFill>
                  <a:schemeClr val="tx1"/>
                </a:solidFill>
                <a:effectLst/>
                <a:latin typeface="Arial" panose="020B0604020202020204" pitchFamily="34" charset="0"/>
                <a:ea typeface="宋体" panose="02010600030101010101" pitchFamily="2" charset="-122"/>
                <a:cs typeface="+mn-cs"/>
              </a:rPr>
              <a:t> benchmarks for four multicore processors as the number of cores is increased to 64. Performance for each processor is plotted relative to the smallest configuration and assuming that configuration had perfect speedup. Although this chart shows how a given multiprocessor scales with additional cores, it does not supply any data about performance among processors. There are differences in the clock rates, even within a given processor family. These are generally swamped by the core scaling effects, except for the Power8 that shows a clock range spread of 1.5% from the smallest configuration to the 64 core configuration.</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5.30 The scaling of relative performance for multiprocessor multicore. As before, performance is shown relative to the smallest available system. The Xeon result at 80 cores is the same L3 effect that showed up for smaller configurations. All systems larger than 80 cores have between 2.5 and 3.8 MiB of L3 per core, and the 80-core, or smaller, systems have 6 MiB per core.</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Figure5.31 Scaling of performance on a range of Xeon E7 systems showing performance relative to the smallest benchmark configuration, and assuming that configuration gets perfect speedup (e.g., the smallest SPEWCOMP configuration is 30 cores and we assume a performance of 30 for that system). Only relative performance can be assessed from this data, and comparisons across the benchmarks have no relevance. Note the difference in the scale of the vertical and horizontal axes.</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a:p>
            <a:r>
              <a:rPr lang="en-US" sz="1200" kern="1200" dirty="0">
                <a:solidFill>
                  <a:schemeClr val="tx1"/>
                </a:solidFill>
                <a:effectLst/>
                <a:latin typeface="Arial" panose="020B0604020202020204" pitchFamily="34" charset="0"/>
                <a:ea typeface="宋体" panose="02010600030101010101" pitchFamily="2" charset="-122"/>
                <a:cs typeface="+mn-cs"/>
              </a:rPr>
              <a:t>SPECjbb2015: Models a supermarket IT system that handles a mix of point-of-sale requests, online purchases, and data-mining operations. The performance metric is throughput-oriented, and we use the maximum per- </a:t>
            </a:r>
            <a:r>
              <a:rPr lang="en-US" sz="1200" kern="1200" dirty="0" err="1">
                <a:solidFill>
                  <a:schemeClr val="tx1"/>
                </a:solidFill>
                <a:effectLst/>
                <a:latin typeface="Arial" panose="020B0604020202020204" pitchFamily="34" charset="0"/>
                <a:ea typeface="宋体" panose="02010600030101010101" pitchFamily="2" charset="-122"/>
                <a:cs typeface="+mn-cs"/>
              </a:rPr>
              <a:t>formance</a:t>
            </a:r>
            <a:r>
              <a:rPr lang="en-US" sz="1200" kern="1200" dirty="0">
                <a:solidFill>
                  <a:schemeClr val="tx1"/>
                </a:solidFill>
                <a:effectLst/>
                <a:latin typeface="Arial" panose="020B0604020202020204" pitchFamily="34" charset="0"/>
                <a:ea typeface="宋体" panose="02010600030101010101" pitchFamily="2" charset="-122"/>
                <a:cs typeface="+mn-cs"/>
              </a:rPr>
              <a:t> measurement on the server side running multiple Java virtual machines. </a:t>
            </a:r>
            <a:endParaRPr lang="en-US" sz="1200" kern="1200" dirty="0">
              <a:solidFill>
                <a:schemeClr val="tx1"/>
              </a:solidFill>
              <a:effectLst/>
              <a:latin typeface="Arial" panose="020B0604020202020204" pitchFamily="34" charset="0"/>
              <a:ea typeface="宋体" panose="02010600030101010101" pitchFamily="2" charset="-122"/>
              <a:cs typeface="+mn-cs"/>
            </a:endParaRPr>
          </a:p>
          <a:p>
            <a:r>
              <a:rPr lang="en-US" sz="1200" kern="1200" dirty="0">
                <a:solidFill>
                  <a:schemeClr val="tx1"/>
                </a:solidFill>
                <a:effectLst/>
                <a:latin typeface="Arial" panose="020B0604020202020204" pitchFamily="34" charset="0"/>
                <a:ea typeface="宋体" panose="02010600030101010101" pitchFamily="2" charset="-122"/>
                <a:cs typeface="+mn-cs"/>
              </a:rPr>
              <a:t>SPECVirt2013: Models a collection of virtual machines running independent mixes of other SPEC benchmarks, including CPU benchmarks, web servers, and mail servers. The system must meet a quality of service guarantee for each virtual machine. </a:t>
            </a:r>
            <a:endParaRPr lang="en-US" sz="1200" kern="1200" dirty="0">
              <a:solidFill>
                <a:schemeClr val="tx1"/>
              </a:solidFill>
              <a:effectLst/>
              <a:latin typeface="Arial" panose="020B0604020202020204" pitchFamily="34" charset="0"/>
              <a:ea typeface="宋体" panose="02010600030101010101" pitchFamily="2" charset="-122"/>
              <a:cs typeface="+mn-cs"/>
            </a:endParaRPr>
          </a:p>
          <a:p>
            <a:r>
              <a:rPr lang="en-US" sz="1200" kern="1200" dirty="0">
                <a:solidFill>
                  <a:schemeClr val="tx1"/>
                </a:solidFill>
                <a:effectLst/>
                <a:latin typeface="Arial" panose="020B0604020202020204" pitchFamily="34" charset="0"/>
                <a:ea typeface="宋体" panose="02010600030101010101" pitchFamily="2" charset="-122"/>
                <a:cs typeface="+mn-cs"/>
              </a:rPr>
              <a:t>SPECOMP2012: A collection of 14 scientific and engineering programs writ- ten with the OpenMP standard for shared-memory parallel processing. The codes are written in Fortran, C, and C++ and range from fluid dynamics to molecular modeling to image manipulation.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5.32 This chart shows the speedup and energy efficiency for two- and four-core executions of the par- </a:t>
            </a:r>
            <a:r>
              <a:rPr lang="en-US" sz="1200" kern="1200" dirty="0" err="1">
                <a:solidFill>
                  <a:schemeClr val="tx1"/>
                </a:solidFill>
                <a:effectLst/>
                <a:latin typeface="Arial" panose="020B0604020202020204" pitchFamily="34" charset="0"/>
                <a:ea typeface="宋体" panose="02010600030101010101" pitchFamily="2" charset="-122"/>
                <a:cs typeface="+mn-cs"/>
              </a:rPr>
              <a:t>allel</a:t>
            </a:r>
            <a:r>
              <a:rPr lang="en-US" sz="1200" kern="1200" dirty="0">
                <a:solidFill>
                  <a:schemeClr val="tx1"/>
                </a:solidFill>
                <a:effectLst/>
                <a:latin typeface="Arial" panose="020B0604020202020204" pitchFamily="34" charset="0"/>
                <a:ea typeface="宋体" panose="02010600030101010101" pitchFamily="2" charset="-122"/>
                <a:cs typeface="+mn-cs"/>
              </a:rPr>
              <a:t> Java and PARSEC workloads without SMT. These data were collected by </a:t>
            </a:r>
            <a:r>
              <a:rPr lang="en-US" sz="1200" kern="1200" dirty="0" err="1">
                <a:solidFill>
                  <a:schemeClr val="tx1"/>
                </a:solidFill>
                <a:effectLst/>
                <a:latin typeface="Arial" panose="020B0604020202020204" pitchFamily="34" charset="0"/>
                <a:ea typeface="宋体" panose="02010600030101010101" pitchFamily="2" charset="-122"/>
                <a:cs typeface="+mn-cs"/>
              </a:rPr>
              <a:t>Esmaeilzadeh</a:t>
            </a:r>
            <a:r>
              <a:rPr lang="en-US" sz="1200" kern="1200" dirty="0">
                <a:solidFill>
                  <a:schemeClr val="tx1"/>
                </a:solidFill>
                <a:effectLst/>
                <a:latin typeface="Arial" panose="020B0604020202020204" pitchFamily="34" charset="0"/>
                <a:ea typeface="宋体" panose="02010600030101010101" pitchFamily="2" charset="-122"/>
                <a:cs typeface="+mn-cs"/>
              </a:rPr>
              <a:t> et al. (2011) using the same setup as described in Chapter 3. Turbo Boost is turned off. The speedup and energy efficiency are summarized using harmonic mean, implying a workload where the total time spent running each benchmark on 2 cores is equivalent. </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5.33 This chart shows the speedup for two- and four-core executions of the parallel Java and PARSEC workloads both with and without SMT. Remember that the preceding results vary in the number of threads from two to eight and reflect both architectural effects and application characteristics. Harmonic mean is used to summarize results, as discussed in the Figure 5.32 caption.</a:t>
            </a:r>
            <a:endParaRPr lang="en-US" sz="1200" kern="1200" dirty="0">
              <a:solidFill>
                <a:schemeClr val="tx1"/>
              </a:solidFill>
              <a:effectLst/>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sz="1200" kern="1200" dirty="0">
              <a:solidFill>
                <a:schemeClr val="tx1"/>
              </a:solidFill>
              <a:effectLst/>
              <a:latin typeface="Arial" panose="020B0604020202020204" pitchFamily="34" charset="0"/>
              <a:ea typeface="宋体" panose="02010600030101010101" pitchFamily="2" charset="-122"/>
              <a:cs typeface="+mn-cs"/>
            </a:endParaRPr>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However, </a:t>
            </a:r>
            <a:r>
              <a:rPr lang="en-US" dirty="0"/>
              <a:t>DLP, TLP, and request-level parallism require the restructuring of the application, a major new burden for programmers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T</a:t>
            </a:r>
            <a:r>
              <a:rPr lang="en-US" dirty="0"/>
              <a:t>o what extent can parallelism speed up program?</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Q</a:t>
            </a:r>
            <a:r>
              <a:rPr lang="en-US" dirty="0"/>
              <a:t>uantified by Amdahl’s Law: Equation</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B86E86-DB0D-4E00-B1FF-AB0D7FF3C96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However, </a:t>
            </a:r>
            <a:r>
              <a:rPr lang="en-US" dirty="0"/>
              <a:t>DLP, TLP, and request-level paral require the restructuring of the application, a major new burden for programmers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T</a:t>
            </a:r>
            <a:r>
              <a:rPr lang="en-US" dirty="0"/>
              <a:t>o what extent can parallelism speed up program?</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Q</a:t>
            </a:r>
            <a:r>
              <a:rPr lang="en-US" dirty="0"/>
              <a:t>uantified by Amdahl’s Law: Equation</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It prescribes practical limits to the number of useful cores per chip.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Example: I</a:t>
            </a:r>
            <a:r>
              <a:rPr lang="en-US" dirty="0"/>
              <a:t>f 10% of the task is serial, then the maximum performance benefit from parallelism is 10 no matter how many cores you put on the chip</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B86E86-DB0D-4E00-B1FF-AB0D7FF3C96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However, </a:t>
            </a:r>
            <a:r>
              <a:rPr lang="en-US" dirty="0"/>
              <a:t>DLP, TLP, and request-level paral require the restructuring of the application, a major new burden for programmers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T</a:t>
            </a:r>
            <a:r>
              <a:rPr lang="en-US" dirty="0"/>
              <a:t>o what extent can parallelism speed up program?</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Q</a:t>
            </a:r>
            <a:r>
              <a:rPr lang="en-US" dirty="0"/>
              <a:t>uantified by Amdahl’s Law: Equation</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It prescribes practical limits to the number of useful cores per chip. </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dirty="0"/>
              <a:t>Example: I</a:t>
            </a:r>
            <a:r>
              <a:rPr lang="en-US" dirty="0"/>
              <a:t>f 10% of the task is serial, then the maximum performance benefit from parallelism is 10 no matter how many cores you put on the chip</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3B86E86-DB0D-4E00-B1FF-AB0D7FF3C96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that we want to enhance the processor used for web serving. The new processor is 10 times faster on computation in the web serving application than the old processor. Assuming that the original processor is busy with computation 40% of the time and is waiting for I/O 60% of the time, what is the overall speedup gained by incorporating the enhancement?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Slide Image Placeholder 1"/>
          <p:cNvSpPr>
            <a:spLocks noGrp="1" noRot="1" noChangeAspect="1" noChangeArrowheads="1" noTextEdit="1"/>
          </p:cNvSpPr>
          <p:nvPr>
            <p:ph type="sldImg"/>
          </p:nvPr>
        </p:nvSpPr>
        <p:spPr/>
      </p:sp>
      <p:sp>
        <p:nvSpPr>
          <p:cNvPr id="190466"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that we want to enhance the processor used for web serving. The new processor is 10 times faster on computation in the web serving application than the old processor. Assuming that the original processor is busy with computation 40% of the time and is waiting for I/O 60% of the time, what is the overall speedup gained by incorporating the enhancement?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90467"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2AC42F5-0D31-5B4E-A7DC-763060D1AA0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Slide Image Placeholder 1"/>
          <p:cNvSpPr>
            <a:spLocks noGrp="1" noRot="1" noChangeAspect="1" noChangeArrowheads="1" noTextEdit="1"/>
          </p:cNvSpPr>
          <p:nvPr>
            <p:ph type="sldImg"/>
          </p:nvPr>
        </p:nvSpPr>
        <p:spPr/>
      </p:sp>
      <p:sp>
        <p:nvSpPr>
          <p:cNvPr id="192514"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that we want to enhance the processor used for web serving. The new processor is 10 times faster on computation in the web serving application than the old processor. Assuming that the original processor is busy with computation 40% of the time and is waiting for I/O 60% of the time, what is the overall speedup gained by incorporating the enhancement?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92515"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A619A47-C6FC-8E4E-AD8C-85FB91C1F9C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Slide Image Placeholder 1"/>
          <p:cNvSpPr>
            <a:spLocks noGrp="1" noRot="1" noChangeAspect="1" noChangeArrowheads="1" noTextEdit="1"/>
          </p:cNvSpPr>
          <p:nvPr>
            <p:ph type="sldImg"/>
          </p:nvPr>
        </p:nvSpPr>
        <p:spPr/>
      </p:sp>
      <p:sp>
        <p:nvSpPr>
          <p:cNvPr id="194562"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Suppose that we want to enhance the processor used for web serving. The new processor is 10 times faster on computation in the web serving application than the old processor. Assuming that the original processor is busy with computation 40% of the time and is waiting for I/O 60% of the time, what is the overall speedup gained by incorporating the enhancement?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94563"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CBB1E69-0192-CD40-A20B-72967289938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Slide Image Placeholder 1"/>
          <p:cNvSpPr>
            <a:spLocks noGrp="1" noRot="1" noChangeAspect="1" noChangeArrowheads="1" noTextEdit="1"/>
          </p:cNvSpPr>
          <p:nvPr>
            <p:ph type="sldImg"/>
          </p:nvPr>
        </p:nvSpPr>
        <p:spPr/>
      </p:sp>
      <p:sp>
        <p:nvSpPr>
          <p:cNvPr id="196610"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common transformation required in graphics processors is square root. Imple- mentations of floating-point (FP) square root vary significantly in performance, especially among processors designed for graphics. Suppose FP square root (FSQRT) is responsible for 20% of the execution time of a critical graphics bench- mark. One proposal is to enhance the FSQRT hardware and speed up this operation by a factor of 10. The other alternative is just to try to make all FP instructions in the graphics processor run faster by a factor of 1.6; FP instructions are responsible for half of the execution time for the application. The design team believes that they can make all FP instructions run 1.6 times faster with the same effort as required for the fast square root. Compare these two design alternatives.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96611"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6E2CABC-6CA6-FF44-8CA1-29576EC3FAE3}"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Slide Image Placeholder 1"/>
          <p:cNvSpPr>
            <a:spLocks noGrp="1" noRot="1" noChangeAspect="1" noChangeArrowheads="1" noTextEdit="1"/>
          </p:cNvSpPr>
          <p:nvPr>
            <p:ph type="sldImg"/>
          </p:nvPr>
        </p:nvSpPr>
        <p:spPr/>
      </p:sp>
      <p:sp>
        <p:nvSpPr>
          <p:cNvPr id="19865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common transformation required in graphics processors is square root. Imple- mentations of floating-point (FP) square root vary significantly in performance, especially among processors designed for graphics. Suppose FP square root (FSQRT) is responsible for 20% of the execution time of a critical graphics bench- mark. One proposal is to enhance the FSQRT hardware and speed up this operation by a factor of 10. The other alternative is just to try to make all FP instructions in the graphics processor run faster by a factor of 1.6; FP instructions are responsible for half of the execution time for the application. The design team believes that they can make all FP instructions run 1.6 times faster with the same effort as required for the fast square root. Compare these two design alternatives.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19865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307648E-6140-A44A-8F87-6764910593D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Suppose we have a 96-core future generation processor, but on average only 54 cores can be busy. Suppose that 90% of the time, we can use all available cores; 9% of the time, we can use 50 cores; and 1% of the time is strictly serial. How much speedup might we expect? Assume that cores can be turned off when not in use and draw no power and assume that the use of a different number of cores is distributed so that we need to worry only about average power consumption. How would the  multicore speedup compare to the 24-processor count version that can use all its processor 99% of the time?</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Arial" panose="020B0604020202020204" pitchFamily="34" charset="0"/>
              </a:rPr>
              <a:t>According to how processors are integrated, there are two types of multiprocessor architectures.</a:t>
            </a:r>
            <a:endParaRPr lang="en-US" altLang="zh-CN" dirty="0">
              <a:latin typeface="Arial" panose="020B0604020202020204" pitchFamily="34" charset="0"/>
            </a:endParaRPr>
          </a:p>
          <a:p>
            <a:r>
              <a:rPr lang="en-US" altLang="zh-CN" dirty="0">
                <a:latin typeface="Arial" panose="020B0604020202020204" pitchFamily="34" charset="0"/>
              </a:rPr>
              <a:t>The first one is multicore computers, they use a single chip integrated with multiple cores.</a:t>
            </a:r>
            <a:endParaRPr lang="en-US" altLang="zh-CN" dirty="0">
              <a:latin typeface="Arial" panose="020B0604020202020204" pitchFamily="34" charset="0"/>
            </a:endParaRPr>
          </a:p>
          <a:p>
            <a:r>
              <a:rPr lang="en-US" altLang="zh-CN" dirty="0">
                <a:latin typeface="Arial" panose="020B0604020202020204" pitchFamily="34" charset="0"/>
              </a:rPr>
              <a:t>While the second type, multi-chip computers have multiple chips, each might be a multicore system.</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Suppose we have a 96-core future generation processor, but on average only 54 cores can be busy. Suppose that 90% of the time, we can use all available cores; 9% of the time, we can use 50 cores; and 1% of the time is strictly serial. How much speedup might we expect? Assume that cores can be turned off when not in use and draw no power and assume that the use of a different number of cores is distributed so that we need to worry only about average power consumption. How would the  multicore speedup compare to the 24-processor count version that can use all </a:t>
            </a:r>
            <a:r>
              <a:rPr lang="en-US" sz="1200" kern="1200">
                <a:solidFill>
                  <a:schemeClr val="tx1"/>
                </a:solidFill>
                <a:effectLst/>
                <a:latin typeface="Arial" panose="020B0604020202020204" pitchFamily="34" charset="0"/>
                <a:ea typeface="宋体" panose="02010600030101010101" pitchFamily="2" charset="-122"/>
                <a:cs typeface="+mn-cs"/>
              </a:rPr>
              <a:t>its processor 99% of the time?</a:t>
            </a:r>
            <a:endParaRPr lang="en-US"/>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Suppose we have a 96-core future generation processor, but on average only 54 cores can be busy. Suppose that 90% of the time, we can use all available cores; 9% of the time, we can use 50 cores; and 1% of the time is strictly serial. How much speedup might we expect? Assume that cores can be turned off when not in use and draw no power and assume that the use of a different number of cores is distributed so that we need to worry only about average power consumption. How would the  multicore speedup compare to the 24-processor count version that can use all </a:t>
            </a:r>
            <a:r>
              <a:rPr lang="en-US" sz="1200" kern="1200">
                <a:solidFill>
                  <a:schemeClr val="tx1"/>
                </a:solidFill>
                <a:effectLst/>
                <a:latin typeface="Arial" panose="020B0604020202020204" pitchFamily="34" charset="0"/>
                <a:ea typeface="宋体" panose="02010600030101010101" pitchFamily="2" charset="-122"/>
                <a:cs typeface="+mn-cs"/>
              </a:rPr>
              <a:t>its processor 99% of the time?</a:t>
            </a:r>
            <a:endParaRPr lang="en-US"/>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Suppose we have a 96-core future generation processor, but on average only 54 cores can be busy. Suppose that 90% of the time, we can use all available cores; 9% of the time, we can use 50 cores; and 1% of the time is strictly serial. How much speedup might we expect? Assume that cores can be turned off when not in use and draw no power and assume that the use of a different number of cores is distributed so that we need to worry only about average power consumption. How would the  multicore speedup compare to the 24-processor count version that can use all its processor 99% of the time?</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Slide Image Placeholder 1"/>
          <p:cNvSpPr>
            <a:spLocks noGrp="1" noRot="1" noChangeAspect="1" noChangeArrowheads="1" noTextEdit="1"/>
          </p:cNvSpPr>
          <p:nvPr>
            <p:ph type="sldImg"/>
          </p:nvPr>
        </p:nvSpPr>
        <p:spPr/>
      </p:sp>
      <p:sp>
        <p:nvSpPr>
          <p:cNvPr id="188418"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Suppose we have a 96-core future generation processor, but on average only 54 cores can be busy. Suppose that 90% of the time, we can use all available cores; 9% of the time, we can use 50 cores; and 1% of the time is strictly serial. How much speedup might we expect? Assume that cores can be turned off when not in use and draw no power and assume that the use of a different number of cores is distributed so that we need to worry only about average power consumption. How would the  multicore speedup compare to the 24-processor count version that can use all </a:t>
            </a:r>
            <a:r>
              <a:rPr lang="en-US" sz="1200" kern="1200">
                <a:solidFill>
                  <a:schemeClr val="tx1"/>
                </a:solidFill>
                <a:effectLst/>
                <a:latin typeface="Arial" panose="020B0604020202020204" pitchFamily="34" charset="0"/>
                <a:ea typeface="宋体" panose="02010600030101010101" pitchFamily="2" charset="-122"/>
                <a:cs typeface="+mn-cs"/>
              </a:rPr>
              <a:t>its processor 99% of the time?</a:t>
            </a:r>
            <a:endParaRPr lang="en-US"/>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88419"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50BADD-BC9B-6F42-8B13-164B65DB1E1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BE85365-5725-3249-8A9C-FF5D0B1FA53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wow, time to review for exam</a:t>
            </a:r>
            <a:endParaRPr lang="en-US" altLang="zh-CN" dirty="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p:sp>
      <p:sp>
        <p:nvSpPr>
          <p:cNvPr id="1146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a typeface="宋体" panose="02010600030101010101" pitchFamily="2" charset="-122"/>
            </a:endParaRPr>
          </a:p>
        </p:txBody>
      </p:sp>
      <p:sp>
        <p:nvSpPr>
          <p:cNvPr id="1146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2CA958-C9A7-430A-B15C-8517BA0532C4}" type="slidenum">
              <a:rPr lang="en-US" altLang="zh-CN"/>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p:cNvSpPr>
            <a:spLocks noGrp="1" noRot="1" noChangeAspect="1" noChangeArrowheads="1" noTextEdit="1"/>
          </p:cNvSpPr>
          <p:nvPr>
            <p:ph type="sldImg"/>
          </p:nvPr>
        </p:nvSpPr>
        <p:spPr/>
      </p:sp>
      <p:sp>
        <p:nvSpPr>
          <p:cNvPr id="129026"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9027"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35613A-201E-8E46-9447-C198889DC612}" type="slidenum">
              <a:rPr lang="en-US" altLang="zh-CN"/>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5.26 Summary of the characteristics of three recent high-end multicore processors (2015–2017 releases) designed for servers. The table shows the range of processor counts, clock rates, and cache sizes within each pro- </a:t>
            </a:r>
            <a:r>
              <a:rPr lang="en-US" sz="1200" kern="1200" dirty="0" err="1">
                <a:solidFill>
                  <a:schemeClr val="tx1"/>
                </a:solidFill>
                <a:effectLst/>
                <a:latin typeface="Arial" panose="020B0604020202020204" pitchFamily="34" charset="0"/>
                <a:ea typeface="宋体" panose="02010600030101010101" pitchFamily="2" charset="-122"/>
                <a:cs typeface="+mn-cs"/>
              </a:rPr>
              <a:t>cessor</a:t>
            </a:r>
            <a:r>
              <a:rPr lang="en-US" sz="1200" kern="1200" dirty="0">
                <a:solidFill>
                  <a:schemeClr val="tx1"/>
                </a:solidFill>
                <a:effectLst/>
                <a:latin typeface="Arial" panose="020B0604020202020204" pitchFamily="34" charset="0"/>
                <a:ea typeface="宋体" panose="02010600030101010101" pitchFamily="2" charset="-122"/>
                <a:cs typeface="+mn-cs"/>
              </a:rPr>
              <a:t> family. The Power8 L3 is a NUCA (Nonuniform Cache Access) design, and it also supports off-chip L4 of up to 128 MiB using EDRAM. A 32-core Xeon has recently been announced, but no system shipments have occurred. The Fujitsu SPARC64 is also available as an 8-core design, which is normally configured as a single processor system. The last row shows the range of configured systems with published performance data (such as </a:t>
            </a:r>
            <a:r>
              <a:rPr lang="en-US" sz="1200" kern="1200" dirty="0" err="1">
                <a:solidFill>
                  <a:schemeClr val="tx1"/>
                </a:solidFill>
                <a:effectLst/>
                <a:latin typeface="Arial" panose="020B0604020202020204" pitchFamily="34" charset="0"/>
                <a:ea typeface="宋体" panose="02010600030101010101" pitchFamily="2" charset="-122"/>
                <a:cs typeface="+mn-cs"/>
              </a:rPr>
              <a:t>SPECintRate</a:t>
            </a:r>
            <a:r>
              <a:rPr lang="en-US" sz="1200" kern="1200" dirty="0">
                <a:solidFill>
                  <a:schemeClr val="tx1"/>
                </a:solidFill>
                <a:effectLst/>
                <a:latin typeface="Arial" panose="020B0604020202020204" pitchFamily="34" charset="0"/>
                <a:ea typeface="宋体" panose="02010600030101010101" pitchFamily="2" charset="-122"/>
                <a:cs typeface="+mn-cs"/>
              </a:rPr>
              <a:t>) with both processor chip counts and total core counts. The Xeon systems include multiprocessors that extend the basic inter- connect with additional logic; for example, using the standard </a:t>
            </a:r>
            <a:r>
              <a:rPr lang="en-US" sz="1200" kern="1200" dirty="0" err="1">
                <a:solidFill>
                  <a:schemeClr val="tx1"/>
                </a:solidFill>
                <a:effectLst/>
                <a:latin typeface="Arial" panose="020B0604020202020204" pitchFamily="34" charset="0"/>
                <a:ea typeface="宋体" panose="02010600030101010101" pitchFamily="2" charset="-122"/>
                <a:cs typeface="+mn-cs"/>
              </a:rPr>
              <a:t>Quickpath</a:t>
            </a:r>
            <a:r>
              <a:rPr lang="en-US" sz="1200" kern="1200" dirty="0">
                <a:solidFill>
                  <a:schemeClr val="tx1"/>
                </a:solidFill>
                <a:effectLst/>
                <a:latin typeface="Arial" panose="020B0604020202020204" pitchFamily="34" charset="0"/>
                <a:ea typeface="宋体" panose="02010600030101010101" pitchFamily="2" charset="-122"/>
                <a:cs typeface="+mn-cs"/>
              </a:rPr>
              <a:t> interconnect limits the processor count to 8 and the largest system to 8 % 24 1⁄4 192 cores, but SGI extends the interconnect (and coherence mechanisms) with extra logic to offer a 32 processor system using 18-core processor chips for a total size of 576 cores. Newer releases of these processors increased clock rates (significantly in the Power8 case, less so in others) and core counts (</a:t>
            </a:r>
            <a:r>
              <a:rPr lang="en-US" sz="1200" kern="1200" dirty="0" err="1">
                <a:solidFill>
                  <a:schemeClr val="tx1"/>
                </a:solidFill>
                <a:effectLst/>
                <a:latin typeface="Arial" panose="020B0604020202020204" pitchFamily="34" charset="0"/>
                <a:ea typeface="宋体" panose="02010600030101010101" pitchFamily="2" charset="-122"/>
                <a:cs typeface="+mn-cs"/>
              </a:rPr>
              <a:t>signifi</a:t>
            </a:r>
            <a:r>
              <a:rPr lang="en-US" sz="1200" kern="1200" dirty="0">
                <a:solidFill>
                  <a:schemeClr val="tx1"/>
                </a:solidFill>
                <a:effectLst/>
                <a:latin typeface="Arial" panose="020B0604020202020204" pitchFamily="34" charset="0"/>
                <a:ea typeface="宋体" panose="02010600030101010101" pitchFamily="2" charset="-122"/>
                <a:cs typeface="+mn-cs"/>
              </a:rPr>
              <a:t>- </a:t>
            </a:r>
            <a:r>
              <a:rPr lang="en-US" sz="1200" kern="1200" dirty="0" err="1">
                <a:solidFill>
                  <a:schemeClr val="tx1"/>
                </a:solidFill>
                <a:effectLst/>
                <a:latin typeface="Arial" panose="020B0604020202020204" pitchFamily="34" charset="0"/>
                <a:ea typeface="宋体" panose="02010600030101010101" pitchFamily="2" charset="-122"/>
                <a:cs typeface="+mn-cs"/>
              </a:rPr>
              <a:t>cantly</a:t>
            </a:r>
            <a:r>
              <a:rPr lang="en-US" sz="1200" kern="1200" dirty="0">
                <a:solidFill>
                  <a:schemeClr val="tx1"/>
                </a:solidFill>
                <a:effectLst/>
                <a:latin typeface="Arial" panose="020B0604020202020204" pitchFamily="34" charset="0"/>
                <a:ea typeface="宋体" panose="02010600030101010101" pitchFamily="2" charset="-122"/>
                <a:cs typeface="+mn-cs"/>
              </a:rPr>
              <a:t> in the case of Xeon).</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The SPARC64 X+ is the simplest: it shares a single L2 cache, which is 24-way set associative, among the 16 cores. There are four separate DIMM channels to attach memory accessible with a 16x4 switch between the cores and the channels. </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5.27 shows how the Power8 and Xeon E7 chips are organized. Each core in the Power8 has an 8 MiB bank of L3 directly connected; other banks are accessed via the interconnection network, which has 8 separate buses. Thus the Power8 is a true NUCA (Nonuniform Cache Architecture), because the access time to the attached bank of L3 will be much faster than accessing another L3. Each Power8 chip has a set of links that can be used to build a large multiprocessor using an organization we will see shortly. The memory links are connected to a special memory controller that includes an L4 and interfaces directly with DIMMs.</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Figure 5.27 shows how the Power8 and Xeon E7 chips are organized. Each core in the Power8 has an 8 MiB bank of L3 directly connected; other banks are accessed via the interconnection network, which has 8 separate buses. Thus the Power8 is a true NUCA (Nonuniform Cache Architecture), because the access time to the attached bank of L3 will be much faster than accessing another L3. Each Power8 chip has a set of links that can be used to build a large multiprocessor using an organization we will see shortly. The memory links are connected to a special memory controller that includes an L4 and interfaces directly with DIMMs.</a:t>
            </a: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Part B of Figure 5.27, shows how the Xeon E7 processor chip is organized when there are 18 or more cores (20 cores are shown in this figure). Three rings connect the cores and the L3 cache banks, and each core and each bank of L3 is connected to two rings. Thus any cache bank or any core is accessible from any other core by choosing the right ring. Therefore, within the chip, the E7 has </a:t>
            </a:r>
            <a:r>
              <a:rPr lang="en-US" sz="1200" kern="1200" dirty="0" err="1">
                <a:solidFill>
                  <a:schemeClr val="tx1"/>
                </a:solidFill>
                <a:effectLst/>
                <a:latin typeface="Arial" panose="020B0604020202020204" pitchFamily="34" charset="0"/>
                <a:ea typeface="宋体" panose="02010600030101010101" pitchFamily="2" charset="-122"/>
                <a:cs typeface="+mn-cs"/>
              </a:rPr>
              <a:t>uni</a:t>
            </a:r>
            <a:r>
              <a:rPr lang="en-US" sz="1200" kern="1200" dirty="0">
                <a:solidFill>
                  <a:schemeClr val="tx1"/>
                </a:solidFill>
                <a:effectLst/>
                <a:latin typeface="Arial" panose="020B0604020202020204" pitchFamily="34" charset="0"/>
                <a:ea typeface="宋体" panose="02010600030101010101" pitchFamily="2" charset="-122"/>
                <a:cs typeface="+mn-cs"/>
              </a:rPr>
              <a:t>- form access time. In practice, however, the E7 is normally operated as a NUMA architecture by logically associating half the cores with each memory channel; this increases the probability that a desired memory page is open on a given access. The E7 provides 3 </a:t>
            </a:r>
            <a:r>
              <a:rPr lang="en-US" sz="1200" kern="1200" dirty="0" err="1">
                <a:solidFill>
                  <a:schemeClr val="tx1"/>
                </a:solidFill>
                <a:effectLst/>
                <a:latin typeface="Arial" panose="020B0604020202020204" pitchFamily="34" charset="0"/>
                <a:ea typeface="宋体" panose="02010600030101010101" pitchFamily="2" charset="-122"/>
                <a:cs typeface="+mn-cs"/>
              </a:rPr>
              <a:t>QuickPath</a:t>
            </a:r>
            <a:r>
              <a:rPr lang="en-US" sz="1200" kern="1200" dirty="0">
                <a:solidFill>
                  <a:schemeClr val="tx1"/>
                </a:solidFill>
                <a:effectLst/>
                <a:latin typeface="Arial" panose="020B0604020202020204" pitchFamily="34" charset="0"/>
                <a:ea typeface="宋体" panose="02010600030101010101" pitchFamily="2" charset="-122"/>
                <a:cs typeface="+mn-cs"/>
              </a:rPr>
              <a:t> Interconnect (QPI) links for connecting multiple E7s.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sz="1200" kern="1200" dirty="0">
                <a:solidFill>
                  <a:schemeClr val="tx1"/>
                </a:solidFill>
                <a:effectLst/>
                <a:latin typeface="Arial" panose="020B0604020202020204" pitchFamily="34" charset="0"/>
                <a:ea typeface="宋体" panose="02010600030101010101" pitchFamily="2" charset="-122"/>
                <a:cs typeface="+mn-cs"/>
              </a:rPr>
              <a:t>Part B of Figure 5.27, shows how the Xeon E7 processor chip is organized when there are 18 or more cores (20 cores are shown in this figure). Three rings connect the cores and the L3 cache banks, and each core and each bank of L3 is connected to two rings. Thus any cache bank or any core is accessible from any other core by choosing the right ring. Therefore, within the chip, the E7 has </a:t>
            </a:r>
            <a:r>
              <a:rPr lang="en-US" sz="1200" kern="1200" dirty="0" err="1">
                <a:solidFill>
                  <a:schemeClr val="tx1"/>
                </a:solidFill>
                <a:effectLst/>
                <a:latin typeface="Arial" panose="020B0604020202020204" pitchFamily="34" charset="0"/>
                <a:ea typeface="宋体" panose="02010600030101010101" pitchFamily="2" charset="-122"/>
                <a:cs typeface="+mn-cs"/>
              </a:rPr>
              <a:t>uni</a:t>
            </a:r>
            <a:r>
              <a:rPr lang="en-US" sz="1200" kern="1200" dirty="0">
                <a:solidFill>
                  <a:schemeClr val="tx1"/>
                </a:solidFill>
                <a:effectLst/>
                <a:latin typeface="Arial" panose="020B0604020202020204" pitchFamily="34" charset="0"/>
                <a:ea typeface="宋体" panose="02010600030101010101" pitchFamily="2" charset="-122"/>
                <a:cs typeface="+mn-cs"/>
              </a:rPr>
              <a:t>- form access time. In practice, however, the E7 is normally operated as a NUMA architecture by logically associating half the cores with each memory channel; this increases the probability that a desired memory page is open on a given access. The E7 provides 3 </a:t>
            </a:r>
            <a:r>
              <a:rPr lang="en-US" sz="1200" kern="1200" dirty="0" err="1">
                <a:solidFill>
                  <a:schemeClr val="tx1"/>
                </a:solidFill>
                <a:effectLst/>
                <a:latin typeface="Arial" panose="020B0604020202020204" pitchFamily="34" charset="0"/>
                <a:ea typeface="宋体" panose="02010600030101010101" pitchFamily="2" charset="-122"/>
                <a:cs typeface="+mn-cs"/>
              </a:rPr>
              <a:t>QuickPath</a:t>
            </a:r>
            <a:r>
              <a:rPr lang="en-US" sz="1200" kern="1200" dirty="0">
                <a:solidFill>
                  <a:schemeClr val="tx1"/>
                </a:solidFill>
                <a:effectLst/>
                <a:latin typeface="Arial" panose="020B0604020202020204" pitchFamily="34" charset="0"/>
                <a:ea typeface="宋体" panose="02010600030101010101" pitchFamily="2" charset="-122"/>
                <a:cs typeface="+mn-cs"/>
              </a:rPr>
              <a:t> Interconnect (QPI) links for connecting multiple E7s.</a:t>
            </a: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defRPr/>
            </a:pPr>
            <a:endParaRPr lang="en-US" dirty="0"/>
          </a:p>
        </p:txBody>
      </p:sp>
      <p:sp>
        <p:nvSpPr>
          <p:cNvPr id="4" name="Slide Number Placeholder 3"/>
          <p:cNvSpPr>
            <a:spLocks noGrp="1"/>
          </p:cNvSpPr>
          <p:nvPr>
            <p:ph type="sldNum" sz="quarter" idx="5"/>
          </p:nvPr>
        </p:nvSpPr>
        <p:spPr/>
        <p:txBody>
          <a:bodyPr/>
          <a:lstStyle/>
          <a:p>
            <a:fld id="{F35EDEF7-1C9B-4C0C-AB77-68F6D9D024A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1702557-3DD7-4999-A109-D5896FB82524}"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045A4E8-DC67-4869-A9F7-2E73F39DA6BF}"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63EB1C2-0A30-4D2A-999E-DBEAFBDB2CA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BBCD46D-1590-3440-88E6-432AD3A2869F}"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D04DB16-B6C8-B745-80D6-FD8C3F0E7264}"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C8E2328-8797-C641-A85A-EBE6825FD484}"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500F272-28D2-F444-AEE1-4EEF65CC3DD9}"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886F976-E63F-5B4D-A586-F7E92FF17CF5}"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203C576-1287-A745-A30C-68CDFA9F9812}"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AC098028-FC0A-9241-8121-2D21B19D911D}"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7D7B466-43CE-E84B-BF3B-AD42CA73817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770838E-B040-4187-ADD3-E799B4C0C8CF}"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650B0B9-EAD9-7249-9883-9E85803182E9}"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EB4445C-BFBC-644A-89D7-5BDBC3F6A257}"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8D11B23-485E-EF45-BBAE-11E8638228F2}"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BA13222-B3BA-4096-A9F4-A284D859E579}"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A0FDC13-7A5B-4AD6-8996-402DE5713905}"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A4CE866-D46C-4304-8596-5C7E113DE8AC}"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A65AF0B-265C-4FB7-A0BF-9C3DC895FFC3}"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2536C4BC-AC22-46D1-8FF2-271A68AE38CE}"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333D7497-EF39-4BF1-BC7C-F7DA2EA7C16F}"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26262DBD-0FE7-4125-A778-88EEB1805D0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9A99F5F-BAB9-4BE0-84BC-D4D146690A4B}" type="slidenum">
              <a:rPr lang="en-US" altLang="zh-CN"/>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1EB4C2E-D560-49A7-B84B-B84E4C29FE82}"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FF41DA2-DB82-439D-95C0-1F1472A7296E}"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E04CE346-52E5-4AEC-9C13-32EA2743FF97}"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5D57890-1145-4914-B8E0-0ECE44AB844D}" type="slidenum">
              <a:rPr lang="en-US" altLang="zh-CN"/>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686800" cy="525780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6C8F981-F2B2-4901-A044-C16CA82BBA16}" type="slidenum">
              <a:rPr lang="en-US" altLang="zh-CN"/>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23BD3C3-F4B1-EB4A-9305-2A15BE8E7F34}"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5DE7C15-0448-1941-8771-BFE83D49985F}" type="slidenum">
              <a:rPr lang="en-US" altLang="zh-CN"/>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C6E737B-57EC-3F46-BC74-686E680CC1F4}" type="slidenum">
              <a:rPr lang="en-US" altLang="zh-CN"/>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29E6761-7714-514C-AB3F-E743B6334E55}" type="slidenum">
              <a:rPr lang="en-US" altLang="zh-CN"/>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E890254-3308-1E4F-A8C4-30F63CA1F001}"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FB299FA-D739-4B59-81B5-3E20A08861F4}" type="slidenum">
              <a:rPr lang="en-US" altLang="zh-CN"/>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7EB4571A-DA06-5344-8297-07C768B39477}" type="slidenum">
              <a:rPr lang="en-US" altLang="zh-CN"/>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3B6B69D8-A3FF-034E-BB90-AD23AA5FC791}" type="slidenum">
              <a:rPr lang="en-US" altLang="zh-CN"/>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7C47178-74D9-284A-B8C5-398FB61AF9EE}" type="slidenum">
              <a:rPr lang="en-US" altLang="zh-CN"/>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F315A53-CD3A-2A41-97A1-DF361D3D4D8D}" type="slidenum">
              <a:rPr lang="en-US" altLang="zh-CN"/>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4AD44FE-3065-3E4D-9BB1-5F14BA6BC988}" type="slidenum">
              <a:rPr lang="en-US" altLang="zh-CN"/>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0A6EADD-122E-C141-975B-1084A22C292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9FFCC569-B828-46AD-B344-F57417265D79}"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0B58C8E-3EF7-497B-888A-88ABA4C4AE5B}"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8D69050C-C5C0-4C2A-8837-D75C8562CAD5}"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FC6D2E0-0B8B-45B5-B38E-FF5B298E7F5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A146220-E3E9-4550-8C09-BB27D26166D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Verdana" panose="020B0604030504040204" pitchFamily="34" charset="0"/>
              </a:defRPr>
            </a:lvl1pPr>
          </a:lstStyle>
          <a:p>
            <a:fld id="{F7F7FDB2-3292-4D32-A6B3-A0FBE55C708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vl1pPr>
          </a:lstStyle>
          <a:p>
            <a:pPr>
              <a:defRPr/>
            </a:pPr>
            <a:fld id="{FDEE6BDF-8890-BB4F-A3BA-D4571A96E74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Verdana" panose="020B0604030504040204" pitchFamily="34" charset="0"/>
              </a:defRPr>
            </a:lvl1pPr>
          </a:lstStyle>
          <a:p>
            <a:fld id="{F2241A32-0D02-4281-A552-9EAF997B8621}"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atin typeface="Verdana" panose="020B0604030504040204" pitchFamily="34" charset="0"/>
              </a:defRPr>
            </a:lvl1pPr>
          </a:lstStyle>
          <a:p>
            <a:pPr>
              <a:defRPr/>
            </a:pPr>
            <a:fld id="{EA83593B-2DAF-0842-9FD7-026E142C0B6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4.xml"/><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4.xml"/><Relationship Id="rId2" Type="http://schemas.openxmlformats.org/officeDocument/2006/relationships/image" Target="../media/image13.png"/><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4.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6.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6.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6.xml"/><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6.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6.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6.xml"/><Relationship Id="rId1"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6.xml"/><Relationship Id="rId1"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1.tif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youtube.com/watch?v=GHLB7h1UjkI"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3.xml"/><Relationship Id="rId3" Type="http://schemas.openxmlformats.org/officeDocument/2006/relationships/hyperlink" Target="https://www.youtube.com/watch?v=Y0XtnGMEtgA" TargetMode="External"/><Relationship Id="rId2" Type="http://schemas.openxmlformats.org/officeDocument/2006/relationships/hyperlink" Target="https://www.youtube.com/watch?v=sQuM5e0QGLg" TargetMode="External"/><Relationship Id="rId1" Type="http://schemas.openxmlformats.org/officeDocument/2006/relationships/hyperlink" Target="https://www.youtube.com/watch?v=gXDMoiEkyuQ" TargetMode="Externa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hyperlink" Target="https://www.youtube.com/watch?v=Kr4g0UK3Fas" TargetMode="External"/><Relationship Id="rId1" Type="http://schemas.openxmlformats.org/officeDocument/2006/relationships/hyperlink" Target="https://www.youtube.com/watch?v=pvDtoahtEBw"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3"/>
          <p:cNvSpPr>
            <a:spLocks noGrp="1" noChangeArrowheads="1"/>
          </p:cNvSpPr>
          <p:nvPr>
            <p:ph type="subTitle" idx="1"/>
          </p:nvPr>
        </p:nvSpPr>
        <p:spPr>
          <a:xfrm>
            <a:off x="0" y="4495800"/>
            <a:ext cx="9144000" cy="1524000"/>
          </a:xfrm>
        </p:spPr>
        <p:txBody>
          <a:bodyPr/>
          <a:lstStyle/>
          <a:p>
            <a:pPr algn="l" eaLnBrk="1" hangingPunct="1">
              <a:lnSpc>
                <a:spcPct val="90000"/>
              </a:lnSpc>
            </a:pPr>
            <a:r>
              <a:rPr lang="en-US" altLang="zh-CN" sz="2800" dirty="0"/>
              <a:t>Kai Bu</a:t>
            </a:r>
            <a:endParaRPr lang="en-US" altLang="zh-CN" sz="2800" dirty="0"/>
          </a:p>
          <a:p>
            <a:pPr algn="l" eaLnBrk="1" hangingPunct="1">
              <a:lnSpc>
                <a:spcPct val="90000"/>
              </a:lnSpc>
            </a:pPr>
            <a:r>
              <a:rPr lang="en-US" altLang="zh-CN" sz="2800" dirty="0" err="1"/>
              <a:t>kaibu@zju.edu.cn</a:t>
            </a:r>
            <a:endParaRPr lang="en-US" altLang="zh-CN" sz="2800" dirty="0"/>
          </a:p>
          <a:p>
            <a:pPr algn="l" eaLnBrk="1" hangingPunct="1">
              <a:lnSpc>
                <a:spcPct val="90000"/>
              </a:lnSpc>
            </a:pPr>
            <a:r>
              <a:rPr lang="en-US" altLang="zh-CN" sz="2800" dirty="0"/>
              <a:t>http://</a:t>
            </a:r>
            <a:r>
              <a:rPr lang="en-US" altLang="zh-CN" sz="2800" dirty="0" err="1"/>
              <a:t>list.zju.edu.cn</a:t>
            </a:r>
            <a:r>
              <a:rPr lang="en-US" altLang="zh-CN" sz="2800" dirty="0"/>
              <a:t>/</a:t>
            </a:r>
            <a:r>
              <a:rPr lang="en-US" altLang="zh-CN" sz="2800" dirty="0" err="1"/>
              <a:t>kaibu</a:t>
            </a:r>
            <a:r>
              <a:rPr lang="en-US" altLang="zh-CN" sz="2800" dirty="0"/>
              <a:t>/comparch2021</a:t>
            </a:r>
            <a:endParaRPr lang="en-US" altLang="zh-CN" sz="2800" i="1" dirty="0"/>
          </a:p>
        </p:txBody>
      </p:sp>
      <p:sp>
        <p:nvSpPr>
          <p:cNvPr id="4" name="矩形 3"/>
          <p:cNvSpPr/>
          <p:nvPr/>
        </p:nvSpPr>
        <p:spPr>
          <a:xfrm>
            <a:off x="8083550" y="0"/>
            <a:ext cx="1060450" cy="93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600" b="1" dirty="0"/>
              <a:t>13</a:t>
            </a:r>
            <a:endParaRPr lang="zh-CN" altLang="en-US" sz="3600" b="1" dirty="0"/>
          </a:p>
        </p:txBody>
      </p:sp>
      <p:sp>
        <p:nvSpPr>
          <p:cNvPr id="2052" name="Rectangle 2"/>
          <p:cNvSpPr>
            <a:spLocks noGrp="1" noChangeArrowheads="1"/>
          </p:cNvSpPr>
          <p:nvPr>
            <p:ph type="ctrTitle"/>
          </p:nvPr>
        </p:nvSpPr>
        <p:spPr>
          <a:xfrm>
            <a:off x="0" y="2130425"/>
            <a:ext cx="9144000" cy="1908175"/>
          </a:xfrm>
        </p:spPr>
        <p:txBody>
          <a:bodyPr/>
          <a:lstStyle/>
          <a:p>
            <a:pPr algn="l" eaLnBrk="1" hangingPunct="1"/>
            <a:r>
              <a:rPr lang="en-US" altLang="zh-CN" dirty="0"/>
              <a:t>Thread-Level Parallelism</a:t>
            </a:r>
            <a:br>
              <a:rPr lang="en-US" altLang="zh-CN" dirty="0"/>
            </a:br>
            <a:r>
              <a:rPr lang="en-US" altLang="zh-CN" dirty="0"/>
              <a:t>Exploitation</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96" y="0"/>
            <a:ext cx="8334245" cy="6858000"/>
          </a:xfrm>
          <a:prstGeom prst="rect">
            <a:avLst/>
          </a:prstGeom>
        </p:spPr>
      </p:pic>
      <p:sp>
        <p:nvSpPr>
          <p:cNvPr id="2" name="Title 1"/>
          <p:cNvSpPr>
            <a:spLocks noGrp="1"/>
          </p:cNvSpPr>
          <p:nvPr>
            <p:ph type="title"/>
          </p:nvPr>
        </p:nvSpPr>
        <p:spPr/>
        <p:txBody>
          <a:bodyPr/>
          <a:lstStyle/>
          <a:p>
            <a:pPr algn="r"/>
            <a:r>
              <a:rPr lang="en-US" dirty="0">
                <a:solidFill>
                  <a:schemeClr val="tx1"/>
                </a:solidFill>
              </a:rPr>
              <a:t>Intel</a:t>
            </a:r>
            <a:r>
              <a:rPr lang="zh-CN" altLang="en-US" dirty="0">
                <a:solidFill>
                  <a:schemeClr val="tx1"/>
                </a:solidFill>
              </a:rPr>
              <a:t> </a:t>
            </a:r>
            <a:br>
              <a:rPr lang="en-US" altLang="zh-CN" dirty="0">
                <a:solidFill>
                  <a:schemeClr val="tx1"/>
                </a:solidFill>
              </a:rPr>
            </a:br>
            <a:r>
              <a:rPr lang="en-US" altLang="zh-CN" dirty="0">
                <a:solidFill>
                  <a:schemeClr val="tx1"/>
                </a:solidFill>
              </a:rPr>
              <a:t>Xeon E7</a:t>
            </a:r>
            <a:endParaRPr lang="en-US" dirty="0">
              <a:solidFill>
                <a:schemeClr val="tx1"/>
              </a:solidFill>
            </a:endParaRPr>
          </a:p>
        </p:txBody>
      </p:sp>
      <p:sp>
        <p:nvSpPr>
          <p:cNvPr id="5" name="Content Placeholder 2"/>
          <p:cNvSpPr txBox="1"/>
          <p:nvPr/>
        </p:nvSpPr>
        <p:spPr bwMode="auto">
          <a:xfrm>
            <a:off x="3733800" y="5486400"/>
            <a:ext cx="5410200" cy="13564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each core </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and each L3 bank</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is connected to two rings</a:t>
            </a:r>
            <a:endParaRPr lang="en-US" altLang="zh-CN" sz="2400" b="1" kern="0" dirty="0">
              <a:solidFill>
                <a:srgbClr val="00B0F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96" y="0"/>
            <a:ext cx="8334245" cy="6858000"/>
          </a:xfrm>
          <a:prstGeom prst="rect">
            <a:avLst/>
          </a:prstGeom>
        </p:spPr>
      </p:pic>
      <p:sp>
        <p:nvSpPr>
          <p:cNvPr id="5" name="Content Placeholder 2"/>
          <p:cNvSpPr txBox="1"/>
          <p:nvPr/>
        </p:nvSpPr>
        <p:spPr bwMode="auto">
          <a:xfrm>
            <a:off x="3733800" y="5486400"/>
            <a:ext cx="5410200" cy="13564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3 QPI links</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a:t>
            </a:r>
            <a:r>
              <a:rPr lang="en-US" altLang="zh-CN" sz="2400" b="1" kern="0" dirty="0" err="1">
                <a:solidFill>
                  <a:srgbClr val="00B0F0"/>
                </a:solidFill>
              </a:rPr>
              <a:t>QuickPath</a:t>
            </a:r>
            <a:r>
              <a:rPr lang="en-US" altLang="zh-CN" sz="2400" b="1" kern="0" dirty="0">
                <a:solidFill>
                  <a:srgbClr val="00B0F0"/>
                </a:solidFill>
              </a:rPr>
              <a:t> Interconnect)</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for connecting multiple E7s</a:t>
            </a:r>
            <a:endParaRPr lang="en-US" altLang="zh-CN" sz="2400" b="1" kern="0" dirty="0">
              <a:solidFill>
                <a:srgbClr val="00B0F0"/>
              </a:solidFill>
            </a:endParaRPr>
          </a:p>
        </p:txBody>
      </p:sp>
      <p:sp>
        <p:nvSpPr>
          <p:cNvPr id="3" name="Oval 2"/>
          <p:cNvSpPr/>
          <p:nvPr/>
        </p:nvSpPr>
        <p:spPr>
          <a:xfrm>
            <a:off x="815851" y="152400"/>
            <a:ext cx="1546349" cy="914400"/>
          </a:xfrm>
          <a:prstGeom prst="ellipse">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91200" y="152400"/>
            <a:ext cx="1546349" cy="914400"/>
          </a:xfrm>
          <a:prstGeom prst="ellipse">
            <a:avLst/>
          </a:prstGeom>
          <a:noFill/>
          <a:ln w="508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pPr algn="r"/>
            <a:r>
              <a:rPr lang="en-US" dirty="0">
                <a:solidFill>
                  <a:schemeClr val="tx1"/>
                </a:solidFill>
              </a:rPr>
              <a:t>Intel</a:t>
            </a:r>
            <a:r>
              <a:rPr lang="zh-CN" altLang="en-US" dirty="0">
                <a:solidFill>
                  <a:schemeClr val="tx1"/>
                </a:solidFill>
              </a:rPr>
              <a:t> </a:t>
            </a:r>
            <a:br>
              <a:rPr lang="en-US" altLang="zh-CN" dirty="0">
                <a:solidFill>
                  <a:schemeClr val="tx1"/>
                </a:solidFill>
              </a:rPr>
            </a:br>
            <a:r>
              <a:rPr lang="en-US" altLang="zh-CN" dirty="0">
                <a:solidFill>
                  <a:schemeClr val="tx1"/>
                </a:solidFill>
              </a:rPr>
              <a:t>Xeon E7</a:t>
            </a:r>
            <a:endParaRPr 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Multiprocessor</a:t>
            </a:r>
            <a:endParaRPr lang="en-US" dirty="0"/>
          </a:p>
        </p:txBody>
      </p:sp>
      <p:sp>
        <p:nvSpPr>
          <p:cNvPr id="3" name="Content Placeholder 2"/>
          <p:cNvSpPr>
            <a:spLocks noGrp="1"/>
          </p:cNvSpPr>
          <p:nvPr>
            <p:ph idx="1"/>
          </p:nvPr>
        </p:nvSpPr>
        <p:spPr>
          <a:xfrm>
            <a:off x="457200" y="1600200"/>
            <a:ext cx="8839200" cy="5257800"/>
          </a:xfrm>
        </p:spPr>
        <p:txBody>
          <a:bodyPr/>
          <a:lstStyle/>
          <a:p>
            <a:r>
              <a:rPr lang="en-US" b="1" dirty="0"/>
              <a:t>Fujitsu SPARC64 X+                            </a:t>
            </a:r>
            <a:r>
              <a:rPr lang="en-US" dirty="0"/>
              <a:t>4-processor module, up to 64 procs;    up to 1024 cores;</a:t>
            </a:r>
            <a:endParaRPr lang="en-US" dirty="0"/>
          </a:p>
          <a:p>
            <a:r>
              <a:rPr lang="en-US" b="1" dirty="0"/>
              <a:t>IBM Power8                                        </a:t>
            </a:r>
            <a:r>
              <a:rPr lang="en-US" dirty="0"/>
              <a:t>up to 16 chips and 192 cores;             4-processor module;</a:t>
            </a:r>
            <a:endParaRPr lang="en-US" dirty="0"/>
          </a:p>
          <a:p>
            <a:r>
              <a:rPr lang="en-US" b="1" dirty="0"/>
              <a:t>Intel Xeon E7                                    </a:t>
            </a:r>
            <a:r>
              <a:rPr lang="en-US" dirty="0"/>
              <a:t>4-chip multiprocessor, up to 128 cores;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7519012" cy="6858000"/>
          </a:xfrm>
          <a:prstGeom prst="rect">
            <a:avLst/>
          </a:prstGeom>
        </p:spPr>
      </p:pic>
      <p:sp>
        <p:nvSpPr>
          <p:cNvPr id="2" name="Title 1"/>
          <p:cNvSpPr>
            <a:spLocks noGrp="1"/>
          </p:cNvSpPr>
          <p:nvPr>
            <p:ph type="title"/>
          </p:nvPr>
        </p:nvSpPr>
        <p:spPr/>
        <p:txBody>
          <a:bodyPr/>
          <a:lstStyle/>
          <a:p>
            <a:pPr algn="r"/>
            <a:r>
              <a:rPr lang="en-US" dirty="0">
                <a:solidFill>
                  <a:schemeClr val="tx1"/>
                </a:solidFill>
              </a:rPr>
              <a:t>Fujitsu SPARC64 X+</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692727" y="0"/>
            <a:ext cx="8451273" cy="6858000"/>
          </a:xfrm>
          <a:prstGeom prst="rect">
            <a:avLst/>
          </a:prstGeom>
        </p:spPr>
      </p:pic>
      <p:sp>
        <p:nvSpPr>
          <p:cNvPr id="2" name="Title 1"/>
          <p:cNvSpPr>
            <a:spLocks noGrp="1"/>
          </p:cNvSpPr>
          <p:nvPr>
            <p:ph type="title"/>
          </p:nvPr>
        </p:nvSpPr>
        <p:spPr>
          <a:xfrm>
            <a:off x="0" y="1101600"/>
            <a:ext cx="9144000" cy="1143000"/>
          </a:xfrm>
        </p:spPr>
        <p:txBody>
          <a:bodyPr/>
          <a:lstStyle/>
          <a:p>
            <a:pPr algn="l"/>
            <a:r>
              <a:rPr lang="en-US" dirty="0">
                <a:solidFill>
                  <a:schemeClr val="tx1"/>
                </a:solidFill>
              </a:rPr>
              <a:t>IBM</a:t>
            </a:r>
            <a:br>
              <a:rPr lang="en-US" dirty="0">
                <a:solidFill>
                  <a:schemeClr val="tx1"/>
                </a:solidFill>
              </a:rPr>
            </a:br>
            <a:r>
              <a:rPr lang="en-US" dirty="0">
                <a:solidFill>
                  <a:schemeClr val="tx1"/>
                </a:solidFill>
              </a:rPr>
              <a:t>Power8</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Intel Xeon E7</a:t>
            </a:r>
            <a:endParaRPr lang="en-US" dirty="0"/>
          </a:p>
        </p:txBody>
      </p:sp>
      <p:pic>
        <p:nvPicPr>
          <p:cNvPr id="6" name="Picture 5"/>
          <p:cNvPicPr>
            <a:picLocks noChangeAspect="1"/>
          </p:cNvPicPr>
          <p:nvPr/>
        </p:nvPicPr>
        <p:blipFill>
          <a:blip r:embed="rId1"/>
          <a:stretch>
            <a:fillRect/>
          </a:stretch>
        </p:blipFill>
        <p:spPr>
          <a:xfrm>
            <a:off x="0" y="1426043"/>
            <a:ext cx="9144000" cy="54319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558412"/>
            <a:ext cx="9144000" cy="6299588"/>
          </a:xfrm>
          <a:prstGeom prst="rect">
            <a:avLst/>
          </a:prstGeom>
        </p:spPr>
      </p:pic>
      <p:sp>
        <p:nvSpPr>
          <p:cNvPr id="2" name="Title 1"/>
          <p:cNvSpPr>
            <a:spLocks noGrp="1"/>
          </p:cNvSpPr>
          <p:nvPr>
            <p:ph type="title"/>
          </p:nvPr>
        </p:nvSpPr>
        <p:spPr/>
        <p:txBody>
          <a:bodyPr/>
          <a:lstStyle/>
          <a:p>
            <a:r>
              <a:rPr lang="en-US" dirty="0">
                <a:solidFill>
                  <a:schemeClr val="tx1"/>
                </a:solidFill>
              </a:rPr>
              <a:t>Scalability</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567645"/>
            <a:ext cx="9144000" cy="6284259"/>
          </a:xfrm>
          <a:prstGeom prst="rect">
            <a:avLst/>
          </a:prstGeom>
        </p:spPr>
      </p:pic>
      <p:sp>
        <p:nvSpPr>
          <p:cNvPr id="2" name="Title 1"/>
          <p:cNvSpPr>
            <a:spLocks noGrp="1"/>
          </p:cNvSpPr>
          <p:nvPr>
            <p:ph type="title"/>
          </p:nvPr>
        </p:nvSpPr>
        <p:spPr/>
        <p:txBody>
          <a:bodyPr/>
          <a:lstStyle/>
          <a:p>
            <a:r>
              <a:rPr lang="en-US" dirty="0">
                <a:solidFill>
                  <a:schemeClr val="tx1"/>
                </a:solidFill>
              </a:rPr>
              <a:t>Scalability</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400733"/>
            <a:ext cx="9144000" cy="6457267"/>
          </a:xfrm>
          <a:prstGeom prst="rect">
            <a:avLst/>
          </a:prstGeom>
        </p:spPr>
      </p:pic>
      <p:sp>
        <p:nvSpPr>
          <p:cNvPr id="2" name="Title 1"/>
          <p:cNvSpPr>
            <a:spLocks noGrp="1"/>
          </p:cNvSpPr>
          <p:nvPr>
            <p:ph type="title"/>
          </p:nvPr>
        </p:nvSpPr>
        <p:spPr>
          <a:xfrm>
            <a:off x="3429000" y="274638"/>
            <a:ext cx="5715000" cy="1143000"/>
          </a:xfrm>
        </p:spPr>
        <p:txBody>
          <a:bodyPr/>
          <a:lstStyle/>
          <a:p>
            <a:r>
              <a:rPr lang="en-US" dirty="0">
                <a:solidFill>
                  <a:schemeClr val="tx1"/>
                </a:solidFill>
              </a:rPr>
              <a:t>of Xeon</a:t>
            </a:r>
            <a:endParaRPr lang="en-US" dirty="0">
              <a:solidFill>
                <a:schemeClr val="tx1"/>
              </a:solidFill>
            </a:endParaRPr>
          </a:p>
        </p:txBody>
      </p:sp>
      <p:sp>
        <p:nvSpPr>
          <p:cNvPr id="5" name="Title 1"/>
          <p:cNvSpPr txBox="1"/>
          <p:nvPr/>
        </p:nvSpPr>
        <p:spPr bwMode="auto">
          <a:xfrm>
            <a:off x="0" y="273600"/>
            <a:ext cx="655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solidFill>
                  <a:schemeClr val="tx1"/>
                </a:solidFill>
              </a:rPr>
              <a:t>Scalability</a:t>
            </a:r>
            <a:endParaRPr lang="en-US" kern="0" dirty="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0" y="0"/>
            <a:ext cx="7502589" cy="6858000"/>
          </a:xfrm>
          <a:prstGeom prst="rect">
            <a:avLst/>
          </a:prstGeom>
        </p:spPr>
      </p:pic>
      <p:sp>
        <p:nvSpPr>
          <p:cNvPr id="5"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r"/>
            <a:r>
              <a:rPr lang="en-US" kern="0" dirty="0">
                <a:solidFill>
                  <a:schemeClr val="tx1"/>
                </a:solidFill>
              </a:rPr>
              <a:t>Intel</a:t>
            </a:r>
            <a:endParaRPr lang="en-US" kern="0" dirty="0">
              <a:solidFill>
                <a:schemeClr val="tx1"/>
              </a:solidFill>
            </a:endParaRPr>
          </a:p>
          <a:p>
            <a:pPr algn="r"/>
            <a:r>
              <a:rPr lang="en-US" kern="0" dirty="0">
                <a:solidFill>
                  <a:schemeClr val="tx1"/>
                </a:solidFill>
              </a:rPr>
              <a:t>i7 920</a:t>
            </a:r>
            <a:endParaRPr lang="en-US" kern="0" dirty="0">
              <a:solidFill>
                <a:schemeClr val="tx1"/>
              </a:solidFill>
            </a:endParaRPr>
          </a:p>
        </p:txBody>
      </p:sp>
      <p:sp>
        <p:nvSpPr>
          <p:cNvPr id="7" name="Content Placeholder 2"/>
          <p:cNvSpPr txBox="1"/>
          <p:nvPr/>
        </p:nvSpPr>
        <p:spPr bwMode="auto">
          <a:xfrm>
            <a:off x="3733800" y="6477000"/>
            <a:ext cx="5410200" cy="3658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without SMT</a:t>
            </a:r>
            <a:endParaRPr lang="en-US" altLang="zh-CN" sz="2400" b="1" kern="0"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r>
              <a:rPr lang="en-US" altLang="zh-CN" dirty="0"/>
              <a:t>Thread-Level Parallelism</a:t>
            </a:r>
            <a:br>
              <a:rPr lang="en-US" altLang="zh-CN" dirty="0"/>
            </a:br>
            <a:r>
              <a:rPr lang="en-US" altLang="zh-CN" dirty="0"/>
              <a:t>Exploitation via </a:t>
            </a:r>
            <a:r>
              <a:rPr lang="en-US" altLang="zh-CN" dirty="0">
                <a:solidFill>
                  <a:schemeClr val="bg1"/>
                </a:solidFill>
              </a:rPr>
              <a:t>Multicore</a:t>
            </a:r>
            <a:endParaRPr lang="en-US" altLang="zh-CN" dirty="0">
              <a:solidFill>
                <a:schemeClr val="bg1"/>
              </a:solidFill>
            </a:endParaRPr>
          </a:p>
        </p:txBody>
      </p:sp>
      <p:sp>
        <p:nvSpPr>
          <p:cNvPr id="6" name="Title 1"/>
          <p:cNvSpPr txBox="1"/>
          <p:nvPr/>
        </p:nvSpPr>
        <p:spPr bwMode="auto">
          <a:xfrm>
            <a:off x="4572000" y="2851200"/>
            <a:ext cx="411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solidFill>
                  <a:srgbClr val="00B0F0"/>
                </a:solidFill>
              </a:rPr>
              <a:t>Multicore</a:t>
            </a:r>
            <a:endParaRPr lang="en-US" kern="0" dirty="0">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3048"/>
            <a:ext cx="8750300" cy="6654800"/>
          </a:xfrm>
          <a:prstGeom prst="rect">
            <a:avLst/>
          </a:prstGeom>
        </p:spPr>
      </p:pic>
      <p:sp>
        <p:nvSpPr>
          <p:cNvPr id="5" name="Title 1"/>
          <p:cNvSpPr txBox="1"/>
          <p:nvPr/>
        </p:nvSpPr>
        <p:spPr bwMode="auto">
          <a:xfrm>
            <a:off x="0" y="2736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r"/>
            <a:r>
              <a:rPr lang="en-US" kern="0" dirty="0">
                <a:solidFill>
                  <a:schemeClr val="tx1"/>
                </a:solidFill>
              </a:rPr>
              <a:t>Intel</a:t>
            </a:r>
            <a:endParaRPr lang="en-US" kern="0" dirty="0">
              <a:solidFill>
                <a:schemeClr val="tx1"/>
              </a:solidFill>
            </a:endParaRPr>
          </a:p>
          <a:p>
            <a:pPr algn="r"/>
            <a:r>
              <a:rPr lang="en-US" kern="0" dirty="0">
                <a:solidFill>
                  <a:schemeClr val="tx1"/>
                </a:solidFill>
              </a:rPr>
              <a:t>i7 920</a:t>
            </a:r>
            <a:endParaRPr lang="en-US" kern="0" dirty="0">
              <a:solidFill>
                <a:schemeClr val="tx1"/>
              </a:solidFill>
            </a:endParaRPr>
          </a:p>
        </p:txBody>
      </p:sp>
      <p:sp>
        <p:nvSpPr>
          <p:cNvPr id="7" name="Content Placeholder 2"/>
          <p:cNvSpPr txBox="1"/>
          <p:nvPr/>
        </p:nvSpPr>
        <p:spPr bwMode="auto">
          <a:xfrm>
            <a:off x="3733800" y="6477000"/>
            <a:ext cx="5410200" cy="3658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with and without SMT</a:t>
            </a:r>
            <a:endParaRPr lang="en-US" altLang="zh-CN" sz="2400" b="1" kern="0"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multicore lifts performance!</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ctrTitle"/>
          </p:nvPr>
        </p:nvSpPr>
        <p:spPr>
          <a:xfrm>
            <a:off x="0" y="2130425"/>
            <a:ext cx="9144000" cy="1908175"/>
          </a:xfrm>
        </p:spPr>
        <p:txBody>
          <a:bodyPr/>
          <a:lstStyle/>
          <a:p>
            <a:pPr algn="l" eaLnBrk="1" hangingPunct="1"/>
            <a:br>
              <a:rPr lang="en-US" altLang="zh-CN" dirty="0"/>
            </a:br>
            <a:r>
              <a:rPr lang="en-US" altLang="zh-CN" dirty="0"/>
              <a:t>should core count go viral?</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endParaRPr lang="en-US" dirty="0"/>
          </a:p>
        </p:txBody>
      </p:sp>
      <p:sp>
        <p:nvSpPr>
          <p:cNvPr id="3" name="Content Placeholder 2"/>
          <p:cNvSpPr>
            <a:spLocks noGrp="1"/>
          </p:cNvSpPr>
          <p:nvPr>
            <p:ph idx="1"/>
          </p:nvPr>
        </p:nvSpPr>
        <p:spPr/>
        <p:txBody>
          <a:bodyPr/>
          <a:lstStyle/>
          <a:p>
            <a:r>
              <a:rPr lang="en-US" dirty="0"/>
              <a:t>Multi-core parrallelism requires the restructuring of the application, </a:t>
            </a:r>
            <a:br>
              <a:rPr lang="en-US" dirty="0"/>
            </a:br>
            <a:r>
              <a:rPr lang="en-US" dirty="0"/>
              <a:t>a major new burden for programmers</a:t>
            </a:r>
            <a:endParaRPr lang="en-US" dirty="0"/>
          </a:p>
          <a:p>
            <a:endParaRPr lang="en-US" dirty="0"/>
          </a:p>
          <a:p>
            <a:r>
              <a:rPr lang="en-US" dirty="0"/>
              <a:t>Speedup Effect: </a:t>
            </a:r>
            <a:r>
              <a:rPr lang="en-US" b="1" dirty="0"/>
              <a:t>Amdahl’s Law</a:t>
            </a:r>
            <a:endParaRPr lang="en-US" dirty="0"/>
          </a:p>
        </p:txBody>
      </p:sp>
      <p:pic>
        <p:nvPicPr>
          <p:cNvPr id="6" name="Picture 5"/>
          <p:cNvPicPr>
            <a:picLocks noChangeAspect="1"/>
          </p:cNvPicPr>
          <p:nvPr/>
        </p:nvPicPr>
        <p:blipFill>
          <a:blip r:embed="rId1"/>
          <a:stretch>
            <a:fillRect/>
          </a:stretch>
        </p:blipFill>
        <p:spPr>
          <a:xfrm>
            <a:off x="2971800" y="5425152"/>
            <a:ext cx="6185462" cy="1432848"/>
          </a:xfrm>
          <a:prstGeom prst="rect">
            <a:avLst/>
          </a:prstGeom>
        </p:spPr>
      </p:pic>
      <p:pic>
        <p:nvPicPr>
          <p:cNvPr id="4" name="Picture 3"/>
          <p:cNvPicPr>
            <a:picLocks noChangeAspect="1"/>
          </p:cNvPicPr>
          <p:nvPr/>
        </p:nvPicPr>
        <p:blipFill>
          <a:blip r:embed="rId2"/>
          <a:stretch>
            <a:fillRect/>
          </a:stretch>
        </p:blipFill>
        <p:spPr>
          <a:xfrm>
            <a:off x="838200" y="4304819"/>
            <a:ext cx="5486400" cy="1152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endParaRPr lang="en-US" dirty="0"/>
          </a:p>
        </p:txBody>
      </p:sp>
      <p:sp>
        <p:nvSpPr>
          <p:cNvPr id="3" name="Content Placeholder 2"/>
          <p:cNvSpPr>
            <a:spLocks noGrp="1"/>
          </p:cNvSpPr>
          <p:nvPr>
            <p:ph idx="1"/>
          </p:nvPr>
        </p:nvSpPr>
        <p:spPr/>
        <p:txBody>
          <a:bodyPr/>
          <a:lstStyle/>
          <a:p>
            <a:r>
              <a:rPr lang="en-US" dirty="0"/>
              <a:t>Multi-core parrallelism requires the restructuring of the application, </a:t>
            </a:r>
            <a:br>
              <a:rPr lang="en-US" dirty="0"/>
            </a:br>
            <a:r>
              <a:rPr lang="en-US" dirty="0"/>
              <a:t>a major new burden for programmers</a:t>
            </a:r>
            <a:endParaRPr lang="en-US" dirty="0"/>
          </a:p>
          <a:p>
            <a:endParaRPr lang="en-US" dirty="0"/>
          </a:p>
          <a:p>
            <a:r>
              <a:rPr lang="en-US" dirty="0"/>
              <a:t>Speedup Effect: </a:t>
            </a:r>
            <a:r>
              <a:rPr lang="en-US" b="1" dirty="0"/>
              <a:t>Amdahl’s Law</a:t>
            </a:r>
            <a:endParaRPr lang="en-US" dirty="0"/>
          </a:p>
        </p:txBody>
      </p:sp>
      <p:pic>
        <p:nvPicPr>
          <p:cNvPr id="6" name="Picture 5"/>
          <p:cNvPicPr>
            <a:picLocks noChangeAspect="1"/>
          </p:cNvPicPr>
          <p:nvPr/>
        </p:nvPicPr>
        <p:blipFill>
          <a:blip r:embed="rId1"/>
          <a:stretch>
            <a:fillRect/>
          </a:stretch>
        </p:blipFill>
        <p:spPr>
          <a:xfrm>
            <a:off x="2971800" y="5425152"/>
            <a:ext cx="6185462" cy="1432848"/>
          </a:xfrm>
          <a:prstGeom prst="rect">
            <a:avLst/>
          </a:prstGeom>
        </p:spPr>
      </p:pic>
      <p:pic>
        <p:nvPicPr>
          <p:cNvPr id="4" name="Picture 3"/>
          <p:cNvPicPr>
            <a:picLocks noChangeAspect="1"/>
          </p:cNvPicPr>
          <p:nvPr/>
        </p:nvPicPr>
        <p:blipFill>
          <a:blip r:embed="rId2"/>
          <a:stretch>
            <a:fillRect/>
          </a:stretch>
        </p:blipFill>
        <p:spPr>
          <a:xfrm>
            <a:off x="838200" y="4304819"/>
            <a:ext cx="5486400" cy="1152250"/>
          </a:xfrm>
          <a:prstGeom prst="rect">
            <a:avLst/>
          </a:prstGeom>
        </p:spPr>
      </p:pic>
      <p:sp>
        <p:nvSpPr>
          <p:cNvPr id="10" name="Rectangle 2"/>
          <p:cNvSpPr>
            <a:spLocks noChangeArrowheads="1"/>
          </p:cNvSpPr>
          <p:nvPr/>
        </p:nvSpPr>
        <p:spPr bwMode="auto">
          <a:xfrm>
            <a:off x="0" y="5486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limit:</a:t>
            </a:r>
            <a:endParaRPr kumimoji="0" lang="en-US" altLang="zh-CN" sz="32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1/(1-Fraction</a:t>
            </a:r>
            <a:r>
              <a:rPr kumimoji="0" lang="en-US" altLang="zh-CN" sz="2000" b="1" i="0" u="none" strike="noStrike" kern="1200" cap="none" spc="0" normalizeH="0" baseline="-25000" noProof="0" dirty="0">
                <a:ln>
                  <a:noFill/>
                </a:ln>
                <a:solidFill>
                  <a:srgbClr val="00B0F0"/>
                </a:solidFill>
                <a:effectLst/>
                <a:uLnTx/>
                <a:uFillTx/>
                <a:latin typeface="Verdana" panose="020B0604030504040204" pitchFamily="34" charset="0"/>
                <a:ea typeface="宋体" panose="02010600030101010101" pitchFamily="2" charset="-122"/>
                <a:cs typeface="+mn-cs"/>
              </a:rPr>
              <a:t>enhanced</a:t>
            </a:r>
            <a:r>
              <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a:t>
            </a: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so not too many cores</a:t>
            </a: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Amdahl’s Law</a:t>
            </a:r>
            <a:endParaRPr lang="en-US" dirty="0"/>
          </a:p>
        </p:txBody>
      </p:sp>
      <p:sp>
        <p:nvSpPr>
          <p:cNvPr id="3" name="Content Placeholder 2"/>
          <p:cNvSpPr>
            <a:spLocks noGrp="1"/>
          </p:cNvSpPr>
          <p:nvPr>
            <p:ph idx="1"/>
          </p:nvPr>
        </p:nvSpPr>
        <p:spPr/>
        <p:txBody>
          <a:bodyPr/>
          <a:lstStyle/>
          <a:p>
            <a:r>
              <a:rPr lang="en-US" dirty="0"/>
              <a:t>Multi-core parrallelism requires the restructuring of the application, </a:t>
            </a:r>
            <a:br>
              <a:rPr lang="en-US" dirty="0"/>
            </a:br>
            <a:r>
              <a:rPr lang="en-US" dirty="0"/>
              <a:t>a major new burden for programmers</a:t>
            </a:r>
            <a:endParaRPr lang="en-US" dirty="0"/>
          </a:p>
          <a:p>
            <a:endParaRPr lang="en-US" dirty="0"/>
          </a:p>
          <a:p>
            <a:r>
              <a:rPr lang="en-US" dirty="0"/>
              <a:t>Speedup Effect: </a:t>
            </a:r>
            <a:r>
              <a:rPr lang="en-US" b="1" dirty="0"/>
              <a:t>Amdahl’s Law</a:t>
            </a:r>
            <a:endParaRPr lang="en-US" dirty="0"/>
          </a:p>
        </p:txBody>
      </p:sp>
      <p:pic>
        <p:nvPicPr>
          <p:cNvPr id="6" name="Picture 5"/>
          <p:cNvPicPr>
            <a:picLocks noChangeAspect="1"/>
          </p:cNvPicPr>
          <p:nvPr/>
        </p:nvPicPr>
        <p:blipFill>
          <a:blip r:embed="rId1"/>
          <a:stretch>
            <a:fillRect/>
          </a:stretch>
        </p:blipFill>
        <p:spPr>
          <a:xfrm>
            <a:off x="2971800" y="5425152"/>
            <a:ext cx="6185462" cy="1432848"/>
          </a:xfrm>
          <a:prstGeom prst="rect">
            <a:avLst/>
          </a:prstGeom>
        </p:spPr>
      </p:pic>
      <p:pic>
        <p:nvPicPr>
          <p:cNvPr id="4" name="Picture 3"/>
          <p:cNvPicPr>
            <a:picLocks noChangeAspect="1"/>
          </p:cNvPicPr>
          <p:nvPr/>
        </p:nvPicPr>
        <p:blipFill>
          <a:blip r:embed="rId2"/>
          <a:stretch>
            <a:fillRect/>
          </a:stretch>
        </p:blipFill>
        <p:spPr>
          <a:xfrm>
            <a:off x="838200" y="4304819"/>
            <a:ext cx="5486400" cy="1152250"/>
          </a:xfrm>
          <a:prstGeom prst="rect">
            <a:avLst/>
          </a:prstGeom>
        </p:spPr>
      </p:pic>
      <p:sp>
        <p:nvSpPr>
          <p:cNvPr id="10" name="Rectangle 2"/>
          <p:cNvSpPr>
            <a:spLocks noChangeArrowheads="1"/>
          </p:cNvSpPr>
          <p:nvPr/>
        </p:nvSpPr>
        <p:spPr bwMode="auto">
          <a:xfrm>
            <a:off x="0" y="54864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limit:</a:t>
            </a:r>
            <a:endParaRPr kumimoji="0" lang="en-US" altLang="zh-CN" sz="32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if 10% of task is serial</a:t>
            </a: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rPr>
              <a:t>maximum 10x speedup!</a:t>
            </a:r>
            <a:endParaRPr kumimoji="0" lang="en-US" altLang="zh-CN" sz="2000" b="1" i="0" u="none" strike="noStrike" kern="1200" cap="none" spc="0" normalizeH="0" baseline="0" noProof="0" dirty="0">
              <a:ln>
                <a:noFill/>
              </a:ln>
              <a:solidFill>
                <a:srgbClr val="00B0F0"/>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a:t>Amdahl’s Law: Example</a:t>
            </a:r>
            <a:r>
              <a:rPr lang="zh-CN" altLang="en-US"/>
              <a:t> </a:t>
            </a:r>
            <a:r>
              <a:rPr lang="en-US" altLang="zh-CN"/>
              <a:t>1</a:t>
            </a:r>
            <a:endParaRPr lang="en-US" altLang="en-US"/>
          </a:p>
        </p:txBody>
      </p:sp>
      <p:sp>
        <p:nvSpPr>
          <p:cNvPr id="187394" name="Content Placeholder 2"/>
          <p:cNvSpPr>
            <a:spLocks noGrp="1" noChangeArrowheads="1"/>
          </p:cNvSpPr>
          <p:nvPr>
            <p:ph idx="1"/>
          </p:nvPr>
        </p:nvSpPr>
        <p:spPr>
          <a:xfrm>
            <a:off x="457200" y="1600200"/>
            <a:ext cx="9220200" cy="5257800"/>
          </a:xfrm>
        </p:spPr>
        <p:txBody>
          <a:bodyPr/>
          <a:lstStyle/>
          <a:p>
            <a:pPr eaLnBrk="1" hangingPunct="1"/>
            <a:r>
              <a:rPr lang="en-US" altLang="zh-CN" dirty="0"/>
              <a:t>to enhance the processor for web serv;</a:t>
            </a:r>
            <a:endParaRPr lang="en-US" altLang="zh-CN" dirty="0"/>
          </a:p>
          <a:p>
            <a:pPr eaLnBrk="1" hangingPunct="1">
              <a:buFontTx/>
              <a:buNone/>
            </a:pPr>
            <a:r>
              <a:rPr lang="en-US" altLang="zh-CN" dirty="0"/>
              <a:t>	new processor w/ 10 times faster comp;</a:t>
            </a:r>
            <a:endParaRPr lang="en-US" altLang="zh-CN" dirty="0"/>
          </a:p>
          <a:p>
            <a:pPr eaLnBrk="1" hangingPunct="1">
              <a:buFontTx/>
              <a:buNone/>
            </a:pPr>
            <a:r>
              <a:rPr lang="en-US" altLang="zh-CN" dirty="0"/>
              <a:t>	40% computation and 60% I/O </a:t>
            </a:r>
            <a:endParaRPr lang="en-US" altLang="zh-CN" dirty="0"/>
          </a:p>
          <a:p>
            <a:pPr eaLnBrk="1" hangingPunct="1">
              <a:buNone/>
            </a:pPr>
            <a:r>
              <a:rPr lang="en-US" altLang="zh-CN" dirty="0"/>
              <a:t>	(improve the infrequent case)</a:t>
            </a:r>
            <a:endParaRPr lang="en-US" altLang="zh-CN" dirty="0"/>
          </a:p>
          <a:p>
            <a:pPr eaLnBrk="1" hangingPunct="1"/>
            <a:r>
              <a:rPr lang="en-US" altLang="zh-CN" dirty="0"/>
              <a:t>overall speedup?</a:t>
            </a:r>
            <a:endParaRPr lang="en-US" altLang="zh-CN" dirty="0"/>
          </a:p>
          <a:p>
            <a:pPr eaLnBrk="1" hangingPunct="1">
              <a:buFontTx/>
              <a:buNone/>
            </a:pPr>
            <a:r>
              <a:rPr lang="en-US" altLang="zh-CN" dirty="0"/>
              <a:t>	</a:t>
            </a:r>
            <a:endParaRPr lang="en-US" altLang="zh-CN" dirty="0"/>
          </a:p>
          <a:p>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p:cNvSpPr>
            <a:spLocks noGrp="1" noChangeArrowheads="1"/>
          </p:cNvSpPr>
          <p:nvPr>
            <p:ph type="title"/>
          </p:nvPr>
        </p:nvSpPr>
        <p:spPr/>
        <p:txBody>
          <a:bodyPr/>
          <a:lstStyle/>
          <a:p>
            <a:r>
              <a:rPr lang="en-US" altLang="en-US"/>
              <a:t>Amdahl’s Law: Example</a:t>
            </a:r>
            <a:r>
              <a:rPr lang="zh-CN" altLang="en-US"/>
              <a:t> </a:t>
            </a:r>
            <a:r>
              <a:rPr lang="en-US" altLang="zh-CN"/>
              <a:t>1</a:t>
            </a:r>
            <a:endParaRPr lang="en-US" altLang="en-US"/>
          </a:p>
        </p:txBody>
      </p:sp>
      <p:sp>
        <p:nvSpPr>
          <p:cNvPr id="189442" name="Content Placeholder 2"/>
          <p:cNvSpPr>
            <a:spLocks noGrp="1" noChangeArrowheads="1"/>
          </p:cNvSpPr>
          <p:nvPr>
            <p:ph idx="1"/>
          </p:nvPr>
        </p:nvSpPr>
        <p:spPr>
          <a:xfrm>
            <a:off x="457200" y="1600200"/>
            <a:ext cx="9220200" cy="5257800"/>
          </a:xfrm>
        </p:spPr>
        <p:txBody>
          <a:bodyPr/>
          <a:lstStyle/>
          <a:p>
            <a:pPr eaLnBrk="1" hangingPunct="1"/>
            <a:r>
              <a:rPr lang="en-US" altLang="zh-CN" dirty="0"/>
              <a:t>to enhance the processor for web serv;</a:t>
            </a:r>
            <a:endParaRPr lang="en-US" altLang="zh-CN" dirty="0"/>
          </a:p>
          <a:p>
            <a:pPr eaLnBrk="1" hangingPunct="1">
              <a:buFontTx/>
              <a:buNone/>
            </a:pPr>
            <a:r>
              <a:rPr lang="en-US" altLang="zh-CN" dirty="0"/>
              <a:t>	new processor w/ 10 times faster comp;</a:t>
            </a:r>
            <a:endParaRPr lang="en-US" altLang="zh-CN" dirty="0"/>
          </a:p>
          <a:p>
            <a:pPr eaLnBrk="1" hangingPunct="1">
              <a:buFontTx/>
              <a:buNone/>
            </a:pPr>
            <a:r>
              <a:rPr lang="en-US" altLang="zh-CN" dirty="0"/>
              <a:t>	40% computation and 60% I/O </a:t>
            </a:r>
            <a:endParaRPr lang="en-US" altLang="zh-CN" dirty="0"/>
          </a:p>
          <a:p>
            <a:pPr eaLnBrk="1" hangingPunct="1">
              <a:buFontTx/>
              <a:buNone/>
            </a:pPr>
            <a:r>
              <a:rPr lang="en-US" altLang="zh-CN" dirty="0"/>
              <a:t>	(improve the infrequent case)</a:t>
            </a:r>
            <a:endParaRPr lang="en-US" altLang="zh-CN" dirty="0"/>
          </a:p>
          <a:p>
            <a:pPr eaLnBrk="1" hangingPunct="1"/>
            <a:r>
              <a:rPr lang="en-US" altLang="zh-CN" dirty="0"/>
              <a:t>overall speedup?</a:t>
            </a:r>
            <a:endParaRPr lang="en-US" altLang="zh-CN" dirty="0"/>
          </a:p>
          <a:p>
            <a:pPr eaLnBrk="1" hangingPunct="1">
              <a:buFontTx/>
              <a:buNone/>
            </a:pPr>
            <a:r>
              <a:rPr lang="en-US" altLang="zh-CN" dirty="0"/>
              <a:t>	</a:t>
            </a:r>
            <a:endParaRPr lang="en-US" altLang="zh-CN" dirty="0"/>
          </a:p>
          <a:p>
            <a:endParaRPr lang="en-US" altLang="en-US" dirty="0"/>
          </a:p>
        </p:txBody>
      </p:sp>
      <p:pic>
        <p:nvPicPr>
          <p:cNvPr id="1894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724400"/>
            <a:ext cx="91440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p:cNvSpPr>
            <a:spLocks noGrp="1" noChangeArrowheads="1"/>
          </p:cNvSpPr>
          <p:nvPr>
            <p:ph type="title"/>
          </p:nvPr>
        </p:nvSpPr>
        <p:spPr/>
        <p:txBody>
          <a:bodyPr/>
          <a:lstStyle/>
          <a:p>
            <a:r>
              <a:rPr lang="en-US" altLang="en-US"/>
              <a:t>Amdahl’s Law: Example</a:t>
            </a:r>
            <a:r>
              <a:rPr lang="zh-CN" altLang="en-US"/>
              <a:t> </a:t>
            </a:r>
            <a:r>
              <a:rPr lang="en-US" altLang="zh-CN"/>
              <a:t>1</a:t>
            </a:r>
            <a:endParaRPr lang="en-US" altLang="en-US"/>
          </a:p>
        </p:txBody>
      </p:sp>
      <p:sp>
        <p:nvSpPr>
          <p:cNvPr id="191490" name="Content Placeholder 2"/>
          <p:cNvSpPr>
            <a:spLocks noGrp="1" noChangeArrowheads="1"/>
          </p:cNvSpPr>
          <p:nvPr>
            <p:ph idx="1"/>
          </p:nvPr>
        </p:nvSpPr>
        <p:spPr>
          <a:xfrm>
            <a:off x="457200" y="1600200"/>
            <a:ext cx="9220200" cy="5257800"/>
          </a:xfrm>
        </p:spPr>
        <p:txBody>
          <a:bodyPr/>
          <a:lstStyle/>
          <a:p>
            <a:pPr eaLnBrk="1" hangingPunct="1"/>
            <a:r>
              <a:rPr lang="en-US" altLang="zh-CN" dirty="0"/>
              <a:t>to enhance the processor for web serv;</a:t>
            </a:r>
            <a:endParaRPr lang="en-US" altLang="zh-CN" dirty="0"/>
          </a:p>
          <a:p>
            <a:pPr eaLnBrk="1" hangingPunct="1">
              <a:buFontTx/>
              <a:buNone/>
            </a:pPr>
            <a:r>
              <a:rPr lang="en-US" altLang="zh-CN" dirty="0"/>
              <a:t>	new processor w/ </a:t>
            </a:r>
            <a:r>
              <a:rPr lang="en-US" altLang="zh-CN" dirty="0">
                <a:solidFill>
                  <a:srgbClr val="00B0F0"/>
                </a:solidFill>
              </a:rPr>
              <a:t>10</a:t>
            </a:r>
            <a:r>
              <a:rPr lang="en-US" altLang="zh-CN" dirty="0"/>
              <a:t> times faster comp;</a:t>
            </a:r>
            <a:endParaRPr lang="en-US" altLang="zh-CN" dirty="0"/>
          </a:p>
          <a:p>
            <a:pPr eaLnBrk="1" hangingPunct="1">
              <a:buFontTx/>
              <a:buNone/>
            </a:pPr>
            <a:r>
              <a:rPr lang="en-US" altLang="zh-CN" dirty="0"/>
              <a:t>	</a:t>
            </a:r>
            <a:r>
              <a:rPr lang="en-US" altLang="zh-CN" dirty="0">
                <a:solidFill>
                  <a:srgbClr val="00B0F0"/>
                </a:solidFill>
              </a:rPr>
              <a:t>40% </a:t>
            </a:r>
            <a:r>
              <a:rPr lang="en-US" altLang="zh-CN" dirty="0"/>
              <a:t>computation and 60% I/O </a:t>
            </a:r>
            <a:endParaRPr lang="en-US" altLang="zh-CN" dirty="0"/>
          </a:p>
          <a:p>
            <a:pPr eaLnBrk="1" hangingPunct="1">
              <a:buNone/>
            </a:pPr>
            <a:r>
              <a:rPr lang="en-US" altLang="zh-CN" dirty="0"/>
              <a:t>	(improve the infrequent case)</a:t>
            </a:r>
            <a:endParaRPr lang="en-US" altLang="zh-CN" dirty="0"/>
          </a:p>
          <a:p>
            <a:pPr eaLnBrk="1" hangingPunct="1"/>
            <a:r>
              <a:rPr lang="en-US" altLang="zh-CN" dirty="0"/>
              <a:t>overall speedup?</a:t>
            </a:r>
            <a:endParaRPr lang="en-US" altLang="zh-CN" dirty="0"/>
          </a:p>
          <a:p>
            <a:pPr eaLnBrk="1" hangingPunct="1">
              <a:buFontTx/>
              <a:buNone/>
            </a:pPr>
            <a:r>
              <a:rPr lang="en-US" altLang="zh-CN" dirty="0"/>
              <a:t>	</a:t>
            </a:r>
            <a:endParaRPr lang="en-US" altLang="zh-CN" dirty="0"/>
          </a:p>
          <a:p>
            <a:endParaRPr lang="en-US" altLang="en-US" dirty="0"/>
          </a:p>
        </p:txBody>
      </p:sp>
      <p:pic>
        <p:nvPicPr>
          <p:cNvPr id="19149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724400"/>
            <a:ext cx="91440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2" name="TextBox 5"/>
          <p:cNvSpPr txBox="1">
            <a:spLocks noChangeArrowheads="1"/>
          </p:cNvSpPr>
          <p:nvPr/>
        </p:nvSpPr>
        <p:spPr bwMode="auto">
          <a:xfrm>
            <a:off x="4953000" y="5584825"/>
            <a:ext cx="90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rPr>
              <a:t>40%</a:t>
            </a:r>
            <a:endParaRPr kumimoji="0" lang="zh-CN" altLang="en-US" sz="2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
        <p:nvSpPr>
          <p:cNvPr id="191493" name="TextBox 5"/>
          <p:cNvSpPr txBox="1">
            <a:spLocks noChangeArrowheads="1"/>
          </p:cNvSpPr>
          <p:nvPr/>
        </p:nvSpPr>
        <p:spPr bwMode="auto">
          <a:xfrm>
            <a:off x="6934200" y="5754688"/>
            <a:ext cx="5857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rPr>
              <a:t>10</a:t>
            </a:r>
            <a:endParaRPr kumimoji="0" lang="zh-CN" altLang="en-US" sz="2800" b="0" i="0" u="none" strike="noStrike" kern="1200" cap="none" spc="0" normalizeH="0" baseline="0" noProof="0">
              <a:ln>
                <a:noFill/>
              </a:ln>
              <a:solidFill>
                <a:srgbClr val="00B0F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p:cNvSpPr>
            <a:spLocks noGrp="1" noChangeArrowheads="1"/>
          </p:cNvSpPr>
          <p:nvPr>
            <p:ph type="title"/>
          </p:nvPr>
        </p:nvSpPr>
        <p:spPr/>
        <p:txBody>
          <a:bodyPr/>
          <a:lstStyle/>
          <a:p>
            <a:r>
              <a:rPr lang="en-US" altLang="en-US"/>
              <a:t>Amdahl’s Law: Example</a:t>
            </a:r>
            <a:r>
              <a:rPr lang="zh-CN" altLang="en-US"/>
              <a:t> </a:t>
            </a:r>
            <a:r>
              <a:rPr lang="en-US" altLang="zh-CN"/>
              <a:t>1</a:t>
            </a:r>
            <a:endParaRPr lang="en-US" altLang="en-US"/>
          </a:p>
        </p:txBody>
      </p:sp>
      <p:sp>
        <p:nvSpPr>
          <p:cNvPr id="193538" name="Content Placeholder 2"/>
          <p:cNvSpPr>
            <a:spLocks noGrp="1" noChangeArrowheads="1"/>
          </p:cNvSpPr>
          <p:nvPr>
            <p:ph idx="1"/>
          </p:nvPr>
        </p:nvSpPr>
        <p:spPr>
          <a:xfrm>
            <a:off x="457200" y="1600200"/>
            <a:ext cx="9220200" cy="5257800"/>
          </a:xfrm>
        </p:spPr>
        <p:txBody>
          <a:bodyPr/>
          <a:lstStyle/>
          <a:p>
            <a:pPr eaLnBrk="1" hangingPunct="1"/>
            <a:r>
              <a:rPr lang="en-US" altLang="zh-CN" dirty="0"/>
              <a:t>to enhance the processor for web serv;</a:t>
            </a:r>
            <a:endParaRPr lang="en-US" altLang="zh-CN" dirty="0"/>
          </a:p>
          <a:p>
            <a:pPr eaLnBrk="1" hangingPunct="1">
              <a:buFontTx/>
              <a:buNone/>
            </a:pPr>
            <a:r>
              <a:rPr lang="en-US" altLang="zh-CN" dirty="0"/>
              <a:t>	new processor w/ </a:t>
            </a:r>
            <a:r>
              <a:rPr lang="en-US" altLang="zh-CN" dirty="0">
                <a:solidFill>
                  <a:srgbClr val="00B0F0"/>
                </a:solidFill>
              </a:rPr>
              <a:t>10</a:t>
            </a:r>
            <a:r>
              <a:rPr lang="en-US" altLang="zh-CN" dirty="0"/>
              <a:t> times faster comp;</a:t>
            </a:r>
            <a:endParaRPr lang="en-US" altLang="zh-CN" dirty="0"/>
          </a:p>
          <a:p>
            <a:pPr eaLnBrk="1" hangingPunct="1">
              <a:buFontTx/>
              <a:buNone/>
            </a:pPr>
            <a:r>
              <a:rPr lang="en-US" altLang="zh-CN" dirty="0"/>
              <a:t>	</a:t>
            </a:r>
            <a:r>
              <a:rPr lang="en-US" altLang="zh-CN" dirty="0">
                <a:solidFill>
                  <a:srgbClr val="00B0F0"/>
                </a:solidFill>
              </a:rPr>
              <a:t>40% </a:t>
            </a:r>
            <a:r>
              <a:rPr lang="en-US" altLang="zh-CN" dirty="0"/>
              <a:t>computation and 60% I/O </a:t>
            </a:r>
            <a:endParaRPr lang="en-US" altLang="zh-CN" dirty="0"/>
          </a:p>
          <a:p>
            <a:pPr eaLnBrk="1" hangingPunct="1">
              <a:buNone/>
            </a:pPr>
            <a:r>
              <a:rPr lang="en-US" altLang="zh-CN" dirty="0"/>
              <a:t>	(improve the infrequent case)</a:t>
            </a:r>
            <a:endParaRPr lang="en-US" altLang="zh-CN" dirty="0"/>
          </a:p>
          <a:p>
            <a:pPr eaLnBrk="1" hangingPunct="1"/>
            <a:r>
              <a:rPr lang="en-US" altLang="zh-CN" dirty="0"/>
              <a:t>overall speedup?</a:t>
            </a:r>
            <a:endParaRPr lang="en-US" altLang="zh-CN" dirty="0"/>
          </a:p>
          <a:p>
            <a:pPr eaLnBrk="1" hangingPunct="1">
              <a:buFontTx/>
              <a:buNone/>
            </a:pPr>
            <a:r>
              <a:rPr lang="en-US" altLang="zh-CN" dirty="0"/>
              <a:t>	</a:t>
            </a:r>
            <a:endParaRPr lang="en-US" altLang="zh-CN" dirty="0"/>
          </a:p>
          <a:p>
            <a:endParaRPr lang="en-US" altLang="en-US" dirty="0"/>
          </a:p>
        </p:txBody>
      </p:sp>
      <p:pic>
        <p:nvPicPr>
          <p:cNvPr id="1935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4724400"/>
            <a:ext cx="91440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5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5888038"/>
            <a:ext cx="2667000"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Multicore</a:t>
            </a:r>
            <a:r>
              <a:rPr lang="en-US" dirty="0"/>
              <a:t> </a:t>
            </a:r>
            <a:r>
              <a:rPr lang="en-US" dirty="0">
                <a:solidFill>
                  <a:srgbClr val="00B0F0"/>
                </a:solidFill>
              </a:rPr>
              <a:t>Processor</a:t>
            </a:r>
            <a:endParaRPr lang="en-US" dirty="0">
              <a:solidFill>
                <a:srgbClr val="00B0F0"/>
              </a:solidFill>
            </a:endParaRPr>
          </a:p>
        </p:txBody>
      </p:sp>
      <p:sp>
        <p:nvSpPr>
          <p:cNvPr id="3" name="Content Placeholder 2"/>
          <p:cNvSpPr>
            <a:spLocks noGrp="1"/>
          </p:cNvSpPr>
          <p:nvPr>
            <p:ph idx="1"/>
          </p:nvPr>
        </p:nvSpPr>
        <p:spPr>
          <a:xfrm>
            <a:off x="457200" y="1600200"/>
            <a:ext cx="8839200" cy="5257800"/>
          </a:xfrm>
        </p:spPr>
        <p:txBody>
          <a:bodyPr/>
          <a:lstStyle/>
          <a:p>
            <a:r>
              <a:rPr lang="en-US" altLang="en-US" b="1" dirty="0"/>
              <a:t>Multicore Processor</a:t>
            </a:r>
            <a:r>
              <a:rPr lang="en-US" altLang="en-US" dirty="0"/>
              <a:t>                                              single-chip systems with multiple cores;    </a:t>
            </a:r>
            <a:endParaRPr lang="en-US" altLang="en-US" dirty="0"/>
          </a:p>
          <a:p>
            <a:pPr marL="0" indent="0">
              <a:buNone/>
            </a:pPr>
            <a:endParaRPr lang="en-US" dirty="0"/>
          </a:p>
          <a:p>
            <a:r>
              <a:rPr lang="en-US" altLang="en-US" b="1" dirty="0"/>
              <a:t>Multi-chip / Multiprocessor</a:t>
            </a:r>
            <a:r>
              <a:rPr lang="en-US" altLang="en-US" dirty="0"/>
              <a:t>                                            each chip may be a multicore system;    </a:t>
            </a:r>
            <a:endParaRPr lang="en-US" altLang="en-US" dirty="0"/>
          </a:p>
        </p:txBody>
      </p:sp>
      <p:sp>
        <p:nvSpPr>
          <p:cNvPr id="5" name="Title 1"/>
          <p:cNvSpPr txBox="1"/>
          <p:nvPr/>
        </p:nvSpPr>
        <p:spPr bwMode="auto">
          <a:xfrm>
            <a:off x="867600" y="273600"/>
            <a:ext cx="411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solidFill>
                  <a:srgbClr val="00B0F0"/>
                </a:solidFill>
              </a:rPr>
              <a:t>Multicore</a:t>
            </a:r>
            <a:endParaRPr lang="en-US" kern="0" dirty="0">
              <a:solidFill>
                <a:srgbClr val="00B0F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p:cNvSpPr>
            <a:spLocks noGrp="1" noChangeArrowheads="1"/>
          </p:cNvSpPr>
          <p:nvPr>
            <p:ph type="title"/>
          </p:nvPr>
        </p:nvSpPr>
        <p:spPr/>
        <p:txBody>
          <a:bodyPr/>
          <a:lstStyle/>
          <a:p>
            <a:r>
              <a:rPr lang="en-US" altLang="en-US"/>
              <a:t>Amdahl’s Law: Example</a:t>
            </a:r>
            <a:r>
              <a:rPr lang="zh-CN" altLang="en-US"/>
              <a:t> </a:t>
            </a:r>
            <a:r>
              <a:rPr lang="en-US" altLang="zh-CN"/>
              <a:t>2</a:t>
            </a:r>
            <a:endParaRPr lang="en-US" altLang="en-US"/>
          </a:p>
        </p:txBody>
      </p:sp>
      <p:sp>
        <p:nvSpPr>
          <p:cNvPr id="195586" name="Content Placeholder 2"/>
          <p:cNvSpPr>
            <a:spLocks noGrp="1" noChangeArrowheads="1"/>
          </p:cNvSpPr>
          <p:nvPr>
            <p:ph idx="1"/>
          </p:nvPr>
        </p:nvSpPr>
        <p:spPr>
          <a:xfrm>
            <a:off x="457200" y="1600200"/>
            <a:ext cx="9220200" cy="5257800"/>
          </a:xfrm>
        </p:spPr>
        <p:txBody>
          <a:bodyPr/>
          <a:lstStyle/>
          <a:p>
            <a:pPr eaLnBrk="1" hangingPunct="1"/>
            <a:r>
              <a:rPr lang="en-US" altLang="zh-CN"/>
              <a:t>20%</a:t>
            </a:r>
            <a:r>
              <a:rPr lang="zh-CN" altLang="en-US"/>
              <a:t> </a:t>
            </a:r>
            <a:r>
              <a:rPr lang="en-US" altLang="zh-CN"/>
              <a:t>FP square root for graphic apps;</a:t>
            </a:r>
            <a:endParaRPr lang="en-US" altLang="zh-CN"/>
          </a:p>
          <a:p>
            <a:pPr eaLnBrk="1" hangingPunct="1">
              <a:buFontTx/>
              <a:buNone/>
            </a:pPr>
            <a:r>
              <a:rPr lang="en-US" altLang="zh-CN"/>
              <a:t>	design 1: improve hw for 10x speedup;</a:t>
            </a:r>
            <a:endParaRPr lang="en-US" altLang="zh-CN"/>
          </a:p>
          <a:p>
            <a:pPr eaLnBrk="1" hangingPunct="1">
              <a:buFontTx/>
              <a:buNone/>
            </a:pPr>
            <a:r>
              <a:rPr lang="en-US" altLang="zh-CN"/>
              <a:t>	design 2: for all FP instructions (50% of the execution time), improve by 1.6x;</a:t>
            </a:r>
            <a:endParaRPr lang="en-US" altLang="zh-CN"/>
          </a:p>
          <a:p>
            <a:pPr eaLnBrk="1" hangingPunct="1"/>
            <a:r>
              <a:rPr lang="en-US" altLang="zh-CN"/>
              <a:t>vote for design 1 or design 2?</a:t>
            </a:r>
            <a:endParaRPr lang="en-US" altLang="zh-CN"/>
          </a:p>
          <a:p>
            <a:pPr eaLnBrk="1" hangingPunct="1">
              <a:buFontTx/>
              <a:buNone/>
            </a:pPr>
            <a:r>
              <a:rPr lang="en-US" altLang="zh-CN"/>
              <a:t>	</a:t>
            </a:r>
            <a:endParaRPr lang="en-US" altLang="zh-CN"/>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Content Placeholder 2"/>
          <p:cNvSpPr>
            <a:spLocks noGrp="1" noChangeArrowheads="1"/>
          </p:cNvSpPr>
          <p:nvPr>
            <p:ph idx="1"/>
          </p:nvPr>
        </p:nvSpPr>
        <p:spPr>
          <a:xfrm>
            <a:off x="457200" y="1600200"/>
            <a:ext cx="9220200" cy="5257800"/>
          </a:xfrm>
        </p:spPr>
        <p:txBody>
          <a:bodyPr/>
          <a:lstStyle/>
          <a:p>
            <a:pPr eaLnBrk="1" hangingPunct="1"/>
            <a:r>
              <a:rPr lang="en-US" altLang="zh-CN"/>
              <a:t>20%</a:t>
            </a:r>
            <a:r>
              <a:rPr lang="zh-CN" altLang="en-US"/>
              <a:t> </a:t>
            </a:r>
            <a:r>
              <a:rPr lang="en-US" altLang="zh-CN"/>
              <a:t>FP square root for graphic apps;</a:t>
            </a:r>
            <a:endParaRPr lang="en-US" altLang="zh-CN"/>
          </a:p>
          <a:p>
            <a:pPr eaLnBrk="1" hangingPunct="1">
              <a:buFontTx/>
              <a:buNone/>
            </a:pPr>
            <a:r>
              <a:rPr lang="en-US" altLang="zh-CN"/>
              <a:t>	design 1: improve hw for 10x speedup;</a:t>
            </a:r>
            <a:endParaRPr lang="en-US" altLang="zh-CN"/>
          </a:p>
          <a:p>
            <a:pPr eaLnBrk="1" hangingPunct="1">
              <a:buFontTx/>
              <a:buNone/>
            </a:pPr>
            <a:r>
              <a:rPr lang="en-US" altLang="zh-CN"/>
              <a:t>	design 2: for all FP instructions (50% of the execution time), improve by 1.6x;</a:t>
            </a:r>
            <a:endParaRPr lang="en-US" altLang="zh-CN"/>
          </a:p>
          <a:p>
            <a:pPr eaLnBrk="1" hangingPunct="1"/>
            <a:r>
              <a:rPr lang="en-US" altLang="zh-CN"/>
              <a:t>vote for design 1 or design 2?</a:t>
            </a:r>
            <a:endParaRPr lang="en-US" altLang="zh-CN"/>
          </a:p>
          <a:p>
            <a:pPr eaLnBrk="1" hangingPunct="1">
              <a:buFontTx/>
              <a:buNone/>
            </a:pPr>
            <a:r>
              <a:rPr lang="en-US" altLang="zh-CN"/>
              <a:t>	</a:t>
            </a:r>
            <a:endParaRPr lang="en-US" altLang="zh-CN"/>
          </a:p>
          <a:p>
            <a:endParaRPr lang="en-US" altLang="en-US"/>
          </a:p>
        </p:txBody>
      </p:sp>
      <p:pic>
        <p:nvPicPr>
          <p:cNvPr id="19763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4430713"/>
            <a:ext cx="6210300" cy="242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5" name="Title 1"/>
          <p:cNvSpPr>
            <a:spLocks noGrp="1" noChangeArrowheads="1"/>
          </p:cNvSpPr>
          <p:nvPr>
            <p:ph type="title"/>
          </p:nvPr>
        </p:nvSpPr>
        <p:spPr/>
        <p:txBody>
          <a:bodyPr/>
          <a:lstStyle/>
          <a:p>
            <a:r>
              <a:rPr lang="en-US" altLang="en-US"/>
              <a:t>Amdahl’s Law: Example</a:t>
            </a:r>
            <a:r>
              <a:rPr lang="zh-CN" altLang="en-US"/>
              <a:t> </a:t>
            </a:r>
            <a:r>
              <a:rPr lang="en-US" altLang="zh-CN"/>
              <a:t>2</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dirty="0"/>
              <a:t>Amdahl’s Law: Example</a:t>
            </a:r>
            <a:r>
              <a:rPr lang="zh-CN" altLang="en-US" dirty="0"/>
              <a:t> </a:t>
            </a:r>
            <a:r>
              <a:rPr lang="en-US" altLang="zh-CN" dirty="0"/>
              <a:t>3</a:t>
            </a:r>
            <a:endParaRPr lang="en-US" altLang="en-US" dirty="0"/>
          </a:p>
        </p:txBody>
      </p:sp>
      <p:sp>
        <p:nvSpPr>
          <p:cNvPr id="187394" name="Content Placeholder 2"/>
          <p:cNvSpPr>
            <a:spLocks noGrp="1" noChangeArrowheads="1"/>
          </p:cNvSpPr>
          <p:nvPr>
            <p:ph idx="1"/>
          </p:nvPr>
        </p:nvSpPr>
        <p:spPr>
          <a:xfrm>
            <a:off x="457200" y="1600200"/>
            <a:ext cx="9220200" cy="5257800"/>
          </a:xfrm>
        </p:spPr>
        <p:txBody>
          <a:bodyPr/>
          <a:lstStyle/>
          <a:p>
            <a:pPr eaLnBrk="1" hangingPunct="1"/>
            <a:r>
              <a:rPr lang="en-US" altLang="zh-CN" dirty="0"/>
              <a:t>54 of 96 cores on average can be busy;</a:t>
            </a:r>
            <a:endParaRPr lang="en-US" altLang="zh-CN" dirty="0"/>
          </a:p>
          <a:p>
            <a:pPr eaLnBrk="1" hangingPunct="1">
              <a:buFontTx/>
              <a:buNone/>
            </a:pPr>
            <a:r>
              <a:rPr lang="en-US" altLang="zh-CN" dirty="0"/>
              <a:t>	90% of the time, use all available cores;</a:t>
            </a:r>
            <a:endParaRPr lang="en-US" altLang="zh-CN" dirty="0"/>
          </a:p>
          <a:p>
            <a:pPr eaLnBrk="1" hangingPunct="1">
              <a:buFontTx/>
              <a:buNone/>
            </a:pPr>
            <a:r>
              <a:rPr lang="en-US" altLang="zh-CN" dirty="0"/>
              <a:t>	9% of the time, use 50 cores;</a:t>
            </a:r>
            <a:endParaRPr lang="en-US" altLang="zh-CN" dirty="0"/>
          </a:p>
          <a:p>
            <a:pPr eaLnBrk="1" hangingPunct="1">
              <a:buFontTx/>
              <a:buNone/>
            </a:pPr>
            <a:r>
              <a:rPr lang="en-US" altLang="zh-CN" dirty="0"/>
              <a:t>	1% of the time, strictly serial;</a:t>
            </a:r>
            <a:endParaRPr lang="en-US" altLang="zh-CN" dirty="0"/>
          </a:p>
          <a:p>
            <a:pPr eaLnBrk="1" hangingPunct="1"/>
            <a:r>
              <a:rPr lang="en-US" altLang="zh-CN" dirty="0"/>
              <a:t>how much speedup?</a:t>
            </a:r>
            <a:endParaRPr lang="en-US" altLang="zh-CN" dirty="0"/>
          </a:p>
          <a:p>
            <a:pPr eaLnBrk="1" hangingPunct="1">
              <a:buFontTx/>
              <a:buNone/>
            </a:pPr>
            <a:r>
              <a:rPr lang="en-US" altLang="zh-CN" dirty="0"/>
              <a:t>	</a:t>
            </a:r>
            <a:endParaRPr lang="en-US" altLang="zh-CN" dirty="0"/>
          </a:p>
          <a:p>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dirty="0"/>
              <a:t>Amdahl’s Law: Example</a:t>
            </a:r>
            <a:r>
              <a:rPr lang="zh-CN" altLang="en-US" dirty="0"/>
              <a:t> </a:t>
            </a:r>
            <a:r>
              <a:rPr lang="en-US" altLang="zh-CN" dirty="0"/>
              <a:t>3</a:t>
            </a:r>
            <a:endParaRPr lang="en-US" altLang="en-US" dirty="0"/>
          </a:p>
        </p:txBody>
      </p:sp>
      <p:sp>
        <p:nvSpPr>
          <p:cNvPr id="187394" name="Content Placeholder 2"/>
          <p:cNvSpPr>
            <a:spLocks noGrp="1" noChangeArrowheads="1"/>
          </p:cNvSpPr>
          <p:nvPr>
            <p:ph idx="1"/>
          </p:nvPr>
        </p:nvSpPr>
        <p:spPr>
          <a:xfrm>
            <a:off x="457200" y="1600200"/>
            <a:ext cx="8915400" cy="5257800"/>
          </a:xfrm>
        </p:spPr>
        <p:txBody>
          <a:bodyPr/>
          <a:lstStyle/>
          <a:p>
            <a:pPr eaLnBrk="1" hangingPunct="1"/>
            <a:r>
              <a:rPr lang="en-US" altLang="zh-CN" dirty="0"/>
              <a:t>54 of 96 cores on average can be busy;</a:t>
            </a:r>
            <a:endParaRPr lang="en-US" altLang="zh-CN" dirty="0"/>
          </a:p>
          <a:p>
            <a:pPr eaLnBrk="1" hangingPunct="1">
              <a:buFontTx/>
              <a:buNone/>
            </a:pPr>
            <a:r>
              <a:rPr lang="en-US" altLang="zh-CN" dirty="0"/>
              <a:t>	90% of the time, use all available cores;</a:t>
            </a:r>
            <a:endParaRPr lang="en-US" altLang="zh-CN" dirty="0"/>
          </a:p>
          <a:p>
            <a:pPr eaLnBrk="1" hangingPunct="1">
              <a:buFontTx/>
              <a:buNone/>
            </a:pPr>
            <a:r>
              <a:rPr lang="en-US" altLang="zh-CN" dirty="0"/>
              <a:t>	9% of the time, use 50 cores;</a:t>
            </a:r>
            <a:endParaRPr lang="en-US" altLang="zh-CN" dirty="0"/>
          </a:p>
          <a:p>
            <a:pPr eaLnBrk="1" hangingPunct="1">
              <a:buFontTx/>
              <a:buNone/>
            </a:pPr>
            <a:r>
              <a:rPr lang="en-US" altLang="zh-CN" dirty="0"/>
              <a:t>	1% of the time, strictly serial;</a:t>
            </a:r>
            <a:endParaRPr lang="en-US" altLang="zh-CN" dirty="0"/>
          </a:p>
          <a:p>
            <a:pPr eaLnBrk="1" hangingPunct="1"/>
            <a:r>
              <a:rPr lang="en-US" altLang="zh-CN" dirty="0"/>
              <a:t>how much speedup?</a:t>
            </a:r>
            <a:endParaRPr lang="en-US" altLang="zh-CN" dirty="0"/>
          </a:p>
          <a:p>
            <a:pPr eaLnBrk="1" hangingPunct="1">
              <a:buFontTx/>
              <a:buNone/>
            </a:pPr>
            <a:r>
              <a:rPr lang="en-US" altLang="zh-CN" dirty="0"/>
              <a:t>	how many cores are used for 90% of the time?;</a:t>
            </a:r>
            <a:endParaRPr lang="en-US" altLang="zh-CN" dirty="0"/>
          </a:p>
          <a:p>
            <a:pPr eaLnBrk="1" hangingPunct="1">
              <a:buFontTx/>
              <a:buNone/>
            </a:pPr>
            <a:r>
              <a:rPr lang="en-US" altLang="zh-CN" dirty="0"/>
              <a:t>	</a:t>
            </a:r>
            <a:endParaRPr lang="en-US" altLang="zh-CN" dirty="0"/>
          </a:p>
          <a:p>
            <a:pPr marL="0" indent="0" eaLnBrk="1" hangingPunct="1">
              <a:buNone/>
            </a:pPr>
            <a:endParaRPr lang="en-US" altLang="zh-CN" dirty="0"/>
          </a:p>
          <a:p>
            <a:pPr marL="0" indent="0" eaLnBrk="1" hangingPunct="1">
              <a:buNone/>
            </a:pPr>
            <a:endParaRPr lang="en-US" altLang="zh-CN" dirty="0"/>
          </a:p>
          <a:p>
            <a:pPr eaLnBrk="1" hangingPunct="1">
              <a:buFontTx/>
              <a:buNone/>
            </a:pPr>
            <a:r>
              <a:rPr lang="en-US" altLang="zh-CN" dirty="0"/>
              <a:t>	</a:t>
            </a:r>
            <a:endParaRPr lang="en-US" altLang="zh-CN" dirty="0"/>
          </a:p>
          <a:p>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dirty="0"/>
              <a:t>Amdahl’s Law: Example</a:t>
            </a:r>
            <a:r>
              <a:rPr lang="zh-CN" altLang="en-US" dirty="0"/>
              <a:t> </a:t>
            </a:r>
            <a:r>
              <a:rPr lang="en-US" altLang="zh-CN" dirty="0"/>
              <a:t>3</a:t>
            </a:r>
            <a:endParaRPr lang="en-US" altLang="en-US" dirty="0"/>
          </a:p>
        </p:txBody>
      </p:sp>
      <p:sp>
        <p:nvSpPr>
          <p:cNvPr id="187394" name="Content Placeholder 2"/>
          <p:cNvSpPr>
            <a:spLocks noGrp="1" noChangeArrowheads="1"/>
          </p:cNvSpPr>
          <p:nvPr>
            <p:ph idx="1"/>
          </p:nvPr>
        </p:nvSpPr>
        <p:spPr>
          <a:xfrm>
            <a:off x="457200" y="1600200"/>
            <a:ext cx="8915400" cy="5257800"/>
          </a:xfrm>
        </p:spPr>
        <p:txBody>
          <a:bodyPr/>
          <a:lstStyle/>
          <a:p>
            <a:pPr eaLnBrk="1" hangingPunct="1"/>
            <a:r>
              <a:rPr lang="en-US" altLang="zh-CN" dirty="0"/>
              <a:t>54 of 96 cores on average can be busy;</a:t>
            </a:r>
            <a:endParaRPr lang="en-US" altLang="zh-CN" dirty="0"/>
          </a:p>
          <a:p>
            <a:pPr eaLnBrk="1" hangingPunct="1">
              <a:buFontTx/>
              <a:buNone/>
            </a:pPr>
            <a:r>
              <a:rPr lang="en-US" altLang="zh-CN" dirty="0"/>
              <a:t>	90% of the time, use all available cores;</a:t>
            </a:r>
            <a:endParaRPr lang="en-US" altLang="zh-CN" dirty="0"/>
          </a:p>
          <a:p>
            <a:pPr eaLnBrk="1" hangingPunct="1">
              <a:buFontTx/>
              <a:buNone/>
            </a:pPr>
            <a:r>
              <a:rPr lang="en-US" altLang="zh-CN" dirty="0"/>
              <a:t>	9% of the time, use 50 cores;</a:t>
            </a:r>
            <a:endParaRPr lang="en-US" altLang="zh-CN" dirty="0"/>
          </a:p>
          <a:p>
            <a:pPr eaLnBrk="1" hangingPunct="1">
              <a:buFontTx/>
              <a:buNone/>
            </a:pPr>
            <a:r>
              <a:rPr lang="en-US" altLang="zh-CN" dirty="0"/>
              <a:t>	1% of the time, strictly serial;</a:t>
            </a:r>
            <a:endParaRPr lang="en-US" altLang="zh-CN" dirty="0"/>
          </a:p>
          <a:p>
            <a:pPr eaLnBrk="1" hangingPunct="1"/>
            <a:r>
              <a:rPr lang="en-US" altLang="zh-CN" dirty="0"/>
              <a:t>how much speedup?</a:t>
            </a:r>
            <a:endParaRPr lang="en-US" altLang="zh-CN" dirty="0"/>
          </a:p>
          <a:p>
            <a:pPr eaLnBrk="1" hangingPunct="1">
              <a:buFontTx/>
              <a:buNone/>
            </a:pPr>
            <a:r>
              <a:rPr lang="en-US" altLang="zh-CN" dirty="0"/>
              <a:t>	how many cores are used for 90% of the time?;</a:t>
            </a:r>
            <a:endParaRPr lang="en-US" altLang="zh-CN" dirty="0"/>
          </a:p>
          <a:p>
            <a:pPr eaLnBrk="1" hangingPunct="1">
              <a:buFontTx/>
              <a:buNone/>
            </a:pPr>
            <a:r>
              <a:rPr lang="en-US" altLang="zh-CN" dirty="0"/>
              <a:t>	</a:t>
            </a:r>
            <a:endParaRPr lang="en-US" altLang="zh-CN" dirty="0"/>
          </a:p>
          <a:p>
            <a:pPr marL="0" indent="0" eaLnBrk="1" hangingPunct="1">
              <a:buNone/>
            </a:pPr>
            <a:endParaRPr lang="en-US" altLang="zh-CN" dirty="0"/>
          </a:p>
          <a:p>
            <a:pPr marL="0" indent="0" eaLnBrk="1" hangingPunct="1">
              <a:buNone/>
            </a:pPr>
            <a:endParaRPr lang="en-US" altLang="zh-CN" dirty="0"/>
          </a:p>
          <a:p>
            <a:pPr eaLnBrk="1" hangingPunct="1">
              <a:buFontTx/>
              <a:buNone/>
            </a:pPr>
            <a:r>
              <a:rPr lang="en-US" altLang="zh-CN" dirty="0"/>
              <a:t>	</a:t>
            </a:r>
            <a:endParaRPr lang="en-US" altLang="zh-CN" dirty="0"/>
          </a:p>
          <a:p>
            <a:endParaRPr lang="en-US" altLang="en-US" dirty="0"/>
          </a:p>
        </p:txBody>
      </p:sp>
      <p:pic>
        <p:nvPicPr>
          <p:cNvPr id="2" name="Picture 1"/>
          <p:cNvPicPr>
            <a:picLocks noChangeAspect="1"/>
          </p:cNvPicPr>
          <p:nvPr/>
        </p:nvPicPr>
        <p:blipFill>
          <a:blip r:embed="rId1"/>
          <a:stretch>
            <a:fillRect/>
          </a:stretch>
        </p:blipFill>
        <p:spPr>
          <a:xfrm>
            <a:off x="864000" y="5715000"/>
            <a:ext cx="7874000" cy="10287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dirty="0"/>
              <a:t>Amdahl’s Law: Example</a:t>
            </a:r>
            <a:r>
              <a:rPr lang="zh-CN" altLang="en-US" dirty="0"/>
              <a:t> </a:t>
            </a:r>
            <a:r>
              <a:rPr lang="en-US" altLang="zh-CN" dirty="0"/>
              <a:t>3</a:t>
            </a:r>
            <a:endParaRPr lang="en-US" altLang="en-US" dirty="0"/>
          </a:p>
        </p:txBody>
      </p:sp>
      <p:sp>
        <p:nvSpPr>
          <p:cNvPr id="187394" name="Content Placeholder 2"/>
          <p:cNvSpPr>
            <a:spLocks noGrp="1" noChangeArrowheads="1"/>
          </p:cNvSpPr>
          <p:nvPr>
            <p:ph idx="1"/>
          </p:nvPr>
        </p:nvSpPr>
        <p:spPr>
          <a:xfrm>
            <a:off x="457200" y="1600200"/>
            <a:ext cx="8915400" cy="5257800"/>
          </a:xfrm>
        </p:spPr>
        <p:txBody>
          <a:bodyPr/>
          <a:lstStyle/>
          <a:p>
            <a:pPr eaLnBrk="1" hangingPunct="1"/>
            <a:r>
              <a:rPr lang="en-US" altLang="zh-CN" dirty="0"/>
              <a:t>54 of 96 cores on average can be busy;</a:t>
            </a:r>
            <a:endParaRPr lang="en-US" altLang="zh-CN" dirty="0"/>
          </a:p>
          <a:p>
            <a:pPr eaLnBrk="1" hangingPunct="1">
              <a:buFontTx/>
              <a:buNone/>
            </a:pPr>
            <a:r>
              <a:rPr lang="en-US" altLang="zh-CN" dirty="0"/>
              <a:t>	90% of the time, use all available cores;</a:t>
            </a:r>
            <a:endParaRPr lang="en-US" altLang="zh-CN" dirty="0"/>
          </a:p>
          <a:p>
            <a:pPr eaLnBrk="1" hangingPunct="1">
              <a:buFontTx/>
              <a:buNone/>
            </a:pPr>
            <a:r>
              <a:rPr lang="en-US" altLang="zh-CN" dirty="0"/>
              <a:t>	9% of the time, use 50 cores;</a:t>
            </a:r>
            <a:endParaRPr lang="en-US" altLang="zh-CN" dirty="0"/>
          </a:p>
          <a:p>
            <a:pPr eaLnBrk="1" hangingPunct="1">
              <a:buFontTx/>
              <a:buNone/>
            </a:pPr>
            <a:r>
              <a:rPr lang="en-US" altLang="zh-CN" dirty="0"/>
              <a:t>	1% of the time, strictly serial;</a:t>
            </a:r>
            <a:endParaRPr lang="en-US" altLang="zh-CN" dirty="0"/>
          </a:p>
          <a:p>
            <a:pPr eaLnBrk="1" hangingPunct="1"/>
            <a:r>
              <a:rPr lang="en-US" altLang="zh-CN" dirty="0"/>
              <a:t>how much speedup?</a:t>
            </a:r>
            <a:endParaRPr lang="en-US" altLang="zh-CN" dirty="0"/>
          </a:p>
          <a:p>
            <a:pPr eaLnBrk="1" hangingPunct="1">
              <a:buFontTx/>
              <a:buNone/>
            </a:pPr>
            <a:r>
              <a:rPr lang="en-US" altLang="zh-CN" dirty="0"/>
              <a:t>	</a:t>
            </a:r>
            <a:endParaRPr lang="en-US" altLang="zh-CN" dirty="0"/>
          </a:p>
          <a:p>
            <a:pPr eaLnBrk="1" hangingPunct="1">
              <a:buFontTx/>
              <a:buNone/>
            </a:pPr>
            <a:r>
              <a:rPr lang="en-US" altLang="zh-CN" dirty="0"/>
              <a:t>	</a:t>
            </a:r>
            <a:endParaRPr lang="en-US" altLang="zh-CN" dirty="0"/>
          </a:p>
          <a:p>
            <a:pPr marL="0" indent="0" eaLnBrk="1" hangingPunct="1">
              <a:buNone/>
            </a:pPr>
            <a:endParaRPr lang="en-US" altLang="zh-CN" dirty="0"/>
          </a:p>
          <a:p>
            <a:pPr marL="0" indent="0" eaLnBrk="1" hangingPunct="1">
              <a:buNone/>
            </a:pPr>
            <a:endParaRPr lang="en-US" altLang="zh-CN" dirty="0"/>
          </a:p>
          <a:p>
            <a:pPr eaLnBrk="1" hangingPunct="1">
              <a:buFontTx/>
              <a:buNone/>
            </a:pPr>
            <a:r>
              <a:rPr lang="en-US" altLang="zh-CN" dirty="0"/>
              <a:t>	</a:t>
            </a:r>
            <a:endParaRPr lang="en-US" altLang="zh-CN" dirty="0"/>
          </a:p>
          <a:p>
            <a:endParaRPr lang="en-US" altLang="en-US" dirty="0"/>
          </a:p>
        </p:txBody>
      </p:sp>
      <p:pic>
        <p:nvPicPr>
          <p:cNvPr id="3" name="Picture 2"/>
          <p:cNvPicPr>
            <a:picLocks noChangeAspect="1"/>
          </p:cNvPicPr>
          <p:nvPr/>
        </p:nvPicPr>
        <p:blipFill>
          <a:blip r:embed="rId1"/>
          <a:stretch>
            <a:fillRect/>
          </a:stretch>
        </p:blipFill>
        <p:spPr>
          <a:xfrm>
            <a:off x="873144" y="4457700"/>
            <a:ext cx="7162800" cy="19431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Title 1"/>
          <p:cNvSpPr>
            <a:spLocks noGrp="1" noChangeArrowheads="1"/>
          </p:cNvSpPr>
          <p:nvPr>
            <p:ph type="title"/>
          </p:nvPr>
        </p:nvSpPr>
        <p:spPr/>
        <p:txBody>
          <a:bodyPr/>
          <a:lstStyle/>
          <a:p>
            <a:r>
              <a:rPr lang="en-US" altLang="en-US" dirty="0"/>
              <a:t>Amdahl’s Law: Example</a:t>
            </a:r>
            <a:r>
              <a:rPr lang="zh-CN" altLang="en-US" dirty="0"/>
              <a:t> </a:t>
            </a:r>
            <a:r>
              <a:rPr lang="en-US" altLang="zh-CN" dirty="0"/>
              <a:t>3</a:t>
            </a:r>
            <a:endParaRPr lang="en-US" altLang="en-US" dirty="0"/>
          </a:p>
        </p:txBody>
      </p:sp>
      <p:sp>
        <p:nvSpPr>
          <p:cNvPr id="187394" name="Content Placeholder 2"/>
          <p:cNvSpPr>
            <a:spLocks noGrp="1" noChangeArrowheads="1"/>
          </p:cNvSpPr>
          <p:nvPr>
            <p:ph idx="1"/>
          </p:nvPr>
        </p:nvSpPr>
        <p:spPr>
          <a:xfrm>
            <a:off x="457200" y="1600200"/>
            <a:ext cx="8915400" cy="5257800"/>
          </a:xfrm>
        </p:spPr>
        <p:txBody>
          <a:bodyPr/>
          <a:lstStyle/>
          <a:p>
            <a:pPr eaLnBrk="1" hangingPunct="1"/>
            <a:r>
              <a:rPr lang="en-US" altLang="zh-CN" dirty="0"/>
              <a:t>54 of 96 cores on average can be busy;</a:t>
            </a:r>
            <a:endParaRPr lang="en-US" altLang="zh-CN" dirty="0"/>
          </a:p>
          <a:p>
            <a:pPr eaLnBrk="1" hangingPunct="1">
              <a:buFontTx/>
              <a:buNone/>
            </a:pPr>
            <a:r>
              <a:rPr lang="en-US" altLang="zh-CN" dirty="0"/>
              <a:t>	90% of the time, use all available cores;</a:t>
            </a:r>
            <a:endParaRPr lang="en-US" altLang="zh-CN" dirty="0"/>
          </a:p>
          <a:p>
            <a:pPr eaLnBrk="1" hangingPunct="1">
              <a:buFontTx/>
              <a:buNone/>
            </a:pPr>
            <a:r>
              <a:rPr lang="en-US" altLang="zh-CN" dirty="0"/>
              <a:t>	9% of the time, use 50 cores;</a:t>
            </a:r>
            <a:endParaRPr lang="en-US" altLang="zh-CN" dirty="0"/>
          </a:p>
          <a:p>
            <a:pPr eaLnBrk="1" hangingPunct="1">
              <a:buFontTx/>
              <a:buNone/>
            </a:pPr>
            <a:r>
              <a:rPr lang="en-US" altLang="zh-CN" dirty="0"/>
              <a:t>	1% of the time, strictly serial;</a:t>
            </a:r>
            <a:endParaRPr lang="en-US" altLang="zh-CN" dirty="0"/>
          </a:p>
          <a:p>
            <a:pPr eaLnBrk="1" hangingPunct="1"/>
            <a:r>
              <a:rPr lang="en-US" altLang="zh-CN" dirty="0"/>
              <a:t>how to compare with the 24-core proc that can use all 99% of the time?</a:t>
            </a:r>
            <a:endParaRPr lang="en-US" altLang="zh-CN" dirty="0"/>
          </a:p>
          <a:p>
            <a:pPr eaLnBrk="1" hangingPunct="1">
              <a:buFontTx/>
              <a:buNone/>
            </a:pPr>
            <a:r>
              <a:rPr lang="en-US" altLang="zh-CN" dirty="0"/>
              <a:t>	</a:t>
            </a:r>
            <a:endParaRPr lang="en-US" altLang="zh-CN" dirty="0"/>
          </a:p>
          <a:p>
            <a:pPr eaLnBrk="1" hangingPunct="1">
              <a:buFontTx/>
              <a:buNone/>
            </a:pPr>
            <a:r>
              <a:rPr lang="en-US" altLang="zh-CN" dirty="0"/>
              <a:t>	</a:t>
            </a:r>
            <a:endParaRPr lang="en-US" altLang="zh-CN" dirty="0"/>
          </a:p>
          <a:p>
            <a:pPr marL="0" indent="0" eaLnBrk="1" hangingPunct="1">
              <a:buNone/>
            </a:pPr>
            <a:endParaRPr lang="en-US" altLang="zh-CN" dirty="0"/>
          </a:p>
          <a:p>
            <a:pPr marL="0" indent="0" eaLnBrk="1" hangingPunct="1">
              <a:buNone/>
            </a:pPr>
            <a:endParaRPr lang="en-US" altLang="zh-CN" dirty="0"/>
          </a:p>
          <a:p>
            <a:pPr eaLnBrk="1" hangingPunct="1">
              <a:buFontTx/>
              <a:buNone/>
            </a:pPr>
            <a:r>
              <a:rPr lang="en-US" altLang="zh-CN" dirty="0"/>
              <a:t>	</a:t>
            </a:r>
            <a:endParaRPr lang="en-US" altLang="zh-CN" dirty="0"/>
          </a:p>
          <a:p>
            <a:endParaRPr lang="en-US" altLang="en-US" dirty="0"/>
          </a:p>
        </p:txBody>
      </p:sp>
      <p:pic>
        <p:nvPicPr>
          <p:cNvPr id="2" name="Picture 1"/>
          <p:cNvPicPr>
            <a:picLocks noChangeAspect="1"/>
          </p:cNvPicPr>
          <p:nvPr/>
        </p:nvPicPr>
        <p:blipFill>
          <a:blip r:embed="rId1"/>
          <a:stretch>
            <a:fillRect/>
          </a:stretch>
        </p:blipFill>
        <p:spPr>
          <a:xfrm>
            <a:off x="873144" y="4940300"/>
            <a:ext cx="4394200" cy="19177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Rectangle 2"/>
          <p:cNvSpPr>
            <a:spLocks noGrp="1" noChangeArrowheads="1"/>
          </p:cNvSpPr>
          <p:nvPr>
            <p:ph type="title"/>
          </p:nvPr>
        </p:nvSpPr>
        <p:spPr/>
        <p:txBody>
          <a:bodyPr/>
          <a:lstStyle/>
          <a:p>
            <a:pPr eaLnBrk="1" hangingPunct="1"/>
            <a:r>
              <a:rPr lang="en-US" altLang="zh-CN"/>
              <a:t>Review</a:t>
            </a:r>
            <a:endParaRPr lang="en-US" altLang="zh-CN"/>
          </a:p>
        </p:txBody>
      </p:sp>
      <p:sp>
        <p:nvSpPr>
          <p:cNvPr id="272386" name="Rectangle 3"/>
          <p:cNvSpPr>
            <a:spLocks noGrp="1" noChangeArrowheads="1"/>
          </p:cNvSpPr>
          <p:nvPr>
            <p:ph type="body" idx="1"/>
          </p:nvPr>
        </p:nvSpPr>
        <p:spPr>
          <a:xfrm>
            <a:off x="457200" y="1600200"/>
            <a:ext cx="8686800" cy="4525963"/>
          </a:xfrm>
        </p:spPr>
        <p:txBody>
          <a:bodyPr/>
          <a:lstStyle/>
          <a:p>
            <a:pPr eaLnBrk="1" hangingPunct="1"/>
            <a:r>
              <a:rPr lang="en-US" altLang="zh-CN" dirty="0"/>
              <a:t>Fujitsu SPARC64 X+</a:t>
            </a:r>
            <a:endParaRPr lang="en-US" altLang="zh-CN" dirty="0"/>
          </a:p>
          <a:p>
            <a:pPr eaLnBrk="1" hangingPunct="1"/>
            <a:r>
              <a:rPr lang="en-US" altLang="zh-CN" dirty="0"/>
              <a:t>IBM Power8</a:t>
            </a:r>
            <a:endParaRPr lang="en-US" altLang="zh-CN" dirty="0"/>
          </a:p>
          <a:p>
            <a:pPr eaLnBrk="1" hangingPunct="1"/>
            <a:r>
              <a:rPr lang="en-US" altLang="zh-CN" dirty="0"/>
              <a:t>Intel Xeon E7</a:t>
            </a:r>
            <a:endParaRPr lang="en-US" altLang="zh-CN" dirty="0"/>
          </a:p>
          <a:p>
            <a:pPr eaLnBrk="1" hangingPunct="1"/>
            <a:r>
              <a:rPr lang="en-US" altLang="zh-CN" dirty="0"/>
              <a:t>Intel i7 920</a:t>
            </a:r>
            <a:endParaRPr lang="en-US" altLang="zh-CN" dirty="0"/>
          </a:p>
          <a:p>
            <a:pPr eaLnBrk="1" hangingPunct="1"/>
            <a:r>
              <a:rPr lang="en-US" altLang="zh-CN" dirty="0"/>
              <a:t>Amdahl’s Law</a:t>
            </a:r>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1047750"/>
            <a:ext cx="3857625" cy="4750770"/>
          </a:xfrm>
          <a:prstGeom prst="rect">
            <a:avLst/>
          </a:prstGeom>
        </p:spPr>
      </p:pic>
      <p:sp>
        <p:nvSpPr>
          <p:cNvPr id="4" name="Rectangle 5"/>
          <p:cNvSpPr txBox="1">
            <a:spLocks noChangeArrowheads="1"/>
          </p:cNvSpPr>
          <p:nvPr/>
        </p:nvSpPr>
        <p:spPr bwMode="auto">
          <a:xfrm>
            <a:off x="3733800" y="2971800"/>
            <a:ext cx="5562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pPr algn="r" eaLnBrk="1" hangingPunct="1"/>
            <a:r>
              <a:rPr lang="en-US" altLang="zh-CN" kern="0" dirty="0"/>
              <a:t>Chapter 5.8-5.11</a:t>
            </a:r>
            <a:endParaRPr lang="en-US" altLang="zh-CN" kern="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标题 1"/>
          <p:cNvSpPr>
            <a:spLocks noGrp="1" noChangeArrowheads="1"/>
          </p:cNvSpPr>
          <p:nvPr>
            <p:ph type="title"/>
          </p:nvPr>
        </p:nvSpPr>
        <p:spPr/>
        <p:txBody>
          <a:bodyPr/>
          <a:lstStyle/>
          <a:p>
            <a:r>
              <a:rPr lang="en-US" altLang="zh-CN"/>
              <a:t>Reminder</a:t>
            </a:r>
            <a:endParaRPr lang="zh-CN" altLang="en-US"/>
          </a:p>
        </p:txBody>
      </p:sp>
      <p:sp>
        <p:nvSpPr>
          <p:cNvPr id="152578" name="内容占位符 2"/>
          <p:cNvSpPr>
            <a:spLocks noGrp="1" noChangeArrowheads="1"/>
          </p:cNvSpPr>
          <p:nvPr>
            <p:ph idx="1"/>
          </p:nvPr>
        </p:nvSpPr>
        <p:spPr/>
        <p:txBody>
          <a:bodyPr/>
          <a:lstStyle/>
          <a:p>
            <a:r>
              <a:rPr lang="en-US" altLang="zh-CN" b="1" dirty="0"/>
              <a:t>Exam</a:t>
            </a:r>
            <a:r>
              <a:rPr lang="en-US" altLang="zh-CN" dirty="0"/>
              <a:t> </a:t>
            </a:r>
            <a:endParaRPr lang="en-US" altLang="zh-CN" dirty="0"/>
          </a:p>
          <a:p>
            <a:pPr>
              <a:buFontTx/>
              <a:buNone/>
            </a:pPr>
            <a:r>
              <a:rPr lang="en-US" altLang="zh-CN" dirty="0"/>
              <a:t>	4-402, 10:30 – 12:30</a:t>
            </a:r>
            <a:endParaRPr lang="en-US" altLang="zh-CN" dirty="0"/>
          </a:p>
          <a:p>
            <a:pPr>
              <a:buFontTx/>
              <a:buNone/>
            </a:pPr>
            <a:r>
              <a:rPr lang="en-US" altLang="zh-CN" dirty="0"/>
              <a:t>	January 04, 2022</a:t>
            </a:r>
            <a:endParaRPr lang="en-US" altLang="zh-CN" dirty="0"/>
          </a:p>
          <a:p>
            <a:pPr>
              <a:buFontTx/>
              <a:buNone/>
            </a:pPr>
            <a:endParaRPr lang="en-US" altLang="zh-CN" dirty="0"/>
          </a:p>
          <a:p>
            <a:pPr>
              <a:buFontTx/>
              <a:buNone/>
            </a:pPr>
            <a:r>
              <a:rPr lang="en-US" altLang="zh-CN" dirty="0"/>
              <a:t>	</a:t>
            </a:r>
            <a:r>
              <a:rPr lang="en-US" altLang="zh-CN" b="1" dirty="0">
                <a:solidFill>
                  <a:srgbClr val="92D050"/>
                </a:solidFill>
                <a:hlinkClick r:id="rId1"/>
              </a:rPr>
              <a:t>Good Luck:)</a:t>
            </a:r>
            <a:endParaRPr lang="zh-CN" altLang="en-US" b="1" dirty="0">
              <a:solidFill>
                <a:srgbClr val="92D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Multicore</a:t>
            </a:r>
            <a:r>
              <a:rPr lang="en-US" dirty="0"/>
              <a:t> </a:t>
            </a:r>
            <a:r>
              <a:rPr lang="en-US" dirty="0">
                <a:solidFill>
                  <a:srgbClr val="00B0F0"/>
                </a:solidFill>
              </a:rPr>
              <a:t>Processor</a:t>
            </a:r>
            <a:endParaRPr lang="en-US" dirty="0">
              <a:solidFill>
                <a:srgbClr val="00B0F0"/>
              </a:solidFill>
            </a:endParaRPr>
          </a:p>
        </p:txBody>
      </p:sp>
      <p:sp>
        <p:nvSpPr>
          <p:cNvPr id="5" name="Title 1"/>
          <p:cNvSpPr txBox="1"/>
          <p:nvPr/>
        </p:nvSpPr>
        <p:spPr bwMode="auto">
          <a:xfrm>
            <a:off x="867600" y="273600"/>
            <a:ext cx="4114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a:lstStyle>
          <a:p>
            <a:r>
              <a:rPr lang="en-US" kern="0" dirty="0">
                <a:solidFill>
                  <a:srgbClr val="00B0F0"/>
                </a:solidFill>
              </a:rPr>
              <a:t>Multicore</a:t>
            </a:r>
            <a:endParaRPr lang="en-US" kern="0" dirty="0">
              <a:solidFill>
                <a:srgbClr val="00B0F0"/>
              </a:solidFill>
            </a:endParaRPr>
          </a:p>
        </p:txBody>
      </p:sp>
      <p:pic>
        <p:nvPicPr>
          <p:cNvPr id="8" name="Picture 7"/>
          <p:cNvPicPr>
            <a:picLocks noChangeAspect="1"/>
          </p:cNvPicPr>
          <p:nvPr/>
        </p:nvPicPr>
        <p:blipFill>
          <a:blip r:embed="rId1"/>
          <a:stretch>
            <a:fillRect/>
          </a:stretch>
        </p:blipFill>
        <p:spPr>
          <a:xfrm>
            <a:off x="1049280" y="1525917"/>
            <a:ext cx="7045440" cy="533208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49" name="Rectangle 2"/>
          <p:cNvSpPr>
            <a:spLocks noGrp="1" noChangeArrowheads="1"/>
          </p:cNvSpPr>
          <p:nvPr>
            <p:ph type="title"/>
          </p:nvPr>
        </p:nvSpPr>
        <p:spPr>
          <a:xfrm>
            <a:off x="0" y="2590800"/>
            <a:ext cx="9144000" cy="1143000"/>
          </a:xfrm>
        </p:spPr>
        <p:txBody>
          <a:bodyPr/>
          <a:lstStyle/>
          <a:p>
            <a:pPr eaLnBrk="1" hangingPunct="1"/>
            <a:r>
              <a:rPr lang="en-US" altLang="zh-CN" sz="9600"/>
              <a:t>?</a:t>
            </a:r>
            <a:endParaRPr lang="en-US" altLang="zh-CN" sz="9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7" name="内容占位符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0"/>
            <a:ext cx="4114800" cy="7315200"/>
          </a:xfrm>
        </p:spPr>
      </p:pic>
      <p:sp>
        <p:nvSpPr>
          <p:cNvPr id="8" name="Rectangle 2"/>
          <p:cNvSpPr txBox="1">
            <a:spLocks noChangeArrowheads="1"/>
          </p:cNvSpPr>
          <p:nvPr/>
        </p:nvSpPr>
        <p:spPr bwMode="auto">
          <a:xfrm>
            <a:off x="0" y="2590800"/>
            <a:ext cx="9144000" cy="1143000"/>
          </a:xfrm>
          <a:prstGeom prst="rect">
            <a:avLst/>
          </a:prstGeom>
          <a:noFill/>
          <a:ln w="9525">
            <a:noFill/>
            <a:miter lim="800000"/>
          </a:ln>
        </p:spPr>
        <p:txBody>
          <a:bodyPr anchor="ctr"/>
          <a:lstStyle/>
          <a:p>
            <a:pPr algn="r">
              <a:defRPr/>
            </a:pPr>
            <a:r>
              <a:rPr lang="en-US" altLang="zh-CN" sz="6600" b="1" kern="0" dirty="0">
                <a:solidFill>
                  <a:srgbClr val="92D050"/>
                </a:solidFill>
                <a:latin typeface="+mj-lt"/>
                <a:ea typeface="+mj-ea"/>
                <a:cs typeface="+mj-cs"/>
              </a:rPr>
              <a:t>Thank You</a:t>
            </a:r>
            <a:endParaRPr lang="en-US" altLang="zh-CN" sz="6600" b="1" kern="0" dirty="0">
              <a:solidFill>
                <a:srgbClr val="92D050"/>
              </a:solidFill>
              <a:latin typeface="+mj-lt"/>
              <a:ea typeface="+mj-ea"/>
              <a:cs typeface="+mj-cs"/>
            </a:endParaRPr>
          </a:p>
        </p:txBody>
      </p:sp>
      <p:sp>
        <p:nvSpPr>
          <p:cNvPr id="9" name="Rectangle 2"/>
          <p:cNvSpPr txBox="1">
            <a:spLocks noChangeArrowheads="1"/>
          </p:cNvSpPr>
          <p:nvPr/>
        </p:nvSpPr>
        <p:spPr bwMode="auto">
          <a:xfrm>
            <a:off x="457200" y="3581400"/>
            <a:ext cx="8686800" cy="990600"/>
          </a:xfrm>
          <a:prstGeom prst="rect">
            <a:avLst/>
          </a:prstGeom>
          <a:noFill/>
          <a:ln w="9525">
            <a:noFill/>
            <a:miter lim="800000"/>
          </a:ln>
        </p:spPr>
        <p:txBody>
          <a:bodyPr anchor="ctr"/>
          <a:lstStyle/>
          <a:p>
            <a:pPr algn="r">
              <a:defRPr/>
            </a:pPr>
            <a:r>
              <a:rPr lang="en-US" altLang="zh-CN" sz="6600" b="1" kern="0" dirty="0">
                <a:solidFill>
                  <a:srgbClr val="92D050"/>
                </a:solidFill>
                <a:latin typeface="微软雅黑" panose="020B0503020204020204" charset="-122"/>
                <a:ea typeface="微软雅黑" panose="020B0503020204020204" charset="-122"/>
                <a:cs typeface="+mj-cs"/>
              </a:rPr>
              <a:t>to celebrate</a:t>
            </a:r>
            <a:endParaRPr lang="en-US" altLang="zh-CN" sz="6600" b="1" kern="0" dirty="0">
              <a:solidFill>
                <a:srgbClr val="92D050"/>
              </a:solidFill>
              <a:latin typeface="微软雅黑" panose="020B0503020204020204" charset="-122"/>
              <a:ea typeface="微软雅黑" panose="020B0503020204020204" charset="-122"/>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标题 1"/>
          <p:cNvSpPr>
            <a:spLocks noGrp="1" noChangeArrowheads="1"/>
          </p:cNvSpPr>
          <p:nvPr>
            <p:ph type="title"/>
          </p:nvPr>
        </p:nvSpPr>
        <p:spPr/>
        <p:txBody>
          <a:bodyPr/>
          <a:lstStyle/>
          <a:p>
            <a:r>
              <a:rPr lang="en-US" altLang="zh-CN"/>
              <a:t>#What’s More</a:t>
            </a:r>
            <a:endParaRPr lang="zh-CN" altLang="en-US"/>
          </a:p>
        </p:txBody>
      </p:sp>
      <p:sp>
        <p:nvSpPr>
          <p:cNvPr id="128002" name="内容占位符 2"/>
          <p:cNvSpPr>
            <a:spLocks noGrp="1" noChangeArrowheads="1"/>
          </p:cNvSpPr>
          <p:nvPr>
            <p:ph idx="1"/>
          </p:nvPr>
        </p:nvSpPr>
        <p:spPr/>
        <p:txBody>
          <a:bodyPr/>
          <a:lstStyle/>
          <a:p>
            <a:r>
              <a:rPr lang="en-US" altLang="zh-CN">
                <a:hlinkClick r:id="rId1"/>
              </a:rPr>
              <a:t>Gratitude</a:t>
            </a:r>
            <a:r>
              <a:rPr lang="en-US" altLang="zh-CN"/>
              <a:t> by Louie Schwartzberg</a:t>
            </a:r>
            <a:endParaRPr lang="en-US" altLang="zh-CN"/>
          </a:p>
          <a:p>
            <a:r>
              <a:rPr lang="en-US" altLang="zh-CN">
                <a:hlinkClick r:id="rId2"/>
              </a:rPr>
              <a:t>We Are All Different - and THAT'S AWESOME!</a:t>
            </a:r>
            <a:r>
              <a:rPr lang="en-US" altLang="zh-CN"/>
              <a:t> by Cole Blakeway</a:t>
            </a:r>
            <a:endParaRPr lang="en-US" altLang="zh-CN"/>
          </a:p>
          <a:p>
            <a:r>
              <a:rPr lang="en-US" altLang="zh-CN">
                <a:hlinkClick r:id="rId3"/>
              </a:rPr>
              <a:t>Is Smiling Contagious?</a:t>
            </a:r>
            <a:r>
              <a:rPr lang="en-US" altLang="zh-CN"/>
              <a:t> by Sue Heck</a:t>
            </a:r>
            <a:endParaRPr lang="en-US" altLang="zh-CN"/>
          </a:p>
          <a:p>
            <a:pPr>
              <a:buFontTx/>
              <a:buNone/>
            </a:pPr>
            <a:endParaRPr lang="en-US" altLang="zh-CN"/>
          </a:p>
          <a:p>
            <a:endParaRPr lang="en-US" altLang="zh-CN"/>
          </a:p>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1"/>
          <p:cNvSpPr>
            <a:spLocks noGrp="1" noChangeArrowheads="1"/>
          </p:cNvSpPr>
          <p:nvPr>
            <p:ph type="title"/>
          </p:nvPr>
        </p:nvSpPr>
        <p:spPr/>
        <p:txBody>
          <a:bodyPr/>
          <a:lstStyle/>
          <a:p>
            <a:r>
              <a:rPr lang="en-US" altLang="zh-CN"/>
              <a:t>#What’s More</a:t>
            </a:r>
            <a:endParaRPr lang="zh-CN" altLang="en-US"/>
          </a:p>
        </p:txBody>
      </p:sp>
      <p:sp>
        <p:nvSpPr>
          <p:cNvPr id="130050" name="内容占位符 2"/>
          <p:cNvSpPr>
            <a:spLocks noGrp="1" noChangeArrowheads="1"/>
          </p:cNvSpPr>
          <p:nvPr>
            <p:ph idx="1"/>
          </p:nvPr>
        </p:nvSpPr>
        <p:spPr/>
        <p:txBody>
          <a:bodyPr/>
          <a:lstStyle/>
          <a:p>
            <a:r>
              <a:rPr lang="en-US" altLang="zh-CN">
                <a:hlinkClick r:id="rId1"/>
              </a:rPr>
              <a:t>Extraordinary Merry Christmas</a:t>
            </a:r>
            <a:endParaRPr lang="en-US" altLang="zh-CN"/>
          </a:p>
          <a:p>
            <a:pPr>
              <a:buFontTx/>
              <a:buNone/>
            </a:pPr>
            <a:r>
              <a:rPr lang="en-US" altLang="zh-CN"/>
              <a:t>	by Glee Cast</a:t>
            </a:r>
            <a:endParaRPr lang="en-US" altLang="zh-CN"/>
          </a:p>
          <a:p>
            <a:r>
              <a:rPr lang="en-US" altLang="zh-CN">
                <a:hlinkClick r:id="rId2"/>
              </a:rPr>
              <a:t>This Is The New Year</a:t>
            </a:r>
            <a:endParaRPr lang="en-US" altLang="zh-CN"/>
          </a:p>
          <a:p>
            <a:pPr>
              <a:buFontTx/>
              <a:buNone/>
            </a:pPr>
            <a:r>
              <a:rPr lang="en-US" altLang="zh-CN"/>
              <a:t>	by </a:t>
            </a:r>
            <a:r>
              <a:rPr lang="en-US" altLang="en-US"/>
              <a:t>A Great Big World</a:t>
            </a:r>
            <a:endParaRPr lang="en-US" altLang="zh-CN"/>
          </a:p>
          <a:p>
            <a:pPr>
              <a:buFontTx/>
              <a:buNone/>
            </a:pPr>
            <a:endParaRPr lang="en-US" altLang="zh-CN"/>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Fujitsu SPARC64 X+</a:t>
            </a:r>
            <a:endParaRPr lang="en-US" dirty="0">
              <a:solidFill>
                <a:schemeClr val="tx1"/>
              </a:solidFill>
            </a:endParaRPr>
          </a:p>
        </p:txBody>
      </p:sp>
      <p:pic>
        <p:nvPicPr>
          <p:cNvPr id="8" name="Picture 7"/>
          <p:cNvPicPr>
            <a:picLocks noChangeAspect="1"/>
          </p:cNvPicPr>
          <p:nvPr/>
        </p:nvPicPr>
        <p:blipFill>
          <a:blip r:embed="rId1"/>
          <a:stretch>
            <a:fillRect/>
          </a:stretch>
        </p:blipFill>
        <p:spPr>
          <a:xfrm>
            <a:off x="1049280" y="1525917"/>
            <a:ext cx="7045440" cy="5332083"/>
          </a:xfrm>
          <a:prstGeom prst="rect">
            <a:avLst/>
          </a:prstGeom>
        </p:spPr>
      </p:pic>
      <p:sp>
        <p:nvSpPr>
          <p:cNvPr id="6" name="Content Placeholder 2"/>
          <p:cNvSpPr txBox="1"/>
          <p:nvPr/>
        </p:nvSpPr>
        <p:spPr bwMode="auto">
          <a:xfrm>
            <a:off x="2057400" y="1602118"/>
            <a:ext cx="4267200" cy="5179682"/>
          </a:xfrm>
          <a:prstGeom prst="rect">
            <a:avLst/>
          </a:prstGeom>
          <a:solidFill>
            <a:schemeClr val="bg1"/>
          </a:solid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endParaRPr lang="en-US" altLang="zh-CN" sz="2400" b="1" kern="0" dirty="0">
              <a:solidFill>
                <a:srgbClr val="00B0F0"/>
              </a:solidFill>
            </a:endParaRPr>
          </a:p>
          <a:p>
            <a:pPr eaLnBrk="1" hangingPunct="1">
              <a:buFontTx/>
              <a:buNone/>
              <a:defRPr/>
            </a:pPr>
            <a:endParaRPr lang="en-US" altLang="zh-CN" sz="2000" b="1" kern="0" dirty="0">
              <a:solidFill>
                <a:srgbClr val="00B0F0"/>
              </a:solidFill>
            </a:endParaRPr>
          </a:p>
          <a:p>
            <a:pPr eaLnBrk="1" hangingPunct="1">
              <a:buFontTx/>
              <a:buNone/>
              <a:defRPr/>
            </a:pPr>
            <a:r>
              <a:rPr lang="en-US" altLang="zh-CN" sz="2400" b="1" kern="0" dirty="0">
                <a:solidFill>
                  <a:srgbClr val="00B0F0"/>
                </a:solidFill>
              </a:rPr>
              <a:t>16 cores</a:t>
            </a:r>
            <a:endParaRPr lang="en-US" altLang="zh-CN" sz="2400" b="1" kern="0" dirty="0">
              <a:solidFill>
                <a:srgbClr val="00B0F0"/>
              </a:solidFill>
            </a:endParaRPr>
          </a:p>
          <a:p>
            <a:pPr eaLnBrk="1" hangingPunct="1">
              <a:buFontTx/>
              <a:buNone/>
              <a:defRPr/>
            </a:pPr>
            <a:r>
              <a:rPr lang="en-US" altLang="zh-CN" sz="2400" b="1" kern="0" dirty="0">
                <a:solidFill>
                  <a:srgbClr val="00B0F0"/>
                </a:solidFill>
              </a:rPr>
              <a:t>single shared L2 cache</a:t>
            </a:r>
            <a:endParaRPr lang="en-US" altLang="zh-CN" sz="2400" b="1" kern="0" dirty="0">
              <a:solidFill>
                <a:srgbClr val="00B0F0"/>
              </a:solidFill>
            </a:endParaRPr>
          </a:p>
          <a:p>
            <a:pPr eaLnBrk="1" hangingPunct="1">
              <a:buFontTx/>
              <a:buNone/>
              <a:defRPr/>
            </a:pPr>
            <a:r>
              <a:rPr lang="en-US" altLang="zh-CN" sz="2400" b="1" kern="0" dirty="0">
                <a:solidFill>
                  <a:srgbClr val="00B0F0"/>
                </a:solidFill>
              </a:rPr>
              <a:t>24-way set associative</a:t>
            </a:r>
            <a:endParaRPr lang="en-US" altLang="zh-CN" sz="2400" b="1" kern="0" dirty="0">
              <a:solidFill>
                <a:srgbClr val="00B0F0"/>
              </a:solidFill>
            </a:endParaRPr>
          </a:p>
          <a:p>
            <a:pPr eaLnBrk="1" hangingPunct="1">
              <a:buFontTx/>
              <a:buNone/>
              <a:defRPr/>
            </a:pPr>
            <a:endParaRPr lang="en-US" altLang="zh-CN" sz="2400" b="1" kern="0" dirty="0">
              <a:solidFill>
                <a:srgbClr val="00B0F0"/>
              </a:solidFill>
            </a:endParaRPr>
          </a:p>
          <a:p>
            <a:pPr eaLnBrk="1" hangingPunct="1">
              <a:buFontTx/>
              <a:buNone/>
              <a:defRPr/>
            </a:pPr>
            <a:r>
              <a:rPr lang="en-US" altLang="zh-CN" sz="2400" b="1" kern="0" dirty="0">
                <a:solidFill>
                  <a:srgbClr val="00B0F0"/>
                </a:solidFill>
              </a:rPr>
              <a:t>4 DIMM channels</a:t>
            </a:r>
            <a:endParaRPr lang="en-US" altLang="zh-CN" sz="2400" b="1" kern="0" dirty="0">
              <a:solidFill>
                <a:srgbClr val="00B0F0"/>
              </a:solidFill>
            </a:endParaRPr>
          </a:p>
          <a:p>
            <a:pPr eaLnBrk="1" hangingPunct="1">
              <a:buFontTx/>
              <a:buNone/>
              <a:defRPr/>
            </a:pPr>
            <a:endParaRPr lang="en-US" altLang="zh-CN" sz="2400" b="1" kern="0" dirty="0">
              <a:solidFill>
                <a:srgbClr val="00B0F0"/>
              </a:solidFill>
            </a:endParaRPr>
          </a:p>
          <a:p>
            <a:pPr eaLnBrk="1" hangingPunct="1">
              <a:buFontTx/>
              <a:buNone/>
              <a:defRPr/>
            </a:pPr>
            <a:r>
              <a:rPr lang="en-US" altLang="zh-CN" sz="2400" b="1" kern="0" dirty="0">
                <a:solidFill>
                  <a:srgbClr val="00B0F0"/>
                </a:solidFill>
              </a:rPr>
              <a:t>16x4 switch between</a:t>
            </a:r>
            <a:endParaRPr lang="en-US" altLang="zh-CN" sz="2400" b="1" kern="0" dirty="0">
              <a:solidFill>
                <a:srgbClr val="00B0F0"/>
              </a:solidFill>
            </a:endParaRPr>
          </a:p>
          <a:p>
            <a:pPr eaLnBrk="1" hangingPunct="1">
              <a:buFontTx/>
              <a:buNone/>
              <a:defRPr/>
            </a:pPr>
            <a:r>
              <a:rPr lang="en-US" altLang="zh-CN" sz="2400" b="1" kern="0" dirty="0">
                <a:solidFill>
                  <a:srgbClr val="00B0F0"/>
                </a:solidFill>
              </a:rPr>
              <a:t>cores and channels</a:t>
            </a:r>
            <a:endParaRPr lang="en-US" altLang="zh-CN" sz="2400" kern="0" dirty="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IBM Power8</a:t>
            </a: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6096" y="1493839"/>
            <a:ext cx="9144000" cy="46934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IBM Power8</a:t>
            </a:r>
            <a:endParaRPr lang="en-US" dirty="0">
              <a:solidFill>
                <a:schemeClr val="tx1"/>
              </a:solidFill>
            </a:endParaRPr>
          </a:p>
        </p:txBody>
      </p:sp>
      <p:pic>
        <p:nvPicPr>
          <p:cNvPr id="3" name="Picture 2"/>
          <p:cNvPicPr>
            <a:picLocks noChangeAspect="1"/>
          </p:cNvPicPr>
          <p:nvPr/>
        </p:nvPicPr>
        <p:blipFill>
          <a:blip r:embed="rId1"/>
          <a:stretch>
            <a:fillRect/>
          </a:stretch>
        </p:blipFill>
        <p:spPr>
          <a:xfrm>
            <a:off x="-6096" y="1493839"/>
            <a:ext cx="9144000" cy="4693467"/>
          </a:xfrm>
          <a:prstGeom prst="rect">
            <a:avLst/>
          </a:prstGeom>
        </p:spPr>
      </p:pic>
      <p:sp>
        <p:nvSpPr>
          <p:cNvPr id="4" name="Content Placeholder 2"/>
          <p:cNvSpPr txBox="1"/>
          <p:nvPr/>
        </p:nvSpPr>
        <p:spPr bwMode="auto">
          <a:xfrm>
            <a:off x="-6096" y="6248400"/>
            <a:ext cx="9150096" cy="5944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defRPr/>
            </a:pPr>
            <a:r>
              <a:rPr lang="en-US" altLang="zh-CN" sz="2400" b="1" kern="0" dirty="0">
                <a:solidFill>
                  <a:srgbClr val="00B0F0"/>
                </a:solidFill>
              </a:rPr>
              <a:t>NUCA: Nonuniform Cache Architecture</a:t>
            </a:r>
            <a:endParaRPr lang="en-US" altLang="zh-CN" sz="2400" b="1" kern="0" dirty="0">
              <a:solidFill>
                <a:srgbClr val="00B0F0"/>
              </a:solidFill>
            </a:endParaRPr>
          </a:p>
        </p:txBody>
      </p:sp>
      <p:sp>
        <p:nvSpPr>
          <p:cNvPr id="14" name="Freeform 13"/>
          <p:cNvSpPr/>
          <p:nvPr/>
        </p:nvSpPr>
        <p:spPr>
          <a:xfrm>
            <a:off x="2900984" y="1767840"/>
            <a:ext cx="354280" cy="1328928"/>
          </a:xfrm>
          <a:custGeom>
            <a:avLst/>
            <a:gdLst>
              <a:gd name="connsiteX0" fmla="*/ 354280 w 354280"/>
              <a:gd name="connsiteY0" fmla="*/ 0 h 1328928"/>
              <a:gd name="connsiteX1" fmla="*/ 712 w 354280"/>
              <a:gd name="connsiteY1" fmla="*/ 780288 h 1328928"/>
              <a:gd name="connsiteX2" fmla="*/ 281128 w 354280"/>
              <a:gd name="connsiteY2" fmla="*/ 1328928 h 1328928"/>
            </a:gdLst>
            <a:ahLst/>
            <a:cxnLst>
              <a:cxn ang="0">
                <a:pos x="connsiteX0" y="connsiteY0"/>
              </a:cxn>
              <a:cxn ang="0">
                <a:pos x="connsiteX1" y="connsiteY1"/>
              </a:cxn>
              <a:cxn ang="0">
                <a:pos x="connsiteX2" y="connsiteY2"/>
              </a:cxn>
            </a:cxnLst>
            <a:rect l="l" t="t" r="r" b="b"/>
            <a:pathLst>
              <a:path w="354280" h="1328928">
                <a:moveTo>
                  <a:pt x="354280" y="0"/>
                </a:moveTo>
                <a:cubicBezTo>
                  <a:pt x="183592" y="279400"/>
                  <a:pt x="12904" y="558800"/>
                  <a:pt x="712" y="780288"/>
                </a:cubicBezTo>
                <a:cubicBezTo>
                  <a:pt x="-11480" y="1001776"/>
                  <a:pt x="134824" y="1165352"/>
                  <a:pt x="281128" y="1328928"/>
                </a:cubicBezTo>
              </a:path>
            </a:pathLst>
          </a:custGeom>
          <a:noFill/>
          <a:ln w="50800">
            <a:solidFill>
              <a:srgbClr val="00B05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3852672" y="1755648"/>
            <a:ext cx="4413504" cy="1944021"/>
          </a:xfrm>
          <a:custGeom>
            <a:avLst/>
            <a:gdLst>
              <a:gd name="connsiteX0" fmla="*/ 0 w 4413504"/>
              <a:gd name="connsiteY0" fmla="*/ 0 h 1944021"/>
              <a:gd name="connsiteX1" fmla="*/ 2109216 w 4413504"/>
              <a:gd name="connsiteY1" fmla="*/ 1840992 h 1944021"/>
              <a:gd name="connsiteX2" fmla="*/ 4413504 w 4413504"/>
              <a:gd name="connsiteY2" fmla="*/ 1548384 h 1944021"/>
            </a:gdLst>
            <a:ahLst/>
            <a:cxnLst>
              <a:cxn ang="0">
                <a:pos x="connsiteX0" y="connsiteY0"/>
              </a:cxn>
              <a:cxn ang="0">
                <a:pos x="connsiteX1" y="connsiteY1"/>
              </a:cxn>
              <a:cxn ang="0">
                <a:pos x="connsiteX2" y="connsiteY2"/>
              </a:cxn>
            </a:cxnLst>
            <a:rect l="l" t="t" r="r" b="b"/>
            <a:pathLst>
              <a:path w="4413504" h="1944021">
                <a:moveTo>
                  <a:pt x="0" y="0"/>
                </a:moveTo>
                <a:cubicBezTo>
                  <a:pt x="686816" y="791464"/>
                  <a:pt x="1373632" y="1582928"/>
                  <a:pt x="2109216" y="1840992"/>
                </a:cubicBezTo>
                <a:cubicBezTo>
                  <a:pt x="2844800" y="2099056"/>
                  <a:pt x="3629152" y="1823720"/>
                  <a:pt x="4413504" y="1548384"/>
                </a:cubicBezTo>
              </a:path>
            </a:pathLst>
          </a:custGeom>
          <a:noFill/>
          <a:ln w="50800">
            <a:solidFill>
              <a:srgbClr val="FF93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96" y="0"/>
            <a:ext cx="8334245" cy="6858000"/>
          </a:xfrm>
          <a:prstGeom prst="rect">
            <a:avLst/>
          </a:prstGeom>
        </p:spPr>
      </p:pic>
      <p:sp>
        <p:nvSpPr>
          <p:cNvPr id="2" name="Title 1"/>
          <p:cNvSpPr>
            <a:spLocks noGrp="1"/>
          </p:cNvSpPr>
          <p:nvPr>
            <p:ph type="title"/>
          </p:nvPr>
        </p:nvSpPr>
        <p:spPr/>
        <p:txBody>
          <a:bodyPr/>
          <a:lstStyle/>
          <a:p>
            <a:pPr algn="r"/>
            <a:r>
              <a:rPr lang="en-US" dirty="0">
                <a:solidFill>
                  <a:schemeClr val="tx1"/>
                </a:solidFill>
              </a:rPr>
              <a:t>Intel</a:t>
            </a:r>
            <a:r>
              <a:rPr lang="zh-CN" altLang="en-US" dirty="0">
                <a:solidFill>
                  <a:schemeClr val="tx1"/>
                </a:solidFill>
              </a:rPr>
              <a:t> </a:t>
            </a:r>
            <a:br>
              <a:rPr lang="en-US" altLang="zh-CN" dirty="0">
                <a:solidFill>
                  <a:schemeClr val="tx1"/>
                </a:solidFill>
              </a:rPr>
            </a:br>
            <a:r>
              <a:rPr lang="en-US" altLang="zh-CN" dirty="0">
                <a:solidFill>
                  <a:schemeClr val="tx1"/>
                </a:solidFill>
              </a:rPr>
              <a:t>Xeon E7</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6096" y="0"/>
            <a:ext cx="8334245" cy="6858000"/>
          </a:xfrm>
          <a:prstGeom prst="rect">
            <a:avLst/>
          </a:prstGeom>
        </p:spPr>
      </p:pic>
      <p:sp>
        <p:nvSpPr>
          <p:cNvPr id="2" name="Title 1"/>
          <p:cNvSpPr>
            <a:spLocks noGrp="1"/>
          </p:cNvSpPr>
          <p:nvPr>
            <p:ph type="title"/>
          </p:nvPr>
        </p:nvSpPr>
        <p:spPr/>
        <p:txBody>
          <a:bodyPr/>
          <a:lstStyle/>
          <a:p>
            <a:pPr algn="r"/>
            <a:r>
              <a:rPr lang="en-US" dirty="0">
                <a:solidFill>
                  <a:schemeClr val="tx1"/>
                </a:solidFill>
              </a:rPr>
              <a:t>Intel</a:t>
            </a:r>
            <a:r>
              <a:rPr lang="zh-CN" altLang="en-US" dirty="0">
                <a:solidFill>
                  <a:schemeClr val="tx1"/>
                </a:solidFill>
              </a:rPr>
              <a:t> </a:t>
            </a:r>
            <a:br>
              <a:rPr lang="en-US" altLang="zh-CN" dirty="0">
                <a:solidFill>
                  <a:schemeClr val="tx1"/>
                </a:solidFill>
              </a:rPr>
            </a:br>
            <a:r>
              <a:rPr lang="en-US" altLang="zh-CN" dirty="0">
                <a:solidFill>
                  <a:schemeClr val="tx1"/>
                </a:solidFill>
              </a:rPr>
              <a:t>Xeon E7</a:t>
            </a:r>
            <a:endParaRPr lang="en-US" dirty="0">
              <a:solidFill>
                <a:schemeClr val="tx1"/>
              </a:solidFill>
            </a:endParaRPr>
          </a:p>
        </p:txBody>
      </p:sp>
      <p:sp>
        <p:nvSpPr>
          <p:cNvPr id="5" name="Content Placeholder 2"/>
          <p:cNvSpPr txBox="1"/>
          <p:nvPr/>
        </p:nvSpPr>
        <p:spPr bwMode="auto">
          <a:xfrm>
            <a:off x="4419600" y="5486400"/>
            <a:ext cx="4724400" cy="1356494"/>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gn="r" eaLnBrk="1" hangingPunct="1">
              <a:buFontTx/>
              <a:buNone/>
              <a:defRPr/>
            </a:pPr>
            <a:r>
              <a:rPr lang="en-US" altLang="zh-CN" sz="2400" b="1" kern="0" dirty="0">
                <a:solidFill>
                  <a:srgbClr val="00B0F0"/>
                </a:solidFill>
              </a:rPr>
              <a:t>3 rings connect</a:t>
            </a:r>
            <a:endParaRPr lang="en-US" altLang="zh-CN" sz="2400" b="1" kern="0" dirty="0">
              <a:solidFill>
                <a:srgbClr val="00B0F0"/>
              </a:solidFill>
            </a:endParaRPr>
          </a:p>
          <a:p>
            <a:pPr algn="r" eaLnBrk="1" hangingPunct="1">
              <a:buFontTx/>
              <a:buNone/>
              <a:defRPr/>
            </a:pPr>
            <a:r>
              <a:rPr lang="en-US" altLang="zh-CN" sz="2400" b="1" kern="0" dirty="0">
                <a:solidFill>
                  <a:srgbClr val="00B0F0"/>
                </a:solidFill>
              </a:rPr>
              <a:t>cores and L3 cache banks</a:t>
            </a:r>
            <a:endParaRPr lang="en-US" altLang="zh-CN" sz="2400" b="1" kern="0" dirty="0">
              <a:solidFill>
                <a:srgbClr val="00B0F0"/>
              </a:solidFill>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4466</Words>
  <Application>WPS 演示</Application>
  <PresentationFormat>On-screen Show (4:3)</PresentationFormat>
  <Paragraphs>293</Paragraphs>
  <Slides>43</Slides>
  <Notes>36</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43</vt:i4>
      </vt:variant>
    </vt:vector>
  </HeadingPairs>
  <TitlesOfParts>
    <vt:vector size="53" baseType="lpstr">
      <vt:lpstr>Arial</vt:lpstr>
      <vt:lpstr>宋体</vt:lpstr>
      <vt:lpstr>Wingdings</vt:lpstr>
      <vt:lpstr>Verdana</vt:lpstr>
      <vt:lpstr>微软雅黑</vt:lpstr>
      <vt:lpstr>Arial Unicode MS</vt:lpstr>
      <vt:lpstr>默认设计模板</vt:lpstr>
      <vt:lpstr>1_默认设计模板</vt:lpstr>
      <vt:lpstr>2_默认设计模板</vt:lpstr>
      <vt:lpstr>3_默认设计模板</vt:lpstr>
      <vt:lpstr>Thread-Level Parallelism Exploitation</vt:lpstr>
      <vt:lpstr>Thread-Level Parallelism Exploitation via Multicore</vt:lpstr>
      <vt:lpstr>Multicore Processor</vt:lpstr>
      <vt:lpstr>Multicore Processor</vt:lpstr>
      <vt:lpstr>Fujitsu SPARC64 X+</vt:lpstr>
      <vt:lpstr>IBM Power8</vt:lpstr>
      <vt:lpstr>IBM Power8</vt:lpstr>
      <vt:lpstr>Intel  Xeon E7</vt:lpstr>
      <vt:lpstr>Intel  Xeon E7</vt:lpstr>
      <vt:lpstr>Intel  Xeon E7</vt:lpstr>
      <vt:lpstr>Intel  Xeon E7</vt:lpstr>
      <vt:lpstr>Multiprocessor</vt:lpstr>
      <vt:lpstr>Fujitsu SPARC64 X+</vt:lpstr>
      <vt:lpstr>IBM Power8</vt:lpstr>
      <vt:lpstr>Intel Xeon E7</vt:lpstr>
      <vt:lpstr>Scalability</vt:lpstr>
      <vt:lpstr>Scalability</vt:lpstr>
      <vt:lpstr>of Xeon</vt:lpstr>
      <vt:lpstr>PowerPoint 演示文稿</vt:lpstr>
      <vt:lpstr>PowerPoint 演示文稿</vt:lpstr>
      <vt:lpstr> multicore lifts performance!</vt:lpstr>
      <vt:lpstr> should core count go viral?</vt:lpstr>
      <vt:lpstr>Amdahl’s Law</vt:lpstr>
      <vt:lpstr>Amdahl’s Law</vt:lpstr>
      <vt:lpstr>Amdahl’s Law</vt:lpstr>
      <vt:lpstr>Amdahl’s Law: Example 1</vt:lpstr>
      <vt:lpstr>Amdahl’s Law: Example 1</vt:lpstr>
      <vt:lpstr>Amdahl’s Law: Example 1</vt:lpstr>
      <vt:lpstr>Amdahl’s Law: Example 1</vt:lpstr>
      <vt:lpstr>Amdahl’s Law: Example 2</vt:lpstr>
      <vt:lpstr>Amdahl’s Law: Example 2</vt:lpstr>
      <vt:lpstr>Amdahl’s Law: Example 3</vt:lpstr>
      <vt:lpstr>Amdahl’s Law: Example 3</vt:lpstr>
      <vt:lpstr>Amdahl’s Law: Example 3</vt:lpstr>
      <vt:lpstr>Amdahl’s Law: Example 3</vt:lpstr>
      <vt:lpstr>Amdahl’s Law: Example 3</vt:lpstr>
      <vt:lpstr>Review</vt:lpstr>
      <vt:lpstr>PowerPoint 演示文稿</vt:lpstr>
      <vt:lpstr>Reminder</vt:lpstr>
      <vt:lpstr>?</vt:lpstr>
      <vt:lpstr>PowerPoint 演示文稿</vt:lpstr>
      <vt:lpstr>#What’s More</vt:lpstr>
      <vt:lpstr>#What’s 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dc:creator>
  <cp:lastModifiedBy>「   」</cp:lastModifiedBy>
  <cp:revision>2771</cp:revision>
  <cp:lastPrinted>2113-01-01T00:00:00Z</cp:lastPrinted>
  <dcterms:created xsi:type="dcterms:W3CDTF">2113-01-01T00:00:00Z</dcterms:created>
  <dcterms:modified xsi:type="dcterms:W3CDTF">2022-01-03T09:39:05Z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F5A052FADD754F93AE2C522BF0EDBD64</vt:lpwstr>
  </property>
  <property fmtid="{D5CDD505-2E9C-101B-9397-08002B2CF9AE}" pid="4" name="KSOProductBuildVer">
    <vt:lpwstr>2052-11.1.0.11194</vt:lpwstr>
  </property>
</Properties>
</file>