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0" r:id="rId3"/>
    <p:sldMasterId id="2147483675" r:id="rId4"/>
    <p:sldMasterId id="2147483690" r:id="rId5"/>
    <p:sldMasterId id="2147483705" r:id="rId6"/>
    <p:sldMasterId id="2147483720" r:id="rId7"/>
    <p:sldMasterId id="2147483735" r:id="rId8"/>
  </p:sldMasterIdLst>
  <p:notesMasterIdLst>
    <p:notesMasterId r:id="rId10"/>
  </p:notesMasterIdLst>
  <p:handoutMasterIdLst>
    <p:handoutMasterId r:id="rId136"/>
  </p:handoutMasterIdLst>
  <p:sldIdLst>
    <p:sldId id="270" r:id="rId9"/>
    <p:sldId id="271" r:id="rId11"/>
    <p:sldId id="272" r:id="rId12"/>
    <p:sldId id="273" r:id="rId13"/>
    <p:sldId id="409" r:id="rId14"/>
    <p:sldId id="410" r:id="rId15"/>
    <p:sldId id="274" r:id="rId16"/>
    <p:sldId id="275" r:id="rId17"/>
    <p:sldId id="391" r:id="rId18"/>
    <p:sldId id="406" r:id="rId19"/>
    <p:sldId id="412" r:id="rId20"/>
    <p:sldId id="276" r:id="rId21"/>
    <p:sldId id="277" r:id="rId22"/>
    <p:sldId id="279" r:id="rId23"/>
    <p:sldId id="280" r:id="rId24"/>
    <p:sldId id="281" r:id="rId25"/>
    <p:sldId id="413" r:id="rId26"/>
    <p:sldId id="359" r:id="rId27"/>
    <p:sldId id="361" r:id="rId28"/>
    <p:sldId id="362" r:id="rId29"/>
    <p:sldId id="363" r:id="rId30"/>
    <p:sldId id="364" r:id="rId31"/>
    <p:sldId id="282" r:id="rId32"/>
    <p:sldId id="368" r:id="rId33"/>
    <p:sldId id="283" r:id="rId34"/>
    <p:sldId id="284" r:id="rId35"/>
    <p:sldId id="383" r:id="rId36"/>
    <p:sldId id="400" r:id="rId37"/>
    <p:sldId id="408" r:id="rId38"/>
    <p:sldId id="286" r:id="rId39"/>
    <p:sldId id="287" r:id="rId40"/>
    <p:sldId id="411" r:id="rId41"/>
    <p:sldId id="288" r:id="rId42"/>
    <p:sldId id="289" r:id="rId43"/>
    <p:sldId id="384" r:id="rId44"/>
    <p:sldId id="385" r:id="rId45"/>
    <p:sldId id="292" r:id="rId46"/>
    <p:sldId id="293" r:id="rId47"/>
    <p:sldId id="414" r:id="rId48"/>
    <p:sldId id="416" r:id="rId49"/>
    <p:sldId id="415" r:id="rId50"/>
    <p:sldId id="294" r:id="rId51"/>
    <p:sldId id="295" r:id="rId52"/>
    <p:sldId id="296" r:id="rId53"/>
    <p:sldId id="419" r:id="rId54"/>
    <p:sldId id="369" r:id="rId55"/>
    <p:sldId id="298" r:id="rId56"/>
    <p:sldId id="300" r:id="rId57"/>
    <p:sldId id="417" r:id="rId58"/>
    <p:sldId id="424" r:id="rId59"/>
    <p:sldId id="426" r:id="rId60"/>
    <p:sldId id="418" r:id="rId61"/>
    <p:sldId id="301" r:id="rId62"/>
    <p:sldId id="387" r:id="rId63"/>
    <p:sldId id="389" r:id="rId64"/>
    <p:sldId id="388" r:id="rId65"/>
    <p:sldId id="303" r:id="rId66"/>
    <p:sldId id="420" r:id="rId67"/>
    <p:sldId id="304" r:id="rId68"/>
    <p:sldId id="390" r:id="rId69"/>
    <p:sldId id="421" r:id="rId70"/>
    <p:sldId id="430" r:id="rId71"/>
    <p:sldId id="401" r:id="rId72"/>
    <p:sldId id="308" r:id="rId73"/>
    <p:sldId id="422" r:id="rId74"/>
    <p:sldId id="309" r:id="rId75"/>
    <p:sldId id="310" r:id="rId76"/>
    <p:sldId id="311" r:id="rId77"/>
    <p:sldId id="423" r:id="rId78"/>
    <p:sldId id="312" r:id="rId79"/>
    <p:sldId id="402" r:id="rId80"/>
    <p:sldId id="403" r:id="rId81"/>
    <p:sldId id="392" r:id="rId82"/>
    <p:sldId id="393" r:id="rId83"/>
    <p:sldId id="429" r:id="rId84"/>
    <p:sldId id="425" r:id="rId85"/>
    <p:sldId id="427" r:id="rId86"/>
    <p:sldId id="428" r:id="rId87"/>
    <p:sldId id="357" r:id="rId88"/>
    <p:sldId id="371" r:id="rId89"/>
    <p:sldId id="394" r:id="rId90"/>
    <p:sldId id="317" r:id="rId91"/>
    <p:sldId id="431" r:id="rId92"/>
    <p:sldId id="319" r:id="rId93"/>
    <p:sldId id="436" r:id="rId94"/>
    <p:sldId id="434" r:id="rId95"/>
    <p:sldId id="320" r:id="rId96"/>
    <p:sldId id="432" r:id="rId97"/>
    <p:sldId id="435" r:id="rId98"/>
    <p:sldId id="321" r:id="rId99"/>
    <p:sldId id="322" r:id="rId100"/>
    <p:sldId id="324" r:id="rId101"/>
    <p:sldId id="333" r:id="rId102"/>
    <p:sldId id="372" r:id="rId103"/>
    <p:sldId id="437" r:id="rId104"/>
    <p:sldId id="373" r:id="rId105"/>
    <p:sldId id="438" r:id="rId106"/>
    <p:sldId id="440" r:id="rId107"/>
    <p:sldId id="441" r:id="rId108"/>
    <p:sldId id="442" r:id="rId109"/>
    <p:sldId id="443" r:id="rId110"/>
    <p:sldId id="444" r:id="rId111"/>
    <p:sldId id="447" r:id="rId112"/>
    <p:sldId id="448" r:id="rId113"/>
    <p:sldId id="334" r:id="rId114"/>
    <p:sldId id="445" r:id="rId115"/>
    <p:sldId id="446" r:id="rId116"/>
    <p:sldId id="335" r:id="rId117"/>
    <p:sldId id="345" r:id="rId118"/>
    <p:sldId id="346" r:id="rId119"/>
    <p:sldId id="347" r:id="rId120"/>
    <p:sldId id="358" r:id="rId121"/>
    <p:sldId id="377" r:id="rId122"/>
    <p:sldId id="348" r:id="rId123"/>
    <p:sldId id="349" r:id="rId124"/>
    <p:sldId id="350" r:id="rId125"/>
    <p:sldId id="378" r:id="rId126"/>
    <p:sldId id="379" r:id="rId127"/>
    <p:sldId id="380" r:id="rId128"/>
    <p:sldId id="351" r:id="rId129"/>
    <p:sldId id="404" r:id="rId130"/>
    <p:sldId id="405" r:id="rId131"/>
    <p:sldId id="352" r:id="rId132"/>
    <p:sldId id="381" r:id="rId133"/>
    <p:sldId id="353" r:id="rId134"/>
    <p:sldId id="354" r:id="rId135"/>
  </p:sldIdLst>
  <p:sldSz cx="9144000" cy="6858000" type="screen4x3"/>
  <p:notesSz cx="7099300" cy="102342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ECEAAC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94" autoAdjust="0"/>
  </p:normalViewPr>
  <p:slideViewPr>
    <p:cSldViewPr>
      <p:cViewPr varScale="1">
        <p:scale>
          <a:sx n="67" d="100"/>
          <a:sy n="67" d="100"/>
        </p:scale>
        <p:origin x="34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0.xml"/><Relationship Id="rId98" Type="http://schemas.openxmlformats.org/officeDocument/2006/relationships/slide" Target="slides/slide89.xml"/><Relationship Id="rId97" Type="http://schemas.openxmlformats.org/officeDocument/2006/relationships/slide" Target="slides/slide88.xml"/><Relationship Id="rId96" Type="http://schemas.openxmlformats.org/officeDocument/2006/relationships/slide" Target="slides/slide87.xml"/><Relationship Id="rId95" Type="http://schemas.openxmlformats.org/officeDocument/2006/relationships/slide" Target="slides/slide86.xml"/><Relationship Id="rId94" Type="http://schemas.openxmlformats.org/officeDocument/2006/relationships/slide" Target="slides/slide85.xml"/><Relationship Id="rId93" Type="http://schemas.openxmlformats.org/officeDocument/2006/relationships/slide" Target="slides/slide84.xml"/><Relationship Id="rId92" Type="http://schemas.openxmlformats.org/officeDocument/2006/relationships/slide" Target="slides/slide83.xml"/><Relationship Id="rId91" Type="http://schemas.openxmlformats.org/officeDocument/2006/relationships/slide" Target="slides/slide82.xml"/><Relationship Id="rId90" Type="http://schemas.openxmlformats.org/officeDocument/2006/relationships/slide" Target="slides/slide81.xml"/><Relationship Id="rId9" Type="http://schemas.openxmlformats.org/officeDocument/2006/relationships/slide" Target="slides/slide1.xml"/><Relationship Id="rId89" Type="http://schemas.openxmlformats.org/officeDocument/2006/relationships/slide" Target="slides/slide80.xml"/><Relationship Id="rId88" Type="http://schemas.openxmlformats.org/officeDocument/2006/relationships/slide" Target="slides/slide79.xml"/><Relationship Id="rId87" Type="http://schemas.openxmlformats.org/officeDocument/2006/relationships/slide" Target="slides/slide78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80" Type="http://schemas.openxmlformats.org/officeDocument/2006/relationships/slide" Target="slides/slide71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0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9" Type="http://schemas.openxmlformats.org/officeDocument/2006/relationships/tableStyles" Target="tableStyles.xml"/><Relationship Id="rId138" Type="http://schemas.openxmlformats.org/officeDocument/2006/relationships/viewProps" Target="viewProps.xml"/><Relationship Id="rId137" Type="http://schemas.openxmlformats.org/officeDocument/2006/relationships/presProps" Target="presProps.xml"/><Relationship Id="rId136" Type="http://schemas.openxmlformats.org/officeDocument/2006/relationships/handoutMaster" Target="handoutMasters/handoutMaster1.xml"/><Relationship Id="rId135" Type="http://schemas.openxmlformats.org/officeDocument/2006/relationships/slide" Target="slides/slide126.xml"/><Relationship Id="rId134" Type="http://schemas.openxmlformats.org/officeDocument/2006/relationships/slide" Target="slides/slide125.xml"/><Relationship Id="rId133" Type="http://schemas.openxmlformats.org/officeDocument/2006/relationships/slide" Target="slides/slide124.xml"/><Relationship Id="rId132" Type="http://schemas.openxmlformats.org/officeDocument/2006/relationships/slide" Target="slides/slide123.xml"/><Relationship Id="rId131" Type="http://schemas.openxmlformats.org/officeDocument/2006/relationships/slide" Target="slides/slide122.xml"/><Relationship Id="rId130" Type="http://schemas.openxmlformats.org/officeDocument/2006/relationships/slide" Target="slides/slide121.xml"/><Relationship Id="rId13" Type="http://schemas.openxmlformats.org/officeDocument/2006/relationships/slide" Target="slides/slide4.xml"/><Relationship Id="rId129" Type="http://schemas.openxmlformats.org/officeDocument/2006/relationships/slide" Target="slides/slide120.xml"/><Relationship Id="rId128" Type="http://schemas.openxmlformats.org/officeDocument/2006/relationships/slide" Target="slides/slide119.xml"/><Relationship Id="rId127" Type="http://schemas.openxmlformats.org/officeDocument/2006/relationships/slide" Target="slides/slide118.xml"/><Relationship Id="rId126" Type="http://schemas.openxmlformats.org/officeDocument/2006/relationships/slide" Target="slides/slide117.xml"/><Relationship Id="rId125" Type="http://schemas.openxmlformats.org/officeDocument/2006/relationships/slide" Target="slides/slide116.xml"/><Relationship Id="rId124" Type="http://schemas.openxmlformats.org/officeDocument/2006/relationships/slide" Target="slides/slide115.xml"/><Relationship Id="rId123" Type="http://schemas.openxmlformats.org/officeDocument/2006/relationships/slide" Target="slides/slide114.xml"/><Relationship Id="rId122" Type="http://schemas.openxmlformats.org/officeDocument/2006/relationships/slide" Target="slides/slide113.xml"/><Relationship Id="rId121" Type="http://schemas.openxmlformats.org/officeDocument/2006/relationships/slide" Target="slides/slide112.xml"/><Relationship Id="rId120" Type="http://schemas.openxmlformats.org/officeDocument/2006/relationships/slide" Target="slides/slide111.xml"/><Relationship Id="rId12" Type="http://schemas.openxmlformats.org/officeDocument/2006/relationships/slide" Target="slides/slide3.xml"/><Relationship Id="rId119" Type="http://schemas.openxmlformats.org/officeDocument/2006/relationships/slide" Target="slides/slide110.xml"/><Relationship Id="rId118" Type="http://schemas.openxmlformats.org/officeDocument/2006/relationships/slide" Target="slides/slide109.xml"/><Relationship Id="rId117" Type="http://schemas.openxmlformats.org/officeDocument/2006/relationships/slide" Target="slides/slide108.xml"/><Relationship Id="rId116" Type="http://schemas.openxmlformats.org/officeDocument/2006/relationships/slide" Target="slides/slide107.xml"/><Relationship Id="rId115" Type="http://schemas.openxmlformats.org/officeDocument/2006/relationships/slide" Target="slides/slide106.xml"/><Relationship Id="rId114" Type="http://schemas.openxmlformats.org/officeDocument/2006/relationships/slide" Target="slides/slide105.xml"/><Relationship Id="rId113" Type="http://schemas.openxmlformats.org/officeDocument/2006/relationships/slide" Target="slides/slide104.xml"/><Relationship Id="rId112" Type="http://schemas.openxmlformats.org/officeDocument/2006/relationships/slide" Target="slides/slide103.xml"/><Relationship Id="rId111" Type="http://schemas.openxmlformats.org/officeDocument/2006/relationships/slide" Target="slides/slide102.xml"/><Relationship Id="rId110" Type="http://schemas.openxmlformats.org/officeDocument/2006/relationships/slide" Target="slides/slide101.xml"/><Relationship Id="rId11" Type="http://schemas.openxmlformats.org/officeDocument/2006/relationships/slide" Target="slides/slide2.xml"/><Relationship Id="rId109" Type="http://schemas.openxmlformats.org/officeDocument/2006/relationships/slide" Target="slides/slide100.xml"/><Relationship Id="rId108" Type="http://schemas.openxmlformats.org/officeDocument/2006/relationships/slide" Target="slides/slide99.xml"/><Relationship Id="rId107" Type="http://schemas.openxmlformats.org/officeDocument/2006/relationships/slide" Target="slides/slide98.xml"/><Relationship Id="rId106" Type="http://schemas.openxmlformats.org/officeDocument/2006/relationships/slide" Target="slides/slide97.xml"/><Relationship Id="rId105" Type="http://schemas.openxmlformats.org/officeDocument/2006/relationships/slide" Target="slides/slide96.xml"/><Relationship Id="rId104" Type="http://schemas.openxmlformats.org/officeDocument/2006/relationships/slide" Target="slides/slide95.xml"/><Relationship Id="rId103" Type="http://schemas.openxmlformats.org/officeDocument/2006/relationships/slide" Target="slides/slide94.xml"/><Relationship Id="rId102" Type="http://schemas.openxmlformats.org/officeDocument/2006/relationships/slide" Target="slides/slide93.xml"/><Relationship Id="rId101" Type="http://schemas.openxmlformats.org/officeDocument/2006/relationships/slide" Target="slides/slide92.xml"/><Relationship Id="rId100" Type="http://schemas.openxmlformats.org/officeDocument/2006/relationships/slide" Target="slides/slide9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B447DC-A474-45A7-873C-53168D3DA98E}" type="datetime3">
              <a:rPr lang="en-US" altLang="zh-CN" smtClean="0"/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3BEB60-DAE2-4B41-AFC4-FCEDD046799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3144B4-B2E0-4406-8BEE-4CBFC58F21F7}" type="datetime3">
              <a:rPr lang="en-US" altLang="zh-CN" smtClean="0"/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DC7D13E-0716-4058-B782-D318F3B99433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3709A5-853D-4C34-A35C-17A83A10BBB0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F81AAB-FA4D-4B29-A5E6-171884695F2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109568-113B-4F39-88AC-7EB141102ADA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49941D-1FC5-4FB6-B132-D4A2806443CC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00867F-F98E-4AC8-845F-70A73EF634B8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094AB9-9428-4788-8CAA-7D803B57A534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E015CE-C9B2-4286-8055-84FBC870437B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55246A-CED1-4641-849E-47DB95F13067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70F2EA-EBBB-4F4B-895A-A7EDAF0F7298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378F3C-C1C9-49F4-A574-572DE28353A7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0012EA-2966-46FA-85AC-6C42A1161897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3EA3C9-0BBB-4040-BB5D-B9F32784F567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FA9BF4-3C34-4C9B-83A1-8166E7C3AF8F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8F5197-AED7-4F72-BC4E-E3D62C5938E3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DD10E-FB18-4C89-AC01-EC944B1212BB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08C7CC-4660-4DFA-ACCA-E650BF330FA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CD4BE-024E-462B-B865-486C3641EBEB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7A2002-504A-44E5-B186-364E73BDF245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379FCC-410B-423C-A5E5-5566B0271CFF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FD9194-2C2F-4E8E-BCB0-54CB35DC9EF2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1BB7DF-221D-4BA3-B329-22C887018387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15D9F4-4D8E-408D-9C51-F2DEC2DE940D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B17B9-1E8F-4320-AE08-DB734D317B80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E38006-689B-4083-A92D-9D358DB7961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BF2A7B-E2B4-40D9-858F-39D6B22769E3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0C06B2-F0FB-480B-B80D-9C65B1E7F19A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A7DC23-4892-458E-AB22-E2F3460FC20B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867643-2E4F-4645-B2C4-E7543812436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2FD114-8F37-4B27-B65B-0C7E805E8AB8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B067C3-13C6-44A7-B53A-821FBD7C7D2C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4E9064-595C-4D8A-9573-0AF7B6D03B92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944222-513F-4F86-9437-E09F781B0E95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62DEBD-852F-4757-A03D-576FF6FC45A4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85CFFD-CA2A-46DB-A3B2-6FB08FA61DFA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1D9BF0-964D-493B-B0B1-F70FBA4F94D5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50BD35-A2EC-40E4-9A89-890992D65FE1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2A1D9-27F8-475B-BC74-CE162CC42354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B702E-AF36-441E-A713-DC3E4AC5A98D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E3C7D3-86B5-4899-94AD-DC35125EB879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AA891F-CE43-4381-97F2-F26DA4DFDDB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3D7528-974D-4F15-BAA6-6D2D5932996B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8B4753-CCA6-4476-8336-FF7E4DDD159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0F79F-B2CE-481F-8A1D-37BE519A84E6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EFD929-D926-4F23-9E53-2B999DD0263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C1877D-929D-4143-837A-DA5551B7F276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5A8577-0C4C-4B4C-A59A-BA1A9F395CED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4541BE-1A6E-442D-8912-68FB2FB9E450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799C8-A548-4DFD-B54C-499D3ECAAD8D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76793-E26E-40A8-BB62-6AE9255EE5BF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FCFB5F-928B-4BFB-92FC-09302C3AA7D2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70E9C4-3925-4CE7-B5C3-5F01E95ED3E8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5218E3-E460-4EB7-8326-73050B09ED67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FB5C60-DF85-4214-AD00-5829855C6D57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8F70F1-3AFC-4A13-9560-E13526A17AE7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2BE00-8400-40C1-BF76-F891F223060A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BFF396-4515-4546-913E-7303FCA09045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1D9538-A616-4798-82F8-B2E791426F30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26999-6FB0-4831-83FC-F502DA7D2FE6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98DFA-EE50-4CEC-8014-89A5DE0D06AE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508F6F-B28B-4E1B-85D1-44D4CD387B9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D6464-C8D2-4C3D-8B5F-B3FEDEC15A76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875E2C-05A8-45AB-B04A-8ABB69CB8C2A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D1A15F-7590-41D7-8B45-87E82B8CE15D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AA08B-A782-45E3-8791-210987A49B26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23C9AB-8558-49EC-ACCD-ACECD4AFD8BA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C16D05-435E-4247-B9D5-B4074AD60E8A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3A0FFE-FBE2-4B61-891F-3C26243EF213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C29DB2-FBC4-4F2D-BEBE-9AFFB171BE87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445CD2-7188-42CB-9081-360E760ADFD2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36A1C8-2D92-4B65-B216-7F548BCBDEF3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4692" name="页眉占位符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4693" name="日期占位符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7BC121-88D0-4588-9475-E388AB8FF29B}" type="datetime3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4694" name="页脚占位符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469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5D93A7-E2DF-40A3-99BC-9FAAE8C818FE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78FF2A-E168-4DB9-84AC-5E5F218137DC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9DE9E1-4637-4335-9259-238C5C92DD81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B7B6E-98D5-4991-996B-912996F22605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DFD82C-3EFF-4057-AAF1-7FCBC895E804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CEB72E-C196-4C66-AC52-55EFB17C1BB6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A4BF9-2268-40FF-B586-1DBD70EFEF8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A77E07-1C35-4A54-A307-D81FABD7FF20}" type="datetime3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B362C-78B5-4ABE-BECB-36645CDD5719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F2F910-3D86-48E4-9C9E-68815C247239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91C5D4-F31E-424A-AD94-928A2767248D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53E2BB-6410-4863-9202-D83F4BC6D8F2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13DFAE-6E83-492C-B4B8-9AB2CB66F71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BD8155-D0EF-463F-9E0F-039BFA5AF1EF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191AF5-05F4-4746-A3DD-9184FFBBE51A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5FA3A7-3C6F-47C5-A22C-85897B9F483A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05165-B8A3-4EEE-A99E-D1ABC6AEF5AC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E38185-4324-4EED-88AA-70ACCFDE73A7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8684A4-B651-45C0-B3AE-9F60A8BFF76C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40700-EC8D-473C-A291-C330D20146A5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1B1C15-9366-4094-8C9D-368DDBC5C8C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5D3165-4818-467E-848A-FE412AFFFB7E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949776-CCEE-439F-8946-3189706EA453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CD64E1-2F21-487D-9F7E-9F61EDC0F7AB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69F6B0-3850-4562-8A4F-AD3DF533EB75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35997B-D664-4124-8BA4-491286B49C86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B92468-4A67-43C3-82DF-2954556C56A1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DB0C33-4601-4683-97A9-839EFF937F73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E1F06-8947-440A-8CE0-D1283B7F301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56BF2D-B767-4D52-946E-F86532B6FE93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24CEC4-5068-4EBE-B915-DAD7D41193D3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FC43BE-F8F6-40F8-867F-66CDD9C3E868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56A28D-925B-4AF5-9197-CAC33DBA24CF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176A39-8A01-4A49-AFB5-31B7351F26A2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E14CA6-EF4D-4F74-9E01-D5F6461F14AC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21E62-34AF-49C2-A4A6-0A4B7F4940EE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205DC2-FA3F-4FF0-BE88-F5075FCF52FA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E05212-D4E8-44C6-BCF9-363869822E70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72AECD-5D55-4831-A67D-22CED3E43916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63B087-31F8-46EE-B48D-8AD3BF7A6CA6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C1B99C-64C5-4308-9736-A45C1071FC7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979A22-C9C1-45B0-A436-6C41B478A022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B8F3D3-D7ED-4AC7-8A5B-F59F0001F8FF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331023-FEAC-451D-BDD1-9D2529FB01EF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870C43-B354-4F71-8A28-D692FEFE467B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6C8B5D-D994-41EC-81E6-2D3D77A36C19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4E527-685F-47F2-9FBA-214B5C514F45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44364E-8453-413D-AD8A-3B7EBCD7F6AC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ED5D14-8053-4C94-BD19-14FB54ED42AF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AE506E-B69B-45C2-8837-DEE9B45F3AD6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47403B-F7FE-43E2-82DA-C1615BD9CBB3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43090-A954-4175-B59C-61F30AA45337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47403B-F7FE-43E2-82DA-C1615BD9CBB3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384694-2765-4886-9B6B-1192310EF801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412570-210F-4C79-9972-8DBD3992F2D4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University of Adelaide, School of Computer Science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A4C3246-F5E7-461E-A302-32032D253978}" type="datetime3">
              <a:rPr lang="en-US" altLang="zh-CN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— Instructions: Language of the Computer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DC7D13E-0716-4058-B782-D318F3B9943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University of Adelaide, School of Computer Science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2823605-FA74-40F8-9703-18CFFA8C071D}" type="datetime3">
              <a:rPr lang="en-US" altLang="zh-CN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— Instructions: Language of the Computer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DC7D13E-0716-4058-B782-D318F3B9943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University of Adelaide, School of Computer Science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6344A84-533F-4F0D-B440-5BE072108CCF}" type="datetime3">
              <a:rPr lang="en-US" altLang="zh-CN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— Instructions: Language of the Computer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DC7D13E-0716-4058-B782-D318F3B9943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x5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页眉占位符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 smtClean="0">
                <a:cs typeface="Arial Unicode MS" panose="020B0604020202020204" pitchFamily="34" charset="-122"/>
              </a:rPr>
              <a:t>1.1    Introduction</a:t>
            </a:r>
            <a:endParaRPr lang="en-US" altLang="zh-CN" sz="1200" smtClean="0">
              <a:cs typeface="Arial Unicode MS" panose="020B0604020202020204" pitchFamily="34" charset="-122"/>
            </a:endParaRPr>
          </a:p>
        </p:txBody>
      </p:sp>
      <p:sp>
        <p:nvSpPr>
          <p:cNvPr id="3277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E378E-3BFE-4CE8-AF9A-374DCFDAE188}" type="slidenum">
              <a:rPr lang="en-US" altLang="zh-CN" sz="1200" smtClean="0">
                <a:cs typeface="Arial Unicode MS" panose="020B0604020202020204" pitchFamily="34" charset="-122"/>
              </a:rPr>
            </a:fld>
            <a:endParaRPr lang="en-US" altLang="zh-CN" sz="1200" smtClean="0"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University of Adelaide, School of Computer Science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2FD591D-1C4E-4295-91F7-8CFAABBE9254}" type="datetime3">
              <a:rPr lang="en-US" altLang="zh-CN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— Instructions: Language of the Computer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DC7D13E-0716-4058-B782-D318F3B9943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University of Adelaide, School of Computer Science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584FFE7-B2E9-4529-B7FC-44F75A0C634B}" type="datetime3">
              <a:rPr lang="en-US" altLang="zh-CN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— Instructions: Language of the Computer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DC7D13E-0716-4058-B782-D318F3B9943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University of Adelaide, School of Computer Science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5F3C1A8-C1CC-45D8-9BA6-5397C8202795}" type="datetime3">
              <a:rPr lang="en-US" altLang="zh-CN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— Instructions: Language of the Computer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DC7D13E-0716-4058-B782-D318F3B9943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F7B00-B49A-4634-8F7E-836CD6375982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EEEE8-B57A-478E-805F-DAB93E8799D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F7B00-B49A-4634-8F7E-836CD6375982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EEEE8-B57A-478E-805F-DAB93E8799D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918F57-9387-4941-95A4-7CC73702F78C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B18DB1-2D32-4675-AFB9-C8B9E4804B42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B7504-35E5-4A87-8106-C44BB2D49AAA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655EF7-7313-4E76-9B83-6D34B9B56F52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E1EB5E-B23D-4434-8154-8023846844DB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1E4F39-B677-4E1B-A740-7C9A54065924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EA4FB9-E8EE-4350-986A-DCA909617E11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CC9A85-83E1-47EF-A821-FAA229C8F12F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A7160F-4DED-4BE5-81F2-18992954B8C7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B6E0EF-7453-4843-8974-37EFB5E58622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9CC4EF-945E-4BC6-A321-6BDBA772869F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3672C5-82B3-46BE-A667-EBD12D380131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EB2536-A0BA-481B-8E36-767E520494FA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194F86-9D1E-45A0-A3B7-81A98949A711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4418E6-C52A-4243-9C46-54D2BA4A9F24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EF8A53-4665-4335-89A1-61FAB834705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D4AF3B-9822-414B-9952-2CB5DEEF0E8F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A3DDF-8310-4E89-BDD3-97C9EA856F1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BF60BF-0D75-4084-B90F-86B6038544A5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EDCED3-E9AE-4E34-A4C7-B4B8DA3BFFD9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85E10E-DA5B-4408-A391-29444ACF8E56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8E65C1-0E5A-400A-B22D-A6FAB970C062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FD94C1-8552-491E-954E-B0AFF48A3B35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22718-F5CA-4A65-A2E8-5A47F4E7175E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60886E-00C5-4A37-93B0-54C7411041DB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CF629-0D69-4311-B4BF-E4222CAE9004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8D7152-90BD-4942-B83D-2CA8A9850585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955625-DB3A-41D7-9DC2-FEA88AA20321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392C4F-41C6-488A-94C2-20ADBF1D6208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897159-268C-40F1-9F32-33039654C544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24C0C-9E25-4AA9-ABCC-2A1045CA8EE5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851D7-5610-4F41-9607-FE418ACD8E1B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380E5A-6B7C-4166-B85A-0D4D6A090ABD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F021FF-C6CA-4D5A-AF00-043F241DFC7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2A36DF-7EB3-4CB6-B024-FD45496E3730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A8EDC-1418-4DC8-A5EC-140796D0B882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The University of Adelaide, School of Computer Science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3B4E17-9F26-40E6-9968-B26494D1B487}" type="datetime3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latin typeface="Times New Roman" panose="02020603050405020304" pitchFamily="18" charset="0"/>
              </a:rPr>
              <a:t>Chapter 2 — Instructions: Language of the Computer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71F046-717A-44C0-8049-136406D5EA70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/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zh-CN" sz="3000" b="1" smtClean="0">
                  <a:solidFill>
                    <a:schemeClr val="bg1"/>
                  </a:solidFill>
                  <a:latin typeface="Corbel" panose="020B0503020204020204" pitchFamily="34" charset="0"/>
                  <a:ea typeface="宋体" panose="02010600030101010101" pitchFamily="2" charset="-122"/>
                </a:rPr>
                <a:t>COMPUTER ORGANIZATION AND DESIGN</a:t>
              </a:r>
              <a:endParaRPr lang="en-US" altLang="zh-CN" sz="3000" b="1" smtClean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 smtClean="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/>
          <p:cNvGrpSpPr/>
          <p:nvPr userDrawn="1"/>
        </p:nvGrpSpPr>
        <p:grpSpPr bwMode="auto">
          <a:xfrm>
            <a:off x="7999413" y="82550"/>
            <a:ext cx="936625" cy="935038"/>
            <a:chOff x="7999413" y="82550"/>
            <a:chExt cx="936625" cy="935038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99413" y="82550"/>
              <a:ext cx="936625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zh-CN" smtClean="0">
                <a:ea typeface="宋体" panose="02010600030101010101" pitchFamily="2" charset="-122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012113" y="293688"/>
              <a:ext cx="917575" cy="6143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CN" sz="1400" smtClean="0">
                  <a:solidFill>
                    <a:schemeClr val="bg1"/>
                  </a:solidFill>
                  <a:latin typeface="Arial Black" panose="020B0A04020102020204" pitchFamily="34" charset="0"/>
                  <a:ea typeface="宋体" panose="02010600030101010101" pitchFamily="2" charset="-122"/>
                </a:rPr>
                <a:t>RISC-V</a:t>
              </a:r>
              <a:endParaRPr lang="en-GB" altLang="zh-CN" sz="1400" smtClean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  <a:p>
              <a:pPr>
                <a:defRPr/>
              </a:pPr>
              <a:endParaRPr lang="en-US" altLang="zh-CN" sz="2000" smtClean="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107363" y="482600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CN" sz="1400" smtClean="0">
                  <a:solidFill>
                    <a:schemeClr val="bg1"/>
                  </a:solidFill>
                  <a:ea typeface="宋体" panose="02010600030101010101" pitchFamily="2" charset="-122"/>
                </a:rPr>
                <a:t>Edition</a:t>
              </a:r>
              <a:endParaRPr lang="en-US" altLang="zh-CN" sz="1400" smtClean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/>
              <a:t>Chapter …</a:t>
            </a:r>
            <a:endParaRPr lang="en-AU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/>
              <a:t>Subtitle</a:t>
            </a:r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9381DC89-EE7B-484E-ABDD-EE706B9CEE53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74AF2F79-A2CA-4B9A-A1E4-3278583BDFA2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 b="1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817AA-9389-4805-8BFF-F0CF84E9C7CD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138C2-4E79-4A93-83DA-A605087CDE20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DFAFE-7DA0-40F5-87BE-F046D522F725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D6873-E164-4375-9955-CF2BC62A1D80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5A995-2320-4148-B090-0A5D17D7E94F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305C8-0978-442D-AB8E-B793C11A0295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7D95-F1D9-49A6-A44B-AFD55B05742F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1995-53D5-4A95-9AC8-6F716964C848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6FC77-1426-4A24-8147-009F6AB30AC0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0BE9-78D4-4774-B7DE-546D38C61904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149A5-86EC-426D-AC99-928BF01429DB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091B3-703D-4142-8AF2-D73CDD7919D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09B5A-A5B8-44CB-AF8C-96FFEDD0C772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60C45-0B63-4C14-88EA-8A1BB44350F9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8C69C-21A8-41AD-8C52-7DA77706F49F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AEEB9-0841-4389-9AFC-4E3B7E71EB61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0AB9B61F-EB1D-4F51-8636-F628EE581975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795F1-9CF8-43FD-B1E3-32D4577057A6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7445C-D3C9-4636-A51D-F9864DB8F838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09A4-E807-47A9-AC8F-A3EFB2737297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39139-8A5F-4B4D-A5A6-76FC503D8F6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3238" y="609600"/>
            <a:ext cx="2182812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39921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B2CF7-0E1F-4A94-9CAB-F96A15BDCB2B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0A7AC-7AE9-4397-8FAA-06E895740B76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1BB89-E842-47A4-9306-8A67265D8878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61D7F-1A68-4EC1-BB59-1EF09BFA4F57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95300" y="1905000"/>
            <a:ext cx="8540750" cy="4194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40CF0-D3A7-45CE-B7A8-A0174958EE65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46021-DD99-45A7-81FC-6B12AFC49763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734425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BEA9-0893-48B7-898F-78CBD1A8EA71}" type="datetimeFigureOut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3B5A8-49DF-4E71-A478-4D4ED5BB5EC8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altLang="en-US" sz="21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zju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91879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5"/>
            <a:ext cx="7772400" cy="1728787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7"/>
            <a:ext cx="6400800" cy="13303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34A93-4C61-4D23-95D1-12BDE3AD667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62C39-4C5F-4F64-A098-2BAAC2C33C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B14A-EBDD-4967-8A22-0A8D1CAF15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7D0E-06BB-4DFD-8FCA-4763612FA3F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180912FB-485B-482A-BD2B-1C2B398E628B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01E0C-C8A3-4EFC-B263-C8A4DF2BC06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064D7-C45B-4575-AD63-6843F09A24A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329B-8D7A-4B2B-8411-C211D473312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91CA-B7A2-4AA6-AC14-0D3EE29608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5089-EC43-47D5-946F-49BBB58E7D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1A3D-749D-4353-8BB8-4A4900776D9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EA739-BDBA-4126-9540-7C01613FFF2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4E72-A413-473B-BCB6-75E024AB7D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85AE3-22A5-4A2A-8AB7-0516926F138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57340"/>
            <a:ext cx="8229600" cy="45735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1A1B-25AB-4C37-B4D9-7DF002E84BB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097079F0-6497-470D-9448-0AA42771AF13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altLang="en-US" sz="21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zju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91879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5"/>
            <a:ext cx="7772400" cy="1728787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7"/>
            <a:ext cx="6400800" cy="13303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34A93-4C61-4D23-95D1-12BDE3AD667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62C39-4C5F-4F64-A098-2BAAC2C33C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B14A-EBDD-4967-8A22-0A8D1CAF15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7D0E-06BB-4DFD-8FCA-4763612FA3F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01E0C-C8A3-4EFC-B263-C8A4DF2BC06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064D7-C45B-4575-AD63-6843F09A24A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329B-8D7A-4B2B-8411-C211D473312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91CA-B7A2-4AA6-AC14-0D3EE29608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5089-EC43-47D5-946F-49BBB58E7D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1A3D-749D-4353-8BB8-4A4900776D9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FEF7BC82-4D9B-4051-B3FD-8DC576BE5AA5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EA739-BDBA-4126-9540-7C01613FFF2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4E72-A413-473B-BCB6-75E024AB7D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85AE3-22A5-4A2A-8AB7-0516926F138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57340"/>
            <a:ext cx="8229600" cy="45735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1A1B-25AB-4C37-B4D9-7DF002E84BB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altLang="en-US" sz="21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zju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91879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5"/>
            <a:ext cx="7772400" cy="1728787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7"/>
            <a:ext cx="6400800" cy="13303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34A93-4C61-4D23-95D1-12BDE3AD667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62C39-4C5F-4F64-A098-2BAAC2C33C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B14A-EBDD-4967-8A22-0A8D1CAF15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7D0E-06BB-4DFD-8FCA-4763612FA3F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01E0C-C8A3-4EFC-B263-C8A4DF2BC06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064D7-C45B-4575-AD63-6843F09A24A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1EC34A95-1968-49B2-A26E-E00294DE83E1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329B-8D7A-4B2B-8411-C211D473312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91CA-B7A2-4AA6-AC14-0D3EE29608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5089-EC43-47D5-946F-49BBB58E7D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1A3D-749D-4353-8BB8-4A4900776D9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EA739-BDBA-4126-9540-7C01613FFF2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4E72-A413-473B-BCB6-75E024AB7D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85AE3-22A5-4A2A-8AB7-0516926F138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57340"/>
            <a:ext cx="8229600" cy="45735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1A1B-25AB-4C37-B4D9-7DF002E84BB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altLang="en-US" sz="21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zju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91879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5"/>
            <a:ext cx="7772400" cy="1728787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7"/>
            <a:ext cx="6400800" cy="13303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34A93-4C61-4D23-95D1-12BDE3AD667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62C39-4C5F-4F64-A098-2BAAC2C33C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FE8CB6CB-19E3-48C2-9D2D-538DD4F869DD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B14A-EBDD-4967-8A22-0A8D1CAF15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7D0E-06BB-4DFD-8FCA-4763612FA3F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01E0C-C8A3-4EFC-B263-C8A4DF2BC06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064D7-C45B-4575-AD63-6843F09A24A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329B-8D7A-4B2B-8411-C211D473312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91CA-B7A2-4AA6-AC14-0D3EE29608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5089-EC43-47D5-946F-49BBB58E7D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1A3D-749D-4353-8BB8-4A4900776D9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EA739-BDBA-4126-9540-7C01613FFF2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4E72-A413-473B-BCB6-75E024AB7D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C18C8478-969A-4699-990B-A23A36EAA6E1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85AE3-22A5-4A2A-8AB7-0516926F138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57340"/>
            <a:ext cx="8229600" cy="45735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1A1B-25AB-4C37-B4D9-7DF002E84BB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lang="zh-CN" altLang="en-US" sz="21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zju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691879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5"/>
            <a:ext cx="7772400" cy="1728787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7"/>
            <a:ext cx="6400800" cy="13303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34A93-4C61-4D23-95D1-12BDE3AD667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62C39-4C5F-4F64-A098-2BAAC2C33C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B14A-EBDD-4967-8A22-0A8D1CAF15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7D0E-06BB-4DFD-8FCA-4763612FA3F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01E0C-C8A3-4EFC-B263-C8A4DF2BC06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064D7-C45B-4575-AD63-6843F09A24A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329B-8D7A-4B2B-8411-C211D473312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91CA-B7A2-4AA6-AC14-0D3EE296083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22A40BFF-5066-4743-A43C-B391483DCB3D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5089-EC43-47D5-946F-49BBB58E7D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1A3D-749D-4353-8BB8-4A4900776D9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EA739-BDBA-4126-9540-7C01613FFF2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40"/>
            <a:ext cx="4038600" cy="4573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4E72-A413-473B-BCB6-75E024AB7D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85AE3-22A5-4A2A-8AB7-0516926F138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57340"/>
            <a:ext cx="8229600" cy="45735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1A1B-25AB-4C37-B4D9-7DF002E84BB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jpeg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4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5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6" Type="http://schemas.openxmlformats.org/officeDocument/2006/relationships/theme" Target="../theme/theme6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0.xml"/><Relationship Id="rId8" Type="http://schemas.openxmlformats.org/officeDocument/2006/relationships/slideLayout" Target="../slideLayouts/slideLayout89.xml"/><Relationship Id="rId7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6" Type="http://schemas.openxmlformats.org/officeDocument/2006/relationships/theme" Target="../theme/theme7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AU" altLang="en-US" smtClean="0"/>
              <a:t>Click to edit Master text styles</a:t>
            </a:r>
            <a:endParaRPr lang="en-AU" altLang="en-US" smtClean="0"/>
          </a:p>
          <a:p>
            <a:pPr lvl="1"/>
            <a:r>
              <a:rPr lang="en-AU" altLang="en-US" smtClean="0"/>
              <a:t>Second level</a:t>
            </a:r>
            <a:endParaRPr lang="en-AU" altLang="en-US" smtClean="0"/>
          </a:p>
          <a:p>
            <a:pPr lvl="2"/>
            <a:r>
              <a:rPr lang="en-AU" altLang="en-US" smtClean="0"/>
              <a:t>Third level</a:t>
            </a:r>
            <a:endParaRPr lang="en-AU" altLang="en-US" smtClean="0"/>
          </a:p>
          <a:p>
            <a:pPr lvl="3"/>
            <a:r>
              <a:rPr lang="en-AU" altLang="en-US" smtClean="0"/>
              <a:t>Fourth level</a:t>
            </a:r>
            <a:endParaRPr lang="en-AU" altLang="en-US" smtClean="0"/>
          </a:p>
          <a:p>
            <a:pPr lvl="4"/>
            <a:r>
              <a:rPr lang="en-AU" altLang="en-US" smtClean="0"/>
              <a:t>Fifth level</a:t>
            </a:r>
            <a:endParaRPr lang="en-AU" altLang="en-US" smtClean="0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2 — Instructions: Language of the Computer — </a:t>
            </a:r>
            <a:fld id="{DA0831EC-807C-4DE5-9258-298985911731}" type="slidenum">
              <a:rPr lang="en-AU" altLang="en-US"/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95300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ClrTx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6C921E-31D4-4F5F-9070-F6B057A8314A}" type="datetimeFigureOut"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408738"/>
            <a:ext cx="50403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ClrTx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ClrTx/>
              <a:defRPr/>
            </a:lvl1pPr>
          </a:lstStyle>
          <a:p>
            <a:pPr>
              <a:defRPr/>
            </a:pPr>
            <a:fld id="{E0C7C48B-19A4-460B-8806-448797A07DE6}" type="slidenum"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10800000">
            <a:off x="1" y="0"/>
            <a:ext cx="251222" cy="4292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rot="10800000">
            <a:off x="1" y="3789364"/>
            <a:ext cx="251222" cy="3068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/>
          <a:p>
            <a:pPr lvl="0"/>
            <a:r>
              <a:rPr 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9"/>
            <a:ext cx="82296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Verdana" panose="020B0604030504040204" pitchFamily="34" charset="0"/>
                <a:ea typeface="宋体" panose="02010600030101010101" pitchFamily="2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867B6436-974B-4CC6-B6F2-5B7B15F4C97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1341438"/>
            <a:ext cx="821888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251223" y="6597650"/>
            <a:ext cx="88927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5" name="Picture 13" descr="StandX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73" y="44451"/>
            <a:ext cx="720328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+mn-ea"/>
          <a:cs typeface="楷体_GB2312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10800000">
            <a:off x="1" y="0"/>
            <a:ext cx="251222" cy="4292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rot="10800000">
            <a:off x="1" y="3789364"/>
            <a:ext cx="251222" cy="3068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/>
          <a:p>
            <a:pPr lvl="0"/>
            <a:r>
              <a:rPr 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9"/>
            <a:ext cx="82296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Verdana" panose="020B0604030504040204" pitchFamily="34" charset="0"/>
                <a:ea typeface="宋体" panose="02010600030101010101" pitchFamily="2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867B6436-974B-4CC6-B6F2-5B7B15F4C97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1341438"/>
            <a:ext cx="821888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251223" y="6597650"/>
            <a:ext cx="88927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5" name="Picture 13" descr="StandX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73" y="44451"/>
            <a:ext cx="720328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+mn-ea"/>
          <a:cs typeface="楷体_GB2312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10800000">
            <a:off x="1" y="0"/>
            <a:ext cx="251222" cy="4292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rot="10800000">
            <a:off x="1" y="3789364"/>
            <a:ext cx="251222" cy="3068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/>
          <a:p>
            <a:pPr lvl="0"/>
            <a:r>
              <a:rPr 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9"/>
            <a:ext cx="82296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Verdana" panose="020B0604030504040204" pitchFamily="34" charset="0"/>
                <a:ea typeface="宋体" panose="02010600030101010101" pitchFamily="2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867B6436-974B-4CC6-B6F2-5B7B15F4C97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1341438"/>
            <a:ext cx="821888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251223" y="6597650"/>
            <a:ext cx="88927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5" name="Picture 13" descr="StandX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73" y="44451"/>
            <a:ext cx="720328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+mn-ea"/>
          <a:cs typeface="楷体_GB2312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10800000">
            <a:off x="1" y="0"/>
            <a:ext cx="251222" cy="4292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rot="10800000">
            <a:off x="1" y="3789364"/>
            <a:ext cx="251222" cy="3068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/>
          <a:p>
            <a:pPr lvl="0"/>
            <a:r>
              <a:rPr 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9"/>
            <a:ext cx="82296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Verdana" panose="020B0604030504040204" pitchFamily="34" charset="0"/>
                <a:ea typeface="宋体" panose="02010600030101010101" pitchFamily="2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867B6436-974B-4CC6-B6F2-5B7B15F4C97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1341438"/>
            <a:ext cx="821888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251223" y="6597650"/>
            <a:ext cx="88927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5" name="Picture 13" descr="StandX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73" y="44451"/>
            <a:ext cx="720328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+mn-ea"/>
          <a:cs typeface="楷体_GB2312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10800000">
            <a:off x="1" y="0"/>
            <a:ext cx="251222" cy="4292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rot="10800000">
            <a:off x="1" y="3789364"/>
            <a:ext cx="251222" cy="30686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8573" tIns="34286" rIns="68573" bIns="34286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1800" b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/>
          <a:p>
            <a:pPr lvl="0"/>
            <a:r>
              <a:rPr 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9"/>
            <a:ext cx="82296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83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750" b="0">
                <a:latin typeface="Verdana" panose="020B0604030504040204" pitchFamily="34" charset="0"/>
                <a:ea typeface="宋体" panose="02010600030101010101" pitchFamily="2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867B6436-974B-4CC6-B6F2-5B7B15F4C97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1341438"/>
            <a:ext cx="821888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>
            <a:off x="251223" y="6597650"/>
            <a:ext cx="88927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00" b="1" smtClean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5" name="Picture 13" descr="StandX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73" y="44451"/>
            <a:ext cx="720328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+mn-ea"/>
          <a:cs typeface="楷体_GB2312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  <a:cs typeface="楷体_GB231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3.xml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8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8.xml"/><Relationship Id="rId1" Type="http://schemas.openxmlformats.org/officeDocument/2006/relationships/image" Target="../media/image5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0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5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2.emf"/><Relationship Id="rId11" Type="http://schemas.openxmlformats.org/officeDocument/2006/relationships/notesSlide" Target="../notesSlides/notesSlide74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4.bin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5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8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0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1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1" Type="http://schemas.openxmlformats.org/officeDocument/2006/relationships/image" Target="../media/image4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Chapter 2</a:t>
            </a:r>
            <a:endParaRPr lang="en-AU" altLang="en-US" smtClean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/>
          <a:lstStyle/>
          <a:p>
            <a:pPr eaLnBrk="1" hangingPunct="1"/>
            <a:r>
              <a:rPr lang="en-AU" altLang="en-US" smtClean="0"/>
              <a:t>Instructions: Language of the Computer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270875" cy="5111750"/>
          </a:xfrm>
        </p:spPr>
        <p:txBody>
          <a:bodyPr/>
          <a:lstStyle/>
          <a:p>
            <a:r>
              <a:rPr lang="en-US" altLang="en-US" sz="2400" smtClean="0"/>
              <a:t>x0: the constant value 0</a:t>
            </a:r>
            <a:endParaRPr lang="en-US" altLang="en-US" sz="2400" smtClean="0"/>
          </a:p>
          <a:p>
            <a:r>
              <a:rPr lang="en-US" altLang="en-US" sz="2400" smtClean="0"/>
              <a:t>x1: return address</a:t>
            </a:r>
            <a:endParaRPr lang="en-US" altLang="en-US" sz="2400" smtClean="0"/>
          </a:p>
          <a:p>
            <a:r>
              <a:rPr lang="en-US" altLang="en-US" sz="2400" smtClean="0"/>
              <a:t>x2: stack pointer</a:t>
            </a:r>
            <a:endParaRPr lang="en-US" altLang="en-US" sz="2400" smtClean="0"/>
          </a:p>
          <a:p>
            <a:r>
              <a:rPr lang="en-US" altLang="en-US" sz="2400" smtClean="0"/>
              <a:t>x3: global pointer</a:t>
            </a:r>
            <a:endParaRPr lang="en-US" altLang="en-US" sz="2400" smtClean="0"/>
          </a:p>
          <a:p>
            <a:r>
              <a:rPr lang="en-US" altLang="en-US" sz="2400" smtClean="0"/>
              <a:t>x4: thread pointer</a:t>
            </a:r>
            <a:endParaRPr lang="en-US" altLang="en-US" sz="2400" smtClean="0"/>
          </a:p>
          <a:p>
            <a:r>
              <a:rPr lang="en-US" altLang="en-US" sz="2400" smtClean="0"/>
              <a:t>x5 – x7, x28 – x31: temporaries</a:t>
            </a:r>
            <a:endParaRPr lang="en-US" altLang="en-US" sz="2400" smtClean="0"/>
          </a:p>
          <a:p>
            <a:r>
              <a:rPr lang="en-US" altLang="en-US" sz="2400" smtClean="0"/>
              <a:t>x8: frame pointer</a:t>
            </a:r>
            <a:endParaRPr lang="en-US" altLang="en-US" sz="2400" smtClean="0"/>
          </a:p>
          <a:p>
            <a:r>
              <a:rPr lang="en-US" altLang="en-US" sz="2400" smtClean="0"/>
              <a:t>x9, x18 – x27: saved registers</a:t>
            </a:r>
            <a:endParaRPr lang="en-US" altLang="en-US" sz="2400" smtClean="0"/>
          </a:p>
          <a:p>
            <a:r>
              <a:rPr lang="en-US" altLang="en-US" sz="2400" smtClean="0"/>
              <a:t>x10 – x11: function arguments/results</a:t>
            </a:r>
            <a:endParaRPr lang="en-US" altLang="en-US" sz="2400" smtClean="0"/>
          </a:p>
          <a:p>
            <a:r>
              <a:rPr lang="en-US" altLang="en-US" sz="2400" smtClean="0"/>
              <a:t>x12 – x17: function arguments</a:t>
            </a:r>
            <a:endParaRPr lang="en-US" altLang="en-US" sz="2400" smtClean="0"/>
          </a:p>
        </p:txBody>
      </p:sp>
      <p:pic>
        <p:nvPicPr>
          <p:cNvPr id="30723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44450"/>
            <a:ext cx="4397375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73463"/>
            <a:ext cx="341312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文本框 3"/>
          <p:cNvSpPr txBox="1">
            <a:spLocks noChangeArrowheads="1"/>
          </p:cNvSpPr>
          <p:nvPr/>
        </p:nvSpPr>
        <p:spPr bwMode="auto">
          <a:xfrm>
            <a:off x="1547813" y="5805488"/>
            <a:ext cx="35290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ea typeface="宋体" panose="02010600030101010101" pitchFamily="2" charset="-122"/>
              </a:rPr>
              <a:t>右边资料来自于</a:t>
            </a: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《RISC-V</a:t>
            </a:r>
            <a:r>
              <a:rPr lang="zh-CN" altLang="en-US" sz="1400">
                <a:solidFill>
                  <a:srgbClr val="0000FF"/>
                </a:solidFill>
                <a:ea typeface="宋体" panose="02010600030101010101" pitchFamily="2" charset="-122"/>
              </a:rPr>
              <a:t>手册</a:t>
            </a: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》【RISC-V-Reader-Chinese-v2p1.pdf】</a:t>
            </a:r>
            <a:r>
              <a:rPr lang="zh-CN" altLang="en-US" sz="1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P28</a:t>
            </a:r>
            <a:endParaRPr lang="zh-CN" altLang="en-US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316416" cy="5832648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Code for Procedure body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Move parameters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1028700" lvl="3" indent="0">
              <a:lnSpc>
                <a:spcPct val="90000"/>
              </a:lnSpc>
              <a:buNone/>
            </a:pPr>
            <a:r>
              <a:rPr lang="en-US" altLang="zh-CN" sz="2000" dirty="0"/>
              <a:t> mv   x21, x10       </a:t>
            </a:r>
            <a:r>
              <a:rPr lang="en-US" altLang="zh-CN" sz="2000" dirty="0" smtClean="0"/>
              <a:t>//  </a:t>
            </a:r>
            <a:r>
              <a:rPr lang="en-US" altLang="zh-CN" sz="2000" dirty="0"/>
              <a:t>copy parameter </a:t>
            </a:r>
            <a:r>
              <a:rPr lang="en-US" altLang="zh-CN" sz="2000" dirty="0" smtClean="0"/>
              <a:t>x10/a0 </a:t>
            </a:r>
            <a:r>
              <a:rPr lang="en-US" altLang="zh-CN" sz="2000" dirty="0"/>
              <a:t>into x21</a:t>
            </a:r>
            <a:endParaRPr lang="en-US" altLang="zh-CN" sz="2000" dirty="0"/>
          </a:p>
          <a:p>
            <a:pPr marL="1028700" lvl="3" indent="0">
              <a:lnSpc>
                <a:spcPct val="90000"/>
              </a:lnSpc>
              <a:buNone/>
            </a:pPr>
            <a:r>
              <a:rPr lang="en-US" altLang="zh-CN" sz="2000" dirty="0"/>
              <a:t> mv  x22, x11       </a:t>
            </a:r>
            <a:r>
              <a:rPr lang="en-US" altLang="zh-CN" sz="2000" dirty="0" smtClean="0"/>
              <a:t> //  </a:t>
            </a:r>
            <a:r>
              <a:rPr lang="en-US" altLang="zh-CN" sz="2000" dirty="0"/>
              <a:t>copy parameter </a:t>
            </a:r>
            <a:r>
              <a:rPr lang="en-US" altLang="zh-CN" sz="2000" dirty="0" smtClean="0"/>
              <a:t>x11/a1 </a:t>
            </a:r>
            <a:r>
              <a:rPr lang="en-US" altLang="zh-CN" sz="2000" dirty="0"/>
              <a:t>into x22</a:t>
            </a:r>
            <a:endParaRPr lang="en-US" altLang="zh-CN" sz="2000" dirty="0"/>
          </a:p>
          <a:p>
            <a:pPr marL="1028700" lvl="3" indent="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Outer loop—first for loop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 for (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 =  0 ;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 &lt;  n ; 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+ =  1 ) </a:t>
            </a:r>
            <a:r>
              <a:rPr lang="en-US" altLang="zh-CN" sz="2000" dirty="0" smtClean="0">
                <a:solidFill>
                  <a:srgbClr val="FF0000"/>
                </a:solidFill>
              </a:rPr>
              <a:t>{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685800" lvl="2" indent="0">
              <a:lnSpc>
                <a:spcPct val="90000"/>
              </a:lnSpc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li  </a:t>
            </a:r>
            <a:r>
              <a:rPr lang="en-US" altLang="zh-CN" sz="2000" dirty="0">
                <a:latin typeface="Times New Roman" panose="02020603050405020304" pitchFamily="18" charset="0"/>
              </a:rPr>
              <a:t>x19, 0                //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= 0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for1tst: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bge</a:t>
            </a:r>
            <a:r>
              <a:rPr lang="en-US" altLang="zh-CN" sz="2000" dirty="0">
                <a:latin typeface="Times New Roman" panose="02020603050405020304" pitchFamily="18" charset="0"/>
              </a:rPr>
              <a:t>   x19, x22, exit1        // go to exit1 if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&gt;= 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………………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body of first for loop is second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loop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………………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exit2: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addi</a:t>
            </a:r>
            <a:r>
              <a:rPr lang="en-US" altLang="zh-CN" sz="2000" dirty="0">
                <a:latin typeface="Times New Roman" panose="02020603050405020304" pitchFamily="18" charset="0"/>
              </a:rPr>
              <a:t>  x19, x19, 1           #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+ 1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j     for1tst                   #   jump to test of outer loop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exit1: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02338" y="6525344"/>
            <a:ext cx="2133600" cy="457200"/>
          </a:xfrm>
        </p:spPr>
        <p:txBody>
          <a:bodyPr/>
          <a:lstStyle/>
          <a:p>
            <a:pPr>
              <a:defRPr/>
            </a:pPr>
            <a:fld id="{2A362C39-4C5F-4F64-A098-2BAAC2C33CC1}" type="slidenum">
              <a:rPr lang="en-US" altLang="zh-CN" sz="1400" smtClean="0">
                <a:solidFill>
                  <a:srgbClr val="000000"/>
                </a:solidFill>
              </a:rPr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7864" y="144000"/>
            <a:ext cx="54006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v -- x10/a0 --&gt; x21/s5      n -- x11/a1 --&gt; x22/s6     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---- x19/s3      j ----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x20/s4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08912" cy="5400600"/>
          </a:xfrm>
        </p:spPr>
        <p:txBody>
          <a:bodyPr/>
          <a:lstStyle/>
          <a:p>
            <a:pPr lvl="3">
              <a:lnSpc>
                <a:spcPct val="9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Inner loop--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loop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is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body</a:t>
            </a:r>
            <a:r>
              <a:rPr lang="en-US" altLang="zh-CN" sz="2000" b="1" dirty="0">
                <a:latin typeface="Times New Roman" panose="02020603050405020304" pitchFamily="18" charset="0"/>
              </a:rPr>
              <a:t> of first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</a:rPr>
              <a:t> loop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 ( j  =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-  1 ; j  &gt;=  0  &amp;&amp;  v[j]  &gt;  v[j+1] ; j- =   1 ){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addi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x20, x19, -1        	//  j =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- 1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for2tst: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blt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x20, x0, exit2             // go to exit2 if  j &lt;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slli</a:t>
            </a:r>
            <a:r>
              <a:rPr lang="en-US" altLang="zh-CN" sz="2000" dirty="0">
                <a:latin typeface="Times New Roman" panose="02020603050405020304" pitchFamily="18" charset="0"/>
              </a:rPr>
              <a:t>    x5, x20, 3                 // x5 = j * 8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add    </a:t>
            </a:r>
            <a:r>
              <a:rPr lang="en-US" altLang="zh-CN" sz="2000" dirty="0">
                <a:latin typeface="Times New Roman" panose="02020603050405020304" pitchFamily="18" charset="0"/>
              </a:rPr>
              <a:t>x5, x21, x5        	//  x5 = the address of v[j]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ld</a:t>
            </a:r>
            <a:r>
              <a:rPr lang="en-US" altLang="zh-CN" sz="2000" dirty="0">
                <a:latin typeface="Times New Roman" panose="02020603050405020304" pitchFamily="18" charset="0"/>
              </a:rPr>
              <a:t>    x6, 0(x5)            	//  x6 = v[j]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ld</a:t>
            </a:r>
            <a:r>
              <a:rPr lang="en-US" altLang="zh-CN" sz="2000" dirty="0">
                <a:latin typeface="Times New Roman" panose="02020603050405020304" pitchFamily="18" charset="0"/>
              </a:rPr>
              <a:t>    x7,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</a:rPr>
              <a:t>(x5)            	//  x7 = v[j + 1]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ble</a:t>
            </a:r>
            <a:r>
              <a:rPr lang="en-US" altLang="zh-CN" sz="2000" dirty="0">
                <a:latin typeface="Times New Roman" panose="02020603050405020304" pitchFamily="18" charset="0"/>
              </a:rPr>
              <a:t>   x6, x7, exit2  	//  go to exit2 if v[j] &lt;= v[j+1]   //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		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………………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body of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second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</a:rPr>
              <a:t> loop 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………………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	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addi</a:t>
            </a:r>
            <a:r>
              <a:rPr lang="en-US" altLang="zh-CN" sz="2000" dirty="0">
                <a:latin typeface="Times New Roman" panose="02020603050405020304" pitchFamily="18" charset="0"/>
              </a:rPr>
              <a:t>  x20, x20, -1                 //    j = j - 1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j       for2tst                           //  jump to test of inner loop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exit2: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87480" y="6525344"/>
            <a:ext cx="2133600" cy="457200"/>
          </a:xfrm>
        </p:spPr>
        <p:txBody>
          <a:bodyPr/>
          <a:lstStyle/>
          <a:p>
            <a:pPr>
              <a:defRPr/>
            </a:pPr>
            <a:fld id="{2A362C39-4C5F-4F64-A098-2BAAC2C33CC1}" type="slidenum">
              <a:rPr lang="en-US" altLang="zh-CN" sz="1400" smtClean="0">
                <a:solidFill>
                  <a:srgbClr val="000000"/>
                </a:solidFill>
              </a:rPr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9384" y="260648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v -- x10/a0 --&gt; x21/s5      n -- x11/a1 --&gt; x22/s6     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---- x19/s3      j ---- x20/s4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764704"/>
            <a:ext cx="7488832" cy="5544616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body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second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loop: 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swap ( v ,  j ) ;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Pass parameters and call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mv</a:t>
            </a:r>
            <a:r>
              <a:rPr lang="en-US" altLang="zh-CN" sz="2000" dirty="0">
                <a:latin typeface="Times New Roman" panose="02020603050405020304" pitchFamily="18" charset="0"/>
              </a:rPr>
              <a:t>  x10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x21           //  first swap parameter v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mv</a:t>
            </a:r>
            <a:r>
              <a:rPr lang="en-US" altLang="zh-CN" sz="2000" dirty="0">
                <a:latin typeface="Times New Roman" panose="02020603050405020304" pitchFamily="18" charset="0"/>
              </a:rPr>
              <a:t>  x11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x20           //  second swap parameter j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Call function swap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jal</a:t>
            </a:r>
            <a:r>
              <a:rPr lang="en-US" altLang="zh-CN" sz="2000" dirty="0">
                <a:latin typeface="Times New Roman" panose="02020603050405020304" pitchFamily="18" charset="0"/>
              </a:rPr>
              <a:t>   x1, swap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Notice:</a:t>
            </a:r>
            <a:br>
              <a:rPr lang="en-US" altLang="zh-CN" sz="2000" dirty="0"/>
            </a:br>
            <a:r>
              <a:rPr lang="en-US" altLang="zh-CN" sz="2000" dirty="0"/>
              <a:t>1.Why are x10 and x11 saved?</a:t>
            </a:r>
            <a:br>
              <a:rPr lang="en-US" altLang="zh-CN" sz="2000" dirty="0"/>
            </a:br>
            <a:r>
              <a:rPr lang="en-US" altLang="zh-CN" sz="2000" dirty="0"/>
              <a:t>	x10 is the base of the array v. x10 will be used repeatedly and might be(actually not here) changed by the procedure swap.</a:t>
            </a:r>
            <a:br>
              <a:rPr lang="en-US" altLang="zh-CN" sz="2000" dirty="0"/>
            </a:br>
            <a:r>
              <a:rPr lang="en-US" altLang="zh-CN" sz="2000" dirty="0"/>
              <a:t>	x11 is the size of the array v. x11 will be used repeatedly and changed before the procedure swap is called.</a:t>
            </a:r>
            <a:br>
              <a:rPr lang="en-US" altLang="zh-CN" sz="2000" dirty="0"/>
            </a:br>
            <a:r>
              <a:rPr lang="en-US" altLang="zh-CN" sz="2000" dirty="0"/>
              <a:t>2.Why are they not pushed to stack?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Register variable is faster</a:t>
            </a:r>
            <a:endParaRPr lang="en-US" altLang="zh-CN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525344"/>
            <a:ext cx="2133600" cy="457200"/>
          </a:xfrm>
        </p:spPr>
        <p:txBody>
          <a:bodyPr/>
          <a:lstStyle/>
          <a:p>
            <a:pPr>
              <a:defRPr/>
            </a:pPr>
            <a:fld id="{2A362C39-4C5F-4F64-A098-2BAAC2C33CC1}" type="slidenum">
              <a:rPr lang="en-US" altLang="zh-CN" sz="1400" smtClean="0">
                <a:solidFill>
                  <a:srgbClr val="000000"/>
                </a:solidFill>
              </a:rPr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4222" y="188640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v -- x10/a0 --&gt; x21/s5      n -- x11/a1 --&gt; x22/s6     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---- x19/s3      j ---- x20/s4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88640"/>
            <a:ext cx="6879321" cy="1728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916832"/>
            <a:ext cx="8178875" cy="4941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16632"/>
            <a:ext cx="5621882" cy="22048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5936" y="1772816"/>
            <a:ext cx="55446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v -- x10/a0 --&gt; x21/s5      n -- x11/a1 --&gt; x22/s6      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---- x19/s3      j ---- x20/s4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908720"/>
            <a:ext cx="7488832" cy="28262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5DFE1A-B3D4-4ECD-BE18-7D6D6CAA0C41}" type="slidenum">
              <a:rPr lang="en-AU" altLang="en-US" sz="1400" smtClean="0"/>
            </a:fld>
            <a:endParaRPr lang="en-AU" altLang="en-US" sz="1400" dirty="0" smtClean="0"/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Effect of Compiler Optimization</a:t>
            </a:r>
            <a:endParaRPr lang="en-AU" altLang="en-US" sz="400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124744"/>
            <a:ext cx="8627134" cy="30963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528" y="4221088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en-US" sz="2000" dirty="0"/>
              <a:t>Performance = 1/Execution Time</a:t>
            </a:r>
            <a:endParaRPr lang="en-US" altLang="en-US" sz="2000" dirty="0" smtClean="0">
              <a:latin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en-US" sz="2000" dirty="0" smtClean="0">
                <a:latin typeface="Tahoma" panose="020B0604030504040204" pitchFamily="34" charset="0"/>
              </a:rPr>
              <a:t>Compiled </a:t>
            </a:r>
            <a:r>
              <a:rPr lang="en-US" altLang="en-US" sz="2000" dirty="0">
                <a:latin typeface="Tahoma" panose="020B0604030504040204" pitchFamily="34" charset="0"/>
              </a:rPr>
              <a:t>with </a:t>
            </a:r>
            <a:r>
              <a:rPr lang="en-US" altLang="en-US" sz="2000" dirty="0" err="1">
                <a:latin typeface="Tahoma" panose="020B0604030504040204" pitchFamily="34" charset="0"/>
              </a:rPr>
              <a:t>gcc</a:t>
            </a:r>
            <a:r>
              <a:rPr lang="en-US" altLang="en-US" sz="2000" dirty="0">
                <a:latin typeface="Tahoma" panose="020B0604030504040204" pitchFamily="34" charset="0"/>
              </a:rPr>
              <a:t> for Pentium 4 under </a:t>
            </a:r>
            <a:r>
              <a:rPr lang="en-US" altLang="en-US" sz="2000" dirty="0" smtClean="0">
                <a:latin typeface="Tahoma" panose="020B0604030504040204" pitchFamily="34" charset="0"/>
              </a:rPr>
              <a:t>Linux</a:t>
            </a:r>
            <a:endParaRPr lang="en-US" altLang="en-US" sz="2000" dirty="0" smtClean="0">
              <a:latin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en-US" sz="2000" dirty="0" smtClean="0">
                <a:latin typeface="Tahoma" panose="020B0604030504040204" pitchFamily="34" charset="0"/>
              </a:rPr>
              <a:t>O1, O2, O3 are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gcc</a:t>
            </a:r>
            <a:r>
              <a:rPr lang="en-US" altLang="en-US" sz="2000" dirty="0" smtClean="0">
                <a:latin typeface="Tahoma" panose="020B0604030504040204" pitchFamily="34" charset="0"/>
              </a:rPr>
              <a:t> compile options</a:t>
            </a:r>
            <a:endParaRPr lang="en-US" altLang="en-US" sz="2000" dirty="0" smtClean="0">
              <a:latin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en-US" sz="2000" dirty="0" smtClean="0">
                <a:latin typeface="Tahoma" panose="020B0604030504040204" pitchFamily="34" charset="0"/>
              </a:rPr>
              <a:t>Procedure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inlining</a:t>
            </a:r>
            <a:r>
              <a:rPr lang="en-US" altLang="en-US" sz="2000" dirty="0" smtClean="0">
                <a:latin typeface="Tahoma" panose="020B0604030504040204" pitchFamily="34" charset="0"/>
              </a:rPr>
              <a:t>: Instead </a:t>
            </a:r>
            <a:r>
              <a:rPr lang="en-US" altLang="en-US" sz="2000" dirty="0">
                <a:latin typeface="Tahoma" panose="020B0604030504040204" pitchFamily="34" charset="0"/>
              </a:rPr>
              <a:t>of passing arguments </a:t>
            </a:r>
            <a:r>
              <a:rPr lang="en-US" altLang="en-US" sz="2000" dirty="0" smtClean="0">
                <a:latin typeface="Tahoma" panose="020B0604030504040204" pitchFamily="34" charset="0"/>
              </a:rPr>
              <a:t>and </a:t>
            </a:r>
            <a:r>
              <a:rPr lang="en-US" altLang="en-US" sz="2000" dirty="0">
                <a:latin typeface="Tahoma" panose="020B0604030504040204" pitchFamily="34" charset="0"/>
              </a:rPr>
              <a:t>invoking the code with a </a:t>
            </a:r>
            <a:r>
              <a:rPr lang="en-US" altLang="en-US" sz="2000" dirty="0" err="1">
                <a:latin typeface="Tahoma" panose="020B0604030504040204" pitchFamily="34" charset="0"/>
              </a:rPr>
              <a:t>jal</a:t>
            </a:r>
            <a:r>
              <a:rPr lang="en-US" altLang="en-US" sz="2000" dirty="0">
                <a:latin typeface="Tahoma" panose="020B0604030504040204" pitchFamily="34" charset="0"/>
              </a:rPr>
              <a:t> instruction, the compiler would copy the code from the swap procedure into caller</a:t>
            </a:r>
            <a:r>
              <a:rPr lang="en-US" altLang="en-US" sz="2000" dirty="0" smtClean="0">
                <a:latin typeface="Tahoma" panose="020B0604030504040204" pitchFamily="34" charset="0"/>
              </a:rPr>
              <a:t>.</a:t>
            </a:r>
            <a:endParaRPr lang="en-US" altLang="en-US" sz="2000" dirty="0" smtClean="0">
              <a:latin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en-US" sz="2000" dirty="0" smtClean="0">
                <a:latin typeface="Tahoma" panose="020B0604030504040204" pitchFamily="34" charset="0"/>
              </a:rPr>
              <a:t>A method of compile optimization.</a:t>
            </a:r>
            <a:endParaRPr lang="en-US" altLang="en-US" sz="2000" dirty="0" smtClean="0">
              <a:latin typeface="Tahoma" panose="020B0604030504040204" pitchFamily="34" charset="0"/>
            </a:endParaRPr>
          </a:p>
          <a:p>
            <a:endParaRPr lang="en-AU" altLang="en-US" dirty="0"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7D5DFE1A-B3D4-4ECD-BE18-7D6D6CAA0C41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Effect of Compiler Optimization</a:t>
            </a:r>
            <a:endParaRPr lang="en-AU" altLang="en-US" sz="4000" smtClean="0"/>
          </a:p>
        </p:txBody>
      </p:sp>
      <p:graphicFrame>
        <p:nvGraphicFramePr>
          <p:cNvPr id="177156" name="Object 3"/>
          <p:cNvGraphicFramePr>
            <a:graphicFrameLocks noChangeAspect="1"/>
          </p:cNvGraphicFramePr>
          <p:nvPr/>
        </p:nvGraphicFramePr>
        <p:xfrm>
          <a:off x="400050" y="17748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0" name="Chart" r:id="rId1" imgW="4549140" imgH="2776855" progId="MSGraph.Chart.8">
                  <p:embed followColorScheme="full"/>
                </p:oleObj>
              </mc:Choice>
              <mc:Fallback>
                <p:oleObj name="Chart" r:id="rId1" imgW="4549140" imgH="2776855" progId="MSGraph.Chart.8">
                  <p:embed followColorScheme="full"/>
                  <p:pic>
                    <p:nvPicPr>
                      <p:cNvPr id="0" name="图片 180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7748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4"/>
          <p:cNvGraphicFramePr>
            <a:graphicFrameLocks noChangeAspect="1"/>
          </p:cNvGraphicFramePr>
          <p:nvPr/>
        </p:nvGraphicFramePr>
        <p:xfrm>
          <a:off x="400050" y="4044950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1" name="Chart" r:id="rId3" imgW="4481830" imgH="2776855" progId="MSGraph.Chart.8">
                  <p:embed followColorScheme="full"/>
                </p:oleObj>
              </mc:Choice>
              <mc:Fallback>
                <p:oleObj name="Chart" r:id="rId3" imgW="4481830" imgH="2776855" progId="MSGraph.Chart.8">
                  <p:embed followColorScheme="full"/>
                  <p:pic>
                    <p:nvPicPr>
                      <p:cNvPr id="0" name="图片 180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44950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5"/>
          <p:cNvGraphicFramePr>
            <a:graphicFrameLocks noChangeAspect="1"/>
          </p:cNvGraphicFramePr>
          <p:nvPr/>
        </p:nvGraphicFramePr>
        <p:xfrm>
          <a:off x="4284663" y="1773238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2" name="Chart" r:id="rId5" imgW="4481830" imgH="2776855" progId="MSGraph.Chart.8">
                  <p:embed followColorScheme="full"/>
                </p:oleObj>
              </mc:Choice>
              <mc:Fallback>
                <p:oleObj name="Chart" r:id="rId5" imgW="4481830" imgH="2776855" progId="MSGraph.Chart.8">
                  <p:embed followColorScheme="full"/>
                  <p:pic>
                    <p:nvPicPr>
                      <p:cNvPr id="0" name="图片 180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3238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6"/>
          <p:cNvGraphicFramePr>
            <a:graphicFrameLocks noChangeAspect="1"/>
          </p:cNvGraphicFramePr>
          <p:nvPr/>
        </p:nvGraphicFramePr>
        <p:xfrm>
          <a:off x="4427538" y="40481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3" name="Chart" r:id="rId7" imgW="4549140" imgH="2776855" progId="MSGraph.Chart.8">
                  <p:embed followColorScheme="full"/>
                </p:oleObj>
              </mc:Choice>
              <mc:Fallback>
                <p:oleObj name="Chart" r:id="rId7" imgW="4549140" imgH="2776855" progId="MSGraph.Chart.8">
                  <p:embed followColorScheme="full"/>
                  <p:pic>
                    <p:nvPicPr>
                      <p:cNvPr id="0" name="图片 180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481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7"/>
          <p:cNvSpPr txBox="1">
            <a:spLocks noChangeArrowheads="1"/>
          </p:cNvSpPr>
          <p:nvPr/>
        </p:nvSpPr>
        <p:spPr bwMode="auto">
          <a:xfrm>
            <a:off x="1908175" y="1268413"/>
            <a:ext cx="47307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Compiled with gcc for Pentium 4 under Linux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8CB6CB-19E3-48C2-9D2D-538DD4F869DD}" type="slidenum">
              <a:rPr lang="en-AU" altLang="en-US" smtClean="0"/>
            </a:fld>
            <a:endParaRPr lang="en-AU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260648"/>
            <a:ext cx="8445382" cy="27363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528" y="3140968"/>
            <a:ext cx="86409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en-US" sz="2200" dirty="0"/>
              <a:t>Instruction count and CPI are not good performance indicators in isolation</a:t>
            </a:r>
            <a:endParaRPr lang="en-US" altLang="en-US" sz="22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200" dirty="0"/>
              <a:t>Time (similar to </a:t>
            </a:r>
            <a:r>
              <a:rPr lang="en-US" altLang="en-US" sz="2200" i="1" dirty="0"/>
              <a:t>Instruction count </a:t>
            </a:r>
            <a:r>
              <a:rPr lang="en-US" altLang="en-US" sz="2200" dirty="0"/>
              <a:t>* </a:t>
            </a:r>
            <a:r>
              <a:rPr lang="en-US" altLang="en-US" sz="2200" i="1" dirty="0"/>
              <a:t>CPI</a:t>
            </a:r>
            <a:r>
              <a:rPr lang="en-US" altLang="en-US" sz="2200" dirty="0"/>
              <a:t> </a:t>
            </a:r>
            <a:r>
              <a:rPr lang="en-US" altLang="zh-CN" sz="2200" dirty="0"/>
              <a:t>) is the only accurate measure of program performance. </a:t>
            </a:r>
            <a:endParaRPr lang="en-US" altLang="en-US" sz="22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en-US" sz="2200" dirty="0"/>
              <a:t>Compiler optimizations are sensitive to the algorithm</a:t>
            </a:r>
            <a:endParaRPr lang="en-US" altLang="en-US" sz="22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en-US" sz="2200" dirty="0"/>
              <a:t>Java/JIT compiled code is significantly faster than JVM interpreted</a:t>
            </a:r>
            <a:endParaRPr lang="en-US" altLang="en-US" sz="2200" dirty="0"/>
          </a:p>
          <a:p>
            <a:pPr marL="800100" lvl="1" indent="-342900" eaLnBrk="1" hangingPunct="1">
              <a:buFont typeface="Wingdings" panose="05000000000000000000" pitchFamily="2" charset="2"/>
              <a:buChar char="n"/>
            </a:pPr>
            <a:r>
              <a:rPr lang="en-US" altLang="en-US" sz="2200" dirty="0"/>
              <a:t>Comparable to optimized C in some cases</a:t>
            </a:r>
            <a:endParaRPr lang="en-AU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B9ACD9C-D426-4FA5-979F-DD058451B991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Effect of Language and Algorithm</a:t>
            </a:r>
            <a:endParaRPr lang="en-AU" altLang="en-US" sz="3600" smtClean="0"/>
          </a:p>
        </p:txBody>
      </p:sp>
      <p:graphicFrame>
        <p:nvGraphicFramePr>
          <p:cNvPr id="179204" name="Object 3"/>
          <p:cNvGraphicFramePr>
            <a:graphicFrameLocks noChangeAspect="1"/>
          </p:cNvGraphicFramePr>
          <p:nvPr/>
        </p:nvGraphicFramePr>
        <p:xfrm>
          <a:off x="1647825" y="1125538"/>
          <a:ext cx="50863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1" name="Chart" r:id="rId1" imgW="6039485" imgH="2313940" progId="MSGraph.Chart.8">
                  <p:embed followColorScheme="full"/>
                </p:oleObj>
              </mc:Choice>
              <mc:Fallback>
                <p:oleObj name="Chart" r:id="rId1" imgW="6039485" imgH="231394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125538"/>
                        <a:ext cx="50863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4"/>
          <p:cNvGraphicFramePr>
            <a:graphicFrameLocks noChangeAspect="1"/>
          </p:cNvGraphicFramePr>
          <p:nvPr/>
        </p:nvGraphicFramePr>
        <p:xfrm>
          <a:off x="1647825" y="2852738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2" name="Chart" r:id="rId3" imgW="6039485" imgH="2313940" progId="MSGraph.Chart.8">
                  <p:embed followColorScheme="full"/>
                </p:oleObj>
              </mc:Choice>
              <mc:Fallback>
                <p:oleObj name="Chart" r:id="rId3" imgW="6039485" imgH="231394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852738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5"/>
          <p:cNvGraphicFramePr>
            <a:graphicFrameLocks noChangeAspect="1"/>
          </p:cNvGraphicFramePr>
          <p:nvPr/>
        </p:nvGraphicFramePr>
        <p:xfrm>
          <a:off x="1619250" y="4652963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3" name="Chart" r:id="rId5" imgW="6039485" imgH="2313940" progId="MSGraph.Chart.8">
                  <p:embed followColorScheme="full"/>
                </p:oleObj>
              </mc:Choice>
              <mc:Fallback>
                <p:oleObj name="Chart" r:id="rId5" imgW="6039485" imgH="231394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C4E52BBF-4A84-4B38-BB97-05A593A297A9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vs. Pointers</a:t>
            </a:r>
            <a:endParaRPr lang="en-AU" altLang="en-US" smtClean="0"/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 indexing involves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Multiplying index by element size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Adding to array base address</a:t>
            </a:r>
            <a:endParaRPr lang="en-AU" altLang="en-US" smtClean="0"/>
          </a:p>
          <a:p>
            <a:pPr eaLnBrk="1" hangingPunct="1"/>
            <a:r>
              <a:rPr lang="en-US" altLang="en-US" smtClean="0"/>
              <a:t>Pointers correspond directly to memory addresses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Can avoid indexing complexity</a:t>
            </a:r>
            <a:endParaRPr lang="en-US" altLang="en-US" smtClean="0"/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 rot="5400000">
            <a:off x="7401719" y="1375569"/>
            <a:ext cx="3117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§2.14 Arrays versus Pointers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 smtClean="0">
                <a:ea typeface="宋体" panose="02010600030101010101" pitchFamily="2" charset="-122"/>
              </a:rPr>
              <a:t>RISC-V register conventions</a:t>
            </a:r>
            <a:endParaRPr lang="zh-CN" altLang="en-US" sz="3200" smtClean="0">
              <a:ea typeface="宋体" panose="02010600030101010101" pitchFamily="2" charset="-122"/>
            </a:endParaRPr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ph idx="1"/>
          </p:nvPr>
        </p:nvGraphicFramePr>
        <p:xfrm>
          <a:off x="539750" y="1628775"/>
          <a:ext cx="8496300" cy="4537076"/>
        </p:xfrm>
        <a:graphic>
          <a:graphicData uri="http://schemas.openxmlformats.org/drawingml/2006/table">
            <a:tbl>
              <a:tblPr/>
              <a:tblGrid>
                <a:gridCol w="1306384"/>
                <a:gridCol w="1235942"/>
                <a:gridCol w="4428259"/>
                <a:gridCol w="1525715"/>
              </a:tblGrid>
              <a:tr h="761106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Name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Register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name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Usage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Preserved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On call?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The constant value 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n.a.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x1(ra)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Return address(link register)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x2(sp)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Stack pointer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x3(gp)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Global pointer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x4(tp)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Thread pointer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x5-x7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5-7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Temporaries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x8-x9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8-9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Saved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x10-x17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10-17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Arguments/results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x18-x27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18-27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Saved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59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x28-x31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7495" marR="67495" marT="35109" marB="351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28-31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Temporaries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  <a:cs typeface="Arial Unicode MS" panose="020B0604020202020204" pitchFamily="34" charset="-122"/>
                      </a:endParaRPr>
                    </a:p>
                  </a:txBody>
                  <a:tcPr marL="68575" marR="68575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4F419E5B-31E6-46D4-AA26-F8AE2B148A4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Clearing an Array</a:t>
            </a:r>
            <a:endParaRPr lang="en-AU" altLang="en-US" smtClean="0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/>
        </p:nvGraphicFramePr>
        <p:xfrm>
          <a:off x="107950" y="1457325"/>
          <a:ext cx="8928100" cy="4833938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6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clear1(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array[],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size) {</a:t>
                      </a:r>
                      <a:endParaRPr kumimoji="0" lang="en-A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;</a:t>
                      </a:r>
                      <a:endParaRPr kumimoji="0" lang="en-A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= 0;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&lt; size;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+= 1)</a:t>
                      </a:r>
                      <a:endParaRPr kumimoji="0" lang="en-A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array[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] = 0;</a:t>
                      </a:r>
                      <a:endParaRPr kumimoji="0" lang="en-A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}</a:t>
                      </a:r>
                      <a:endParaRPr kumimoji="0" lang="en-A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clear2(int *array, int size) {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int *p;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for (p = &amp;array[0]; p &lt; &amp;array[size];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p = p + 1)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*p = 0;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}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7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li   x5,0       //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= 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loop1: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x6,x5,3    // x6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* 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add  x7,x10,x6  // x7 = address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 // of array[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]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x0,0(x7)   // array[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] = 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x5,x5,1    //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+ 1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blt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x5,x11,loop1  // if 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&lt;size)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    // go to loop1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mv x5,x10      // p = address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// of array[0]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x6,x11,3  // x6 = size * 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add x7,x10,x6  // x7 = address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// of array[size]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loop2: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x0,0(x5)    // Memory[p] = 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x5,x5,8   // p = p + 8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bltu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x5,x7,loop2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// if (p&lt;&amp;array[size])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// go to loop2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4E3D9CC4-66B8-44EE-B008-37C96DDFA747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of Array vs. Ptr</a:t>
            </a:r>
            <a:endParaRPr lang="en-AU" altLang="en-US" smtClean="0"/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Multiply “strength reduced</a:t>
            </a:r>
            <a:r>
              <a:rPr lang="en-US" altLang="en-US" dirty="0" smtClean="0"/>
              <a:t>”(</a:t>
            </a:r>
            <a:r>
              <a:rPr lang="zh-CN" altLang="en-US" sz="2800" b="1" dirty="0"/>
              <a:t>复杂运算</a:t>
            </a:r>
            <a:r>
              <a:rPr lang="zh-CN" altLang="en-US" sz="2800" b="1" dirty="0" smtClean="0"/>
              <a:t>简化</a:t>
            </a:r>
            <a:r>
              <a:rPr lang="en-US" altLang="en-US" dirty="0" smtClean="0"/>
              <a:t>) </a:t>
            </a:r>
            <a:r>
              <a:rPr lang="en-US" altLang="en-US" dirty="0" smtClean="0"/>
              <a:t>to shift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Array version requires shift to be inside loop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Part of index calculation for incremented </a:t>
            </a:r>
            <a:r>
              <a:rPr lang="en-US" altLang="en-US" dirty="0" err="1" smtClean="0"/>
              <a:t>i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c.f. incrementing pointer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Compiler can achieve same effect as manual use of pointers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Induction variable </a:t>
            </a:r>
            <a:r>
              <a:rPr lang="en-US" altLang="en-US" dirty="0" smtClean="0"/>
              <a:t>elimination(</a:t>
            </a:r>
            <a:r>
              <a:rPr lang="zh-CN" altLang="en-US" dirty="0" smtClean="0"/>
              <a:t>归纳变量的去除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Better to make program clearer and safer</a:t>
            </a: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MIPS Instructions</a:t>
            </a:r>
            <a:endParaRPr lang="en-AU" altLang="en-US" smtClean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 smtClean="0"/>
              <a:t>MIPS: commercial predecessor to RISC-V</a:t>
            </a:r>
            <a:endParaRPr lang="en-AU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AU" altLang="en-US" sz="2800" smtClean="0"/>
              <a:t>Similar basic set of instructions</a:t>
            </a:r>
            <a:endParaRPr lang="en-AU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smtClean="0"/>
              <a:t>32-bit instructions</a:t>
            </a:r>
            <a:endParaRPr lang="en-AU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smtClean="0"/>
              <a:t>32 general purpose registers, register 0 is always 0</a:t>
            </a:r>
            <a:endParaRPr lang="en-AU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smtClean="0"/>
              <a:t>32 floating-point registers</a:t>
            </a:r>
            <a:endParaRPr lang="en-AU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smtClean="0"/>
              <a:t>Memory accessed only by load/store instructions</a:t>
            </a:r>
            <a:endParaRPr lang="en-AU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AU" altLang="en-US" sz="2000" smtClean="0"/>
              <a:t>Consistent use of addressing modes for all data sizes</a:t>
            </a:r>
            <a:endParaRPr lang="en-AU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AU" altLang="en-US" smtClean="0"/>
              <a:t>Different conditional branches</a:t>
            </a:r>
            <a:endParaRPr lang="en-AU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AU" altLang="en-US" smtClean="0"/>
              <a:t>For &lt;, &lt;=, &gt;, &gt;=</a:t>
            </a:r>
            <a:endParaRPr lang="en-AU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AU" altLang="en-US" smtClean="0"/>
              <a:t>RISC-V: blt, bge, bltu, bgeu</a:t>
            </a:r>
            <a:endParaRPr lang="en-AU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AU" altLang="en-US" smtClean="0"/>
              <a:t>MIPS: slt, sltu (set less than, result is 0 or 1)</a:t>
            </a:r>
            <a:endParaRPr lang="en-AU" altLang="en-US" smtClean="0"/>
          </a:p>
          <a:p>
            <a:pPr lvl="2" eaLnBrk="1" hangingPunct="1">
              <a:lnSpc>
                <a:spcPct val="80000"/>
              </a:lnSpc>
            </a:pPr>
            <a:r>
              <a:rPr lang="en-AU" altLang="en-US" smtClean="0"/>
              <a:t>Then use beq, bne to complete the branch</a:t>
            </a:r>
            <a:endParaRPr lang="en-AU" altLang="en-US" smtClean="0"/>
          </a:p>
          <a:p>
            <a:pPr lvl="1" eaLnBrk="1" hangingPunct="1">
              <a:lnSpc>
                <a:spcPct val="80000"/>
              </a:lnSpc>
            </a:pPr>
            <a:endParaRPr lang="en-AU" altLang="en-US" smtClean="0"/>
          </a:p>
          <a:p>
            <a:pPr lvl="1" eaLnBrk="1" hangingPunct="1">
              <a:lnSpc>
                <a:spcPct val="80000"/>
              </a:lnSpc>
            </a:pPr>
            <a:endParaRPr lang="en-AU" altLang="en-US" sz="2400" smtClean="0"/>
          </a:p>
        </p:txBody>
      </p:sp>
      <p:sp>
        <p:nvSpPr>
          <p:cNvPr id="18944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03E08B3-D628-4753-B5CF-059C50209A2C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89445" name="Text Box 4"/>
          <p:cNvSpPr txBox="1">
            <a:spLocks noChangeArrowheads="1"/>
          </p:cNvSpPr>
          <p:nvPr/>
        </p:nvSpPr>
        <p:spPr bwMode="auto">
          <a:xfrm rot="5400000">
            <a:off x="7074694" y="1659731"/>
            <a:ext cx="37719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§2.16 Real Stuff: MIPS Instructions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E1372621-5D8F-48FF-9E6A-E57DB9F580AC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Instruction Encoding</a:t>
            </a:r>
            <a:endParaRPr lang="en-AU" altLang="en-US" smtClean="0"/>
          </a:p>
        </p:txBody>
      </p:sp>
      <p:pic>
        <p:nvPicPr>
          <p:cNvPr id="19149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65250"/>
            <a:ext cx="7772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AF52517D-ED17-474D-B570-55EA6EE277E1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Intel x86 ISA</a:t>
            </a:r>
            <a:endParaRPr lang="en-AU" altLang="en-US" smtClean="0"/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Evolution with backward compatibility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8080 (1974): 8-bit microprocessor</a:t>
            </a:r>
            <a:endParaRPr lang="en-US" altLang="en-US" sz="2400" smtClean="0"/>
          </a:p>
          <a:p>
            <a:pPr lvl="2" eaLnBrk="1" hangingPunct="1"/>
            <a:r>
              <a:rPr lang="en-US" altLang="en-US" sz="2000" smtClean="0"/>
              <a:t>Accumulator, plus 3 index-register pairs</a:t>
            </a: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8086 (1978): 16-bit extension to 8080</a:t>
            </a:r>
            <a:endParaRPr lang="en-US" altLang="en-US" sz="2400" smtClean="0"/>
          </a:p>
          <a:p>
            <a:pPr lvl="2" eaLnBrk="1" hangingPunct="1"/>
            <a:r>
              <a:rPr lang="en-US" altLang="en-US" sz="2000" smtClean="0"/>
              <a:t>Complex instruction set (CISC)</a:t>
            </a: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8087 (1980): floating-point coprocessor</a:t>
            </a:r>
            <a:endParaRPr lang="en-US" altLang="en-US" sz="2400" smtClean="0"/>
          </a:p>
          <a:p>
            <a:pPr lvl="2" eaLnBrk="1" hangingPunct="1"/>
            <a:r>
              <a:rPr lang="en-US" altLang="en-US" sz="2000" smtClean="0"/>
              <a:t>Adds FP instructions and register stack</a:t>
            </a: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80286 (1982): 24-bit addresses, MMU</a:t>
            </a:r>
            <a:endParaRPr lang="en-US" altLang="en-US" sz="2400" smtClean="0"/>
          </a:p>
          <a:p>
            <a:pPr lvl="2" eaLnBrk="1" hangingPunct="1"/>
            <a:r>
              <a:rPr lang="en-US" altLang="en-US" sz="2000" smtClean="0"/>
              <a:t>Segmented memory mapping and protection</a:t>
            </a: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80386 (1985): 32-bit extension (now IA-32)</a:t>
            </a:r>
            <a:endParaRPr lang="en-US" altLang="en-US" sz="2400" smtClean="0"/>
          </a:p>
          <a:p>
            <a:pPr lvl="2" eaLnBrk="1" hangingPunct="1"/>
            <a:r>
              <a:rPr lang="en-US" altLang="en-US" sz="2000" smtClean="0"/>
              <a:t>Additional addressing modes and operations</a:t>
            </a:r>
            <a:endParaRPr lang="en-US" altLang="en-US" sz="2000" smtClean="0"/>
          </a:p>
          <a:p>
            <a:pPr lvl="2" eaLnBrk="1" hangingPunct="1"/>
            <a:r>
              <a:rPr lang="en-US" altLang="en-US" sz="2000" smtClean="0"/>
              <a:t>Paged memory mapping as well as segments</a:t>
            </a:r>
            <a:endParaRPr lang="en-AU" altLang="en-US" sz="2000" smtClean="0"/>
          </a:p>
        </p:txBody>
      </p:sp>
      <p:sp>
        <p:nvSpPr>
          <p:cNvPr id="193541" name="Text Box 4"/>
          <p:cNvSpPr txBox="1">
            <a:spLocks noChangeArrowheads="1"/>
          </p:cNvSpPr>
          <p:nvPr/>
        </p:nvSpPr>
        <p:spPr bwMode="auto">
          <a:xfrm rot="5400000">
            <a:off x="7185819" y="1591469"/>
            <a:ext cx="3549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§2.17 Real Stuff: x86 Instructions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BEDCF687-95CA-4538-BD24-84F9EB2B512B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Intel x86 ISA</a:t>
            </a:r>
            <a:endParaRPr lang="en-AU" altLang="en-US" smtClean="0"/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Further evolution…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i486 (1989): pipelined, on-chip caches and FPU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Compatible competitors: AMD, Cyrix, …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Pentium (1993): superscalar, 64-bit datapath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Later versions added MMX (Multi-Media eXtension) instructions</a:t>
            </a:r>
            <a:endParaRPr lang="en-US" altLang="en-US" sz="20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The infamous FDIV bug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Pentium Pro (1995), Pentium II (1997)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New microarchitecture (see Colwell, </a:t>
            </a:r>
            <a:r>
              <a:rPr lang="en-US" altLang="en-US" sz="2000" i="1" smtClean="0"/>
              <a:t>The Pentium Chronicles</a:t>
            </a:r>
            <a:r>
              <a:rPr lang="en-US" altLang="en-US" sz="2000" smtClean="0"/>
              <a:t>)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Pentium III (1999)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Added SSE (Streaming SIMD Extensions) and associated registers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Pentium 4 (2001)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New microarchitecture</a:t>
            </a:r>
            <a:endParaRPr lang="en-US" altLang="en-US" sz="20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Added SSE2 instructions</a:t>
            </a:r>
            <a:endParaRPr lang="en-AU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3A903694-9B73-4454-9EB2-23D41B439DCC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Intel x86 ISA</a:t>
            </a:r>
            <a:endParaRPr lang="en-AU" altLang="en-US" smtClean="0"/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And further…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AMD64 (2003): extended architecture to 64 bits</a:t>
            </a:r>
            <a:endParaRPr lang="en-US" altLang="en-US" sz="24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EM64T </a:t>
            </a:r>
            <a:r>
              <a:rPr lang="en-US" altLang="en-US" sz="2400" smtClean="0">
                <a:cs typeface="Arial" panose="020B0604020202020204" pitchFamily="34" charset="0"/>
              </a:rPr>
              <a:t>– </a:t>
            </a:r>
            <a:r>
              <a:rPr lang="en-US" altLang="en-US" sz="2400" smtClean="0"/>
              <a:t>Extended Memory 64 Technology (2004)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AMD64 adopted by Intel (with refinements)</a:t>
            </a:r>
            <a:endParaRPr lang="en-US" altLang="en-US" sz="20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Added SSE3 instructions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Intel Core (2006)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Added SSE4 instructions, virtual machine support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AMD64 (announced 2007): SSE5 instructions</a:t>
            </a:r>
            <a:endParaRPr lang="en-US" altLang="en-US" sz="2400" smtClean="0">
              <a:solidFill>
                <a:schemeClr val="hlink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Intel declined to follow, instead…</a:t>
            </a:r>
            <a:endParaRPr lang="en-US" altLang="en-US" sz="20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Advanced Vector Extension (announced 2008)</a:t>
            </a:r>
            <a:endParaRPr lang="en-US" altLang="en-US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Longer SSE registers, more instructions</a:t>
            </a: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If Intel didn’t extend with compatibility, its competitors would!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Technical elegance ≠ market success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1AF05D2-C9C4-46E6-AD37-488066AFDEB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Basic x86 Registers</a:t>
            </a:r>
            <a:endParaRPr lang="en-AU" altLang="en-US" smtClean="0"/>
          </a:p>
        </p:txBody>
      </p:sp>
      <p:pic>
        <p:nvPicPr>
          <p:cNvPr id="199684" name="Picture 5" descr="f02-36-P37449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81A67ED3-0333-4967-8F4B-1163D1B33C0F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Basic x86 Addressing Modes</a:t>
            </a:r>
            <a:endParaRPr lang="en-AU" altLang="en-US" smtClean="0"/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z="2800" smtClean="0"/>
              <a:t>Two operands per instruction</a:t>
            </a:r>
            <a:endParaRPr lang="en-AU" altLang="en-US" sz="2800" smtClean="0"/>
          </a:p>
        </p:txBody>
      </p:sp>
      <p:graphicFrame>
        <p:nvGraphicFramePr>
          <p:cNvPr id="471080" name="Group 40"/>
          <p:cNvGraphicFramePr>
            <a:graphicFrameLocks noGrp="1"/>
          </p:cNvGraphicFramePr>
          <p:nvPr/>
        </p:nvGraphicFramePr>
        <p:xfrm>
          <a:off x="1187450" y="1700213"/>
          <a:ext cx="6697663" cy="2193948"/>
        </p:xfrm>
        <a:graphic>
          <a:graphicData uri="http://schemas.openxmlformats.org/drawingml/2006/table">
            <a:tbl>
              <a:tblPr/>
              <a:tblGrid>
                <a:gridCol w="3349625"/>
                <a:gridCol w="3348038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Source/dest operand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 source operand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Immediate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Immediate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1756" name="Rectangle 41"/>
          <p:cNvSpPr>
            <a:spLocks noChangeArrowheads="1"/>
          </p:cNvSpPr>
          <p:nvPr/>
        </p:nvSpPr>
        <p:spPr bwMode="auto">
          <a:xfrm>
            <a:off x="684213" y="3933825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Memory addressing modes</a:t>
            </a:r>
            <a:endParaRPr lang="en-AU" altLang="en-US" sz="2800"/>
          </a:p>
          <a:p>
            <a:pPr lvl="1" eaLnBrk="1" hangingPunct="1"/>
            <a:r>
              <a:rPr lang="en-AU" altLang="en-US" sz="2400"/>
              <a:t>Address in register</a:t>
            </a:r>
            <a:endParaRPr lang="en-AU" altLang="en-US" sz="2400"/>
          </a:p>
          <a:p>
            <a:pPr lvl="1" eaLnBrk="1" hangingPunct="1"/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displacement</a:t>
            </a:r>
            <a:endParaRPr lang="en-AU" altLang="en-US" sz="2400"/>
          </a:p>
          <a:p>
            <a:pPr lvl="1" eaLnBrk="1" hangingPunct="1"/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(scale = 0, 1, 2, or 3)</a:t>
            </a:r>
            <a:endParaRPr lang="en-AU" altLang="en-US" sz="2400"/>
          </a:p>
          <a:p>
            <a:pPr lvl="1" eaLnBrk="1" hangingPunct="1"/>
            <a:r>
              <a:rPr lang="en-AU" altLang="en-US" sz="2400"/>
              <a:t>Address = 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+ displacement</a:t>
            </a:r>
            <a:endParaRPr lang="en-AU" altLang="en-US"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48471487-314B-4719-A63E-CC38FA1DA684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x86 Instruction Encoding</a:t>
            </a:r>
            <a:endParaRPr lang="en-AU" altLang="en-US" smtClean="0"/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125538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 smtClean="0"/>
              <a:t>Variable length encoding</a:t>
            </a:r>
            <a:endParaRPr lang="en-AU" altLang="en-US" smtClean="0"/>
          </a:p>
          <a:p>
            <a:pPr lvl="1" eaLnBrk="1" hangingPunct="1"/>
            <a:r>
              <a:rPr lang="en-AU" altLang="en-US" smtClean="0"/>
              <a:t>Postfix bytes specify addressing mode</a:t>
            </a:r>
            <a:endParaRPr lang="en-AU" altLang="en-US" smtClean="0"/>
          </a:p>
          <a:p>
            <a:pPr lvl="1" eaLnBrk="1" hangingPunct="1"/>
            <a:r>
              <a:rPr lang="en-AU" altLang="en-US" smtClean="0"/>
              <a:t>Prefix bytes modify operation</a:t>
            </a:r>
            <a:endParaRPr lang="en-AU" altLang="en-US" smtClean="0"/>
          </a:p>
          <a:p>
            <a:pPr lvl="2" eaLnBrk="1" hangingPunct="1"/>
            <a:r>
              <a:rPr lang="en-AU" altLang="en-US" smtClean="0"/>
              <a:t>Operand length, repetition, locking, …</a:t>
            </a:r>
            <a:endParaRPr lang="en-AU" altLang="en-US" smtClean="0"/>
          </a:p>
        </p:txBody>
      </p:sp>
      <p:pic>
        <p:nvPicPr>
          <p:cNvPr id="203781" name="Picture 4" descr="f02-41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41438"/>
            <a:ext cx="441007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7960329A-750F-486B-A561-8AF8F1569A85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Operand Example</a:t>
            </a:r>
            <a:endParaRPr lang="en-AU" altLang="en-US" smtClean="0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f = (g + h) - (i + j);</a:t>
            </a:r>
            <a:endParaRPr lang="en-US" altLang="en-US" sz="280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mtClean="0"/>
              <a:t>f, …, j in x19, x20, …, x23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Compiled RISC-V code: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add x5, x20, x21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add x6, x22, x23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sub x19, x5, x6</a:t>
            </a:r>
            <a:endParaRPr lang="en-AU" altLang="en-US" sz="2800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E0BD83F6-1912-4D09-817B-AA83F492F632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IA-32</a:t>
            </a:r>
            <a:endParaRPr lang="en-AU" altLang="en-US" smtClean="0"/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Complex instruction set makes implementation difficult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Hardware translates instructions to simpler microoperations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Simple instructions: 1–1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Complex instructions: 1–many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Microengine similar to RISC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Market share makes this economically viable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Comparable performance to RISC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Compilers avoid complex instructions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1"/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 smtClean="0"/>
              <a:t>Other RISC-V Instructions</a:t>
            </a:r>
            <a:endParaRPr lang="en-US" altLang="en-US" smtClean="0"/>
          </a:p>
        </p:txBody>
      </p:sp>
      <p:sp>
        <p:nvSpPr>
          <p:cNvPr id="207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Base integer instructions (RV64I)</a:t>
            </a:r>
            <a:endParaRPr lang="en-US" altLang="en-US" smtClean="0"/>
          </a:p>
          <a:p>
            <a:pPr lvl="1"/>
            <a:r>
              <a:rPr lang="en-US" altLang="en-US" smtClean="0"/>
              <a:t>Those previously described, plus</a:t>
            </a:r>
            <a:endParaRPr lang="en-US" altLang="en-US" smtClean="0"/>
          </a:p>
          <a:p>
            <a:pPr lvl="1"/>
            <a:r>
              <a:rPr lang="en-US" altLang="en-US" smtClean="0"/>
              <a:t>auipc rd, immed  // rd = (imm&lt;&lt;12) + pc</a:t>
            </a:r>
            <a:endParaRPr lang="en-US" altLang="en-US" smtClean="0"/>
          </a:p>
          <a:p>
            <a:pPr lvl="2"/>
            <a:r>
              <a:rPr lang="en-US" altLang="en-US" smtClean="0"/>
              <a:t>follow by jalr (adds 12-bit immed) for long jump</a:t>
            </a:r>
            <a:endParaRPr lang="en-US" altLang="en-US" smtClean="0"/>
          </a:p>
          <a:p>
            <a:pPr lvl="1"/>
            <a:r>
              <a:rPr lang="en-US" altLang="en-US" smtClean="0"/>
              <a:t>slt, sltu, slti, sltui: set less than (like MIPS)</a:t>
            </a:r>
            <a:endParaRPr lang="en-US" altLang="en-US" smtClean="0"/>
          </a:p>
          <a:p>
            <a:pPr lvl="1"/>
            <a:r>
              <a:rPr lang="en-US" altLang="en-US" smtClean="0"/>
              <a:t>addw, subw, addiw: 32-bit add/sub</a:t>
            </a:r>
            <a:endParaRPr lang="en-US" altLang="en-US" smtClean="0"/>
          </a:p>
          <a:p>
            <a:pPr lvl="1"/>
            <a:r>
              <a:rPr lang="en-US" altLang="en-US" smtClean="0"/>
              <a:t>sllw, srlw, srlw, slliw, srliw, sraiw: 32-bit shift</a:t>
            </a:r>
            <a:endParaRPr lang="en-US" altLang="en-US" smtClean="0"/>
          </a:p>
          <a:p>
            <a:r>
              <a:rPr lang="en-US" altLang="en-US" smtClean="0"/>
              <a:t>32-bit variant: RV32I</a:t>
            </a:r>
            <a:endParaRPr lang="en-US" altLang="en-US" smtClean="0"/>
          </a:p>
          <a:p>
            <a:pPr lvl="1"/>
            <a:r>
              <a:rPr lang="en-US" altLang="en-US" smtClean="0"/>
              <a:t>registers are 32-bits wide, 32-bit operations</a:t>
            </a:r>
            <a:endParaRPr lang="en-US" altLang="en-US" smtClean="0"/>
          </a:p>
        </p:txBody>
      </p:sp>
      <p:sp>
        <p:nvSpPr>
          <p:cNvPr id="20787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3D3927B-CAE6-4B94-95D9-3C82A5CE2A99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07877" name="Text Box 4"/>
          <p:cNvSpPr txBox="1">
            <a:spLocks noChangeArrowheads="1"/>
          </p:cNvSpPr>
          <p:nvPr/>
        </p:nvSpPr>
        <p:spPr bwMode="auto">
          <a:xfrm rot="5400000">
            <a:off x="6572250" y="2208213"/>
            <a:ext cx="4784725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§2.18 The Rest of the RISC-V Instruction Set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Instruction Set Extensions</a:t>
            </a:r>
            <a:endParaRPr lang="en-US" altLang="en-US" smtClean="0"/>
          </a:p>
        </p:txBody>
      </p:sp>
      <p:sp>
        <p:nvSpPr>
          <p:cNvPr id="208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M: integer multiply, divide, remainder</a:t>
            </a:r>
            <a:endParaRPr lang="en-US" altLang="en-US" smtClean="0"/>
          </a:p>
          <a:p>
            <a:r>
              <a:rPr lang="en-US" altLang="en-US" smtClean="0"/>
              <a:t>A: atomic memory operations</a:t>
            </a:r>
            <a:endParaRPr lang="en-US" altLang="en-US" smtClean="0"/>
          </a:p>
          <a:p>
            <a:r>
              <a:rPr lang="en-US" altLang="en-US" smtClean="0"/>
              <a:t>F: single-precision floating point</a:t>
            </a:r>
            <a:endParaRPr lang="en-US" altLang="en-US" smtClean="0"/>
          </a:p>
          <a:p>
            <a:r>
              <a:rPr lang="en-US" altLang="en-US" smtClean="0"/>
              <a:t>D: double-precision floating point</a:t>
            </a:r>
            <a:endParaRPr lang="en-US" altLang="en-US" smtClean="0"/>
          </a:p>
          <a:p>
            <a:r>
              <a:rPr lang="en-US" altLang="en-US" smtClean="0"/>
              <a:t>C: compressed instructions</a:t>
            </a:r>
            <a:endParaRPr lang="en-US" altLang="en-US" smtClean="0"/>
          </a:p>
          <a:p>
            <a:pPr lvl="1"/>
            <a:r>
              <a:rPr lang="en-US" altLang="en-US" smtClean="0"/>
              <a:t>16-bit encoding for frequently used instructions</a:t>
            </a:r>
            <a:endParaRPr lang="en-US" altLang="en-US" smtClean="0"/>
          </a:p>
        </p:txBody>
      </p:sp>
      <p:sp>
        <p:nvSpPr>
          <p:cNvPr id="20890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F3B80EEB-C483-4A36-8F3F-8A80D8CE3243}" type="slidenum">
              <a:rPr lang="en-AU" altLang="en-US" sz="1400" smtClean="0"/>
            </a:fld>
            <a:endParaRPr lang="en-AU" altLang="en-US" sz="1400" smtClean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841B3423-AC10-487F-B494-4978047109D5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Fallacies</a:t>
            </a:r>
            <a:endParaRPr lang="en-AU" altLang="en-US" smtClean="0"/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Powerful instruction </a:t>
            </a:r>
            <a:r>
              <a:rPr lang="en-US" altLang="en-US" sz="2800" smtClean="0">
                <a:sym typeface="Symbol" panose="05050102010706020507" pitchFamily="18" charset="2"/>
              </a:rPr>
              <a:t> higher performance</a:t>
            </a:r>
            <a:endParaRPr lang="en-US" altLang="en-US" sz="280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smtClean="0">
                <a:sym typeface="Symbol" panose="05050102010706020507" pitchFamily="18" charset="2"/>
              </a:rPr>
              <a:t>Fewer instructions required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smtClean="0">
                <a:sym typeface="Symbol" panose="05050102010706020507" pitchFamily="18" charset="2"/>
              </a:rPr>
              <a:t>But complex instructions are hard to implement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en-US" sz="2000" smtClean="0">
                <a:sym typeface="Symbol" panose="05050102010706020507" pitchFamily="18" charset="2"/>
              </a:rPr>
              <a:t>May slow down all instructions, including simple ones</a:t>
            </a:r>
            <a:endParaRPr lang="en-US" altLang="en-US" sz="200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smtClean="0">
                <a:sym typeface="Symbol" panose="05050102010706020507" pitchFamily="18" charset="2"/>
              </a:rPr>
              <a:t>Compilers are good at making fast code from simple instructions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800" smtClean="0">
                <a:sym typeface="Symbol" panose="05050102010706020507" pitchFamily="18" charset="2"/>
              </a:rPr>
              <a:t>Use assembly code for high performance</a:t>
            </a:r>
            <a:endParaRPr lang="en-US" altLang="en-US" sz="280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smtClean="0">
                <a:sym typeface="Symbol" panose="05050102010706020507" pitchFamily="18" charset="2"/>
              </a:rPr>
              <a:t>But modern compilers are better at dealing with modern processors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 smtClean="0">
                <a:sym typeface="Symbol" panose="05050102010706020507" pitchFamily="18" charset="2"/>
              </a:rPr>
              <a:t>More lines of code  more errors and less productivity</a:t>
            </a:r>
            <a:endParaRPr lang="en-US" altLang="en-US" sz="2400" smtClean="0">
              <a:sym typeface="Symbol" panose="05050102010706020507" pitchFamily="18" charset="2"/>
            </a:endParaRPr>
          </a:p>
        </p:txBody>
      </p:sp>
      <p:sp>
        <p:nvSpPr>
          <p:cNvPr id="209925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§2.19 Fallacies and Pitfalls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40BAB49-6EE0-4B36-BE8D-DC34D2F69FF9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Fallacies</a:t>
            </a:r>
            <a:endParaRPr lang="en-AU" altLang="en-US" smtClean="0"/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 smtClean="0"/>
              <a:t>Backward compatibility </a:t>
            </a:r>
            <a:r>
              <a:rPr lang="en-US" altLang="en-US" smtClean="0">
                <a:sym typeface="Symbol" panose="05050102010706020507" pitchFamily="18" charset="2"/>
              </a:rPr>
              <a:t> instruction set doesn’t change</a:t>
            </a:r>
            <a:endParaRPr lang="en-US" altLang="en-US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AU" altLang="en-US" smtClean="0">
                <a:sym typeface="Symbol" panose="05050102010706020507" pitchFamily="18" charset="2"/>
              </a:rPr>
              <a:t>But they do accrete more instructions</a:t>
            </a:r>
            <a:endParaRPr lang="en-AU" altLang="en-US" smtClean="0">
              <a:sym typeface="Symbol" panose="05050102010706020507" pitchFamily="18" charset="2"/>
            </a:endParaRPr>
          </a:p>
        </p:txBody>
      </p:sp>
      <p:pic>
        <p:nvPicPr>
          <p:cNvPr id="21197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5543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4" name="Text Box 5"/>
          <p:cNvSpPr txBox="1">
            <a:spLocks noChangeArrowheads="1"/>
          </p:cNvSpPr>
          <p:nvPr/>
        </p:nvSpPr>
        <p:spPr bwMode="auto">
          <a:xfrm>
            <a:off x="6300788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x86 instruction set</a:t>
            </a:r>
            <a:endParaRPr lang="en-AU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4EBC8F69-C9DC-4750-9186-5593DB85ACF2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Pitfalls</a:t>
            </a:r>
            <a:endParaRPr lang="en-AU" altLang="en-US" smtClean="0"/>
          </a:p>
        </p:txBody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words are not at sequential addresses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Increment by 4, not by 1!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Keeping a pointer to an automatic variable after procedure returns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e.g., passing pointer back via an argument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Pointer becomes invalid when stack popped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660685B7-4D3C-4807-AE7F-A9419E7F772D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Design principles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1.</a:t>
            </a:r>
            <a:r>
              <a:rPr lang="en-US" altLang="en-US" smtClean="0"/>
              <a:t>	Simplicity favors regularity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2.</a:t>
            </a:r>
            <a:r>
              <a:rPr lang="en-US" altLang="en-US" smtClean="0"/>
              <a:t>	Smaller is faster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3.</a:t>
            </a:r>
            <a:r>
              <a:rPr lang="en-US" altLang="en-US" smtClean="0"/>
              <a:t>	Good design demands good compromises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Make the common case fast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Layers of software/hardware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Compiler, assembler, hardware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RISC-V: typical of RISC ISAs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c.f. x86</a:t>
            </a:r>
            <a:endParaRPr lang="en-AU" altLang="en-US" smtClean="0"/>
          </a:p>
        </p:txBody>
      </p:sp>
      <p:sp>
        <p:nvSpPr>
          <p:cNvPr id="216069" name="Text Box 4"/>
          <p:cNvSpPr txBox="1">
            <a:spLocks noChangeArrowheads="1"/>
          </p:cNvSpPr>
          <p:nvPr/>
        </p:nvSpPr>
        <p:spPr bwMode="auto">
          <a:xfrm rot="5400000">
            <a:off x="7477125" y="1295400"/>
            <a:ext cx="29670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§2.20 Concluding Remarks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B599C51B-ABCF-48BB-A37F-675ECCC2FE48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Operands</a:t>
            </a:r>
            <a:endParaRPr lang="en-AU" altLang="en-US" smtClean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Main memory used for composite data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Arrays, structures, dynamic data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To apply arithmetic operations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Load values from memory into registers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Store result from register to memory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Memory is byte addressed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Each address identifies an 8-bit byte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RISC-V is Little Endian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Least-significant byte at least address of a word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 smtClean="0"/>
              <a:t>c.f.</a:t>
            </a:r>
            <a:r>
              <a:rPr lang="en-AU" altLang="en-US" sz="2400" smtClean="0"/>
              <a:t> Big Endian: most-significant byte at least address</a:t>
            </a:r>
            <a:endParaRPr lang="en-AU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RISC-V does not require words to be aligned in memory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Unlike some other ISAs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FE478EFA-0F0B-455E-98E2-D0E6646FF81D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Operand Example</a:t>
            </a:r>
            <a:endParaRPr lang="en-AU" altLang="en-US" smtClean="0"/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A[12] = h + A[8];</a:t>
            </a:r>
            <a:endParaRPr lang="en-US" altLang="en-US" sz="280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mtClean="0"/>
              <a:t>h in x21, base address of A in x22</a:t>
            </a:r>
            <a:endParaRPr lang="en-US" altLang="en-US" smtClean="0"/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Each element of array  A is doubleword.</a:t>
            </a:r>
            <a:endParaRPr lang="en-US" altLang="en-US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mtClean="0"/>
              <a:t>Compiled RISC-V code: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Index 8 requires offset of 64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8 bytes per doubleword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Lucida Console" panose="020B0609040504020204" pitchFamily="49" charset="0"/>
              </a:rPr>
              <a:t>	ld		x9, 64(x22)</a:t>
            </a:r>
            <a:br>
              <a:rPr lang="en-US" altLang="en-US" sz="2400" smtClean="0">
                <a:latin typeface="Lucida Console" panose="020B0609040504020204" pitchFamily="49" charset="0"/>
              </a:rPr>
            </a:br>
            <a:r>
              <a:rPr lang="en-US" altLang="en-US" sz="2400" smtClean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smtClean="0">
                <a:latin typeface="Lucida Console" panose="020B0609040504020204" pitchFamily="49" charset="0"/>
              </a:rPr>
            </a:br>
            <a:r>
              <a:rPr lang="en-US" altLang="en-US" sz="2400" smtClean="0">
                <a:latin typeface="Lucida Console" panose="020B0609040504020204" pitchFamily="49" charset="0"/>
              </a:rPr>
              <a:t>sd		x9, 96(x22)</a:t>
            </a:r>
            <a:endParaRPr lang="en-US" altLang="en-US" sz="2400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73DE21BF-99EE-4F4C-A6E6-5814A5CC0299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Registers vs. Memory</a:t>
            </a:r>
            <a:endParaRPr lang="en-AU" altLang="en-US" smtClean="0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Registers are faster to access than memory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Operating on memory data requires loads and stores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More instructions to be executed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Compiler must use registers for variables as much as possible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Only spill to memory for less frequently used variables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Register optimization is important!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E63E5D07-1563-4715-898A-E3A816E0E231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Immediate Operands</a:t>
            </a:r>
            <a:endParaRPr lang="en-AU" altLang="en-US" smtClean="0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Constant data specified in an instruction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addi x22, x22, 4</a:t>
            </a:r>
            <a:endParaRPr lang="en-US" altLang="en-US" sz="2800" smtClean="0">
              <a:latin typeface="Lucida Console" panose="020B0609040504020204" pitchFamily="49" charset="0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Make the common case fast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Small constants are common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Immediate operand avoids a load instruction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459788" cy="3943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 smtClean="0">
                <a:solidFill>
                  <a:srgbClr val="FF3300"/>
                </a:solidFill>
                <a:ea typeface="宋体" panose="02010600030101010101" pitchFamily="2" charset="-122"/>
              </a:rPr>
              <a:t>Constant or immediate Operands</a:t>
            </a:r>
            <a:endParaRPr lang="en-US" altLang="zh-CN" sz="2400" b="1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Many time a program will use a constant in an operation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Incrementing index to point to next element of array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Add the constant 4 to register x22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Assuming </a:t>
            </a:r>
            <a:r>
              <a:rPr lang="en-US" altLang="zh-CN" sz="1600" smtClean="0">
                <a:solidFill>
                  <a:srgbClr val="FF3300"/>
                </a:solidFill>
                <a:ea typeface="宋体" panose="02010600030101010101" pitchFamily="2" charset="-122"/>
              </a:rPr>
              <a:t>AddrConstants4</a:t>
            </a:r>
            <a:r>
              <a:rPr lang="en-US" altLang="zh-CN" sz="1600" smtClean="0">
                <a:ea typeface="宋体" panose="02010600030101010101" pitchFamily="2" charset="-122"/>
              </a:rPr>
              <a:t> is address</a:t>
            </a:r>
            <a:r>
              <a:rPr lang="en-US" altLang="zh-CN" sz="1600" smtClean="0">
                <a:solidFill>
                  <a:srgbClr val="FF3300"/>
                </a:solidFill>
                <a:ea typeface="宋体" panose="02010600030101010101" pitchFamily="2" charset="-122"/>
              </a:rPr>
              <a:t> pointer</a:t>
            </a:r>
            <a:r>
              <a:rPr lang="en-US" altLang="zh-CN" sz="1600" smtClean="0">
                <a:ea typeface="宋体" panose="02010600030101010101" pitchFamily="2" charset="-122"/>
              </a:rPr>
              <a:t> of constant 4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marL="1828800" lvl="4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solidFill>
                  <a:srgbClr val="FF3300"/>
                </a:solidFill>
                <a:ea typeface="宋体" panose="02010600030101010101" pitchFamily="2" charset="-122"/>
              </a:rPr>
              <a:t>AddrConstants4</a:t>
            </a:r>
            <a:r>
              <a:rPr lang="zh-CN" altLang="en-US" sz="1600" smtClean="0">
                <a:solidFill>
                  <a:srgbClr val="FF3300"/>
                </a:solidFill>
                <a:ea typeface="宋体" panose="02010600030101010101" pitchFamily="2" charset="-122"/>
              </a:rPr>
              <a:t>是具体的位移量，例如</a:t>
            </a:r>
            <a:r>
              <a:rPr lang="en-US" altLang="zh-CN" sz="1600" smtClean="0">
                <a:solidFill>
                  <a:srgbClr val="FF3300"/>
                </a:solidFill>
                <a:ea typeface="宋体" panose="02010600030101010101" pitchFamily="2" charset="-122"/>
              </a:rPr>
              <a:t>24</a:t>
            </a:r>
            <a:endParaRPr lang="en-US" altLang="zh-CN" sz="1600" b="1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ea typeface="宋体" panose="02010600030101010101" pitchFamily="2" charset="-122"/>
              </a:rPr>
              <a:t>	ld x9, AddrConstant4(x3)	// x9=constant 4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ea typeface="宋体" panose="02010600030101010101" pitchFamily="2" charset="-122"/>
              </a:rPr>
              <a:t>	add x22, x22, x9	</a:t>
            </a:r>
            <a:endParaRPr lang="en-US" altLang="zh-CN" sz="130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Immediate: Other method for adding constant 4 to x22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Avoids the load instruction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Offer versions of the instruction 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ea typeface="宋体" panose="02010600030101010101" pitchFamily="2" charset="-122"/>
              </a:rPr>
              <a:t>		addi   x22, x22, 4	// x22= x22+ 4 </a:t>
            </a:r>
            <a:endParaRPr lang="en-US" altLang="zh-CN" sz="160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Constant zero: a register x0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smtClean="0">
                <a:solidFill>
                  <a:srgbClr val="FF3300"/>
                </a:solidFill>
                <a:ea typeface="宋体" panose="02010600030101010101" pitchFamily="2" charset="-122"/>
              </a:rPr>
              <a:t>Design Principle 3</a:t>
            </a:r>
            <a:endParaRPr lang="en-US" altLang="zh-CN" sz="2400" b="1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b="1" i="1" smtClean="0">
                <a:ea typeface="宋体" panose="02010600030101010101" pitchFamily="2" charset="-122"/>
              </a:rPr>
              <a:t> </a:t>
            </a:r>
            <a:r>
              <a:rPr lang="en-US" altLang="zh-CN" b="1" i="1" smtClean="0">
                <a:solidFill>
                  <a:srgbClr val="FF0000"/>
                </a:solidFill>
                <a:ea typeface="宋体" panose="02010600030101010101" pitchFamily="2" charset="-122"/>
              </a:rPr>
              <a:t>Make the common case fast</a:t>
            </a:r>
            <a:r>
              <a:rPr lang="en-US" altLang="zh-CN" b="1" i="1" smtClean="0">
                <a:ea typeface="宋体" panose="02010600030101010101" pitchFamily="2" charset="-122"/>
              </a:rPr>
              <a:t>: (why?)</a:t>
            </a:r>
            <a:br>
              <a:rPr lang="en-US" altLang="zh-CN" b="1" i="1" smtClean="0">
                <a:ea typeface="宋体" panose="02010600030101010101" pitchFamily="2" charset="-122"/>
              </a:rPr>
            </a:br>
            <a:r>
              <a:rPr lang="en-US" altLang="zh-CN" sz="1800" smtClean="0">
                <a:ea typeface="宋体" panose="02010600030101010101" pitchFamily="2" charset="-122"/>
              </a:rPr>
              <a:t>Constant operands occur frequently</a:t>
            </a:r>
            <a:br>
              <a:rPr lang="en-US" altLang="zh-CN" sz="1800" smtClean="0">
                <a:ea typeface="宋体" panose="02010600030101010101" pitchFamily="2" charset="-122"/>
              </a:rPr>
            </a:br>
            <a:r>
              <a:rPr lang="en-US" altLang="zh-CN" sz="1800" smtClean="0">
                <a:ea typeface="宋体" panose="02010600030101010101" pitchFamily="2" charset="-122"/>
              </a:rPr>
              <a:t>it is  very common</a:t>
            </a:r>
            <a:br>
              <a:rPr lang="en-US" altLang="zh-CN" sz="1800" smtClean="0">
                <a:ea typeface="宋体" panose="02010600030101010101" pitchFamily="2" charset="-122"/>
              </a:rPr>
            </a:br>
            <a:r>
              <a:rPr lang="en-US" altLang="zh-CN" sz="1800" smtClean="0">
                <a:ea typeface="宋体" panose="02010600030101010101" pitchFamily="2" charset="-122"/>
              </a:rPr>
              <a:t>Loading them from memory is very slow</a:t>
            </a:r>
            <a:endParaRPr lang="en-US" altLang="zh-CN" sz="1800" smtClean="0">
              <a:ea typeface="宋体" panose="02010600030101010101" pitchFamily="2" charset="-122"/>
            </a:endParaRPr>
          </a:p>
        </p:txBody>
      </p:sp>
      <p:grpSp>
        <p:nvGrpSpPr>
          <p:cNvPr id="44035" name="Group 3"/>
          <p:cNvGrpSpPr/>
          <p:nvPr/>
        </p:nvGrpSpPr>
        <p:grpSpPr bwMode="auto">
          <a:xfrm>
            <a:off x="7191375" y="2187575"/>
            <a:ext cx="809625" cy="2268538"/>
            <a:chOff x="4967" y="391"/>
            <a:chExt cx="680" cy="1905"/>
          </a:xfrm>
        </p:grpSpPr>
        <p:sp>
          <p:nvSpPr>
            <p:cNvPr id="44040" name="Line 4"/>
            <p:cNvSpPr>
              <a:spLocks noChangeShapeType="1"/>
            </p:cNvSpPr>
            <p:nvPr/>
          </p:nvSpPr>
          <p:spPr bwMode="auto">
            <a:xfrm>
              <a:off x="5193" y="436"/>
              <a:ext cx="0" cy="1860"/>
            </a:xfrm>
            <a:prstGeom prst="line">
              <a:avLst/>
            </a:prstGeom>
            <a:noFill/>
            <a:ln w="9525" cap="rnd">
              <a:solidFill>
                <a:srgbClr val="007A7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5"/>
            <p:cNvSpPr>
              <a:spLocks noChangeShapeType="1"/>
            </p:cNvSpPr>
            <p:nvPr/>
          </p:nvSpPr>
          <p:spPr bwMode="auto">
            <a:xfrm>
              <a:off x="5647" y="391"/>
              <a:ext cx="0" cy="1905"/>
            </a:xfrm>
            <a:prstGeom prst="line">
              <a:avLst/>
            </a:prstGeom>
            <a:noFill/>
            <a:ln w="9525" cap="rnd">
              <a:solidFill>
                <a:srgbClr val="007A7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5194" y="1071"/>
              <a:ext cx="453" cy="183"/>
            </a:xfrm>
            <a:prstGeom prst="rect">
              <a:avLst/>
            </a:prstGeom>
            <a:noFill/>
            <a:ln w="9525" cap="rnd" algn="ctr">
              <a:solidFill>
                <a:srgbClr val="007A77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SzTx/>
                <a:buFontTx/>
                <a:buNone/>
                <a:defRPr/>
              </a:pPr>
              <a:endParaRPr lang="zh-CN" altLang="en-US" sz="1050" smtClean="0">
                <a:latin typeface="Arial" panose="020B0604020202020204" pitchFamily="34" charset="0"/>
                <a:ea typeface="宋体" panose="02010600030101010101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043" name="Rectangle 7"/>
            <p:cNvSpPr>
              <a:spLocks noChangeArrowheads="1"/>
            </p:cNvSpPr>
            <p:nvPr/>
          </p:nvSpPr>
          <p:spPr bwMode="auto">
            <a:xfrm>
              <a:off x="5193" y="1253"/>
              <a:ext cx="454" cy="182"/>
            </a:xfrm>
            <a:prstGeom prst="rect">
              <a:avLst/>
            </a:prstGeom>
            <a:noFill/>
            <a:ln w="9525" cap="rnd" algn="ctr">
              <a:solidFill>
                <a:srgbClr val="007A77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5000"/>
                <a:buFont typeface="Wingdings" panose="05000000000000000000" pitchFamily="2" charset="2"/>
                <a:buNone/>
              </a:pPr>
              <a:endParaRPr lang="zh-CN" altLang="en-US" sz="150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044" name="Rectangle 8"/>
            <p:cNvSpPr>
              <a:spLocks noChangeArrowheads="1"/>
            </p:cNvSpPr>
            <p:nvPr/>
          </p:nvSpPr>
          <p:spPr bwMode="auto">
            <a:xfrm>
              <a:off x="5193" y="1434"/>
              <a:ext cx="454" cy="182"/>
            </a:xfrm>
            <a:prstGeom prst="rect">
              <a:avLst/>
            </a:prstGeom>
            <a:noFill/>
            <a:ln w="9525" cap="rnd" algn="ctr">
              <a:solidFill>
                <a:srgbClr val="007A77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5000"/>
                <a:buFont typeface="Wingdings" panose="05000000000000000000" pitchFamily="2" charset="2"/>
                <a:buNone/>
              </a:pPr>
              <a:endParaRPr lang="zh-CN" altLang="en-US" sz="1500"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045" name="Line 9"/>
            <p:cNvSpPr>
              <a:spLocks noChangeShapeType="1"/>
            </p:cNvSpPr>
            <p:nvPr/>
          </p:nvSpPr>
          <p:spPr bwMode="auto">
            <a:xfrm>
              <a:off x="5057" y="1616"/>
              <a:ext cx="137" cy="0"/>
            </a:xfrm>
            <a:prstGeom prst="line">
              <a:avLst/>
            </a:prstGeom>
            <a:noFill/>
            <a:ln w="9525" cap="rnd">
              <a:solidFill>
                <a:srgbClr val="007A77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5194" y="1616"/>
              <a:ext cx="453" cy="181"/>
            </a:xfrm>
            <a:prstGeom prst="rect">
              <a:avLst/>
            </a:prstGeom>
            <a:noFill/>
            <a:ln w="9525" cap="rnd" algn="ctr">
              <a:solidFill>
                <a:srgbClr val="007A77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SzTx/>
                <a:buFontTx/>
                <a:buNone/>
                <a:defRPr/>
              </a:pPr>
              <a:r>
                <a:rPr lang="en-US" altLang="zh-CN" sz="1050" smtClean="0">
                  <a:latin typeface="Arial" panose="020B0604020202020204" pitchFamily="34" charset="0"/>
                  <a:ea typeface="宋体" panose="02010600030101010101" pitchFamily="2" charset="-122"/>
                  <a:cs typeface="Arial Unicode MS" panose="020B0604020202020204" pitchFamily="34" charset="-122"/>
                </a:rPr>
                <a:t>4</a:t>
              </a:r>
              <a:endParaRPr lang="en-US" altLang="zh-CN" sz="1050" smtClean="0">
                <a:latin typeface="Arial" panose="020B0604020202020204" pitchFamily="34" charset="0"/>
                <a:ea typeface="宋体" panose="02010600030101010101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5194" y="618"/>
              <a:ext cx="453" cy="184"/>
            </a:xfrm>
            <a:prstGeom prst="rect">
              <a:avLst/>
            </a:prstGeom>
            <a:noFill/>
            <a:ln w="9525" cap="rnd" algn="ctr">
              <a:solidFill>
                <a:srgbClr val="007A77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hlink"/>
                </a:buClr>
                <a:buSzTx/>
                <a:buFontTx/>
                <a:buNone/>
                <a:defRPr/>
              </a:pPr>
              <a:endParaRPr lang="zh-CN" altLang="en-US" sz="1050" smtClean="0">
                <a:latin typeface="Arial" panose="020B0604020202020204" pitchFamily="34" charset="0"/>
                <a:ea typeface="宋体" panose="02010600030101010101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4048" name="Line 12"/>
            <p:cNvSpPr>
              <a:spLocks noChangeShapeType="1"/>
            </p:cNvSpPr>
            <p:nvPr/>
          </p:nvSpPr>
          <p:spPr bwMode="auto">
            <a:xfrm>
              <a:off x="4967" y="618"/>
              <a:ext cx="181" cy="0"/>
            </a:xfrm>
            <a:prstGeom prst="line">
              <a:avLst/>
            </a:prstGeom>
            <a:noFill/>
            <a:ln w="9525" cap="rnd">
              <a:solidFill>
                <a:srgbClr val="007A77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Text Box 13"/>
            <p:cNvSpPr txBox="1">
              <a:spLocks noChangeArrowheads="1"/>
            </p:cNvSpPr>
            <p:nvPr/>
          </p:nvSpPr>
          <p:spPr bwMode="auto">
            <a:xfrm>
              <a:off x="5239" y="846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Tx/>
                <a:buFontTx/>
                <a:buNone/>
                <a:defRPr/>
              </a:pPr>
              <a:r>
                <a:rPr lang="en-US" altLang="zh-CN" sz="1050" dirty="0" smtClean="0">
                  <a:latin typeface="Arial" panose="020B0604020202020204" pitchFamily="34" charset="0"/>
                  <a:ea typeface="宋体" panose="02010600030101010101" pitchFamily="2" charset="-122"/>
                  <a:cs typeface="Arial Unicode MS" panose="020B0604020202020204" pitchFamily="34" charset="-122"/>
                </a:rPr>
                <a:t>….</a:t>
              </a:r>
              <a:endParaRPr lang="en-US" altLang="zh-CN" sz="1050" dirty="0" smtClean="0">
                <a:latin typeface="Arial" panose="020B0604020202020204" pitchFamily="34" charset="0"/>
                <a:ea typeface="宋体" panose="02010600030101010101" pitchFamily="2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4036" name="Rectangle 14"/>
          <p:cNvSpPr>
            <a:spLocks noChangeArrowheads="1"/>
          </p:cNvSpPr>
          <p:nvPr/>
        </p:nvSpPr>
        <p:spPr bwMode="auto">
          <a:xfrm>
            <a:off x="6786563" y="2349500"/>
            <a:ext cx="34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x3</a:t>
            </a:r>
            <a:endParaRPr lang="en-US" altLang="zh-CN" sz="1200">
              <a:solidFill>
                <a:srgbClr val="00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037" name="Freeform 15"/>
          <p:cNvSpPr/>
          <p:nvPr/>
        </p:nvSpPr>
        <p:spPr bwMode="auto">
          <a:xfrm>
            <a:off x="3816350" y="2943225"/>
            <a:ext cx="3457575" cy="701675"/>
          </a:xfrm>
          <a:custGeom>
            <a:avLst/>
            <a:gdLst>
              <a:gd name="T0" fmla="*/ 2147483646 w 2904"/>
              <a:gd name="T1" fmla="*/ 0 h 635"/>
              <a:gd name="T2" fmla="*/ 2147483646 w 2904"/>
              <a:gd name="T3" fmla="*/ 2147483646 h 635"/>
              <a:gd name="T4" fmla="*/ 2147483646 w 2904"/>
              <a:gd name="T5" fmla="*/ 2147483646 h 635"/>
              <a:gd name="T6" fmla="*/ 2147483646 w 2904"/>
              <a:gd name="T7" fmla="*/ 2147483646 h 635"/>
              <a:gd name="T8" fmla="*/ 2147483646 w 2904"/>
              <a:gd name="T9" fmla="*/ 2147483646 h 635"/>
              <a:gd name="T10" fmla="*/ 2147483646 w 2904"/>
              <a:gd name="T11" fmla="*/ 2147483646 h 635"/>
              <a:gd name="T12" fmla="*/ 2147483646 w 2904"/>
              <a:gd name="T13" fmla="*/ 2147483646 h 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04"/>
              <a:gd name="T22" fmla="*/ 0 h 635"/>
              <a:gd name="T23" fmla="*/ 2904 w 2904"/>
              <a:gd name="T24" fmla="*/ 635 h 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04" h="635">
                <a:moveTo>
                  <a:pt x="91" y="0"/>
                </a:moveTo>
                <a:cubicBezTo>
                  <a:pt x="114" y="38"/>
                  <a:pt x="137" y="76"/>
                  <a:pt x="182" y="91"/>
                </a:cubicBezTo>
                <a:cubicBezTo>
                  <a:pt x="227" y="106"/>
                  <a:pt x="0" y="91"/>
                  <a:pt x="363" y="91"/>
                </a:cubicBezTo>
                <a:cubicBezTo>
                  <a:pt x="726" y="91"/>
                  <a:pt x="1966" y="68"/>
                  <a:pt x="2359" y="91"/>
                </a:cubicBezTo>
                <a:cubicBezTo>
                  <a:pt x="2752" y="114"/>
                  <a:pt x="2654" y="174"/>
                  <a:pt x="2722" y="227"/>
                </a:cubicBezTo>
                <a:cubicBezTo>
                  <a:pt x="2790" y="280"/>
                  <a:pt x="2738" y="340"/>
                  <a:pt x="2768" y="408"/>
                </a:cubicBezTo>
                <a:cubicBezTo>
                  <a:pt x="2798" y="476"/>
                  <a:pt x="2851" y="555"/>
                  <a:pt x="2904" y="635"/>
                </a:cubicBezTo>
              </a:path>
            </a:pathLst>
          </a:custGeom>
          <a:noFill/>
          <a:ln w="9525" cap="rnd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Rectangle 16"/>
          <p:cNvSpPr>
            <a:spLocks noChangeArrowheads="1"/>
          </p:cNvSpPr>
          <p:nvPr/>
        </p:nvSpPr>
        <p:spPr bwMode="auto">
          <a:xfrm>
            <a:off x="6354763" y="3590925"/>
            <a:ext cx="1108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SzTx/>
              <a:buFontTx/>
              <a:buNone/>
              <a:defRPr/>
            </a:pPr>
            <a:r>
              <a:rPr lang="en-US" altLang="zh-CN" sz="1000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panose="020B0604020202020204" pitchFamily="34" charset="-122"/>
              </a:rPr>
              <a:t>AddrConstants</a:t>
            </a:r>
            <a:r>
              <a:rPr lang="en-US" altLang="zh-CN" sz="750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panose="020B0604020202020204" pitchFamily="34" charset="-122"/>
              </a:rPr>
              <a:t>4</a:t>
            </a:r>
            <a:endParaRPr lang="en-US" altLang="zh-CN" sz="750" dirty="0" smtClean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44039" name="标题 1"/>
          <p:cNvSpPr>
            <a:spLocks noGrp="1"/>
          </p:cNvSpPr>
          <p:nvPr>
            <p:ph type="title"/>
          </p:nvPr>
        </p:nvSpPr>
        <p:spPr>
          <a:xfrm>
            <a:off x="684213" y="446088"/>
            <a:ext cx="6624637" cy="461962"/>
          </a:xfrm>
        </p:spPr>
        <p:txBody>
          <a:bodyPr/>
          <a:lstStyle/>
          <a:p>
            <a:pPr algn="ctr"/>
            <a:r>
              <a:rPr lang="en-US" altLang="zh-CN" sz="2400" smtClean="0">
                <a:ea typeface="宋体" panose="02010600030101010101" pitchFamily="2" charset="-122"/>
              </a:rPr>
              <a:t>Constant or Immediate Operands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B32BF43-8EE6-40EB-8278-737730B889C7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45059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Unsigned Binary Integers</a:t>
            </a:r>
            <a:endParaRPr lang="en-US" altLang="en-US" sz="3600" smtClean="0"/>
          </a:p>
        </p:txBody>
      </p:sp>
      <p:sp>
        <p:nvSpPr>
          <p:cNvPr id="4506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an n-bit number</a:t>
            </a:r>
            <a:endParaRPr lang="en-AU" altLang="en-US" smtClean="0"/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1476375" y="1700213"/>
          <a:ext cx="6010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" imgW="2501900" imgH="241300" progId="Equation.3">
                  <p:embed/>
                </p:oleObj>
              </mc:Choice>
              <mc:Fallback>
                <p:oleObj name="Equation" r:id="rId1" imgW="2501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00213"/>
                        <a:ext cx="6010275" cy="5794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84213" y="1844675"/>
            <a:ext cx="82804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Range: 0 to +2</a:t>
            </a:r>
            <a:r>
              <a:rPr lang="en-US" altLang="en-US" baseline="30000"/>
              <a:t>n</a:t>
            </a:r>
            <a:r>
              <a:rPr lang="en-US" altLang="en-US"/>
              <a:t> – 1</a:t>
            </a:r>
            <a:endParaRPr lang="en-US" altLang="en-US"/>
          </a:p>
          <a:p>
            <a:pPr eaLnBrk="1" hangingPunct="1"/>
            <a:r>
              <a:rPr lang="en-US" altLang="en-US"/>
              <a:t>Example</a:t>
            </a:r>
            <a:endParaRPr lang="en-US" altLang="en-US"/>
          </a:p>
          <a:p>
            <a:pPr lvl="1" eaLnBrk="1" hangingPunct="1"/>
            <a:r>
              <a:rPr lang="en-US" altLang="en-US" sz="2400"/>
              <a:t>0000 0000 … 0000 1011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 sz="2800"/>
              <a:t>Using 64 bits: 0 to +18,446,774,073,709,551,615</a:t>
            </a:r>
            <a:endParaRPr lang="en-US" altLang="en-US" sz="28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§2.4 Signed and Unsigned Numbers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7BAA5684-C2E3-4D48-BCCC-8580E4CCF94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2’s-Complement Signed Integers</a:t>
            </a:r>
            <a:endParaRPr lang="en-AU" altLang="en-US" sz="40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an n-bit number</a:t>
            </a:r>
            <a:endParaRPr lang="en-AU" altLang="en-US" smtClean="0"/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1" imgW="2590800" imgH="241300" progId="Equation.3">
                  <p:embed/>
                </p:oleObj>
              </mc:Choice>
              <mc:Fallback>
                <p:oleObj name="Equation" r:id="rId1" imgW="2590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755650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–2</a:t>
            </a:r>
            <a:r>
              <a:rPr lang="en-US" altLang="en-US" baseline="30000"/>
              <a:t>n – 1</a:t>
            </a:r>
            <a:r>
              <a:rPr lang="en-US" altLang="en-US"/>
              <a:t> to +2</a:t>
            </a:r>
            <a:r>
              <a:rPr lang="en-US" altLang="en-US" baseline="30000"/>
              <a:t>n – 1</a:t>
            </a:r>
            <a:r>
              <a:rPr lang="en-US" altLang="en-US"/>
              <a:t> – 1</a:t>
            </a:r>
            <a:endParaRPr lang="en-US" altLang="en-US"/>
          </a:p>
          <a:p>
            <a:pPr eaLnBrk="1" hangingPunct="1"/>
            <a:r>
              <a:rPr lang="en-US" altLang="en-US"/>
              <a:t>Example</a:t>
            </a:r>
            <a:endParaRPr lang="en-US" altLang="en-US"/>
          </a:p>
          <a:p>
            <a:pPr lvl="1" eaLnBrk="1" hangingPunct="1"/>
            <a:r>
              <a:rPr lang="en-US" altLang="en-US" sz="2400"/>
              <a:t>1111 1111 … 1111 1100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 sz="2800"/>
              <a:t>Using 64 bits: −9,223,372,036,854,775,808</a:t>
            </a:r>
            <a:br>
              <a:rPr lang="en-US" altLang="en-US" sz="2800"/>
            </a:br>
            <a:r>
              <a:rPr lang="en-US" altLang="en-US" sz="2800"/>
              <a:t>			to 9,223,372,036,854,775,807</a:t>
            </a:r>
            <a:endParaRPr lang="en-US" altLang="en-US" sz="2800"/>
          </a:p>
        </p:txBody>
      </p:sp>
      <p:sp>
        <p:nvSpPr>
          <p:cNvPr id="47111" name="文本框 1"/>
          <p:cNvSpPr txBox="1">
            <a:spLocks noChangeArrowheads="1"/>
          </p:cNvSpPr>
          <p:nvPr/>
        </p:nvSpPr>
        <p:spPr bwMode="auto">
          <a:xfrm>
            <a:off x="6588125" y="3357563"/>
            <a:ext cx="3097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2^31=2 147 483 648</a:t>
            </a:r>
            <a:endParaRPr lang="zh-CN" altLang="en-US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8D6ACAAD-8BE3-4B20-A086-DE3324FC7B84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Set</a:t>
            </a:r>
            <a:endParaRPr lang="en-AU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repertoire of instructions of a computer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Different computers have different instruction sets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with many aspects in common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Early computers had very simple instruction sets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Simplified implementation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Many modern computers also have simple instruction sets</a:t>
            </a:r>
            <a:endParaRPr lang="en-US" altLang="en-US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 Introduction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066680F4-1AC4-40E1-8444-F6EAA1E7D76E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2’s-Complement Signed Integers</a:t>
            </a:r>
            <a:endParaRPr lang="en-AU" altLang="en-US" sz="4000" smtClean="0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Unsigned Binary Integers</a:t>
            </a:r>
            <a:endParaRPr lang="en-US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2800" dirty="0" smtClean="0"/>
              <a:t>Bit 63 is sign bit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2400" dirty="0" smtClean="0"/>
              <a:t>1 for negative numbers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2400" dirty="0" smtClean="0"/>
              <a:t>0 for non-negative numbers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AU" altLang="en-US" sz="2800" dirty="0" smtClean="0"/>
              <a:t>–(–2</a:t>
            </a:r>
            <a:r>
              <a:rPr lang="en-AU" altLang="en-US" sz="2800" baseline="30000" dirty="0" smtClean="0"/>
              <a:t>n – 1</a:t>
            </a:r>
            <a:r>
              <a:rPr lang="en-AU" altLang="en-US" sz="2800" dirty="0" smtClean="0"/>
              <a:t>) can’t be represented</a:t>
            </a:r>
            <a:endParaRPr lang="en-AU" altLang="en-US" sz="2800" dirty="0" smtClean="0"/>
          </a:p>
          <a:p>
            <a:pPr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2800" dirty="0" smtClean="0"/>
              <a:t>Non-negative numbers have the same unsigned and 2’s complement representation</a:t>
            </a:r>
            <a:endParaRPr lang="en-AU" altLang="en-US" sz="2800" dirty="0" smtClean="0"/>
          </a:p>
          <a:p>
            <a:pPr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2800" dirty="0" smtClean="0"/>
              <a:t>Some specific numbers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2400" dirty="0" smtClean="0"/>
              <a:t>  0:	0000 0000 … 0000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AU" altLang="en-US" sz="2400" dirty="0" smtClean="0"/>
              <a:t>–1:	1111 1111 … 1111</a:t>
            </a:r>
            <a:endParaRPr lang="en-AU" alt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2400" dirty="0" smtClean="0"/>
              <a:t>Most-negative:	1000 0000 … 0000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1341120" algn="l"/>
                <a:tab pos="2874645" algn="l"/>
              </a:tabLst>
              <a:defRPr/>
            </a:pPr>
            <a:r>
              <a:rPr lang="en-US" altLang="en-US" sz="2400" dirty="0" smtClean="0"/>
              <a:t>Most-positive:	0111 1111 … 1111</a:t>
            </a:r>
            <a:endParaRPr lang="en-AU" alt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3619E299-CB6B-49DA-AADC-37C50C55B28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Signed Negation</a:t>
            </a:r>
            <a:endParaRPr lang="en-AU" altLang="en-US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Complement and add 1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Complement means 1 </a:t>
            </a:r>
            <a:r>
              <a:rPr lang="en-US" altLang="en-US" smtClean="0">
                <a:cs typeface="Arial" panose="020B0604020202020204" pitchFamily="34" charset="0"/>
              </a:rPr>
              <a:t>→ </a:t>
            </a:r>
            <a:r>
              <a:rPr lang="en-US" altLang="en-US" smtClean="0"/>
              <a:t>0, 0 </a:t>
            </a:r>
            <a:r>
              <a:rPr lang="en-US" altLang="en-US" smtClean="0">
                <a:cs typeface="Arial" panose="020B0604020202020204" pitchFamily="34" charset="0"/>
              </a:rPr>
              <a:t>→</a:t>
            </a:r>
            <a:r>
              <a:rPr lang="en-US" altLang="en-US" smtClean="0"/>
              <a:t> 1</a:t>
            </a:r>
            <a:endParaRPr lang="en-US" altLang="en-US" smtClean="0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1" imgW="1562100" imgH="508000" progId="Equation.3">
                  <p:embed/>
                </p:oleObj>
              </mc:Choice>
              <mc:Fallback>
                <p:oleObj name="Equation" r:id="rId1" imgW="15621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Example: negate +2</a:t>
            </a:r>
            <a:endParaRPr lang="en-US" altLang="en-US"/>
          </a:p>
          <a:p>
            <a:pPr lvl="1" eaLnBrk="1" hangingPunct="1"/>
            <a:r>
              <a:rPr lang="en-US" altLang="en-US"/>
              <a:t>+2 = 0000 0000 … 0010</a:t>
            </a:r>
            <a:r>
              <a:rPr lang="en-US" altLang="en-US" baseline="-25000"/>
              <a:t>two</a:t>
            </a:r>
            <a:endParaRPr lang="en-US" altLang="en-US"/>
          </a:p>
          <a:p>
            <a:pPr lvl="1" eaLnBrk="1" hangingPunct="1"/>
            <a:r>
              <a:rPr lang="en-US" altLang="en-US"/>
              <a:t>–2 = 1111 1111 … 1101</a:t>
            </a:r>
            <a:r>
              <a:rPr lang="en-US" altLang="en-US" baseline="-25000"/>
              <a:t>two</a:t>
            </a:r>
            <a:r>
              <a:rPr lang="en-US" altLang="en-US"/>
              <a:t> + 1</a:t>
            </a:r>
            <a:br>
              <a:rPr lang="en-US" altLang="en-US"/>
            </a:br>
            <a:r>
              <a:rPr lang="en-US" altLang="en-US"/>
              <a:t>     = 1111 1111 … 1110</a:t>
            </a:r>
            <a:r>
              <a:rPr lang="en-US" altLang="en-US" baseline="-25000"/>
              <a:t>two</a:t>
            </a:r>
            <a:endParaRPr lang="en-US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90055AC5-C436-474B-908D-CE8C142896BF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 Extension</a:t>
            </a:r>
            <a:endParaRPr lang="en-AU" altLang="en-US" smtClean="0"/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Representing a number using more bits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Preserve the numeric value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Replicate the sign bit to the left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c.f. unsigned values: extend with 0s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Examples: 8-bit to 16-bit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+2: </a:t>
            </a:r>
            <a:r>
              <a:rPr lang="en-US" altLang="en-US" sz="2400" smtClean="0">
                <a:solidFill>
                  <a:schemeClr val="hlink"/>
                </a:solidFill>
              </a:rPr>
              <a:t>0</a:t>
            </a:r>
            <a:r>
              <a:rPr lang="en-US" altLang="en-US" sz="2400" smtClean="0"/>
              <a:t>000 0010 =&gt; </a:t>
            </a:r>
            <a:r>
              <a:rPr lang="en-US" altLang="en-US" sz="2400" smtClean="0">
                <a:solidFill>
                  <a:schemeClr val="hlink"/>
                </a:solidFill>
              </a:rPr>
              <a:t>0000 0000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hlink"/>
                </a:solidFill>
              </a:rPr>
              <a:t>0</a:t>
            </a:r>
            <a:r>
              <a:rPr lang="en-US" altLang="en-US" sz="2400" smtClean="0"/>
              <a:t>000 0010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smtClean="0"/>
              <a:t>–2: </a:t>
            </a:r>
            <a:r>
              <a:rPr lang="en-AU" altLang="en-US" sz="2400" smtClean="0">
                <a:solidFill>
                  <a:schemeClr val="hlink"/>
                </a:solidFill>
              </a:rPr>
              <a:t>1</a:t>
            </a:r>
            <a:r>
              <a:rPr lang="en-AU" altLang="en-US" sz="2400" smtClean="0"/>
              <a:t>111 1110 =&gt; </a:t>
            </a:r>
            <a:r>
              <a:rPr lang="en-AU" altLang="en-US" sz="2400" smtClean="0">
                <a:solidFill>
                  <a:schemeClr val="hlink"/>
                </a:solidFill>
              </a:rPr>
              <a:t>1111 1111</a:t>
            </a:r>
            <a:r>
              <a:rPr lang="en-AU" altLang="en-US" sz="2400" smtClean="0"/>
              <a:t> </a:t>
            </a:r>
            <a:r>
              <a:rPr lang="en-AU" altLang="en-US" sz="2400" smtClean="0">
                <a:solidFill>
                  <a:schemeClr val="hlink"/>
                </a:solidFill>
              </a:rPr>
              <a:t>1</a:t>
            </a:r>
            <a:r>
              <a:rPr lang="en-AU" altLang="en-US" sz="2400" smtClean="0"/>
              <a:t>111 1110</a:t>
            </a:r>
            <a:endParaRPr lang="en-AU" altLang="en-US" sz="2400" smtClean="0"/>
          </a:p>
          <a:p>
            <a:pPr lvl="1" eaLnBrk="1" hangingPunct="1">
              <a:lnSpc>
                <a:spcPct val="90000"/>
              </a:lnSpc>
            </a:pPr>
            <a:endParaRPr lang="en-AU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 RISC-V instruction set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Lucida Console" panose="020B0609040504020204" pitchFamily="49" charset="0"/>
              </a:rPr>
              <a:t>lb</a:t>
            </a:r>
            <a:r>
              <a:rPr lang="en-US" altLang="en-US" sz="2400" smtClean="0"/>
              <a:t>:  sign-extend loaded byte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Lucida Console" panose="020B0609040504020204" pitchFamily="49" charset="0"/>
              </a:rPr>
              <a:t>lbu</a:t>
            </a:r>
            <a:r>
              <a:rPr lang="en-US" altLang="en-US" sz="2400" smtClean="0"/>
              <a:t>: zero-extend loaded byte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F0D6A55-31B4-4C89-945E-CDA93ADF04EA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Representing Instructions</a:t>
            </a:r>
            <a:endParaRPr lang="en-AU" altLang="en-US" smtClean="0"/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Instructions are encoded in binary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Called machine code</a:t>
            </a:r>
            <a:endParaRPr lang="en-US" altLang="en-US" sz="2400" smtClean="0"/>
          </a:p>
          <a:p>
            <a:pPr lvl="1" eaLnBrk="1" hangingPunct="1"/>
            <a:endParaRPr lang="en-US" altLang="en-US" sz="2400" smtClean="0"/>
          </a:p>
          <a:p>
            <a:pPr eaLnBrk="1" hangingPunct="1"/>
            <a:r>
              <a:rPr lang="en-US" altLang="en-US" sz="2800" smtClean="0"/>
              <a:t>RISC-V instructions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Encoded as 32-bit instruction words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Small number of formats encoding operation code (opcode), register numbers, …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Regularity!</a:t>
            </a:r>
            <a:endParaRPr lang="en-US" altLang="en-US" sz="2400" smtClean="0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§2.5 Representing Instructions in the Computer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463E2C36-9C63-4227-A89B-F4FC117289A9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Hexadecimal</a:t>
            </a:r>
            <a:endParaRPr lang="en-AU" altLang="en-US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mtClean="0"/>
              <a:t>Base 16</a:t>
            </a:r>
            <a:endParaRPr lang="en-AU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Compact representation of bit strings</a:t>
            </a:r>
            <a:endParaRPr lang="en-AU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AU" altLang="en-US" smtClean="0"/>
              <a:t>4 bits per hex digit</a:t>
            </a:r>
            <a:endParaRPr lang="en-AU" altLang="en-US" smtClean="0"/>
          </a:p>
        </p:txBody>
      </p:sp>
      <p:graphicFrame>
        <p:nvGraphicFramePr>
          <p:cNvPr id="441420" name="Group 76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/>
                <a:gridCol w="1135062"/>
                <a:gridCol w="665163"/>
                <a:gridCol w="1116012"/>
                <a:gridCol w="684213"/>
                <a:gridCol w="1098550"/>
                <a:gridCol w="630237"/>
                <a:gridCol w="1150938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1110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96" name="Rectangle 77"/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/>
              <a:t>Example: eca8 6420</a:t>
            </a:r>
            <a:endParaRPr lang="en-AU" altLang="en-US"/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1110 1100 1010 1000 0110 0100 0010 0000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1A971B93-DF69-4FFA-9E55-61879721D5F7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5939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RISC-V R-format Instructions</a:t>
            </a:r>
            <a:endParaRPr lang="en-AU" altLang="en-US" smtClean="0"/>
          </a:p>
        </p:txBody>
      </p:sp>
      <p:sp>
        <p:nvSpPr>
          <p:cNvPr id="5939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 smtClean="0"/>
              <a:t>Instruction fields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opcode: operation code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rd: destination register number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funct3: 3-bit function code (additional opcode)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rs1: the first source register number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rs2: the second source register number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funct7: 7-bit function code (additional opcode)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AU" altLang="en-US" smtClean="0"/>
          </a:p>
        </p:txBody>
      </p:sp>
      <p:grpSp>
        <p:nvGrpSpPr>
          <p:cNvPr id="59397" name="Group 2"/>
          <p:cNvGrpSpPr/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59398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59399" name="Text Box 6"/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59400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59401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9402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59403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59404" name="Text Box 11"/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59405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59406" name="Text Box 13"/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9407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9408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9409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6BD4C7A9-F48B-4B57-9E97-87D893BFCEA5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61443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R-format Example</a:t>
            </a:r>
            <a:endParaRPr lang="en-AU" altLang="en-US" smtClean="0"/>
          </a:p>
        </p:txBody>
      </p:sp>
      <p:sp>
        <p:nvSpPr>
          <p:cNvPr id="6144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Lucida Console" panose="020B0609040504020204" pitchFamily="49" charset="0"/>
              </a:rPr>
              <a:t>	add x9,x20,x21</a:t>
            </a:r>
            <a:endParaRPr lang="en-US" altLang="en-US" smtClean="0">
              <a:latin typeface="Lucida Console" panose="020B0609040504020204" pitchFamily="49" charset="0"/>
            </a:endParaRPr>
          </a:p>
        </p:txBody>
      </p:sp>
      <p:sp>
        <p:nvSpPr>
          <p:cNvPr id="61445" name="Rectangle 35"/>
          <p:cNvSpPr>
            <a:spLocks noChangeArrowheads="1"/>
          </p:cNvSpPr>
          <p:nvPr/>
        </p:nvSpPr>
        <p:spPr bwMode="auto">
          <a:xfrm>
            <a:off x="696913" y="4583113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61446" name="Group 26"/>
          <p:cNvGrpSpPr/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61459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61460" name="Text Box 6"/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61461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61462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61463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61464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61465" name="Text Box 11"/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1466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1467" name="Text Box 13"/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1468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1469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1470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61447" name="Text Box 5"/>
          <p:cNvSpPr txBox="1">
            <a:spLocks noChangeArrowheads="1"/>
          </p:cNvSpPr>
          <p:nvPr/>
        </p:nvSpPr>
        <p:spPr bwMode="auto">
          <a:xfrm>
            <a:off x="1331913" y="322421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26289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37084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57277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61451" name="Text Box 9"/>
          <p:cNvSpPr txBox="1">
            <a:spLocks noChangeArrowheads="1"/>
          </p:cNvSpPr>
          <p:nvPr/>
        </p:nvSpPr>
        <p:spPr bwMode="auto">
          <a:xfrm>
            <a:off x="4789488" y="3224213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61452" name="Text Box 10"/>
          <p:cNvSpPr txBox="1">
            <a:spLocks noChangeArrowheads="1"/>
          </p:cNvSpPr>
          <p:nvPr/>
        </p:nvSpPr>
        <p:spPr bwMode="auto">
          <a:xfrm>
            <a:off x="6807200" y="3224213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61453" name="Text Box 5"/>
          <p:cNvSpPr txBox="1">
            <a:spLocks noChangeArrowheads="1"/>
          </p:cNvSpPr>
          <p:nvPr/>
        </p:nvSpPr>
        <p:spPr bwMode="auto">
          <a:xfrm>
            <a:off x="1331913" y="38877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61454" name="Text Box 6"/>
          <p:cNvSpPr txBox="1">
            <a:spLocks noChangeArrowheads="1"/>
          </p:cNvSpPr>
          <p:nvPr/>
        </p:nvSpPr>
        <p:spPr bwMode="auto">
          <a:xfrm>
            <a:off x="26289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61455" name="Text Box 7"/>
          <p:cNvSpPr txBox="1">
            <a:spLocks noChangeArrowheads="1"/>
          </p:cNvSpPr>
          <p:nvPr/>
        </p:nvSpPr>
        <p:spPr bwMode="auto">
          <a:xfrm>
            <a:off x="37084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61456" name="Text Box 8"/>
          <p:cNvSpPr txBox="1">
            <a:spLocks noChangeArrowheads="1"/>
          </p:cNvSpPr>
          <p:nvPr/>
        </p:nvSpPr>
        <p:spPr bwMode="auto">
          <a:xfrm>
            <a:off x="57277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61457" name="Text Box 9"/>
          <p:cNvSpPr txBox="1">
            <a:spLocks noChangeArrowheads="1"/>
          </p:cNvSpPr>
          <p:nvPr/>
        </p:nvSpPr>
        <p:spPr bwMode="auto">
          <a:xfrm>
            <a:off x="4789488" y="3887788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61458" name="Text Box 10"/>
          <p:cNvSpPr txBox="1">
            <a:spLocks noChangeArrowheads="1"/>
          </p:cNvSpPr>
          <p:nvPr/>
        </p:nvSpPr>
        <p:spPr bwMode="auto">
          <a:xfrm>
            <a:off x="6807200" y="3887788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9C2C04F9-94AD-4748-856D-0FC7F405F645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63491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RISC-V I-format Instructions</a:t>
            </a:r>
            <a:endParaRPr lang="en-AU" altLang="en-US" smtClean="0"/>
          </a:p>
        </p:txBody>
      </p:sp>
      <p:sp>
        <p:nvSpPr>
          <p:cNvPr id="63492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16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Immediate arithmetic and load instructions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rs1: source or base address register number</a:t>
            </a: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immediate: constant operand, or offset added to base address</a:t>
            </a:r>
            <a:endParaRPr lang="en-US" altLang="en-US" sz="16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2s-complement, sign extended</a:t>
            </a: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Design Principle 3:</a:t>
            </a:r>
            <a:r>
              <a:rPr lang="en-US" altLang="en-US" sz="2400" smtClean="0"/>
              <a:t> Good design demands good compromises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Different formats complicate decoding, but allow 32-bit instructions uniformly</a:t>
            </a: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Keep formats as similar as possible</a:t>
            </a: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Lucida Console" panose="020B0609040504020204" pitchFamily="49" charset="0"/>
              </a:rPr>
              <a:t>ld	x9, 64(x22)</a:t>
            </a:r>
            <a:br>
              <a:rPr lang="en-US" altLang="en-US" sz="2400" smtClean="0">
                <a:latin typeface="Lucida Console" panose="020B0609040504020204" pitchFamily="49" charset="0"/>
              </a:rPr>
            </a:br>
            <a:r>
              <a:rPr lang="en-US" altLang="en-US" sz="2400" smtClean="0">
                <a:latin typeface="Lucida Console" panose="020B0609040504020204" pitchFamily="49" charset="0"/>
              </a:rPr>
              <a:t>sd	x9, 96(x22)</a:t>
            </a:r>
            <a:endParaRPr lang="en-US" altLang="en-US" sz="240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grpSp>
        <p:nvGrpSpPr>
          <p:cNvPr id="63493" name="Group 1"/>
          <p:cNvGrpSpPr/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63494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63495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63497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3501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3502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3503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B6A9DE18-8132-4918-92C7-D40377034BA1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65539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RISC-V S-format Instructions</a:t>
            </a:r>
            <a:endParaRPr lang="en-AU" altLang="en-US" smtClean="0"/>
          </a:p>
        </p:txBody>
      </p:sp>
      <p:sp>
        <p:nvSpPr>
          <p:cNvPr id="65540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70875" cy="1706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Different immediate format for store instructions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rs1: base address register number</a:t>
            </a: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rs2: source operand register number</a:t>
            </a: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immediate: offset added to base address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Split so that rs1 and rs2 fields always in the same place</a:t>
            </a:r>
            <a:endParaRPr lang="en-US" altLang="en-US" sz="1800" smtClean="0"/>
          </a:p>
        </p:txBody>
      </p:sp>
      <p:grpSp>
        <p:nvGrpSpPr>
          <p:cNvPr id="65541" name="Group 15"/>
          <p:cNvGrpSpPr/>
          <p:nvPr/>
        </p:nvGrpSpPr>
        <p:grpSpPr bwMode="auto">
          <a:xfrm>
            <a:off x="1187450" y="1125538"/>
            <a:ext cx="6772275" cy="944562"/>
            <a:chOff x="1331640" y="1391533"/>
            <a:chExt cx="6771978" cy="777698"/>
          </a:xfrm>
        </p:grpSpPr>
        <p:sp>
          <p:nvSpPr>
            <p:cNvPr id="65545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65546" name="Text Box 6"/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6554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6554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6554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6555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65551" name="Text Box 11"/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5552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5553" name="Text Box 13"/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5554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5555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5556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65542" name="TextBox 2"/>
          <p:cNvSpPr txBox="1">
            <a:spLocks noChangeArrowheads="1"/>
          </p:cNvSpPr>
          <p:nvPr/>
        </p:nvSpPr>
        <p:spPr bwMode="auto">
          <a:xfrm>
            <a:off x="1244600" y="1147763"/>
            <a:ext cx="1181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imm[11:5]</a:t>
            </a:r>
            <a:endParaRPr lang="en-US" altLang="en-US" sz="1800"/>
          </a:p>
        </p:txBody>
      </p:sp>
      <p:sp>
        <p:nvSpPr>
          <p:cNvPr id="65543" name="TextBox 37"/>
          <p:cNvSpPr txBox="1">
            <a:spLocks noChangeArrowheads="1"/>
          </p:cNvSpPr>
          <p:nvPr/>
        </p:nvSpPr>
        <p:spPr bwMode="auto">
          <a:xfrm>
            <a:off x="5591175" y="1147763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  <a:endParaRPr lang="en-US" altLang="en-US" sz="1800"/>
          </a:p>
        </p:txBody>
      </p:sp>
      <p:pic>
        <p:nvPicPr>
          <p:cNvPr id="6554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16338"/>
            <a:ext cx="813752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BEC4D5-E055-44C2-A222-1D7BCD25FC5C}" type="slidenum">
              <a:rPr lang="en-AU" altLang="en-US" sz="1400" smtClean="0"/>
            </a:fld>
            <a:endParaRPr lang="en-AU" altLang="en-US" sz="1400" smtClean="0"/>
          </a:p>
        </p:txBody>
      </p:sp>
      <p:pic>
        <p:nvPicPr>
          <p:cNvPr id="67587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7632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63881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16338"/>
            <a:ext cx="784860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FD875812-A0E5-4C40-8616-0B4EEE90223B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RISC-V Instruction Set</a:t>
            </a:r>
            <a:endParaRPr lang="en-AU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Used as the example throughout the book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Developed at UC Berkeley as open ISA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Now managed by the RISC-V Foundation (</a:t>
            </a:r>
            <a:r>
              <a:rPr lang="en-US" altLang="en-US" sz="2800" u="sng" smtClean="0">
                <a:solidFill>
                  <a:schemeClr val="accent1"/>
                </a:solidFill>
              </a:rPr>
              <a:t>riscv.org</a:t>
            </a:r>
            <a:r>
              <a:rPr lang="en-US" altLang="en-US" sz="2800" smtClean="0"/>
              <a:t>)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Typical of many modern ISAs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See RISC-V Reference Data tear-out card</a:t>
            </a:r>
            <a:endParaRPr lang="en-US" altLang="en-US" sz="2400" smtClean="0"/>
          </a:p>
          <a:p>
            <a:pPr eaLnBrk="1" hangingPunct="1"/>
            <a:r>
              <a:rPr lang="en-US" altLang="en-US" sz="2800" smtClean="0"/>
              <a:t>Similar ISAs have a large share of embedded core market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Applications in consumer electronics, network/storage equipment, cameras, printers, …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BE84C68-F38A-4A7E-B76E-1F978510220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Stored Program Computers</a:t>
            </a:r>
            <a:endParaRPr lang="en-AU" altLang="en-US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Instructions represented in binary, just like data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Instructions and data stored in memory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Programs can operate on programs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e.g., compilers, linkers, …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Binary compatibility allows compiled programs to work on different computers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Standardized ISAs</a:t>
            </a:r>
            <a:endParaRPr lang="en-AU" altLang="en-US" sz="2400" smtClean="0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  <a:endParaRPr lang="en-US" altLang="en-US" sz="2400" b="1">
              <a:solidFill>
                <a:schemeClr val="folHlink"/>
              </a:solidFill>
              <a:latin typeface="Arial Black" panose="020B0A04020102020204" pitchFamily="34" charset="0"/>
            </a:endParaRPr>
          </a:p>
        </p:txBody>
      </p:sp>
      <p:pic>
        <p:nvPicPr>
          <p:cNvPr id="68614" name="Picture 7" descr="f02-07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C22B9D46-02A3-4947-95BB-E7220E161843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Operations</a:t>
            </a:r>
            <a:endParaRPr lang="en-AU" altLang="en-US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smtClean="0"/>
              <a:t>Instructions for bitwise manipulation</a:t>
            </a:r>
            <a:endParaRPr lang="en-AU" altLang="en-US" smtClean="0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/>
                <a:gridCol w="1366838"/>
                <a:gridCol w="1512887"/>
                <a:gridCol w="2087563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Operation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RISC-V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Shift left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slli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Shift right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&gt;&gt;&gt;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srli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Bit-by-bit AND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and, andi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Bit-by-bit OR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or, ori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Bit-by-bit XOR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xor, xori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Bit-by-bit NOT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</a:t>
                      </a:r>
                      <a:endParaRPr kumimoji="0" lang="en-AU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0702" name="Rectangle 41"/>
          <p:cNvSpPr>
            <a:spLocks noChangeArrowheads="1"/>
          </p:cNvSpPr>
          <p:nvPr/>
        </p:nvSpPr>
        <p:spPr bwMode="auto">
          <a:xfrm>
            <a:off x="684213" y="5157788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Useful for extracting and inserting groups of bits in a word</a:t>
            </a:r>
            <a:endParaRPr lang="en-AU" altLang="en-US"/>
          </a:p>
        </p:txBody>
      </p:sp>
      <p:sp>
        <p:nvSpPr>
          <p:cNvPr id="70703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§2.6 Logical Operations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AAA91D67-00C0-4C01-B243-86A80BDAD16F}" type="slidenum">
              <a:rPr lang="en-AU" altLang="en-US" sz="1400" smtClean="0"/>
            </a:fld>
            <a:endParaRPr lang="en-AU" altLang="en-US" sz="1400" smtClean="0"/>
          </a:p>
        </p:txBody>
      </p:sp>
      <p:pic>
        <p:nvPicPr>
          <p:cNvPr id="72707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835183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文本框 3"/>
          <p:cNvSpPr txBox="1">
            <a:spLocks noChangeArrowheads="1"/>
          </p:cNvSpPr>
          <p:nvPr/>
        </p:nvSpPr>
        <p:spPr bwMode="auto">
          <a:xfrm>
            <a:off x="611188" y="5516563"/>
            <a:ext cx="7345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来源：</a:t>
            </a:r>
            <a:r>
              <a:rPr lang="en-US" altLang="zh-CN" sz="1800">
                <a:ea typeface="宋体" panose="02010600030101010101" pitchFamily="2" charset="-122"/>
              </a:rPr>
              <a:t>【RISC-V-Reader-Chinese-v2p1.pdf 】   P120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47E2499E-FA48-436C-8CF5-2EC119322CF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 Operations</a:t>
            </a:r>
            <a:endParaRPr lang="en-AU" altLang="en-US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immed: how many positions to shift 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Shift left logical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Shift left and fill with 0 bits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slli</a:t>
            </a:r>
            <a:r>
              <a:rPr lang="en-US" altLang="en-US" smtClean="0"/>
              <a:t> by </a:t>
            </a:r>
            <a:r>
              <a:rPr lang="en-US" altLang="en-US" i="1" smtClean="0"/>
              <a:t>i</a:t>
            </a:r>
            <a:r>
              <a:rPr lang="en-US" altLang="en-US" smtClean="0"/>
              <a:t> bits multiplies by 2</a:t>
            </a:r>
            <a:r>
              <a:rPr lang="en-US" altLang="en-US" i="1" baseline="30000" smtClean="0"/>
              <a:t>i</a:t>
            </a:r>
            <a:endParaRPr lang="en-US" altLang="en-US" i="1" baseline="30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Shift right logical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Shift right and fill with 0 bits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srli</a:t>
            </a:r>
            <a:r>
              <a:rPr lang="en-US" altLang="en-US" smtClean="0"/>
              <a:t> by </a:t>
            </a:r>
            <a:r>
              <a:rPr lang="en-US" altLang="en-US" i="1" smtClean="0"/>
              <a:t>i</a:t>
            </a:r>
            <a:r>
              <a:rPr lang="en-US" altLang="en-US" smtClean="0"/>
              <a:t> bits divides by 2</a:t>
            </a:r>
            <a:r>
              <a:rPr lang="en-US" altLang="en-US" i="1" baseline="30000" smtClean="0"/>
              <a:t>i</a:t>
            </a:r>
            <a:r>
              <a:rPr lang="en-US" altLang="en-US" smtClean="0"/>
              <a:t> (unsigned only)</a:t>
            </a:r>
            <a:endParaRPr lang="en-AU" altLang="en-US" smtClean="0"/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3708400" y="13890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5727700" y="13890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73735" name="Text Box 9"/>
          <p:cNvSpPr txBox="1">
            <a:spLocks noChangeArrowheads="1"/>
          </p:cNvSpPr>
          <p:nvPr/>
        </p:nvSpPr>
        <p:spPr bwMode="auto">
          <a:xfrm>
            <a:off x="4789488" y="1389063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73736" name="Text Box 10"/>
          <p:cNvSpPr txBox="1">
            <a:spLocks noChangeArrowheads="1"/>
          </p:cNvSpPr>
          <p:nvPr/>
        </p:nvSpPr>
        <p:spPr bwMode="auto">
          <a:xfrm>
            <a:off x="6807200" y="1389063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73737" name="Text Box 11"/>
          <p:cNvSpPr txBox="1">
            <a:spLocks noChangeArrowheads="1"/>
          </p:cNvSpPr>
          <p:nvPr/>
        </p:nvSpPr>
        <p:spPr bwMode="auto">
          <a:xfrm>
            <a:off x="1665288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7094538" y="1830388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73739" name="Text Box 14"/>
          <p:cNvSpPr txBox="1">
            <a:spLocks noChangeArrowheads="1"/>
          </p:cNvSpPr>
          <p:nvPr/>
        </p:nvSpPr>
        <p:spPr bwMode="auto">
          <a:xfrm>
            <a:off x="3927475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73740" name="Text Box 15"/>
          <p:cNvSpPr txBox="1">
            <a:spLocks noChangeArrowheads="1"/>
          </p:cNvSpPr>
          <p:nvPr/>
        </p:nvSpPr>
        <p:spPr bwMode="auto">
          <a:xfrm>
            <a:off x="5946775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73741" name="Text Box 16"/>
          <p:cNvSpPr txBox="1">
            <a:spLocks noChangeArrowheads="1"/>
          </p:cNvSpPr>
          <p:nvPr/>
        </p:nvSpPr>
        <p:spPr bwMode="auto">
          <a:xfrm>
            <a:off x="4860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73742" name="Text Box 7"/>
          <p:cNvSpPr txBox="1">
            <a:spLocks noChangeArrowheads="1"/>
          </p:cNvSpPr>
          <p:nvPr/>
        </p:nvSpPr>
        <p:spPr bwMode="auto">
          <a:xfrm>
            <a:off x="1400175" y="1389063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73743" name="Text Box 7"/>
          <p:cNvSpPr txBox="1">
            <a:spLocks noChangeArrowheads="1"/>
          </p:cNvSpPr>
          <p:nvPr/>
        </p:nvSpPr>
        <p:spPr bwMode="auto">
          <a:xfrm>
            <a:off x="2554288" y="1389063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73744" name="Text Box 11"/>
          <p:cNvSpPr txBox="1">
            <a:spLocks noChangeArrowheads="1"/>
          </p:cNvSpPr>
          <p:nvPr/>
        </p:nvSpPr>
        <p:spPr bwMode="auto">
          <a:xfrm>
            <a:off x="2833688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6034BF54-41DB-404A-A8A1-05F8B1B72E43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7235825" y="3362325"/>
            <a:ext cx="431800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Operations</a:t>
            </a:r>
            <a:endParaRPr lang="en-AU" altLang="en-US" smtClean="0"/>
          </a:p>
        </p:txBody>
      </p:sp>
      <p:sp>
        <p:nvSpPr>
          <p:cNvPr id="757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smtClean="0"/>
              <a:t>Useful to mask bits in a word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Select some bits, clear others to 0</a:t>
            </a:r>
            <a:endParaRPr lang="en-US" altLang="en-US" smtClean="0"/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and x9,x10,x11</a:t>
            </a:r>
            <a:endParaRPr lang="en-AU" altLang="en-US" sz="2800" smtClean="0">
              <a:latin typeface="Lucida Console" panose="020B0609040504020204" pitchFamily="49" charset="0"/>
            </a:endParaRPr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1181100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75785" name="Text Box 10"/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75786" name="Text Box 5"/>
          <p:cNvSpPr txBox="1">
            <a:spLocks noChangeArrowheads="1"/>
          </p:cNvSpPr>
          <p:nvPr/>
        </p:nvSpPr>
        <p:spPr bwMode="auto">
          <a:xfrm>
            <a:off x="1181100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75787" name="Text Box 5"/>
          <p:cNvSpPr txBox="1">
            <a:spLocks noChangeArrowheads="1"/>
          </p:cNvSpPr>
          <p:nvPr/>
        </p:nvSpPr>
        <p:spPr bwMode="auto">
          <a:xfrm>
            <a:off x="1181100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00000000 00000000 00000000 00000000 00000000 00000000 00001100 00000000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F85D463E-A533-43EA-ADF7-725D7EF2903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7235825" y="3362325"/>
            <a:ext cx="936625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 Operations</a:t>
            </a:r>
            <a:endParaRPr lang="en-AU" altLang="en-US" smtClean="0"/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0000FF"/>
                </a:solidFill>
              </a:rPr>
              <a:t>Useful to include bits in a word</a:t>
            </a:r>
            <a:r>
              <a:rPr lang="zh-CN" altLang="en-US" u="sng" smtClean="0">
                <a:solidFill>
                  <a:srgbClr val="0000FF"/>
                </a:solidFill>
                <a:ea typeface="宋体" panose="02010600030101010101" pitchFamily="2" charset="-122"/>
              </a:rPr>
              <a:t> （删掉）</a:t>
            </a:r>
            <a:endParaRPr lang="en-US" altLang="en-US" u="sng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en-US" smtClean="0"/>
              <a:t>Set some bits to 1, leave others unchanged</a:t>
            </a:r>
            <a:endParaRPr lang="en-US" altLang="en-US" smtClean="0"/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or x9,x10,x11</a:t>
            </a:r>
            <a:endParaRPr lang="en-AU" altLang="en-US" sz="2800" smtClean="0">
              <a:latin typeface="Lucida Console" panose="020B0609040504020204" pitchFamily="49" charset="0"/>
            </a:endParaRP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1181100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539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77833" name="Text Box 10"/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77834" name="Text Box 5"/>
          <p:cNvSpPr txBox="1">
            <a:spLocks noChangeArrowheads="1"/>
          </p:cNvSpPr>
          <p:nvPr/>
        </p:nvSpPr>
        <p:spPr bwMode="auto">
          <a:xfrm>
            <a:off x="1181100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77835" name="Text Box 5"/>
          <p:cNvSpPr txBox="1">
            <a:spLocks noChangeArrowheads="1"/>
          </p:cNvSpPr>
          <p:nvPr/>
        </p:nvSpPr>
        <p:spPr bwMode="auto">
          <a:xfrm>
            <a:off x="1181100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00000000 00000000 00000000 00000000 00000000 00000000 00111101 11000000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CA4B0F9D-927B-40BB-92D2-B9DAC73B120C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7451725" y="3362325"/>
            <a:ext cx="7921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XOR Operations</a:t>
            </a:r>
            <a:endParaRPr lang="en-AU" altLang="en-US" smtClean="0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0000FF"/>
                </a:solidFill>
              </a:rPr>
              <a:t>Differencing operation </a:t>
            </a:r>
            <a:r>
              <a:rPr lang="zh-CN" altLang="en-US" u="sng" smtClean="0">
                <a:solidFill>
                  <a:srgbClr val="0000FF"/>
                </a:solidFill>
                <a:ea typeface="宋体" panose="02010600030101010101" pitchFamily="2" charset="-122"/>
              </a:rPr>
              <a:t>（删掉）</a:t>
            </a:r>
            <a:endParaRPr lang="en-US" altLang="en-US" u="sng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en-US" u="sng" smtClean="0">
                <a:solidFill>
                  <a:srgbClr val="0000FF"/>
                </a:solidFill>
              </a:rPr>
              <a:t>Set some bits to 1, leave others unchanged</a:t>
            </a:r>
            <a:endParaRPr lang="en-US" altLang="en-US" u="sng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xor x9,x10,x12  // NOT operation</a:t>
            </a:r>
            <a:endParaRPr lang="en-AU" altLang="en-US" sz="2800" smtClean="0">
              <a:latin typeface="Lucida Console" panose="020B0609040504020204" pitchFamily="49" charset="0"/>
            </a:endParaRP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1181100" y="34036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00000000 00000000 00000000 00000000 00000000 00000000 00001101  11000000</a:t>
            </a:r>
            <a:endParaRPr lang="en-AU" altLang="en-US" sz="1600"/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39750" y="3963988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x12</a:t>
            </a:r>
            <a:endParaRPr lang="en-AU" altLang="en-US" sz="2000"/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79882" name="Text Box 5"/>
          <p:cNvSpPr txBox="1">
            <a:spLocks noChangeArrowheads="1"/>
          </p:cNvSpPr>
          <p:nvPr/>
        </p:nvSpPr>
        <p:spPr bwMode="auto">
          <a:xfrm>
            <a:off x="1181100" y="39878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11111111    11111111  11111111   11111111   11111111   11111111   11111111   11111111</a:t>
            </a:r>
            <a:endParaRPr lang="en-AU" altLang="en-US" sz="1600"/>
          </a:p>
        </p:txBody>
      </p:sp>
      <p:sp>
        <p:nvSpPr>
          <p:cNvPr id="79883" name="Text Box 5"/>
          <p:cNvSpPr txBox="1">
            <a:spLocks noChangeArrowheads="1"/>
          </p:cNvSpPr>
          <p:nvPr/>
        </p:nvSpPr>
        <p:spPr bwMode="auto">
          <a:xfrm>
            <a:off x="1181100" y="4568825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11111111    11111111  11111111   11111111   11111111   11111111   11110010  00111111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2DEDE276-AA01-4808-A54E-18C070D1C4AB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Operations</a:t>
            </a:r>
            <a:endParaRPr lang="en-AU" altLang="en-US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Branch to a labeled instruction if a condition is true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Otherwise, continue sequentially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beq rs1, rs2, L1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 ------</a:t>
            </a:r>
            <a:r>
              <a:rPr lang="en-US" altLang="zh-CN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SB</a:t>
            </a:r>
            <a:r>
              <a:rPr lang="zh-CN" altLang="en-US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</a:t>
            </a:r>
            <a:endParaRPr lang="en-US" altLang="en-US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(rs1 == rs2) branch to instruction labeled L1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bne rs1, rs2, L1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 ------</a:t>
            </a:r>
            <a:r>
              <a:rPr lang="en-US" altLang="zh-CN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SB</a:t>
            </a:r>
            <a:r>
              <a:rPr lang="zh-CN" altLang="en-US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</a:t>
            </a:r>
            <a:endParaRPr lang="en-US" altLang="en-US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(rs1 != rs2) branch to instruction labeled L1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§2.7 Instructions for Making Decisions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10EE2A88-0B1D-4736-954E-406DBA9E2BEE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Compiling If Statements</a:t>
            </a:r>
            <a:endParaRPr lang="en-AU" altLang="en-US" smtClean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150"/>
            <a:ext cx="8459787" cy="5545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 code: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if (i==j) f = g+h;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else f = g-h;</a:t>
            </a:r>
            <a:endParaRPr lang="en-US" altLang="en-US" sz="280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FF"/>
                </a:solidFill>
              </a:rPr>
              <a:t>f,       g,   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h,    i,       j</a:t>
            </a:r>
            <a:r>
              <a:rPr lang="en-US" altLang="en-US" smtClean="0">
                <a:solidFill>
                  <a:srgbClr val="0000FF"/>
                </a:solidFill>
              </a:rPr>
              <a:t>  </a:t>
            </a:r>
            <a:endParaRPr lang="en-US" altLang="en-US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FF"/>
                </a:solidFill>
              </a:rPr>
              <a:t>x19, x20,x21,x22,x23  </a:t>
            </a:r>
            <a:endParaRPr lang="en-US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Compiled RISC-V code:</a:t>
            </a:r>
            <a:endParaRPr lang="en-US" altLang="en-US" smtClean="0"/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      bne x22, x23, Else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      add x19, x20, x21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Else: sub x19, x20, x21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Exit: …</a:t>
            </a:r>
            <a:endParaRPr lang="en-AU" altLang="en-US" sz="2800" smtClean="0">
              <a:latin typeface="Lucida Console" panose="020B0609040504020204" pitchFamily="49" charset="0"/>
            </a:endParaRPr>
          </a:p>
        </p:txBody>
      </p:sp>
      <p:sp>
        <p:nvSpPr>
          <p:cNvPr id="83973" name="AutoShape 5"/>
          <p:cNvSpPr/>
          <p:nvPr/>
        </p:nvSpPr>
        <p:spPr bwMode="auto">
          <a:xfrm>
            <a:off x="3563938" y="5972175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  <a:endParaRPr lang="en-AU" altLang="en-US" sz="1800"/>
          </a:p>
        </p:txBody>
      </p:sp>
      <p:pic>
        <p:nvPicPr>
          <p:cNvPr id="83974" name="Picture 6" descr="f02-09-P37449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01D098-8D99-44BF-AA6F-3A017BAE4239}" type="slidenum">
              <a:rPr lang="en-AU" altLang="en-US" sz="1400" smtClean="0"/>
            </a:fld>
            <a:endParaRPr lang="en-AU" altLang="en-US" sz="1400" smtClean="0"/>
          </a:p>
        </p:txBody>
      </p:sp>
      <p:pic>
        <p:nvPicPr>
          <p:cNvPr id="8601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8424863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文本框 3"/>
          <p:cNvSpPr txBox="1">
            <a:spLocks noChangeArrowheads="1"/>
          </p:cNvSpPr>
          <p:nvPr/>
        </p:nvSpPr>
        <p:spPr bwMode="auto">
          <a:xfrm>
            <a:off x="1763713" y="6165850"/>
            <a:ext cx="597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来源：</a:t>
            </a:r>
            <a:r>
              <a:rPr lang="en-US" altLang="zh-CN" sz="1800">
                <a:ea typeface="宋体" panose="02010600030101010101" pitchFamily="2" charset="-122"/>
              </a:rPr>
              <a:t>【RISC-V-Reader-Chinese-v2p1.pdf】 P121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21" name="文本框 1"/>
          <p:cNvSpPr txBox="1">
            <a:spLocks noChangeArrowheads="1"/>
          </p:cNvSpPr>
          <p:nvPr/>
        </p:nvSpPr>
        <p:spPr bwMode="auto">
          <a:xfrm>
            <a:off x="2484438" y="115888"/>
            <a:ext cx="4103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SB</a:t>
            </a:r>
            <a:r>
              <a:rPr lang="zh-CN" altLang="en-US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类型指令格式</a:t>
            </a:r>
            <a:endParaRPr lang="en-US" altLang="en-US" sz="2800" b="1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64C5F195-C4D3-4426-BBC2-B9C9CD98CB78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Operations</a:t>
            </a:r>
            <a:endParaRPr lang="en-AU" altLang="en-US" smtClean="0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and subtract, three operands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Two sources and one destination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Lucida Console" panose="020B0609040504020204" pitchFamily="49" charset="0"/>
              </a:rPr>
              <a:t>	add a, b, c  // a gets b + c</a:t>
            </a:r>
            <a:endParaRPr lang="en-US" altLang="en-US" smtClean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mtClean="0"/>
              <a:t>All arithmetic operations have this form</a:t>
            </a:r>
            <a:endParaRPr lang="en-US" altLang="en-US" smtClean="0"/>
          </a:p>
          <a:p>
            <a:pPr eaLnBrk="1" hangingPunct="1"/>
            <a:r>
              <a:rPr lang="en-US" altLang="en-US" i="1" smtClean="0"/>
              <a:t>Design Principle 1:</a:t>
            </a:r>
            <a:r>
              <a:rPr lang="en-US" altLang="en-US" smtClean="0"/>
              <a:t> Simplicity favours regularity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Regularity makes implementation simpler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Simplicity enables higher performance at lower cost</a:t>
            </a:r>
            <a:endParaRPr lang="en-AU" altLang="en-US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 Operations of the Computer Hardware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6335AD-FB1B-4401-B936-65466CAE2E6C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87043" name="文本框 3"/>
          <p:cNvSpPr txBox="1">
            <a:spLocks noChangeArrowheads="1"/>
          </p:cNvSpPr>
          <p:nvPr/>
        </p:nvSpPr>
        <p:spPr bwMode="auto">
          <a:xfrm>
            <a:off x="1763713" y="6165850"/>
            <a:ext cx="597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来源：</a:t>
            </a:r>
            <a:r>
              <a:rPr lang="en-US" altLang="zh-CN" sz="1800">
                <a:ea typeface="宋体" panose="02010600030101010101" pitchFamily="2" charset="-122"/>
              </a:rPr>
              <a:t>【RISC-V-Reader-Chinese-v2p1.pdf】 P123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8704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74898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文本框 5"/>
          <p:cNvSpPr txBox="1">
            <a:spLocks noChangeArrowheads="1"/>
          </p:cNvSpPr>
          <p:nvPr/>
        </p:nvSpPr>
        <p:spPr bwMode="auto">
          <a:xfrm>
            <a:off x="2484438" y="115888"/>
            <a:ext cx="4103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SB</a:t>
            </a:r>
            <a:r>
              <a:rPr lang="zh-CN" altLang="en-US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类型指令格式</a:t>
            </a:r>
            <a:endParaRPr lang="en-US" altLang="en-US" sz="2800" b="1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 </a:t>
            </a:r>
            <a:fld id="{3B93100E-2FC5-44BA-A404-DA3E12413BC5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88067" name="文本框 7"/>
          <p:cNvSpPr txBox="1">
            <a:spLocks noChangeArrowheads="1"/>
          </p:cNvSpPr>
          <p:nvPr/>
        </p:nvSpPr>
        <p:spPr bwMode="auto">
          <a:xfrm>
            <a:off x="395288" y="549275"/>
            <a:ext cx="849788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       书</a:t>
            </a:r>
            <a:r>
              <a:rPr lang="en-US" altLang="zh-CN" sz="1800">
                <a:ea typeface="宋体" panose="02010600030101010101" pitchFamily="2" charset="-122"/>
              </a:rPr>
              <a:t>P115 </a:t>
            </a:r>
            <a:r>
              <a:rPr lang="zh-CN" altLang="zh-CN" sz="1800">
                <a:ea typeface="宋体" panose="02010600030101010101" pitchFamily="2" charset="-122"/>
              </a:rPr>
              <a:t>有</a:t>
            </a:r>
            <a:r>
              <a:rPr lang="en-US" altLang="zh-CN" sz="1800">
                <a:ea typeface="宋体" panose="02010600030101010101" pitchFamily="2" charset="-122"/>
              </a:rPr>
              <a:t>BNE</a:t>
            </a:r>
            <a:r>
              <a:rPr lang="zh-CN" altLang="zh-CN" sz="1800">
                <a:ea typeface="宋体" panose="02010600030101010101" pitchFamily="2" charset="-122"/>
              </a:rPr>
              <a:t>指令的机器码说明</a:t>
            </a:r>
            <a:r>
              <a:rPr lang="zh-CN" altLang="en-US" sz="1800">
                <a:ea typeface="宋体" panose="02010600030101010101" pitchFamily="2" charset="-122"/>
              </a:rPr>
              <a:t>，见下图，红框内机器码</a:t>
            </a:r>
            <a:r>
              <a:rPr lang="en-US" altLang="zh-CN" sz="1800">
                <a:ea typeface="宋体" panose="02010600030101010101" pitchFamily="2" charset="-122"/>
              </a:rPr>
              <a:t>1100111</a:t>
            </a:r>
            <a:r>
              <a:rPr lang="zh-CN" altLang="en-US" sz="1800">
                <a:ea typeface="宋体" panose="02010600030101010101" pitchFamily="2" charset="-122"/>
              </a:rPr>
              <a:t>是错的，改成</a:t>
            </a:r>
            <a:r>
              <a:rPr lang="en-US" altLang="zh-CN" sz="1800">
                <a:ea typeface="宋体" panose="02010600030101010101" pitchFamily="2" charset="-122"/>
              </a:rPr>
              <a:t>1100011</a:t>
            </a:r>
            <a:r>
              <a:rPr lang="zh-CN" altLang="en-US" sz="1800">
                <a:ea typeface="宋体" panose="02010600030101010101" pitchFamily="2" charset="-122"/>
              </a:rPr>
              <a:t>，依据：</a:t>
            </a:r>
            <a:r>
              <a:rPr lang="en-US" altLang="zh-CN" sz="1800">
                <a:ea typeface="宋体" panose="02010600030101010101" pitchFamily="2" charset="-122"/>
              </a:rPr>
              <a:t>【RISC-V</a:t>
            </a:r>
            <a:r>
              <a:rPr lang="zh-CN" altLang="en-US" sz="1800">
                <a:ea typeface="宋体" panose="02010600030101010101" pitchFamily="2" charset="-122"/>
              </a:rPr>
              <a:t>手册</a:t>
            </a:r>
            <a:r>
              <a:rPr lang="en-US" altLang="zh-CN" sz="1800">
                <a:ea typeface="宋体" panose="02010600030101010101" pitchFamily="2" charset="-122"/>
              </a:rPr>
              <a:t>】</a:t>
            </a:r>
            <a:r>
              <a:rPr lang="zh-CN" altLang="en-US" sz="1800">
                <a:ea typeface="宋体" panose="02010600030101010101" pitchFamily="2" charset="-122"/>
              </a:rPr>
              <a:t>（</a:t>
            </a:r>
            <a:r>
              <a:rPr lang="en-US" altLang="zh-CN" sz="1800">
                <a:ea typeface="宋体" panose="02010600030101010101" pitchFamily="2" charset="-122"/>
              </a:rPr>
              <a:t>RISC-V-Reader-Chinese-v2p1.pdf</a:t>
            </a:r>
            <a:r>
              <a:rPr lang="zh-CN" altLang="en-US" sz="1800">
                <a:ea typeface="宋体" panose="02010600030101010101" pitchFamily="2" charset="-122"/>
              </a:rPr>
              <a:t>）</a:t>
            </a:r>
            <a:r>
              <a:rPr lang="en-US" altLang="zh-CN" sz="1800">
                <a:ea typeface="宋体" panose="02010600030101010101" pitchFamily="2" charset="-122"/>
              </a:rPr>
              <a:t>P123/</a:t>
            </a:r>
            <a:r>
              <a:rPr lang="zh-CN" altLang="en-US" sz="1800">
                <a:ea typeface="宋体" panose="02010600030101010101" pitchFamily="2" charset="-122"/>
              </a:rPr>
              <a:t>总</a:t>
            </a:r>
            <a:r>
              <a:rPr lang="en-US" altLang="zh-CN" sz="1800">
                <a:ea typeface="宋体" panose="02010600030101010101" pitchFamily="2" charset="-122"/>
              </a:rPr>
              <a:t>162</a:t>
            </a:r>
            <a:r>
              <a:rPr lang="zh-CN" altLang="en-US" sz="1800">
                <a:ea typeface="宋体" panose="02010600030101010101" pitchFamily="2" charset="-122"/>
              </a:rPr>
              <a:t>页。</a:t>
            </a:r>
            <a:r>
              <a:rPr lang="en-US" altLang="zh-CN" sz="1800">
                <a:ea typeface="宋体" panose="02010600030101010101" pitchFamily="2" charset="-122"/>
              </a:rPr>
              <a:t> SB</a:t>
            </a:r>
            <a:r>
              <a:rPr lang="zh-CN" altLang="en-US" sz="1800">
                <a:ea typeface="宋体" panose="02010600030101010101" pitchFamily="2" charset="-122"/>
              </a:rPr>
              <a:t>类型的指令（</a:t>
            </a:r>
            <a:r>
              <a:rPr lang="en-US" altLang="zh-CN" sz="1800">
                <a:ea typeface="宋体" panose="02010600030101010101" pitchFamily="2" charset="-122"/>
              </a:rPr>
              <a:t>BEQ</a:t>
            </a:r>
            <a:r>
              <a:rPr lang="zh-CN" altLang="en-US" sz="1800">
                <a:ea typeface="宋体" panose="02010600030101010101" pitchFamily="2" charset="-122"/>
              </a:rPr>
              <a:t>，</a:t>
            </a:r>
            <a:r>
              <a:rPr lang="en-US" altLang="zh-CN" sz="1800">
                <a:ea typeface="宋体" panose="02010600030101010101" pitchFamily="2" charset="-122"/>
              </a:rPr>
              <a:t>BNE</a:t>
            </a:r>
            <a:r>
              <a:rPr lang="zh-CN" altLang="en-US" sz="1800">
                <a:ea typeface="宋体" panose="02010600030101010101" pitchFamily="2" charset="-122"/>
              </a:rPr>
              <a:t>，</a:t>
            </a:r>
            <a:r>
              <a:rPr lang="en-US" altLang="zh-CN" sz="1800">
                <a:ea typeface="宋体" panose="02010600030101010101" pitchFamily="2" charset="-122"/>
              </a:rPr>
              <a:t>BLT</a:t>
            </a:r>
            <a:r>
              <a:rPr lang="zh-CN" altLang="en-US" sz="1800">
                <a:ea typeface="宋体" panose="02010600030101010101" pitchFamily="2" charset="-122"/>
              </a:rPr>
              <a:t>，</a:t>
            </a:r>
            <a:r>
              <a:rPr lang="en-US" altLang="zh-CN" sz="1800">
                <a:ea typeface="宋体" panose="02010600030101010101" pitchFamily="2" charset="-122"/>
              </a:rPr>
              <a:t>BLTU</a:t>
            </a:r>
            <a:r>
              <a:rPr lang="zh-CN" altLang="en-US" sz="1800">
                <a:ea typeface="宋体" panose="02010600030101010101" pitchFamily="2" charset="-122"/>
              </a:rPr>
              <a:t>，</a:t>
            </a:r>
            <a:r>
              <a:rPr lang="en-US" altLang="zh-CN" sz="1800">
                <a:ea typeface="宋体" panose="02010600030101010101" pitchFamily="2" charset="-122"/>
              </a:rPr>
              <a:t>BGE</a:t>
            </a:r>
            <a:r>
              <a:rPr lang="zh-CN" altLang="en-US" sz="1800">
                <a:ea typeface="宋体" panose="02010600030101010101" pitchFamily="2" charset="-122"/>
              </a:rPr>
              <a:t>，</a:t>
            </a:r>
            <a:r>
              <a:rPr lang="en-US" altLang="zh-CN" sz="1800">
                <a:ea typeface="宋体" panose="02010600030101010101" pitchFamily="2" charset="-122"/>
              </a:rPr>
              <a:t>BGEU</a:t>
            </a:r>
            <a:r>
              <a:rPr lang="zh-CN" altLang="en-US" sz="1800">
                <a:ea typeface="宋体" panose="02010600030101010101" pitchFamily="2" charset="-122"/>
              </a:rPr>
              <a:t>），指令机器码仅提供了</a:t>
            </a:r>
            <a:r>
              <a:rPr lang="en-US" altLang="zh-CN" sz="1800">
                <a:ea typeface="宋体" panose="02010600030101010101" pitchFamily="2" charset="-122"/>
              </a:rPr>
              <a:t>imm[12:1]</a:t>
            </a:r>
            <a:r>
              <a:rPr lang="zh-CN" altLang="en-US" sz="1800">
                <a:ea typeface="宋体" panose="02010600030101010101" pitchFamily="2" charset="-122"/>
              </a:rPr>
              <a:t>共</a:t>
            </a:r>
            <a:r>
              <a:rPr lang="en-US" altLang="zh-CN" sz="1800">
                <a:ea typeface="宋体" panose="02010600030101010101" pitchFamily="2" charset="-122"/>
              </a:rPr>
              <a:t>12</a:t>
            </a:r>
            <a:r>
              <a:rPr lang="zh-CN" altLang="en-US" sz="1800">
                <a:ea typeface="宋体" panose="02010600030101010101" pitchFamily="2" charset="-122"/>
              </a:rPr>
              <a:t>位，最右边应补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位</a:t>
            </a:r>
            <a:r>
              <a:rPr lang="en-US" altLang="zh-CN" sz="1800">
                <a:ea typeface="宋体" panose="02010600030101010101" pitchFamily="2" charset="-122"/>
              </a:rPr>
              <a:t>0</a:t>
            </a:r>
            <a:r>
              <a:rPr lang="zh-CN" altLang="en-US" sz="1800">
                <a:ea typeface="宋体" panose="02010600030101010101" pitchFamily="2" charset="-122"/>
              </a:rPr>
              <a:t>（等价于左移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位，即下面划红线文字所说的乘</a:t>
            </a:r>
            <a:r>
              <a:rPr lang="en-US" altLang="zh-CN" sz="1800"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），变成</a:t>
            </a:r>
            <a:r>
              <a:rPr lang="en-US" altLang="zh-CN" sz="1800">
                <a:ea typeface="宋体" panose="02010600030101010101" pitchFamily="2" charset="-122"/>
              </a:rPr>
              <a:t>13</a:t>
            </a:r>
            <a:r>
              <a:rPr lang="zh-CN" altLang="en-US" sz="1800">
                <a:ea typeface="宋体" panose="02010600030101010101" pitchFamily="2" charset="-122"/>
              </a:rPr>
              <a:t>位，是</a:t>
            </a:r>
            <a:r>
              <a:rPr lang="en-US" altLang="zh-CN" sz="1800">
                <a:ea typeface="宋体" panose="02010600030101010101" pitchFamily="2" charset="-122"/>
              </a:rPr>
              <a:t>13</a:t>
            </a:r>
            <a:r>
              <a:rPr lang="zh-CN" altLang="en-US" sz="1800">
                <a:ea typeface="宋体" panose="02010600030101010101" pitchFamily="2" charset="-122"/>
              </a:rPr>
              <a:t>位补码</a:t>
            </a:r>
            <a:r>
              <a:rPr lang="en-US" altLang="zh-CN" sz="1800"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进制数，范围</a:t>
            </a:r>
            <a:r>
              <a:rPr lang="en-US" altLang="zh-CN" sz="1800">
                <a:ea typeface="宋体" panose="02010600030101010101" pitchFamily="2" charset="-122"/>
              </a:rPr>
              <a:t>-4096</a:t>
            </a:r>
            <a:r>
              <a:rPr lang="zh-CN" altLang="en-US" sz="1800">
                <a:ea typeface="宋体" panose="02010600030101010101" pitchFamily="2" charset="-122"/>
              </a:rPr>
              <a:t>到</a:t>
            </a:r>
            <a:r>
              <a:rPr lang="en-US" altLang="zh-CN" sz="1800">
                <a:ea typeface="宋体" panose="02010600030101010101" pitchFamily="2" charset="-122"/>
              </a:rPr>
              <a:t>+4094</a:t>
            </a:r>
            <a:r>
              <a:rPr lang="zh-CN" altLang="en-US" sz="1800">
                <a:ea typeface="宋体" panose="02010600030101010101" pitchFamily="2" charset="-122"/>
              </a:rPr>
              <a:t>。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88068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49500"/>
            <a:ext cx="7489825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5E309712-0732-4A07-B3BC-60E85D83C160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Compiling Loop Statements</a:t>
            </a:r>
            <a:endParaRPr lang="en-AU" altLang="en-US" smtClean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 code:</a:t>
            </a:r>
            <a:endParaRPr lang="en-US" altLang="en-US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while (save[i] == k) i += 1;</a:t>
            </a:r>
            <a:endParaRPr lang="en-US" altLang="en-US" sz="280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i in x22, k in x24, address of save in x25</a:t>
            </a: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Compiled RISC-V code:</a:t>
            </a:r>
            <a:endParaRPr lang="en-US" altLang="en-US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</a:t>
            </a:r>
            <a:r>
              <a:rPr lang="en-US" altLang="en-US" sz="2400" smtClean="0">
                <a:latin typeface="Lucida Console" panose="020B0609040504020204" pitchFamily="49" charset="0"/>
              </a:rPr>
              <a:t>Loop: slli x10, x22, 3</a:t>
            </a:r>
            <a:br>
              <a:rPr lang="en-US" altLang="en-US" sz="2400" smtClean="0">
                <a:latin typeface="Lucida Console" panose="020B0609040504020204" pitchFamily="49" charset="0"/>
              </a:rPr>
            </a:br>
            <a:r>
              <a:rPr lang="en-US" altLang="en-US" sz="2400" smtClean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smtClean="0">
                <a:latin typeface="Lucida Console" panose="020B0609040504020204" pitchFamily="49" charset="0"/>
              </a:rPr>
            </a:br>
            <a:r>
              <a:rPr lang="en-US" altLang="en-US" sz="2400" smtClean="0">
                <a:latin typeface="Lucida Console" panose="020B0609040504020204" pitchFamily="49" charset="0"/>
              </a:rPr>
              <a:t>      ld   x9, 0(x10)</a:t>
            </a:r>
            <a:br>
              <a:rPr lang="en-US" altLang="en-US" sz="2400" smtClean="0">
                <a:latin typeface="Lucida Console" panose="020B0609040504020204" pitchFamily="49" charset="0"/>
              </a:rPr>
            </a:br>
            <a:r>
              <a:rPr lang="en-US" altLang="en-US" sz="2400" smtClean="0">
                <a:latin typeface="Lucida Console" panose="020B0609040504020204" pitchFamily="49" charset="0"/>
              </a:rPr>
              <a:t>      bne  x9, x24, Exit</a:t>
            </a:r>
            <a:endParaRPr lang="en-US" altLang="en-US" sz="24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Lucida Console" panose="020B0609040504020204" pitchFamily="49" charset="0"/>
              </a:rPr>
              <a:t>        addi x22, x22, 1</a:t>
            </a:r>
            <a:br>
              <a:rPr lang="en-US" altLang="en-US" sz="2400" smtClean="0">
                <a:latin typeface="Lucida Console" panose="020B0609040504020204" pitchFamily="49" charset="0"/>
              </a:rPr>
            </a:br>
            <a:r>
              <a:rPr lang="en-US" altLang="en-US" sz="2400" smtClean="0">
                <a:latin typeface="Lucida Console" panose="020B0609040504020204" pitchFamily="49" charset="0"/>
              </a:rPr>
              <a:t>      beq  x0, x0, Loop</a:t>
            </a:r>
            <a:br>
              <a:rPr lang="en-US" altLang="en-US" sz="2400" smtClean="0">
                <a:latin typeface="Lucida Console" panose="020B0609040504020204" pitchFamily="49" charset="0"/>
              </a:rPr>
            </a:br>
            <a:r>
              <a:rPr lang="en-US" altLang="en-US" sz="2400" smtClean="0">
                <a:latin typeface="Lucida Console" panose="020B0609040504020204" pitchFamily="49" charset="0"/>
              </a:rPr>
              <a:t>Exit: …</a:t>
            </a:r>
            <a:endParaRPr lang="en-AU" altLang="en-US" sz="2400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F3493916-D4D9-4DD3-9E04-76ABD962D06B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Blocks</a:t>
            </a:r>
            <a:endParaRPr lang="en-AU" altLang="en-US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 smtClean="0"/>
              <a:t>A basic block is a sequence of instructions with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No embedded branches (except at end)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No branch targets (except at beginning)</a:t>
            </a:r>
            <a:endParaRPr lang="en-AU" altLang="en-US" smtClean="0"/>
          </a:p>
        </p:txBody>
      </p:sp>
      <p:grpSp>
        <p:nvGrpSpPr>
          <p:cNvPr id="91141" name="Group 4"/>
          <p:cNvGrpSpPr/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91143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44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45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46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47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48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49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50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4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56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57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1158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1142" name="Rectangle 21"/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A compiler identifies basic blocks for optimization</a:t>
            </a:r>
            <a:endParaRPr lang="en-US" altLang="en-US" sz="2800"/>
          </a:p>
          <a:p>
            <a:pPr eaLnBrk="1" hangingPunct="1"/>
            <a:r>
              <a:rPr lang="en-US" altLang="en-US" sz="2800"/>
              <a:t>An advanced processor can accelerate execution of basic blocks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9103E448-98E8-4ADA-AF2D-38D104A36A62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Conditional Operations</a:t>
            </a:r>
            <a:endParaRPr lang="en-AU" altLang="en-US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blt rs1, rs2, L1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 ------</a:t>
            </a:r>
            <a:r>
              <a:rPr lang="en-US" altLang="zh-CN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SB</a:t>
            </a:r>
            <a:r>
              <a:rPr lang="zh-CN" altLang="en-US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</a:t>
            </a:r>
            <a:endParaRPr lang="en-US" altLang="en-US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mtClean="0"/>
              <a:t>if (rs1 &lt; rs2) branch to instruction labeled L1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bge rs1, rs2, L1</a:t>
            </a:r>
            <a:r>
              <a:rPr lang="en-US" altLang="zh-CN" smtClean="0">
                <a:latin typeface="Lucida Console" panose="020B0609040504020204" pitchFamily="49" charset="0"/>
                <a:ea typeface="宋体" panose="02010600030101010101" pitchFamily="2" charset="-122"/>
              </a:rPr>
              <a:t> ------</a:t>
            </a:r>
            <a:r>
              <a:rPr lang="en-US" altLang="zh-CN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SB</a:t>
            </a:r>
            <a:r>
              <a:rPr lang="zh-CN" altLang="en-US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</a:t>
            </a:r>
            <a:endParaRPr lang="en-US" altLang="en-US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mtClean="0"/>
              <a:t>if (rs1 &gt;= rs2) branch to instruction labeled L1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Example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if (a &gt; b) a += 1;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 in x22, b in x23</a:t>
            </a: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bge  x23, x22, Exit       // branch if b &gt;= a</a:t>
            </a:r>
            <a:endParaRPr lang="en-US" altLang="en-US" sz="22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addi x22, x22, 1</a:t>
            </a:r>
            <a:endParaRPr lang="en-US" altLang="en-US" sz="22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Exit:</a:t>
            </a:r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851937D5-31BB-4FD5-A74B-914A68F3E30F}" type="slidenum">
              <a:rPr lang="en-AU" altLang="en-US" sz="1400" smtClean="0"/>
            </a:fld>
            <a:endParaRPr lang="en-AU" altLang="en-US" sz="1400" smtClean="0"/>
          </a:p>
        </p:txBody>
      </p:sp>
      <p:pic>
        <p:nvPicPr>
          <p:cNvPr id="95235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28775"/>
            <a:ext cx="88614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B0AD5CF7-C85F-4130-9F0F-563FD06BF95F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Signed vs. Unsigned</a:t>
            </a:r>
            <a:endParaRPr lang="en-AU" altLang="en-US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Signed comparison: blt, bge</a:t>
            </a:r>
            <a:endParaRPr lang="en-AU" altLang="en-US" smtClean="0"/>
          </a:p>
          <a:p>
            <a:pPr eaLnBrk="1" hangingPunct="1"/>
            <a:r>
              <a:rPr lang="en-AU" altLang="en-US" smtClean="0"/>
              <a:t>Unsigned comparison: bltu, bgeu</a:t>
            </a:r>
            <a:endParaRPr lang="en-AU" altLang="en-US" smtClean="0"/>
          </a:p>
          <a:p>
            <a:pPr eaLnBrk="1" hangingPunct="1"/>
            <a:r>
              <a:rPr lang="en-AU" altLang="en-US" smtClean="0"/>
              <a:t>Example</a:t>
            </a:r>
            <a:endParaRPr lang="en-AU" altLang="en-US" smtClean="0"/>
          </a:p>
          <a:p>
            <a:pPr lvl="1" eaLnBrk="1" hangingPunct="1"/>
            <a:r>
              <a:rPr lang="en-AU" altLang="en-US" smtClean="0"/>
              <a:t>x22 = </a:t>
            </a:r>
            <a:r>
              <a:rPr lang="en-AU" altLang="en-US" sz="2400" smtClean="0"/>
              <a:t>1111 1111 1111 1111 1111 1111 1111 1111</a:t>
            </a:r>
            <a:endParaRPr lang="en-AU" altLang="en-US" sz="2400" smtClean="0"/>
          </a:p>
          <a:p>
            <a:pPr lvl="1" eaLnBrk="1" hangingPunct="1"/>
            <a:r>
              <a:rPr lang="en-AU" altLang="en-US" smtClean="0"/>
              <a:t>x23 = </a:t>
            </a:r>
            <a:r>
              <a:rPr lang="en-AU" altLang="en-US" sz="2400" smtClean="0"/>
              <a:t>0000 0000 0000 0000 0000 0000 0000 0001</a:t>
            </a:r>
            <a:endParaRPr lang="en-AU" altLang="en-US" sz="2400" smtClean="0"/>
          </a:p>
          <a:p>
            <a:pPr lvl="1" eaLnBrk="1" hangingPunct="1"/>
            <a:r>
              <a:rPr lang="en-AU" altLang="en-US" smtClean="0">
                <a:latin typeface="Lucida Console" panose="020B0609040504020204" pitchFamily="49" charset="0"/>
              </a:rPr>
              <a:t>x22 &lt; x23 // signed</a:t>
            </a:r>
            <a:endParaRPr lang="en-AU" altLang="en-US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AU" altLang="en-US" smtClean="0">
                <a:cs typeface="Arial" panose="020B0604020202020204" pitchFamily="34" charset="0"/>
              </a:rPr>
              <a:t>–1 &lt; +1</a:t>
            </a:r>
            <a:endParaRPr lang="en-AU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AU" altLang="en-US" smtClean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x22 &gt; x23 // unsigned</a:t>
            </a:r>
            <a:endParaRPr lang="en-AU" altLang="en-US" smtClean="0">
              <a:latin typeface="Lucida Console" panose="020B06090405040202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en-US" smtClean="0"/>
              <a:t>+4,294,967,295 &gt; +1</a:t>
            </a:r>
            <a:endParaRPr lang="en-AU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124B0A06-8B19-4A8F-8373-ED5269481B4F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Procedure Calling</a:t>
            </a:r>
            <a:endParaRPr lang="en-AU" altLang="en-US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Steps required</a:t>
            </a:r>
            <a:endParaRPr lang="en-US" altLang="en-US" smtClean="0"/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Place parameters in registers x10 to x17</a:t>
            </a:r>
            <a:endParaRPr lang="en-US" altLang="en-US" smtClean="0"/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Transfer control to procedure</a:t>
            </a:r>
            <a:endParaRPr lang="en-US" altLang="en-US" smtClean="0"/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Acquire storage for procedure</a:t>
            </a:r>
            <a:endParaRPr lang="en-US" altLang="en-US" smtClean="0"/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Perform procedure’s operations</a:t>
            </a:r>
            <a:endParaRPr lang="en-US" altLang="en-US" smtClean="0"/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Place result in register for caller</a:t>
            </a:r>
            <a:endParaRPr lang="en-US" altLang="en-US" smtClean="0"/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Return to place of call (address in x1)</a:t>
            </a:r>
            <a:endParaRPr lang="en-US" altLang="en-US" smtClean="0"/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§2.8 Supporting Procedures in Computer Hardware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2A701BE7-4703-4F37-BDDD-C85C55508E0C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Procedure Call Instructions</a:t>
            </a:r>
            <a:endParaRPr lang="en-AU" altLang="en-US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Procedure call: jump and link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jal x1, ProcedureLabel </a:t>
            </a:r>
            <a:r>
              <a:rPr lang="en-US" altLang="zh-CN" sz="2800" smtClean="0">
                <a:latin typeface="Lucida Console" panose="020B0609040504020204" pitchFamily="49" charset="0"/>
                <a:ea typeface="宋体" panose="02010600030101010101" pitchFamily="2" charset="-122"/>
              </a:rPr>
              <a:t>---</a:t>
            </a:r>
            <a:r>
              <a:rPr lang="en-US" altLang="zh-CN" sz="24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-UJ</a:t>
            </a:r>
            <a:r>
              <a:rPr lang="zh-CN" altLang="en-US" sz="24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</a:t>
            </a:r>
            <a:endParaRPr lang="en-US" altLang="en-US" sz="240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mtClean="0"/>
              <a:t>Address of following instruction put in x1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Jumps to target address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Procedure return: jump and link register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jalr x0, 0(x1)  </a:t>
            </a:r>
            <a:r>
              <a:rPr lang="en-US" altLang="zh-CN" sz="2800" smtClean="0">
                <a:latin typeface="Lucida Console" panose="020B0609040504020204" pitchFamily="49" charset="0"/>
                <a:ea typeface="宋体" panose="02010600030101010101" pitchFamily="2" charset="-122"/>
              </a:rPr>
              <a:t>----------</a:t>
            </a:r>
            <a:r>
              <a:rPr lang="en-US" altLang="zh-CN" sz="28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40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</a:t>
            </a:r>
            <a:endParaRPr lang="en-US" altLang="en-US" sz="240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mtClean="0"/>
              <a:t>Like jal, but jumps to 0 + address in x1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 x0 as rd (x0 cannot be changed)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Can also be used for computed jumps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e.g., for case/switch statements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EAA6C6-C99C-464B-9216-43A2D039CADD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02403" name="文本框 4"/>
          <p:cNvSpPr txBox="1">
            <a:spLocks noChangeArrowheads="1"/>
          </p:cNvSpPr>
          <p:nvPr/>
        </p:nvSpPr>
        <p:spPr bwMode="auto">
          <a:xfrm>
            <a:off x="6350" y="6237288"/>
            <a:ext cx="8388350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来源：</a:t>
            </a:r>
            <a:r>
              <a:rPr lang="en-US" altLang="zh-CN" sz="1800">
                <a:ea typeface="宋体" panose="02010600030101010101" pitchFamily="2" charset="-122"/>
              </a:rPr>
              <a:t>【RISC-V</a:t>
            </a:r>
            <a:r>
              <a:rPr lang="zh-CN" altLang="en-US" sz="1800">
                <a:ea typeface="宋体" panose="02010600030101010101" pitchFamily="2" charset="-122"/>
              </a:rPr>
              <a:t>手册</a:t>
            </a:r>
            <a:r>
              <a:rPr lang="en-US" altLang="zh-CN" sz="1800">
                <a:ea typeface="宋体" panose="02010600030101010101" pitchFamily="2" charset="-122"/>
              </a:rPr>
              <a:t>】</a:t>
            </a:r>
            <a:r>
              <a:rPr lang="zh-CN" altLang="en-US" sz="1800">
                <a:ea typeface="宋体" panose="02010600030101010101" pitchFamily="2" charset="-122"/>
              </a:rPr>
              <a:t>（</a:t>
            </a:r>
            <a:r>
              <a:rPr lang="en-US" altLang="zh-CN" sz="1800">
                <a:ea typeface="宋体" panose="02010600030101010101" pitchFamily="2" charset="-122"/>
              </a:rPr>
              <a:t>RISC-V-Reader-Chinese-v2p1.pdf</a:t>
            </a:r>
            <a:r>
              <a:rPr lang="zh-CN" altLang="en-US" sz="1800">
                <a:ea typeface="宋体" panose="02010600030101010101" pitchFamily="2" charset="-122"/>
              </a:rPr>
              <a:t>）</a:t>
            </a:r>
            <a:r>
              <a:rPr lang="en-US" altLang="zh-CN" sz="1800">
                <a:ea typeface="宋体" panose="02010600030101010101" pitchFamily="2" charset="-122"/>
              </a:rPr>
              <a:t>P148-149/</a:t>
            </a:r>
            <a:r>
              <a:rPr lang="zh-CN" altLang="en-US" sz="1800">
                <a:ea typeface="宋体" panose="02010600030101010101" pitchFamily="2" charset="-122"/>
              </a:rPr>
              <a:t>总</a:t>
            </a:r>
            <a:r>
              <a:rPr lang="en-US" altLang="zh-CN" sz="1800">
                <a:ea typeface="宋体" panose="02010600030101010101" pitchFamily="2" charset="-122"/>
              </a:rPr>
              <a:t>162</a:t>
            </a:r>
            <a:r>
              <a:rPr lang="zh-CN" altLang="en-US" sz="1800">
                <a:ea typeface="宋体" panose="02010600030101010101" pitchFamily="2" charset="-122"/>
              </a:rPr>
              <a:t>页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102404" name="组合 9"/>
          <p:cNvGrpSpPr/>
          <p:nvPr/>
        </p:nvGrpSpPr>
        <p:grpSpPr bwMode="auto">
          <a:xfrm>
            <a:off x="323850" y="620713"/>
            <a:ext cx="7561263" cy="5545137"/>
            <a:chOff x="107504" y="260648"/>
            <a:chExt cx="6267605" cy="4809755"/>
          </a:xfrm>
        </p:grpSpPr>
        <p:pic>
          <p:nvPicPr>
            <p:cNvPr id="10240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60648"/>
              <a:ext cx="6157494" cy="86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0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52736"/>
              <a:ext cx="6149873" cy="144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0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492896"/>
              <a:ext cx="6233700" cy="1775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0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293096"/>
              <a:ext cx="6195597" cy="777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05" name="文本框 10"/>
          <p:cNvSpPr txBox="1">
            <a:spLocks noChangeArrowheads="1"/>
          </p:cNvSpPr>
          <p:nvPr/>
        </p:nvSpPr>
        <p:spPr bwMode="auto">
          <a:xfrm>
            <a:off x="539750" y="115888"/>
            <a:ext cx="799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UJ</a:t>
            </a:r>
            <a:r>
              <a:rPr lang="zh-CN" altLang="en-US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类型指令（仅</a:t>
            </a:r>
            <a:r>
              <a:rPr lang="en-US" altLang="zh-CN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jal</a:t>
            </a:r>
            <a:r>
              <a:rPr lang="zh-CN" altLang="en-US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）格式，</a:t>
            </a:r>
            <a:r>
              <a:rPr lang="en-US" altLang="zh-CN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jalr</a:t>
            </a:r>
            <a:r>
              <a:rPr lang="zh-CN" altLang="en-US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是</a:t>
            </a:r>
            <a:r>
              <a:rPr lang="en-US" altLang="zh-CN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类型指令</a:t>
            </a:r>
            <a:endParaRPr lang="en-US" altLang="en-US" sz="2800" b="1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8928100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55D0C1-7384-4D83-8868-4E02AA49DB45}" type="slidenum">
              <a:rPr lang="en-US" altLang="zh-CN" sz="1800">
                <a:ea typeface="宋体" panose="02010600030101010101" pitchFamily="2" charset="-122"/>
              </a:rPr>
            </a:fld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C410D9-9A6A-4D09-8FBF-83CF7E4296BE}" type="slidenum">
              <a:rPr lang="en-AU" altLang="en-US" sz="1400" smtClean="0"/>
            </a:fld>
            <a:endParaRPr lang="en-AU" altLang="en-US" sz="1400" smtClean="0"/>
          </a:p>
        </p:txBody>
      </p:sp>
      <p:pic>
        <p:nvPicPr>
          <p:cNvPr id="103427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818515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789040"/>
            <a:ext cx="8424936" cy="2304256"/>
          </a:xfrm>
        </p:spPr>
        <p:txBody>
          <a:bodyPr/>
          <a:lstStyle/>
          <a:p>
            <a:r>
              <a:rPr lang="en-US" altLang="zh-CN" sz="2000" dirty="0" err="1" smtClean="0"/>
              <a:t>beq</a:t>
            </a:r>
            <a:r>
              <a:rPr lang="en-US" altLang="zh-CN" sz="2000" dirty="0" smtClean="0"/>
              <a:t> x10, x0, L1 // target location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-4096 to 4094 away from this </a:t>
            </a:r>
            <a:r>
              <a:rPr lang="en-US" altLang="zh-CN" sz="2000" dirty="0" err="1" smtClean="0"/>
              <a:t>beq</a:t>
            </a:r>
            <a:r>
              <a:rPr lang="en-US" altLang="zh-CN" sz="2000" dirty="0" smtClean="0"/>
              <a:t>     		    // instruction, </a:t>
            </a:r>
            <a:r>
              <a:rPr lang="en-US" altLang="zh-CN" sz="2000" dirty="0" smtClean="0">
                <a:solidFill>
                  <a:srgbClr val="FF0000"/>
                </a:solidFill>
              </a:rPr>
              <a:t>13 bit offset </a:t>
            </a:r>
            <a:r>
              <a:rPr lang="en-US" altLang="zh-CN" sz="2000" dirty="0" smtClean="0"/>
              <a:t>including appended 1-bit 0</a:t>
            </a:r>
            <a:endParaRPr lang="en-US" altLang="zh-CN" sz="2000" dirty="0" smtClean="0"/>
          </a:p>
          <a:p>
            <a:r>
              <a:rPr lang="en-US" altLang="zh-CN" sz="2000" dirty="0" err="1" smtClean="0"/>
              <a:t>jal</a:t>
            </a:r>
            <a:r>
              <a:rPr lang="en-US" altLang="zh-CN" sz="2000" dirty="0" smtClean="0"/>
              <a:t> x0, L1 // target location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-2^20 to 2^20-2 away from this </a:t>
            </a:r>
            <a:r>
              <a:rPr lang="en-US" altLang="zh-CN" sz="2000" dirty="0" err="1" smtClean="0"/>
              <a:t>jal</a:t>
            </a:r>
            <a:r>
              <a:rPr lang="en-US" altLang="zh-CN" sz="2000" dirty="0" smtClean="0"/>
              <a:t> 		    // instruction, </a:t>
            </a:r>
            <a:r>
              <a:rPr lang="en-US" altLang="zh-CN" sz="2000" dirty="0" smtClean="0">
                <a:solidFill>
                  <a:srgbClr val="FF0000"/>
                </a:solidFill>
              </a:rPr>
              <a:t>21 bit offset </a:t>
            </a:r>
            <a:r>
              <a:rPr lang="en-US" altLang="zh-CN" sz="2000" dirty="0" smtClean="0"/>
              <a:t>including appended 1-bit 0</a:t>
            </a:r>
            <a:endParaRPr lang="en-US" altLang="zh-CN" sz="2000" dirty="0" smtClean="0"/>
          </a:p>
          <a:p>
            <a:r>
              <a:rPr lang="en-US" altLang="zh-CN" sz="2000" dirty="0" err="1" smtClean="0"/>
              <a:t>jalr</a:t>
            </a:r>
            <a:r>
              <a:rPr lang="en-US" altLang="zh-CN" sz="2000" dirty="0" smtClean="0"/>
              <a:t> x0, 0(x1)  // target location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64-bit target PC address </a:t>
            </a:r>
            <a:r>
              <a:rPr lang="en-US" altLang="zh-CN" sz="2000" dirty="0" smtClean="0"/>
              <a:t>in X1,any 			 // </a:t>
            </a:r>
            <a:r>
              <a:rPr lang="en-US" altLang="zh-CN" sz="2000" dirty="0" err="1" smtClean="0"/>
              <a:t>palce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AB9B61F-EB1D-4F51-8636-F628EE581975}" type="slidenum">
              <a:rPr lang="en-AU" altLang="en-US" smtClean="0"/>
            </a:fld>
            <a:endParaRPr lang="en-AU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332656"/>
            <a:ext cx="7704856" cy="3267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107950" y="1196975"/>
            <a:ext cx="8270875" cy="5111750"/>
          </a:xfrm>
        </p:spPr>
        <p:txBody>
          <a:bodyPr/>
          <a:lstStyle/>
          <a:p>
            <a:r>
              <a:rPr lang="en-US" altLang="en-US" sz="2400" smtClean="0"/>
              <a:t>x0: the constant value 0</a:t>
            </a:r>
            <a:endParaRPr lang="en-US" altLang="en-US" sz="2400" smtClean="0"/>
          </a:p>
          <a:p>
            <a:r>
              <a:rPr lang="en-US" altLang="en-US" sz="2400" smtClean="0"/>
              <a:t>x1: return address</a:t>
            </a:r>
            <a:endParaRPr lang="en-US" altLang="en-US" sz="2400" smtClean="0"/>
          </a:p>
          <a:p>
            <a:r>
              <a:rPr lang="en-US" altLang="en-US" sz="2400" smtClean="0"/>
              <a:t>x2: stack pointer</a:t>
            </a:r>
            <a:endParaRPr lang="en-US" altLang="en-US" sz="2400" smtClean="0"/>
          </a:p>
          <a:p>
            <a:r>
              <a:rPr lang="en-US" altLang="en-US" sz="2400" smtClean="0"/>
              <a:t>x3: global pointer</a:t>
            </a:r>
            <a:endParaRPr lang="en-US" altLang="en-US" sz="2400" smtClean="0"/>
          </a:p>
          <a:p>
            <a:r>
              <a:rPr lang="en-US" altLang="en-US" sz="2400" smtClean="0"/>
              <a:t>x4: thread pointer</a:t>
            </a:r>
            <a:endParaRPr lang="en-US" altLang="en-US" sz="2400" smtClean="0"/>
          </a:p>
          <a:p>
            <a:r>
              <a:rPr lang="en-US" altLang="en-US" sz="2400" smtClean="0"/>
              <a:t>x5 – x7, x28 – x31: temporaries</a:t>
            </a:r>
            <a:endParaRPr lang="en-US" altLang="en-US" sz="2400" smtClean="0"/>
          </a:p>
          <a:p>
            <a:r>
              <a:rPr lang="en-US" altLang="en-US" sz="2400" smtClean="0"/>
              <a:t>x8: frame pointer</a:t>
            </a:r>
            <a:endParaRPr lang="en-US" altLang="en-US" sz="2400" smtClean="0"/>
          </a:p>
          <a:p>
            <a:r>
              <a:rPr lang="en-US" altLang="en-US" sz="2400" smtClean="0"/>
              <a:t>x9, x18 – x27: saved registers</a:t>
            </a:r>
            <a:endParaRPr lang="en-US" altLang="en-US" sz="2400" smtClean="0"/>
          </a:p>
          <a:p>
            <a:r>
              <a:rPr lang="en-US" altLang="en-US" sz="2400" smtClean="0"/>
              <a:t>x10 – x11: function arguments/results</a:t>
            </a:r>
            <a:endParaRPr lang="en-US" altLang="en-US" sz="2400" smtClean="0"/>
          </a:p>
          <a:p>
            <a:r>
              <a:rPr lang="en-US" altLang="en-US" sz="2400" smtClean="0"/>
              <a:t>x12 – x17: function arguments</a:t>
            </a:r>
            <a:endParaRPr lang="en-US" altLang="en-US" sz="2400" smtClean="0"/>
          </a:p>
        </p:txBody>
      </p:sp>
      <p:pic>
        <p:nvPicPr>
          <p:cNvPr id="104451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44450"/>
            <a:ext cx="4397375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73463"/>
            <a:ext cx="341312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文本框 3"/>
          <p:cNvSpPr txBox="1">
            <a:spLocks noChangeArrowheads="1"/>
          </p:cNvSpPr>
          <p:nvPr/>
        </p:nvSpPr>
        <p:spPr bwMode="auto">
          <a:xfrm>
            <a:off x="395288" y="5805488"/>
            <a:ext cx="4681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ea typeface="宋体" panose="02010600030101010101" pitchFamily="2" charset="-122"/>
              </a:rPr>
              <a:t>右边资料来自于</a:t>
            </a: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《RISC-V</a:t>
            </a:r>
            <a:r>
              <a:rPr lang="zh-CN" altLang="en-US" sz="1400">
                <a:solidFill>
                  <a:srgbClr val="0000FF"/>
                </a:solidFill>
                <a:ea typeface="宋体" panose="02010600030101010101" pitchFamily="2" charset="-122"/>
              </a:rPr>
              <a:t>手册</a:t>
            </a: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》【RISC-V-Reader-Chinese-v2p1.pdf】</a:t>
            </a:r>
            <a:r>
              <a:rPr lang="zh-CN" altLang="en-US" sz="1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0000FF"/>
                </a:solidFill>
                <a:ea typeface="宋体" panose="02010600030101010101" pitchFamily="2" charset="-122"/>
              </a:rPr>
              <a:t>P28</a:t>
            </a:r>
            <a:endParaRPr lang="zh-CN" altLang="en-US" sz="1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37466B-042A-4C96-9624-2F2A942ABA4E}" type="slidenum">
              <a:rPr lang="en-AU" altLang="en-US" sz="1400" smtClean="0"/>
            </a:fld>
            <a:endParaRPr lang="en-AU" altLang="en-US" sz="1400" dirty="0" smtClean="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Leaf Procedure Example</a:t>
            </a:r>
            <a:endParaRPr lang="en-AU" altLang="en-US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 code:</a:t>
            </a:r>
            <a:endParaRPr lang="en-US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long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leaf_example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(</a:t>
            </a:r>
            <a:br>
              <a:rPr lang="en-US" altLang="en-US" sz="2400" dirty="0" smtClean="0">
                <a:latin typeface="Lucida Console" panose="020B0609040504020204" pitchFamily="49" charset="0"/>
              </a:rPr>
            </a:br>
            <a:r>
              <a:rPr lang="en-US" altLang="en-US" sz="2400" dirty="0" smtClean="0">
                <a:latin typeface="Lucida Console" panose="020B0609040504020204" pitchFamily="49" charset="0"/>
              </a:rPr>
              <a:t>	long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g, long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h,</a:t>
            </a:r>
            <a:br>
              <a:rPr lang="en-US" altLang="en-US" sz="2400" dirty="0" smtClean="0">
                <a:latin typeface="Lucida Console" panose="020B0609040504020204" pitchFamily="49" charset="0"/>
              </a:rPr>
            </a:br>
            <a:r>
              <a:rPr lang="en-US" altLang="en-US" sz="2400" dirty="0" smtClean="0">
                <a:latin typeface="Lucida Console" panose="020B0609040504020204" pitchFamily="49" charset="0"/>
              </a:rPr>
              <a:t>	long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, long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j) {</a:t>
            </a:r>
            <a:br>
              <a:rPr lang="en-US" altLang="en-US" sz="2400" dirty="0" smtClean="0">
                <a:latin typeface="Lucida Console" panose="020B0609040504020204" pitchFamily="49" charset="0"/>
              </a:rPr>
            </a:br>
            <a:r>
              <a:rPr lang="en-US" altLang="en-US" sz="2400" dirty="0" smtClean="0">
                <a:latin typeface="Lucida Console" panose="020B0609040504020204" pitchFamily="49" charset="0"/>
              </a:rPr>
              <a:t>  long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f;</a:t>
            </a:r>
            <a:br>
              <a:rPr lang="en-US" altLang="en-US" sz="2400" dirty="0" smtClean="0">
                <a:latin typeface="Lucida Console" panose="020B0609040504020204" pitchFamily="49" charset="0"/>
              </a:rPr>
            </a:br>
            <a:r>
              <a:rPr lang="en-US" altLang="en-US" sz="2400" dirty="0" smtClean="0">
                <a:latin typeface="Lucida Console" panose="020B0609040504020204" pitchFamily="49" charset="0"/>
              </a:rPr>
              <a:t>  f = (g + h) - 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+ j);</a:t>
            </a:r>
            <a:br>
              <a:rPr lang="en-US" altLang="en-US" sz="2400" dirty="0" smtClean="0">
                <a:latin typeface="Lucida Console" panose="020B0609040504020204" pitchFamily="49" charset="0"/>
              </a:rPr>
            </a:br>
            <a:r>
              <a:rPr lang="en-US" altLang="en-US" sz="2400" dirty="0" smtClean="0">
                <a:latin typeface="Lucida Console" panose="020B0609040504020204" pitchFamily="49" charset="0"/>
              </a:rPr>
              <a:t>  return f;</a:t>
            </a:r>
            <a:br>
              <a:rPr lang="en-US" altLang="en-US" sz="2400" dirty="0" smtClean="0">
                <a:latin typeface="Lucida Console" panose="020B0609040504020204" pitchFamily="49" charset="0"/>
              </a:rPr>
            </a:br>
            <a:r>
              <a:rPr lang="en-US" altLang="en-US" sz="2400" dirty="0" smtClean="0">
                <a:latin typeface="Lucida Console" panose="020B0609040504020204" pitchFamily="49" charset="0"/>
              </a:rPr>
              <a:t>}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z="2400" dirty="0" smtClean="0"/>
              <a:t>Arguments g, …, j in x10, …, x13, f in x20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temporaries x5, x6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Need to save x5, x6, x20 on stack</a:t>
            </a:r>
            <a:endParaRPr lang="en-US" altLang="en-US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5301208"/>
            <a:ext cx="7194919" cy="11521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56376" y="58052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书</a:t>
            </a:r>
            <a:r>
              <a:rPr lang="en-US" altLang="zh-CN" dirty="0" smtClean="0"/>
              <a:t>P73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4100"/>
            <a:ext cx="82708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RISC-V code: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: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sp,sp,-24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sd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)	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// x5 is t0 </a:t>
            </a:r>
            <a:endParaRPr lang="en-US" alt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sd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)   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// x6 is t1</a:t>
            </a:r>
            <a:endParaRPr lang="en-US" alt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sd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) 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x20 is s4</a:t>
            </a:r>
            <a:endParaRPr lang="en-US" alt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add  x5,x10,x11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add  x6,x12,x13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sub  x20,x5,x6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x10,x20,0 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//move a0,s4</a:t>
            </a:r>
            <a:endParaRPr lang="en-US" alt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ld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)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ld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)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ld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)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sp,sp,24</a:t>
            </a: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x0,0(x1)   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jr</a:t>
            </a:r>
            <a:r>
              <a:rPr lang="en-US" alt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ra</a:t>
            </a:r>
            <a:endParaRPr lang="en-US" alt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latin typeface="Lucida Console" panose="020B0609040504020204" pitchFamily="49" charset="0"/>
            </a:endParaRPr>
          </a:p>
        </p:txBody>
      </p:sp>
      <p:sp>
        <p:nvSpPr>
          <p:cNvPr id="10752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1C26AA-B60F-487A-8E2C-40FC4ED5C9F9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Leaf Procedure Example</a:t>
            </a:r>
            <a:endParaRPr lang="en-AU" altLang="en-US" smtClean="0"/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4932363" y="1884363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4897438" y="3243263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x5 = g + h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107527" name="Text Box 5"/>
          <p:cNvSpPr txBox="1">
            <a:spLocks noChangeArrowheads="1"/>
          </p:cNvSpPr>
          <p:nvPr/>
        </p:nvSpPr>
        <p:spPr bwMode="auto">
          <a:xfrm>
            <a:off x="4876800" y="3597275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07528" name="Text Box 5"/>
          <p:cNvSpPr txBox="1">
            <a:spLocks noChangeArrowheads="1"/>
          </p:cNvSpPr>
          <p:nvPr/>
        </p:nvSpPr>
        <p:spPr bwMode="auto">
          <a:xfrm>
            <a:off x="4897438" y="3927475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07529" name="Text Box 5"/>
          <p:cNvSpPr txBox="1">
            <a:spLocks noChangeArrowheads="1"/>
          </p:cNvSpPr>
          <p:nvPr/>
        </p:nvSpPr>
        <p:spPr bwMode="auto">
          <a:xfrm>
            <a:off x="5652120" y="4221088"/>
            <a:ext cx="3110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//copy </a:t>
            </a:r>
            <a:r>
              <a:rPr lang="en-US" altLang="en-US" sz="1800" dirty="0">
                <a:latin typeface="Tahoma" panose="020B0604030504040204" pitchFamily="34" charset="0"/>
              </a:rPr>
              <a:t>f to return </a:t>
            </a:r>
            <a:r>
              <a:rPr lang="en-US" altLang="en-US" sz="1800" dirty="0" smtClean="0">
                <a:latin typeface="Tahoma" panose="020B0604030504040204" pitchFamily="34" charset="0"/>
              </a:rPr>
              <a:t>register </a:t>
            </a:r>
            <a:r>
              <a:rPr lang="en-US" altLang="en-US" sz="1800" dirty="0" smtClean="0">
                <a:solidFill>
                  <a:srgbClr val="0000FF"/>
                </a:solidFill>
                <a:latin typeface="Tahoma" panose="020B0604030504040204" pitchFamily="34" charset="0"/>
              </a:rPr>
              <a:t>a0</a:t>
            </a:r>
            <a:endParaRPr lang="en-US" altLang="en-US" sz="18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7530" name="Text Box 4"/>
          <p:cNvSpPr txBox="1">
            <a:spLocks noChangeArrowheads="1"/>
          </p:cNvSpPr>
          <p:nvPr/>
        </p:nvSpPr>
        <p:spPr bwMode="auto">
          <a:xfrm>
            <a:off x="4878388" y="4537075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107531" name="Text Box 4"/>
          <p:cNvSpPr txBox="1">
            <a:spLocks noChangeArrowheads="1"/>
          </p:cNvSpPr>
          <p:nvPr/>
        </p:nvSpPr>
        <p:spPr bwMode="auto">
          <a:xfrm>
            <a:off x="4932363" y="5867400"/>
            <a:ext cx="1923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//Return </a:t>
            </a:r>
            <a:r>
              <a:rPr lang="en-US" altLang="en-US" sz="1800" dirty="0">
                <a:latin typeface="Tahoma" panose="020B0604030504040204" pitchFamily="34" charset="0"/>
              </a:rPr>
              <a:t>to caller</a:t>
            </a:r>
            <a:endParaRPr lang="en-AU" altLang="en-US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Local Data on the Stack</a:t>
            </a:r>
            <a:endParaRPr lang="en-US" altLang="en-US" smtClean="0"/>
          </a:p>
        </p:txBody>
      </p:sp>
      <p:sp>
        <p:nvSpPr>
          <p:cNvPr id="1095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13A4D5-07B9-4CC7-B2BD-8453777B5566}" type="slidenum">
              <a:rPr lang="en-AU" altLang="en-US" sz="1400" smtClean="0"/>
            </a:fld>
            <a:endParaRPr lang="en-AU" altLang="en-US" sz="1400" smtClean="0"/>
          </a:p>
        </p:txBody>
      </p:sp>
      <p:pic>
        <p:nvPicPr>
          <p:cNvPr id="10957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51000"/>
            <a:ext cx="802481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Register Usage</a:t>
            </a:r>
            <a:endParaRPr lang="en-US" altLang="en-US" smtClean="0"/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x5 – x7, x28 – x31:  temporary registers</a:t>
            </a:r>
            <a:endParaRPr lang="en-US" altLang="en-US" smtClean="0"/>
          </a:p>
          <a:p>
            <a:pPr lvl="1"/>
            <a:r>
              <a:rPr lang="en-US" altLang="en-US" smtClean="0"/>
              <a:t>Not preserved by the callee</a:t>
            </a:r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x8 – x9, x18 – x27:  saved registers</a:t>
            </a:r>
            <a:endParaRPr lang="en-US" altLang="en-US" smtClean="0"/>
          </a:p>
          <a:p>
            <a:pPr lvl="1"/>
            <a:r>
              <a:rPr lang="en-US" altLang="en-US" smtClean="0"/>
              <a:t>If used, the callee saves and restores them</a:t>
            </a:r>
            <a:endParaRPr lang="en-US" altLang="en-US" smtClean="0"/>
          </a:p>
        </p:txBody>
      </p:sp>
      <p:sp>
        <p:nvSpPr>
          <p:cNvPr id="11059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FD59AB40-FCBB-44D7-A104-00CC0A70851E}" type="slidenum">
              <a:rPr lang="en-AU" altLang="en-US" sz="1400" smtClean="0"/>
            </a:fld>
            <a:endParaRPr lang="en-AU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C21A23E1-60AB-4EFB-929A-F4975119A88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Non-Leaf Procedures</a:t>
            </a:r>
            <a:endParaRPr lang="en-AU" altLang="en-US" smtClean="0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Procedures that call other procedures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For nested call, caller needs to </a:t>
            </a:r>
            <a:r>
              <a:rPr lang="en-US" altLang="en-US" smtClean="0">
                <a:solidFill>
                  <a:srgbClr val="0000FF"/>
                </a:solidFill>
              </a:rPr>
              <a:t>save each following register on the stack before modifying it</a:t>
            </a:r>
            <a:r>
              <a:rPr lang="en-US" altLang="en-US" smtClean="0"/>
              <a:t>: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Its return address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Any arguments and temporaries needed after the call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Restore from the stack after the call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AF7C340-8B9E-49AF-9F7F-1F54B7C5A5D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Arial Unicode MS" panose="020B0604020202020204" pitchFamily="34" charset="-122"/>
              </a:rPr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0"/>
            <a:ext cx="8540750" cy="6921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Saves on Stack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20638" y="692150"/>
            <a:ext cx="9144001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Procedure A  call procedure B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Caller A saved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a0-a7  -- if you will set new arguments for the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callee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100" dirty="0" smtClean="0">
                <a:solidFill>
                  <a:srgbClr val="0000FF"/>
                </a:solidFill>
                <a:ea typeface="宋体" panose="02010600030101010101" pitchFamily="2" charset="-122"/>
              </a:rPr>
              <a:t>a0-a7 will still be used after return, 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old arguments must be saved before the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jal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instruction over-writes them. Conditionally save. 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ra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-- must be saved before the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jal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proc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-B instruction over-writes this value. But  it need not be saved in leaf procedure. Unconditionally save.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t0-t9  -- if you plan to use your temps after the return, save them. note that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callees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are free to use temps as they please. Conditionally save. 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You need not save s0-s11 as the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callee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will take care of them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Callee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 saved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s0-s11  -- before the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callee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 B uses such a register, it must save the old contents since the caller will usually need it on return. Unconditionally save.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BB724FED-9BBA-49F6-B367-495C78C68980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Non-Leaf Procedure Example</a:t>
            </a:r>
            <a:endParaRPr lang="en-AU" altLang="en-US" smtClean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 code: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Lucida Console" panose="020B0609040504020204" pitchFamily="49" charset="0"/>
              </a:rPr>
              <a:t>	long 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fact (long 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n)</a:t>
            </a:r>
            <a:br>
              <a:rPr lang="en-US" altLang="en-US" sz="2800" dirty="0" smtClean="0">
                <a:latin typeface="Lucida Console" panose="020B0609040504020204" pitchFamily="49" charset="0"/>
              </a:rPr>
            </a:br>
            <a:r>
              <a:rPr lang="en-US" altLang="en-US" sz="2800" dirty="0" smtClean="0">
                <a:latin typeface="Lucida Console" panose="020B0609040504020204" pitchFamily="49" charset="0"/>
              </a:rPr>
              <a:t>{ </a:t>
            </a:r>
            <a:br>
              <a:rPr lang="en-US" altLang="en-US" sz="2800" dirty="0" smtClean="0">
                <a:latin typeface="Lucida Console" panose="020B0609040504020204" pitchFamily="49" charset="0"/>
              </a:rPr>
            </a:br>
            <a:r>
              <a:rPr lang="en-US" altLang="en-US" sz="2800" dirty="0" smtClean="0">
                <a:latin typeface="Lucida Console" panose="020B0609040504020204" pitchFamily="49" charset="0"/>
              </a:rPr>
              <a:t>  if (n &lt; 1) return 1;</a:t>
            </a:r>
            <a:br>
              <a:rPr lang="en-US" altLang="en-US" sz="2800" dirty="0" smtClean="0">
                <a:latin typeface="Lucida Console" panose="020B0609040504020204" pitchFamily="49" charset="0"/>
              </a:rPr>
            </a:br>
            <a:r>
              <a:rPr lang="en-US" altLang="en-US" sz="2800" dirty="0" smtClean="0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 sz="2800" dirty="0" smtClean="0">
                <a:latin typeface="Lucida Console" panose="020B0609040504020204" pitchFamily="49" charset="0"/>
              </a:rPr>
            </a:br>
            <a:r>
              <a:rPr lang="en-US" altLang="en-US" sz="2800" dirty="0" smtClean="0">
                <a:latin typeface="Lucida Console" panose="020B0609040504020204" pitchFamily="49" charset="0"/>
              </a:rPr>
              <a:t>}</a:t>
            </a:r>
            <a:endParaRPr lang="en-US" altLang="en-US" sz="2800" dirty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Argument n in x10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Result in x10</a:t>
            </a: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800"/>
            <a:ext cx="91440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946976-FD64-4F0C-A82C-EBBBAE6925D6}" type="slidenum">
              <a:rPr lang="en-US" altLang="zh-CN" sz="1800">
                <a:ea typeface="宋体" panose="02010600030101010101" pitchFamily="2" charset="-122"/>
              </a:rPr>
            </a:fld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RISC-V code: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fact: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sp,sp,-16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sd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  x1,8(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)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sd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  x10,0(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)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x5,x10,-1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bge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 x5,x0,L1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x10,x0,1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sp,sp,16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x0,0(x1)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L1: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x10,x10,-1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jal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 x1,fact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x6,x10,0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ld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  x10,0(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)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ld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  x1,8(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)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sp,sp,16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mul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 x10,x10,x6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	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x0,0(x1)</a:t>
            </a:r>
            <a:endParaRPr lang="en-US" alt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11776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B05309-C326-4895-88B3-9BDD48EECC73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4268788" y="1854200"/>
            <a:ext cx="298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Save return address and n on stack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7766" name="Text Box 5"/>
          <p:cNvSpPr txBox="1">
            <a:spLocks noChangeArrowheads="1"/>
          </p:cNvSpPr>
          <p:nvPr/>
        </p:nvSpPr>
        <p:spPr bwMode="auto">
          <a:xfrm>
            <a:off x="4238625" y="2632075"/>
            <a:ext cx="98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x5 = n - 1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7767" name="Text Box 5"/>
          <p:cNvSpPr txBox="1">
            <a:spLocks noChangeArrowheads="1"/>
          </p:cNvSpPr>
          <p:nvPr/>
        </p:nvSpPr>
        <p:spPr bwMode="auto">
          <a:xfrm>
            <a:off x="4216400" y="3203575"/>
            <a:ext cx="222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Else, set return value to 1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7768" name="Text Box 4"/>
          <p:cNvSpPr txBox="1">
            <a:spLocks noChangeArrowheads="1"/>
          </p:cNvSpPr>
          <p:nvPr/>
        </p:nvSpPr>
        <p:spPr bwMode="auto">
          <a:xfrm>
            <a:off x="4230688" y="4024313"/>
            <a:ext cx="900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 = n - 1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7769" name="Text Box 5"/>
          <p:cNvSpPr txBox="1">
            <a:spLocks noChangeArrowheads="1"/>
          </p:cNvSpPr>
          <p:nvPr/>
        </p:nvSpPr>
        <p:spPr bwMode="auto">
          <a:xfrm>
            <a:off x="4238625" y="2906713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if n &gt;= 1, go to L1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7770" name="Text Box 4"/>
          <p:cNvSpPr txBox="1">
            <a:spLocks noChangeArrowheads="1"/>
          </p:cNvSpPr>
          <p:nvPr/>
        </p:nvSpPr>
        <p:spPr bwMode="auto">
          <a:xfrm>
            <a:off x="4230688" y="4279900"/>
            <a:ext cx="11953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call fact(n-1)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7771" name="Text Box 5"/>
          <p:cNvSpPr txBox="1">
            <a:spLocks noChangeArrowheads="1"/>
          </p:cNvSpPr>
          <p:nvPr/>
        </p:nvSpPr>
        <p:spPr bwMode="auto">
          <a:xfrm>
            <a:off x="4216400" y="3470275"/>
            <a:ext cx="3328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Pop stack, don’t bother restoring values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7772" name="Text Box 5"/>
          <p:cNvSpPr txBox="1">
            <a:spLocks noChangeArrowheads="1"/>
          </p:cNvSpPr>
          <p:nvPr/>
        </p:nvSpPr>
        <p:spPr bwMode="auto">
          <a:xfrm>
            <a:off x="4227513" y="3765550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7773" name="Text Box 4"/>
          <p:cNvSpPr txBox="1">
            <a:spLocks noChangeArrowheads="1"/>
          </p:cNvSpPr>
          <p:nvPr/>
        </p:nvSpPr>
        <p:spPr bwMode="auto">
          <a:xfrm>
            <a:off x="4230688" y="4824413"/>
            <a:ext cx="153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Restore caller’s n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7774" name="Text Box 4"/>
          <p:cNvSpPr txBox="1">
            <a:spLocks noChangeArrowheads="1"/>
          </p:cNvSpPr>
          <p:nvPr/>
        </p:nvSpPr>
        <p:spPr bwMode="auto">
          <a:xfrm>
            <a:off x="4230688" y="5095875"/>
            <a:ext cx="2578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Restore caller’s return address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7775" name="Text Box 4"/>
          <p:cNvSpPr txBox="1">
            <a:spLocks noChangeArrowheads="1"/>
          </p:cNvSpPr>
          <p:nvPr/>
        </p:nvSpPr>
        <p:spPr bwMode="auto">
          <a:xfrm>
            <a:off x="4230688" y="5353050"/>
            <a:ext cx="93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Pop stack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7776" name="Text Box 4"/>
          <p:cNvSpPr txBox="1">
            <a:spLocks noChangeArrowheads="1"/>
          </p:cNvSpPr>
          <p:nvPr/>
        </p:nvSpPr>
        <p:spPr bwMode="auto">
          <a:xfrm>
            <a:off x="4230688" y="5640388"/>
            <a:ext cx="17795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 n * fact(n-1)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7777" name="Text Box 4"/>
          <p:cNvSpPr txBox="1">
            <a:spLocks noChangeArrowheads="1"/>
          </p:cNvSpPr>
          <p:nvPr/>
        </p:nvSpPr>
        <p:spPr bwMode="auto">
          <a:xfrm>
            <a:off x="4230688" y="5937250"/>
            <a:ext cx="663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7778" name="Text Box 4"/>
          <p:cNvSpPr txBox="1">
            <a:spLocks noChangeArrowheads="1"/>
          </p:cNvSpPr>
          <p:nvPr/>
        </p:nvSpPr>
        <p:spPr bwMode="auto">
          <a:xfrm>
            <a:off x="4230688" y="4554538"/>
            <a:ext cx="263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move result of fact(n - 1) to x6</a:t>
            </a:r>
            <a:endParaRPr lang="en-AU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04938"/>
            <a:ext cx="36718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RISC-V code: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fact: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addi sp,sp,-16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sd   ra,8(sp)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sd   a0,0(sp)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addi x5,a0,-1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bge  x5,x0,L1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addi a0,x0,1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addi sp,sp,16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jalr x0,0(ra)   </a:t>
            </a:r>
            <a:r>
              <a:rPr lang="en-US" altLang="en-US" sz="1600" smtClean="0">
                <a:solidFill>
                  <a:srgbClr val="0000FF"/>
                </a:solidFill>
                <a:latin typeface="Lucida Console" panose="020B0609040504020204" pitchFamily="49" charset="0"/>
              </a:rPr>
              <a:t>//jr ra </a:t>
            </a:r>
            <a:endParaRPr lang="en-US" altLang="en-US" sz="160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L1: addi a0,a0,-1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jal  ra,fact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addi x6,a0,0 </a:t>
            </a:r>
            <a:r>
              <a:rPr lang="en-US" altLang="en-US" sz="1600" smtClean="0">
                <a:solidFill>
                  <a:srgbClr val="0000FF"/>
                </a:solidFill>
                <a:latin typeface="Lucida Console" panose="020B0609040504020204" pitchFamily="49" charset="0"/>
              </a:rPr>
              <a:t>//mov x6,a0</a:t>
            </a:r>
            <a:endParaRPr lang="en-US" altLang="en-US" sz="160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ld   a0,0(sp)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ld   ra,8(sp)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addi sp,sp,16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mul  a0,a0,x6</a:t>
            </a:r>
            <a:endParaRPr lang="en-US" altLang="en-US" sz="160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Lucida Console" panose="020B0609040504020204" pitchFamily="49" charset="0"/>
              </a:rPr>
              <a:t>	 jalr x0,0(ra) </a:t>
            </a:r>
            <a:r>
              <a:rPr lang="en-US" altLang="en-US" sz="1600" smtClean="0">
                <a:solidFill>
                  <a:srgbClr val="0000FF"/>
                </a:solidFill>
                <a:latin typeface="Lucida Console" panose="020B0609040504020204" pitchFamily="49" charset="0"/>
              </a:rPr>
              <a:t>//jr ra </a:t>
            </a:r>
            <a:endParaRPr lang="en-US" altLang="en-US" sz="1600" smtClean="0">
              <a:latin typeface="Lucida Console" panose="020B0609040504020204" pitchFamily="49" charset="0"/>
            </a:endParaRPr>
          </a:p>
        </p:txBody>
      </p:sp>
      <p:sp>
        <p:nvSpPr>
          <p:cNvPr id="1198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459788" y="6381750"/>
            <a:ext cx="50482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118A4B-BEBA-405D-9EFE-B2384DC01D55}" type="slidenum">
              <a:rPr lang="en-AU" altLang="en-US" sz="1400" smtClean="0"/>
            </a:fld>
            <a:endParaRPr lang="en-AU" altLang="en-US" sz="1400" smtClean="0"/>
          </a:p>
        </p:txBody>
      </p:sp>
      <p:grpSp>
        <p:nvGrpSpPr>
          <p:cNvPr id="119813" name="组合 2"/>
          <p:cNvGrpSpPr/>
          <p:nvPr/>
        </p:nvGrpSpPr>
        <p:grpSpPr bwMode="auto">
          <a:xfrm>
            <a:off x="4216400" y="2133600"/>
            <a:ext cx="3328988" cy="4391025"/>
            <a:chOff x="4216400" y="1854200"/>
            <a:chExt cx="3328988" cy="4391025"/>
          </a:xfrm>
        </p:grpSpPr>
        <p:sp>
          <p:nvSpPr>
            <p:cNvPr id="119815" name="Text Box 4"/>
            <p:cNvSpPr txBox="1">
              <a:spLocks noChangeArrowheads="1"/>
            </p:cNvSpPr>
            <p:nvPr/>
          </p:nvSpPr>
          <p:spPr bwMode="auto">
            <a:xfrm>
              <a:off x="4268788" y="1854200"/>
              <a:ext cx="2984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Save return address and n on stack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16" name="Text Box 5"/>
            <p:cNvSpPr txBox="1">
              <a:spLocks noChangeArrowheads="1"/>
            </p:cNvSpPr>
            <p:nvPr/>
          </p:nvSpPr>
          <p:spPr bwMode="auto">
            <a:xfrm>
              <a:off x="4238625" y="2632075"/>
              <a:ext cx="987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x5 = n - 1</a:t>
              </a:r>
              <a:endParaRPr lang="en-US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17" name="Text Box 5"/>
            <p:cNvSpPr txBox="1">
              <a:spLocks noChangeArrowheads="1"/>
            </p:cNvSpPr>
            <p:nvPr/>
          </p:nvSpPr>
          <p:spPr bwMode="auto">
            <a:xfrm>
              <a:off x="4216400" y="3203575"/>
              <a:ext cx="2222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Else, set return value to 1</a:t>
              </a:r>
              <a:endParaRPr lang="en-US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18" name="Text Box 4"/>
            <p:cNvSpPr txBox="1">
              <a:spLocks noChangeArrowheads="1"/>
            </p:cNvSpPr>
            <p:nvPr/>
          </p:nvSpPr>
          <p:spPr bwMode="auto">
            <a:xfrm>
              <a:off x="4230688" y="4024313"/>
              <a:ext cx="9001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 = n - 1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19" name="Text Box 5"/>
            <p:cNvSpPr txBox="1">
              <a:spLocks noChangeArrowheads="1"/>
            </p:cNvSpPr>
            <p:nvPr/>
          </p:nvSpPr>
          <p:spPr bwMode="auto">
            <a:xfrm>
              <a:off x="4238625" y="2906713"/>
              <a:ext cx="16732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if n &gt;= 1, go to L1</a:t>
              </a:r>
              <a:endParaRPr lang="en-US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0" name="Text Box 4"/>
            <p:cNvSpPr txBox="1">
              <a:spLocks noChangeArrowheads="1"/>
            </p:cNvSpPr>
            <p:nvPr/>
          </p:nvSpPr>
          <p:spPr bwMode="auto">
            <a:xfrm>
              <a:off x="4230688" y="4279900"/>
              <a:ext cx="1195387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call fact(n-1)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1" name="Text Box 5"/>
            <p:cNvSpPr txBox="1">
              <a:spLocks noChangeArrowheads="1"/>
            </p:cNvSpPr>
            <p:nvPr/>
          </p:nvSpPr>
          <p:spPr bwMode="auto">
            <a:xfrm>
              <a:off x="4216400" y="3470275"/>
              <a:ext cx="33289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Pop stack, don’t bother restoring values</a:t>
              </a:r>
              <a:endParaRPr lang="en-US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2" name="Text Box 5"/>
            <p:cNvSpPr txBox="1">
              <a:spLocks noChangeArrowheads="1"/>
            </p:cNvSpPr>
            <p:nvPr/>
          </p:nvSpPr>
          <p:spPr bwMode="auto">
            <a:xfrm>
              <a:off x="4227513" y="3765550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Return</a:t>
              </a:r>
              <a:endParaRPr lang="en-US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3" name="Text Box 4"/>
            <p:cNvSpPr txBox="1">
              <a:spLocks noChangeArrowheads="1"/>
            </p:cNvSpPr>
            <p:nvPr/>
          </p:nvSpPr>
          <p:spPr bwMode="auto">
            <a:xfrm>
              <a:off x="4230688" y="4824413"/>
              <a:ext cx="1530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Restore caller’s n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4" name="Text Box 4"/>
            <p:cNvSpPr txBox="1">
              <a:spLocks noChangeArrowheads="1"/>
            </p:cNvSpPr>
            <p:nvPr/>
          </p:nvSpPr>
          <p:spPr bwMode="auto">
            <a:xfrm>
              <a:off x="4230688" y="5095875"/>
              <a:ext cx="25781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Restore caller’s return address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5" name="Text Box 4"/>
            <p:cNvSpPr txBox="1">
              <a:spLocks noChangeArrowheads="1"/>
            </p:cNvSpPr>
            <p:nvPr/>
          </p:nvSpPr>
          <p:spPr bwMode="auto">
            <a:xfrm>
              <a:off x="4230688" y="5353050"/>
              <a:ext cx="939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Pop stack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6" name="Text Box 4"/>
            <p:cNvSpPr txBox="1">
              <a:spLocks noChangeArrowheads="1"/>
            </p:cNvSpPr>
            <p:nvPr/>
          </p:nvSpPr>
          <p:spPr bwMode="auto">
            <a:xfrm>
              <a:off x="4230688" y="5640388"/>
              <a:ext cx="17795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return n * fact(n-1)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7" name="Text Box 4"/>
            <p:cNvSpPr txBox="1">
              <a:spLocks noChangeArrowheads="1"/>
            </p:cNvSpPr>
            <p:nvPr/>
          </p:nvSpPr>
          <p:spPr bwMode="auto">
            <a:xfrm>
              <a:off x="4230688" y="5937250"/>
              <a:ext cx="6635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return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119828" name="Text Box 4"/>
            <p:cNvSpPr txBox="1">
              <a:spLocks noChangeArrowheads="1"/>
            </p:cNvSpPr>
            <p:nvPr/>
          </p:nvSpPr>
          <p:spPr bwMode="auto">
            <a:xfrm>
              <a:off x="4230688" y="4554538"/>
              <a:ext cx="2638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move result of fact(n - 1) to x6</a:t>
              </a:r>
              <a:endParaRPr lang="en-AU" altLang="en-US" sz="1400">
                <a:latin typeface="Tahoma" panose="020B0604030504040204" pitchFamily="34" charset="0"/>
              </a:endParaRPr>
            </a:p>
          </p:txBody>
        </p:sp>
      </p:grpSp>
      <p:sp>
        <p:nvSpPr>
          <p:cNvPr id="119814" name="文本框 1"/>
          <p:cNvSpPr txBox="1">
            <a:spLocks noChangeArrowheads="1"/>
          </p:cNvSpPr>
          <p:nvPr/>
        </p:nvSpPr>
        <p:spPr bwMode="auto">
          <a:xfrm>
            <a:off x="3867150" y="188913"/>
            <a:ext cx="5256213" cy="17541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long </a:t>
            </a:r>
            <a:r>
              <a:rPr lang="en-US" altLang="en-US" sz="1800" dirty="0" err="1">
                <a:latin typeface="Lucida Console" panose="020B0609040504020204" pitchFamily="49" charset="0"/>
              </a:rPr>
              <a:t>long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fact (long </a:t>
            </a:r>
            <a:r>
              <a:rPr lang="en-US" altLang="en-US" sz="1800" dirty="0" err="1">
                <a:latin typeface="Lucida Console" panose="020B0609040504020204" pitchFamily="49" charset="0"/>
              </a:rPr>
              <a:t>long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n)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{ 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if (n &lt; 1) return 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1;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32146C-400C-448D-8BAE-8496B155A98B}" type="slidenum">
              <a:rPr lang="en-AU" altLang="en-US" sz="1400" smtClean="0">
                <a:solidFill>
                  <a:srgbClr val="000000"/>
                </a:solidFill>
              </a:rPr>
            </a:fld>
            <a:endParaRPr lang="en-AU" altLang="en-US" sz="1400" smtClean="0">
              <a:solidFill>
                <a:srgbClr val="000000"/>
              </a:solidFill>
            </a:endParaRP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59762" cy="5238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Memory Layout</a:t>
            </a:r>
            <a:endParaRPr lang="en-AU" altLang="en-US" sz="2800" smtClean="0"/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4608513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Text: program code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Static data: </a:t>
            </a:r>
            <a:r>
              <a:rPr lang="en-US" altLang="en-US" sz="2400" dirty="0" smtClean="0">
                <a:solidFill>
                  <a:srgbClr val="0000FF"/>
                </a:solidFill>
              </a:rPr>
              <a:t>e.g. m, n at right example</a:t>
            </a:r>
            <a:endParaRPr lang="en-US" altLang="en-US" sz="24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global variables, static variables in C, constant arrays and strings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x3 (global pointer) initialized to address allowing ±offsets into this segment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Dynamic data: heap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E.g., </a:t>
            </a:r>
            <a:r>
              <a:rPr lang="en-US" altLang="en-US" sz="2400" dirty="0" err="1" smtClean="0"/>
              <a:t>malloc</a:t>
            </a:r>
            <a:r>
              <a:rPr lang="en-US" altLang="en-US" sz="2400" dirty="0" smtClean="0"/>
              <a:t> in C, new in Java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Stack: automatic storage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Such as right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【 </a:t>
            </a:r>
            <a:r>
              <a:rPr lang="en-US" alt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400" dirty="0" smtClean="0">
                <a:solidFill>
                  <a:srgbClr val="0000FF"/>
                </a:solidFill>
              </a:rPr>
              <a:t>, j;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endParaRPr lang="en-AU" altLang="en-US" sz="2400" dirty="0" smtClean="0">
              <a:solidFill>
                <a:srgbClr val="0000FF"/>
              </a:solidFill>
            </a:endParaRPr>
          </a:p>
        </p:txBody>
      </p:sp>
      <p:pic>
        <p:nvPicPr>
          <p:cNvPr id="121861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765175"/>
            <a:ext cx="366395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文本框 1"/>
          <p:cNvSpPr txBox="1">
            <a:spLocks noChangeArrowheads="1"/>
          </p:cNvSpPr>
          <p:nvPr/>
        </p:nvSpPr>
        <p:spPr bwMode="auto">
          <a:xfrm>
            <a:off x="5220072" y="3140968"/>
            <a:ext cx="36004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Address of first byte in static data is 0000 0000 1000 0000</a:t>
            </a:r>
            <a:r>
              <a:rPr lang="en-US" altLang="zh-CN" sz="1800" baseline="-25000" dirty="0">
                <a:solidFill>
                  <a:srgbClr val="0000FF"/>
                </a:solidFill>
                <a:ea typeface="宋体" panose="02010600030101010101" pitchFamily="2" charset="-122"/>
              </a:rPr>
              <a:t>hex</a:t>
            </a:r>
            <a:endParaRPr lang="en-US" altLang="zh-CN" sz="18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aseline="-25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m</a:t>
            </a:r>
            <a:r>
              <a:rPr lang="en-US" altLang="zh-CN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; /*</a:t>
            </a:r>
            <a:r>
              <a:rPr lang="en-US" altLang="en-US" sz="1800" dirty="0" smtClean="0"/>
              <a:t> global variable */</a:t>
            </a:r>
            <a:endParaRPr lang="en-US" altLang="zh-CN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void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strcpy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(char x[], char y[])</a:t>
            </a:r>
            <a:b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{ </a:t>
            </a:r>
            <a:r>
              <a:rPr lang="en-US" altLang="zh-CN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i,j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static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n;</a:t>
            </a:r>
            <a:b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0;</a:t>
            </a:r>
            <a:b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while ((x[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]=y[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])!='\0')</a:t>
            </a:r>
            <a:b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+= 1;</a:t>
            </a:r>
            <a:b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zh-CN" altLang="en-US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EF574D00-BB7C-4654-8721-F3938976A4E0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Data on the Stack</a:t>
            </a:r>
            <a:endParaRPr lang="en-AU" altLang="en-US" smtClean="0"/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Local data allocated by callee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e.g., C automatic variables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Procedure frame (activation record)</a:t>
            </a:r>
            <a:endParaRPr lang="en-US" alt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Used by some compilers to manage stack storage</a:t>
            </a:r>
            <a:endParaRPr lang="en-AU" altLang="en-US" sz="2400" smtClean="0"/>
          </a:p>
        </p:txBody>
      </p:sp>
      <p:pic>
        <p:nvPicPr>
          <p:cNvPr id="123909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01738"/>
            <a:ext cx="633253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A6E80E24-EF62-4F03-9AA5-EB28EDAFACD0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Character Data</a:t>
            </a:r>
            <a:endParaRPr lang="en-AU" altLang="en-US" smtClean="0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Byte-encoded character sets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ASCII: 128 characters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95 graphic, 33 control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Latin-1: 256 characters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ASCII, +96 more graphic characters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Unicode: 32-bit character set, 0-0x10FFFF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Used in Java, C++ wide characters, …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Most of the world’s alphabets, plus symbols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UTF-8, UTF-16: variable-length encodings</a:t>
            </a:r>
            <a:endParaRPr lang="en-AU" altLang="en-US" dirty="0" smtClean="0"/>
          </a:p>
        </p:txBody>
      </p:sp>
      <p:sp>
        <p:nvSpPr>
          <p:cNvPr id="125957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§2.9 Communicating with People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页脚占位符 1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B18669-561F-4719-B7A3-658132308884}" type="slidenum">
              <a:rPr lang="en-AU" altLang="en-US" sz="1400" smtClean="0"/>
            </a:fld>
            <a:endParaRPr lang="en-AU" altLang="en-US" sz="1400" smtClean="0"/>
          </a:p>
        </p:txBody>
      </p:sp>
      <p:pic>
        <p:nvPicPr>
          <p:cNvPr id="12800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0713"/>
            <a:ext cx="87852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CC7CDB65-B914-46BB-AEEC-B44EE88F07A3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Byte/Halfword/Word Operations</a:t>
            </a:r>
            <a:endParaRPr lang="en-AU" altLang="en-US" sz="4000" smtClean="0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RISC-V byte/halfword/word load/store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Load byte/halfword/word: Sign extend to 64 bits in rd</a:t>
            </a:r>
            <a:endParaRPr lang="en-US" altLang="en-US" sz="2000" smtClean="0"/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lb rd,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lh rd,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lw rd,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z="2000" smtClean="0"/>
              <a:t>Load byte/halfword/word unsigned: Zero extend to 64 bits in rd</a:t>
            </a:r>
            <a:endParaRPr lang="en-US" altLang="en-US" sz="2000" smtClean="0"/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lbu rd,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lhu rd,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lwu rd,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z="2000" smtClean="0"/>
              <a:t>Store byte/halfword/word: Store rightmost 8/16/32 bits</a:t>
            </a:r>
            <a:endParaRPr lang="en-US" altLang="en-US" sz="2000" smtClean="0"/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sb rs2,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sh rs2,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sw rs2, offset(rs1)</a:t>
            </a:r>
            <a:endParaRPr lang="en-US" altLang="en-US" sz="1800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4303E8A0-0893-4AAC-B17C-0DF386EE8159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Copy Example</a:t>
            </a:r>
            <a:endParaRPr lang="en-AU" altLang="en-US" smtClean="0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Null-terminated string</a:t>
            </a: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void strcpy (char x[], char y[])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{ size_t i;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  i = 0;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  while ((x[i]=y[i])!='\0')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    i += 1;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}</a:t>
            </a:r>
            <a:endParaRPr lang="en-US" altLang="en-US" sz="2800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270875" cy="51117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800" smtClean="0"/>
              <a:t>RISC-V code:</a:t>
            </a:r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	strcpy: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addi sp,sp,-8		// adjust stack for 1 doubleword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sd   x19,0(sp)      // push x19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add  x19,x0,x0	// i=0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L1: add  x5,x19,</a:t>
            </a:r>
            <a:r>
              <a:rPr lang="en-US" altLang="en-US" sz="1800" smtClean="0">
                <a:solidFill>
                  <a:srgbClr val="FF0000"/>
                </a:solidFill>
                <a:latin typeface="Lucida Console" panose="020B0609040504020204" pitchFamily="49" charset="0"/>
              </a:rPr>
              <a:t>x11</a:t>
            </a:r>
            <a:r>
              <a:rPr lang="en-US" altLang="en-US" sz="1800" smtClean="0">
                <a:latin typeface="Lucida Console" panose="020B0609040504020204" pitchFamily="49" charset="0"/>
              </a:rPr>
              <a:t>	// x5 = addr of y[i]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lbu  x6,0(x5)		// x6 = y[i]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add  x7,x19,x10	// x7 = addr of x[i]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sb   x6,0(x7)		// x[i] = y[i]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beq  x6,x0,L2		// if y[i] == 0 then exit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addi x19,x19,	1	// i = i + 1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jal  x0,L1		// next iteration of loop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L2: ld   x19,0(sp)	// restore saved x19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addi sp,sp,8		// pop 1 doubleword from stack</a:t>
            </a:r>
            <a:br>
              <a:rPr lang="en-US" altLang="en-US" sz="1800" smtClean="0">
                <a:latin typeface="Lucida Console" panose="020B0609040504020204" pitchFamily="49" charset="0"/>
              </a:rPr>
            </a:br>
            <a:r>
              <a:rPr lang="en-US" altLang="en-US" sz="1800" smtClean="0">
                <a:latin typeface="Lucida Console" panose="020B0609040504020204" pitchFamily="49" charset="0"/>
              </a:rPr>
              <a:t>	jalr x0,0(x1)		// and return</a:t>
            </a:r>
            <a:endParaRPr lang="en-US" altLang="en-US" sz="1800" smtClean="0">
              <a:latin typeface="Lucida Console" panose="020B0609040504020204" pitchFamily="49" charset="0"/>
            </a:endParaRPr>
          </a:p>
        </p:txBody>
      </p:sp>
      <p:sp>
        <p:nvSpPr>
          <p:cNvPr id="13312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9E38018C-D8B8-457F-8FED-EF61F9E3A2F4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4175"/>
            <a:ext cx="8259762" cy="5238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String Copy Example</a:t>
            </a:r>
            <a:endParaRPr lang="en-AU" altLang="en-US" sz="28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535488" y="188913"/>
            <a:ext cx="4608512" cy="17541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mtClean="0">
                <a:latin typeface="Lucida Console" panose="020B0609040504020204" pitchFamily="49" charset="0"/>
              </a:rPr>
              <a:t>void strcpy (char x[], char y[])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{ size_t i;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i = 0;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while ((x[i]=y[i])!='\0')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  i += 1;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}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270875" cy="51117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800" dirty="0" smtClean="0"/>
              <a:t>RISC-V code:</a:t>
            </a:r>
            <a:endParaRPr lang="en-US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strcpy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: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sp,sp,-8		// adjust stack for 1 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doubleword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sd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  x19,0(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)      // push x19 (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x19=s3,used as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)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add  x19,x0,x0	// 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=0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L1: add  x5,x19,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a1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	// x5 = 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addr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of y[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]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lbu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 x6,0(x5)		// x6 = y[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]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add  x7,x19,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a0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	// x7 = 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addr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of x[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]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sb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  x6,0(x7)		// x[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] = y[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]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beq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 x6,x0,L2		// if y[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] == 0 then exit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x19,x19,	1	// 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= 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+ 1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jal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 x0,L1	 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j L1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// next iteration of loop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L2: 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ld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  x19,0(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sp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)	// restore saved x19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sp,sp,8		// pop 1 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doubleword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from stack</a:t>
            </a:r>
            <a:br>
              <a:rPr lang="en-US" altLang="en-US" sz="1800" dirty="0" smtClean="0">
                <a:latin typeface="Lucida Console" panose="020B0609040504020204" pitchFamily="49" charset="0"/>
              </a:rPr>
            </a:br>
            <a:r>
              <a:rPr lang="en-US" altLang="en-US" sz="18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8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x0,0(x1)	 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jr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ra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// and return</a:t>
            </a:r>
            <a:endParaRPr lang="en-US" alt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1351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2F0250CA-15AE-41FB-A198-FF34342E183E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4175"/>
            <a:ext cx="8259762" cy="5238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String Copy Example</a:t>
            </a:r>
            <a:endParaRPr lang="en-AU" altLang="en-US" sz="28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535488" y="188913"/>
            <a:ext cx="4608512" cy="17541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mtClean="0">
                <a:latin typeface="Lucida Console" panose="020B0609040504020204" pitchFamily="49" charset="0"/>
              </a:rPr>
              <a:t>void strcpy (char x[], char y[])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{ size_t i;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i = 0;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while ((x[i]=y[i])!='\0')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    i += 1;</a:t>
            </a:r>
            <a:br>
              <a:rPr lang="en-US" altLang="en-US" smtClean="0">
                <a:latin typeface="Lucida Console" panose="020B0609040504020204" pitchFamily="49" charset="0"/>
              </a:rPr>
            </a:br>
            <a:r>
              <a:rPr lang="en-US" altLang="en-US" smtClean="0">
                <a:latin typeface="Lucida Console" panose="020B0609040504020204" pitchFamily="49" charset="0"/>
              </a:rPr>
              <a:t>}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E09B2010-4540-41FA-98A2-8DB9FE8933C2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Example</a:t>
            </a:r>
            <a:endParaRPr lang="en-AU" alt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code:</a:t>
            </a:r>
            <a:endParaRPr lang="en-US" altLang="en-US" smtClean="0"/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f = (g + h) - (i + j);</a:t>
            </a:r>
            <a:endParaRPr lang="en-US" altLang="en-US" sz="2800" smtClean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mtClean="0"/>
              <a:t>Compiled RISC-V code:</a:t>
            </a:r>
            <a:endParaRPr lang="en-US" altLang="en-US" smtClean="0"/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add t1, i, j   // temp t1 = i + j</a:t>
            </a:r>
            <a:br>
              <a:rPr lang="en-US" altLang="en-US" sz="2800" smtClean="0">
                <a:latin typeface="Lucida Console" panose="020B0609040504020204" pitchFamily="49" charset="0"/>
              </a:rPr>
            </a:br>
            <a:r>
              <a:rPr lang="en-US" altLang="en-US" sz="2800" smtClean="0">
                <a:latin typeface="Lucida Console" panose="020B0609040504020204" pitchFamily="49" charset="0"/>
              </a:rPr>
              <a:t>add f, t0, t1  // f = t0 - t1</a:t>
            </a:r>
            <a:endParaRPr lang="en-AU" altLang="en-US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964613" cy="29511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Most constants are small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12-bit immediate is sufficient</a:t>
            </a:r>
            <a:endParaRPr lang="en-US" altLang="en-US" sz="2400" smtClean="0"/>
          </a:p>
          <a:p>
            <a:pPr eaLnBrk="1" hangingPunct="1"/>
            <a:r>
              <a:rPr lang="en-US" altLang="en-US" sz="2800" smtClean="0"/>
              <a:t>For the occasional 32-bit constant</a:t>
            </a:r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	</a:t>
            </a:r>
            <a:r>
              <a:rPr lang="en-US" altLang="en-US" sz="2800" smtClean="0">
                <a:latin typeface="Lucida Console" panose="020B0609040504020204" pitchFamily="49" charset="0"/>
              </a:rPr>
              <a:t>lui rd, constant  //</a:t>
            </a:r>
            <a:r>
              <a:rPr lang="en-US" altLang="en-US" sz="2800" smtClean="0">
                <a:solidFill>
                  <a:srgbClr val="0000FF"/>
                </a:solidFill>
                <a:latin typeface="Lucida Console" panose="020B0609040504020204" pitchFamily="49" charset="0"/>
              </a:rPr>
              <a:t>U-Type instruction </a:t>
            </a:r>
            <a:endParaRPr lang="en-US" altLang="en-US" sz="280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z="2400" smtClean="0"/>
              <a:t>Copies 20-bit constant(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补码带符号数</a:t>
            </a:r>
            <a:r>
              <a:rPr lang="en-US" altLang="en-US" sz="2400" smtClean="0"/>
              <a:t>) to bits [31:12] of rd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Extends bit 31 to bits [63:32]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Clears bits [11:0] of rd to 0</a:t>
            </a:r>
            <a:endParaRPr lang="en-US" altLang="en-US" sz="2400" smtClean="0"/>
          </a:p>
        </p:txBody>
      </p:sp>
      <p:sp>
        <p:nvSpPr>
          <p:cNvPr id="1372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C1DC6023-7087-4CFB-AEA9-175193F16B3B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37220" name="Rectangle 11"/>
          <p:cNvSpPr>
            <a:spLocks noChangeArrowheads="1"/>
          </p:cNvSpPr>
          <p:nvPr/>
        </p:nvSpPr>
        <p:spPr bwMode="auto">
          <a:xfrm>
            <a:off x="4400550" y="4881563"/>
            <a:ext cx="2611438" cy="339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0000 0000 0011 1101 0000</a:t>
            </a:r>
            <a:endParaRPr lang="en-US" altLang="en-US" sz="1600"/>
          </a:p>
        </p:txBody>
      </p:sp>
      <p:sp>
        <p:nvSpPr>
          <p:cNvPr id="137221" name="Text Box 4"/>
          <p:cNvSpPr txBox="1">
            <a:spLocks noChangeArrowheads="1"/>
          </p:cNvSpPr>
          <p:nvPr/>
        </p:nvSpPr>
        <p:spPr bwMode="auto">
          <a:xfrm>
            <a:off x="46038" y="4881563"/>
            <a:ext cx="217805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3722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32-bit Constants</a:t>
            </a:r>
            <a:endParaRPr lang="en-AU" altLang="en-US" smtClean="0"/>
          </a:p>
        </p:txBody>
      </p:sp>
      <p:sp>
        <p:nvSpPr>
          <p:cNvPr id="137223" name="Text Box 5"/>
          <p:cNvSpPr txBox="1">
            <a:spLocks noChangeArrowheads="1"/>
          </p:cNvSpPr>
          <p:nvPr/>
        </p:nvSpPr>
        <p:spPr bwMode="auto">
          <a:xfrm>
            <a:off x="2627313" y="4491038"/>
            <a:ext cx="42624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lui x19, 976  // 0x003D0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 rot="5400000">
            <a:off x="6040438" y="2768600"/>
            <a:ext cx="5875338" cy="338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folHlink"/>
                </a:solidFill>
              </a:rPr>
              <a:t>§2.10 RISC-V Addressing for Wide Immediates and Addresses</a:t>
            </a:r>
            <a:endParaRPr lang="en-US" altLang="en-US" sz="1600">
              <a:solidFill>
                <a:schemeClr val="folHlink"/>
              </a:solidFill>
            </a:endParaRPr>
          </a:p>
        </p:txBody>
      </p:sp>
      <p:sp>
        <p:nvSpPr>
          <p:cNvPr id="137225" name="Text Box 5"/>
          <p:cNvSpPr txBox="1">
            <a:spLocks noChangeArrowheads="1"/>
          </p:cNvSpPr>
          <p:nvPr/>
        </p:nvSpPr>
        <p:spPr bwMode="auto">
          <a:xfrm>
            <a:off x="2627313" y="5311775"/>
            <a:ext cx="47720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addi x19,x19,1280  // 0x500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37226" name="Text Box 4"/>
          <p:cNvSpPr txBox="1">
            <a:spLocks noChangeArrowheads="1"/>
          </p:cNvSpPr>
          <p:nvPr/>
        </p:nvSpPr>
        <p:spPr bwMode="auto">
          <a:xfrm>
            <a:off x="2222500" y="4881563"/>
            <a:ext cx="217963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37227" name="Text Box 4"/>
          <p:cNvSpPr txBox="1">
            <a:spLocks noChangeArrowheads="1"/>
          </p:cNvSpPr>
          <p:nvPr/>
        </p:nvSpPr>
        <p:spPr bwMode="auto">
          <a:xfrm>
            <a:off x="7010400" y="4881563"/>
            <a:ext cx="16652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</a:t>
            </a:r>
            <a:endParaRPr lang="en-AU" altLang="en-US" sz="1600"/>
          </a:p>
        </p:txBody>
      </p:sp>
      <p:sp>
        <p:nvSpPr>
          <p:cNvPr id="137228" name="Rectangle 11"/>
          <p:cNvSpPr>
            <a:spLocks noChangeArrowheads="1"/>
          </p:cNvSpPr>
          <p:nvPr/>
        </p:nvSpPr>
        <p:spPr bwMode="auto">
          <a:xfrm>
            <a:off x="4400550" y="5730875"/>
            <a:ext cx="2611438" cy="339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0000 0000 0011 1101 0000</a:t>
            </a:r>
            <a:endParaRPr lang="en-US" altLang="en-US" sz="1600"/>
          </a:p>
        </p:txBody>
      </p:sp>
      <p:sp>
        <p:nvSpPr>
          <p:cNvPr id="137229" name="Text Box 4"/>
          <p:cNvSpPr txBox="1">
            <a:spLocks noChangeArrowheads="1"/>
          </p:cNvSpPr>
          <p:nvPr/>
        </p:nvSpPr>
        <p:spPr bwMode="auto">
          <a:xfrm>
            <a:off x="46038" y="5730875"/>
            <a:ext cx="21780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37230" name="Text Box 4"/>
          <p:cNvSpPr txBox="1">
            <a:spLocks noChangeArrowheads="1"/>
          </p:cNvSpPr>
          <p:nvPr/>
        </p:nvSpPr>
        <p:spPr bwMode="auto">
          <a:xfrm>
            <a:off x="2222500" y="5730875"/>
            <a:ext cx="217963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37231" name="Text Box 4"/>
          <p:cNvSpPr txBox="1">
            <a:spLocks noChangeArrowheads="1"/>
          </p:cNvSpPr>
          <p:nvPr/>
        </p:nvSpPr>
        <p:spPr bwMode="auto">
          <a:xfrm>
            <a:off x="7010400" y="5730875"/>
            <a:ext cx="1665288" cy="338138"/>
          </a:xfrm>
          <a:prstGeom prst="rect">
            <a:avLst/>
          </a:prstGeom>
          <a:solidFill>
            <a:srgbClr val="ECEAAC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0101 0000 0000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9730445B-C56B-4B8C-ABD0-4AE4AC388C72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 Addressing</a:t>
            </a:r>
            <a:endParaRPr lang="en-AU" altLang="en-US" smtClean="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Branch instructions specify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Opcode, two registers, target address</a:t>
            </a:r>
            <a:endParaRPr lang="en-US" altLang="en-US" sz="2400" smtClean="0"/>
          </a:p>
          <a:p>
            <a:pPr eaLnBrk="1" hangingPunct="1"/>
            <a:r>
              <a:rPr lang="en-US" altLang="en-US" sz="2800" smtClean="0"/>
              <a:t>Most branch targets are near branch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Forward or backward</a:t>
            </a:r>
            <a:endParaRPr lang="en-US" altLang="en-US" sz="2400" smtClean="0"/>
          </a:p>
          <a:p>
            <a:pPr eaLnBrk="1" hangingPunct="1"/>
            <a:r>
              <a:rPr lang="en-US" altLang="en-US" smtClean="0"/>
              <a:t>SB format:</a:t>
            </a:r>
            <a:endParaRPr lang="en-AU" altLang="en-US" smtClean="0"/>
          </a:p>
        </p:txBody>
      </p:sp>
      <p:sp>
        <p:nvSpPr>
          <p:cNvPr id="139269" name="Rectangle 13"/>
          <p:cNvSpPr>
            <a:spLocks noChangeArrowheads="1"/>
          </p:cNvSpPr>
          <p:nvPr/>
        </p:nvSpPr>
        <p:spPr bwMode="auto">
          <a:xfrm>
            <a:off x="771525" y="4941888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PC-relative addressing</a:t>
            </a:r>
            <a:endParaRPr lang="en-US" altLang="en-US" sz="2400"/>
          </a:p>
          <a:p>
            <a:pPr eaLnBrk="1" hangingPunct="1"/>
            <a:r>
              <a:rPr lang="en-US" altLang="en-US" sz="2400"/>
              <a:t>Target address = PC + immediate × 2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这里</a:t>
            </a:r>
            <a:r>
              <a:rPr lang="en-US" altLang="en-US" sz="2400">
                <a:solidFill>
                  <a:srgbClr val="0000FF"/>
                </a:solidFill>
              </a:rPr>
              <a:t>immediate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位补码表示的带符号数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139270" name="Text Box 5"/>
          <p:cNvSpPr txBox="1">
            <a:spLocks noChangeArrowheads="1"/>
          </p:cNvSpPr>
          <p:nvPr/>
        </p:nvSpPr>
        <p:spPr bwMode="auto">
          <a:xfrm>
            <a:off x="1331913" y="395763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39271" name="Text Box 6"/>
          <p:cNvSpPr txBox="1">
            <a:spLocks noChangeArrowheads="1"/>
          </p:cNvSpPr>
          <p:nvPr/>
        </p:nvSpPr>
        <p:spPr bwMode="auto">
          <a:xfrm>
            <a:off x="2628900" y="395763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39272" name="Text Box 7"/>
          <p:cNvSpPr txBox="1">
            <a:spLocks noChangeArrowheads="1"/>
          </p:cNvSpPr>
          <p:nvPr/>
        </p:nvSpPr>
        <p:spPr bwMode="auto">
          <a:xfrm>
            <a:off x="3708400" y="395763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39273" name="Text Box 8"/>
          <p:cNvSpPr txBox="1">
            <a:spLocks noChangeArrowheads="1"/>
          </p:cNvSpPr>
          <p:nvPr/>
        </p:nvSpPr>
        <p:spPr bwMode="auto">
          <a:xfrm>
            <a:off x="5727700" y="3957638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9274" name="Text Box 9"/>
          <p:cNvSpPr txBox="1">
            <a:spLocks noChangeArrowheads="1"/>
          </p:cNvSpPr>
          <p:nvPr/>
        </p:nvSpPr>
        <p:spPr bwMode="auto">
          <a:xfrm>
            <a:off x="4789488" y="3957638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39275" name="Text Box 10"/>
          <p:cNvSpPr txBox="1">
            <a:spLocks noChangeArrowheads="1"/>
          </p:cNvSpPr>
          <p:nvPr/>
        </p:nvSpPr>
        <p:spPr bwMode="auto">
          <a:xfrm>
            <a:off x="6807200" y="3957638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39276" name="Text Box 11"/>
          <p:cNvSpPr txBox="1">
            <a:spLocks noChangeArrowheads="1"/>
          </p:cNvSpPr>
          <p:nvPr/>
        </p:nvSpPr>
        <p:spPr bwMode="auto">
          <a:xfrm>
            <a:off x="1652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[10:5]</a:t>
            </a:r>
            <a:endParaRPr lang="en-AU" altLang="en-US" sz="1400"/>
          </a:p>
        </p:txBody>
      </p:sp>
      <p:sp>
        <p:nvSpPr>
          <p:cNvPr id="139277" name="Text Box 15"/>
          <p:cNvSpPr txBox="1">
            <a:spLocks noChangeArrowheads="1"/>
          </p:cNvSpPr>
          <p:nvPr/>
        </p:nvSpPr>
        <p:spPr bwMode="auto">
          <a:xfrm>
            <a:off x="5867400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39278" name="Text Box 8"/>
          <p:cNvSpPr txBox="1">
            <a:spLocks noChangeArrowheads="1"/>
          </p:cNvSpPr>
          <p:nvPr/>
        </p:nvSpPr>
        <p:spPr bwMode="auto">
          <a:xfrm>
            <a:off x="6516688" y="3957638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9279" name="Text Box 8"/>
          <p:cNvSpPr txBox="1">
            <a:spLocks noChangeArrowheads="1"/>
          </p:cNvSpPr>
          <p:nvPr/>
        </p:nvSpPr>
        <p:spPr bwMode="auto">
          <a:xfrm>
            <a:off x="1041400" y="3957638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9280" name="Text Box 11"/>
          <p:cNvSpPr txBox="1">
            <a:spLocks noChangeArrowheads="1"/>
          </p:cNvSpPr>
          <p:nvPr/>
        </p:nvSpPr>
        <p:spPr bwMode="auto">
          <a:xfrm>
            <a:off x="771525" y="4572000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39281" name="Straight Arrow Connector 2"/>
          <p:cNvCxnSpPr>
            <a:cxnSpLocks noChangeShapeType="1"/>
            <a:stCxn id="139280" idx="0"/>
          </p:cNvCxnSpPr>
          <p:nvPr/>
        </p:nvCxnSpPr>
        <p:spPr bwMode="auto">
          <a:xfrm flipH="1" flipV="1">
            <a:off x="1182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282" name="Text Box 11"/>
          <p:cNvSpPr txBox="1">
            <a:spLocks noChangeArrowheads="1"/>
          </p:cNvSpPr>
          <p:nvPr/>
        </p:nvSpPr>
        <p:spPr bwMode="auto">
          <a:xfrm>
            <a:off x="6257925" y="4572000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39283" name="Straight Arrow Connector 33"/>
          <p:cNvCxnSpPr>
            <a:cxnSpLocks noChangeShapeType="1"/>
            <a:stCxn id="139282" idx="0"/>
          </p:cNvCxnSpPr>
          <p:nvPr/>
        </p:nvCxnSpPr>
        <p:spPr bwMode="auto">
          <a:xfrm flipV="1">
            <a:off x="6661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8EDC6E-67EE-4E73-9696-16426E614D48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259762" cy="585787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Jump Addressing</a:t>
            </a:r>
            <a:endParaRPr lang="en-AU" altLang="en-US" sz="3200" smtClean="0"/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92150"/>
            <a:ext cx="8270875" cy="18430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Jump and link (</a:t>
            </a:r>
            <a:r>
              <a:rPr lang="en-US" altLang="en-US" sz="2000" smtClean="0">
                <a:latin typeface="Lucida Console" panose="020B0609040504020204" pitchFamily="49" charset="0"/>
              </a:rPr>
              <a:t>jal</a:t>
            </a:r>
            <a:r>
              <a:rPr lang="en-US" altLang="en-US" sz="2000" smtClean="0"/>
              <a:t>) target uses 20-bit immediate for larger range: </a:t>
            </a:r>
            <a:r>
              <a:rPr lang="en-US" altLang="en-US" sz="2000" smtClean="0">
                <a:solidFill>
                  <a:srgbClr val="0000FF"/>
                </a:solidFill>
              </a:rPr>
              <a:t>PC=PC+imm*2, 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这里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imm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位补码表示的带符号数，依据是第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板书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P116</a:t>
            </a:r>
            <a:r>
              <a:rPr lang="zh-CN" altLang="en-US" sz="2000" smtClean="0">
                <a:solidFill>
                  <a:srgbClr val="0000FF"/>
                </a:solidFill>
                <a:ea typeface="宋体" panose="02010600030101010101" pitchFamily="2" charset="-122"/>
              </a:rPr>
              <a:t>下面这段划红线的文字</a:t>
            </a:r>
            <a:r>
              <a:rPr lang="en-US" altLang="zh-CN" sz="200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en-US" altLang="zh-CN" sz="20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/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000" smtClean="0"/>
              <a:t>UJ format:</a:t>
            </a:r>
            <a:endParaRPr lang="en-AU" altLang="en-US" sz="2000" smtClean="0"/>
          </a:p>
        </p:txBody>
      </p:sp>
      <p:sp>
        <p:nvSpPr>
          <p:cNvPr id="141317" name="Rectangle 9"/>
          <p:cNvSpPr>
            <a:spLocks noChangeArrowheads="1"/>
          </p:cNvSpPr>
          <p:nvPr/>
        </p:nvSpPr>
        <p:spPr bwMode="auto">
          <a:xfrm>
            <a:off x="684213" y="514667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For long jumps, eg, to 32-bit absolute address</a:t>
            </a:r>
            <a:endParaRPr lang="en-US" altLang="en-US" sz="2000"/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en-US" sz="2000"/>
              <a:t>lui: load address[31:12] to temp register</a:t>
            </a:r>
            <a:endParaRPr lang="en-US" altLang="en-US" sz="2000"/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en-US" sz="2000"/>
              <a:t>jalr: add address[11:0] and jump to target</a:t>
            </a:r>
            <a:endParaRPr lang="en-US" altLang="en-US" sz="2000"/>
          </a:p>
        </p:txBody>
      </p:sp>
      <p:sp>
        <p:nvSpPr>
          <p:cNvPr id="141318" name="Text Box 8"/>
          <p:cNvSpPr txBox="1">
            <a:spLocks noChangeArrowheads="1"/>
          </p:cNvSpPr>
          <p:nvPr/>
        </p:nvSpPr>
        <p:spPr bwMode="auto">
          <a:xfrm>
            <a:off x="5727700" y="42449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41319" name="Text Box 10"/>
          <p:cNvSpPr txBox="1">
            <a:spLocks noChangeArrowheads="1"/>
          </p:cNvSpPr>
          <p:nvPr/>
        </p:nvSpPr>
        <p:spPr bwMode="auto">
          <a:xfrm>
            <a:off x="6807200" y="4244975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41320" name="Text Box 12"/>
          <p:cNvSpPr txBox="1">
            <a:spLocks noChangeArrowheads="1"/>
          </p:cNvSpPr>
          <p:nvPr/>
        </p:nvSpPr>
        <p:spPr bwMode="auto">
          <a:xfrm>
            <a:off x="7094538" y="4687888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41321" name="Text Box 15"/>
          <p:cNvSpPr txBox="1">
            <a:spLocks noChangeArrowheads="1"/>
          </p:cNvSpPr>
          <p:nvPr/>
        </p:nvSpPr>
        <p:spPr bwMode="auto">
          <a:xfrm>
            <a:off x="5946775" y="46878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41322" name="Text Box 8"/>
          <p:cNvSpPr txBox="1">
            <a:spLocks noChangeArrowheads="1"/>
          </p:cNvSpPr>
          <p:nvPr/>
        </p:nvSpPr>
        <p:spPr bwMode="auto">
          <a:xfrm>
            <a:off x="3944938" y="4244975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3686175" y="4859338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41324" name="Straight Arrow Connector 38"/>
          <p:cNvCxnSpPr>
            <a:cxnSpLocks noChangeShapeType="1"/>
            <a:stCxn id="141323" idx="0"/>
          </p:cNvCxnSpPr>
          <p:nvPr/>
        </p:nvCxnSpPr>
        <p:spPr bwMode="auto">
          <a:xfrm flipV="1">
            <a:off x="4090988" y="4519613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325" name="Text Box 8"/>
          <p:cNvSpPr txBox="1">
            <a:spLocks noChangeArrowheads="1"/>
          </p:cNvSpPr>
          <p:nvPr/>
        </p:nvSpPr>
        <p:spPr bwMode="auto">
          <a:xfrm>
            <a:off x="1108075" y="4244975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41326" name="Text Box 11"/>
          <p:cNvSpPr txBox="1">
            <a:spLocks noChangeArrowheads="1"/>
          </p:cNvSpPr>
          <p:nvPr/>
        </p:nvSpPr>
        <p:spPr bwMode="auto">
          <a:xfrm>
            <a:off x="838200" y="4859338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41327" name="Straight Arrow Connector 41"/>
          <p:cNvCxnSpPr>
            <a:cxnSpLocks noChangeShapeType="1"/>
            <a:stCxn id="141326" idx="0"/>
          </p:cNvCxnSpPr>
          <p:nvPr/>
        </p:nvCxnSpPr>
        <p:spPr bwMode="auto">
          <a:xfrm flipV="1">
            <a:off x="1249363" y="4519613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328" name="Text Box 8"/>
          <p:cNvSpPr txBox="1">
            <a:spLocks noChangeArrowheads="1"/>
          </p:cNvSpPr>
          <p:nvPr/>
        </p:nvSpPr>
        <p:spPr bwMode="auto">
          <a:xfrm>
            <a:off x="4235450" y="4244975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41329" name="Text Box 8"/>
          <p:cNvSpPr txBox="1">
            <a:spLocks noChangeArrowheads="1"/>
          </p:cNvSpPr>
          <p:nvPr/>
        </p:nvSpPr>
        <p:spPr bwMode="auto">
          <a:xfrm>
            <a:off x="1398588" y="4244975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41330" name="Text Box 11"/>
          <p:cNvSpPr txBox="1">
            <a:spLocks noChangeArrowheads="1"/>
          </p:cNvSpPr>
          <p:nvPr/>
        </p:nvSpPr>
        <p:spPr bwMode="auto">
          <a:xfrm>
            <a:off x="2008188" y="4349750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41331" name="Text Box 11"/>
          <p:cNvSpPr txBox="1">
            <a:spLocks noChangeArrowheads="1"/>
          </p:cNvSpPr>
          <p:nvPr/>
        </p:nvSpPr>
        <p:spPr bwMode="auto">
          <a:xfrm>
            <a:off x="4284663" y="4349750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  <p:pic>
        <p:nvPicPr>
          <p:cNvPr id="14133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700213"/>
            <a:ext cx="6551612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59762" cy="523220"/>
          </a:xfrm>
        </p:spPr>
        <p:txBody>
          <a:bodyPr/>
          <a:lstStyle/>
          <a:p>
            <a:r>
              <a:rPr lang="en-US" altLang="en-US" sz="2800" dirty="0" smtClean="0"/>
              <a:t>RISC-V Addressing Summary</a:t>
            </a:r>
            <a:endParaRPr lang="en-US" altLang="en-US" sz="2800" dirty="0" smtClean="0"/>
          </a:p>
        </p:txBody>
      </p:sp>
      <p:sp>
        <p:nvSpPr>
          <p:cNvPr id="14336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F6FDA49D-0CF9-4085-9FBA-C96C02FF4B4F}" type="slidenum">
              <a:rPr lang="en-AU" altLang="en-US" sz="1400" smtClean="0"/>
            </a:fld>
            <a:endParaRPr lang="en-AU" altLang="en-US" sz="1400" smtClean="0"/>
          </a:p>
        </p:txBody>
      </p:sp>
      <p:pic>
        <p:nvPicPr>
          <p:cNvPr id="143364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23928" y="1052736"/>
            <a:ext cx="3456384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x23,x28</a:t>
            </a:r>
            <a:r>
              <a:rPr lang="en-US" altLang="zh-CN" dirty="0" smtClean="0">
                <a:solidFill>
                  <a:srgbClr val="FF0000"/>
                </a:solidFill>
              </a:rPr>
              <a:t>,-240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latin typeface="Lucida Console" panose="020B0609040504020204" pitchFamily="49" charset="0"/>
              </a:rPr>
              <a:t>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x10, x22, 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63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347864" y="1556792"/>
            <a:ext cx="576064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3779912" y="1916832"/>
            <a:ext cx="2592288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 add </a:t>
            </a:r>
            <a:r>
              <a:rPr lang="en-US" altLang="zh-CN" dirty="0" smtClean="0">
                <a:solidFill>
                  <a:srgbClr val="FF0000"/>
                </a:solidFill>
              </a:rPr>
              <a:t>x23,x28, x29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strike="sngStrike" dirty="0" err="1" smtClean="0"/>
              <a:t>ld</a:t>
            </a:r>
            <a:r>
              <a:rPr lang="en-US" altLang="zh-CN" strike="sngStrike" dirty="0" smtClean="0"/>
              <a:t>  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x26</a:t>
            </a:r>
            <a:r>
              <a:rPr lang="en-US" altLang="zh-CN" strike="sngStrike" dirty="0" smtClean="0"/>
              <a:t>, -48(x25)      </a:t>
            </a:r>
            <a:endParaRPr lang="zh-CN" altLang="en-US" strike="sngStrike" dirty="0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131840" y="2420888"/>
            <a:ext cx="648072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3419872" y="3284984"/>
            <a:ext cx="2592288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 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 x26, </a:t>
            </a:r>
            <a:r>
              <a:rPr lang="en-US" altLang="zh-CN" dirty="0" smtClean="0">
                <a:solidFill>
                  <a:srgbClr val="FF0000"/>
                </a:solidFill>
              </a:rPr>
              <a:t>-48(x25)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 x26, </a:t>
            </a:r>
            <a:r>
              <a:rPr lang="en-US" altLang="zh-CN" dirty="0" smtClean="0">
                <a:solidFill>
                  <a:srgbClr val="FF0000"/>
                </a:solidFill>
              </a:rPr>
              <a:t>-48(x25)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3131840" y="3645024"/>
            <a:ext cx="28803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6372200" y="4725144"/>
            <a:ext cx="2592288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e.g.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x20,x23, exit1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jal</a:t>
            </a:r>
            <a:r>
              <a:rPr lang="en-US" altLang="zh-CN" dirty="0" smtClean="0"/>
              <a:t>  x1, fact      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3563888" y="4941168"/>
            <a:ext cx="27363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9B234-7930-40C9-9FCA-96F41670763C}" type="slidenum">
              <a:rPr lang="en-AU" altLang="en-US" sz="1400" smtClean="0"/>
            </a:fld>
            <a:endParaRPr lang="en-AU" altLang="en-US" sz="1400" dirty="0" smtClean="0"/>
          </a:p>
        </p:txBody>
      </p:sp>
      <p:pic>
        <p:nvPicPr>
          <p:cNvPr id="144388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280400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2420888"/>
            <a:ext cx="827087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AU" altLang="en-US" sz="2000" kern="0" dirty="0" smtClean="0">
                <a:solidFill>
                  <a:srgbClr val="0000FF"/>
                </a:solidFill>
              </a:rPr>
              <a:t>S-type: 4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instructions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sd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, 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sw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, 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wh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, 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sb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kern="0" dirty="0" smtClean="0">
                <a:solidFill>
                  <a:srgbClr val="0000FF"/>
                </a:solidFill>
              </a:rPr>
              <a:t>example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kern="0" dirty="0" err="1" smtClean="0">
                <a:solidFill>
                  <a:srgbClr val="0000FF"/>
                </a:solidFill>
              </a:rPr>
              <a:t>sd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x28, -36(x24)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 </a:t>
            </a:r>
            <a:endParaRPr lang="en-AU" altLang="en-US" sz="2000" kern="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AU" altLang="en-US" sz="2000" kern="0" dirty="0" smtClean="0">
                <a:solidFill>
                  <a:srgbClr val="0000FF"/>
                </a:solidFill>
              </a:rPr>
              <a:t>SB-type : 6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instructions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BEQ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BNE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BLT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BLTU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BGE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BGEU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kern="0" dirty="0" smtClean="0">
                <a:solidFill>
                  <a:srgbClr val="0000FF"/>
                </a:solidFill>
              </a:rPr>
              <a:t>example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</a:t>
            </a:r>
            <a:r>
              <a:rPr lang="en-US" altLang="zh-CN" sz="2000" kern="0" dirty="0" err="1" smtClean="0">
                <a:solidFill>
                  <a:srgbClr val="0000FF"/>
                </a:solidFill>
              </a:rPr>
              <a:t>bne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x22, x23, exit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AU" altLang="en-US" sz="2000" kern="0" dirty="0" smtClean="0">
                <a:solidFill>
                  <a:srgbClr val="0000FF"/>
                </a:solidFill>
              </a:rPr>
              <a:t>UJ-type: Unconditional Jump-and-link, 1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instructions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US" altLang="en-US" sz="2000" kern="0" dirty="0" err="1" smtClean="0">
                <a:solidFill>
                  <a:srgbClr val="0000FF"/>
                </a:solidFill>
              </a:rPr>
              <a:t>jal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kern="0" dirty="0" smtClean="0">
                <a:solidFill>
                  <a:srgbClr val="0000FF"/>
                </a:solidFill>
              </a:rPr>
              <a:t>example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</a:t>
            </a:r>
            <a:r>
              <a:rPr lang="en-US" altLang="zh-CN" sz="2000" kern="0" dirty="0" err="1" smtClean="0">
                <a:solidFill>
                  <a:srgbClr val="0000FF"/>
                </a:solidFill>
              </a:rPr>
              <a:t>jal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 x1,fact  //</a:t>
            </a:r>
            <a:r>
              <a:rPr lang="zh-CN" altLang="en-US" sz="2000" kern="0" dirty="0">
                <a:solidFill>
                  <a:srgbClr val="0000FF"/>
                </a:solidFill>
              </a:rPr>
              <a:t>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= [ </a:t>
            </a:r>
            <a:r>
              <a:rPr lang="en-US" altLang="zh-CN" sz="2000" kern="0" dirty="0" err="1" smtClean="0">
                <a:solidFill>
                  <a:srgbClr val="0000FF"/>
                </a:solidFill>
              </a:rPr>
              <a:t>jal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</a:t>
            </a:r>
            <a:r>
              <a:rPr lang="en-US" altLang="zh-CN" sz="2000" kern="0" dirty="0" err="1" smtClean="0">
                <a:solidFill>
                  <a:srgbClr val="0000FF"/>
                </a:solidFill>
              </a:rPr>
              <a:t>ra,fact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], call a procedure or function, similar to x86 [call fact]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en-US" sz="2000" kern="0" dirty="0">
                <a:solidFill>
                  <a:srgbClr val="0000FF"/>
                </a:solidFill>
              </a:rPr>
              <a:t>e</a:t>
            </a:r>
            <a:r>
              <a:rPr lang="en-US" altLang="en-US" sz="2000" kern="0" dirty="0" smtClean="0">
                <a:solidFill>
                  <a:srgbClr val="0000FF"/>
                </a:solidFill>
              </a:rPr>
              <a:t>xample: </a:t>
            </a:r>
            <a:r>
              <a:rPr lang="en-US" altLang="en-US" sz="2000" kern="0" dirty="0" err="1" smtClean="0">
                <a:solidFill>
                  <a:srgbClr val="0000FF"/>
                </a:solidFill>
              </a:rPr>
              <a:t>jal</a:t>
            </a:r>
            <a:r>
              <a:rPr lang="en-US" altLang="en-US" sz="2000" kern="0" dirty="0" smtClean="0">
                <a:solidFill>
                  <a:srgbClr val="0000FF"/>
                </a:solidFill>
              </a:rPr>
              <a:t>  x0, labal1  // 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Unconditionally Jump to label1,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similar to x86 [jump label1], similar to MIPS [ j  label1],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AU" altLang="en-US" sz="2000" kern="0" dirty="0">
                <a:solidFill>
                  <a:srgbClr val="0000FF"/>
                </a:solidFill>
              </a:rPr>
              <a:t>U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-type: 2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instructions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，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lui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, 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auipc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.  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example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</a:t>
            </a:r>
            <a:r>
              <a:rPr lang="en-US" altLang="zh-CN" sz="2000" kern="0" dirty="0" err="1" smtClean="0">
                <a:solidFill>
                  <a:srgbClr val="0000FF"/>
                </a:solidFill>
              </a:rPr>
              <a:t>lui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 x19, 0x3d0 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2000" kern="0" dirty="0" smtClean="0">
                <a:solidFill>
                  <a:srgbClr val="0000FF"/>
                </a:solidFill>
              </a:rPr>
              <a:t>本页课件每种类型的指令数量根据书末倒数第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2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页（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P1048/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总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1049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）的内容得出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eaLnBrk="1" hangingPunct="1"/>
            <a:endParaRPr lang="en-AU" altLang="en-US" sz="2000" kern="0" dirty="0" smtClean="0"/>
          </a:p>
          <a:p>
            <a:pPr lvl="1" eaLnBrk="1" hangingPunct="1"/>
            <a:endParaRPr lang="en-US" altLang="zh-CN" sz="2000" kern="0" dirty="0" smtClean="0"/>
          </a:p>
          <a:p>
            <a:pPr lvl="1" eaLnBrk="1" hangingPunct="1"/>
            <a:endParaRPr lang="en-US" altLang="zh-CN" sz="2000" kern="0" dirty="0" smtClean="0"/>
          </a:p>
          <a:p>
            <a:pPr lvl="1" eaLnBrk="1" hangingPunct="1"/>
            <a:endParaRPr lang="en-AU" altLang="en-US" sz="2000" kern="0" dirty="0" smtClean="0"/>
          </a:p>
          <a:p>
            <a:pPr lvl="1" eaLnBrk="1" hangingPunct="1"/>
            <a:endParaRPr lang="en-AU" altLang="en-US" sz="2000" kern="0" dirty="0" smtClean="0"/>
          </a:p>
          <a:p>
            <a:pPr lvl="1" eaLnBrk="1" hangingPunct="1"/>
            <a:endParaRPr lang="en-AU" altLang="en-US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9B234-7930-40C9-9FCA-96F41670763C}" type="slidenum">
              <a:rPr lang="en-AU" altLang="en-US" sz="1400" smtClean="0"/>
            </a:fld>
            <a:endParaRPr lang="en-AU" altLang="en-US" sz="1400" dirty="0" smtClean="0"/>
          </a:p>
        </p:txBody>
      </p:sp>
      <p:pic>
        <p:nvPicPr>
          <p:cNvPr id="144388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280400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2420888"/>
            <a:ext cx="827087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AU" altLang="en-US" sz="2000" kern="0" dirty="0" smtClean="0">
                <a:solidFill>
                  <a:srgbClr val="0000FF"/>
                </a:solidFill>
              </a:rPr>
              <a:t>3 </a:t>
            </a:r>
            <a:r>
              <a:rPr lang="en-AU" altLang="en-US" sz="2000" kern="0" dirty="0">
                <a:solidFill>
                  <a:srgbClr val="0000FF"/>
                </a:solidFill>
              </a:rPr>
              <a:t>I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-type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instructions in RV64I (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slli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, 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srli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, 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srai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) have 6-bit funct7 and 6-bit rs2, are different from most I-type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instructions listed above.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AU" altLang="en-US" sz="2000" kern="0" dirty="0" smtClean="0">
                <a:solidFill>
                  <a:srgbClr val="0000FF"/>
                </a:solidFill>
              </a:rPr>
              <a:t>3 I-type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instructions in RV32I (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slli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, 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srli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, </a:t>
            </a:r>
            <a:r>
              <a:rPr lang="en-AU" altLang="en-US" sz="2000" kern="0" dirty="0" err="1" smtClean="0">
                <a:solidFill>
                  <a:srgbClr val="0000FF"/>
                </a:solidFill>
              </a:rPr>
              <a:t>srai</a:t>
            </a:r>
            <a:r>
              <a:rPr lang="en-AU" altLang="en-US" sz="2000" kern="0" dirty="0" smtClean="0">
                <a:solidFill>
                  <a:srgbClr val="0000FF"/>
                </a:solidFill>
              </a:rPr>
              <a:t>) have 7-bit funct7 and 5-bit rs2, are different from most I-type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instructions listed above. </a:t>
            </a:r>
            <a:endParaRPr lang="en-US" altLang="zh-CN" sz="2000" kern="0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altLang="zh-CN" sz="2000" kern="0" dirty="0" smtClean="0"/>
          </a:p>
          <a:p>
            <a:pPr lvl="1" eaLnBrk="1" hangingPunct="1"/>
            <a:endParaRPr lang="en-AU" altLang="en-US" sz="2000" kern="0" dirty="0" smtClean="0"/>
          </a:p>
          <a:p>
            <a:pPr lvl="1" eaLnBrk="1" hangingPunct="1"/>
            <a:endParaRPr lang="en-AU" altLang="en-US" sz="2000" kern="0" dirty="0" smtClean="0"/>
          </a:p>
          <a:p>
            <a:pPr lvl="1" eaLnBrk="1" hangingPunct="1"/>
            <a:endParaRPr lang="en-AU" altLang="en-US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8CB6CB-19E3-48C2-9D2D-538DD4F869DD}" type="slidenum">
              <a:rPr lang="en-AU" altLang="en-US" smtClean="0"/>
            </a:fld>
            <a:endParaRPr lang="en-AU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33265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0" dirty="0" smtClean="0">
                <a:solidFill>
                  <a:srgbClr val="0000FF"/>
                </a:solidFill>
              </a:rPr>
              <a:t>书末倒数第</a:t>
            </a:r>
            <a:r>
              <a:rPr lang="en-US" altLang="zh-CN" kern="0" dirty="0" smtClean="0">
                <a:solidFill>
                  <a:srgbClr val="0000FF"/>
                </a:solidFill>
              </a:rPr>
              <a:t>2</a:t>
            </a:r>
            <a:r>
              <a:rPr lang="zh-CN" altLang="en-US" kern="0" dirty="0" smtClean="0">
                <a:solidFill>
                  <a:srgbClr val="0000FF"/>
                </a:solidFill>
              </a:rPr>
              <a:t>页（</a:t>
            </a:r>
            <a:r>
              <a:rPr lang="en-US" altLang="zh-CN" kern="0" dirty="0" smtClean="0">
                <a:solidFill>
                  <a:srgbClr val="0000FF"/>
                </a:solidFill>
              </a:rPr>
              <a:t>PDF</a:t>
            </a:r>
            <a:r>
              <a:rPr lang="zh-CN" altLang="en-US" kern="0" dirty="0" smtClean="0">
                <a:solidFill>
                  <a:srgbClr val="0000FF"/>
                </a:solidFill>
              </a:rPr>
              <a:t>文件的</a:t>
            </a:r>
            <a:r>
              <a:rPr lang="en-US" altLang="zh-CN" kern="0" dirty="0" smtClean="0">
                <a:solidFill>
                  <a:srgbClr val="0000FF"/>
                </a:solidFill>
              </a:rPr>
              <a:t>P1048/</a:t>
            </a:r>
            <a:r>
              <a:rPr lang="zh-CN" altLang="en-US" kern="0" dirty="0" smtClean="0">
                <a:solidFill>
                  <a:srgbClr val="0000FF"/>
                </a:solidFill>
              </a:rPr>
              <a:t>总</a:t>
            </a:r>
            <a:r>
              <a:rPr lang="en-US" altLang="zh-CN" kern="0" dirty="0" smtClean="0">
                <a:solidFill>
                  <a:srgbClr val="0000FF"/>
                </a:solidFill>
              </a:rPr>
              <a:t>1049</a:t>
            </a:r>
            <a:r>
              <a:rPr lang="zh-CN" altLang="en-US" kern="0" dirty="0" smtClean="0">
                <a:solidFill>
                  <a:srgbClr val="0000FF"/>
                </a:solidFill>
              </a:rPr>
              <a:t>）的内容：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692696"/>
            <a:ext cx="6120680" cy="5411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9B234-7930-40C9-9FCA-96F41670763C}" type="slidenum">
              <a:rPr lang="en-AU" altLang="en-US" sz="1400" smtClean="0"/>
            </a:fld>
            <a:endParaRPr lang="en-AU" altLang="en-US" sz="1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84482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smtClean="0"/>
              <a:t>FIGURE 2.18 RISC-V instruction encoding.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16632"/>
            <a:ext cx="6120680" cy="65613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547664" y="4941168"/>
            <a:ext cx="4824536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47664" y="5373216"/>
            <a:ext cx="4824536" cy="5040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9B234-7930-40C9-9FCA-96F41670763C}" type="slidenum">
              <a:rPr lang="en-AU" altLang="en-US" sz="1400" smtClean="0"/>
            </a:fld>
            <a:endParaRPr lang="en-AU" altLang="en-US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556792"/>
            <a:ext cx="7433084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A4776CB9-4884-42F8-876B-C3788BA2E69E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Synchronization</a:t>
            </a:r>
            <a:endParaRPr lang="en-AU" altLang="en-US" smtClean="0"/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 dirty="0" smtClean="0"/>
              <a:t>Two processors sharing an area of memory</a:t>
            </a:r>
            <a:endParaRPr lang="en-AU" altLang="en-US" sz="2800" dirty="0" smtClean="0"/>
          </a:p>
          <a:p>
            <a:pPr lvl="1" eaLnBrk="1" hangingPunct="1"/>
            <a:r>
              <a:rPr lang="en-AU" altLang="en-US" sz="2400" dirty="0" smtClean="0"/>
              <a:t>P1 writes, then P2 reads</a:t>
            </a:r>
            <a:endParaRPr lang="en-AU" altLang="en-US" sz="2400" dirty="0" smtClean="0"/>
          </a:p>
          <a:p>
            <a:pPr lvl="1" eaLnBrk="1" hangingPunct="1"/>
            <a:r>
              <a:rPr lang="en-AU" altLang="en-US" sz="2400" dirty="0" smtClean="0"/>
              <a:t>Data race if P1 and P2 don’t synchronize</a:t>
            </a:r>
            <a:endParaRPr lang="en-AU" altLang="en-US" sz="2400" dirty="0" smtClean="0"/>
          </a:p>
          <a:p>
            <a:pPr lvl="2" eaLnBrk="1" hangingPunct="1"/>
            <a:r>
              <a:rPr lang="en-AU" altLang="en-US" sz="2000" dirty="0" smtClean="0"/>
              <a:t>Result depends of order of accesses</a:t>
            </a:r>
            <a:endParaRPr lang="en-AU" altLang="en-US" sz="2000" dirty="0" smtClean="0"/>
          </a:p>
          <a:p>
            <a:pPr eaLnBrk="1" hangingPunct="1"/>
            <a:r>
              <a:rPr lang="en-AU" altLang="en-US" sz="2800" dirty="0" smtClean="0"/>
              <a:t>Hardware support required</a:t>
            </a:r>
            <a:endParaRPr lang="en-AU" altLang="en-US" sz="2800" dirty="0" smtClean="0"/>
          </a:p>
          <a:p>
            <a:pPr lvl="1" eaLnBrk="1" hangingPunct="1"/>
            <a:r>
              <a:rPr lang="en-AU" altLang="en-US" sz="2400" dirty="0" smtClean="0"/>
              <a:t>Atomic read/write memory operation</a:t>
            </a:r>
            <a:endParaRPr lang="en-AU" altLang="en-US" sz="2400" dirty="0" smtClean="0"/>
          </a:p>
          <a:p>
            <a:pPr lvl="1" eaLnBrk="1" hangingPunct="1"/>
            <a:r>
              <a:rPr lang="en-AU" altLang="en-US" sz="2400" dirty="0" smtClean="0"/>
              <a:t>No other access to the location allowed between the read and write</a:t>
            </a:r>
            <a:endParaRPr lang="en-AU" altLang="en-US" sz="2400" dirty="0" smtClean="0"/>
          </a:p>
          <a:p>
            <a:pPr eaLnBrk="1" hangingPunct="1"/>
            <a:r>
              <a:rPr lang="en-AU" altLang="en-US" sz="2800" dirty="0" smtClean="0"/>
              <a:t>Could be a single instruction</a:t>
            </a:r>
            <a:endParaRPr lang="en-AU" altLang="en-US" sz="2800" dirty="0" smtClean="0"/>
          </a:p>
          <a:p>
            <a:pPr lvl="1" eaLnBrk="1" hangingPunct="1"/>
            <a:r>
              <a:rPr lang="en-AU" altLang="en-US" sz="2400" dirty="0" smtClean="0"/>
              <a:t>E.g., atomic swap of register </a:t>
            </a:r>
            <a:r>
              <a:rPr lang="en-AU" altLang="en-US" sz="2400" dirty="0" smtClean="0">
                <a:cs typeface="Arial" panose="020B0604020202020204" pitchFamily="34" charset="0"/>
              </a:rPr>
              <a:t>↔ memory</a:t>
            </a:r>
            <a:endParaRPr lang="en-AU" altLang="en-US" sz="2400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AU" altLang="en-US" sz="2400" dirty="0" smtClean="0">
                <a:cs typeface="Arial" panose="020B0604020202020204" pitchFamily="34" charset="0"/>
              </a:rPr>
              <a:t>Or an atomic pair of instructions</a:t>
            </a:r>
            <a:endParaRPr lang="en-AU" altLang="en-US" sz="2400" dirty="0" smtClean="0">
              <a:cs typeface="Arial" panose="020B0604020202020204" pitchFamily="34" charset="0"/>
            </a:endParaRP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§2.11 Parallelism and Instructions: Synchronization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7984C8BC-4BDF-4753-8B09-26FD59A69D6F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 Operands</a:t>
            </a:r>
            <a:endParaRPr lang="en-AU" altLang="en-US" smtClean="0"/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Arithmetic instructions use register</a:t>
            </a:r>
            <a:br>
              <a:rPr lang="en-US" altLang="en-US" sz="2800" smtClean="0"/>
            </a:br>
            <a:r>
              <a:rPr lang="en-US" altLang="en-US" sz="2800" smtClean="0"/>
              <a:t>operands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RISC-V has a 32 × 64-bit register file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 for frequently accessed data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64-bit data is called a “doubleword”</a:t>
            </a:r>
            <a:endParaRPr lang="en-US" altLang="en-US" sz="24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32 x 64-bit general purpose registers x0 to x30(</a:t>
            </a:r>
            <a:r>
              <a:rPr lang="zh-CN" altLang="en-US" sz="2000" smtClean="0">
                <a:solidFill>
                  <a:srgbClr val="FF0000"/>
                </a:solidFill>
                <a:ea typeface="宋体" panose="02010600030101010101" pitchFamily="2" charset="-122"/>
              </a:rPr>
              <a:t>应是</a:t>
            </a:r>
            <a:r>
              <a:rPr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x31?</a:t>
            </a:r>
            <a:r>
              <a:rPr lang="en-US" altLang="en-US" sz="2000" smtClean="0">
                <a:solidFill>
                  <a:srgbClr val="FF0000"/>
                </a:solidFill>
              </a:rPr>
              <a:t>)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32-bit data is called a “word”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smtClean="0"/>
              <a:t>Design Principle 2:</a:t>
            </a:r>
            <a:r>
              <a:rPr lang="en-US" altLang="en-US" sz="2800" smtClean="0"/>
              <a:t> Smaller is faster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c.f. main memory: millions of locations</a:t>
            </a:r>
            <a:endParaRPr lang="en-US" altLang="en-US" sz="2400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§2.3 Operands of the Computer Hardware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4D1B5ED9-286E-48BA-BD50-90CB0B8C5EC0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Synchronization in RISC-V</a:t>
            </a:r>
            <a:endParaRPr lang="en-AU" altLang="en-US" smtClean="0"/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smtClean="0"/>
              <a:t>Load reserved: </a:t>
            </a:r>
            <a:r>
              <a:rPr lang="en-AU" altLang="en-US" sz="2800" smtClean="0">
                <a:latin typeface="Lucida Console" panose="020B0609040504020204" pitchFamily="49" charset="0"/>
              </a:rPr>
              <a:t>lr.d rd,(rs1)</a:t>
            </a:r>
            <a:endParaRPr lang="en-AU" altLang="en-US" sz="280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smtClean="0"/>
              <a:t>Load from address in rs1 to rd</a:t>
            </a:r>
            <a:endParaRPr lang="en-AU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smtClean="0"/>
              <a:t>Place reservation on memory address</a:t>
            </a:r>
            <a:endParaRPr lang="en-AU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AU" altLang="en-US" sz="2800" smtClean="0"/>
              <a:t>Store conditional: </a:t>
            </a:r>
            <a:r>
              <a:rPr lang="en-US" altLang="en-US" sz="2800" smtClean="0">
                <a:latin typeface="Lucida Console" panose="020B0609040504020204" pitchFamily="49" charset="0"/>
              </a:rPr>
              <a:t>sc.d rd,(rs1),rs2</a:t>
            </a:r>
            <a:endParaRPr lang="en-AU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smtClean="0"/>
              <a:t>Store from rs2 to address in rs1</a:t>
            </a:r>
            <a:endParaRPr lang="en-AU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smtClean="0"/>
              <a:t>Succeeds if location not changed since the </a:t>
            </a:r>
            <a:r>
              <a:rPr lang="en-AU" altLang="en-US" sz="2400" smtClean="0">
                <a:latin typeface="Lucida Console" panose="020B0609040504020204" pitchFamily="49" charset="0"/>
              </a:rPr>
              <a:t>lr.d</a:t>
            </a:r>
            <a:endParaRPr lang="en-AU" altLang="en-US" sz="2400" smtClean="0">
              <a:latin typeface="Lucida Console" panose="020B06090405040202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 smtClean="0"/>
              <a:t>Returns 0 in rd</a:t>
            </a:r>
            <a:endParaRPr lang="en-AU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smtClean="0"/>
              <a:t>Fails if location is changed</a:t>
            </a:r>
            <a:endParaRPr lang="en-AU" altLang="en-US" sz="2400" smtClean="0"/>
          </a:p>
          <a:p>
            <a:pPr lvl="2" eaLnBrk="1" hangingPunct="1">
              <a:lnSpc>
                <a:spcPct val="90000"/>
              </a:lnSpc>
            </a:pPr>
            <a:r>
              <a:rPr lang="en-AU" altLang="en-US" sz="2000" smtClean="0"/>
              <a:t>Returns non-zero value in rd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Synchronization in RISC-V</a:t>
            </a:r>
            <a:endParaRPr lang="en-US" altLang="en-US" smtClean="0"/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400" smtClean="0"/>
              <a:t>Example 1: atomic swap (to test/set lock variable)</a:t>
            </a:r>
            <a:endParaRPr lang="en-AU" altLang="en-US" sz="2400" smtClean="0"/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smtClean="0">
                <a:latin typeface="Lucida Console" panose="020B0609040504020204" pitchFamily="49" charset="0"/>
              </a:rPr>
              <a:t>again:	lr.d x10,(x20)</a:t>
            </a:r>
            <a:endParaRPr lang="en-AU" altLang="en-US" sz="2000" smtClean="0">
              <a:latin typeface="Lucida Console" panose="020B0609040504020204" pitchFamily="49" charset="0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smtClean="0">
                <a:latin typeface="Lucida Console" panose="020B0609040504020204" pitchFamily="49" charset="0"/>
              </a:rPr>
              <a:t>	sc.d x11,(x20),x23 // X11 = status</a:t>
            </a:r>
            <a:endParaRPr lang="en-AU" altLang="en-US" sz="2000" smtClean="0">
              <a:latin typeface="Lucida Console" panose="020B0609040504020204" pitchFamily="49" charset="0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smtClean="0">
                <a:latin typeface="Lucida Console" panose="020B0609040504020204" pitchFamily="49" charset="0"/>
              </a:rPr>
              <a:t>	bne  x11,x0,again  // branch if store failed</a:t>
            </a:r>
            <a:endParaRPr lang="en-AU" altLang="en-US" sz="2000" smtClean="0">
              <a:latin typeface="Lucida Console" panose="020B0609040504020204" pitchFamily="49" charset="0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smtClean="0">
                <a:latin typeface="Lucida Console" panose="020B0609040504020204" pitchFamily="49" charset="0"/>
              </a:rPr>
              <a:t>	addi x23,x10,0     // X23 = loaded value</a:t>
            </a:r>
            <a:endParaRPr lang="en-AU" altLang="en-US" sz="2000" smtClean="0">
              <a:latin typeface="Lucida Console" panose="020B0609040504020204" pitchFamily="49" charset="0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2000" smtClean="0">
              <a:latin typeface="Lucida Console" panose="020B0609040504020204" pitchFamily="49" charset="0"/>
            </a:endParaRPr>
          </a:p>
          <a:p>
            <a:r>
              <a:rPr lang="en-US" altLang="zh-CN" sz="2400" smtClean="0">
                <a:ea typeface="宋体" panose="02010600030101010101" pitchFamily="2" charset="-122"/>
              </a:rPr>
              <a:t>Example 2:  lock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smtClean="0">
                <a:latin typeface="Lucida Console" panose="020B0609040504020204" pitchFamily="49" charset="0"/>
                <a:ea typeface="宋体" panose="02010600030101010101" pitchFamily="2" charset="-122"/>
              </a:rPr>
              <a:t>addi x12,x0,1 		// copy locked value</a:t>
            </a:r>
            <a:endParaRPr lang="en-US" altLang="zh-CN" sz="2000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Lucida Console" panose="020B0609040504020204" pitchFamily="49" charset="0"/>
                <a:ea typeface="宋体" panose="02010600030101010101" pitchFamily="2" charset="-122"/>
              </a:rPr>
              <a:t>again:	lr.d x10,(x20) 		// read lock</a:t>
            </a:r>
            <a:endParaRPr lang="en-US" altLang="zh-CN" sz="2000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Lucida Console" panose="020B0609040504020204" pitchFamily="49" charset="0"/>
                <a:ea typeface="宋体" panose="02010600030101010101" pitchFamily="2" charset="-122"/>
              </a:rPr>
              <a:t>	bne  x10,x0,again 	// check if it is 0 yet</a:t>
            </a:r>
            <a:endParaRPr lang="en-US" altLang="zh-CN" sz="2000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Lucida Console" panose="020B0609040504020204" pitchFamily="49" charset="0"/>
                <a:ea typeface="宋体" panose="02010600030101010101" pitchFamily="2" charset="-122"/>
              </a:rPr>
              <a:t>	sc.d x11,(x20),x12 	// attempt to store</a:t>
            </a:r>
            <a:endParaRPr lang="en-US" altLang="zh-CN" sz="2000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Lucida Console" panose="020B0609040504020204" pitchFamily="49" charset="0"/>
                <a:ea typeface="宋体" panose="02010600030101010101" pitchFamily="2" charset="-122"/>
              </a:rPr>
              <a:t>	bne  x11,x0,again	// branch if fails</a:t>
            </a:r>
            <a:endParaRPr lang="en-US" altLang="zh-CN" sz="2000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1314450" lvl="1" indent="-114173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smtClean="0">
                <a:ea typeface="宋体" panose="02010600030101010101" pitchFamily="2" charset="-122"/>
              </a:rPr>
              <a:t>Unlock: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smtClean="0">
                <a:latin typeface="Lucida Console" panose="020B0609040504020204" pitchFamily="49" charset="0"/>
                <a:ea typeface="宋体" panose="02010600030101010101" pitchFamily="2" charset="-122"/>
              </a:rPr>
              <a:t>sd   x0,0(x20)		// free lock</a:t>
            </a:r>
            <a:endParaRPr lang="en-US" altLang="zh-CN" sz="2000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marL="1314450" lvl="1" indent="-114173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4950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033460E9-CF31-4937-9B2B-14A8128B472A}" type="slidenum">
              <a:rPr lang="en-AU" altLang="en-US" sz="1400" smtClean="0"/>
            </a:fld>
            <a:endParaRPr lang="en-AU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67FA8F72-01D3-4B23-A051-40105F5753EA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Translation and Startup</a:t>
            </a:r>
            <a:endParaRPr lang="en-AU" altLang="en-US" smtClean="0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Many compilers produce object modules directly</a:t>
            </a:r>
            <a:endParaRPr lang="en-AU" altLang="en-US" sz="1800"/>
          </a:p>
        </p:txBody>
      </p:sp>
      <p:sp>
        <p:nvSpPr>
          <p:cNvPr id="150533" name="AutoShape 5"/>
          <p:cNvSpPr/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Static linking</a:t>
            </a:r>
            <a:endParaRPr lang="en-AU" altLang="en-US" sz="1800"/>
          </a:p>
        </p:txBody>
      </p:sp>
      <p:sp>
        <p:nvSpPr>
          <p:cNvPr id="150535" name="AutoShape 7"/>
          <p:cNvSpPr/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§2.12 Translating and Starting a Program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pic>
        <p:nvPicPr>
          <p:cNvPr id="150537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3388"/>
            <a:ext cx="5597525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87DD08-8731-47EF-8365-9FE902C4055C}" type="slidenum">
              <a:rPr lang="zh-CN" altLang="en-US" sz="1400">
                <a:solidFill>
                  <a:schemeClr val="tx1"/>
                </a:solidFill>
              </a:rPr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0355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400" b="1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958662"/>
            <a:ext cx="8540750" cy="83099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RISC-V programming: </a:t>
            </a:r>
            <a:r>
              <a:rPr lang="zh-CN" altLang="en-US" sz="2400" dirty="0" smtClean="0"/>
              <a:t>下面的汇编语言源程序格式参考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汇编程序书写，不一定符合</a:t>
            </a:r>
            <a:r>
              <a:rPr lang="en-US" altLang="zh-CN" sz="2400" dirty="0" smtClean="0"/>
              <a:t>RISC-V</a:t>
            </a:r>
            <a:r>
              <a:rPr lang="zh-CN" altLang="en-US" sz="2400" dirty="0" smtClean="0"/>
              <a:t>汇编语言源程序格式</a:t>
            </a:r>
            <a:endParaRPr lang="en-US" altLang="zh-CN" sz="2400" dirty="0" smtClean="0"/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79388" y="2593975"/>
            <a:ext cx="4248150" cy="3139321"/>
          </a:xfrm>
          <a:prstGeom prst="rect">
            <a:avLst/>
          </a:prstGeom>
          <a:solidFill>
            <a:srgbClr val="333300">
              <a:alpha val="20000"/>
            </a:srgbClr>
          </a:solidFill>
          <a:ln w="12700">
            <a:solidFill>
              <a:srgbClr val="FF66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.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data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X    .</a:t>
            </a:r>
            <a:r>
              <a:rPr kumimoji="1" lang="en-US" altLang="zh-CN" sz="18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dword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0x11112222AAAABBBB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	   ……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.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text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A: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sz="18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ld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x10, 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X  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//  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procedure A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 </a:t>
            </a:r>
            <a:r>
              <a:rPr kumimoji="1" lang="en-US" altLang="zh-CN" sz="18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jal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x1, B     //  call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B</a:t>
            </a:r>
            <a:endParaRPr kumimoji="1" lang="en-US" altLang="zh-CN" sz="18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add x8, x9,x10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	……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00358" name="Text Box 4"/>
          <p:cNvSpPr txBox="1">
            <a:spLocks noChangeArrowheads="1"/>
          </p:cNvSpPr>
          <p:nvPr/>
        </p:nvSpPr>
        <p:spPr bwMode="auto">
          <a:xfrm>
            <a:off x="4787900" y="2593975"/>
            <a:ext cx="4176713" cy="3139321"/>
          </a:xfrm>
          <a:prstGeom prst="rect">
            <a:avLst/>
          </a:prstGeom>
          <a:solidFill>
            <a:srgbClr val="333300">
              <a:alpha val="20000"/>
            </a:srgbClr>
          </a:solidFill>
          <a:ln w="12700">
            <a:solidFill>
              <a:srgbClr val="FF66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.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data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Y   .</a:t>
            </a:r>
            <a:r>
              <a:rPr kumimoji="1" lang="en-US" altLang="zh-CN" sz="18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dword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0x33334444CCCCDDDD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	   …… 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.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text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B: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sd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x11, 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Y  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// procedure 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B 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</a:t>
            </a:r>
            <a:r>
              <a:rPr kumimoji="1" lang="en-US" altLang="zh-CN" sz="18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jal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A  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 // call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A</a:t>
            </a:r>
            <a:endParaRPr kumimoji="1" lang="en-US" altLang="zh-CN" sz="18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sub x6,x7,x8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3333CD"/>
                </a:solidFill>
                <a:ea typeface="宋体" panose="02010600030101010101" pitchFamily="2" charset="-122"/>
              </a:rPr>
              <a:t>	……</a:t>
            </a: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 b="1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755650" y="2168525"/>
            <a:ext cx="777679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File 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 A.asm                                                     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File 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B.asm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464D7-8675-4490-BF29-0858AB05D3A4}" type="slidenum">
              <a:rPr lang="en-AU" altLang="en-US" sz="1400" smtClean="0"/>
            </a:fld>
            <a:endParaRPr lang="en-AU" altLang="en-US" sz="1400" dirty="0" smtClean="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Producing an Object Module</a:t>
            </a:r>
            <a:endParaRPr lang="en-AU" altLang="en-US" smtClean="0"/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708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Assembler (or compiler) translates program into machine instructions</a:t>
            </a:r>
            <a:endParaRPr lang="en-US" altLang="en-US" sz="2800" dirty="0" smtClean="0"/>
          </a:p>
          <a:p>
            <a:r>
              <a:rPr lang="en-US" altLang="en-US" sz="2800" dirty="0" smtClean="0"/>
              <a:t>Header</a:t>
            </a:r>
            <a:r>
              <a:rPr lang="en-US" altLang="en-US" sz="2800" dirty="0"/>
              <a:t>: </a:t>
            </a:r>
            <a:r>
              <a:rPr lang="en-US" altLang="zh-CN" sz="2800" dirty="0"/>
              <a:t>describes the </a:t>
            </a:r>
            <a:r>
              <a:rPr lang="en-US" altLang="zh-CN" sz="2800" dirty="0" smtClean="0"/>
              <a:t>size of text and data, position </a:t>
            </a:r>
            <a:r>
              <a:rPr lang="en-US" altLang="zh-CN" sz="2800" dirty="0"/>
              <a:t>of the other pieces of </a:t>
            </a:r>
            <a:r>
              <a:rPr lang="en-US" altLang="zh-CN" sz="2800" dirty="0"/>
              <a:t>the object </a:t>
            </a:r>
            <a:r>
              <a:rPr lang="en-US" altLang="zh-CN" sz="2800" dirty="0"/>
              <a:t>file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r>
              <a:rPr lang="en-US" altLang="en-US" sz="2800" dirty="0"/>
              <a:t>Text segment: translated instructions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Static data segment: data allocated for the life of the program</a:t>
            </a:r>
            <a:endParaRPr lang="en-US" altLang="en-US" sz="2800" dirty="0"/>
          </a:p>
          <a:p>
            <a:r>
              <a:rPr lang="en-US" altLang="en-US" sz="2400" dirty="0" smtClean="0"/>
              <a:t>Relocation </a:t>
            </a:r>
            <a:r>
              <a:rPr lang="en-US" altLang="en-US" sz="2400" dirty="0"/>
              <a:t>info: </a:t>
            </a:r>
            <a:r>
              <a:rPr lang="en-US" altLang="zh-CN" sz="2400" dirty="0"/>
              <a:t>identifies instructions and data words </a:t>
            </a:r>
            <a:r>
              <a:rPr lang="en-US" altLang="zh-CN" sz="2400" dirty="0" smtClean="0"/>
              <a:t>that depend on </a:t>
            </a:r>
            <a:r>
              <a:rPr lang="en-US" altLang="zh-CN" sz="2400" dirty="0"/>
              <a:t>absolute addresses when the program is loaded into </a:t>
            </a:r>
            <a:r>
              <a:rPr lang="en-US" altLang="zh-CN" sz="2400" dirty="0" smtClean="0"/>
              <a:t>memory. </a:t>
            </a:r>
            <a:endParaRPr lang="en-US" altLang="zh-CN" sz="2400" dirty="0" smtClean="0"/>
          </a:p>
          <a:p>
            <a:r>
              <a:rPr lang="en-US" altLang="en-US" sz="2400" dirty="0" smtClean="0"/>
              <a:t>Symbol </a:t>
            </a:r>
            <a:r>
              <a:rPr lang="en-US" altLang="en-US" sz="2400" dirty="0"/>
              <a:t>table: </a:t>
            </a:r>
            <a:r>
              <a:rPr lang="en-US" altLang="zh-CN" sz="2400" dirty="0" smtClean="0"/>
              <a:t>contains labels name of instruction and data, and their addresses.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Debug info: for associating with source code</a:t>
            </a:r>
            <a:endParaRPr lang="en-AU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 txBox="1">
            <a:spLocks noGrp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4BD363-EE32-45F7-8388-B213FC7B68AB}" type="slidenum">
              <a:rPr lang="en-US" altLang="zh-CN" sz="1400">
                <a:solidFill>
                  <a:srgbClr val="007A77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101458" name="矩形 3"/>
          <p:cNvSpPr>
            <a:spLocks noChangeArrowheads="1"/>
          </p:cNvSpPr>
          <p:nvPr/>
        </p:nvSpPr>
        <p:spPr bwMode="auto">
          <a:xfrm>
            <a:off x="179512" y="4437112"/>
            <a:ext cx="3672532" cy="23391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.data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X    .</a:t>
            </a:r>
            <a:r>
              <a:rPr kumimoji="1" lang="en-US" altLang="zh-CN" sz="16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dword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0x11112222AAAABBBB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	   ……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.text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A:   </a:t>
            </a:r>
            <a:r>
              <a:rPr kumimoji="1" lang="en-US" altLang="zh-CN" sz="16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ld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x10, X     //  procedure A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 </a:t>
            </a:r>
            <a:r>
              <a:rPr kumimoji="1" lang="en-US" altLang="zh-CN" sz="16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jal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x1, B     //  call 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B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3333CD"/>
                </a:solidFill>
                <a:ea typeface="宋体" panose="02010600030101010101" pitchFamily="2" charset="-122"/>
              </a:rPr>
              <a:t>       add x8, x9,x10</a:t>
            </a:r>
            <a:endParaRPr kumimoji="1" lang="en-US" altLang="zh-CN" sz="16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	……</a:t>
            </a:r>
            <a:endParaRPr kumimoji="1" lang="en-US" altLang="zh-CN" sz="1400" b="1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01459" name="矩形 4"/>
          <p:cNvSpPr>
            <a:spLocks noChangeArrowheads="1"/>
          </p:cNvSpPr>
          <p:nvPr/>
        </p:nvSpPr>
        <p:spPr bwMode="auto">
          <a:xfrm>
            <a:off x="251520" y="3933056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9933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7A77"/>
                </a:solidFill>
                <a:ea typeface="宋体" panose="02010600030101010101" pitchFamily="2" charset="-122"/>
              </a:rPr>
              <a:t>File A.asm </a:t>
            </a:r>
            <a:endParaRPr lang="zh-CN" altLang="en-US" sz="2000" dirty="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101460" name="矩形 4"/>
          <p:cNvSpPr>
            <a:spLocks noChangeArrowheads="1"/>
          </p:cNvSpPr>
          <p:nvPr/>
        </p:nvSpPr>
        <p:spPr bwMode="auto">
          <a:xfrm>
            <a:off x="4499992" y="5589240"/>
            <a:ext cx="3888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9933"/>
              </a:buClr>
              <a:buSzTx/>
              <a:buFontTx/>
              <a:buNone/>
            </a:pPr>
            <a:r>
              <a:rPr lang="zh-CN" altLang="en-US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系统中，</a:t>
            </a:r>
            <a:r>
              <a:rPr lang="en-US" altLang="zh-CN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A.OBJ</a:t>
            </a:r>
            <a:r>
              <a:rPr lang="zh-CN" altLang="en-US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7A77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007A77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B.OBJ</a:t>
            </a:r>
            <a:r>
              <a:rPr lang="zh-CN" altLang="en-US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可连接成为</a:t>
            </a:r>
            <a:r>
              <a:rPr lang="en-US" altLang="zh-CN" sz="2000" dirty="0">
                <a:solidFill>
                  <a:srgbClr val="007A77"/>
                </a:solidFill>
                <a:ea typeface="宋体" panose="02010600030101010101" pitchFamily="2" charset="-122"/>
              </a:rPr>
              <a:t>my</a:t>
            </a:r>
            <a:r>
              <a:rPr lang="en-US" altLang="zh-CN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.exe</a:t>
            </a:r>
            <a:r>
              <a:rPr lang="zh-CN" altLang="en-US" sz="2000" dirty="0" smtClean="0">
                <a:solidFill>
                  <a:srgbClr val="007A77"/>
                </a:solidFill>
                <a:ea typeface="宋体" panose="02010600030101010101" pitchFamily="2" charset="-122"/>
              </a:rPr>
              <a:t>文件</a:t>
            </a:r>
            <a:endParaRPr lang="zh-CN" altLang="en-US" sz="2000" dirty="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752" y="0"/>
            <a:ext cx="6622319" cy="424847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689790-995E-4FD0-B1E4-F4D87D80CEFC}" type="slidenum">
              <a:rPr lang="en-US" altLang="zh-CN" sz="1400" smtClean="0">
                <a:solidFill>
                  <a:srgbClr val="007A77"/>
                </a:solidFill>
                <a:ea typeface="宋体" panose="02010600030101010101" pitchFamily="2" charset="-122"/>
              </a:rPr>
            </a:fld>
            <a:endParaRPr lang="en-US" altLang="zh-CN" sz="1400" smtClean="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sp>
        <p:nvSpPr>
          <p:cNvPr id="103428" name="矩形 4"/>
          <p:cNvSpPr>
            <a:spLocks noChangeArrowheads="1"/>
          </p:cNvSpPr>
          <p:nvPr/>
        </p:nvSpPr>
        <p:spPr bwMode="auto">
          <a:xfrm>
            <a:off x="251520" y="4509120"/>
            <a:ext cx="36725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.data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Y   .</a:t>
            </a:r>
            <a:r>
              <a:rPr kumimoji="1" lang="en-US" altLang="zh-CN" sz="16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dword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0x33334444CCCCDDDD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	   …… 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.text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B:  </a:t>
            </a:r>
            <a:r>
              <a:rPr kumimoji="1" lang="en-US" altLang="zh-CN" sz="16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sd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x11, Y   // procedure B 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 smtClean="0">
                <a:solidFill>
                  <a:srgbClr val="3333CD"/>
                </a:solidFill>
                <a:ea typeface="宋体" panose="02010600030101010101" pitchFamily="2" charset="-122"/>
              </a:rPr>
              <a:t>jal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A          // call 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A</a:t>
            </a:r>
            <a:endParaRPr kumimoji="1" lang="en-US" altLang="zh-CN" sz="1600" b="1" dirty="0" smtClean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</a:t>
            </a:r>
            <a:r>
              <a:rPr kumimoji="1" lang="en-US" altLang="zh-CN" sz="1600" b="1" dirty="0">
                <a:solidFill>
                  <a:srgbClr val="3333CD"/>
                </a:solidFill>
                <a:ea typeface="宋体" panose="02010600030101010101" pitchFamily="2" charset="-122"/>
              </a:rPr>
              <a:t>sub x6,x7,x8</a:t>
            </a:r>
            <a:endParaRPr kumimoji="1" lang="en-US" altLang="zh-CN" sz="1600" b="1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sz="1600" b="1" dirty="0" smtClean="0">
                <a:solidFill>
                  <a:srgbClr val="3333CD"/>
                </a:solidFill>
                <a:ea typeface="宋体" panose="02010600030101010101" pitchFamily="2" charset="-122"/>
              </a:rPr>
              <a:t>……</a:t>
            </a:r>
            <a:endParaRPr kumimoji="1" lang="en-US" altLang="zh-CN" sz="1400" b="1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03429" name="矩形 5"/>
          <p:cNvSpPr>
            <a:spLocks noChangeArrowheads="1"/>
          </p:cNvSpPr>
          <p:nvPr/>
        </p:nvSpPr>
        <p:spPr bwMode="auto">
          <a:xfrm>
            <a:off x="467544" y="4077072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9933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7A77"/>
                </a:solidFill>
                <a:ea typeface="宋体" panose="02010600030101010101" pitchFamily="2" charset="-122"/>
              </a:rPr>
              <a:t>File B.asm</a:t>
            </a:r>
            <a:endParaRPr lang="zh-CN" altLang="en-US" sz="1800" dirty="0">
              <a:solidFill>
                <a:srgbClr val="007A77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727" y="0"/>
            <a:ext cx="6925491" cy="4509120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627562"/>
            <a:ext cx="366395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7A24D75A-C6EC-4C89-8D5A-BCD7918A4ACE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54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Object Modules</a:t>
            </a:r>
            <a:endParaRPr lang="en-AU" altLang="en-US" smtClean="0"/>
          </a:p>
        </p:txBody>
      </p:sp>
      <p:sp>
        <p:nvSpPr>
          <p:cNvPr id="154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1" y="1125538"/>
            <a:ext cx="8703568" cy="5111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Produces an executable image</a:t>
            </a:r>
            <a:endParaRPr lang="en-US" altLang="en-US" dirty="0" smtClean="0"/>
          </a:p>
          <a:p>
            <a:pPr lvl="1" eaLnBrk="1" hangingPunct="1">
              <a:buNone/>
            </a:pPr>
            <a:r>
              <a:rPr lang="en-US" altLang="en-US" dirty="0"/>
              <a:t>1.	Merges segments</a:t>
            </a:r>
            <a:endParaRPr lang="en-US" altLang="en-US" dirty="0"/>
          </a:p>
          <a:p>
            <a:pPr lvl="1" eaLnBrk="1" hangingPunct="1">
              <a:buNone/>
            </a:pPr>
            <a:r>
              <a:rPr lang="en-US" altLang="zh-CN" dirty="0"/>
              <a:t>2. Determine the addresses of data </a:t>
            </a:r>
            <a:r>
              <a:rPr lang="en-US" altLang="zh-CN" dirty="0" smtClean="0"/>
              <a:t>labels and </a:t>
            </a:r>
            <a:r>
              <a:rPr lang="en-US" altLang="zh-CN" dirty="0"/>
              <a:t>instruction labels 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en-US" dirty="0"/>
              <a:t>3. </a:t>
            </a:r>
            <a:r>
              <a:rPr lang="en-US" altLang="zh-CN" dirty="0"/>
              <a:t>Patch both the internal and external </a:t>
            </a:r>
            <a:r>
              <a:rPr lang="en-US" altLang="zh-CN" dirty="0" smtClean="0"/>
              <a:t>references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8CB6CB-19E3-48C2-9D2D-538DD4F869DD}" type="slidenum">
              <a:rPr lang="en-AU" altLang="en-US" smtClean="0"/>
            </a:fld>
            <a:endParaRPr lang="en-AU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88640"/>
            <a:ext cx="6927170" cy="2664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4918"/>
            <a:ext cx="8280920" cy="4551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8CB6CB-19E3-48C2-9D2D-538DD4F869DD}" type="slidenum">
              <a:rPr lang="en-AU" altLang="en-US" smtClean="0"/>
            </a:fld>
            <a:endParaRPr lang="en-AU" altLang="en-US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5"/>
            <a:ext cx="6480720" cy="394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RISC-V Registers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x0: the constant value 0</a:t>
            </a:r>
            <a:endParaRPr lang="en-US" altLang="en-US" sz="2400" smtClean="0"/>
          </a:p>
          <a:p>
            <a:r>
              <a:rPr lang="en-US" altLang="en-US" sz="2400" smtClean="0"/>
              <a:t>x1: return address</a:t>
            </a:r>
            <a:endParaRPr lang="en-US" altLang="en-US" sz="2400" smtClean="0"/>
          </a:p>
          <a:p>
            <a:r>
              <a:rPr lang="en-US" altLang="en-US" sz="2400" smtClean="0"/>
              <a:t>x2: stack pointer</a:t>
            </a:r>
            <a:endParaRPr lang="en-US" altLang="en-US" sz="2400" smtClean="0"/>
          </a:p>
          <a:p>
            <a:r>
              <a:rPr lang="en-US" altLang="en-US" sz="2400" smtClean="0"/>
              <a:t>x3: global pointer</a:t>
            </a:r>
            <a:endParaRPr lang="en-US" altLang="en-US" sz="2400" smtClean="0"/>
          </a:p>
          <a:p>
            <a:r>
              <a:rPr lang="en-US" altLang="en-US" sz="2400" smtClean="0"/>
              <a:t>x4: thread pointer</a:t>
            </a:r>
            <a:endParaRPr lang="en-US" altLang="en-US" sz="2400" smtClean="0"/>
          </a:p>
          <a:p>
            <a:r>
              <a:rPr lang="en-US" altLang="en-US" sz="2400" smtClean="0"/>
              <a:t>x5 – x7, x28 – x31: temporaries</a:t>
            </a:r>
            <a:endParaRPr lang="en-US" altLang="en-US" sz="2400" smtClean="0"/>
          </a:p>
          <a:p>
            <a:r>
              <a:rPr lang="en-US" altLang="en-US" sz="2400" smtClean="0"/>
              <a:t>x8: frame pointer</a:t>
            </a:r>
            <a:endParaRPr lang="en-US" altLang="en-US" sz="2400" smtClean="0"/>
          </a:p>
          <a:p>
            <a:r>
              <a:rPr lang="en-US" altLang="en-US" sz="2400" smtClean="0"/>
              <a:t>x9, x18 – x27: saved registers</a:t>
            </a:r>
            <a:endParaRPr lang="en-US" altLang="en-US" sz="2400" smtClean="0"/>
          </a:p>
          <a:p>
            <a:r>
              <a:rPr lang="en-US" altLang="en-US" sz="2400" smtClean="0"/>
              <a:t>x10 – x11: function arguments/results</a:t>
            </a:r>
            <a:endParaRPr lang="en-US" altLang="en-US" sz="2400" smtClean="0"/>
          </a:p>
          <a:p>
            <a:r>
              <a:rPr lang="en-US" altLang="en-US" sz="2400" smtClean="0"/>
              <a:t>x12 – x17: function arguments</a:t>
            </a:r>
            <a:endParaRPr lang="en-US" altLang="en-US" sz="2400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3192A27A-588E-49FF-B5DB-B5CB50453428}" type="slidenum">
              <a:rPr lang="en-AU" altLang="en-US" sz="1400" smtClean="0"/>
            </a:fld>
            <a:endParaRPr lang="en-AU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E96ED6E0-B0A9-4F00-AB8B-5909895AD97C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56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Loading a Program</a:t>
            </a:r>
            <a:endParaRPr lang="en-AU" altLang="en-US" smtClean="0"/>
          </a:p>
        </p:txBody>
      </p:sp>
      <p:sp>
        <p:nvSpPr>
          <p:cNvPr id="1566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Load from image file on disk into memory</a:t>
            </a: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1.</a:t>
            </a:r>
            <a:r>
              <a:rPr lang="en-US" altLang="en-US" dirty="0" smtClean="0"/>
              <a:t>	Read header to determine segment sizes</a:t>
            </a:r>
            <a:endParaRPr lang="en-US" altLang="en-US" dirty="0" smtClean="0"/>
          </a:p>
          <a:p>
            <a:pPr lvl="1" eaLnBrk="1" hangingPunct="1"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2.</a:t>
            </a:r>
            <a:r>
              <a:rPr lang="en-US" altLang="en-US" dirty="0" smtClean="0"/>
              <a:t>	Create virtual address space </a:t>
            </a:r>
            <a:r>
              <a:rPr lang="en-US" altLang="zh-CN" dirty="0"/>
              <a:t>large enough for the text and data</a:t>
            </a: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3.</a:t>
            </a:r>
            <a:r>
              <a:rPr lang="en-US" altLang="en-US" dirty="0" smtClean="0"/>
              <a:t>	Copy text and initialized data into memory</a:t>
            </a: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4.</a:t>
            </a:r>
            <a:r>
              <a:rPr lang="en-US" altLang="en-US" dirty="0" smtClean="0"/>
              <a:t>	Set up arguments on stack</a:t>
            </a: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5.</a:t>
            </a:r>
            <a:r>
              <a:rPr lang="en-US" altLang="en-US" dirty="0" smtClean="0"/>
              <a:t>	Initialize registers (including </a:t>
            </a:r>
            <a:r>
              <a:rPr lang="en-US" altLang="en-US" dirty="0" err="1" smtClean="0"/>
              <a:t>sp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fp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gp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6.</a:t>
            </a:r>
            <a:r>
              <a:rPr lang="en-US" altLang="en-US" dirty="0" smtClean="0"/>
              <a:t>	Jump to startup routine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Copies arguments to x10, … and calls main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When main returns, </a:t>
            </a:r>
            <a:r>
              <a:rPr lang="en-US" altLang="en-US" dirty="0" err="1" smtClean="0"/>
              <a:t>syscall</a:t>
            </a:r>
            <a:r>
              <a:rPr lang="en-US" altLang="en-US" dirty="0" smtClean="0"/>
              <a:t> </a:t>
            </a:r>
            <a:r>
              <a:rPr lang="zh-CN" altLang="en-US" dirty="0" smtClean="0"/>
              <a:t>“</a:t>
            </a:r>
            <a:r>
              <a:rPr lang="en-US" altLang="en-US" dirty="0" smtClean="0"/>
              <a:t>exit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is executed.</a:t>
            </a: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220CA9FA-BDE1-4BE6-80B7-268F9D0FBA0B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Linking</a:t>
            </a:r>
            <a:endParaRPr lang="en-AU" altLang="en-US" smtClean="0"/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Only link/load library procedure when it is called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Requires procedure code to be </a:t>
            </a:r>
            <a:r>
              <a:rPr lang="en-US" altLang="en-US" dirty="0" err="1" smtClean="0"/>
              <a:t>relocatable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Avoids image bloat caused by static linking of all </a:t>
            </a:r>
            <a:r>
              <a:rPr lang="en-US" altLang="en-US" dirty="0" smtClean="0"/>
              <a:t>referenced </a:t>
            </a:r>
            <a:r>
              <a:rPr lang="en-US" altLang="en-US" dirty="0" smtClean="0"/>
              <a:t>libraries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Automatically picks up new library versions</a:t>
            </a: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95488"/>
            <a:ext cx="60452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A0B88AFA-61E6-4DB5-B260-24E38D88EF76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62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Starting Java Applications</a:t>
            </a:r>
            <a:endParaRPr lang="en-AU" altLang="en-US" smtClean="0"/>
          </a:p>
        </p:txBody>
      </p:sp>
      <p:sp>
        <p:nvSpPr>
          <p:cNvPr id="162821" name="AutoShape 4"/>
          <p:cNvSpPr/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Simple portable instruction set for the JVM</a:t>
            </a:r>
            <a:endParaRPr lang="en-AU" altLang="en-US" sz="1800"/>
          </a:p>
        </p:txBody>
      </p:sp>
      <p:sp>
        <p:nvSpPr>
          <p:cNvPr id="162822" name="AutoShape 5"/>
          <p:cNvSpPr/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Interprets bytecodes</a:t>
            </a:r>
            <a:endParaRPr lang="en-AU" altLang="en-US" sz="1800"/>
          </a:p>
        </p:txBody>
      </p:sp>
      <p:sp>
        <p:nvSpPr>
          <p:cNvPr id="162823" name="AutoShape 6"/>
          <p:cNvSpPr/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Compiles bytecodes of “hot” methods into native code for host machine</a:t>
            </a:r>
            <a:endParaRPr lang="en-AU" altLang="en-US" sz="1800"/>
          </a:p>
        </p:txBody>
      </p:sp>
      <p:sp>
        <p:nvSpPr>
          <p:cNvPr id="2" name="文本框 1"/>
          <p:cNvSpPr txBox="1"/>
          <p:nvPr/>
        </p:nvSpPr>
        <p:spPr>
          <a:xfrm>
            <a:off x="2771800" y="530120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Java program </a:t>
            </a:r>
            <a:r>
              <a:rPr lang="en-US" altLang="zh-CN" dirty="0"/>
              <a:t>VS Compiled C program 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the factor of 10 slowdown(</a:t>
            </a:r>
            <a:r>
              <a:rPr lang="zh-CN" altLang="en-US" dirty="0"/>
              <a:t>慢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F1EB20BF-332D-478E-A647-AE7F5FE4C87E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Sort Example</a:t>
            </a:r>
            <a:endParaRPr lang="en-AU" altLang="en-US" smtClean="0"/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Illustrates use of assembly instructions for a C bubble sort function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Swap procedure (leaf)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Lucida Console" panose="020B0609040504020204" pitchFamily="49" charset="0"/>
              </a:rPr>
              <a:t>	void swap(long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latin typeface="Lucida Console" panose="020B0609040504020204" pitchFamily="49" charset="0"/>
              </a:rPr>
              <a:t> v[],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	     long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latin typeface="Lucida Console" panose="020B0609040504020204" pitchFamily="49" charset="0"/>
              </a:rPr>
              <a:t> k)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{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long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dirty="0" smtClean="0">
                <a:latin typeface="Lucida Console" panose="020B0609040504020204" pitchFamily="49" charset="0"/>
              </a:rPr>
              <a:t> temp;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temp = v[k];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v[k] = v[k+1];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  v[k+1] = temp;</a:t>
            </a:r>
            <a:br>
              <a:rPr lang="en-US" altLang="en-US" dirty="0" smtClean="0">
                <a:latin typeface="Lucida Console" panose="020B0609040504020204" pitchFamily="49" charset="0"/>
              </a:rPr>
            </a:br>
            <a:r>
              <a:rPr lang="en-US" altLang="en-US" dirty="0" smtClean="0">
                <a:latin typeface="Lucida Console" panose="020B0609040504020204" pitchFamily="49" charset="0"/>
              </a:rPr>
              <a:t>}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 in x10, k in x11, temp in x5</a:t>
            </a:r>
            <a:endParaRPr lang="en-US" altLang="en-US" dirty="0" smtClean="0"/>
          </a:p>
        </p:txBody>
      </p:sp>
      <p:sp>
        <p:nvSpPr>
          <p:cNvPr id="164869" name="Text Box 4"/>
          <p:cNvSpPr txBox="1">
            <a:spLocks noChangeArrowheads="1"/>
          </p:cNvSpPr>
          <p:nvPr/>
        </p:nvSpPr>
        <p:spPr bwMode="auto">
          <a:xfrm rot="5400000">
            <a:off x="6569869" y="2207419"/>
            <a:ext cx="4781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§2.13 A C Sort Example to Put It All Together</a:t>
            </a:r>
            <a:endParaRPr lang="en-US" alt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swap: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x6,x11,3    //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x6 = k * 8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add  x6,x10,x6   //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x6 = v + (k * 8)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x5,0(x6)    //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x5 (temp) = v[k]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x7,8(x6)    //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x7 = v[k + 1]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x7,0(x6)    // v[k] =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x7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x5,8(x6)    // v[k+1] =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x5 (temp)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jalr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x0,0(x1)    // return to calling routine</a:t>
            </a:r>
            <a:endParaRPr lang="en-AU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16691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smtClean="0"/>
              <a:t>Chapter 2 — Instructions: Language of the Computer — </a:t>
            </a:r>
            <a:fld id="{B5C5D93D-761E-4A4D-BBF9-434EBE1D819C}" type="slidenum">
              <a:rPr lang="en-AU" altLang="en-US" sz="1400" smtClean="0"/>
            </a:fld>
            <a:endParaRPr lang="en-AU" altLang="en-US" sz="1400" smtClean="0"/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The Procedure Swap</a:t>
            </a:r>
            <a:endParaRPr lang="en-AU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3059832" y="3861048"/>
            <a:ext cx="4572000" cy="233602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void swap(long </a:t>
            </a:r>
            <a:r>
              <a:rPr lang="en-US" altLang="en-US" dirty="0" err="1"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latin typeface="Lucida Console" panose="020B0609040504020204" pitchFamily="49" charset="0"/>
              </a:rPr>
              <a:t> v[],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	     long </a:t>
            </a:r>
            <a:r>
              <a:rPr lang="en-US" altLang="en-US" dirty="0" err="1"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latin typeface="Lucida Console" panose="020B0609040504020204" pitchFamily="49" charset="0"/>
              </a:rPr>
              <a:t> k)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{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long </a:t>
            </a:r>
            <a:r>
              <a:rPr lang="en-US" altLang="en-US" dirty="0" err="1"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latin typeface="Lucida Console" panose="020B0609040504020204" pitchFamily="49" charset="0"/>
              </a:rPr>
              <a:t> temp;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temp = v[k];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v[k] = v[k+1];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v[k+1] = temp;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}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 in x10, k in x11, temp in x5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676456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swap: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t1, a1,3    //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t1 = k * 8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add  t1,a0,t1   //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t1 = v+(k*8)=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addr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of v[k]  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 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t0,0(t1)    //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t0 (temp) = v[k]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t2,8(t1)    //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t2 = v[k + 1]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t2,0(t1)    // v[k] =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t2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t0,8(t1)    // v[k+1] =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reg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t0 (temp)</a:t>
            </a:r>
            <a:endParaRPr lang="en-AU" altLang="en-US" sz="20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jalr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x0,0(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ra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)    // return to calling routine</a:t>
            </a:r>
            <a:endParaRPr lang="en-AU" altLang="en-US" sz="2000" dirty="0" smtClean="0">
              <a:latin typeface="Lucida Console" panose="020B0609040504020204" pitchFamily="49" charset="0"/>
            </a:endParaRPr>
          </a:p>
        </p:txBody>
      </p:sp>
      <p:sp>
        <p:nvSpPr>
          <p:cNvPr id="16691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C5D93D-761E-4A4D-BBF9-434EBE1D819C}" type="slidenum">
              <a:rPr lang="en-AU" altLang="en-US" sz="1400" smtClean="0"/>
            </a:fld>
            <a:endParaRPr lang="en-AU" altLang="en-US" sz="1400" dirty="0" smtClean="0"/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The Procedure Swap</a:t>
            </a:r>
            <a:endParaRPr lang="en-AU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3059832" y="3861048"/>
            <a:ext cx="4572000" cy="233602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void swap(long </a:t>
            </a:r>
            <a:r>
              <a:rPr lang="en-US" altLang="en-US" dirty="0" err="1"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latin typeface="Lucida Console" panose="020B0609040504020204" pitchFamily="49" charset="0"/>
              </a:rPr>
              <a:t> v[],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	     long </a:t>
            </a:r>
            <a:r>
              <a:rPr lang="en-US" altLang="en-US" dirty="0" err="1"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latin typeface="Lucida Console" panose="020B0609040504020204" pitchFamily="49" charset="0"/>
              </a:rPr>
              <a:t> k)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{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long </a:t>
            </a:r>
            <a:r>
              <a:rPr lang="en-US" altLang="en-US" dirty="0" err="1">
                <a:latin typeface="Lucida Console" panose="020B0609040504020204" pitchFamily="49" charset="0"/>
              </a:rPr>
              <a:t>long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latin typeface="Lucida Console" panose="020B0609040504020204" pitchFamily="49" charset="0"/>
              </a:rPr>
              <a:t> temp;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temp = v[k];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v[k] = v[k+1];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v[k+1] = temp;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}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 in </a:t>
            </a:r>
            <a:r>
              <a:rPr lang="en-US" altLang="en-US" dirty="0" smtClean="0"/>
              <a:t>a0, </a:t>
            </a:r>
            <a:r>
              <a:rPr lang="en-US" altLang="en-US" dirty="0"/>
              <a:t>k in </a:t>
            </a:r>
            <a:r>
              <a:rPr lang="en-US" altLang="en-US" dirty="0" smtClean="0"/>
              <a:t>a1, </a:t>
            </a:r>
            <a:r>
              <a:rPr lang="en-US" altLang="en-US" dirty="0"/>
              <a:t>temp in </a:t>
            </a:r>
            <a:r>
              <a:rPr lang="en-US" altLang="en-US" dirty="0" smtClean="0"/>
              <a:t>t0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A5931B-F1C6-4BAF-B4E4-56111710E236}" type="slidenum">
              <a:rPr lang="en-AU" altLang="en-US" sz="1400" smtClean="0"/>
            </a:fld>
            <a:endParaRPr lang="en-AU" altLang="en-US" sz="1400" dirty="0" smtClean="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The Sort Procedure in C</a:t>
            </a:r>
            <a:endParaRPr lang="en-AU" altLang="en-US" smtClean="0"/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Non-leaf (calls swap)</a:t>
            </a:r>
            <a:endParaRPr lang="en-US" altLang="en-US" sz="28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void sort (long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long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v[],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size_t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n)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{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size_t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, j;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  for 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= 0;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&lt; n;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+= 1) {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    for (j =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– 1;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         j &gt;= 0 &amp;&amp; v[j] &gt; v[j + 1];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         j -= 1) {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      swap(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v,j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);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    }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  }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}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v in x10/</a:t>
            </a:r>
            <a:r>
              <a:rPr lang="en-US" altLang="en-US" sz="2400" dirty="0" smtClean="0">
                <a:solidFill>
                  <a:srgbClr val="0000FF"/>
                </a:solidFill>
              </a:rPr>
              <a:t>a0</a:t>
            </a:r>
            <a:r>
              <a:rPr lang="en-US" altLang="en-US" sz="2400" dirty="0" smtClean="0"/>
              <a:t>,  n in x11/</a:t>
            </a:r>
            <a:r>
              <a:rPr lang="en-US" altLang="en-US" sz="2400" dirty="0" smtClean="0">
                <a:solidFill>
                  <a:srgbClr val="0000FF"/>
                </a:solidFill>
              </a:rPr>
              <a:t>a1</a:t>
            </a:r>
            <a:r>
              <a:rPr lang="en-US" altLang="en-US" sz="2400" dirty="0" smtClean="0"/>
              <a:t>, 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in x19/</a:t>
            </a:r>
            <a:r>
              <a:rPr lang="en-US" altLang="en-US" sz="2400" dirty="0" smtClean="0">
                <a:solidFill>
                  <a:srgbClr val="0000FF"/>
                </a:solidFill>
              </a:rPr>
              <a:t>s3</a:t>
            </a:r>
            <a:r>
              <a:rPr lang="en-US" altLang="en-US" sz="2400" dirty="0" smtClean="0"/>
              <a:t>, j in x20/</a:t>
            </a:r>
            <a:r>
              <a:rPr lang="en-US" altLang="en-US" sz="2400" dirty="0" smtClean="0">
                <a:solidFill>
                  <a:srgbClr val="0000FF"/>
                </a:solidFill>
              </a:rPr>
              <a:t>s4</a:t>
            </a:r>
            <a:endParaRPr lang="en-AU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71463" y="333375"/>
            <a:ext cx="7416800" cy="640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 Procedure </a:t>
            </a:r>
            <a:r>
              <a:rPr lang="en-US" altLang="zh-CN" b="1" i="1" dirty="0" smtClean="0">
                <a:solidFill>
                  <a:srgbClr val="FF0000"/>
                </a:solidFill>
              </a:rPr>
              <a:t>sort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 smtClean="0"/>
              <a:t> </a:t>
            </a:r>
            <a:r>
              <a:rPr lang="en-US" altLang="zh-CN" dirty="0" smtClean="0"/>
              <a:t>C code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sort (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v[  ] ,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n 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,  j 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for (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=  0 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&lt;  n 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+ =  1 )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   for ( j  =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-  1 ; j  &gt;=  0  &amp;&amp;  v[j]  &gt;  v[j+1] ; j- =   1 )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            swap ( v ,  j ) 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=0: inner loop do nothing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=1: j=0, V[0]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V[1]</a:t>
            </a:r>
            <a:r>
              <a:rPr lang="zh-CN" altLang="en-US" sz="2000" dirty="0" smtClean="0"/>
              <a:t>小的上移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=2: j=1</a:t>
            </a:r>
            <a:r>
              <a:rPr lang="zh-CN" altLang="en-US" sz="2000" dirty="0" smtClean="0"/>
              <a:t>开始</a:t>
            </a:r>
            <a:r>
              <a:rPr lang="en-US" altLang="zh-CN" sz="2000" dirty="0" smtClean="0"/>
              <a:t>, V[1]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V[2]</a:t>
            </a:r>
            <a:r>
              <a:rPr lang="zh-CN" altLang="en-US" sz="2000" dirty="0" smtClean="0"/>
              <a:t>小的上移，</a:t>
            </a:r>
            <a:r>
              <a:rPr lang="en-US" altLang="zh-CN" sz="2000" dirty="0" smtClean="0"/>
              <a:t> V[0]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V[1]</a:t>
            </a:r>
            <a:r>
              <a:rPr lang="zh-CN" altLang="en-US" sz="2000" dirty="0" smtClean="0"/>
              <a:t>小的上移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=3: j=2</a:t>
            </a:r>
            <a:r>
              <a:rPr lang="zh-CN" altLang="en-US" sz="2000" dirty="0" smtClean="0"/>
              <a:t>开始</a:t>
            </a:r>
            <a:r>
              <a:rPr lang="en-US" altLang="zh-CN" sz="2000" dirty="0" smtClean="0"/>
              <a:t>, V[2]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V[3]</a:t>
            </a:r>
            <a:r>
              <a:rPr lang="zh-CN" altLang="en-US" sz="2000" dirty="0" smtClean="0"/>
              <a:t>小的上移，</a:t>
            </a:r>
            <a:r>
              <a:rPr lang="en-US" altLang="zh-CN" sz="2000" dirty="0" smtClean="0"/>
              <a:t> V[1]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V[2]</a:t>
            </a:r>
            <a:r>
              <a:rPr lang="zh-CN" altLang="en-US" sz="2000" dirty="0" smtClean="0"/>
              <a:t>小的上移，</a:t>
            </a:r>
            <a:r>
              <a:rPr lang="en-US" altLang="zh-CN" sz="2000" dirty="0" smtClean="0"/>
              <a:t> V[0]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V[1]</a:t>
            </a:r>
            <a:r>
              <a:rPr lang="zh-CN" altLang="en-US" sz="2000" dirty="0" smtClean="0"/>
              <a:t>小的上移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……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=9: j=8</a:t>
            </a:r>
            <a:r>
              <a:rPr lang="zh-CN" altLang="en-US" sz="2000" dirty="0" smtClean="0"/>
              <a:t>开始</a:t>
            </a:r>
            <a:r>
              <a:rPr lang="en-US" altLang="zh-CN" sz="2000" dirty="0" smtClean="0"/>
              <a:t>, V[8]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V[9]</a:t>
            </a:r>
            <a:r>
              <a:rPr lang="zh-CN" altLang="en-US" sz="2000" dirty="0" smtClean="0"/>
              <a:t>小的上移，</a:t>
            </a:r>
            <a:r>
              <a:rPr lang="en-US" altLang="zh-CN" sz="2000" dirty="0" smtClean="0"/>
              <a:t> V[7]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V[8]</a:t>
            </a:r>
            <a:r>
              <a:rPr lang="zh-CN" altLang="en-US" sz="2000" dirty="0" smtClean="0"/>
              <a:t>小的上移</a:t>
            </a:r>
            <a:r>
              <a:rPr lang="en-US" altLang="zh-CN" sz="2000" dirty="0" smtClean="0"/>
              <a:t>…… V[0]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V[1]</a:t>
            </a:r>
            <a:r>
              <a:rPr lang="zh-CN" altLang="en-US" sz="2000" dirty="0" smtClean="0"/>
              <a:t>小的上移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877050" y="83661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zh-CN" altLang="zh-CN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0028" name="Group 44"/>
          <p:cNvGraphicFramePr>
            <a:graphicFrameLocks noGrp="1"/>
          </p:cNvGraphicFramePr>
          <p:nvPr/>
        </p:nvGraphicFramePr>
        <p:xfrm>
          <a:off x="7812088" y="836613"/>
          <a:ext cx="1103312" cy="2808288"/>
        </p:xfrm>
        <a:graphic>
          <a:graphicData uri="http://schemas.openxmlformats.org/drawingml/2006/table">
            <a:tbl>
              <a:tblPr/>
              <a:tblGrid>
                <a:gridCol w="110331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V[0]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V[1]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V[2]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V[n-1]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63" name="AutoShape 45"/>
          <p:cNvSpPr>
            <a:spLocks noChangeArrowheads="1"/>
          </p:cNvSpPr>
          <p:nvPr/>
        </p:nvSpPr>
        <p:spPr bwMode="auto">
          <a:xfrm>
            <a:off x="7596188" y="1125538"/>
            <a:ext cx="215900" cy="574675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8564" name="AutoShape 46"/>
          <p:cNvSpPr>
            <a:spLocks noChangeArrowheads="1"/>
          </p:cNvSpPr>
          <p:nvPr/>
        </p:nvSpPr>
        <p:spPr bwMode="auto">
          <a:xfrm flipH="1" flipV="1">
            <a:off x="8893175" y="981075"/>
            <a:ext cx="215900" cy="574675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8565" name="Text Box 47"/>
          <p:cNvSpPr txBox="1">
            <a:spLocks noChangeArrowheads="1"/>
          </p:cNvSpPr>
          <p:nvPr/>
        </p:nvSpPr>
        <p:spPr bwMode="auto">
          <a:xfrm>
            <a:off x="6300788" y="836613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If V[0]&gt; V[1]</a:t>
            </a:r>
            <a:endParaRPr lang="en-US" altLang="zh-CN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/>
        </p:nvGraphicFramePr>
        <p:xfrm>
          <a:off x="8002588" y="3781425"/>
          <a:ext cx="720725" cy="2822577"/>
        </p:xfrm>
        <a:graphic>
          <a:graphicData uri="http://schemas.openxmlformats.org/drawingml/2006/table">
            <a:tbl>
              <a:tblPr/>
              <a:tblGrid>
                <a:gridCol w="720725"/>
              </a:tblGrid>
              <a:tr h="288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V[0]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V[1]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V[2]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V[3]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V[4]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V[5]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V[6]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V[7]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V[8]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V[9]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522" marR="91522" marT="45729" marB="45729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476672"/>
            <a:ext cx="7416824" cy="61653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Procedure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sort</a:t>
            </a:r>
            <a:endParaRPr lang="en-US" altLang="zh-CN" sz="2800" b="1" i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C code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void  sort (long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long</a:t>
            </a:r>
            <a:r>
              <a:rPr lang="en-US" altLang="zh-CN" sz="1800" dirty="0">
                <a:latin typeface="Times New Roman" panose="02020603050405020304" pitchFamily="18" charset="0"/>
              </a:rPr>
              <a:t>    v[  ] ,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size_t</a:t>
            </a:r>
            <a:r>
              <a:rPr lang="en-US" altLang="zh-CN" sz="1800" dirty="0">
                <a:latin typeface="Times New Roman" panose="02020603050405020304" pitchFamily="18" charset="0"/>
              </a:rPr>
              <a:t>    n )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{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size_t</a:t>
            </a:r>
            <a:r>
              <a:rPr lang="en-US" altLang="zh-CN" sz="1800" dirty="0">
                <a:latin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 ,  j ;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for (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  =  0 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  &lt;  n ;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 + =  1 ) {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    for ( j  =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</a:rPr>
              <a:t>  -  1 ; j  &gt;=  0  &amp;&amp;  v[j]  &gt;  v[j+1] ; j -=  1 )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             swap ( v ,  j ) ;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}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}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Register allocation</a:t>
            </a:r>
            <a:r>
              <a:rPr lang="en-US" altLang="zh-CN" sz="2000" dirty="0" smtClean="0"/>
              <a:t> for </a:t>
            </a:r>
            <a:r>
              <a:rPr lang="en-US" altLang="zh-CN" sz="2000" i="1" dirty="0" smtClean="0"/>
              <a:t>sort</a:t>
            </a:r>
            <a:endParaRPr lang="en-US" altLang="zh-CN" sz="2000" i="1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v -- x10/a0 --&gt; x21/s5      n -- x11/a1 --&gt; x22/s6       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---- x19/s3      j ---- x20/s4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Passing parameters</a:t>
            </a:r>
            <a:r>
              <a:rPr lang="en-US" altLang="zh-CN" sz="2000" dirty="0" smtClean="0"/>
              <a:t> in </a:t>
            </a:r>
            <a:r>
              <a:rPr lang="en-US" altLang="zh-CN" sz="2000" i="1" dirty="0" smtClean="0"/>
              <a:t>sort</a:t>
            </a:r>
            <a:endParaRPr lang="en-US" altLang="zh-CN" sz="2000" i="1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Preserving registers</a:t>
            </a:r>
            <a:r>
              <a:rPr lang="en-US" altLang="zh-CN" sz="2000" dirty="0" smtClean="0"/>
              <a:t> in </a:t>
            </a:r>
            <a:r>
              <a:rPr lang="en-US" altLang="zh-CN" sz="2000" i="1" dirty="0" smtClean="0"/>
              <a:t>sort</a:t>
            </a:r>
            <a:endParaRPr lang="en-US" altLang="zh-CN" sz="2000" i="1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x1 ,  x19, x20, x21, x22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164288" y="1484784"/>
            <a:ext cx="9715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C00"/>
              </a:buClr>
              <a:buSzTx/>
              <a:buFontTx/>
              <a:buNone/>
            </a:pPr>
            <a:endParaRPr lang="zh-CN" altLang="en-US" sz="105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396292" name="Group 4"/>
          <p:cNvGraphicFramePr>
            <a:graphicFrameLocks noGrp="1"/>
          </p:cNvGraphicFramePr>
          <p:nvPr/>
        </p:nvGraphicFramePr>
        <p:xfrm>
          <a:off x="7595294" y="2132484"/>
          <a:ext cx="827485" cy="2106217"/>
        </p:xfrm>
        <a:graphic>
          <a:graphicData uri="http://schemas.openxmlformats.org/drawingml/2006/table">
            <a:tbl>
              <a:tblPr/>
              <a:tblGrid>
                <a:gridCol w="827485"/>
              </a:tblGrid>
              <a:tr h="3774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V[0]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6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V[1]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4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V[2]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2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……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</a:rPr>
                        <a:t>V[n-1]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楷体_GB2312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10" name="AutoShape 18"/>
          <p:cNvSpPr>
            <a:spLocks noChangeArrowheads="1"/>
          </p:cNvSpPr>
          <p:nvPr/>
        </p:nvSpPr>
        <p:spPr bwMode="auto">
          <a:xfrm>
            <a:off x="7433369" y="2294409"/>
            <a:ext cx="161925" cy="431006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9pPr>
          </a:lstStyle>
          <a:p>
            <a:pPr eaLnBrk="1" hangingPunct="1">
              <a:buClr>
                <a:srgbClr val="CCCC66"/>
              </a:buClr>
              <a:buSzPct val="85000"/>
              <a:buFont typeface="Wingdings" panose="05000000000000000000" pitchFamily="2" charset="2"/>
              <a:buNone/>
            </a:pPr>
            <a:endParaRPr lang="zh-CN" altLang="en-US" sz="1500" b="1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 flipH="1" flipV="1">
            <a:off x="8459688" y="2240831"/>
            <a:ext cx="161925" cy="431006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9pPr>
          </a:lstStyle>
          <a:p>
            <a:pPr eaLnBrk="1" hangingPunct="1">
              <a:buClr>
                <a:srgbClr val="CCCC66"/>
              </a:buClr>
              <a:buSzPct val="85000"/>
              <a:buFont typeface="Wingdings" panose="05000000000000000000" pitchFamily="2" charset="2"/>
              <a:buNone/>
            </a:pPr>
            <a:endParaRPr lang="zh-CN" altLang="en-US" sz="1500" b="1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6407050" y="2025327"/>
            <a:ext cx="118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C00"/>
              </a:buClr>
              <a:buSzTx/>
              <a:buFontTx/>
              <a:buNone/>
            </a:pPr>
            <a:r>
              <a:rPr lang="en-US" altLang="zh-CN" sz="135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panose="020B0604020202020204" pitchFamily="34" charset="-122"/>
              </a:rPr>
              <a:t>If V[0]&gt; V[1]</a:t>
            </a:r>
            <a:endParaRPr lang="en-US" altLang="zh-CN" sz="135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995482" y="6525344"/>
            <a:ext cx="2133600" cy="457200"/>
          </a:xfrm>
        </p:spPr>
        <p:txBody>
          <a:bodyPr/>
          <a:lstStyle/>
          <a:p>
            <a:pPr>
              <a:defRPr/>
            </a:pPr>
            <a:fld id="{2A362C39-4C5F-4F64-A098-2BAAC2C33CC1}" type="slidenum">
              <a:rPr lang="en-US" altLang="zh-CN" sz="1200" smtClean="0">
                <a:solidFill>
                  <a:srgbClr val="000000"/>
                </a:solidFill>
              </a:rPr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548680"/>
            <a:ext cx="7632848" cy="547260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16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Code for the procedure </a:t>
            </a:r>
            <a:r>
              <a:rPr lang="en-US" altLang="zh-CN" sz="2400" i="1" dirty="0">
                <a:solidFill>
                  <a:srgbClr val="FF0000"/>
                </a:solidFill>
              </a:rPr>
              <a:t>sort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Saving registers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sort:    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addi</a:t>
            </a:r>
            <a:r>
              <a:rPr lang="en-US" altLang="zh-CN" sz="1800" dirty="0">
                <a:latin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sp</a:t>
            </a:r>
            <a:r>
              <a:rPr lang="en-US" altLang="zh-CN" sz="1800" dirty="0">
                <a:latin typeface="Times New Roman" panose="02020603050405020304" pitchFamily="18" charset="0"/>
              </a:rPr>
              <a:t>,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sp</a:t>
            </a:r>
            <a:r>
              <a:rPr lang="en-US" altLang="zh-CN" sz="1800" dirty="0">
                <a:latin typeface="Times New Roman" panose="02020603050405020304" pitchFamily="18" charset="0"/>
              </a:rPr>
              <a:t>, -40         // make room on stack for 5 registers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sd</a:t>
            </a:r>
            <a:r>
              <a:rPr lang="en-US" altLang="zh-CN" sz="1800" dirty="0">
                <a:latin typeface="Times New Roman" panose="02020603050405020304" pitchFamily="18" charset="0"/>
              </a:rPr>
              <a:t>       x1, 32(</a:t>
            </a:r>
            <a:r>
              <a:rPr lang="en-US" altLang="zh-CN" sz="1800" dirty="0" err="1">
                <a:latin typeface="Times New Roman" panose="02020603050405020304" pitchFamily="18" charset="0"/>
              </a:rPr>
              <a:t>sp</a:t>
            </a:r>
            <a:r>
              <a:rPr lang="en-US" altLang="zh-CN" sz="1800" dirty="0">
                <a:latin typeface="Times New Roman" panose="02020603050405020304" pitchFamily="18" charset="0"/>
              </a:rPr>
              <a:t>)          // save return address on stack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sd</a:t>
            </a:r>
            <a:r>
              <a:rPr lang="en-US" altLang="zh-CN" sz="1800" dirty="0">
                <a:latin typeface="Times New Roman" panose="02020603050405020304" pitchFamily="18" charset="0"/>
              </a:rPr>
              <a:t>       x22, 24(</a:t>
            </a:r>
            <a:r>
              <a:rPr lang="en-US" altLang="zh-CN" sz="1800" dirty="0" err="1">
                <a:latin typeface="Times New Roman" panose="02020603050405020304" pitchFamily="18" charset="0"/>
              </a:rPr>
              <a:t>sp</a:t>
            </a:r>
            <a:r>
              <a:rPr lang="en-US" altLang="zh-CN" sz="1800" dirty="0">
                <a:latin typeface="Times New Roman" panose="02020603050405020304" pitchFamily="18" charset="0"/>
              </a:rPr>
              <a:t>)        // save x22 on stack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sd</a:t>
            </a:r>
            <a:r>
              <a:rPr lang="en-US" altLang="zh-CN" sz="1800" dirty="0">
                <a:latin typeface="Times New Roman" panose="02020603050405020304" pitchFamily="18" charset="0"/>
              </a:rPr>
              <a:t>       x21, 16(</a:t>
            </a:r>
            <a:r>
              <a:rPr lang="en-US" altLang="zh-CN" sz="1800" dirty="0" err="1">
                <a:latin typeface="Times New Roman" panose="02020603050405020304" pitchFamily="18" charset="0"/>
              </a:rPr>
              <a:t>sp</a:t>
            </a:r>
            <a:r>
              <a:rPr lang="en-US" altLang="zh-CN" sz="1800" dirty="0">
                <a:latin typeface="Times New Roman" panose="02020603050405020304" pitchFamily="18" charset="0"/>
              </a:rPr>
              <a:t>)        // save x21 on stack 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sd</a:t>
            </a:r>
            <a:r>
              <a:rPr lang="en-US" altLang="zh-CN" sz="1800" dirty="0">
                <a:latin typeface="Times New Roman" panose="02020603050405020304" pitchFamily="18" charset="0"/>
              </a:rPr>
              <a:t>       x20,  8(</a:t>
            </a:r>
            <a:r>
              <a:rPr lang="en-US" altLang="zh-CN" sz="1800" dirty="0" err="1">
                <a:latin typeface="Times New Roman" panose="02020603050405020304" pitchFamily="18" charset="0"/>
              </a:rPr>
              <a:t>sp</a:t>
            </a:r>
            <a:r>
              <a:rPr lang="en-US" altLang="zh-CN" sz="1800" dirty="0">
                <a:latin typeface="Times New Roman" panose="02020603050405020304" pitchFamily="18" charset="0"/>
              </a:rPr>
              <a:t>)         // save x20 on stack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sd</a:t>
            </a:r>
            <a:r>
              <a:rPr lang="en-US" altLang="zh-CN" sz="1800" dirty="0">
                <a:latin typeface="Times New Roman" panose="02020603050405020304" pitchFamily="18" charset="0"/>
              </a:rPr>
              <a:t>       x19,  0(</a:t>
            </a:r>
            <a:r>
              <a:rPr lang="en-US" altLang="zh-CN" sz="1800" dirty="0" err="1">
                <a:latin typeface="Times New Roman" panose="02020603050405020304" pitchFamily="18" charset="0"/>
              </a:rPr>
              <a:t>sp</a:t>
            </a:r>
            <a:r>
              <a:rPr lang="en-US" altLang="zh-CN" sz="1800" dirty="0">
                <a:latin typeface="Times New Roman" panose="02020603050405020304" pitchFamily="18" charset="0"/>
              </a:rPr>
              <a:t>)         // save x19 on stack 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Procedure body{Outer loop   {Inner loop}   }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Restoring registers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exit1:    </a:t>
            </a:r>
            <a:r>
              <a:rPr lang="en-US" altLang="zh-CN" dirty="0" err="1">
                <a:latin typeface="Times New Roman" panose="02020603050405020304" pitchFamily="18" charset="0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</a:rPr>
              <a:t>     x19,  0(</a:t>
            </a:r>
            <a:r>
              <a:rPr lang="en-US" altLang="zh-CN" dirty="0" err="1">
                <a:latin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</a:rPr>
              <a:t>)              // restore x19 from stack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</a:rPr>
              <a:t>      x20,  8(</a:t>
            </a:r>
            <a:r>
              <a:rPr lang="en-US" altLang="zh-CN" dirty="0" err="1">
                <a:latin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</a:rPr>
              <a:t>)             // restore x20 from stack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</a:rPr>
              <a:t>      x21,  16(</a:t>
            </a:r>
            <a:r>
              <a:rPr lang="en-US" altLang="zh-CN" dirty="0" err="1">
                <a:latin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</a:rPr>
              <a:t>)           // restore x21 from stack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</a:rPr>
              <a:t>      x22, 24(</a:t>
            </a:r>
            <a:r>
              <a:rPr lang="en-US" altLang="zh-CN" dirty="0" err="1">
                <a:latin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</a:rPr>
              <a:t>)            // restore x22 from stack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ld</a:t>
            </a:r>
            <a:r>
              <a:rPr lang="en-US" altLang="zh-CN" dirty="0">
                <a:latin typeface="Times New Roman" panose="02020603050405020304" pitchFamily="18" charset="0"/>
              </a:rPr>
              <a:t>      x1, 32(</a:t>
            </a:r>
            <a:r>
              <a:rPr lang="en-US" altLang="zh-CN" dirty="0" err="1">
                <a:latin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</a:rPr>
              <a:t>)              // restore return address from stack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addi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</a:rPr>
              <a:t>, 40               // restore stack pointer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Procedure return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jalr</a:t>
            </a:r>
            <a:r>
              <a:rPr lang="en-US" altLang="zh-CN" dirty="0">
                <a:latin typeface="Times New Roman" panose="02020603050405020304" pitchFamily="18" charset="0"/>
              </a:rPr>
              <a:t>    x0,   0(x1)             // return to calling routine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09204" y="6525344"/>
            <a:ext cx="2133600" cy="457200"/>
          </a:xfrm>
        </p:spPr>
        <p:txBody>
          <a:bodyPr/>
          <a:lstStyle/>
          <a:p>
            <a:pPr>
              <a:defRPr/>
            </a:pPr>
            <a:fld id="{2A362C39-4C5F-4F64-A098-2BAAC2C33CC1}" type="slidenum">
              <a:rPr lang="en-US" altLang="zh-CN" sz="1400" smtClean="0">
                <a:solidFill>
                  <a:srgbClr val="000000"/>
                </a:solidFill>
              </a:rPr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诗情画意">
  <a:themeElements>
    <a:clrScheme name="诗情画意 1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FF9933"/>
      </a:hlink>
      <a:folHlink>
        <a:srgbClr val="7979A5"/>
      </a:folHlink>
    </a:clrScheme>
    <a:fontScheme name="诗情画意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9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6834A8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10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69CD0F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1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FF9933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网新模板">
  <a:themeElements>
    <a:clrScheme name="2_网新模板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2_网新模板">
      <a:majorFont>
        <a:latin typeface="Arial Black"/>
        <a:ea typeface="黑体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网新模板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网新模板">
  <a:themeElements>
    <a:clrScheme name="2_网新模板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2_网新模板">
      <a:majorFont>
        <a:latin typeface="Arial Black"/>
        <a:ea typeface="黑体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网新模板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网新模板">
  <a:themeElements>
    <a:clrScheme name="2_网新模板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2_网新模板">
      <a:majorFont>
        <a:latin typeface="Arial Black"/>
        <a:ea typeface="黑体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网新模板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网新模板">
  <a:themeElements>
    <a:clrScheme name="2_网新模板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2_网新模板">
      <a:majorFont>
        <a:latin typeface="Arial Black"/>
        <a:ea typeface="黑体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网新模板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网新模板">
  <a:themeElements>
    <a:clrScheme name="2_网新模板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2_网新模板">
      <a:majorFont>
        <a:latin typeface="Arial Black"/>
        <a:ea typeface="黑体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30" tIns="45715" rIns="91430" bIns="45715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v"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网新模板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网新模板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网新模板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_网新模板 6">
    <a:dk1>
      <a:srgbClr val="000000"/>
    </a:dk1>
    <a:lt1>
      <a:srgbClr val="FFFFFF"/>
    </a:lt1>
    <a:dk2>
      <a:srgbClr val="666699"/>
    </a:dk2>
    <a:lt2>
      <a:srgbClr val="FFCC00"/>
    </a:lt2>
    <a:accent1>
      <a:srgbClr val="FF9900"/>
    </a:accent1>
    <a:accent2>
      <a:srgbClr val="FF0000"/>
    </a:accent2>
    <a:accent3>
      <a:srgbClr val="FFFFFF"/>
    </a:accent3>
    <a:accent4>
      <a:srgbClr val="000000"/>
    </a:accent4>
    <a:accent5>
      <a:srgbClr val="FFCAAA"/>
    </a:accent5>
    <a:accent6>
      <a:srgbClr val="E70000"/>
    </a:accent6>
    <a:hlink>
      <a:srgbClr val="666699"/>
    </a:hlink>
    <a:folHlink>
      <a:srgbClr val="999966"/>
    </a:folHlink>
  </a:clrScheme>
</a:themeOverride>
</file>

<file path=ppt/theme/themeOverride2.xml><?xml version="1.0" encoding="utf-8"?>
<a:themeOverride xmlns:a="http://schemas.openxmlformats.org/drawingml/2006/main">
  <a:clrScheme name="2_网新模板 6">
    <a:dk1>
      <a:srgbClr val="000000"/>
    </a:dk1>
    <a:lt1>
      <a:srgbClr val="FFFFFF"/>
    </a:lt1>
    <a:dk2>
      <a:srgbClr val="666699"/>
    </a:dk2>
    <a:lt2>
      <a:srgbClr val="FFCC00"/>
    </a:lt2>
    <a:accent1>
      <a:srgbClr val="FF9900"/>
    </a:accent1>
    <a:accent2>
      <a:srgbClr val="FF0000"/>
    </a:accent2>
    <a:accent3>
      <a:srgbClr val="FFFFFF"/>
    </a:accent3>
    <a:accent4>
      <a:srgbClr val="000000"/>
    </a:accent4>
    <a:accent5>
      <a:srgbClr val="FFCAAA"/>
    </a:accent5>
    <a:accent6>
      <a:srgbClr val="E70000"/>
    </a:accent6>
    <a:hlink>
      <a:srgbClr val="666699"/>
    </a:hlink>
    <a:folHlink>
      <a:srgbClr val="999966"/>
    </a:folHlink>
  </a:clrScheme>
</a:themeOverride>
</file>

<file path=ppt/theme/themeOverride3.xml><?xml version="1.0" encoding="utf-8"?>
<a:themeOverride xmlns:a="http://schemas.openxmlformats.org/drawingml/2006/main">
  <a:clrScheme name="2_网新模板 6">
    <a:dk1>
      <a:srgbClr val="000000"/>
    </a:dk1>
    <a:lt1>
      <a:srgbClr val="FFFFFF"/>
    </a:lt1>
    <a:dk2>
      <a:srgbClr val="666699"/>
    </a:dk2>
    <a:lt2>
      <a:srgbClr val="FFCC00"/>
    </a:lt2>
    <a:accent1>
      <a:srgbClr val="FF9900"/>
    </a:accent1>
    <a:accent2>
      <a:srgbClr val="FF0000"/>
    </a:accent2>
    <a:accent3>
      <a:srgbClr val="FFFFFF"/>
    </a:accent3>
    <a:accent4>
      <a:srgbClr val="000000"/>
    </a:accent4>
    <a:accent5>
      <a:srgbClr val="FFCAAA"/>
    </a:accent5>
    <a:accent6>
      <a:srgbClr val="E70000"/>
    </a:accent6>
    <a:hlink>
      <a:srgbClr val="666699"/>
    </a:hlink>
    <a:folHlink>
      <a:srgbClr val="999966"/>
    </a:folHlink>
  </a:clrScheme>
</a:themeOverride>
</file>

<file path=ppt/theme/themeOverride4.xml><?xml version="1.0" encoding="utf-8"?>
<a:themeOverride xmlns:a="http://schemas.openxmlformats.org/drawingml/2006/main">
  <a:clrScheme name="2_网新模板 6">
    <a:dk1>
      <a:srgbClr val="000000"/>
    </a:dk1>
    <a:lt1>
      <a:srgbClr val="FFFFFF"/>
    </a:lt1>
    <a:dk2>
      <a:srgbClr val="666699"/>
    </a:dk2>
    <a:lt2>
      <a:srgbClr val="FFCC00"/>
    </a:lt2>
    <a:accent1>
      <a:srgbClr val="FF9900"/>
    </a:accent1>
    <a:accent2>
      <a:srgbClr val="FF0000"/>
    </a:accent2>
    <a:accent3>
      <a:srgbClr val="FFFFFF"/>
    </a:accent3>
    <a:accent4>
      <a:srgbClr val="000000"/>
    </a:accent4>
    <a:accent5>
      <a:srgbClr val="FFCAAA"/>
    </a:accent5>
    <a:accent6>
      <a:srgbClr val="E70000"/>
    </a:accent6>
    <a:hlink>
      <a:srgbClr val="666699"/>
    </a:hlink>
    <a:folHlink>
      <a:srgbClr val="999966"/>
    </a:folHlink>
  </a:clrScheme>
</a:themeOverride>
</file>

<file path=ppt/theme/themeOverride5.xml><?xml version="1.0" encoding="utf-8"?>
<a:themeOverride xmlns:a="http://schemas.openxmlformats.org/drawingml/2006/main">
  <a:clrScheme name="2_网新模板 6">
    <a:dk1>
      <a:srgbClr val="000000"/>
    </a:dk1>
    <a:lt1>
      <a:srgbClr val="FFFFFF"/>
    </a:lt1>
    <a:dk2>
      <a:srgbClr val="666699"/>
    </a:dk2>
    <a:lt2>
      <a:srgbClr val="FFCC00"/>
    </a:lt2>
    <a:accent1>
      <a:srgbClr val="FF9900"/>
    </a:accent1>
    <a:accent2>
      <a:srgbClr val="FF0000"/>
    </a:accent2>
    <a:accent3>
      <a:srgbClr val="FFFFFF"/>
    </a:accent3>
    <a:accent4>
      <a:srgbClr val="000000"/>
    </a:accent4>
    <a:accent5>
      <a:srgbClr val="FFCAAA"/>
    </a:accent5>
    <a:accent6>
      <a:srgbClr val="E70000"/>
    </a:accent6>
    <a:hlink>
      <a:srgbClr val="666699"/>
    </a:hlink>
    <a:folHlink>
      <a:srgbClr val="9999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41693</Words>
  <Application>WPS 演示</Application>
  <PresentationFormat>全屏显示(4:3)</PresentationFormat>
  <Paragraphs>2112</Paragraphs>
  <Slides>126</Slides>
  <Notes>91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126</vt:i4>
      </vt:variant>
    </vt:vector>
  </HeadingPairs>
  <TitlesOfParts>
    <vt:vector size="160" baseType="lpstr">
      <vt:lpstr>Arial</vt:lpstr>
      <vt:lpstr>宋体</vt:lpstr>
      <vt:lpstr>Wingdings</vt:lpstr>
      <vt:lpstr>Corbel</vt:lpstr>
      <vt:lpstr>Arial Black</vt:lpstr>
      <vt:lpstr>Arial Unicode MS</vt:lpstr>
      <vt:lpstr>Times New Roman</vt:lpstr>
      <vt:lpstr>Verdana</vt:lpstr>
      <vt:lpstr>黑体</vt:lpstr>
      <vt:lpstr>楷体_GB2312</vt:lpstr>
      <vt:lpstr>新宋体</vt:lpstr>
      <vt:lpstr>Lucida Console</vt:lpstr>
      <vt:lpstr>微软雅黑</vt:lpstr>
      <vt:lpstr>Calibri</vt:lpstr>
      <vt:lpstr>楷体_GB2312</vt:lpstr>
      <vt:lpstr>Symbol</vt:lpstr>
      <vt:lpstr>Tahoma</vt:lpstr>
      <vt:lpstr>1_cod4e</vt:lpstr>
      <vt:lpstr>1_诗情画意</vt:lpstr>
      <vt:lpstr>2_网新模板</vt:lpstr>
      <vt:lpstr>3_网新模板</vt:lpstr>
      <vt:lpstr>4_网新模板</vt:lpstr>
      <vt:lpstr>5_网新模板</vt:lpstr>
      <vt:lpstr>6_网新模板</vt:lpstr>
      <vt:lpstr>Equation.3</vt:lpstr>
      <vt:lpstr>MSGraph.Chart.8</vt:lpstr>
      <vt:lpstr>Equation.3</vt:lpstr>
      <vt:lpstr>Equation.3</vt:lpstr>
      <vt:lpstr>MSGraph.Chart.8</vt:lpstr>
      <vt:lpstr>MSGraph.Chart.8</vt:lpstr>
      <vt:lpstr>MSGraph.Chart.8</vt:lpstr>
      <vt:lpstr>MSGraph.Chart.8</vt:lpstr>
      <vt:lpstr>MSGraph.Chart.8</vt:lpstr>
      <vt:lpstr>MSGraph.Chart.8</vt:lpstr>
      <vt:lpstr>Chapter 2</vt:lpstr>
      <vt:lpstr>Instruction Set</vt:lpstr>
      <vt:lpstr>The RISC-V Instruction Set</vt:lpstr>
      <vt:lpstr>Arithmetic Operations</vt:lpstr>
      <vt:lpstr>PowerPoint 演示文稿</vt:lpstr>
      <vt:lpstr>PowerPoint 演示文稿</vt:lpstr>
      <vt:lpstr>Arithmetic Example</vt:lpstr>
      <vt:lpstr>Register Operands</vt:lpstr>
      <vt:lpstr>RISC-V Registers</vt:lpstr>
      <vt:lpstr>PowerPoint 演示文稿</vt:lpstr>
      <vt:lpstr>RISC-V register conventions</vt:lpstr>
      <vt:lpstr>Register Operand Example</vt:lpstr>
      <vt:lpstr>Memory Operands</vt:lpstr>
      <vt:lpstr>Memory Operand Example</vt:lpstr>
      <vt:lpstr>Registers vs. Memory</vt:lpstr>
      <vt:lpstr>Immediate Operands</vt:lpstr>
      <vt:lpstr>Constant or Immediate Operands</vt:lpstr>
      <vt:lpstr>Unsigned Binary Integers</vt:lpstr>
      <vt:lpstr>2’s-Complement Signed Integers</vt:lpstr>
      <vt:lpstr>2’s-Complement Signed Integers</vt:lpstr>
      <vt:lpstr>Signed Negation</vt:lpstr>
      <vt:lpstr>Sign Extension</vt:lpstr>
      <vt:lpstr>Representing Instructions</vt:lpstr>
      <vt:lpstr>Hexadecimal</vt:lpstr>
      <vt:lpstr>RISC-V R-format Instructions</vt:lpstr>
      <vt:lpstr>R-format Example</vt:lpstr>
      <vt:lpstr>RISC-V I-format Instructions</vt:lpstr>
      <vt:lpstr>RISC-V S-format Instructions</vt:lpstr>
      <vt:lpstr>PowerPoint 演示文稿</vt:lpstr>
      <vt:lpstr>Stored Program Computers</vt:lpstr>
      <vt:lpstr>Logical Operations</vt:lpstr>
      <vt:lpstr>PowerPoint 演示文稿</vt:lpstr>
      <vt:lpstr>Shift Operations</vt:lpstr>
      <vt:lpstr>AND Operations</vt:lpstr>
      <vt:lpstr>OR Operations</vt:lpstr>
      <vt:lpstr>XOR Operations</vt:lpstr>
      <vt:lpstr>Conditional Operations</vt:lpstr>
      <vt:lpstr>Compiling If Statements</vt:lpstr>
      <vt:lpstr>PowerPoint 演示文稿</vt:lpstr>
      <vt:lpstr>PowerPoint 演示文稿</vt:lpstr>
      <vt:lpstr>PowerPoint 演示文稿</vt:lpstr>
      <vt:lpstr>Compiling Loop Statements</vt:lpstr>
      <vt:lpstr>Basic Blocks</vt:lpstr>
      <vt:lpstr>More Conditional Operations</vt:lpstr>
      <vt:lpstr>PowerPoint 演示文稿</vt:lpstr>
      <vt:lpstr>Signed vs. Unsigned</vt:lpstr>
      <vt:lpstr>Procedure Calling</vt:lpstr>
      <vt:lpstr>Procedure Call Instructions</vt:lpstr>
      <vt:lpstr>PowerPoint 演示文稿</vt:lpstr>
      <vt:lpstr>PowerPoint 演示文稿</vt:lpstr>
      <vt:lpstr>PowerPoint 演示文稿</vt:lpstr>
      <vt:lpstr>PowerPoint 演示文稿</vt:lpstr>
      <vt:lpstr>Leaf Procedure Example</vt:lpstr>
      <vt:lpstr>Leaf Procedure Example</vt:lpstr>
      <vt:lpstr>Local Data on the Stack</vt:lpstr>
      <vt:lpstr>Register Usage</vt:lpstr>
      <vt:lpstr>Non-Leaf Procedures</vt:lpstr>
      <vt:lpstr>Saves on Stack</vt:lpstr>
      <vt:lpstr>Non-Leaf Procedure Example</vt:lpstr>
      <vt:lpstr>PowerPoint 演示文稿</vt:lpstr>
      <vt:lpstr>PowerPoint 演示文稿</vt:lpstr>
      <vt:lpstr>Memory Layout</vt:lpstr>
      <vt:lpstr>Local Data on the Stack</vt:lpstr>
      <vt:lpstr>Character Data</vt:lpstr>
      <vt:lpstr>PowerPoint 演示文稿</vt:lpstr>
      <vt:lpstr>Byte/Halfword/Word Operations</vt:lpstr>
      <vt:lpstr>String Copy Example</vt:lpstr>
      <vt:lpstr>String Copy Example</vt:lpstr>
      <vt:lpstr>String Copy Example</vt:lpstr>
      <vt:lpstr>32-bit Constants</vt:lpstr>
      <vt:lpstr>Branch Addressing</vt:lpstr>
      <vt:lpstr>Jump Addressing</vt:lpstr>
      <vt:lpstr>RISC-V Addressing Summary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Synchronization</vt:lpstr>
      <vt:lpstr>Synchronization in RISC-V</vt:lpstr>
      <vt:lpstr>Synchronization in RISC-V</vt:lpstr>
      <vt:lpstr>Translation and Startup</vt:lpstr>
      <vt:lpstr>RISC-V programming: 下面的汇编语言源程序格式参考MIPS汇编程序书写，不一定符合RISC-V汇编语言源程序格式</vt:lpstr>
      <vt:lpstr>Producing an Object Module</vt:lpstr>
      <vt:lpstr>PowerPoint 演示文稿</vt:lpstr>
      <vt:lpstr>PowerPoint 演示文稿</vt:lpstr>
      <vt:lpstr>Linking Object Modules</vt:lpstr>
      <vt:lpstr>PowerPoint 演示文稿</vt:lpstr>
      <vt:lpstr>PowerPoint 演示文稿</vt:lpstr>
      <vt:lpstr>Loading a Program</vt:lpstr>
      <vt:lpstr>Dynamic Linking</vt:lpstr>
      <vt:lpstr>Starting Java Applications</vt:lpstr>
      <vt:lpstr>C Sort Example</vt:lpstr>
      <vt:lpstr>The Procedure Swap</vt:lpstr>
      <vt:lpstr>The Procedure Swap</vt:lpstr>
      <vt:lpstr>The Sort Procedure in 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Effect of Compiler Optimization</vt:lpstr>
      <vt:lpstr>Effect of Compiler Optimization</vt:lpstr>
      <vt:lpstr>PowerPoint 演示文稿</vt:lpstr>
      <vt:lpstr>Effect of Language and Algorithm</vt:lpstr>
      <vt:lpstr>Arrays vs. Pointers</vt:lpstr>
      <vt:lpstr>Example: Clearing an Array</vt:lpstr>
      <vt:lpstr>Comparison of Array vs. Ptr</vt:lpstr>
      <vt:lpstr>MIPS Instructions</vt:lpstr>
      <vt:lpstr>Instruction Encoding</vt:lpstr>
      <vt:lpstr>The Intel x86 ISA</vt:lpstr>
      <vt:lpstr>The Intel x86 ISA</vt:lpstr>
      <vt:lpstr>The Intel x86 ISA</vt:lpstr>
      <vt:lpstr>Basic x86 Registers</vt:lpstr>
      <vt:lpstr>Basic x86 Addressing Modes</vt:lpstr>
      <vt:lpstr>x86 Instruction Encoding</vt:lpstr>
      <vt:lpstr>Implementing IA-32</vt:lpstr>
      <vt:lpstr>Other RISC-V Instructions</vt:lpstr>
      <vt:lpstr>Instruction Set Extensions</vt:lpstr>
      <vt:lpstr>Fallacies</vt:lpstr>
      <vt:lpstr>Fallacies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「   」</cp:lastModifiedBy>
  <cp:revision>319</cp:revision>
  <dcterms:created xsi:type="dcterms:W3CDTF">2008-07-27T22:34:00Z</dcterms:created>
  <dcterms:modified xsi:type="dcterms:W3CDTF">2021-04-13T03:20:06Z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F3A70A909A1E409B901E72A925718798</vt:lpwstr>
  </property>
  <property fmtid="{D5CDD505-2E9C-101B-9397-08002B2CF9AE}" pid="3" name="KSOProductBuildVer">
    <vt:lpwstr>2052-11.1.0.10356</vt:lpwstr>
  </property>
</Properties>
</file>