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72"/>
  </p:notesMasterIdLst>
  <p:handoutMasterIdLst>
    <p:handoutMasterId r:id="rId73"/>
  </p:handoutMasterIdLst>
  <p:sldIdLst>
    <p:sldId id="503" r:id="rId2"/>
    <p:sldId id="591" r:id="rId3"/>
    <p:sldId id="506" r:id="rId4"/>
    <p:sldId id="508" r:id="rId5"/>
    <p:sldId id="565" r:id="rId6"/>
    <p:sldId id="564" r:id="rId7"/>
    <p:sldId id="584" r:id="rId8"/>
    <p:sldId id="512" r:id="rId9"/>
    <p:sldId id="566" r:id="rId10"/>
    <p:sldId id="567" r:id="rId11"/>
    <p:sldId id="518" r:id="rId12"/>
    <p:sldId id="589" r:id="rId13"/>
    <p:sldId id="590" r:id="rId14"/>
    <p:sldId id="522" r:id="rId15"/>
    <p:sldId id="523" r:id="rId16"/>
    <p:sldId id="524" r:id="rId17"/>
    <p:sldId id="592" r:id="rId18"/>
    <p:sldId id="593" r:id="rId19"/>
    <p:sldId id="594" r:id="rId20"/>
    <p:sldId id="595" r:id="rId21"/>
    <p:sldId id="596" r:id="rId22"/>
    <p:sldId id="612" r:id="rId23"/>
    <p:sldId id="603" r:id="rId24"/>
    <p:sldId id="604" r:id="rId25"/>
    <p:sldId id="611" r:id="rId26"/>
    <p:sldId id="606" r:id="rId27"/>
    <p:sldId id="605" r:id="rId28"/>
    <p:sldId id="598" r:id="rId29"/>
    <p:sldId id="599" r:id="rId30"/>
    <p:sldId id="600" r:id="rId31"/>
    <p:sldId id="601" r:id="rId32"/>
    <p:sldId id="602" r:id="rId33"/>
    <p:sldId id="607" r:id="rId34"/>
    <p:sldId id="608" r:id="rId35"/>
    <p:sldId id="609" r:id="rId36"/>
    <p:sldId id="610" r:id="rId37"/>
    <p:sldId id="447" r:id="rId38"/>
    <p:sldId id="559" r:id="rId39"/>
    <p:sldId id="454" r:id="rId40"/>
    <p:sldId id="578" r:id="rId41"/>
    <p:sldId id="579" r:id="rId42"/>
    <p:sldId id="581" r:id="rId43"/>
    <p:sldId id="613" r:id="rId44"/>
    <p:sldId id="456" r:id="rId45"/>
    <p:sldId id="582" r:id="rId46"/>
    <p:sldId id="468" r:id="rId47"/>
    <p:sldId id="620" r:id="rId48"/>
    <p:sldId id="585" r:id="rId49"/>
    <p:sldId id="619" r:id="rId50"/>
    <p:sldId id="469" r:id="rId51"/>
    <p:sldId id="621" r:id="rId52"/>
    <p:sldId id="473" r:id="rId53"/>
    <p:sldId id="615" r:id="rId54"/>
    <p:sldId id="616" r:id="rId55"/>
    <p:sldId id="617" r:id="rId56"/>
    <p:sldId id="618" r:id="rId57"/>
    <p:sldId id="474" r:id="rId58"/>
    <p:sldId id="475" r:id="rId59"/>
    <p:sldId id="476" r:id="rId60"/>
    <p:sldId id="570" r:id="rId61"/>
    <p:sldId id="458" r:id="rId62"/>
    <p:sldId id="572" r:id="rId63"/>
    <p:sldId id="459" r:id="rId64"/>
    <p:sldId id="460" r:id="rId65"/>
    <p:sldId id="461" r:id="rId66"/>
    <p:sldId id="462" r:id="rId67"/>
    <p:sldId id="463" r:id="rId68"/>
    <p:sldId id="501" r:id="rId69"/>
    <p:sldId id="573" r:id="rId70"/>
    <p:sldId id="583" r:id="rId71"/>
  </p:sldIdLst>
  <p:sldSz cx="9144000" cy="6858000" type="screen4x3"/>
  <p:notesSz cx="6858000" cy="9144000"/>
  <p:kinsoku lang="zh-CN" invalStChars="!),.:;?]}、。—ˇ¨〃々～‖…’”〕〉》」』〗】∶！＂＇），．：；？］｀｜｝·" invalEndChars="([{‘“〔〈《「『〖【（［｛．·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rgbClr val="3333CD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rgbClr val="3333CD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rgbClr val="3333CD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rgbClr val="3333CD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rgbClr val="3333CD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rgbClr val="3333CD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rgbClr val="3333CD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rgbClr val="3333CD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rgbClr val="3333CD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E3F5F3"/>
    <a:srgbClr val="E2F6EB"/>
    <a:srgbClr val="D9F1FF"/>
    <a:srgbClr val="FBFEDA"/>
    <a:srgbClr val="F1F6E2"/>
    <a:srgbClr val="EBEBED"/>
    <a:srgbClr val="03FD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50" autoAdjust="0"/>
    <p:restoredTop sz="94628" autoAdjust="0"/>
  </p:normalViewPr>
  <p:slideViewPr>
    <p:cSldViewPr>
      <p:cViewPr varScale="1">
        <p:scale>
          <a:sx n="67" d="100"/>
          <a:sy n="67" d="100"/>
        </p:scale>
        <p:origin x="1253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6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00653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307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7555040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CAE0239-82E3-4543-BEBD-F828D6C76EAD}" type="datetime3">
              <a:rPr lang="en-AU" altLang="en-US">
                <a:latin typeface="Times New Roman" panose="02020603050405020304" pitchFamily="18" charset="0"/>
              </a:rPr>
              <a:pPr/>
              <a:t>16 March,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819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819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D589C03-4545-48BA-9238-316567A91AB1}" type="slidenum">
              <a:rPr lang="en-AU" altLang="en-US" smtClean="0">
                <a:latin typeface="Times New Roman" panose="02020603050405020304" pitchFamily="18" charset="0"/>
              </a:rPr>
              <a:pPr/>
              <a:t>2</a:t>
            </a:fld>
            <a:endParaRPr lang="en-AU" altLang="en-US" smtClean="0">
              <a:latin typeface="Times New Roman" panose="02020603050405020304" pitchFamily="18" charset="0"/>
            </a:endParaRPr>
          </a:p>
        </p:txBody>
      </p:sp>
      <p:sp>
        <p:nvSpPr>
          <p:cNvPr id="81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1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39564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F835D31-ECFC-4B3A-B4C3-88EE9BE4EAF5}" type="datetime3">
              <a:rPr lang="en-AU" altLang="en-US">
                <a:latin typeface="Times New Roman" panose="02020603050405020304" pitchFamily="18" charset="0"/>
              </a:rPr>
              <a:pPr/>
              <a:t>16 March,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229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1229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88D34CB-3C51-4892-BF93-449644468615}" type="slidenum">
              <a:rPr lang="en-AU" altLang="en-US" smtClean="0">
                <a:latin typeface="Times New Roman" panose="02020603050405020304" pitchFamily="18" charset="0"/>
              </a:rPr>
              <a:pPr/>
              <a:t>18</a:t>
            </a:fld>
            <a:endParaRPr lang="en-AU" altLang="en-US" smtClean="0">
              <a:latin typeface="Times New Roman" panose="02020603050405020304" pitchFamily="18" charset="0"/>
            </a:endParaRPr>
          </a:p>
        </p:txBody>
      </p:sp>
      <p:sp>
        <p:nvSpPr>
          <p:cNvPr id="122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2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109090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DC55D33-407A-4FD3-A48A-BBF6071D7E87}" type="datetime3">
              <a:rPr lang="en-AU" altLang="en-US">
                <a:latin typeface="Times New Roman" panose="02020603050405020304" pitchFamily="18" charset="0"/>
              </a:rPr>
              <a:pPr/>
              <a:t>16 March,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4340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1434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FB7613D-27D6-4CFF-B055-D8A9E50B365A}" type="slidenum">
              <a:rPr lang="en-AU" altLang="en-US" smtClean="0">
                <a:latin typeface="Times New Roman" panose="02020603050405020304" pitchFamily="18" charset="0"/>
              </a:rPr>
              <a:pPr/>
              <a:t>19</a:t>
            </a:fld>
            <a:endParaRPr lang="en-AU" altLang="en-US" smtClean="0">
              <a:latin typeface="Times New Roman" panose="02020603050405020304" pitchFamily="18" charset="0"/>
            </a:endParaRPr>
          </a:p>
        </p:txBody>
      </p:sp>
      <p:sp>
        <p:nvSpPr>
          <p:cNvPr id="143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43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459905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53DAFD9-0AD7-4D7D-88F1-1E1878FE0A0C}" type="datetime3">
              <a:rPr lang="en-AU" altLang="en-US">
                <a:latin typeface="Times New Roman" panose="02020603050405020304" pitchFamily="18" charset="0"/>
              </a:rPr>
              <a:pPr/>
              <a:t>16 March,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638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1638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C7B3586-FB56-48B8-BA34-4E47817C0C91}" type="slidenum">
              <a:rPr lang="en-AU" altLang="en-US" smtClean="0">
                <a:latin typeface="Times New Roman" panose="02020603050405020304" pitchFamily="18" charset="0"/>
              </a:rPr>
              <a:pPr/>
              <a:t>20</a:t>
            </a:fld>
            <a:endParaRPr lang="en-AU" altLang="en-US" smtClean="0">
              <a:latin typeface="Times New Roman" panose="02020603050405020304" pitchFamily="18" charset="0"/>
            </a:endParaRPr>
          </a:p>
        </p:txBody>
      </p:sp>
      <p:sp>
        <p:nvSpPr>
          <p:cNvPr id="163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63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582492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F59E471-5DF5-4CF9-A38E-0C981891B0E7}" type="datetime3">
              <a:rPr lang="en-AU" altLang="en-US">
                <a:latin typeface="Times New Roman" panose="02020603050405020304" pitchFamily="18" charset="0"/>
              </a:rPr>
              <a:pPr/>
              <a:t>16 March,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843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1843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7C2A5EF-2B8F-4896-B961-C0B91945CF13}" type="slidenum">
              <a:rPr lang="en-AU" altLang="en-US" smtClean="0">
                <a:latin typeface="Times New Roman" panose="02020603050405020304" pitchFamily="18" charset="0"/>
              </a:rPr>
              <a:pPr/>
              <a:t>21</a:t>
            </a:fld>
            <a:endParaRPr lang="en-AU" altLang="en-US" smtClean="0">
              <a:latin typeface="Times New Roman" panose="02020603050405020304" pitchFamily="18" charset="0"/>
            </a:endParaRPr>
          </a:p>
        </p:txBody>
      </p:sp>
      <p:sp>
        <p:nvSpPr>
          <p:cNvPr id="184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84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745311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F59E471-5DF5-4CF9-A38E-0C981891B0E7}" type="datetime3">
              <a:rPr lang="en-AU" altLang="en-US">
                <a:latin typeface="Times New Roman" panose="02020603050405020304" pitchFamily="18" charset="0"/>
              </a:rPr>
              <a:pPr/>
              <a:t>16 March,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843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1843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7C2A5EF-2B8F-4896-B961-C0B91945CF13}" type="slidenum">
              <a:rPr lang="en-AU" altLang="en-US" smtClean="0">
                <a:latin typeface="Times New Roman" panose="02020603050405020304" pitchFamily="18" charset="0"/>
              </a:rPr>
              <a:pPr/>
              <a:t>22</a:t>
            </a:fld>
            <a:endParaRPr lang="en-AU" altLang="en-US" smtClean="0">
              <a:latin typeface="Times New Roman" panose="02020603050405020304" pitchFamily="18" charset="0"/>
            </a:endParaRPr>
          </a:p>
        </p:txBody>
      </p:sp>
      <p:sp>
        <p:nvSpPr>
          <p:cNvPr id="184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84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379660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D02DB62-A23A-4319-BB7D-F1157E77366A}" type="datetime3">
              <a:rPr lang="en-AU" altLang="en-US" smtClean="0">
                <a:latin typeface="Times New Roman" panose="02020603050405020304" pitchFamily="18" charset="0"/>
              </a:rPr>
              <a:pPr/>
              <a:t>16 March, 2021</a:t>
            </a:fld>
            <a:endParaRPr lang="en-AU" altLang="en-US" smtClean="0">
              <a:latin typeface="Times New Roman" panose="02020603050405020304" pitchFamily="18" charset="0"/>
            </a:endParaRPr>
          </a:p>
        </p:txBody>
      </p:sp>
      <p:sp>
        <p:nvSpPr>
          <p:cNvPr id="20484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2048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DFAA78D-1444-445A-ADC0-1935F4716AFD}" type="slidenum">
              <a:rPr lang="en-AU" altLang="en-US" smtClean="0">
                <a:latin typeface="Times New Roman" panose="02020603050405020304" pitchFamily="18" charset="0"/>
              </a:rPr>
              <a:pPr/>
              <a:t>23</a:t>
            </a:fld>
            <a:endParaRPr lang="en-AU" altLang="en-US" smtClean="0">
              <a:latin typeface="Times New Roman" panose="02020603050405020304" pitchFamily="18" charset="0"/>
            </a:endParaRPr>
          </a:p>
        </p:txBody>
      </p:sp>
      <p:sp>
        <p:nvSpPr>
          <p:cNvPr id="204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04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156952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3D3A568-B94A-4534-B955-0603DFA74BBD}" type="datetime3">
              <a:rPr lang="en-AU" altLang="en-US" smtClean="0">
                <a:latin typeface="Times New Roman" panose="02020603050405020304" pitchFamily="18" charset="0"/>
              </a:rPr>
              <a:pPr/>
              <a:t>16 March, 2021</a:t>
            </a:fld>
            <a:endParaRPr lang="en-AU" altLang="en-US" smtClean="0">
              <a:latin typeface="Times New Roman" panose="02020603050405020304" pitchFamily="18" charset="0"/>
            </a:endParaRPr>
          </a:p>
        </p:txBody>
      </p:sp>
      <p:sp>
        <p:nvSpPr>
          <p:cNvPr id="2253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2253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7AA043C-9516-4FFA-8385-EA10D62694AF}" type="slidenum">
              <a:rPr lang="en-AU" altLang="en-US" smtClean="0">
                <a:latin typeface="Times New Roman" panose="02020603050405020304" pitchFamily="18" charset="0"/>
              </a:rPr>
              <a:pPr/>
              <a:t>24</a:t>
            </a:fld>
            <a:endParaRPr lang="en-AU" altLang="en-US" smtClean="0">
              <a:latin typeface="Times New Roman" panose="02020603050405020304" pitchFamily="18" charset="0"/>
            </a:endParaRPr>
          </a:p>
        </p:txBody>
      </p:sp>
      <p:sp>
        <p:nvSpPr>
          <p:cNvPr id="225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25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312033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3D3A568-B94A-4534-B955-0603DFA74BBD}" type="datetime3">
              <a:rPr lang="en-AU" altLang="en-US" smtClean="0">
                <a:latin typeface="Times New Roman" panose="02020603050405020304" pitchFamily="18" charset="0"/>
              </a:rPr>
              <a:pPr/>
              <a:t>16 March, 2021</a:t>
            </a:fld>
            <a:endParaRPr lang="en-AU" altLang="en-US" smtClean="0">
              <a:latin typeface="Times New Roman" panose="02020603050405020304" pitchFamily="18" charset="0"/>
            </a:endParaRPr>
          </a:p>
        </p:txBody>
      </p:sp>
      <p:sp>
        <p:nvSpPr>
          <p:cNvPr id="2253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2253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7AA043C-9516-4FFA-8385-EA10D62694AF}" type="slidenum">
              <a:rPr lang="en-AU" altLang="en-US" smtClean="0">
                <a:latin typeface="Times New Roman" panose="02020603050405020304" pitchFamily="18" charset="0"/>
              </a:rPr>
              <a:pPr/>
              <a:t>25</a:t>
            </a:fld>
            <a:endParaRPr lang="en-AU" altLang="en-US" smtClean="0">
              <a:latin typeface="Times New Roman" panose="02020603050405020304" pitchFamily="18" charset="0"/>
            </a:endParaRPr>
          </a:p>
        </p:txBody>
      </p:sp>
      <p:sp>
        <p:nvSpPr>
          <p:cNvPr id="225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25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913047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D02DB62-A23A-4319-BB7D-F1157E77366A}" type="datetime3">
              <a:rPr lang="en-AU" altLang="en-US" smtClean="0">
                <a:latin typeface="Times New Roman" panose="02020603050405020304" pitchFamily="18" charset="0"/>
              </a:rPr>
              <a:pPr/>
              <a:t>16 March, 2021</a:t>
            </a:fld>
            <a:endParaRPr lang="en-AU" altLang="en-US" smtClean="0">
              <a:latin typeface="Times New Roman" panose="02020603050405020304" pitchFamily="18" charset="0"/>
            </a:endParaRPr>
          </a:p>
        </p:txBody>
      </p:sp>
      <p:sp>
        <p:nvSpPr>
          <p:cNvPr id="20484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2048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DFAA78D-1444-445A-ADC0-1935F4716AFD}" type="slidenum">
              <a:rPr lang="en-AU" altLang="en-US" smtClean="0">
                <a:latin typeface="Times New Roman" panose="02020603050405020304" pitchFamily="18" charset="0"/>
              </a:rPr>
              <a:pPr/>
              <a:t>26</a:t>
            </a:fld>
            <a:endParaRPr lang="en-AU" altLang="en-US" smtClean="0">
              <a:latin typeface="Times New Roman" panose="02020603050405020304" pitchFamily="18" charset="0"/>
            </a:endParaRPr>
          </a:p>
        </p:txBody>
      </p:sp>
      <p:sp>
        <p:nvSpPr>
          <p:cNvPr id="204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04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464413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B54811E-D101-4584-9916-71E7FCCE80D3}" type="datetime3">
              <a:rPr lang="en-AU" altLang="en-US" smtClean="0">
                <a:latin typeface="Times New Roman" panose="02020603050405020304" pitchFamily="18" charset="0"/>
              </a:rPr>
              <a:pPr/>
              <a:t>16 March, 2021</a:t>
            </a:fld>
            <a:endParaRPr lang="en-AU" altLang="en-US" smtClean="0">
              <a:latin typeface="Times New Roman" panose="02020603050405020304" pitchFamily="18" charset="0"/>
            </a:endParaRPr>
          </a:p>
        </p:txBody>
      </p:sp>
      <p:sp>
        <p:nvSpPr>
          <p:cNvPr id="24580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2458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00F6661-E6DD-4ED8-9439-10AB4A1D3F72}" type="slidenum">
              <a:rPr lang="en-AU" altLang="en-US" smtClean="0">
                <a:latin typeface="Times New Roman" panose="02020603050405020304" pitchFamily="18" charset="0"/>
              </a:rPr>
              <a:pPr/>
              <a:t>27</a:t>
            </a:fld>
            <a:endParaRPr lang="en-AU" altLang="en-US" smtClean="0">
              <a:latin typeface="Times New Roman" panose="02020603050405020304" pitchFamily="18" charset="0"/>
            </a:endParaRPr>
          </a:p>
        </p:txBody>
      </p:sp>
      <p:sp>
        <p:nvSpPr>
          <p:cNvPr id="245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45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1581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  <p:sp>
        <p:nvSpPr>
          <p:cNvPr id="92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19825435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59E8D71-F46E-48E4-A214-49A1944255D8}" type="datetime3">
              <a:rPr lang="en-AU" altLang="en-US">
                <a:latin typeface="Times New Roman" panose="02020603050405020304" pitchFamily="18" charset="0"/>
              </a:rPr>
              <a:pPr/>
              <a:t>16 March,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253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2253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EC203E0-DF84-49C9-8609-BF57E49F95E0}" type="slidenum">
              <a:rPr lang="en-AU" altLang="en-US" smtClean="0">
                <a:latin typeface="Times New Roman" panose="02020603050405020304" pitchFamily="18" charset="0"/>
              </a:rPr>
              <a:pPr/>
              <a:t>28</a:t>
            </a:fld>
            <a:endParaRPr lang="en-AU" altLang="en-US" smtClean="0">
              <a:latin typeface="Times New Roman" panose="02020603050405020304" pitchFamily="18" charset="0"/>
            </a:endParaRPr>
          </a:p>
        </p:txBody>
      </p:sp>
      <p:sp>
        <p:nvSpPr>
          <p:cNvPr id="225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25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726140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B647C19-6233-4750-977B-5F7BB46C16DD}" type="datetime3">
              <a:rPr lang="en-AU" altLang="en-US">
                <a:latin typeface="Times New Roman" panose="02020603050405020304" pitchFamily="18" charset="0"/>
              </a:rPr>
              <a:pPr/>
              <a:t>16 March,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765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2765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D0CA703-C586-4ED4-ABAA-5244424B1986}" type="slidenum">
              <a:rPr lang="en-AU" altLang="en-US" smtClean="0">
                <a:latin typeface="Times New Roman" panose="02020603050405020304" pitchFamily="18" charset="0"/>
              </a:rPr>
              <a:pPr/>
              <a:t>32</a:t>
            </a:fld>
            <a:endParaRPr lang="en-AU" altLang="en-US" smtClean="0">
              <a:latin typeface="Times New Roman" panose="02020603050405020304" pitchFamily="18" charset="0"/>
            </a:endParaRPr>
          </a:p>
        </p:txBody>
      </p:sp>
      <p:sp>
        <p:nvSpPr>
          <p:cNvPr id="276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76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129261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AC263DE-AE2A-4F82-ABC8-238A46E464DE}" type="datetime3">
              <a:rPr lang="en-AU" altLang="en-US" smtClean="0">
                <a:latin typeface="Times New Roman" panose="02020603050405020304" pitchFamily="18" charset="0"/>
              </a:rPr>
              <a:pPr/>
              <a:t>16 March, 2021</a:t>
            </a:fld>
            <a:endParaRPr lang="en-AU" altLang="en-US" smtClean="0">
              <a:latin typeface="Times New Roman" panose="02020603050405020304" pitchFamily="18" charset="0"/>
            </a:endParaRPr>
          </a:p>
        </p:txBody>
      </p:sp>
      <p:sp>
        <p:nvSpPr>
          <p:cNvPr id="35844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3584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255536D-5801-4D96-8192-697851F62968}" type="slidenum">
              <a:rPr lang="en-AU" altLang="en-US" smtClean="0">
                <a:latin typeface="Times New Roman" panose="02020603050405020304" pitchFamily="18" charset="0"/>
              </a:rPr>
              <a:pPr/>
              <a:t>33</a:t>
            </a:fld>
            <a:endParaRPr lang="en-AU" altLang="en-US" smtClean="0">
              <a:latin typeface="Times New Roman" panose="02020603050405020304" pitchFamily="18" charset="0"/>
            </a:endParaRPr>
          </a:p>
        </p:txBody>
      </p:sp>
      <p:sp>
        <p:nvSpPr>
          <p:cNvPr id="358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58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633589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1711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4B7EFADB-B0F8-436A-9ACE-EEF38E97D825}" type="slidenum">
              <a:rPr lang="zh-CN" altLang="en-US" sz="1200"/>
              <a:pPr algn="r"/>
              <a:t>38</a:t>
            </a:fld>
            <a:endParaRPr lang="en-US" altLang="zh-CN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5644288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33E1B436-78F4-4E6E-8407-0D682D112708}" type="slidenum">
              <a:rPr lang="zh-CN" altLang="en-US" sz="1200"/>
              <a:pPr algn="r"/>
              <a:t>40</a:t>
            </a:fld>
            <a:endParaRPr lang="en-US" altLang="zh-CN" sz="12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5664398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34F82565-9171-41F1-8EC8-E5E923F82806}" type="slidenum">
              <a:rPr lang="zh-CN" altLang="en-US" sz="1200"/>
              <a:pPr algn="r"/>
              <a:t>41</a:t>
            </a:fld>
            <a:endParaRPr lang="en-US" altLang="zh-CN" sz="120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914255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52C6316B-5D99-4D39-8572-01FEF16D1DFA}" type="slidenum">
              <a:rPr lang="zh-CN" altLang="en-US" sz="1200"/>
              <a:pPr algn="r"/>
              <a:t>42</a:t>
            </a:fld>
            <a:endParaRPr lang="en-US" altLang="zh-CN" sz="12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0709313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5CCA4A03-C281-46AD-B127-3686EBFAB01B}" type="slidenum">
              <a:rPr lang="zh-CN" altLang="en-US" sz="1200"/>
              <a:pPr algn="r"/>
              <a:t>45</a:t>
            </a:fld>
            <a:endParaRPr lang="en-US" altLang="zh-CN" sz="120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641551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29D75E9-43C1-4C67-9B1F-2D2B73D7FC1F}" type="datetime3">
              <a:rPr lang="en-AU" altLang="en-US" smtClean="0">
                <a:latin typeface="Times New Roman" panose="02020603050405020304" pitchFamily="18" charset="0"/>
              </a:rPr>
              <a:pPr/>
              <a:t>16 March, 2021</a:t>
            </a:fld>
            <a:endParaRPr lang="en-AU" altLang="en-US" smtClean="0">
              <a:latin typeface="Times New Roman" panose="02020603050405020304" pitchFamily="18" charset="0"/>
            </a:endParaRPr>
          </a:p>
        </p:txBody>
      </p:sp>
      <p:sp>
        <p:nvSpPr>
          <p:cNvPr id="45060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4506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A8D9531-AFAD-4BD8-8E21-CD9869D6AE0D}" type="slidenum">
              <a:rPr lang="en-AU" altLang="en-US" smtClean="0">
                <a:latin typeface="Times New Roman" panose="02020603050405020304" pitchFamily="18" charset="0"/>
              </a:rPr>
              <a:pPr/>
              <a:t>53</a:t>
            </a:fld>
            <a:endParaRPr lang="en-AU" altLang="en-US" smtClean="0">
              <a:latin typeface="Times New Roman" panose="02020603050405020304" pitchFamily="18" charset="0"/>
            </a:endParaRPr>
          </a:p>
        </p:txBody>
      </p:sp>
      <p:sp>
        <p:nvSpPr>
          <p:cNvPr id="450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50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13220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D90CD07-523B-44A6-A190-6E4DD5A8CE88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9004206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5E41770-4589-4B45-A818-F208712FA03B}" type="datetime3">
              <a:rPr lang="en-AU" altLang="en-US" smtClean="0">
                <a:latin typeface="Times New Roman" panose="02020603050405020304" pitchFamily="18" charset="0"/>
              </a:rPr>
              <a:pPr/>
              <a:t>16 March, 2021</a:t>
            </a:fld>
            <a:endParaRPr lang="en-AU" altLang="en-US" smtClean="0">
              <a:latin typeface="Times New Roman" panose="02020603050405020304" pitchFamily="18" charset="0"/>
            </a:endParaRPr>
          </a:p>
        </p:txBody>
      </p:sp>
      <p:sp>
        <p:nvSpPr>
          <p:cNvPr id="4710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4710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27A4E81-F8EB-4FA7-B5EF-859B0F949C92}" type="slidenum">
              <a:rPr lang="en-AU" altLang="en-US" smtClean="0">
                <a:latin typeface="Times New Roman" panose="02020603050405020304" pitchFamily="18" charset="0"/>
              </a:rPr>
              <a:pPr/>
              <a:t>54</a:t>
            </a:fld>
            <a:endParaRPr lang="en-AU" altLang="en-US" smtClean="0">
              <a:latin typeface="Times New Roman" panose="02020603050405020304" pitchFamily="18" charset="0"/>
            </a:endParaRPr>
          </a:p>
        </p:txBody>
      </p:sp>
      <p:sp>
        <p:nvSpPr>
          <p:cNvPr id="471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71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436281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302B448-DB77-452B-BDA6-6B6FF8B7CD40}" type="datetime3">
              <a:rPr lang="en-AU" altLang="en-US" smtClean="0">
                <a:latin typeface="Times New Roman" panose="02020603050405020304" pitchFamily="18" charset="0"/>
              </a:rPr>
              <a:pPr/>
              <a:t>16 March, 2021</a:t>
            </a:fld>
            <a:endParaRPr lang="en-AU" altLang="en-US" smtClean="0">
              <a:latin typeface="Times New Roman" panose="02020603050405020304" pitchFamily="18" charset="0"/>
            </a:endParaRPr>
          </a:p>
        </p:txBody>
      </p:sp>
      <p:sp>
        <p:nvSpPr>
          <p:cNvPr id="4915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4915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C65856D-7734-4047-AB88-9ACA392C7961}" type="slidenum">
              <a:rPr lang="en-AU" altLang="en-US" smtClean="0">
                <a:latin typeface="Times New Roman" panose="02020603050405020304" pitchFamily="18" charset="0"/>
              </a:rPr>
              <a:pPr/>
              <a:t>55</a:t>
            </a:fld>
            <a:endParaRPr lang="en-AU" altLang="en-US" smtClean="0">
              <a:latin typeface="Times New Roman" panose="02020603050405020304" pitchFamily="18" charset="0"/>
            </a:endParaRPr>
          </a:p>
        </p:txBody>
      </p:sp>
      <p:sp>
        <p:nvSpPr>
          <p:cNvPr id="491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91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36283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4FB2254-1F0D-448A-9D56-E884D4444CCB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440434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5597F61-E6B4-4146-B644-332359466D9E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235826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0B45AA1-A28B-48F5-AA39-8E67599CD7B6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48534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911FCF3-51E0-4B65-BCE1-6E6C4C18BBF7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02575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  <p:sp>
        <p:nvSpPr>
          <p:cNvPr id="266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32710190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A51EE81-E2B8-4096-AF96-1042AA69970A}" type="datetime3">
              <a:rPr lang="en-AU" altLang="en-US">
                <a:latin typeface="Times New Roman" panose="02020603050405020304" pitchFamily="18" charset="0"/>
              </a:rPr>
              <a:pPr/>
              <a:t>16 March,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0244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1024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3ACD72-5C64-4261-8EC4-BE4843238E05}" type="slidenum">
              <a:rPr lang="en-AU" altLang="en-US" smtClean="0">
                <a:latin typeface="Times New Roman" panose="02020603050405020304" pitchFamily="18" charset="0"/>
              </a:rPr>
              <a:pPr/>
              <a:t>17</a:t>
            </a:fld>
            <a:endParaRPr lang="en-AU" altLang="en-US" smtClean="0">
              <a:latin typeface="Times New Roman" panose="02020603050405020304" pitchFamily="18" charset="0"/>
            </a:endParaRPr>
          </a:p>
        </p:txBody>
      </p:sp>
      <p:sp>
        <p:nvSpPr>
          <p:cNvPr id="102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2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87411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 sz="4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97315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600" b="1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CF4AFA-14D9-4C50-9044-D3ECE510D3E8}" type="datetime1">
              <a:rPr lang="zh-CN" altLang="en-US" smtClean="0"/>
              <a:t>2021/3/16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Chapter 3 — Arithmetic for Computers — 23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501529-20F1-4608-9F63-FB48CAF179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672369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01E8D6-21E5-4F8F-B210-182C5445AD51}" type="datetime1">
              <a:rPr lang="zh-CN" altLang="en-US" smtClean="0"/>
              <a:t>2021/3/16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Chapter 3 — Arithmetic for Computers — 23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73456A-1C76-4BEA-8EFD-EEA31AD36E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72162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3238" y="609600"/>
            <a:ext cx="2182812" cy="5489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09600"/>
            <a:ext cx="6399213" cy="5489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C14F36-DEA2-430B-BA93-AE33494FE254}" type="datetime1">
              <a:rPr lang="zh-CN" altLang="en-US" smtClean="0"/>
              <a:t>2021/3/16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Chapter 3 — Arithmetic for Computers — 23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95A02F-D0ED-41A5-BAE1-A8956B0394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31882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95300" y="1905000"/>
            <a:ext cx="4194175" cy="4194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41875" y="1905000"/>
            <a:ext cx="4194175" cy="4194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D8844F-FB09-464F-A81A-93CB237D8258}" type="datetime1">
              <a:rPr lang="zh-CN" altLang="en-US" smtClean="0"/>
              <a:t>2021/3/16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Chapter 3 — Arithmetic for Computers — 23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BDAB4D-D7E3-410E-B92A-6D49B17920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441335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9D1C8-82B1-413C-B02A-9CFDCD9C2699}" type="datetime1">
              <a:rPr lang="zh-CN" altLang="en-US" smtClean="0"/>
              <a:t>2021/3/16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Chapter 3 — Arithmetic for Computers — 23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35F115-FBEC-411B-926D-2ECDC8AD92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41061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493DB6-A094-4467-A9BB-6E1866424403}" type="datetime1">
              <a:rPr lang="zh-CN" altLang="en-US" smtClean="0"/>
              <a:t>2021/3/16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Chapter 3 — Arithmetic for Computers — 23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76CEEA-7153-4061-9A21-FC2F72A75A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345707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905000"/>
            <a:ext cx="41941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41875" y="1905000"/>
            <a:ext cx="41941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419986-AF73-49C0-B83A-DF48253252C5}" type="datetime1">
              <a:rPr lang="zh-CN" altLang="en-US" smtClean="0"/>
              <a:t>2021/3/16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Chapter 3 — Arithmetic for Computers — 23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003861-74A3-442B-91CA-B6B6E7C704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557818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0EEDE1-AA2D-4184-91D6-877E43A2A221}" type="datetime1">
              <a:rPr lang="zh-CN" altLang="en-US" smtClean="0"/>
              <a:t>2021/3/16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Chapter 3 — Arithmetic for Computers — 23</a:t>
            </a: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EE6347-52E2-4FD7-BF61-39764AA6B8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401848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3838EF-F4D3-4315-927F-0F914FCC7456}" type="datetime1">
              <a:rPr lang="zh-CN" altLang="en-US" smtClean="0"/>
              <a:t>2021/3/16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Chapter 3 — Arithmetic for Computers — 23</a:t>
            </a: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614AEA-AB9C-4EBB-A78C-82992650A3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469674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7E9CF3-E114-48AD-89C6-18D9CC2C850B}" type="datetime1">
              <a:rPr lang="zh-CN" altLang="en-US" smtClean="0"/>
              <a:t>2021/3/16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Chapter 3 — Arithmetic for Computers — 23</a:t>
            </a: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FE1C8E-5B8F-4392-BCB6-CD35BFB395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039291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4306B4-40F5-4CA3-9970-1178075B4C19}" type="datetime1">
              <a:rPr lang="zh-CN" altLang="en-US" smtClean="0"/>
              <a:t>2021/3/16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Chapter 3 — Arithmetic for Computers — 23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9D89A1-CD00-4902-BF9F-8185DA07C4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336690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5FAC5E-191D-4822-AADD-A6A07852BF55}" type="datetime1">
              <a:rPr lang="zh-CN" altLang="en-US" smtClean="0"/>
              <a:t>2021/3/16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Chapter 3 — Arithmetic for Computers — 23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77E512-FFAE-4FFC-9DF0-50E8A63F73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718928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09600"/>
            <a:ext cx="854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495300" y="1905000"/>
            <a:ext cx="8540750" cy="419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962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400" b="0">
                <a:solidFill>
                  <a:schemeClr val="tx1"/>
                </a:solidFill>
                <a:latin typeface="Arial" charset="0"/>
                <a:ea typeface="Arial Unicode MS" pitchFamily="34" charset="-122"/>
              </a:defRPr>
            </a:lvl1pPr>
          </a:lstStyle>
          <a:p>
            <a:pPr>
              <a:defRPr/>
            </a:pPr>
            <a:fld id="{855BE9B6-886F-40FB-B801-B5CE0E925A5C}" type="datetime1">
              <a:rPr lang="zh-CN" altLang="en-US" smtClean="0"/>
              <a:t>2021/3/16</a:t>
            </a:fld>
            <a:endParaRPr lang="en-US" altLang="zh-CN"/>
          </a:p>
        </p:txBody>
      </p:sp>
      <p:sp>
        <p:nvSpPr>
          <p:cNvPr id="3962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11413" y="6408738"/>
            <a:ext cx="50403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 b="0">
                <a:solidFill>
                  <a:schemeClr val="tx1"/>
                </a:solidFill>
                <a:latin typeface="Arial" charset="0"/>
                <a:ea typeface="Arial Unicode MS" pitchFamily="34" charset="-122"/>
              </a:defRPr>
            </a:lvl1pPr>
          </a:lstStyle>
          <a:p>
            <a:pPr>
              <a:defRPr/>
            </a:pPr>
            <a:r>
              <a:rPr lang="en-US" altLang="zh-CN" smtClean="0"/>
              <a:t>Chapter 3 — Arithmetic for Computers — 23</a:t>
            </a:r>
            <a:endParaRPr lang="en-US" altLang="zh-CN"/>
          </a:p>
        </p:txBody>
      </p:sp>
      <p:sp>
        <p:nvSpPr>
          <p:cNvPr id="3962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8125" y="6381750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 b="0">
                <a:solidFill>
                  <a:schemeClr val="tx1"/>
                </a:solidFill>
                <a:ea typeface="Arial Unicode MS" panose="020B0604020202020204" pitchFamily="34" charset="-122"/>
              </a:defRPr>
            </a:lvl1pPr>
          </a:lstStyle>
          <a:p>
            <a:pPr>
              <a:defRPr/>
            </a:pPr>
            <a:fld id="{9C391A73-B40B-4017-A753-E6296C7B89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4" r:id="rId1"/>
    <p:sldLayoutId id="2147484083" r:id="rId2"/>
    <p:sldLayoutId id="2147484084" r:id="rId3"/>
    <p:sldLayoutId id="2147484085" r:id="rId4"/>
    <p:sldLayoutId id="2147484086" r:id="rId5"/>
    <p:sldLayoutId id="2147484087" r:id="rId6"/>
    <p:sldLayoutId id="2147484088" r:id="rId7"/>
    <p:sldLayoutId id="2147484089" r:id="rId8"/>
    <p:sldLayoutId id="2147484090" r:id="rId9"/>
    <p:sldLayoutId id="2147484091" r:id="rId10"/>
    <p:sldLayoutId id="2147484092" r:id="rId11"/>
    <p:sldLayoutId id="2147484093" r:id="rId12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Arial Unicode MS" pitchFamily="34" charset="-122"/>
          <a:cs typeface="Arial Unicode MS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Arial Unicode MS" pitchFamily="34" charset="-122"/>
          <a:cs typeface="Arial Unicode MS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Arial Unicode MS" pitchFamily="34" charset="-122"/>
          <a:cs typeface="Arial Unicode MS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Arial Unicode MS" pitchFamily="34" charset="-122"/>
          <a:cs typeface="Arial Unicode MS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Arial Unicode MS" pitchFamily="34" charset="-122"/>
          <a:cs typeface="Arial Unicode MS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Arial Unicode MS" pitchFamily="34" charset="-122"/>
          <a:cs typeface="Arial Unicode MS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Arial Unicode MS" pitchFamily="34" charset="-122"/>
          <a:cs typeface="Arial Unicode MS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Arial Unicode MS" pitchFamily="34" charset="-122"/>
          <a:cs typeface="Arial Unicode MS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v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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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b="1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b="1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b="1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b="1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b="1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1.emf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11188" y="1916113"/>
            <a:ext cx="7847012" cy="3457575"/>
          </a:xfrm>
        </p:spPr>
        <p:txBody>
          <a:bodyPr/>
          <a:lstStyle/>
          <a:p>
            <a:pPr eaLnBrk="1" hangingPunct="1"/>
            <a:r>
              <a:rPr lang="en-US" altLang="zh-CN" sz="4800" smtClean="0">
                <a:latin typeface="Arial Unicode MS" panose="020B0604020202020204" pitchFamily="34" charset="-122"/>
              </a:rPr>
              <a:t>Chapter  3</a:t>
            </a:r>
            <a:br>
              <a:rPr lang="en-US" altLang="zh-CN" sz="4800" smtClean="0">
                <a:latin typeface="Arial Unicode MS" panose="020B0604020202020204" pitchFamily="34" charset="-122"/>
              </a:rPr>
            </a:br>
            <a:r>
              <a:rPr lang="en-US" altLang="zh-CN" sz="4800" smtClean="0">
                <a:solidFill>
                  <a:schemeClr val="tx1"/>
                </a:solidFill>
                <a:latin typeface="Arial Unicode MS" panose="020B0604020202020204" pitchFamily="34" charset="-122"/>
              </a:rPr>
              <a:t>Arithmetic for Computer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501529-20F1-4608-9F63-FB48CAF179A5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35004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>
                <a:solidFill>
                  <a:srgbClr val="CC0000"/>
                </a:solidFill>
                <a:ea typeface="宋体" panose="02010600030101010101" pitchFamily="2" charset="-122"/>
              </a:rPr>
              <a:t>Signed / Unsigned</a:t>
            </a:r>
          </a:p>
        </p:txBody>
      </p:sp>
      <p:sp>
        <p:nvSpPr>
          <p:cNvPr id="23557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8" name="Text Box 4"/>
          <p:cNvSpPr txBox="1">
            <a:spLocks noChangeArrowheads="1"/>
          </p:cNvSpPr>
          <p:nvPr/>
        </p:nvSpPr>
        <p:spPr bwMode="auto">
          <a:xfrm>
            <a:off x="142875" y="1563688"/>
            <a:ext cx="9269413" cy="415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Char char="•"/>
            </a:pPr>
            <a:r>
              <a:rPr lang="zh-CN" altLang="en-US" sz="2400">
                <a:solidFill>
                  <a:srgbClr val="3333CD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>
                <a:solidFill>
                  <a:srgbClr val="3333CD"/>
                </a:solidFill>
                <a:ea typeface="宋体" panose="02010600030101010101" pitchFamily="2" charset="-122"/>
              </a:rPr>
              <a:t>The hardware recognizes two formats: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endParaRPr lang="en-US" altLang="zh-CN" sz="2400">
              <a:solidFill>
                <a:srgbClr val="3333CD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2400">
                <a:solidFill>
                  <a:srgbClr val="3333CD"/>
                </a:solidFill>
                <a:ea typeface="宋体" panose="02010600030101010101" pitchFamily="2" charset="-122"/>
              </a:rPr>
              <a:t>  unsigned (corresponding to the C declaration  </a:t>
            </a:r>
            <a:r>
              <a:rPr lang="en-US" altLang="zh-CN" sz="2400">
                <a:solidFill>
                  <a:schemeClr val="accent2"/>
                </a:solidFill>
                <a:ea typeface="宋体" panose="02010600030101010101" pitchFamily="2" charset="-122"/>
              </a:rPr>
              <a:t>unsigned int</a:t>
            </a:r>
            <a:r>
              <a:rPr lang="en-US" altLang="zh-CN" sz="2400">
                <a:solidFill>
                  <a:srgbClr val="3333CD"/>
                </a:solidFill>
                <a:ea typeface="宋体" panose="02010600030101010101" pitchFamily="2" charset="-122"/>
              </a:rPr>
              <a:t>)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2400">
                <a:solidFill>
                  <a:srgbClr val="3333CD"/>
                </a:solidFill>
                <a:ea typeface="宋体" panose="02010600030101010101" pitchFamily="2" charset="-122"/>
              </a:rPr>
              <a:t>   -- all numbers are positive, a 1 (of binary number) in the most significant bit  just means it is a really large number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endParaRPr lang="en-US" altLang="zh-CN" sz="2400">
              <a:solidFill>
                <a:srgbClr val="3333CD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2400">
                <a:solidFill>
                  <a:srgbClr val="3333CD"/>
                </a:solidFill>
                <a:ea typeface="宋体" panose="02010600030101010101" pitchFamily="2" charset="-122"/>
              </a:rPr>
              <a:t>  signed (C declaration is  </a:t>
            </a:r>
            <a:r>
              <a:rPr lang="en-US" altLang="zh-CN" sz="2400">
                <a:solidFill>
                  <a:schemeClr val="accent2"/>
                </a:solidFill>
                <a:ea typeface="宋体" panose="02010600030101010101" pitchFamily="2" charset="-122"/>
              </a:rPr>
              <a:t>signed int</a:t>
            </a:r>
            <a:r>
              <a:rPr lang="en-US" altLang="zh-CN" sz="2400">
                <a:solidFill>
                  <a:srgbClr val="3333CD"/>
                </a:solidFill>
                <a:ea typeface="宋体" panose="02010600030101010101" pitchFamily="2" charset="-122"/>
              </a:rPr>
              <a:t>  or just  </a:t>
            </a:r>
            <a:r>
              <a:rPr lang="en-US" altLang="zh-CN" sz="2400">
                <a:solidFill>
                  <a:schemeClr val="accent2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>
                <a:solidFill>
                  <a:srgbClr val="3333CD"/>
                </a:solidFill>
                <a:ea typeface="宋体" panose="02010600030101010101" pitchFamily="2" charset="-122"/>
              </a:rPr>
              <a:t>)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2400">
                <a:solidFill>
                  <a:srgbClr val="3333CD"/>
                </a:solidFill>
                <a:ea typeface="宋体" panose="02010600030101010101" pitchFamily="2" charset="-122"/>
              </a:rPr>
              <a:t>   -- numbers can be +/-  , a 1 (of binary number) in the MSB means the number is negative. MSB----Most Significant Bit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endParaRPr lang="en-US" altLang="zh-CN" sz="2400">
              <a:solidFill>
                <a:srgbClr val="3333CD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endParaRPr lang="en-US" altLang="zh-CN" sz="24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FE1C8E-5B8F-4392-BCB6-CD35BFB395A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ChangeArrowheads="1"/>
          </p:cNvSpPr>
          <p:nvPr/>
        </p:nvSpPr>
        <p:spPr bwMode="auto">
          <a:xfrm>
            <a:off x="225425" y="312738"/>
            <a:ext cx="2855913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rgbClr val="3333CD"/>
              </a:solidFill>
            </a:endParaRPr>
          </a:p>
        </p:txBody>
      </p:sp>
      <p:sp>
        <p:nvSpPr>
          <p:cNvPr id="25604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81000" y="1484313"/>
            <a:ext cx="8382000" cy="4891087"/>
          </a:xfrm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altLang="zh-CN" sz="2400" dirty="0" err="1" smtClean="0">
                <a:cs typeface="Arial" panose="020B0604020202020204" pitchFamily="34" charset="0"/>
              </a:rPr>
              <a:t>lb</a:t>
            </a:r>
            <a:r>
              <a:rPr lang="en-US" altLang="zh-CN" sz="2400" dirty="0" smtClean="0">
                <a:cs typeface="Arial" panose="020B0604020202020204" pitchFamily="34" charset="0"/>
              </a:rPr>
              <a:t>  x5, 40(x6)      # sign extension: byte to </a:t>
            </a:r>
            <a:r>
              <a:rPr lang="en-US" altLang="zh-CN" sz="2400" dirty="0" err="1" smtClean="0">
                <a:cs typeface="Arial" panose="020B0604020202020204" pitchFamily="34" charset="0"/>
              </a:rPr>
              <a:t>doubleword</a:t>
            </a:r>
            <a:r>
              <a:rPr lang="en-US" altLang="zh-CN" sz="2400" dirty="0" smtClean="0">
                <a:cs typeface="Arial" panose="020B0604020202020204" pitchFamily="34" charset="0"/>
              </a:rPr>
              <a:t> (64 			 bits)</a:t>
            </a:r>
          </a:p>
          <a:p>
            <a:pPr eaLnBrk="1" hangingPunct="1">
              <a:defRPr/>
            </a:pPr>
            <a:r>
              <a:rPr lang="en-US" altLang="zh-CN" sz="2400" dirty="0" err="1" smtClean="0">
                <a:cs typeface="Arial" panose="020B0604020202020204" pitchFamily="34" charset="0"/>
              </a:rPr>
              <a:t>lbu</a:t>
            </a:r>
            <a:r>
              <a:rPr lang="en-US" altLang="zh-CN" sz="2400" dirty="0" smtClean="0">
                <a:cs typeface="Arial" panose="020B0604020202020204" pitchFamily="34" charset="0"/>
              </a:rPr>
              <a:t> x5,40(x6)   # unsigned extension, high 56 bits of 			     $x5 are all 0. </a:t>
            </a:r>
            <a:endParaRPr lang="en-US" altLang="zh-CN" sz="2400" dirty="0" smtClean="0"/>
          </a:p>
          <a:p>
            <a:pPr eaLnBrk="1" hangingPunct="1">
              <a:defRPr/>
            </a:pPr>
            <a:r>
              <a:rPr lang="en-US" altLang="zh-CN" sz="2400" dirty="0" smtClean="0">
                <a:cs typeface="Arial" panose="020B0604020202020204" pitchFamily="34" charset="0"/>
              </a:rPr>
              <a:t>Sign extension: byte to word (32 bits)</a:t>
            </a:r>
            <a:endParaRPr lang="en-US" altLang="zh-CN" sz="2400" dirty="0" smtClean="0"/>
          </a:p>
          <a:p>
            <a:pPr lvl="1" eaLnBrk="1" hangingPunct="1">
              <a:defRPr/>
            </a:pPr>
            <a:r>
              <a:rPr lang="en-US" altLang="zh-CN" dirty="0" smtClean="0">
                <a:cs typeface="Arial" panose="020B0604020202020204" pitchFamily="34" charset="0"/>
              </a:rPr>
              <a:t>Take the lower 8 bits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en-US" altLang="zh-CN" dirty="0" smtClean="0">
                <a:cs typeface="Arial" panose="020B0604020202020204" pitchFamily="34" charset="0"/>
              </a:rPr>
              <a:t>Copy the highest bit to the remaining 24 bits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en-US" altLang="zh-CN" dirty="0" smtClean="0">
                <a:cs typeface="Arial" panose="020B0604020202020204" pitchFamily="34" charset="0"/>
              </a:rPr>
              <a:t>1111 1110 </a:t>
            </a:r>
            <a:r>
              <a:rPr lang="en-US" altLang="zh-CN" b="1" dirty="0" smtClean="0">
                <a:cs typeface="Arial" panose="020B0604020202020204" pitchFamily="34" charset="0"/>
              </a:rPr>
              <a:t>→</a:t>
            </a:r>
            <a:r>
              <a:rPr lang="en-US" altLang="zh-CN" dirty="0" smtClean="0">
                <a:cs typeface="Arial" panose="020B0604020202020204" pitchFamily="34" charset="0"/>
              </a:rPr>
              <a:t> 254 </a:t>
            </a:r>
            <a:r>
              <a:rPr lang="en-US" altLang="zh-CN" dirty="0">
                <a:cs typeface="Arial" panose="020B0604020202020204" pitchFamily="34" charset="0"/>
              </a:rPr>
              <a:t>(32 bits</a:t>
            </a:r>
            <a:r>
              <a:rPr lang="en-US" altLang="zh-CN" dirty="0" smtClean="0">
                <a:cs typeface="Arial" panose="020B0604020202020204" pitchFamily="34" charset="0"/>
              </a:rPr>
              <a:t>) , unsigned extension, 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cs typeface="Arial" panose="020B0604020202020204" pitchFamily="34" charset="0"/>
              </a:rPr>
              <a:t>  result: </a:t>
            </a:r>
            <a:r>
              <a:rPr lang="en-US" altLang="zh-CN" dirty="0" smtClean="0">
                <a:solidFill>
                  <a:srgbClr val="FF3300"/>
                </a:solidFill>
                <a:cs typeface="Arial" panose="020B0604020202020204" pitchFamily="34" charset="0"/>
              </a:rPr>
              <a:t>0000 0000 0000 0000</a:t>
            </a:r>
            <a:r>
              <a:rPr lang="en-US" altLang="zh-CN" dirty="0" smtClean="0"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rgbClr val="FF3300"/>
                </a:solidFill>
                <a:cs typeface="Arial" panose="020B0604020202020204" pitchFamily="34" charset="0"/>
              </a:rPr>
              <a:t>0000 0000 </a:t>
            </a:r>
            <a:r>
              <a:rPr lang="en-US" altLang="zh-CN" dirty="0" smtClean="0">
                <a:cs typeface="Arial" panose="020B0604020202020204" pitchFamily="34" charset="0"/>
              </a:rPr>
              <a:t>1111 1110 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en-US" altLang="zh-CN" dirty="0" smtClean="0">
                <a:cs typeface="Arial" panose="020B0604020202020204" pitchFamily="34" charset="0"/>
              </a:rPr>
              <a:t>1111 1110 </a:t>
            </a:r>
            <a:r>
              <a:rPr lang="en-US" altLang="zh-CN" b="1" dirty="0" smtClean="0">
                <a:cs typeface="Arial" panose="020B0604020202020204" pitchFamily="34" charset="0"/>
              </a:rPr>
              <a:t>→</a:t>
            </a:r>
            <a:r>
              <a:rPr lang="en-US" altLang="zh-CN" dirty="0" smtClean="0">
                <a:cs typeface="Arial" panose="020B0604020202020204" pitchFamily="34" charset="0"/>
              </a:rPr>
              <a:t> -2 (32 bits) ,  sign extension,</a:t>
            </a:r>
            <a:endParaRPr lang="en-US" altLang="zh-CN" dirty="0" smtClean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cs typeface="Arial" panose="020B0604020202020204" pitchFamily="34" charset="0"/>
              </a:rPr>
              <a:t>	 result: </a:t>
            </a:r>
            <a:r>
              <a:rPr lang="en-US" altLang="zh-CN" dirty="0" smtClean="0">
                <a:solidFill>
                  <a:srgbClr val="FF3300"/>
                </a:solidFill>
                <a:cs typeface="Arial" panose="020B0604020202020204" pitchFamily="34" charset="0"/>
              </a:rPr>
              <a:t>1111 1111 1111 1111</a:t>
            </a:r>
            <a:r>
              <a:rPr lang="en-US" altLang="zh-CN" dirty="0" smtClean="0"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rgbClr val="FF3300"/>
                </a:solidFill>
                <a:cs typeface="Arial" panose="020B0604020202020204" pitchFamily="34" charset="0"/>
              </a:rPr>
              <a:t>1111 1111 </a:t>
            </a:r>
            <a:r>
              <a:rPr lang="en-US" altLang="zh-CN" dirty="0" smtClean="0">
                <a:cs typeface="Arial" panose="020B0604020202020204" pitchFamily="34" charset="0"/>
              </a:rPr>
              <a:t>1111 1110</a:t>
            </a:r>
          </a:p>
        </p:txBody>
      </p:sp>
      <p:sp>
        <p:nvSpPr>
          <p:cNvPr id="25605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301625" y="609600"/>
            <a:ext cx="8540750" cy="803275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CN" sz="4400" b="0" smtClean="0">
                <a:solidFill>
                  <a:srgbClr val="FF3300"/>
                </a:solidFill>
              </a:rPr>
              <a:t>sign extension</a:t>
            </a:r>
            <a:r>
              <a:rPr lang="en-US" altLang="zh-CN" sz="4400" smtClean="0"/>
              <a:t>    (lbu  vs.  lb)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35F115-FBEC-411B-926D-2ECDC8AD9239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  <p:transition spd="slow" advTm="200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1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333375"/>
            <a:ext cx="8693150" cy="590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FE1C8E-5B8F-4392-BCB6-CD35BFB395A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5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12800"/>
            <a:ext cx="9144000" cy="523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FE1C8E-5B8F-4392-BCB6-CD35BFB395A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557213"/>
            <a:ext cx="8540750" cy="1143000"/>
          </a:xfrm>
        </p:spPr>
        <p:txBody>
          <a:bodyPr/>
          <a:lstStyle/>
          <a:p>
            <a:pPr algn="l" eaLnBrk="1" hangingPunct="1"/>
            <a:r>
              <a:rPr lang="en-US" altLang="zh-CN" dirty="0" smtClean="0">
                <a:solidFill>
                  <a:srgbClr val="FF3300"/>
                </a:solidFill>
              </a:rPr>
              <a:t>Addition &amp; subtraction</a:t>
            </a:r>
          </a:p>
        </p:txBody>
      </p:sp>
      <p:sp>
        <p:nvSpPr>
          <p:cNvPr id="34820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8313" y="1484313"/>
            <a:ext cx="8540750" cy="4194175"/>
          </a:xfrm>
        </p:spPr>
        <p:txBody>
          <a:bodyPr/>
          <a:lstStyle/>
          <a:p>
            <a:pPr eaLnBrk="1" hangingPunct="1"/>
            <a:r>
              <a:rPr lang="en-US" altLang="zh-CN" smtClean="0"/>
              <a:t>Adding bit by bit, carries -&gt; next digit</a:t>
            </a:r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en-US" altLang="zh-CN" smtClean="0"/>
              <a:t>Subtraction</a:t>
            </a:r>
          </a:p>
          <a:p>
            <a:pPr lvl="1" eaLnBrk="1" hangingPunct="1"/>
            <a:r>
              <a:rPr lang="en-US" altLang="zh-CN" smtClean="0"/>
              <a:t>Directly</a:t>
            </a:r>
          </a:p>
          <a:p>
            <a:pPr lvl="1" eaLnBrk="1" hangingPunct="1"/>
            <a:r>
              <a:rPr lang="en-US" altLang="zh-CN" smtClean="0"/>
              <a:t>Addition of 2's complement</a:t>
            </a:r>
          </a:p>
          <a:p>
            <a:pPr lvl="1" eaLnBrk="1" hangingPunct="1"/>
            <a:endParaRPr lang="en-US" altLang="zh-CN" smtClean="0"/>
          </a:p>
        </p:txBody>
      </p:sp>
      <p:pic>
        <p:nvPicPr>
          <p:cNvPr id="34821" name="Picture 4" descr="addsub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2276475"/>
            <a:ext cx="2949575" cy="127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Picture 5" descr="addsub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4652963"/>
            <a:ext cx="2949575" cy="127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3" name="Picture 6" descr="addsub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4652963"/>
            <a:ext cx="2949575" cy="127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35F115-FBEC-411B-926D-2ECDC8AD9239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0825" y="0"/>
            <a:ext cx="8540750" cy="836613"/>
          </a:xfrm>
        </p:spPr>
        <p:txBody>
          <a:bodyPr/>
          <a:lstStyle/>
          <a:p>
            <a:pPr algn="l" eaLnBrk="1" hangingPunct="1"/>
            <a:r>
              <a:rPr lang="en-US" altLang="zh-CN" smtClean="0">
                <a:solidFill>
                  <a:srgbClr val="FF3300"/>
                </a:solidFill>
              </a:rPr>
              <a:t>Overflow</a:t>
            </a:r>
          </a:p>
        </p:txBody>
      </p:sp>
      <p:sp>
        <p:nvSpPr>
          <p:cNvPr id="35844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836613"/>
            <a:ext cx="8540750" cy="4770437"/>
          </a:xfrm>
        </p:spPr>
        <p:txBody>
          <a:bodyPr/>
          <a:lstStyle/>
          <a:p>
            <a:pPr eaLnBrk="1" hangingPunct="1"/>
            <a:r>
              <a:rPr lang="en-US" altLang="zh-CN" sz="2400" smtClean="0"/>
              <a:t>Overflow occurs when the result of an operation can not be represented with the available hardware,</a:t>
            </a:r>
          </a:p>
          <a:p>
            <a:pPr eaLnBrk="1" hangingPunct="1"/>
            <a:r>
              <a:rPr lang="en-US" altLang="zh-CN" sz="2400" smtClean="0"/>
              <a:t>The sum of two unsigned numbers can exceed any representation</a:t>
            </a:r>
          </a:p>
          <a:p>
            <a:pPr eaLnBrk="1" hangingPunct="1"/>
            <a:endParaRPr lang="en-US" altLang="zh-CN" sz="2400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en-US" altLang="zh-CN" sz="2200" smtClean="0"/>
              <a:t>The difference of two numbers can exceed any representation</a:t>
            </a:r>
          </a:p>
          <a:p>
            <a:pPr eaLnBrk="1" hangingPunct="1"/>
            <a:r>
              <a:rPr lang="en-US" altLang="zh-CN" sz="2400" smtClean="0"/>
              <a:t>2's complement: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	</a:t>
            </a:r>
            <a:r>
              <a:rPr lang="en-US" altLang="zh-CN" sz="2400" smtClean="0"/>
              <a:t>Numbers change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	sign and size</a:t>
            </a:r>
          </a:p>
        </p:txBody>
      </p:sp>
      <p:pic>
        <p:nvPicPr>
          <p:cNvPr id="35845" name="Picture 4" descr="overf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2349500"/>
            <a:ext cx="2982912" cy="127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6" name="Picture 5" descr="overf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4365625"/>
            <a:ext cx="2982912" cy="127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7" name="Oval 6"/>
          <p:cNvSpPr>
            <a:spLocks noChangeArrowheads="1"/>
          </p:cNvSpPr>
          <p:nvPr/>
        </p:nvSpPr>
        <p:spPr bwMode="auto">
          <a:xfrm>
            <a:off x="2843213" y="3141663"/>
            <a:ext cx="358775" cy="504825"/>
          </a:xfrm>
          <a:prstGeom prst="ellips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rgbClr val="3333CD"/>
              </a:solidFill>
            </a:endParaRPr>
          </a:p>
        </p:txBody>
      </p:sp>
      <p:sp>
        <p:nvSpPr>
          <p:cNvPr id="35848" name="Oval 7"/>
          <p:cNvSpPr>
            <a:spLocks noChangeArrowheads="1"/>
          </p:cNvSpPr>
          <p:nvPr/>
        </p:nvSpPr>
        <p:spPr bwMode="auto">
          <a:xfrm>
            <a:off x="4405313" y="4340225"/>
            <a:ext cx="285750" cy="1368425"/>
          </a:xfrm>
          <a:prstGeom prst="ellips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rgbClr val="3333CD"/>
              </a:solidFill>
            </a:endParaRPr>
          </a:p>
        </p:txBody>
      </p:sp>
      <p:sp>
        <p:nvSpPr>
          <p:cNvPr id="35849" name="Oval 8"/>
          <p:cNvSpPr>
            <a:spLocks noChangeArrowheads="1"/>
          </p:cNvSpPr>
          <p:nvPr/>
        </p:nvSpPr>
        <p:spPr bwMode="auto">
          <a:xfrm>
            <a:off x="6084888" y="4437063"/>
            <a:ext cx="358775" cy="360362"/>
          </a:xfrm>
          <a:prstGeom prst="ellips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rgbClr val="3333CD"/>
              </a:solidFill>
            </a:endParaRPr>
          </a:p>
        </p:txBody>
      </p:sp>
      <p:sp>
        <p:nvSpPr>
          <p:cNvPr id="35850" name="Oval 9"/>
          <p:cNvSpPr>
            <a:spLocks noChangeArrowheads="1"/>
          </p:cNvSpPr>
          <p:nvPr/>
        </p:nvSpPr>
        <p:spPr bwMode="auto">
          <a:xfrm>
            <a:off x="6372225" y="4797425"/>
            <a:ext cx="358775" cy="360363"/>
          </a:xfrm>
          <a:prstGeom prst="ellips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rgbClr val="3333CD"/>
              </a:solidFill>
            </a:endParaRPr>
          </a:p>
        </p:txBody>
      </p:sp>
      <p:sp>
        <p:nvSpPr>
          <p:cNvPr id="35851" name="Oval 10"/>
          <p:cNvSpPr>
            <a:spLocks noChangeArrowheads="1"/>
          </p:cNvSpPr>
          <p:nvPr/>
        </p:nvSpPr>
        <p:spPr bwMode="auto">
          <a:xfrm>
            <a:off x="6084888" y="5229225"/>
            <a:ext cx="358775" cy="360363"/>
          </a:xfrm>
          <a:prstGeom prst="ellips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rgbClr val="3333CD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35F115-FBEC-411B-926D-2ECDC8AD9239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3200" smtClean="0">
                <a:solidFill>
                  <a:srgbClr val="FF3300"/>
                </a:solidFill>
              </a:rPr>
              <a:t>Overflow conditions</a:t>
            </a:r>
            <a:br>
              <a:rPr lang="en-US" altLang="zh-CN" sz="3200" smtClean="0">
                <a:solidFill>
                  <a:srgbClr val="FF3300"/>
                </a:solidFill>
              </a:rPr>
            </a:br>
            <a:endParaRPr lang="en-US" altLang="zh-CN" sz="3200" smtClean="0">
              <a:solidFill>
                <a:srgbClr val="FF3300"/>
              </a:solidFill>
            </a:endParaRPr>
          </a:p>
        </p:txBody>
      </p:sp>
      <p:sp>
        <p:nvSpPr>
          <p:cNvPr id="36868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288" y="1557338"/>
            <a:ext cx="8540750" cy="4194175"/>
          </a:xfrm>
        </p:spPr>
        <p:txBody>
          <a:bodyPr/>
          <a:lstStyle/>
          <a:p>
            <a:pPr eaLnBrk="1" hangingPunct="1"/>
            <a:r>
              <a:rPr lang="en-US" altLang="zh-CN" smtClean="0"/>
              <a:t>General overflow conditions for signed  integer and 2’s complement</a:t>
            </a:r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en-US" altLang="zh-CN" smtClean="0"/>
              <a:t>Reaction on overflow</a:t>
            </a:r>
          </a:p>
          <a:p>
            <a:pPr lvl="1" eaLnBrk="1" hangingPunct="1"/>
            <a:r>
              <a:rPr lang="en-US" altLang="zh-CN" smtClean="0"/>
              <a:t>Ignore ? C and Java ignore integer overflow.</a:t>
            </a:r>
          </a:p>
          <a:p>
            <a:pPr lvl="1" eaLnBrk="1" hangingPunct="1"/>
            <a:r>
              <a:rPr lang="en-US" altLang="zh-CN" smtClean="0"/>
              <a:t>Reaction of the OS</a:t>
            </a:r>
          </a:p>
          <a:p>
            <a:pPr lvl="1" eaLnBrk="1" hangingPunct="1"/>
            <a:r>
              <a:rPr lang="en-US" altLang="zh-CN" smtClean="0"/>
              <a:t>Signalling to application (Ada, Fortran,...),</a:t>
            </a:r>
          </a:p>
        </p:txBody>
      </p:sp>
      <p:pic>
        <p:nvPicPr>
          <p:cNvPr id="36869" name="Picture 4" descr="overf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2492375"/>
            <a:ext cx="4754562" cy="195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35F115-FBEC-411B-926D-2ECDC8AD9239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9" descr="f03-01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844675"/>
            <a:ext cx="6938962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-99392"/>
            <a:ext cx="8540750" cy="1143000"/>
          </a:xfrm>
        </p:spPr>
        <p:txBody>
          <a:bodyPr/>
          <a:lstStyle/>
          <a:p>
            <a:pPr eaLnBrk="1" hangingPunct="1"/>
            <a:r>
              <a:rPr lang="en-AU" altLang="en-US" dirty="0" smtClean="0"/>
              <a:t>Integer Addition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674687"/>
          </a:xfrm>
        </p:spPr>
        <p:txBody>
          <a:bodyPr/>
          <a:lstStyle/>
          <a:p>
            <a:pPr eaLnBrk="1" hangingPunct="1"/>
            <a:r>
              <a:rPr lang="en-US" altLang="en-US" smtClean="0"/>
              <a:t>Example: 7 + 6</a:t>
            </a:r>
            <a:endParaRPr lang="en-AU" altLang="en-US" smtClean="0"/>
          </a:p>
        </p:txBody>
      </p:sp>
      <p:sp>
        <p:nvSpPr>
          <p:cNvPr id="9222" name="Text Box 4"/>
          <p:cNvSpPr txBox="1">
            <a:spLocks noChangeArrowheads="1"/>
          </p:cNvSpPr>
          <p:nvPr/>
        </p:nvSpPr>
        <p:spPr bwMode="auto">
          <a:xfrm rot="5400000">
            <a:off x="7369969" y="1407319"/>
            <a:ext cx="31813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§3.2 Addition and Subtraction</a:t>
            </a: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684213" y="3644900"/>
            <a:ext cx="7772400" cy="25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dirty="0"/>
              <a:t>Overflow if result out of range</a:t>
            </a:r>
          </a:p>
          <a:p>
            <a:pPr lvl="1" eaLnBrk="1" hangingPunct="1"/>
            <a:r>
              <a:rPr lang="en-US" altLang="en-US" sz="2400" dirty="0"/>
              <a:t>Adding +</a:t>
            </a:r>
            <a:r>
              <a:rPr lang="en-US" altLang="en-US" sz="2400" dirty="0" err="1"/>
              <a:t>ve</a:t>
            </a:r>
            <a:r>
              <a:rPr lang="en-US" altLang="en-US" sz="2400" dirty="0"/>
              <a:t> and –</a:t>
            </a:r>
            <a:r>
              <a:rPr lang="en-US" altLang="en-US" sz="2400" dirty="0" err="1"/>
              <a:t>ve</a:t>
            </a:r>
            <a:r>
              <a:rPr lang="en-US" altLang="en-US" sz="2400" dirty="0"/>
              <a:t> operands, no overflow</a:t>
            </a:r>
          </a:p>
          <a:p>
            <a:pPr lvl="1" eaLnBrk="1" hangingPunct="1"/>
            <a:r>
              <a:rPr lang="en-US" altLang="en-US" sz="2400" dirty="0"/>
              <a:t>Adding two +</a:t>
            </a:r>
            <a:r>
              <a:rPr lang="en-US" altLang="en-US" sz="2400" dirty="0" err="1"/>
              <a:t>ve</a:t>
            </a:r>
            <a:r>
              <a:rPr lang="en-US" altLang="en-US" sz="2400" dirty="0"/>
              <a:t> operands</a:t>
            </a:r>
          </a:p>
          <a:p>
            <a:pPr lvl="2" eaLnBrk="1" hangingPunct="1"/>
            <a:r>
              <a:rPr lang="en-US" altLang="en-US" sz="2000" dirty="0"/>
              <a:t>Overflow if result sign is 1</a:t>
            </a:r>
          </a:p>
          <a:p>
            <a:pPr lvl="1" eaLnBrk="1" hangingPunct="1"/>
            <a:r>
              <a:rPr lang="en-US" altLang="en-US" sz="2400" dirty="0"/>
              <a:t>Adding two –</a:t>
            </a:r>
            <a:r>
              <a:rPr lang="en-US" altLang="en-US" sz="2400" dirty="0" err="1"/>
              <a:t>ve</a:t>
            </a:r>
            <a:r>
              <a:rPr lang="en-US" altLang="en-US" sz="2400" dirty="0"/>
              <a:t> operands</a:t>
            </a:r>
          </a:p>
          <a:p>
            <a:pPr lvl="2" eaLnBrk="1" hangingPunct="1"/>
            <a:r>
              <a:rPr lang="en-US" altLang="en-US" sz="2000" dirty="0"/>
              <a:t>Overflow if result sign is 0</a:t>
            </a:r>
          </a:p>
        </p:txBody>
      </p:sp>
      <p:sp>
        <p:nvSpPr>
          <p:cNvPr id="9224" name="文本框 1"/>
          <p:cNvSpPr txBox="1">
            <a:spLocks noChangeArrowheads="1"/>
          </p:cNvSpPr>
          <p:nvPr/>
        </p:nvSpPr>
        <p:spPr bwMode="auto">
          <a:xfrm>
            <a:off x="6875463" y="4941888"/>
            <a:ext cx="32416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+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ve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: positive</a:t>
            </a:r>
          </a:p>
          <a:p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-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ve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: negative</a:t>
            </a:r>
            <a:endParaRPr lang="zh-CN" altLang="en-US" sz="20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35F115-FBEC-411B-926D-2ECDC8AD9239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61223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4"/>
          <p:cNvSpPr>
            <a:spLocks noGrp="1" noChangeArrowheads="1"/>
          </p:cNvSpPr>
          <p:nvPr>
            <p:ph type="title"/>
          </p:nvPr>
        </p:nvSpPr>
        <p:spPr>
          <a:xfrm>
            <a:off x="-108520" y="0"/>
            <a:ext cx="854075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Integer Subtraction</a:t>
            </a:r>
            <a:endParaRPr lang="en-AU" altLang="en-US" dirty="0" smtClean="0"/>
          </a:p>
        </p:txBody>
      </p:sp>
      <p:sp>
        <p:nvSpPr>
          <p:cNvPr id="1126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79512" y="1052736"/>
            <a:ext cx="8540750" cy="4194175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Add negation of second operand</a:t>
            </a:r>
          </a:p>
          <a:p>
            <a:pPr eaLnBrk="1" hangingPunct="1"/>
            <a:r>
              <a:rPr lang="en-US" altLang="en-US" sz="2800" dirty="0" smtClean="0"/>
              <a:t>Example: 7 – 6 = 7 + (–6)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dirty="0" smtClean="0"/>
              <a:t>	+7:	0000 0000 … 0000 0111</a:t>
            </a:r>
            <a:br>
              <a:rPr lang="en-US" altLang="en-US" sz="2400" dirty="0" smtClean="0"/>
            </a:br>
            <a:r>
              <a:rPr lang="en-US" altLang="en-US" sz="2400" u="sng" dirty="0" smtClean="0"/>
              <a:t>–6:	1111 1111 … 1111 1010</a:t>
            </a: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r>
              <a:rPr lang="en-US" altLang="en-US" sz="2400" dirty="0" smtClean="0"/>
              <a:t>+1:	0000 0000 … 0000 0001</a:t>
            </a:r>
          </a:p>
          <a:p>
            <a:pPr eaLnBrk="1" hangingPunct="1"/>
            <a:r>
              <a:rPr lang="en-US" altLang="en-US" sz="2800" dirty="0" smtClean="0"/>
              <a:t>Overflow if result out of range</a:t>
            </a:r>
          </a:p>
          <a:p>
            <a:pPr lvl="1" eaLnBrk="1" hangingPunct="1"/>
            <a:r>
              <a:rPr lang="en-US" altLang="en-US" sz="2400" dirty="0" smtClean="0"/>
              <a:t>Subtracting two +</a:t>
            </a:r>
            <a:r>
              <a:rPr lang="en-US" altLang="en-US" sz="2400" dirty="0" err="1" smtClean="0"/>
              <a:t>ve</a:t>
            </a:r>
            <a:r>
              <a:rPr lang="en-US" altLang="en-US" sz="2400" dirty="0" smtClean="0"/>
              <a:t> or two –</a:t>
            </a:r>
            <a:r>
              <a:rPr lang="en-US" altLang="en-US" sz="2400" dirty="0" err="1" smtClean="0"/>
              <a:t>ve</a:t>
            </a:r>
            <a:r>
              <a:rPr lang="en-US" altLang="en-US" sz="2400" dirty="0" smtClean="0"/>
              <a:t> operands, no overflow</a:t>
            </a:r>
          </a:p>
          <a:p>
            <a:pPr lvl="1" eaLnBrk="1" hangingPunct="1"/>
            <a:r>
              <a:rPr lang="en-US" altLang="en-US" sz="2400" dirty="0" smtClean="0"/>
              <a:t>Subtracting +</a:t>
            </a:r>
            <a:r>
              <a:rPr lang="en-US" altLang="en-US" sz="2400" dirty="0" err="1" smtClean="0"/>
              <a:t>ve</a:t>
            </a:r>
            <a:r>
              <a:rPr lang="en-US" altLang="en-US" sz="2400" dirty="0" smtClean="0"/>
              <a:t> from –</a:t>
            </a:r>
            <a:r>
              <a:rPr lang="en-US" altLang="en-US" sz="2400" dirty="0" err="1" smtClean="0"/>
              <a:t>ve</a:t>
            </a:r>
            <a:r>
              <a:rPr lang="en-US" altLang="en-US" sz="2400" dirty="0" smtClean="0"/>
              <a:t> operand</a:t>
            </a:r>
          </a:p>
          <a:p>
            <a:pPr lvl="2" eaLnBrk="1" hangingPunct="1"/>
            <a:r>
              <a:rPr lang="en-US" altLang="en-US" sz="2000" dirty="0" smtClean="0"/>
              <a:t>Overflow if result sign is 0</a:t>
            </a:r>
          </a:p>
          <a:p>
            <a:pPr lvl="1" eaLnBrk="1" hangingPunct="1"/>
            <a:r>
              <a:rPr lang="en-US" altLang="en-US" sz="2400" dirty="0" smtClean="0"/>
              <a:t>Subtracting –</a:t>
            </a:r>
            <a:r>
              <a:rPr lang="en-US" altLang="en-US" sz="2400" dirty="0" err="1" smtClean="0"/>
              <a:t>ve</a:t>
            </a:r>
            <a:r>
              <a:rPr lang="en-US" altLang="en-US" sz="2400" dirty="0" smtClean="0"/>
              <a:t> from +</a:t>
            </a:r>
            <a:r>
              <a:rPr lang="en-US" altLang="en-US" sz="2400" dirty="0" err="1" smtClean="0"/>
              <a:t>ve</a:t>
            </a:r>
            <a:r>
              <a:rPr lang="en-US" altLang="en-US" sz="2400" dirty="0" smtClean="0"/>
              <a:t> operand</a:t>
            </a:r>
          </a:p>
          <a:p>
            <a:pPr lvl="2" eaLnBrk="1" hangingPunct="1"/>
            <a:r>
              <a:rPr lang="en-US" altLang="en-US" sz="2000" dirty="0" smtClean="0"/>
              <a:t>Overflow if result sign is 1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35F115-FBEC-411B-926D-2ECDC8AD9239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3678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mtClean="0"/>
              <a:t>Arithmetic for Multimedia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 dirty="0" smtClean="0"/>
              <a:t>Graphics and media processing operates on vectors of 8-bit and 16-bit data</a:t>
            </a:r>
          </a:p>
          <a:p>
            <a:pPr lvl="1" eaLnBrk="1" hangingPunct="1"/>
            <a:r>
              <a:rPr lang="en-AU" altLang="en-US" dirty="0" smtClean="0"/>
              <a:t>Use 64-bit adder</a:t>
            </a:r>
          </a:p>
          <a:p>
            <a:pPr lvl="2" eaLnBrk="1" hangingPunct="1"/>
            <a:r>
              <a:rPr lang="en-AU" altLang="en-US" dirty="0" smtClean="0"/>
              <a:t>Operate on 8</a:t>
            </a:r>
            <a:r>
              <a:rPr lang="en-US" altLang="en-US" dirty="0" smtClean="0">
                <a:cs typeface="Arial" panose="020B0604020202020204" pitchFamily="34" charset="0"/>
              </a:rPr>
              <a:t>×8-bit, 4×16-bit, or 2×32-bit vectors</a:t>
            </a:r>
          </a:p>
          <a:p>
            <a:pPr lvl="1" eaLnBrk="1" hangingPunct="1"/>
            <a:r>
              <a:rPr lang="en-US" altLang="en-US" dirty="0" smtClean="0">
                <a:cs typeface="Arial" panose="020B0604020202020204" pitchFamily="34" charset="0"/>
              </a:rPr>
              <a:t>SIMD (single-instruction, multiple-data)</a:t>
            </a:r>
          </a:p>
          <a:p>
            <a:pPr eaLnBrk="1" hangingPunct="1"/>
            <a:r>
              <a:rPr lang="en-US" altLang="en-US" dirty="0" smtClean="0">
                <a:cs typeface="Arial" panose="020B0604020202020204" pitchFamily="34" charset="0"/>
              </a:rPr>
              <a:t>Saturating operations</a:t>
            </a:r>
          </a:p>
          <a:p>
            <a:pPr lvl="1" eaLnBrk="1" hangingPunct="1"/>
            <a:r>
              <a:rPr lang="en-US" altLang="en-US" dirty="0" smtClean="0">
                <a:cs typeface="Arial" panose="020B0604020202020204" pitchFamily="34" charset="0"/>
              </a:rPr>
              <a:t>On overflow, result is largest representable value</a:t>
            </a:r>
            <a:r>
              <a:rPr lang="zh-CN" altLang="en-US" dirty="0" smtClean="0">
                <a:cs typeface="Arial" panose="020B0604020202020204" pitchFamily="34" charset="0"/>
              </a:rPr>
              <a:t>   </a:t>
            </a:r>
            <a:r>
              <a:rPr lang="zh-CN" altLang="en-US" sz="2400" dirty="0" smtClean="0">
                <a:cs typeface="Arial" panose="020B0604020202020204" pitchFamily="34" charset="0"/>
              </a:rPr>
              <a:t>（</a:t>
            </a:r>
            <a:r>
              <a:rPr lang="zh-CN" altLang="en-US" sz="2400" dirty="0" smtClean="0">
                <a:solidFill>
                  <a:srgbClr val="0000FF"/>
                </a:solidFill>
                <a:cs typeface="Arial" panose="020B0604020202020204" pitchFamily="34" charset="0"/>
              </a:rPr>
              <a:t>此处有删除</a:t>
            </a:r>
            <a:r>
              <a:rPr lang="zh-CN" altLang="en-US" sz="2400" dirty="0" smtClean="0">
                <a:cs typeface="Arial" panose="020B0604020202020204" pitchFamily="34" charset="0"/>
              </a:rPr>
              <a:t>）</a:t>
            </a:r>
            <a:endParaRPr lang="en-US" altLang="en-US" sz="2400" dirty="0" smtClean="0"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35F115-FBEC-411B-926D-2ECDC8AD9239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51478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mtClean="0"/>
              <a:t>Arithmetic for Computers</a:t>
            </a:r>
          </a:p>
        </p:txBody>
      </p:sp>
      <p:sp>
        <p:nvSpPr>
          <p:cNvPr id="717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 smtClean="0"/>
              <a:t>Operations on integers</a:t>
            </a:r>
          </a:p>
          <a:p>
            <a:pPr lvl="1" eaLnBrk="1" hangingPunct="1"/>
            <a:r>
              <a:rPr lang="en-AU" altLang="en-US" smtClean="0"/>
              <a:t>Addition and subtraction</a:t>
            </a:r>
          </a:p>
          <a:p>
            <a:pPr lvl="1" eaLnBrk="1" hangingPunct="1"/>
            <a:r>
              <a:rPr lang="en-AU" altLang="en-US" smtClean="0"/>
              <a:t>Multiplication and division</a:t>
            </a:r>
          </a:p>
          <a:p>
            <a:pPr lvl="1" eaLnBrk="1" hangingPunct="1"/>
            <a:r>
              <a:rPr lang="en-AU" altLang="en-US" smtClean="0"/>
              <a:t>Dealing with overflow</a:t>
            </a:r>
          </a:p>
          <a:p>
            <a:pPr eaLnBrk="1" hangingPunct="1"/>
            <a:r>
              <a:rPr lang="en-AU" altLang="en-US" smtClean="0"/>
              <a:t>Floating-point real numbers</a:t>
            </a:r>
          </a:p>
          <a:p>
            <a:pPr lvl="1" eaLnBrk="1" hangingPunct="1"/>
            <a:r>
              <a:rPr lang="en-AU" altLang="en-US" smtClean="0"/>
              <a:t>Representation and operations </a:t>
            </a:r>
          </a:p>
        </p:txBody>
      </p:sp>
      <p:sp>
        <p:nvSpPr>
          <p:cNvPr id="7173" name="Text Box 9"/>
          <p:cNvSpPr txBox="1">
            <a:spLocks noChangeArrowheads="1"/>
          </p:cNvSpPr>
          <p:nvPr/>
        </p:nvSpPr>
        <p:spPr bwMode="auto">
          <a:xfrm rot="5400000">
            <a:off x="8017669" y="759619"/>
            <a:ext cx="18859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§3.1 Introduction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35F115-FBEC-411B-926D-2ECDC8AD9239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75117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31315" y="0"/>
            <a:ext cx="854075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Multiplication</a:t>
            </a:r>
            <a:endParaRPr lang="en-AU" altLang="en-US" dirty="0" smtClean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766762"/>
          </a:xfrm>
        </p:spPr>
        <p:txBody>
          <a:bodyPr/>
          <a:lstStyle/>
          <a:p>
            <a:pPr eaLnBrk="1" hangingPunct="1"/>
            <a:r>
              <a:rPr lang="en-US" altLang="en-US" smtClean="0"/>
              <a:t>Start with long-multiplication approach</a:t>
            </a:r>
            <a:endParaRPr lang="en-AU" altLang="en-US" smtClean="0"/>
          </a:p>
        </p:txBody>
      </p:sp>
      <p:grpSp>
        <p:nvGrpSpPr>
          <p:cNvPr id="15365" name="Group 4"/>
          <p:cNvGrpSpPr>
            <a:grpSpLocks/>
          </p:cNvGrpSpPr>
          <p:nvPr/>
        </p:nvGrpSpPr>
        <p:grpSpPr bwMode="auto">
          <a:xfrm>
            <a:off x="1808163" y="2349500"/>
            <a:ext cx="1250950" cy="2225675"/>
            <a:chOff x="703" y="1616"/>
            <a:chExt cx="788" cy="1402"/>
          </a:xfrm>
        </p:grpSpPr>
        <p:sp>
          <p:nvSpPr>
            <p:cNvPr id="15372" name="Text Box 5"/>
            <p:cNvSpPr txBox="1">
              <a:spLocks noChangeArrowheads="1"/>
            </p:cNvSpPr>
            <p:nvPr/>
          </p:nvSpPr>
          <p:spPr bwMode="auto">
            <a:xfrm>
              <a:off x="703" y="1616"/>
              <a:ext cx="788" cy="1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Lucida Console" panose="020B0609040504020204" pitchFamily="49" charset="0"/>
                </a:rPr>
                <a:t>   1000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Lucida Console" panose="020B0609040504020204" pitchFamily="49" charset="0"/>
                </a:rPr>
                <a:t>×  1001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Lucida Console" panose="020B0609040504020204" pitchFamily="49" charset="0"/>
                </a:rPr>
                <a:t>   1000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Lucida Console" panose="020B0609040504020204" pitchFamily="49" charset="0"/>
                </a:rPr>
                <a:t>  0000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Lucida Console" panose="020B0609040504020204" pitchFamily="49" charset="0"/>
                </a:rPr>
                <a:t> 0000 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Lucida Console" panose="020B0609040504020204" pitchFamily="49" charset="0"/>
                </a:rPr>
                <a:t>1000  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Lucida Console" panose="020B0609040504020204" pitchFamily="49" charset="0"/>
                </a:rPr>
                <a:t>1001000</a:t>
              </a:r>
              <a:endParaRPr lang="en-AU" altLang="en-US" sz="2000" dirty="0">
                <a:latin typeface="Lucida Console" panose="020B0609040504020204" pitchFamily="49" charset="0"/>
              </a:endParaRPr>
            </a:p>
          </p:txBody>
        </p:sp>
        <p:sp>
          <p:nvSpPr>
            <p:cNvPr id="15373" name="Line 6"/>
            <p:cNvSpPr>
              <a:spLocks noChangeShapeType="1"/>
            </p:cNvSpPr>
            <p:nvPr/>
          </p:nvSpPr>
          <p:spPr bwMode="auto">
            <a:xfrm flipH="1">
              <a:off x="703" y="2024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4" name="Line 7"/>
            <p:cNvSpPr>
              <a:spLocks noChangeShapeType="1"/>
            </p:cNvSpPr>
            <p:nvPr/>
          </p:nvSpPr>
          <p:spPr bwMode="auto">
            <a:xfrm flipH="1">
              <a:off x="703" y="2795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366" name="Text Box 9"/>
          <p:cNvSpPr txBox="1">
            <a:spLocks noChangeArrowheads="1"/>
          </p:cNvSpPr>
          <p:nvPr/>
        </p:nvSpPr>
        <p:spPr bwMode="auto">
          <a:xfrm>
            <a:off x="682625" y="4803775"/>
            <a:ext cx="2305050" cy="92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Length of product is the sum of operand lengths</a:t>
            </a:r>
            <a:endParaRPr lang="en-AU" altLang="en-US" sz="1800"/>
          </a:p>
        </p:txBody>
      </p:sp>
      <p:sp>
        <p:nvSpPr>
          <p:cNvPr id="15367" name="AutoShape 10"/>
          <p:cNvSpPr>
            <a:spLocks/>
          </p:cNvSpPr>
          <p:nvPr/>
        </p:nvSpPr>
        <p:spPr bwMode="auto">
          <a:xfrm>
            <a:off x="179388" y="2090738"/>
            <a:ext cx="1439862" cy="330200"/>
          </a:xfrm>
          <a:prstGeom prst="borderCallout1">
            <a:avLst>
              <a:gd name="adj1" fmla="val 34616"/>
              <a:gd name="adj2" fmla="val 105292"/>
              <a:gd name="adj3" fmla="val 121634"/>
              <a:gd name="adj4" fmla="val 14487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multiplicand</a:t>
            </a:r>
            <a:endParaRPr lang="en-AU" altLang="en-US" sz="1600"/>
          </a:p>
        </p:txBody>
      </p:sp>
      <p:sp>
        <p:nvSpPr>
          <p:cNvPr id="15368" name="AutoShape 11"/>
          <p:cNvSpPr>
            <a:spLocks/>
          </p:cNvSpPr>
          <p:nvPr/>
        </p:nvSpPr>
        <p:spPr bwMode="auto">
          <a:xfrm>
            <a:off x="179388" y="2565400"/>
            <a:ext cx="1439862" cy="330200"/>
          </a:xfrm>
          <a:prstGeom prst="borderCallout1">
            <a:avLst>
              <a:gd name="adj1" fmla="val 34616"/>
              <a:gd name="adj2" fmla="val 105292"/>
              <a:gd name="adj3" fmla="val 69231"/>
              <a:gd name="adj4" fmla="val 14663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multiplier</a:t>
            </a:r>
            <a:endParaRPr lang="en-AU" altLang="en-US" sz="1600"/>
          </a:p>
        </p:txBody>
      </p:sp>
      <p:sp>
        <p:nvSpPr>
          <p:cNvPr id="15369" name="AutoShape 12"/>
          <p:cNvSpPr>
            <a:spLocks/>
          </p:cNvSpPr>
          <p:nvPr/>
        </p:nvSpPr>
        <p:spPr bwMode="auto">
          <a:xfrm>
            <a:off x="179388" y="4149725"/>
            <a:ext cx="1150937" cy="358775"/>
          </a:xfrm>
          <a:prstGeom prst="borderCallout1">
            <a:avLst>
              <a:gd name="adj1" fmla="val 31856"/>
              <a:gd name="adj2" fmla="val 106620"/>
              <a:gd name="adj3" fmla="val 58407"/>
              <a:gd name="adj4" fmla="val 14455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product</a:t>
            </a:r>
            <a:endParaRPr lang="en-AU" altLang="en-US" sz="1600"/>
          </a:p>
        </p:txBody>
      </p:sp>
      <p:sp>
        <p:nvSpPr>
          <p:cNvPr id="15370" name="Text Box 14"/>
          <p:cNvSpPr txBox="1">
            <a:spLocks noChangeArrowheads="1"/>
          </p:cNvSpPr>
          <p:nvPr/>
        </p:nvSpPr>
        <p:spPr bwMode="auto">
          <a:xfrm rot="5400000">
            <a:off x="7954169" y="823119"/>
            <a:ext cx="20129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§3.3 Multiplication</a:t>
            </a:r>
          </a:p>
        </p:txBody>
      </p:sp>
      <p:pic>
        <p:nvPicPr>
          <p:cNvPr id="15371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213" y="2276475"/>
            <a:ext cx="5197475" cy="297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35F115-FBEC-411B-926D-2ECDC8AD9239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60385"/>
            <a:ext cx="9151869" cy="63011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012160" y="170080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Unsigned integer multiply</a:t>
            </a:r>
            <a:endParaRPr lang="zh-CN" altLang="en-US" sz="1800" dirty="0"/>
          </a:p>
        </p:txBody>
      </p:sp>
      <p:sp>
        <p:nvSpPr>
          <p:cNvPr id="5" name="文本框 4"/>
          <p:cNvSpPr txBox="1"/>
          <p:nvPr/>
        </p:nvSpPr>
        <p:spPr>
          <a:xfrm>
            <a:off x="467544" y="188640"/>
            <a:ext cx="777686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3.3 </a:t>
            </a:r>
            <a:r>
              <a:rPr lang="en-US" altLang="zh-CN" sz="3200" dirty="0"/>
              <a:t>Multiplication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933874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6632"/>
            <a:ext cx="854075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Multiplication Hardware</a:t>
            </a:r>
            <a:endParaRPr lang="en-AU" altLang="en-US" dirty="0" smtClean="0"/>
          </a:p>
        </p:txBody>
      </p:sp>
      <p:sp>
        <p:nvSpPr>
          <p:cNvPr id="17412" name="AutoShape 5"/>
          <p:cNvSpPr>
            <a:spLocks/>
          </p:cNvSpPr>
          <p:nvPr/>
        </p:nvSpPr>
        <p:spPr bwMode="auto">
          <a:xfrm>
            <a:off x="6156970" y="4653757"/>
            <a:ext cx="1439863" cy="330200"/>
          </a:xfrm>
          <a:prstGeom prst="borderCallout1">
            <a:avLst>
              <a:gd name="adj1" fmla="val 34616"/>
              <a:gd name="adj2" fmla="val -5292"/>
              <a:gd name="adj3" fmla="val -167787"/>
              <a:gd name="adj4" fmla="val -4035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Initially 0</a:t>
            </a:r>
            <a:endParaRPr lang="en-AU" altLang="en-US" sz="1600">
              <a:latin typeface="Tahoma" panose="020B0604030504040204" pitchFamily="34" charset="0"/>
            </a:endParaRPr>
          </a:p>
        </p:txBody>
      </p:sp>
      <p:pic>
        <p:nvPicPr>
          <p:cNvPr id="17413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8" y="1438275"/>
            <a:ext cx="3484562" cy="471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124744"/>
            <a:ext cx="5199063" cy="297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35F115-FBEC-411B-926D-2ECDC8AD9239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3887787" y="5373216"/>
            <a:ext cx="525621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128-bit ALU has no 1-bit CF (carry flag),because no carry happens.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endParaRPr lang="en-US" altLang="zh-CN" sz="18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42652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872" y="1340768"/>
            <a:ext cx="5652120" cy="4392488"/>
          </a:xfrm>
          <a:prstGeom prst="rect">
            <a:avLst/>
          </a:prstGeom>
        </p:spPr>
      </p:pic>
      <p:pic>
        <p:nvPicPr>
          <p:cNvPr id="17413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672"/>
            <a:ext cx="3484562" cy="5793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35F115-FBEC-411B-926D-2ECDC8AD9239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3779912" y="548680"/>
            <a:ext cx="48965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/>
              <a:t>0010*0011=2*3=6</a:t>
            </a:r>
          </a:p>
          <a:p>
            <a:r>
              <a:rPr lang="en-US" altLang="zh-CN" sz="2000" dirty="0" smtClean="0"/>
              <a:t>Multiplicand: 0010,   Multiplier:0011</a:t>
            </a:r>
          </a:p>
          <a:p>
            <a:r>
              <a:rPr lang="en-US" altLang="zh-CN" sz="2000" dirty="0" smtClean="0"/>
              <a:t>			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576949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0"/>
            <a:ext cx="854075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Multiplication Hardware</a:t>
            </a:r>
            <a:endParaRPr lang="en-AU" altLang="en-US" dirty="0" smtClean="0"/>
          </a:p>
        </p:txBody>
      </p:sp>
      <p:sp>
        <p:nvSpPr>
          <p:cNvPr id="19460" name="文本框 7"/>
          <p:cNvSpPr txBox="1">
            <a:spLocks noChangeArrowheads="1"/>
          </p:cNvSpPr>
          <p:nvPr/>
        </p:nvSpPr>
        <p:spPr bwMode="auto">
          <a:xfrm>
            <a:off x="318120" y="908720"/>
            <a:ext cx="882015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400" b="0" dirty="0">
                <a:solidFill>
                  <a:srgbClr val="0000FF"/>
                </a:solidFill>
                <a:ea typeface="宋体" panose="02010600030101010101" pitchFamily="2" charset="-122"/>
              </a:rPr>
              <a:t>64 loops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400" b="0" dirty="0">
                <a:solidFill>
                  <a:srgbClr val="0000FF"/>
                </a:solidFill>
                <a:ea typeface="宋体" panose="02010600030101010101" pitchFamily="2" charset="-122"/>
              </a:rPr>
              <a:t>Each loop contains 3 step (3 cycles):</a:t>
            </a:r>
          </a:p>
          <a:p>
            <a:pPr lvl="1">
              <a:spcBef>
                <a:spcPct val="0"/>
              </a:spcBef>
              <a:buClrTx/>
              <a:buSzTx/>
              <a:buFontTx/>
              <a:buAutoNum type="circleNumDbPlain"/>
            </a:pPr>
            <a:r>
              <a:rPr lang="en-US" altLang="zh-CN" sz="2400" b="0" dirty="0">
                <a:solidFill>
                  <a:srgbClr val="0000FF"/>
                </a:solidFill>
                <a:ea typeface="宋体" panose="02010600030101010101" pitchFamily="2" charset="-122"/>
              </a:rPr>
              <a:t>If multipiler0==1 then multiplicand &lt;= multiplicand + product</a:t>
            </a:r>
          </a:p>
          <a:p>
            <a:pPr lvl="1">
              <a:spcBef>
                <a:spcPct val="0"/>
              </a:spcBef>
              <a:buClrTx/>
              <a:buSzTx/>
              <a:buFontTx/>
              <a:buAutoNum type="circleNumDbPlain"/>
            </a:pPr>
            <a:r>
              <a:rPr lang="en-US" altLang="zh-CN" sz="2400" b="0" dirty="0">
                <a:solidFill>
                  <a:srgbClr val="0000FF"/>
                </a:solidFill>
                <a:ea typeface="宋体" panose="02010600030101010101" pitchFamily="2" charset="-122"/>
              </a:rPr>
              <a:t>shift the multiplicand reg. left 1 bit</a:t>
            </a:r>
          </a:p>
          <a:p>
            <a:pPr lvl="1">
              <a:spcBef>
                <a:spcPct val="0"/>
              </a:spcBef>
              <a:buClrTx/>
              <a:buSzTx/>
              <a:buFontTx/>
              <a:buAutoNum type="circleNumDbPlain"/>
            </a:pPr>
            <a:r>
              <a:rPr lang="en-US" altLang="zh-CN" sz="2400" b="0" dirty="0">
                <a:solidFill>
                  <a:srgbClr val="0000FF"/>
                </a:solidFill>
                <a:ea typeface="宋体" panose="02010600030101010101" pitchFamily="2" charset="-122"/>
              </a:rPr>
              <a:t>shift the multiplier reg. right 1 bit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400" b="0" dirty="0">
                <a:solidFill>
                  <a:srgbClr val="0000FF"/>
                </a:solidFill>
                <a:ea typeface="宋体" panose="02010600030101010101" pitchFamily="2" charset="-122"/>
              </a:rPr>
              <a:t>Total cycles = 64*3 =192, almost 200 clock cycles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400" b="0" dirty="0">
                <a:solidFill>
                  <a:srgbClr val="0000FF"/>
                </a:solidFill>
                <a:ea typeface="宋体" panose="02010600030101010101" pitchFamily="2" charset="-122"/>
              </a:rPr>
              <a:t>Time optimization:</a:t>
            </a:r>
          </a:p>
          <a:p>
            <a:pPr lvl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400" b="0" dirty="0">
                <a:solidFill>
                  <a:srgbClr val="0000FF"/>
                </a:solidFill>
                <a:ea typeface="宋体" panose="02010600030101010101" pitchFamily="2" charset="-122"/>
              </a:rPr>
              <a:t>The speed up comes from performing 3 steps in 1 cycle in parallel, i.e. simultaneously.</a:t>
            </a:r>
          </a:p>
          <a:p>
            <a:pPr lvl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400" b="0" dirty="0">
                <a:solidFill>
                  <a:srgbClr val="0000FF"/>
                </a:solidFill>
                <a:ea typeface="宋体" panose="02010600030101010101" pitchFamily="2" charset="-122"/>
              </a:rPr>
              <a:t>For 3 registers: multiplicand, multiplier , product, value of each reg. changes at the end of a clock cycle simultaneously. </a:t>
            </a:r>
          </a:p>
          <a:p>
            <a:pPr lvl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400" b="0" dirty="0">
                <a:solidFill>
                  <a:srgbClr val="0000FF"/>
                </a:solidFill>
                <a:ea typeface="宋体" panose="02010600030101010101" pitchFamily="2" charset="-122"/>
              </a:rPr>
              <a:t>192 cycles </a:t>
            </a:r>
            <a:r>
              <a:rPr lang="en-US" altLang="zh-CN" sz="2400" b="0" dirty="0">
                <a:solidFill>
                  <a:srgbClr val="0000FF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 64 </a:t>
            </a:r>
            <a:r>
              <a:rPr lang="en-US" altLang="zh-CN" sz="2400" b="0" dirty="0" smtClean="0">
                <a:solidFill>
                  <a:srgbClr val="0000FF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cycles</a:t>
            </a:r>
            <a:endParaRPr lang="en-US" altLang="zh-CN" sz="1800" b="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35F115-FBEC-411B-926D-2ECDC8AD9239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57304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7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836613"/>
            <a:ext cx="4032250" cy="286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052513"/>
            <a:ext cx="3922713" cy="559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矩形 5"/>
          <p:cNvSpPr>
            <a:spLocks noChangeArrowheads="1"/>
          </p:cNvSpPr>
          <p:nvPr/>
        </p:nvSpPr>
        <p:spPr bwMode="auto">
          <a:xfrm>
            <a:off x="611560" y="116632"/>
            <a:ext cx="802798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dirty="0"/>
              <a:t>Optimized </a:t>
            </a:r>
            <a:r>
              <a:rPr lang="en-US" altLang="en-US" dirty="0" smtClean="0"/>
              <a:t>Multiplier</a:t>
            </a:r>
            <a:r>
              <a:rPr lang="en-US" altLang="en-US" dirty="0"/>
              <a:t>: Less Register Size</a:t>
            </a:r>
            <a:endParaRPr lang="zh-CN" altLang="en-US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35F115-FBEC-411B-926D-2ECDC8AD9239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4048" y="4005064"/>
            <a:ext cx="2448272" cy="259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9468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7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836613"/>
            <a:ext cx="4032250" cy="286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052513"/>
            <a:ext cx="3922713" cy="559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矩形 5"/>
          <p:cNvSpPr>
            <a:spLocks noChangeArrowheads="1"/>
          </p:cNvSpPr>
          <p:nvPr/>
        </p:nvSpPr>
        <p:spPr bwMode="auto">
          <a:xfrm>
            <a:off x="611560" y="116632"/>
            <a:ext cx="802798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dirty="0"/>
              <a:t>Optimized </a:t>
            </a:r>
            <a:r>
              <a:rPr lang="en-US" altLang="en-US" dirty="0" smtClean="0"/>
              <a:t>Multiplier</a:t>
            </a:r>
            <a:r>
              <a:rPr lang="en-US" altLang="en-US" dirty="0"/>
              <a:t>: Less Register Size</a:t>
            </a:r>
            <a:endParaRPr lang="zh-CN" altLang="en-US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1510" name="文本框 7"/>
          <p:cNvSpPr txBox="1">
            <a:spLocks noChangeArrowheads="1"/>
          </p:cNvSpPr>
          <p:nvPr/>
        </p:nvSpPr>
        <p:spPr bwMode="auto">
          <a:xfrm>
            <a:off x="4140200" y="3933825"/>
            <a:ext cx="4824413" cy="313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800" b="0" dirty="0">
                <a:solidFill>
                  <a:srgbClr val="0000FF"/>
                </a:solidFill>
                <a:ea typeface="宋体" panose="02010600030101010101" pitchFamily="2" charset="-122"/>
              </a:rPr>
              <a:t>Put 64-bit multiplier into right half of product register.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800" b="0" dirty="0">
                <a:solidFill>
                  <a:srgbClr val="0000FF"/>
                </a:solidFill>
                <a:ea typeface="宋体" panose="02010600030101010101" pitchFamily="2" charset="-122"/>
              </a:rPr>
              <a:t>64-bit ALU provides 64-bit sum and 1-bit CF (carry flag),total 65 bits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800" b="0" dirty="0">
                <a:solidFill>
                  <a:srgbClr val="0000FF"/>
                </a:solidFill>
                <a:ea typeface="宋体" panose="02010600030101010101" pitchFamily="2" charset="-122"/>
              </a:rPr>
              <a:t>Product reg. also has 1 extra CF bit  in the left, this CF also shift right into MSB of product in each product right shift.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800" b="0" dirty="0">
                <a:solidFill>
                  <a:srgbClr val="0000FF"/>
                </a:solidFill>
                <a:ea typeface="宋体" panose="02010600030101010101" pitchFamily="2" charset="-122"/>
              </a:rPr>
              <a:t>ALU CF bit also move into product CF after each addition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endParaRPr lang="en-US" altLang="zh-CN" sz="1800" b="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endParaRPr lang="zh-CN" altLang="en-US" sz="1800" b="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35F115-FBEC-411B-926D-2ECDC8AD9239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9381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文本框 7"/>
          <p:cNvSpPr txBox="1">
            <a:spLocks noChangeArrowheads="1"/>
          </p:cNvSpPr>
          <p:nvPr/>
        </p:nvSpPr>
        <p:spPr bwMode="auto">
          <a:xfrm>
            <a:off x="318120" y="908720"/>
            <a:ext cx="882015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400" b="0" dirty="0" smtClean="0">
                <a:solidFill>
                  <a:srgbClr val="0000FF"/>
                </a:solidFill>
              </a:rPr>
              <a:t>为什么</a:t>
            </a:r>
            <a:r>
              <a:rPr lang="en-US" altLang="zh-CN" sz="2400" b="0" dirty="0" smtClean="0">
                <a:solidFill>
                  <a:srgbClr val="0000FF"/>
                </a:solidFill>
              </a:rPr>
              <a:t>64</a:t>
            </a:r>
            <a:r>
              <a:rPr lang="zh-CN" altLang="en-US" sz="2400" b="0" dirty="0" smtClean="0">
                <a:solidFill>
                  <a:srgbClr val="0000FF"/>
                </a:solidFill>
              </a:rPr>
              <a:t>位加法器每次产生进位是可能的，必须放入乘积寄存器，不能忽略？</a:t>
            </a:r>
            <a:endParaRPr lang="en-US" altLang="zh-CN" sz="2400" b="0" dirty="0" smtClean="0">
              <a:solidFill>
                <a:srgbClr val="0000FF"/>
              </a:solidFill>
            </a:endParaRPr>
          </a:p>
          <a:p>
            <a:pPr lvl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000" b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以</a:t>
            </a:r>
            <a:r>
              <a:rPr lang="en-US" altLang="zh-CN" sz="2000" b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zh-CN" altLang="en-US" sz="2000" b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位</a:t>
            </a:r>
            <a:r>
              <a:rPr lang="en-US" altLang="zh-CN" sz="2000" b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CN" altLang="en-US" sz="2000" b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进制数</a:t>
            </a:r>
            <a:r>
              <a:rPr lang="en-US" altLang="zh-CN" sz="2000" b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1110*1011</a:t>
            </a:r>
            <a:r>
              <a:rPr lang="zh-CN" altLang="en-US" sz="2000" b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的乘法为例，下图红框中的</a:t>
            </a:r>
            <a:r>
              <a:rPr lang="en-US" altLang="zh-CN" sz="2000" b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CN" altLang="en-US" sz="2000" b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个</a:t>
            </a:r>
            <a:r>
              <a:rPr lang="en-US" altLang="zh-CN" sz="2000" b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zh-CN" altLang="en-US" sz="2000" b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位数相加后有进位</a:t>
            </a:r>
            <a:r>
              <a:rPr lang="en-US" altLang="zh-CN" sz="2000" b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zh-CN" altLang="en-US" sz="2000" b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，得到累加和</a:t>
            </a:r>
            <a:r>
              <a:rPr lang="en-US" altLang="zh-CN" sz="2000" b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10110</a:t>
            </a:r>
            <a:r>
              <a:rPr lang="zh-CN" altLang="en-US" sz="2000" b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en-US" altLang="zh-CN" sz="2000" b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10110</a:t>
            </a:r>
            <a:r>
              <a:rPr lang="zh-CN" altLang="en-US" sz="2000" b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的最高位</a:t>
            </a:r>
            <a:r>
              <a:rPr lang="en-US" altLang="zh-CN" sz="2000" b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zh-CN" altLang="en-US" sz="2000" b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是进位，必须放入</a:t>
            </a:r>
            <a:r>
              <a:rPr lang="zh-CN" altLang="en-US" sz="2000" b="0" dirty="0">
                <a:solidFill>
                  <a:srgbClr val="0000FF"/>
                </a:solidFill>
              </a:rPr>
              <a:t>乘积</a:t>
            </a:r>
            <a:r>
              <a:rPr lang="zh-CN" altLang="en-US" sz="2000" b="0" dirty="0" smtClean="0">
                <a:solidFill>
                  <a:srgbClr val="0000FF"/>
                </a:solidFill>
              </a:rPr>
              <a:t>寄存器，如果忽略这个</a:t>
            </a:r>
            <a:r>
              <a:rPr lang="zh-CN" altLang="en-US" sz="2000" b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进位，</a:t>
            </a:r>
            <a:r>
              <a:rPr lang="en-US" altLang="zh-CN" sz="2000" b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1110*1011</a:t>
            </a:r>
            <a:r>
              <a:rPr lang="zh-CN" altLang="en-US" sz="2000" b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的乘积（最终位于乘积寄存器）就会出错。</a:t>
            </a:r>
            <a:endParaRPr lang="en-US" altLang="zh-CN" sz="2000" b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35F115-FBEC-411B-926D-2ECDC8AD9239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2852936"/>
            <a:ext cx="5184576" cy="317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6491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7"/>
          <p:cNvSpPr>
            <a:spLocks noChangeArrowheads="1"/>
          </p:cNvSpPr>
          <p:nvPr/>
        </p:nvSpPr>
        <p:spPr bwMode="auto">
          <a:xfrm>
            <a:off x="323850" y="2636838"/>
            <a:ext cx="8351838" cy="388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en-US" altLang="en-US" sz="2400" b="0" dirty="0" smtClean="0">
                <a:solidFill>
                  <a:srgbClr val="0000FF"/>
                </a:solidFill>
              </a:rPr>
              <a:t>Time optimization</a:t>
            </a:r>
            <a:r>
              <a:rPr lang="en-US" altLang="en-US" sz="2400" b="0" dirty="0">
                <a:solidFill>
                  <a:srgbClr val="0000FF"/>
                </a:solidFill>
              </a:rPr>
              <a:t> : Less Cycles</a:t>
            </a:r>
            <a:endParaRPr lang="en-US" altLang="en-US" sz="2400" b="0" dirty="0" smtClean="0">
              <a:solidFill>
                <a:srgbClr val="0000FF"/>
              </a:solidFill>
            </a:endParaRPr>
          </a:p>
          <a:p>
            <a:pPr eaLnBrk="1" hangingPunct="1">
              <a:defRPr/>
            </a:pPr>
            <a:r>
              <a:rPr lang="en-US" altLang="en-US" sz="2000" b="0" dirty="0" smtClean="0">
                <a:solidFill>
                  <a:srgbClr val="0000FF"/>
                </a:solidFill>
              </a:rPr>
              <a:t>64 </a:t>
            </a:r>
            <a:r>
              <a:rPr lang="en-US" altLang="en-US" sz="2000" b="0" dirty="0" err="1" smtClean="0">
                <a:solidFill>
                  <a:srgbClr val="0000FF"/>
                </a:solidFill>
              </a:rPr>
              <a:t>loops,each</a:t>
            </a:r>
            <a:r>
              <a:rPr lang="en-US" altLang="en-US" sz="2000" b="0" dirty="0" smtClean="0">
                <a:solidFill>
                  <a:srgbClr val="0000FF"/>
                </a:solidFill>
              </a:rPr>
              <a:t> loop takes 1 cycle (originally each loop takes </a:t>
            </a:r>
            <a:r>
              <a:rPr lang="en-US" altLang="en-US" sz="2000" b="0" dirty="0">
                <a:solidFill>
                  <a:srgbClr val="0000FF"/>
                </a:solidFill>
              </a:rPr>
              <a:t>3</a:t>
            </a:r>
            <a:r>
              <a:rPr lang="en-US" altLang="en-US" sz="2000" b="0" dirty="0" smtClean="0">
                <a:solidFill>
                  <a:srgbClr val="0000FF"/>
                </a:solidFill>
              </a:rPr>
              <a:t> cycles)</a:t>
            </a:r>
          </a:p>
          <a:p>
            <a:pPr eaLnBrk="1" hangingPunct="1">
              <a:defRPr/>
            </a:pPr>
            <a:r>
              <a:rPr lang="en-US" altLang="en-US" sz="2000" b="0" dirty="0" smtClean="0">
                <a:solidFill>
                  <a:srgbClr val="0000FF"/>
                </a:solidFill>
              </a:rPr>
              <a:t>If multipiler0==1 then do :</a:t>
            </a:r>
          </a:p>
          <a:p>
            <a:pPr lvl="1" eaLnBrk="1" hangingPunct="1">
              <a:defRPr/>
            </a:pPr>
            <a:r>
              <a:rPr lang="en-US" altLang="en-US" sz="2000" b="0" dirty="0" smtClean="0">
                <a:solidFill>
                  <a:srgbClr val="0000FF"/>
                </a:solidFill>
              </a:rPr>
              <a:t>A1:P126-P63 &lt;= (multiplicand + upper 64-bit of product)</a:t>
            </a:r>
          </a:p>
          <a:p>
            <a:pPr lvl="1" eaLnBrk="1" hangingPunct="1">
              <a:defRPr/>
            </a:pPr>
            <a:r>
              <a:rPr lang="en-US" altLang="en-US" sz="2000" b="0" dirty="0" smtClean="0">
                <a:solidFill>
                  <a:srgbClr val="0000FF"/>
                </a:solidFill>
              </a:rPr>
              <a:t>A2: P127 &lt;= ALU-CF</a:t>
            </a:r>
          </a:p>
          <a:p>
            <a:pPr lvl="1" eaLnBrk="1" hangingPunct="1">
              <a:defRPr/>
            </a:pPr>
            <a:r>
              <a:rPr lang="en-US" altLang="en-US" sz="2000" b="0" dirty="0" smtClean="0">
                <a:solidFill>
                  <a:srgbClr val="0000FF"/>
                </a:solidFill>
              </a:rPr>
              <a:t>A3: lower 64 bits of product reg. shift right 1 bit ( P63=&gt;P62=&gt;P61=&gt;...P1=&gt;P0)</a:t>
            </a:r>
          </a:p>
          <a:p>
            <a:pPr eaLnBrk="1" hangingPunct="1">
              <a:defRPr/>
            </a:pPr>
            <a:r>
              <a:rPr lang="en-US" altLang="en-US" sz="2000" b="0" dirty="0" smtClean="0">
                <a:solidFill>
                  <a:srgbClr val="0000FF"/>
                </a:solidFill>
              </a:rPr>
              <a:t>else do:   </a:t>
            </a:r>
          </a:p>
          <a:p>
            <a:pPr lvl="1" eaLnBrk="1" hangingPunct="1">
              <a:defRPr/>
            </a:pPr>
            <a:r>
              <a:rPr lang="en-US" altLang="en-US" sz="2000" b="0" dirty="0" smtClean="0">
                <a:solidFill>
                  <a:srgbClr val="0000FF"/>
                </a:solidFill>
              </a:rPr>
              <a:t>128-bit of product reg. shifts right 1 bit logically (0=&gt;P127=&gt;P126=&gt;P125=&gt;...P2=&gt;P1=&gt;P0)</a:t>
            </a:r>
          </a:p>
        </p:txBody>
      </p:sp>
      <p:pic>
        <p:nvPicPr>
          <p:cNvPr id="2355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188913"/>
            <a:ext cx="3960812" cy="286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Rectangle 7"/>
          <p:cNvSpPr>
            <a:spLocks noChangeArrowheads="1"/>
          </p:cNvSpPr>
          <p:nvPr/>
        </p:nvSpPr>
        <p:spPr bwMode="auto">
          <a:xfrm>
            <a:off x="611188" y="1125538"/>
            <a:ext cx="424815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0" dirty="0">
                <a:solidFill>
                  <a:srgbClr val="0000FF"/>
                </a:solidFill>
              </a:rPr>
              <a:t>following A1,A2,A3 are done simultaneously in 1 cycle.</a:t>
            </a:r>
          </a:p>
          <a:p>
            <a:pPr eaLnBrk="1" hangingPunct="1"/>
            <a:r>
              <a:rPr lang="en-US" altLang="en-US" sz="2000" b="0" dirty="0">
                <a:solidFill>
                  <a:srgbClr val="0000FF"/>
                </a:solidFill>
              </a:rPr>
              <a:t>Product reg. has 128 bits: </a:t>
            </a:r>
            <a:r>
              <a:rPr lang="en-US" altLang="en-US" sz="2000" b="0" dirty="0" smtClean="0">
                <a:solidFill>
                  <a:srgbClr val="0000FF"/>
                </a:solidFill>
              </a:rPr>
              <a:t>P0, P1, P2, …  P126, P127</a:t>
            </a:r>
            <a:endParaRPr lang="en-US" altLang="en-US" sz="2000" b="0" dirty="0">
              <a:solidFill>
                <a:srgbClr val="0000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35F115-FBEC-411B-926D-2ECDC8AD9239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26672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6"/>
          <p:cNvSpPr>
            <a:spLocks noGrp="1" noChangeArrowheads="1"/>
          </p:cNvSpPr>
          <p:nvPr>
            <p:ph type="title"/>
          </p:nvPr>
        </p:nvSpPr>
        <p:spPr>
          <a:xfrm>
            <a:off x="179512" y="0"/>
            <a:ext cx="854075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Faster Multiplier</a:t>
            </a:r>
            <a:endParaRPr lang="en-AU" altLang="en-US" dirty="0" smtClean="0"/>
          </a:p>
        </p:txBody>
      </p:sp>
      <p:sp>
        <p:nvSpPr>
          <p:cNvPr id="2150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223962"/>
          </a:xfrm>
        </p:spPr>
        <p:txBody>
          <a:bodyPr/>
          <a:lstStyle/>
          <a:p>
            <a:pPr eaLnBrk="1" hangingPunct="1"/>
            <a:r>
              <a:rPr lang="en-US" altLang="en-US" smtClean="0"/>
              <a:t>Uses multiple adders</a:t>
            </a:r>
          </a:p>
          <a:p>
            <a:pPr lvl="1" eaLnBrk="1" hangingPunct="1"/>
            <a:r>
              <a:rPr lang="en-US" altLang="en-US" smtClean="0"/>
              <a:t>Cost/performance tradeoff</a:t>
            </a:r>
          </a:p>
        </p:txBody>
      </p:sp>
      <p:sp>
        <p:nvSpPr>
          <p:cNvPr id="21509" name="Rectangle 8"/>
          <p:cNvSpPr>
            <a:spLocks noChangeArrowheads="1"/>
          </p:cNvSpPr>
          <p:nvPr/>
        </p:nvSpPr>
        <p:spPr bwMode="auto">
          <a:xfrm>
            <a:off x="684213" y="5157788"/>
            <a:ext cx="8270875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Can be pipelined</a:t>
            </a:r>
          </a:p>
          <a:p>
            <a:pPr lvl="1" eaLnBrk="1" hangingPunct="1"/>
            <a:r>
              <a:rPr lang="en-US" altLang="en-US"/>
              <a:t>Several multiplication performed in parallel</a:t>
            </a:r>
          </a:p>
        </p:txBody>
      </p:sp>
      <p:pic>
        <p:nvPicPr>
          <p:cNvPr id="21510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788" y="2333625"/>
            <a:ext cx="7294562" cy="282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35F115-FBEC-411B-926D-2ECDC8AD9239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34821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1" y="1484784"/>
            <a:ext cx="8859698" cy="3815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FE1C8E-5B8F-4392-BCB6-CD35BFB395AA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23914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609600"/>
            <a:ext cx="8540750" cy="658813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FF3300"/>
                </a:solidFill>
              </a:rPr>
              <a:t>Numbers</a:t>
            </a:r>
          </a:p>
        </p:txBody>
      </p:sp>
      <p:sp>
        <p:nvSpPr>
          <p:cNvPr id="7172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95300" y="1268413"/>
            <a:ext cx="8540750" cy="49688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 smtClean="0"/>
              <a:t>Binary numbers (base 2)</a:t>
            </a:r>
            <a:br>
              <a:rPr lang="en-US" altLang="zh-CN" sz="2400" dirty="0" smtClean="0"/>
            </a:br>
            <a:r>
              <a:rPr lang="en-US" altLang="zh-CN" sz="2400" dirty="0" smtClean="0"/>
              <a:t>0000, 0001, 0010, 0011, 0100, 0101, 0110, 0111,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1000, 1001...</a:t>
            </a:r>
            <a:br>
              <a:rPr lang="en-US" altLang="zh-CN" sz="2400" dirty="0" smtClean="0"/>
            </a:br>
            <a:r>
              <a:rPr lang="en-US" altLang="zh-CN" sz="2400" dirty="0" smtClean="0"/>
              <a:t>decimal:  0...2</a:t>
            </a:r>
            <a:r>
              <a:rPr lang="en-US" altLang="zh-CN" sz="2400" baseline="30000" dirty="0" smtClean="0"/>
              <a:t>n</a:t>
            </a:r>
            <a:r>
              <a:rPr lang="en-US" altLang="zh-CN" sz="2400" dirty="0" smtClean="0"/>
              <a:t>-1</a:t>
            </a:r>
            <a:br>
              <a:rPr lang="en-US" altLang="zh-CN" sz="2400" dirty="0" smtClean="0"/>
            </a:br>
            <a:endParaRPr lang="en-US" altLang="zh-CN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/>
              <a:t>Of course it gets more complicated:</a:t>
            </a:r>
            <a:br>
              <a:rPr lang="en-US" altLang="zh-CN" sz="2400" dirty="0" smtClean="0"/>
            </a:br>
            <a:r>
              <a:rPr lang="en-US" altLang="zh-CN" sz="2400" dirty="0" smtClean="0"/>
              <a:t>	numbers are finite (overflow)</a:t>
            </a:r>
            <a:br>
              <a:rPr lang="en-US" altLang="zh-CN" sz="2400" dirty="0" smtClean="0"/>
            </a:br>
            <a:r>
              <a:rPr lang="en-US" altLang="zh-CN" sz="2400" dirty="0" smtClean="0"/>
              <a:t>	fractions and real numbers</a:t>
            </a:r>
            <a:br>
              <a:rPr lang="en-US" altLang="zh-CN" sz="2400" dirty="0" smtClean="0"/>
            </a:br>
            <a:r>
              <a:rPr lang="en-US" altLang="zh-CN" sz="2400" dirty="0" smtClean="0"/>
              <a:t>	negative numbers</a:t>
            </a:r>
            <a:br>
              <a:rPr lang="en-US" altLang="zh-CN" sz="2400" dirty="0" smtClean="0"/>
            </a:br>
            <a:r>
              <a:rPr lang="en-US" altLang="zh-CN" sz="2000" dirty="0" smtClean="0">
                <a:solidFill>
                  <a:srgbClr val="FF3300"/>
                </a:solidFill>
              </a:rPr>
              <a:t/>
            </a:r>
            <a:br>
              <a:rPr lang="en-US" altLang="zh-CN" sz="2000" dirty="0" smtClean="0">
                <a:solidFill>
                  <a:srgbClr val="FF3300"/>
                </a:solidFill>
              </a:rPr>
            </a:br>
            <a:endParaRPr lang="en-US" altLang="zh-CN" sz="2000" dirty="0" smtClean="0">
              <a:solidFill>
                <a:srgbClr val="FF33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/>
              <a:t>How do we  represent negative numbers?</a:t>
            </a:r>
            <a:br>
              <a:rPr lang="en-US" altLang="zh-CN" sz="2400" dirty="0" smtClean="0"/>
            </a:br>
            <a:r>
              <a:rPr lang="en-US" altLang="zh-CN" sz="2400" dirty="0" smtClean="0"/>
              <a:t>	i.e., which bit patterns will represent which numbers?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35F115-FBEC-411B-926D-2ECDC8AD9239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341438"/>
            <a:ext cx="8785225" cy="386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1341438"/>
            <a:ext cx="4895850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FE1C8E-5B8F-4392-BCB6-CD35BFB395AA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35239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3" name="组合 4"/>
          <p:cNvGrpSpPr>
            <a:grpSpLocks/>
          </p:cNvGrpSpPr>
          <p:nvPr/>
        </p:nvGrpSpPr>
        <p:grpSpPr bwMode="auto">
          <a:xfrm>
            <a:off x="250825" y="1125538"/>
            <a:ext cx="8642350" cy="3816350"/>
            <a:chOff x="251520" y="1124744"/>
            <a:chExt cx="7471695" cy="2758679"/>
          </a:xfrm>
        </p:grpSpPr>
        <p:pic>
          <p:nvPicPr>
            <p:cNvPr id="25604" name="图片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1124744"/>
              <a:ext cx="3307367" cy="2758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05" name="图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1920" y="1844824"/>
              <a:ext cx="3871295" cy="1867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FE1C8E-5B8F-4392-BCB6-CD35BFB395AA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40066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16632"/>
            <a:ext cx="854075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RISC-V Multiplication</a:t>
            </a:r>
            <a:endParaRPr lang="en-AU" altLang="en-US" dirty="0" smtClean="0"/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124744"/>
            <a:ext cx="8540750" cy="4194175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Four multiply instructions:</a:t>
            </a:r>
          </a:p>
          <a:p>
            <a:pPr lvl="1" eaLnBrk="1" hangingPunct="1"/>
            <a:r>
              <a:rPr lang="en-US" altLang="en-US" sz="2400" dirty="0" err="1" smtClean="0"/>
              <a:t>mul</a:t>
            </a:r>
            <a:r>
              <a:rPr lang="en-US" altLang="en-US" sz="2400" dirty="0" smtClean="0"/>
              <a:t>:  multiply</a:t>
            </a:r>
          </a:p>
          <a:p>
            <a:pPr lvl="2" eaLnBrk="1" hangingPunct="1"/>
            <a:r>
              <a:rPr lang="en-US" altLang="en-US" sz="2000" dirty="0" smtClean="0"/>
              <a:t>Gives the lower 64 bits of the product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lkj</a:t>
            </a:r>
            <a:r>
              <a:rPr lang="zh-CN" altLang="en-US" dirty="0">
                <a:solidFill>
                  <a:srgbClr val="0000FF"/>
                </a:solidFill>
                <a:ea typeface="宋体" panose="02010600030101010101" pitchFamily="2" charset="-122"/>
              </a:rPr>
              <a:t>补充：这是带符号数乘法，还是无符号数乘法？答案：都适用且结果一样</a:t>
            </a:r>
            <a:r>
              <a:rPr lang="zh-CN" altLang="en-US" dirty="0">
                <a:ea typeface="宋体" panose="02010600030101010101" pitchFamily="2" charset="-122"/>
              </a:rPr>
              <a:t>。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en-US" sz="2400" dirty="0" err="1" smtClean="0"/>
              <a:t>mulh</a:t>
            </a:r>
            <a:r>
              <a:rPr lang="en-US" altLang="en-US" sz="2400" dirty="0" smtClean="0"/>
              <a:t>:  multiply high</a:t>
            </a:r>
          </a:p>
          <a:p>
            <a:pPr lvl="2" eaLnBrk="1" hangingPunct="1"/>
            <a:r>
              <a:rPr lang="en-US" altLang="en-US" sz="2000" dirty="0" smtClean="0"/>
              <a:t>Gives the upper 64 bits of the product, assuming the operands are signed</a:t>
            </a:r>
          </a:p>
          <a:p>
            <a:pPr lvl="1" eaLnBrk="1" hangingPunct="1"/>
            <a:r>
              <a:rPr lang="en-US" altLang="en-US" sz="2400" dirty="0" err="1" smtClean="0"/>
              <a:t>mulhu</a:t>
            </a:r>
            <a:r>
              <a:rPr lang="en-US" altLang="en-US" sz="2400" dirty="0" smtClean="0"/>
              <a:t>:  multiply high unsigned</a:t>
            </a:r>
          </a:p>
          <a:p>
            <a:pPr lvl="2" eaLnBrk="1" hangingPunct="1"/>
            <a:r>
              <a:rPr lang="en-US" altLang="en-US" sz="2000" dirty="0" smtClean="0"/>
              <a:t>Gives the upper 64 bits of the product, assuming the operands are unsigned</a:t>
            </a:r>
          </a:p>
          <a:p>
            <a:pPr lvl="1" eaLnBrk="1" hangingPunct="1"/>
            <a:r>
              <a:rPr lang="en-US" altLang="en-US" sz="2400" dirty="0" err="1" smtClean="0"/>
              <a:t>mulhsu</a:t>
            </a:r>
            <a:r>
              <a:rPr lang="en-US" altLang="en-US" sz="2400" dirty="0" smtClean="0"/>
              <a:t>:  multiply high signed/unsigned</a:t>
            </a:r>
          </a:p>
          <a:p>
            <a:pPr lvl="2" eaLnBrk="1" hangingPunct="1"/>
            <a:r>
              <a:rPr lang="en-US" altLang="en-US" sz="2000" dirty="0" smtClean="0"/>
              <a:t>Gives the upper 64 bits of the product, assuming one operand is signed and the other unsigned</a:t>
            </a:r>
          </a:p>
          <a:p>
            <a:pPr lvl="1" eaLnBrk="1" hangingPunct="1"/>
            <a:r>
              <a:rPr lang="en-US" altLang="en-US" sz="2400" dirty="0" smtClean="0"/>
              <a:t>Use </a:t>
            </a:r>
            <a:r>
              <a:rPr lang="en-US" altLang="en-US" sz="2400" dirty="0" err="1" smtClean="0"/>
              <a:t>mulh</a:t>
            </a:r>
            <a:r>
              <a:rPr lang="en-US" altLang="en-US" sz="2400" dirty="0" smtClean="0"/>
              <a:t> result to check for 64-bit overflow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35F115-FBEC-411B-926D-2ECDC8AD9239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47965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RISC-V Multiplication</a:t>
            </a:r>
            <a:endParaRPr lang="en-AU" altLang="en-US" smtClean="0"/>
          </a:p>
        </p:txBody>
      </p:sp>
      <p:pic>
        <p:nvPicPr>
          <p:cNvPr id="34820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15888"/>
            <a:ext cx="7776418" cy="6672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文本框 6"/>
          <p:cNvSpPr txBox="1">
            <a:spLocks noChangeArrowheads="1"/>
          </p:cNvSpPr>
          <p:nvPr/>
        </p:nvSpPr>
        <p:spPr bwMode="auto">
          <a:xfrm>
            <a:off x="7488238" y="188913"/>
            <a:ext cx="16557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FF"/>
                </a:solidFill>
                <a:ea typeface="宋体" panose="02010600030101010101" pitchFamily="2" charset="-122"/>
              </a:rPr>
              <a:t>在书上</a:t>
            </a:r>
            <a:r>
              <a:rPr lang="en-US" altLang="zh-CN" sz="1800">
                <a:solidFill>
                  <a:srgbClr val="0000FF"/>
                </a:solidFill>
                <a:ea typeface="宋体" panose="02010600030101010101" pitchFamily="2" charset="-122"/>
              </a:rPr>
              <a:t>P190</a:t>
            </a:r>
            <a:endParaRPr lang="zh-CN" altLang="en-US" sz="180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35F115-FBEC-411B-926D-2ECDC8AD9239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30754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7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765174"/>
            <a:ext cx="8782742" cy="4968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8" name="文本框 4"/>
          <p:cNvSpPr txBox="1">
            <a:spLocks noChangeArrowheads="1"/>
          </p:cNvSpPr>
          <p:nvPr/>
        </p:nvSpPr>
        <p:spPr bwMode="auto">
          <a:xfrm>
            <a:off x="7235825" y="260350"/>
            <a:ext cx="1657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FF"/>
                </a:solidFill>
                <a:ea typeface="宋体" panose="02010600030101010101" pitchFamily="2" charset="-122"/>
              </a:rPr>
              <a:t>在书上</a:t>
            </a:r>
            <a:r>
              <a:rPr lang="en-US" altLang="zh-CN" sz="1800">
                <a:solidFill>
                  <a:srgbClr val="0000FF"/>
                </a:solidFill>
                <a:ea typeface="宋体" panose="02010600030101010101" pitchFamily="2" charset="-122"/>
              </a:rPr>
              <a:t>P190</a:t>
            </a:r>
            <a:endParaRPr lang="zh-CN" altLang="en-US" sz="180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FE1C8E-5B8F-4392-BCB6-CD35BFB395AA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20659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文本框 2"/>
          <p:cNvSpPr txBox="1">
            <a:spLocks noChangeArrowheads="1"/>
          </p:cNvSpPr>
          <p:nvPr/>
        </p:nvSpPr>
        <p:spPr bwMode="auto">
          <a:xfrm>
            <a:off x="539750" y="1052513"/>
            <a:ext cx="8280400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 err="1">
                <a:solidFill>
                  <a:srgbClr val="000000"/>
                </a:solidFill>
                <a:ea typeface="宋体" panose="02010600030101010101" pitchFamily="2" charset="-122"/>
              </a:rPr>
              <a:t>Mul</a:t>
            </a:r>
            <a:r>
              <a:rPr lang="zh-CN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指令：</a:t>
            </a:r>
            <a:r>
              <a:rPr lang="en-US" altLang="zh-CN" sz="1800" dirty="0" err="1">
                <a:solidFill>
                  <a:srgbClr val="000000"/>
                </a:solidFill>
                <a:ea typeface="宋体" panose="02010600030101010101" pitchFamily="2" charset="-122"/>
              </a:rPr>
              <a:t>mul</a:t>
            </a:r>
            <a:r>
              <a:rPr lang="en-US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 x5, x6, x7</a:t>
            </a:r>
            <a:r>
              <a:rPr lang="zh-CN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，适用于无符号数和补码表示的带符号数，</a:t>
            </a:r>
          </a:p>
          <a:p>
            <a:pPr lvl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Case1</a:t>
            </a:r>
            <a:r>
              <a:rPr lang="zh-CN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：无符号数乘法：</a:t>
            </a:r>
            <a:r>
              <a:rPr lang="en-US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x5, x6, x7</a:t>
            </a:r>
            <a:r>
              <a:rPr lang="zh-CN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都是无符号数，</a:t>
            </a:r>
            <a:r>
              <a:rPr lang="en-US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x5</a:t>
            </a:r>
            <a:r>
              <a:rPr lang="zh-CN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是</a:t>
            </a:r>
            <a:r>
              <a:rPr lang="en-US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128</a:t>
            </a:r>
            <a:r>
              <a:rPr lang="zh-CN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位乘积（无符号数）的低</a:t>
            </a:r>
            <a:r>
              <a:rPr lang="en-US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64</a:t>
            </a:r>
            <a:r>
              <a:rPr lang="zh-CN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位</a:t>
            </a:r>
            <a:r>
              <a:rPr lang="en-US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U64</a:t>
            </a:r>
            <a:r>
              <a:rPr lang="zh-CN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（无符号数）。</a:t>
            </a:r>
          </a:p>
          <a:p>
            <a:pPr lvl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Case2</a:t>
            </a:r>
            <a:r>
              <a:rPr lang="zh-CN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：带符号数乘法：</a:t>
            </a:r>
            <a:r>
              <a:rPr lang="en-US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x5, x6, x7</a:t>
            </a:r>
            <a:r>
              <a:rPr lang="zh-CN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都是带符号数，补码表示，</a:t>
            </a:r>
            <a:r>
              <a:rPr lang="en-US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x5</a:t>
            </a:r>
            <a:r>
              <a:rPr lang="zh-CN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是</a:t>
            </a:r>
            <a:r>
              <a:rPr lang="en-US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128</a:t>
            </a:r>
            <a:r>
              <a:rPr lang="zh-CN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位乘积（补码表示的带符号数）的低</a:t>
            </a:r>
            <a:r>
              <a:rPr lang="en-US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64</a:t>
            </a:r>
            <a:r>
              <a:rPr lang="zh-CN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位</a:t>
            </a:r>
            <a:r>
              <a:rPr lang="en-US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V64</a:t>
            </a:r>
            <a:r>
              <a:rPr lang="zh-CN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。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若</a:t>
            </a:r>
            <a:r>
              <a:rPr lang="en-US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Case1</a:t>
            </a:r>
            <a:r>
              <a:rPr lang="zh-CN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的</a:t>
            </a:r>
            <a:r>
              <a:rPr lang="en-US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X6</a:t>
            </a:r>
            <a:r>
              <a:rPr lang="zh-CN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与</a:t>
            </a:r>
            <a:r>
              <a:rPr lang="en-US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Case2</a:t>
            </a:r>
            <a:r>
              <a:rPr lang="zh-CN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的</a:t>
            </a:r>
            <a:r>
              <a:rPr lang="en-US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X6</a:t>
            </a:r>
            <a:r>
              <a:rPr lang="zh-CN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是相同的</a:t>
            </a:r>
            <a:r>
              <a:rPr lang="en-US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bit</a:t>
            </a:r>
            <a:r>
              <a:rPr lang="zh-CN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串，并且</a:t>
            </a:r>
            <a:r>
              <a:rPr lang="en-US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Case1</a:t>
            </a:r>
            <a:r>
              <a:rPr lang="zh-CN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的</a:t>
            </a:r>
            <a:r>
              <a:rPr lang="en-US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X7</a:t>
            </a:r>
            <a:r>
              <a:rPr lang="zh-CN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与</a:t>
            </a:r>
            <a:r>
              <a:rPr lang="en-US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Case2</a:t>
            </a:r>
            <a:r>
              <a:rPr lang="zh-CN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的</a:t>
            </a:r>
            <a:r>
              <a:rPr lang="en-US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X7</a:t>
            </a:r>
            <a:r>
              <a:rPr lang="zh-CN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是相同的</a:t>
            </a:r>
            <a:r>
              <a:rPr lang="en-US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bit</a:t>
            </a:r>
            <a:r>
              <a:rPr lang="zh-CN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串，则</a:t>
            </a:r>
            <a:r>
              <a:rPr lang="en-US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Case1</a:t>
            </a:r>
            <a:r>
              <a:rPr lang="zh-CN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和</a:t>
            </a:r>
            <a:r>
              <a:rPr lang="en-US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Case2</a:t>
            </a:r>
            <a:r>
              <a:rPr lang="zh-CN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的</a:t>
            </a:r>
            <a:r>
              <a:rPr lang="en-US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X5</a:t>
            </a:r>
            <a:r>
              <a:rPr lang="zh-CN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是相同的</a:t>
            </a:r>
            <a:r>
              <a:rPr lang="en-US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bit</a:t>
            </a:r>
            <a:r>
              <a:rPr lang="zh-CN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串。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 </a:t>
            </a:r>
            <a:endParaRPr lang="zh-CN" altLang="zh-CN" sz="18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举例</a:t>
            </a:r>
            <a:r>
              <a:rPr lang="en-US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  <a:r>
              <a:rPr lang="zh-CN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：上面的</a:t>
            </a:r>
            <a:r>
              <a:rPr lang="en-US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64</a:t>
            </a:r>
            <a:r>
              <a:rPr lang="zh-CN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位缩短到</a:t>
            </a:r>
            <a:r>
              <a:rPr lang="en-US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8</a:t>
            </a:r>
            <a:r>
              <a:rPr lang="zh-CN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位，</a:t>
            </a:r>
            <a:r>
              <a:rPr lang="en-US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和</a:t>
            </a:r>
            <a:r>
              <a:rPr lang="en-US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B</a:t>
            </a:r>
            <a:r>
              <a:rPr lang="zh-CN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作为带符号数，并且都是负数</a:t>
            </a:r>
            <a:r>
              <a:rPr lang="en-US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, A=1011 1101=0xBD</a:t>
            </a:r>
            <a:r>
              <a:rPr lang="zh-CN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B=1001 1110=0x9E</a:t>
            </a:r>
            <a:r>
              <a:rPr lang="zh-CN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1800" dirty="0" err="1">
                <a:solidFill>
                  <a:srgbClr val="000000"/>
                </a:solidFill>
                <a:ea typeface="宋体" panose="02010600030101010101" pitchFamily="2" charset="-122"/>
              </a:rPr>
              <a:t>mul</a:t>
            </a:r>
            <a:r>
              <a:rPr lang="en-US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 C, A</a:t>
            </a:r>
            <a:r>
              <a:rPr lang="zh-CN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B</a:t>
            </a:r>
            <a:endParaRPr lang="zh-CN" altLang="zh-CN" sz="18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Case1</a:t>
            </a:r>
            <a:r>
              <a:rPr lang="zh-CN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：无符号数乘法：</a:t>
            </a:r>
            <a:r>
              <a:rPr lang="en-US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C, A, B</a:t>
            </a:r>
            <a:r>
              <a:rPr lang="zh-CN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都是无符号数，</a:t>
            </a:r>
            <a:r>
              <a:rPr lang="en-US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C</a:t>
            </a:r>
            <a:r>
              <a:rPr lang="zh-CN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是</a:t>
            </a:r>
            <a:r>
              <a:rPr lang="en-US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16</a:t>
            </a:r>
            <a:r>
              <a:rPr lang="zh-CN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位乘积（无符号数）的低</a:t>
            </a:r>
            <a:r>
              <a:rPr lang="en-US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8</a:t>
            </a:r>
            <a:r>
              <a:rPr lang="zh-CN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位（无符号数）</a:t>
            </a:r>
            <a:r>
              <a:rPr lang="en-US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, A*B=0xBD *0x9E =0X74A6, C=0xA6</a:t>
            </a:r>
            <a:endParaRPr lang="zh-CN" altLang="zh-CN" sz="18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Case2</a:t>
            </a:r>
            <a:r>
              <a:rPr lang="zh-CN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：带符号数乘法：</a:t>
            </a:r>
            <a:r>
              <a:rPr lang="en-US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C, A, B</a:t>
            </a:r>
            <a:r>
              <a:rPr lang="zh-CN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都是带符号数，补码表示，</a:t>
            </a:r>
            <a:r>
              <a:rPr lang="en-US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C</a:t>
            </a:r>
            <a:r>
              <a:rPr lang="zh-CN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是</a:t>
            </a:r>
            <a:r>
              <a:rPr lang="en-US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16</a:t>
            </a:r>
            <a:r>
              <a:rPr lang="zh-CN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位乘积（补码表示的带符号数）的低</a:t>
            </a:r>
            <a:r>
              <a:rPr lang="en-US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8</a:t>
            </a:r>
            <a:r>
              <a:rPr lang="zh-CN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位。</a:t>
            </a:r>
            <a:r>
              <a:rPr lang="en-US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A*B= -0x43 * -0x62= +0x19A6, C=0xA6</a:t>
            </a:r>
            <a:endParaRPr lang="zh-CN" altLang="zh-CN" sz="18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结论：</a:t>
            </a:r>
            <a:r>
              <a:rPr lang="en-US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和</a:t>
            </a:r>
            <a:r>
              <a:rPr lang="en-US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B</a:t>
            </a:r>
            <a:r>
              <a:rPr lang="zh-CN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作为带符号数，并且都是负数时，结论正确：无符号数乘法和带符号数乘法的乘积的低</a:t>
            </a:r>
            <a:r>
              <a:rPr lang="en-US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8</a:t>
            </a:r>
            <a:r>
              <a:rPr lang="zh-CN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位</a:t>
            </a:r>
            <a:r>
              <a:rPr lang="en-US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C</a:t>
            </a:r>
            <a:r>
              <a:rPr lang="zh-CN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相同，都是</a:t>
            </a:r>
            <a:r>
              <a:rPr lang="en-US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0xA6</a:t>
            </a:r>
            <a:r>
              <a:rPr lang="zh-CN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。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 </a:t>
            </a:r>
            <a:endParaRPr lang="zh-CN" altLang="en-US" sz="1800" dirty="0"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FE1C8E-5B8F-4392-BCB6-CD35BFB395AA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58423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文本框 2"/>
          <p:cNvSpPr txBox="1">
            <a:spLocks noChangeArrowheads="1"/>
          </p:cNvSpPr>
          <p:nvPr/>
        </p:nvSpPr>
        <p:spPr bwMode="auto">
          <a:xfrm>
            <a:off x="539750" y="1052513"/>
            <a:ext cx="82804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dirty="0">
                <a:ea typeface="宋体" panose="02010600030101010101" pitchFamily="2" charset="-122"/>
              </a:rPr>
              <a:t> </a:t>
            </a:r>
            <a:endParaRPr lang="zh-CN" altLang="zh-CN" sz="1800" b="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1800" dirty="0">
                <a:solidFill>
                  <a:srgbClr val="000000"/>
                </a:solidFill>
              </a:rPr>
              <a:t>举例</a:t>
            </a:r>
            <a:r>
              <a:rPr lang="en-US" altLang="zh-CN" sz="1800" dirty="0">
                <a:solidFill>
                  <a:srgbClr val="000000"/>
                </a:solidFill>
              </a:rPr>
              <a:t>2</a:t>
            </a:r>
            <a:r>
              <a:rPr lang="zh-CN" altLang="zh-CN" sz="1800" dirty="0">
                <a:solidFill>
                  <a:srgbClr val="000000"/>
                </a:solidFill>
              </a:rPr>
              <a:t>：上面的</a:t>
            </a:r>
            <a:r>
              <a:rPr lang="en-US" altLang="zh-CN" sz="1800" dirty="0">
                <a:solidFill>
                  <a:srgbClr val="000000"/>
                </a:solidFill>
              </a:rPr>
              <a:t>64</a:t>
            </a:r>
            <a:r>
              <a:rPr lang="zh-CN" altLang="zh-CN" sz="1800" dirty="0">
                <a:solidFill>
                  <a:srgbClr val="000000"/>
                </a:solidFill>
              </a:rPr>
              <a:t>位缩短到</a:t>
            </a:r>
            <a:r>
              <a:rPr lang="en-US" altLang="zh-CN" sz="1800" dirty="0">
                <a:solidFill>
                  <a:srgbClr val="000000"/>
                </a:solidFill>
              </a:rPr>
              <a:t>8</a:t>
            </a:r>
            <a:r>
              <a:rPr lang="zh-CN" altLang="zh-CN" sz="1800" dirty="0">
                <a:solidFill>
                  <a:srgbClr val="000000"/>
                </a:solidFill>
              </a:rPr>
              <a:t>位，</a:t>
            </a:r>
            <a:r>
              <a:rPr lang="en-US" altLang="zh-CN" sz="1800" dirty="0">
                <a:solidFill>
                  <a:srgbClr val="000000"/>
                </a:solidFill>
              </a:rPr>
              <a:t>A</a:t>
            </a:r>
            <a:r>
              <a:rPr lang="zh-CN" altLang="zh-CN" sz="1800" dirty="0">
                <a:solidFill>
                  <a:srgbClr val="000000"/>
                </a:solidFill>
              </a:rPr>
              <a:t>和</a:t>
            </a:r>
            <a:r>
              <a:rPr lang="en-US" altLang="zh-CN" sz="1800" dirty="0">
                <a:solidFill>
                  <a:srgbClr val="000000"/>
                </a:solidFill>
              </a:rPr>
              <a:t>B</a:t>
            </a:r>
            <a:r>
              <a:rPr lang="zh-CN" altLang="zh-CN" sz="1800" dirty="0">
                <a:solidFill>
                  <a:srgbClr val="000000"/>
                </a:solidFill>
              </a:rPr>
              <a:t>作为带符号数时是</a:t>
            </a:r>
            <a:r>
              <a:rPr lang="en-US" altLang="zh-CN" sz="1800" dirty="0">
                <a:solidFill>
                  <a:srgbClr val="000000"/>
                </a:solidFill>
              </a:rPr>
              <a:t>1</a:t>
            </a:r>
            <a:r>
              <a:rPr lang="zh-CN" altLang="zh-CN" sz="1800" dirty="0">
                <a:solidFill>
                  <a:srgbClr val="000000"/>
                </a:solidFill>
              </a:rPr>
              <a:t>正</a:t>
            </a:r>
            <a:r>
              <a:rPr lang="en-US" altLang="zh-CN" sz="1800" dirty="0">
                <a:solidFill>
                  <a:srgbClr val="000000"/>
                </a:solidFill>
              </a:rPr>
              <a:t>1</a:t>
            </a:r>
            <a:r>
              <a:rPr lang="zh-CN" altLang="zh-CN" sz="1800" dirty="0">
                <a:solidFill>
                  <a:srgbClr val="000000"/>
                </a:solidFill>
              </a:rPr>
              <a:t>负</a:t>
            </a:r>
            <a:r>
              <a:rPr lang="en-US" altLang="zh-CN" sz="1800" dirty="0">
                <a:solidFill>
                  <a:srgbClr val="000000"/>
                </a:solidFill>
              </a:rPr>
              <a:t>, </a:t>
            </a:r>
            <a:r>
              <a:rPr lang="zh-CN" altLang="zh-CN" sz="1800" dirty="0">
                <a:solidFill>
                  <a:srgbClr val="000000"/>
                </a:solidFill>
              </a:rPr>
              <a:t>负数</a:t>
            </a:r>
            <a:r>
              <a:rPr lang="en-US" altLang="zh-CN" sz="1800" dirty="0">
                <a:solidFill>
                  <a:srgbClr val="000000"/>
                </a:solidFill>
              </a:rPr>
              <a:t>A=1011 1101=0xBD</a:t>
            </a:r>
            <a:r>
              <a:rPr lang="zh-CN" altLang="zh-CN" sz="1800" dirty="0">
                <a:solidFill>
                  <a:srgbClr val="000000"/>
                </a:solidFill>
              </a:rPr>
              <a:t>，正数</a:t>
            </a:r>
            <a:r>
              <a:rPr lang="en-US" altLang="zh-CN" sz="1800" dirty="0">
                <a:solidFill>
                  <a:srgbClr val="000000"/>
                </a:solidFill>
              </a:rPr>
              <a:t>B=0001 1110=0x1E</a:t>
            </a:r>
            <a:r>
              <a:rPr lang="zh-CN" altLang="zh-CN" sz="1800" dirty="0">
                <a:solidFill>
                  <a:srgbClr val="000000"/>
                </a:solidFill>
              </a:rPr>
              <a:t>，</a:t>
            </a:r>
            <a:r>
              <a:rPr lang="en-US" altLang="zh-CN" sz="1800" dirty="0" err="1">
                <a:solidFill>
                  <a:srgbClr val="000000"/>
                </a:solidFill>
              </a:rPr>
              <a:t>mul</a:t>
            </a:r>
            <a:r>
              <a:rPr lang="en-US" altLang="zh-CN" sz="1800" dirty="0">
                <a:solidFill>
                  <a:srgbClr val="000000"/>
                </a:solidFill>
              </a:rPr>
              <a:t> C, A</a:t>
            </a:r>
            <a:r>
              <a:rPr lang="zh-CN" altLang="zh-CN" sz="1800" dirty="0">
                <a:solidFill>
                  <a:srgbClr val="000000"/>
                </a:solidFill>
              </a:rPr>
              <a:t>，</a:t>
            </a:r>
            <a:r>
              <a:rPr lang="en-US" altLang="zh-CN" sz="1800" dirty="0">
                <a:solidFill>
                  <a:srgbClr val="000000"/>
                </a:solidFill>
              </a:rPr>
              <a:t>B</a:t>
            </a:r>
            <a:endParaRPr lang="zh-CN" altLang="zh-CN" sz="1800" dirty="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000000"/>
                </a:solidFill>
              </a:rPr>
              <a:t>Case1</a:t>
            </a:r>
            <a:r>
              <a:rPr lang="zh-CN" altLang="zh-CN" sz="1800" dirty="0">
                <a:solidFill>
                  <a:srgbClr val="000000"/>
                </a:solidFill>
              </a:rPr>
              <a:t>：无符号数乘法：</a:t>
            </a:r>
            <a:r>
              <a:rPr lang="en-US" altLang="zh-CN" sz="1800" dirty="0">
                <a:solidFill>
                  <a:srgbClr val="000000"/>
                </a:solidFill>
              </a:rPr>
              <a:t>C, A, B</a:t>
            </a:r>
            <a:r>
              <a:rPr lang="zh-CN" altLang="zh-CN" sz="1800" dirty="0">
                <a:solidFill>
                  <a:srgbClr val="000000"/>
                </a:solidFill>
              </a:rPr>
              <a:t>都是无符号数，</a:t>
            </a:r>
            <a:r>
              <a:rPr lang="en-US" altLang="zh-CN" sz="1800" dirty="0">
                <a:solidFill>
                  <a:srgbClr val="000000"/>
                </a:solidFill>
              </a:rPr>
              <a:t>C</a:t>
            </a:r>
            <a:r>
              <a:rPr lang="zh-CN" altLang="zh-CN" sz="1800" dirty="0">
                <a:solidFill>
                  <a:srgbClr val="000000"/>
                </a:solidFill>
              </a:rPr>
              <a:t>是</a:t>
            </a:r>
            <a:r>
              <a:rPr lang="en-US" altLang="zh-CN" sz="1800" dirty="0">
                <a:solidFill>
                  <a:srgbClr val="000000"/>
                </a:solidFill>
              </a:rPr>
              <a:t>16</a:t>
            </a:r>
            <a:r>
              <a:rPr lang="zh-CN" altLang="zh-CN" sz="1800" dirty="0">
                <a:solidFill>
                  <a:srgbClr val="000000"/>
                </a:solidFill>
              </a:rPr>
              <a:t>位乘积（无符号数）的低</a:t>
            </a:r>
            <a:r>
              <a:rPr lang="en-US" altLang="zh-CN" sz="1800" dirty="0">
                <a:solidFill>
                  <a:srgbClr val="000000"/>
                </a:solidFill>
              </a:rPr>
              <a:t>8</a:t>
            </a:r>
            <a:r>
              <a:rPr lang="zh-CN" altLang="zh-CN" sz="1800" dirty="0">
                <a:solidFill>
                  <a:srgbClr val="000000"/>
                </a:solidFill>
              </a:rPr>
              <a:t>位（无符号数）</a:t>
            </a:r>
            <a:r>
              <a:rPr lang="en-US" altLang="zh-CN" sz="1800" dirty="0">
                <a:solidFill>
                  <a:srgbClr val="000000"/>
                </a:solidFill>
              </a:rPr>
              <a:t>, A*B=0xBD *0x1E =0X1626, C=0x26</a:t>
            </a:r>
            <a:endParaRPr lang="zh-CN" altLang="zh-CN" sz="1800" dirty="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000000"/>
                </a:solidFill>
              </a:rPr>
              <a:t>Case2</a:t>
            </a:r>
            <a:r>
              <a:rPr lang="zh-CN" altLang="zh-CN" sz="1800" dirty="0">
                <a:solidFill>
                  <a:srgbClr val="000000"/>
                </a:solidFill>
              </a:rPr>
              <a:t>：带符号数乘法：</a:t>
            </a:r>
            <a:r>
              <a:rPr lang="en-US" altLang="zh-CN" sz="1800" dirty="0">
                <a:solidFill>
                  <a:srgbClr val="000000"/>
                </a:solidFill>
              </a:rPr>
              <a:t>C, A, B</a:t>
            </a:r>
            <a:r>
              <a:rPr lang="zh-CN" altLang="zh-CN" sz="1800" dirty="0">
                <a:solidFill>
                  <a:srgbClr val="000000"/>
                </a:solidFill>
              </a:rPr>
              <a:t>都是带符号数，补码表示，</a:t>
            </a:r>
            <a:r>
              <a:rPr lang="en-US" altLang="zh-CN" sz="1800" dirty="0">
                <a:solidFill>
                  <a:srgbClr val="000000"/>
                </a:solidFill>
              </a:rPr>
              <a:t>C</a:t>
            </a:r>
            <a:r>
              <a:rPr lang="zh-CN" altLang="zh-CN" sz="1800" dirty="0">
                <a:solidFill>
                  <a:srgbClr val="000000"/>
                </a:solidFill>
              </a:rPr>
              <a:t>是</a:t>
            </a:r>
            <a:r>
              <a:rPr lang="en-US" altLang="zh-CN" sz="1800" dirty="0">
                <a:solidFill>
                  <a:srgbClr val="000000"/>
                </a:solidFill>
              </a:rPr>
              <a:t>16</a:t>
            </a:r>
            <a:r>
              <a:rPr lang="zh-CN" altLang="zh-CN" sz="1800" dirty="0">
                <a:solidFill>
                  <a:srgbClr val="000000"/>
                </a:solidFill>
              </a:rPr>
              <a:t>位乘积（补码表示的带符号数）的低</a:t>
            </a:r>
            <a:r>
              <a:rPr lang="en-US" altLang="zh-CN" sz="1800" dirty="0">
                <a:solidFill>
                  <a:srgbClr val="000000"/>
                </a:solidFill>
              </a:rPr>
              <a:t>8</a:t>
            </a:r>
            <a:r>
              <a:rPr lang="zh-CN" altLang="zh-CN" sz="1800" dirty="0">
                <a:solidFill>
                  <a:srgbClr val="000000"/>
                </a:solidFill>
              </a:rPr>
              <a:t>位。</a:t>
            </a:r>
            <a:r>
              <a:rPr lang="en-US" altLang="zh-CN" sz="1800" dirty="0">
                <a:solidFill>
                  <a:srgbClr val="000000"/>
                </a:solidFill>
              </a:rPr>
              <a:t>A*B= -0x43 *-0x1E=-0x7DA,  A*B</a:t>
            </a:r>
            <a:r>
              <a:rPr lang="zh-CN" altLang="zh-CN" sz="1800" dirty="0">
                <a:solidFill>
                  <a:srgbClr val="000000"/>
                </a:solidFill>
              </a:rPr>
              <a:t>的补码表示是</a:t>
            </a:r>
            <a:r>
              <a:rPr lang="en-US" altLang="zh-CN" sz="1800" dirty="0">
                <a:solidFill>
                  <a:srgbClr val="000000"/>
                </a:solidFill>
              </a:rPr>
              <a:t>0xF826</a:t>
            </a:r>
            <a:r>
              <a:rPr lang="zh-CN" altLang="zh-CN" sz="1800" dirty="0">
                <a:solidFill>
                  <a:srgbClr val="000000"/>
                </a:solidFill>
              </a:rPr>
              <a:t>，</a:t>
            </a:r>
            <a:r>
              <a:rPr lang="en-US" altLang="zh-CN" sz="1800" dirty="0">
                <a:solidFill>
                  <a:srgbClr val="000000"/>
                </a:solidFill>
              </a:rPr>
              <a:t>C=0x26</a:t>
            </a:r>
            <a:endParaRPr lang="zh-CN" altLang="zh-CN" sz="18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1800" dirty="0">
                <a:solidFill>
                  <a:srgbClr val="000000"/>
                </a:solidFill>
              </a:rPr>
              <a:t>结论：</a:t>
            </a:r>
            <a:r>
              <a:rPr lang="en-US" altLang="zh-CN" sz="1800" dirty="0">
                <a:solidFill>
                  <a:srgbClr val="000000"/>
                </a:solidFill>
              </a:rPr>
              <a:t>A</a:t>
            </a:r>
            <a:r>
              <a:rPr lang="zh-CN" altLang="zh-CN" sz="1800" dirty="0">
                <a:solidFill>
                  <a:srgbClr val="000000"/>
                </a:solidFill>
              </a:rPr>
              <a:t>和</a:t>
            </a:r>
            <a:r>
              <a:rPr lang="en-US" altLang="zh-CN" sz="1800" dirty="0">
                <a:solidFill>
                  <a:srgbClr val="000000"/>
                </a:solidFill>
              </a:rPr>
              <a:t>B</a:t>
            </a:r>
            <a:r>
              <a:rPr lang="zh-CN" altLang="zh-CN" sz="1800" dirty="0">
                <a:solidFill>
                  <a:srgbClr val="000000"/>
                </a:solidFill>
              </a:rPr>
              <a:t>作为带符号数，并且</a:t>
            </a:r>
            <a:r>
              <a:rPr lang="en-US" altLang="zh-CN" sz="1800" dirty="0">
                <a:solidFill>
                  <a:srgbClr val="000000"/>
                </a:solidFill>
              </a:rPr>
              <a:t>1</a:t>
            </a:r>
            <a:r>
              <a:rPr lang="zh-CN" altLang="zh-CN" sz="1800" dirty="0">
                <a:solidFill>
                  <a:srgbClr val="000000"/>
                </a:solidFill>
              </a:rPr>
              <a:t>正</a:t>
            </a:r>
            <a:r>
              <a:rPr lang="en-US" altLang="zh-CN" sz="1800" dirty="0">
                <a:solidFill>
                  <a:srgbClr val="000000"/>
                </a:solidFill>
              </a:rPr>
              <a:t>1</a:t>
            </a:r>
            <a:r>
              <a:rPr lang="zh-CN" altLang="zh-CN" sz="1800" dirty="0">
                <a:solidFill>
                  <a:srgbClr val="000000"/>
                </a:solidFill>
              </a:rPr>
              <a:t>负时，结论正确：无符号数乘法和带符号数乘法的乘积的低</a:t>
            </a:r>
            <a:r>
              <a:rPr lang="en-US" altLang="zh-CN" sz="1800" dirty="0">
                <a:solidFill>
                  <a:srgbClr val="000000"/>
                </a:solidFill>
              </a:rPr>
              <a:t>8</a:t>
            </a:r>
            <a:r>
              <a:rPr lang="zh-CN" altLang="zh-CN" sz="1800" dirty="0">
                <a:solidFill>
                  <a:srgbClr val="000000"/>
                </a:solidFill>
              </a:rPr>
              <a:t>位</a:t>
            </a:r>
            <a:r>
              <a:rPr lang="en-US" altLang="zh-CN" sz="1800" dirty="0">
                <a:solidFill>
                  <a:srgbClr val="000000"/>
                </a:solidFill>
              </a:rPr>
              <a:t>C</a:t>
            </a:r>
            <a:r>
              <a:rPr lang="zh-CN" altLang="zh-CN" sz="1800" dirty="0">
                <a:solidFill>
                  <a:srgbClr val="000000"/>
                </a:solidFill>
              </a:rPr>
              <a:t>相同，都是</a:t>
            </a:r>
            <a:r>
              <a:rPr lang="en-US" altLang="zh-CN" sz="1800" dirty="0">
                <a:solidFill>
                  <a:srgbClr val="000000"/>
                </a:solidFill>
              </a:rPr>
              <a:t>0x26</a:t>
            </a:r>
            <a:r>
              <a:rPr lang="zh-CN" altLang="zh-CN" sz="1800" dirty="0">
                <a:solidFill>
                  <a:srgbClr val="000000"/>
                </a:solidFill>
              </a:rPr>
              <a:t>。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FE1C8E-5B8F-4392-BCB6-CD35BFB395AA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76063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0825" y="549275"/>
            <a:ext cx="8540750" cy="442913"/>
          </a:xfrm>
        </p:spPr>
        <p:txBody>
          <a:bodyPr/>
          <a:lstStyle/>
          <a:p>
            <a:pPr algn="l" eaLnBrk="1" hangingPunct="1"/>
            <a:r>
              <a:rPr lang="en-US" altLang="zh-CN" sz="3200" smtClean="0"/>
              <a:t>Signed multiplication</a:t>
            </a:r>
          </a:p>
        </p:txBody>
      </p:sp>
      <p:sp>
        <p:nvSpPr>
          <p:cNvPr id="58372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057275"/>
            <a:ext cx="8839200" cy="5180013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Basic approach:</a:t>
            </a:r>
          </a:p>
          <a:p>
            <a:pPr lvl="1" eaLnBrk="1" hangingPunct="1"/>
            <a:r>
              <a:rPr lang="en-US" altLang="zh-CN" dirty="0" smtClean="0"/>
              <a:t>Store the signs of the operands</a:t>
            </a:r>
          </a:p>
          <a:p>
            <a:pPr lvl="1" eaLnBrk="1" hangingPunct="1"/>
            <a:r>
              <a:rPr lang="en-US" altLang="zh-CN" dirty="0" smtClean="0"/>
              <a:t>Convert signed numbers to unsigned numbers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	(most significant bit (MSB) = 0)</a:t>
            </a:r>
          </a:p>
          <a:p>
            <a:pPr lvl="1" eaLnBrk="1" hangingPunct="1"/>
            <a:r>
              <a:rPr lang="en-US" altLang="zh-CN" dirty="0" smtClean="0"/>
              <a:t>Perform multiplication</a:t>
            </a:r>
          </a:p>
          <a:p>
            <a:pPr lvl="1" eaLnBrk="1" hangingPunct="1"/>
            <a:r>
              <a:rPr lang="en-US" altLang="zh-CN" dirty="0" smtClean="0"/>
              <a:t>If sign bits of operands are equal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		sign bit = 0, else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		sign bit = 1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35F115-FBEC-411B-926D-2ECDC8AD9239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灯片编号占位符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7E136779-4EA7-44BC-9711-81D6FDF87F59}" type="slidenum">
              <a:rPr lang="zh-CN" altLang="en-US" sz="1400">
                <a:solidFill>
                  <a:srgbClr val="3333C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zh-CN" sz="1400">
              <a:solidFill>
                <a:srgbClr val="3333C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516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257474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dirty="0" smtClean="0">
                <a:solidFill>
                  <a:srgbClr val="CC0000"/>
                </a:solidFill>
                <a:ea typeface="宋体" panose="02010600030101010101" pitchFamily="2" charset="-122"/>
              </a:rPr>
              <a:t>3.4  Division</a:t>
            </a:r>
            <a:endParaRPr lang="en-US" altLang="zh-CN" sz="3200" dirty="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sp>
        <p:nvSpPr>
          <p:cNvPr id="64517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18" name="Text Box 4"/>
          <p:cNvSpPr txBox="1">
            <a:spLocks noChangeArrowheads="1"/>
          </p:cNvSpPr>
          <p:nvPr/>
        </p:nvSpPr>
        <p:spPr bwMode="auto">
          <a:xfrm>
            <a:off x="639763" y="1185863"/>
            <a:ext cx="7440612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zh-CN" altLang="en-US" sz="2400" dirty="0">
                <a:solidFill>
                  <a:srgbClr val="3333CD"/>
                </a:solidFill>
                <a:ea typeface="宋体" panose="02010600030101010101" pitchFamily="2" charset="-122"/>
              </a:rPr>
              <a:t>                                  </a:t>
            </a:r>
            <a:r>
              <a:rPr lang="zh-CN" altLang="en-US" sz="2400" u="sng" dirty="0">
                <a:solidFill>
                  <a:srgbClr val="3333CD"/>
                </a:solidFill>
                <a:ea typeface="宋体" panose="02010600030101010101" pitchFamily="2" charset="-122"/>
              </a:rPr>
              <a:t>           </a:t>
            </a:r>
            <a:r>
              <a:rPr lang="en-US" altLang="zh-CN" sz="2400" u="sng" dirty="0">
                <a:solidFill>
                  <a:srgbClr val="3333CD"/>
                </a:solidFill>
                <a:ea typeface="宋体" panose="02010600030101010101" pitchFamily="2" charset="-122"/>
              </a:rPr>
              <a:t>1001</a:t>
            </a:r>
            <a:r>
              <a:rPr lang="en-US" altLang="zh-CN" sz="2400" baseline="-25000" dirty="0">
                <a:solidFill>
                  <a:srgbClr val="3333CD"/>
                </a:solidFill>
                <a:ea typeface="宋体" panose="02010600030101010101" pitchFamily="2" charset="-122"/>
              </a:rPr>
              <a:t>ten</a:t>
            </a:r>
            <a:r>
              <a:rPr lang="en-US" altLang="zh-CN" sz="2400" u="sng" dirty="0">
                <a:solidFill>
                  <a:srgbClr val="3333CD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400" dirty="0">
                <a:solidFill>
                  <a:srgbClr val="3333CD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Quotient</a:t>
            </a:r>
            <a:endParaRPr lang="en-US" altLang="zh-CN" sz="2400" u="sng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Divisor</a:t>
            </a:r>
            <a:r>
              <a:rPr lang="en-US" altLang="zh-CN" sz="2400" dirty="0">
                <a:solidFill>
                  <a:srgbClr val="3333CD"/>
                </a:solidFill>
                <a:ea typeface="宋体" panose="02010600030101010101" pitchFamily="2" charset="-122"/>
              </a:rPr>
              <a:t>      1000</a:t>
            </a:r>
            <a:r>
              <a:rPr lang="en-US" altLang="zh-CN" sz="2400" baseline="-25000" dirty="0">
                <a:solidFill>
                  <a:srgbClr val="3333CD"/>
                </a:solidFill>
                <a:ea typeface="宋体" panose="02010600030101010101" pitchFamily="2" charset="-122"/>
              </a:rPr>
              <a:t>ten</a:t>
            </a:r>
            <a:r>
              <a:rPr lang="en-US" altLang="zh-CN" sz="2400" dirty="0">
                <a:solidFill>
                  <a:srgbClr val="3333CD"/>
                </a:solidFill>
                <a:ea typeface="宋体" panose="02010600030101010101" pitchFamily="2" charset="-122"/>
              </a:rPr>
              <a:t>     |   1001010</a:t>
            </a:r>
            <a:r>
              <a:rPr lang="en-US" altLang="zh-CN" sz="2400" baseline="-25000" dirty="0">
                <a:solidFill>
                  <a:srgbClr val="3333CD"/>
                </a:solidFill>
                <a:ea typeface="宋体" panose="02010600030101010101" pitchFamily="2" charset="-122"/>
              </a:rPr>
              <a:t>ten</a:t>
            </a:r>
            <a:r>
              <a:rPr lang="en-US" altLang="zh-CN" sz="2400" dirty="0">
                <a:solidFill>
                  <a:srgbClr val="3333CD"/>
                </a:solidFill>
                <a:ea typeface="宋体" panose="02010600030101010101" pitchFamily="2" charset="-122"/>
              </a:rPr>
              <a:t>         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Dividend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2400" dirty="0">
                <a:solidFill>
                  <a:srgbClr val="3333CD"/>
                </a:solidFill>
                <a:ea typeface="宋体" panose="02010600030101010101" pitchFamily="2" charset="-122"/>
              </a:rPr>
              <a:t>                                      </a:t>
            </a:r>
            <a:r>
              <a:rPr lang="en-US" altLang="zh-CN" sz="2400" u="sng" dirty="0">
                <a:solidFill>
                  <a:srgbClr val="3333CD"/>
                </a:solidFill>
                <a:ea typeface="宋体" panose="02010600030101010101" pitchFamily="2" charset="-122"/>
              </a:rPr>
              <a:t>-1000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2400" dirty="0">
                <a:solidFill>
                  <a:srgbClr val="3333CD"/>
                </a:solidFill>
                <a:ea typeface="宋体" panose="02010600030101010101" pitchFamily="2" charset="-122"/>
              </a:rPr>
              <a:t>                                         </a:t>
            </a:r>
            <a:r>
              <a:rPr lang="en-US" altLang="zh-CN" sz="2400" dirty="0" smtClean="0">
                <a:solidFill>
                  <a:srgbClr val="3333CD"/>
                </a:solidFill>
                <a:ea typeface="宋体" panose="02010600030101010101" pitchFamily="2" charset="-122"/>
              </a:rPr>
              <a:t>0010</a:t>
            </a:r>
            <a:endParaRPr lang="en-US" altLang="zh-CN" sz="2400" dirty="0">
              <a:solidFill>
                <a:srgbClr val="3333CD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2400" dirty="0">
                <a:solidFill>
                  <a:srgbClr val="3333CD"/>
                </a:solidFill>
                <a:ea typeface="宋体" panose="02010600030101010101" pitchFamily="2" charset="-122"/>
              </a:rPr>
              <a:t>                                           </a:t>
            </a:r>
            <a:r>
              <a:rPr lang="en-US" altLang="zh-CN" sz="2400" dirty="0" smtClean="0">
                <a:solidFill>
                  <a:srgbClr val="3333CD"/>
                </a:solidFill>
                <a:ea typeface="宋体" panose="02010600030101010101" pitchFamily="2" charset="-122"/>
              </a:rPr>
              <a:t>0101</a:t>
            </a:r>
            <a:endParaRPr lang="en-US" altLang="zh-CN" sz="2400" dirty="0">
              <a:solidFill>
                <a:srgbClr val="3333CD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2400" dirty="0">
                <a:solidFill>
                  <a:srgbClr val="3333CD"/>
                </a:solidFill>
                <a:ea typeface="宋体" panose="02010600030101010101" pitchFamily="2" charset="-122"/>
              </a:rPr>
              <a:t>                                             1010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2400" dirty="0">
                <a:solidFill>
                  <a:srgbClr val="3333CD"/>
                </a:solidFill>
                <a:ea typeface="宋体" panose="02010600030101010101" pitchFamily="2" charset="-122"/>
              </a:rPr>
              <a:t>                                            </a:t>
            </a:r>
            <a:r>
              <a:rPr lang="en-US" altLang="zh-CN" sz="2400" u="sng" dirty="0">
                <a:solidFill>
                  <a:srgbClr val="3333CD"/>
                </a:solidFill>
                <a:ea typeface="宋体" panose="02010600030101010101" pitchFamily="2" charset="-122"/>
              </a:rPr>
              <a:t>-1000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2400" dirty="0">
                <a:solidFill>
                  <a:srgbClr val="3333CD"/>
                </a:solidFill>
                <a:ea typeface="宋体" panose="02010600030101010101" pitchFamily="2" charset="-122"/>
              </a:rPr>
              <a:t>                                                  10</a:t>
            </a:r>
            <a:r>
              <a:rPr lang="en-US" altLang="zh-CN" sz="2400" baseline="-25000" dirty="0">
                <a:solidFill>
                  <a:srgbClr val="3333CD"/>
                </a:solidFill>
                <a:ea typeface="宋体" panose="02010600030101010101" pitchFamily="2" charset="-122"/>
              </a:rPr>
              <a:t>ten</a:t>
            </a:r>
            <a:r>
              <a:rPr lang="en-US" altLang="zh-CN" sz="2400" dirty="0">
                <a:solidFill>
                  <a:srgbClr val="3333CD"/>
                </a:solidFill>
                <a:ea typeface="宋体" panose="02010600030101010101" pitchFamily="2" charset="-122"/>
              </a:rPr>
              <a:t>         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Remainder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ea typeface="宋体" panose="02010600030101010101" pitchFamily="2" charset="-122"/>
              </a:rPr>
              <a:t>本例</a:t>
            </a:r>
            <a:r>
              <a:rPr lang="zh-CN" altLang="en-US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十进制数字只用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0</a:t>
            </a:r>
            <a:r>
              <a:rPr lang="zh-CN" altLang="en-US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和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，像二进制</a:t>
            </a:r>
            <a:endParaRPr lang="en-US" altLang="zh-CN" sz="24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64519" name="Text Box 5"/>
          <p:cNvSpPr txBox="1">
            <a:spLocks noChangeArrowheads="1"/>
          </p:cNvSpPr>
          <p:nvPr/>
        </p:nvSpPr>
        <p:spPr bwMode="auto">
          <a:xfrm>
            <a:off x="609600" y="4572000"/>
            <a:ext cx="83820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2000" dirty="0" smtClean="0">
                <a:solidFill>
                  <a:srgbClr val="3333CD"/>
                </a:solidFill>
                <a:ea typeface="宋体" panose="02010600030101010101" pitchFamily="2" charset="-122"/>
              </a:rPr>
              <a:t>64-bit divisor, at </a:t>
            </a:r>
            <a:r>
              <a:rPr lang="en-US" altLang="zh-CN" sz="2000" dirty="0">
                <a:solidFill>
                  <a:srgbClr val="3333CD"/>
                </a:solidFill>
                <a:ea typeface="宋体" panose="02010600030101010101" pitchFamily="2" charset="-122"/>
              </a:rPr>
              <a:t>every </a:t>
            </a:r>
            <a:r>
              <a:rPr lang="en-US" altLang="zh-CN" sz="2000" dirty="0" smtClean="0">
                <a:solidFill>
                  <a:srgbClr val="3333CD"/>
                </a:solidFill>
                <a:ea typeface="宋体" panose="02010600030101010101" pitchFamily="2" charset="-122"/>
              </a:rPr>
              <a:t>step</a:t>
            </a:r>
            <a:endParaRPr lang="en-US" altLang="zh-CN" sz="2000" dirty="0">
              <a:solidFill>
                <a:srgbClr val="3333CD"/>
              </a:solidFill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  <a:buClr>
                <a:srgbClr val="CC0000"/>
              </a:buClr>
              <a:buSzTx/>
              <a:buFontTx/>
              <a:buChar char="•"/>
            </a:pPr>
            <a:r>
              <a:rPr lang="en-US" altLang="zh-CN" sz="2000" dirty="0">
                <a:solidFill>
                  <a:srgbClr val="3333CD"/>
                </a:solidFill>
                <a:ea typeface="宋体" panose="02010600030101010101" pitchFamily="2" charset="-122"/>
              </a:rPr>
              <a:t> shift divisor right and compare it with current dividend</a:t>
            </a:r>
          </a:p>
          <a:p>
            <a:pPr lvl="1">
              <a:spcBef>
                <a:spcPct val="0"/>
              </a:spcBef>
              <a:buClr>
                <a:srgbClr val="CC0000"/>
              </a:buClr>
              <a:buSzTx/>
              <a:buFontTx/>
              <a:buChar char="•"/>
            </a:pPr>
            <a:r>
              <a:rPr lang="en-US" altLang="zh-CN" sz="2000" dirty="0">
                <a:solidFill>
                  <a:srgbClr val="3333CD"/>
                </a:solidFill>
                <a:ea typeface="宋体" panose="02010600030101010101" pitchFamily="2" charset="-122"/>
              </a:rPr>
              <a:t> if divisor is larger, shift left and set 0 in the low bit of the quotient</a:t>
            </a:r>
          </a:p>
          <a:p>
            <a:pPr lvl="1">
              <a:spcBef>
                <a:spcPct val="0"/>
              </a:spcBef>
              <a:buClr>
                <a:srgbClr val="CC0000"/>
              </a:buClr>
              <a:buSzTx/>
              <a:buFontTx/>
              <a:buChar char="•"/>
            </a:pPr>
            <a:r>
              <a:rPr lang="en-US" altLang="zh-CN" sz="2000" dirty="0">
                <a:solidFill>
                  <a:srgbClr val="3333CD"/>
                </a:solidFill>
                <a:ea typeface="宋体" panose="02010600030101010101" pitchFamily="2" charset="-122"/>
              </a:rPr>
              <a:t> if divisor is smaller or equal, subtract to get new dividend, shift left  and set 1 in the low bit of the quotient</a:t>
            </a:r>
          </a:p>
          <a:p>
            <a:pPr lvl="1">
              <a:spcBef>
                <a:spcPct val="0"/>
              </a:spcBef>
              <a:buClr>
                <a:srgbClr val="CC0000"/>
              </a:buClr>
              <a:buSzTx/>
              <a:buFontTx/>
              <a:buChar char="•"/>
            </a:pPr>
            <a:r>
              <a:rPr lang="en-US" altLang="zh-CN" sz="2000" dirty="0">
                <a:solidFill>
                  <a:srgbClr val="3333CD"/>
                </a:solidFill>
                <a:ea typeface="宋体" panose="02010600030101010101" pitchFamily="2" charset="-122"/>
              </a:rPr>
              <a:t>Loop for </a:t>
            </a:r>
            <a:r>
              <a:rPr lang="en-US" altLang="zh-CN" sz="2000" dirty="0" smtClean="0">
                <a:solidFill>
                  <a:srgbClr val="3333CD"/>
                </a:solidFill>
                <a:ea typeface="宋体" panose="02010600030101010101" pitchFamily="2" charset="-122"/>
              </a:rPr>
              <a:t>65 </a:t>
            </a:r>
            <a:r>
              <a:rPr lang="en-US" altLang="zh-CN" sz="2000" dirty="0">
                <a:solidFill>
                  <a:srgbClr val="3333CD"/>
                </a:solidFill>
                <a:ea typeface="宋体" panose="02010600030101010101" pitchFamily="2" charset="-122"/>
              </a:rPr>
              <a:t>times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FE1C8E-5B8F-4392-BCB6-CD35BFB395AA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4427984" y="404664"/>
            <a:ext cx="518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Unsigned integer division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Dividend = quotient × divisor + remainder</a:t>
            </a:r>
          </a:p>
          <a:p>
            <a:pPr lvl="1" eaLnBrk="1" hangingPunct="1"/>
            <a:r>
              <a:rPr lang="en-US" altLang="zh-CN" smtClean="0"/>
              <a:t>Remainder &lt; divisor</a:t>
            </a:r>
          </a:p>
          <a:p>
            <a:pPr lvl="1" eaLnBrk="1" hangingPunct="1"/>
            <a:r>
              <a:rPr lang="en-US" altLang="zh-CN" smtClean="0"/>
              <a:t>Iterative subtraction, result:</a:t>
            </a:r>
          </a:p>
          <a:p>
            <a:pPr lvl="2" eaLnBrk="1" hangingPunct="1"/>
            <a:r>
              <a:rPr lang="en-US" altLang="zh-CN" smtClean="0"/>
              <a:t>Greater than 0: then we get a 1 as quotient bit</a:t>
            </a:r>
          </a:p>
          <a:p>
            <a:pPr lvl="2" eaLnBrk="1" hangingPunct="1"/>
            <a:r>
              <a:rPr lang="en-US" altLang="zh-CN" smtClean="0"/>
              <a:t>Smaller than 0: then we get a 0 as quotient bit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35F115-FBEC-411B-926D-2ECDC8AD9239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225425" y="312738"/>
            <a:ext cx="3795713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rgbClr val="3333CD"/>
              </a:solidFill>
            </a:endParaRPr>
          </a:p>
        </p:txBody>
      </p:sp>
      <p:sp>
        <p:nvSpPr>
          <p:cNvPr id="8196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57188" y="1500188"/>
            <a:ext cx="8540750" cy="4194175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CN" sz="2000" smtClean="0"/>
              <a:t>    Sign Magnitude:         One's Complement     Two's Complement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	</a:t>
            </a:r>
            <a:r>
              <a:rPr lang="en-US" altLang="zh-CN" sz="2400" smtClean="0">
                <a:solidFill>
                  <a:srgbClr val="FF3300"/>
                </a:solidFill>
              </a:rPr>
              <a:t>000 = +0		000 = +0		000 = +0</a:t>
            </a:r>
            <a:br>
              <a:rPr lang="en-US" altLang="zh-CN" sz="2400" smtClean="0">
                <a:solidFill>
                  <a:srgbClr val="FF3300"/>
                </a:solidFill>
              </a:rPr>
            </a:br>
            <a:r>
              <a:rPr lang="en-US" altLang="zh-CN" sz="2400" smtClean="0"/>
              <a:t>	001 = +1		001 = +1		001 = +1</a:t>
            </a:r>
            <a:br>
              <a:rPr lang="en-US" altLang="zh-CN" sz="2400" smtClean="0"/>
            </a:br>
            <a:r>
              <a:rPr lang="en-US" altLang="zh-CN" sz="2400" smtClean="0"/>
              <a:t>	010 = +2		010 = +2		010 = +2</a:t>
            </a:r>
            <a:br>
              <a:rPr lang="en-US" altLang="zh-CN" sz="2400" smtClean="0"/>
            </a:br>
            <a:r>
              <a:rPr lang="en-US" altLang="zh-CN" sz="2400" smtClean="0"/>
              <a:t>	011 = +3		011 = +3		011 = +3</a:t>
            </a:r>
            <a:br>
              <a:rPr lang="en-US" altLang="zh-CN" sz="2400" smtClean="0"/>
            </a:br>
            <a:r>
              <a:rPr lang="en-US" altLang="zh-CN" sz="2400" smtClean="0"/>
              <a:t>	</a:t>
            </a:r>
            <a:r>
              <a:rPr lang="en-US" altLang="zh-CN" sz="2400" smtClean="0">
                <a:solidFill>
                  <a:srgbClr val="FF3300"/>
                </a:solidFill>
              </a:rPr>
              <a:t>100 = -0</a:t>
            </a:r>
            <a:r>
              <a:rPr lang="en-US" altLang="zh-CN" sz="2400" smtClean="0"/>
              <a:t>		100 = -3		100 = -4</a:t>
            </a:r>
            <a:br>
              <a:rPr lang="en-US" altLang="zh-CN" sz="2400" smtClean="0"/>
            </a:br>
            <a:r>
              <a:rPr lang="en-US" altLang="zh-CN" sz="2400" smtClean="0"/>
              <a:t>	101 = -1		101 = -2		101 = -3</a:t>
            </a:r>
            <a:br>
              <a:rPr lang="en-US" altLang="zh-CN" sz="2400" smtClean="0"/>
            </a:br>
            <a:r>
              <a:rPr lang="en-US" altLang="zh-CN" sz="2400" smtClean="0"/>
              <a:t>	110 = -2		110 = -1		110 = -2</a:t>
            </a:r>
            <a:br>
              <a:rPr lang="en-US" altLang="zh-CN" sz="2400" smtClean="0"/>
            </a:br>
            <a:r>
              <a:rPr lang="en-US" altLang="zh-CN" sz="2400" smtClean="0"/>
              <a:t>	111 = -3		</a:t>
            </a:r>
            <a:r>
              <a:rPr lang="en-US" altLang="zh-CN" sz="2400" smtClean="0">
                <a:solidFill>
                  <a:srgbClr val="FF3300"/>
                </a:solidFill>
              </a:rPr>
              <a:t>111 = -0</a:t>
            </a:r>
            <a:r>
              <a:rPr lang="en-US" altLang="zh-CN" sz="2400" smtClean="0"/>
              <a:t>		111 = -1</a:t>
            </a:r>
          </a:p>
          <a:p>
            <a:pPr eaLnBrk="1" hangingPunct="1"/>
            <a:r>
              <a:rPr lang="en-US" altLang="zh-CN" smtClean="0"/>
              <a:t>Issues:   number of zeros, ease of operations</a:t>
            </a:r>
          </a:p>
          <a:p>
            <a:pPr eaLnBrk="1" hangingPunct="1"/>
            <a:r>
              <a:rPr lang="en-US" altLang="zh-CN" b="1" smtClean="0">
                <a:solidFill>
                  <a:srgbClr val="FF3300"/>
                </a:solidFill>
              </a:rPr>
              <a:t>Which representation is best?  Why? </a:t>
            </a:r>
          </a:p>
          <a:p>
            <a:pPr lvl="1" eaLnBrk="1" hangingPunct="1"/>
            <a:r>
              <a:rPr lang="zh-CN" altLang="en-US" b="1" smtClean="0">
                <a:solidFill>
                  <a:srgbClr val="FF3300"/>
                </a:solidFill>
              </a:rPr>
              <a:t>补码：两个正数的加法适用于正数加负数、负数加负数</a:t>
            </a:r>
            <a:endParaRPr lang="en-US" altLang="zh-CN" b="1" smtClean="0">
              <a:solidFill>
                <a:srgbClr val="FF3300"/>
              </a:solidFill>
            </a:endParaRPr>
          </a:p>
          <a:p>
            <a:pPr lvl="1" eaLnBrk="1" hangingPunct="1"/>
            <a:r>
              <a:rPr lang="zh-CN" altLang="en-US" b="1" smtClean="0">
                <a:solidFill>
                  <a:srgbClr val="FF3300"/>
                </a:solidFill>
              </a:rPr>
              <a:t>补码：减法可以用加法来实现</a:t>
            </a:r>
            <a:endParaRPr lang="en-US" altLang="zh-CN" b="1" smtClean="0">
              <a:solidFill>
                <a:srgbClr val="FF3300"/>
              </a:solidFill>
            </a:endParaRPr>
          </a:p>
        </p:txBody>
      </p:sp>
      <p:sp>
        <p:nvSpPr>
          <p:cNvPr id="8197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285750" y="285750"/>
            <a:ext cx="8540750" cy="1143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CN" dirty="0" smtClean="0"/>
              <a:t>Signed and Unsigned Numbers </a:t>
            </a:r>
            <a:br>
              <a:rPr lang="en-US" altLang="zh-CN" dirty="0" smtClean="0"/>
            </a:br>
            <a:r>
              <a:rPr lang="en-US" altLang="zh-CN" dirty="0" smtClean="0"/>
              <a:t>  		       Possible Representations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35F115-FBEC-411B-926D-2ECDC8AD9239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  <p:transition spd="slow" advTm="2000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6"/>
          <p:cNvSpPr txBox="1">
            <a:spLocks noGrp="1" noChangeArrowheads="1"/>
          </p:cNvSpPr>
          <p:nvPr/>
        </p:nvSpPr>
        <p:spPr bwMode="auto">
          <a:xfrm>
            <a:off x="6588125" y="6381750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A6B11625-63F0-4383-9420-B611F79E44FC}" type="slidenum">
              <a:rPr kumimoji="0" lang="zh-CN" altLang="en-US" sz="1400" b="0">
                <a:solidFill>
                  <a:schemeClr val="tx1"/>
                </a:solidFill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kumimoji="0" lang="en-US" altLang="zh-CN" sz="1400" b="0">
              <a:solidFill>
                <a:schemeClr val="tx1"/>
              </a:solidFill>
            </a:endParaRPr>
          </a:p>
        </p:txBody>
      </p:sp>
      <p:sp>
        <p:nvSpPr>
          <p:cNvPr id="67587" name="灯片编号占位符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075E62DE-029F-4A9E-8D5C-2EA5573960A3}" type="slidenum">
              <a:rPr lang="zh-CN" altLang="en-US" sz="1400">
                <a:solidFill>
                  <a:srgbClr val="3333C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zh-CN" sz="1400">
              <a:solidFill>
                <a:srgbClr val="3333C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588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1606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>
                <a:solidFill>
                  <a:srgbClr val="CC0000"/>
                </a:solidFill>
                <a:ea typeface="宋体" panose="02010600030101010101" pitchFamily="2" charset="-122"/>
              </a:rPr>
              <a:t>Division</a:t>
            </a:r>
          </a:p>
        </p:txBody>
      </p:sp>
      <p:sp>
        <p:nvSpPr>
          <p:cNvPr id="67589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590" name="Text Box 4"/>
          <p:cNvSpPr txBox="1">
            <a:spLocks noChangeArrowheads="1"/>
          </p:cNvSpPr>
          <p:nvPr/>
        </p:nvSpPr>
        <p:spPr bwMode="auto">
          <a:xfrm>
            <a:off x="228600" y="1219200"/>
            <a:ext cx="8772525" cy="434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zh-CN" altLang="en-US" sz="2400" dirty="0">
                <a:solidFill>
                  <a:srgbClr val="3333CD"/>
                </a:solidFill>
                <a:ea typeface="宋体" panose="02010600030101010101" pitchFamily="2" charset="-122"/>
              </a:rPr>
              <a:t>                                  </a:t>
            </a:r>
            <a:r>
              <a:rPr lang="zh-CN" altLang="en-US" sz="2400" u="sng" dirty="0">
                <a:solidFill>
                  <a:srgbClr val="3333CD"/>
                </a:solidFill>
                <a:ea typeface="宋体" panose="02010600030101010101" pitchFamily="2" charset="-122"/>
              </a:rPr>
              <a:t>             </a:t>
            </a:r>
            <a:r>
              <a:rPr lang="en-US" altLang="zh-CN" sz="2400" u="sng" dirty="0">
                <a:solidFill>
                  <a:srgbClr val="3333CD"/>
                </a:solidFill>
                <a:ea typeface="宋体" panose="02010600030101010101" pitchFamily="2" charset="-122"/>
              </a:rPr>
              <a:t>1001</a:t>
            </a:r>
            <a:r>
              <a:rPr lang="en-US" altLang="zh-CN" sz="2400" baseline="-25000" dirty="0">
                <a:solidFill>
                  <a:srgbClr val="3333CD"/>
                </a:solidFill>
                <a:ea typeface="宋体" panose="02010600030101010101" pitchFamily="2" charset="-122"/>
              </a:rPr>
              <a:t>ten</a:t>
            </a:r>
            <a:r>
              <a:rPr lang="en-US" altLang="zh-CN" sz="2400" u="sng" dirty="0">
                <a:solidFill>
                  <a:srgbClr val="3333CD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400" dirty="0">
                <a:solidFill>
                  <a:srgbClr val="3333CD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Quotient</a:t>
            </a:r>
            <a:endParaRPr lang="en-US" altLang="zh-CN" sz="2400" u="sng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Divisor</a:t>
            </a:r>
            <a:r>
              <a:rPr lang="en-US" altLang="zh-CN" sz="2400" dirty="0">
                <a:solidFill>
                  <a:srgbClr val="3333CD"/>
                </a:solidFill>
                <a:ea typeface="宋体" panose="02010600030101010101" pitchFamily="2" charset="-122"/>
              </a:rPr>
              <a:t>      1000</a:t>
            </a:r>
            <a:r>
              <a:rPr lang="en-US" altLang="zh-CN" sz="2400" baseline="-25000" dirty="0">
                <a:solidFill>
                  <a:srgbClr val="3333CD"/>
                </a:solidFill>
                <a:ea typeface="宋体" panose="02010600030101010101" pitchFamily="2" charset="-122"/>
              </a:rPr>
              <a:t>ten</a:t>
            </a:r>
            <a:r>
              <a:rPr lang="en-US" altLang="zh-CN" sz="2400" dirty="0">
                <a:solidFill>
                  <a:srgbClr val="3333CD"/>
                </a:solidFill>
                <a:ea typeface="宋体" panose="02010600030101010101" pitchFamily="2" charset="-122"/>
              </a:rPr>
              <a:t>     |   </a:t>
            </a:r>
            <a:r>
              <a:rPr lang="en-US" altLang="zh-CN" sz="2400" dirty="0" smtClean="0">
                <a:solidFill>
                  <a:srgbClr val="3333CD"/>
                </a:solidFill>
                <a:ea typeface="宋体" panose="02010600030101010101" pitchFamily="2" charset="-122"/>
              </a:rPr>
              <a:t>01001010</a:t>
            </a:r>
            <a:r>
              <a:rPr lang="en-US" altLang="zh-CN" sz="2400" baseline="-25000" dirty="0" smtClean="0">
                <a:solidFill>
                  <a:srgbClr val="3333CD"/>
                </a:solidFill>
                <a:ea typeface="宋体" panose="02010600030101010101" pitchFamily="2" charset="-122"/>
              </a:rPr>
              <a:t>ten</a:t>
            </a:r>
            <a:r>
              <a:rPr lang="en-US" altLang="zh-CN" sz="2400" dirty="0" smtClean="0">
                <a:solidFill>
                  <a:srgbClr val="3333CD"/>
                </a:solidFill>
                <a:ea typeface="宋体" panose="02010600030101010101" pitchFamily="2" charset="-122"/>
              </a:rPr>
              <a:t>         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Dividend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2200" dirty="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Dividend 01001010   01001010   00001010   00001010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2200" dirty="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Divisor  1000</a:t>
            </a:r>
            <a:r>
              <a:rPr lang="en-US" altLang="zh-CN" sz="2200" dirty="0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0000</a:t>
            </a:r>
            <a:r>
              <a:rPr lang="en-US" altLang="zh-CN" sz="2200" dirty="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Wingdings" panose="05000000000000000000" pitchFamily="2" charset="2"/>
              </a:rPr>
              <a:t>-&gt; 01000</a:t>
            </a:r>
            <a:r>
              <a:rPr lang="en-US" altLang="zh-CN" sz="2200" dirty="0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Wingdings" panose="05000000000000000000" pitchFamily="2" charset="2"/>
              </a:rPr>
              <a:t>000</a:t>
            </a:r>
            <a:r>
              <a:rPr lang="en-US" altLang="zh-CN" sz="2200" dirty="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Wingdings" panose="05000000000000000000" pitchFamily="2" charset="2"/>
              </a:rPr>
              <a:t>-&gt; 001000</a:t>
            </a:r>
            <a:r>
              <a:rPr lang="en-US" altLang="zh-CN" sz="2200" dirty="0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Wingdings" panose="05000000000000000000" pitchFamily="2" charset="2"/>
              </a:rPr>
              <a:t>00</a:t>
            </a:r>
            <a:r>
              <a:rPr lang="en-US" altLang="zh-CN" sz="2200" dirty="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Wingdings" panose="05000000000000000000" pitchFamily="2" charset="2"/>
              </a:rPr>
              <a:t>-&gt; 0001000</a:t>
            </a:r>
            <a:r>
              <a:rPr lang="en-US" altLang="zh-CN" sz="2200" dirty="0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Wingdings" panose="05000000000000000000" pitchFamily="2" charset="2"/>
              </a:rPr>
              <a:t>0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2200" dirty="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Wingdings" panose="05000000000000000000" pitchFamily="2" charset="2"/>
              </a:rPr>
              <a:t>Quo:        0          0</a:t>
            </a:r>
            <a:r>
              <a:rPr lang="en-US" altLang="zh-CN" sz="2200" dirty="0">
                <a:solidFill>
                  <a:srgbClr val="FE0802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US" altLang="zh-CN" sz="2200" dirty="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Wingdings" panose="05000000000000000000" pitchFamily="2" charset="2"/>
              </a:rPr>
              <a:t>         01</a:t>
            </a:r>
            <a:r>
              <a:rPr lang="en-US" altLang="zh-CN" sz="2200" dirty="0">
                <a:solidFill>
                  <a:srgbClr val="FE0802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Wingdings" panose="05000000000000000000" pitchFamily="2" charset="2"/>
              </a:rPr>
              <a:t>0</a:t>
            </a:r>
            <a:r>
              <a:rPr lang="en-US" altLang="zh-CN" sz="2200" dirty="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Wingdings" panose="05000000000000000000" pitchFamily="2" charset="2"/>
              </a:rPr>
              <a:t>        010</a:t>
            </a:r>
            <a:r>
              <a:rPr lang="en-US" altLang="zh-CN" sz="2200" dirty="0">
                <a:solidFill>
                  <a:srgbClr val="FE0802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Wingdings" panose="05000000000000000000" pitchFamily="2" charset="2"/>
              </a:rPr>
              <a:t>0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endParaRPr lang="en-US" altLang="zh-CN" sz="2400" dirty="0">
              <a:solidFill>
                <a:srgbClr val="3333CD"/>
              </a:solidFill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dirty="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00001010   0010 --remainder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dirty="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Wingdings" panose="05000000000000000000" pitchFamily="2" charset="2"/>
              </a:rPr>
              <a:t>-&gt; 00001000-&gt;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dirty="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Wingdings" panose="05000000000000000000" pitchFamily="2" charset="2"/>
              </a:rPr>
              <a:t>      0100</a:t>
            </a:r>
            <a:r>
              <a:rPr lang="en-US" altLang="zh-CN" sz="2200" dirty="0">
                <a:solidFill>
                  <a:srgbClr val="FE0802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Wingdings" panose="05000000000000000000" pitchFamily="2" charset="2"/>
              </a:rPr>
              <a:t>1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endParaRPr lang="en-US" altLang="zh-CN" sz="2400" dirty="0">
              <a:solidFill>
                <a:srgbClr val="3333CD"/>
              </a:solidFill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endParaRPr lang="en-US" altLang="zh-CN" sz="2400" dirty="0">
              <a:solidFill>
                <a:srgbClr val="3333CD"/>
              </a:solidFill>
              <a:ea typeface="宋体" panose="0201060003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67591" name="Text Box 5"/>
          <p:cNvSpPr txBox="1">
            <a:spLocks noChangeArrowheads="1"/>
          </p:cNvSpPr>
          <p:nvPr/>
        </p:nvSpPr>
        <p:spPr bwMode="auto">
          <a:xfrm>
            <a:off x="0" y="4767263"/>
            <a:ext cx="9144000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2000">
                <a:solidFill>
                  <a:srgbClr val="3333CD"/>
                </a:solidFill>
                <a:ea typeface="宋体" panose="02010600030101010101" pitchFamily="2" charset="-122"/>
              </a:rPr>
              <a:t>At every step,</a:t>
            </a:r>
          </a:p>
          <a:p>
            <a:pPr lvl="1">
              <a:spcBef>
                <a:spcPct val="0"/>
              </a:spcBef>
              <a:buClr>
                <a:srgbClr val="CC0000"/>
              </a:buClr>
              <a:buSzTx/>
              <a:buFontTx/>
              <a:buChar char="•"/>
            </a:pPr>
            <a:r>
              <a:rPr lang="en-US" altLang="zh-CN" sz="2000">
                <a:solidFill>
                  <a:srgbClr val="3333CD"/>
                </a:solidFill>
                <a:ea typeface="宋体" panose="02010600030101010101" pitchFamily="2" charset="-122"/>
              </a:rPr>
              <a:t> shift divisor right and compare it with current dividend</a:t>
            </a:r>
          </a:p>
          <a:p>
            <a:pPr lvl="1">
              <a:spcBef>
                <a:spcPct val="0"/>
              </a:spcBef>
              <a:buClr>
                <a:srgbClr val="CC0000"/>
              </a:buClr>
              <a:buSzTx/>
              <a:buFontTx/>
              <a:buChar char="•"/>
            </a:pPr>
            <a:r>
              <a:rPr lang="en-US" altLang="zh-CN" sz="2000">
                <a:solidFill>
                  <a:srgbClr val="3333CD"/>
                </a:solidFill>
                <a:ea typeface="宋体" panose="02010600030101010101" pitchFamily="2" charset="-122"/>
              </a:rPr>
              <a:t> if divisor is larger, left shift quotient, set 0 as the lowest bit of the quotient</a:t>
            </a:r>
          </a:p>
          <a:p>
            <a:pPr lvl="1">
              <a:spcBef>
                <a:spcPct val="0"/>
              </a:spcBef>
              <a:buClr>
                <a:srgbClr val="CC0000"/>
              </a:buClr>
              <a:buSzTx/>
              <a:buFontTx/>
              <a:buChar char="•"/>
            </a:pPr>
            <a:r>
              <a:rPr lang="en-US" altLang="zh-CN" sz="2000">
                <a:solidFill>
                  <a:srgbClr val="3333CD"/>
                </a:solidFill>
                <a:ea typeface="宋体" panose="02010600030101010101" pitchFamily="2" charset="-122"/>
              </a:rPr>
              <a:t> if divisor is smaller or equal, subtract to get new dividend and left shift quotient ,set 1 as the lowest bit of the quotient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FE1C8E-5B8F-4392-BCB6-CD35BFB395AA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6"/>
          <p:cNvSpPr txBox="1">
            <a:spLocks noGrp="1" noChangeArrowheads="1"/>
          </p:cNvSpPr>
          <p:nvPr/>
        </p:nvSpPr>
        <p:spPr bwMode="auto">
          <a:xfrm>
            <a:off x="6588125" y="6381750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A8F64B3-DB81-40C2-9AD2-2C6E16E2EC3D}" type="slidenum">
              <a:rPr kumimoji="0" lang="zh-CN" altLang="en-US" sz="1400" b="0">
                <a:solidFill>
                  <a:schemeClr val="tx1"/>
                </a:solidFill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kumimoji="0" lang="en-US" altLang="zh-CN" sz="1400" b="0">
              <a:solidFill>
                <a:schemeClr val="tx1"/>
              </a:solidFill>
            </a:endParaRPr>
          </a:p>
        </p:txBody>
      </p:sp>
      <p:sp>
        <p:nvSpPr>
          <p:cNvPr id="69635" name="灯片编号占位符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6CC2C1B7-C67A-4CB6-9286-0E48517C29B5}" type="slidenum">
              <a:rPr lang="zh-CN" altLang="en-US" sz="1400">
                <a:solidFill>
                  <a:srgbClr val="3333C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zh-CN" sz="1400">
              <a:solidFill>
                <a:srgbClr val="3333C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179388" y="0"/>
            <a:ext cx="9361487" cy="824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220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 step0      step1      step2      step3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220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Dividend 01001010   01001010   00001010   00001010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220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Divisor  1000</a:t>
            </a:r>
            <a:r>
              <a:rPr lang="en-US" altLang="zh-CN" sz="2200">
                <a:solidFill>
                  <a:srgbClr val="03FD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0000</a:t>
            </a:r>
            <a:r>
              <a:rPr lang="en-US" altLang="zh-CN" sz="220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Wingdings" panose="05000000000000000000" pitchFamily="2" charset="2"/>
              </a:rPr>
              <a:t>-&gt;  1000</a:t>
            </a:r>
            <a:r>
              <a:rPr lang="en-US" altLang="zh-CN" sz="2200">
                <a:solidFill>
                  <a:srgbClr val="03FD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Wingdings" panose="05000000000000000000" pitchFamily="2" charset="2"/>
              </a:rPr>
              <a:t>000</a:t>
            </a:r>
            <a:r>
              <a:rPr lang="en-US" altLang="zh-CN" sz="220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Wingdings" panose="05000000000000000000" pitchFamily="2" charset="2"/>
              </a:rPr>
              <a:t>-&gt;   1000</a:t>
            </a:r>
            <a:r>
              <a:rPr lang="en-US" altLang="zh-CN" sz="2200">
                <a:solidFill>
                  <a:srgbClr val="03FD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Wingdings" panose="05000000000000000000" pitchFamily="2" charset="2"/>
              </a:rPr>
              <a:t>00</a:t>
            </a:r>
            <a:r>
              <a:rPr lang="en-US" altLang="zh-CN" sz="220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Wingdings" panose="05000000000000000000" pitchFamily="2" charset="2"/>
              </a:rPr>
              <a:t>-&gt;    1000</a:t>
            </a:r>
            <a:r>
              <a:rPr lang="en-US" altLang="zh-CN" sz="2200">
                <a:solidFill>
                  <a:srgbClr val="03FD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Wingdings" panose="05000000000000000000" pitchFamily="2" charset="2"/>
              </a:rPr>
              <a:t>0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220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Wingdings" panose="05000000000000000000" pitchFamily="2" charset="2"/>
              </a:rPr>
              <a:t>Quotient:   0          0</a:t>
            </a:r>
            <a:r>
              <a:rPr lang="en-US" altLang="zh-CN" sz="22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US" altLang="zh-CN" sz="220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Wingdings" panose="05000000000000000000" pitchFamily="2" charset="2"/>
              </a:rPr>
              <a:t>         01</a:t>
            </a:r>
            <a:r>
              <a:rPr lang="en-US" altLang="zh-CN" sz="22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Wingdings" panose="05000000000000000000" pitchFamily="2" charset="2"/>
              </a:rPr>
              <a:t>0</a:t>
            </a:r>
            <a:r>
              <a:rPr lang="en-US" altLang="zh-CN" sz="220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Wingdings" panose="05000000000000000000" pitchFamily="2" charset="2"/>
              </a:rPr>
              <a:t>        010</a:t>
            </a:r>
            <a:r>
              <a:rPr lang="en-US" altLang="zh-CN" sz="22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Wingdings" panose="05000000000000000000" pitchFamily="2" charset="2"/>
              </a:rPr>
              <a:t>0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endParaRPr lang="en-US" altLang="zh-CN" sz="220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220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Wingdings" panose="05000000000000000000" pitchFamily="2" charset="2"/>
              </a:rPr>
              <a:t>           step4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220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00001010   0010 --remainder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220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Wingdings" panose="05000000000000000000" pitchFamily="2" charset="2"/>
              </a:rPr>
              <a:t>-&gt;      1000-&gt;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Wingdings" panose="05000000000000000000" pitchFamily="2" charset="2"/>
              </a:rPr>
              <a:t>            100</a:t>
            </a:r>
            <a:r>
              <a:rPr lang="en-US" altLang="zh-CN" sz="22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Wingdings" panose="05000000000000000000" pitchFamily="2" charset="2"/>
              </a:rPr>
              <a:t>1     </a:t>
            </a:r>
            <a:r>
              <a:rPr lang="en-US" altLang="zh-CN" sz="18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zh-CN" altLang="en-US" sz="18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Wingdings" panose="05000000000000000000" pitchFamily="2" charset="2"/>
              </a:rPr>
              <a:t>注意：在</a:t>
            </a:r>
            <a:r>
              <a:rPr lang="en-US" altLang="zh-CN" sz="18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Wingdings" panose="05000000000000000000" pitchFamily="2" charset="2"/>
              </a:rPr>
              <a:t>step0</a:t>
            </a:r>
            <a:r>
              <a:rPr lang="zh-CN" altLang="en-US" sz="18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Wingdings" panose="05000000000000000000" pitchFamily="2" charset="2"/>
              </a:rPr>
              <a:t>，若被除数大于等于除数则溢出</a:t>
            </a:r>
            <a:r>
              <a:rPr lang="en-US" altLang="zh-CN" sz="18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endParaRPr lang="en-US" altLang="zh-CN" sz="1800">
              <a:solidFill>
                <a:srgbClr val="3333CD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220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01001010-</a:t>
            </a:r>
            <a:r>
              <a:rPr lang="en-US" altLang="zh-CN" sz="22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220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*1000</a:t>
            </a:r>
            <a:r>
              <a:rPr lang="en-US" altLang="zh-CN" sz="2200">
                <a:solidFill>
                  <a:srgbClr val="03FD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000</a:t>
            </a:r>
            <a:r>
              <a:rPr lang="en-US" altLang="zh-CN" sz="220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 00001010 step1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220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00001010-</a:t>
            </a:r>
            <a:r>
              <a:rPr lang="en-US" altLang="zh-CN" sz="22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220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 1000</a:t>
            </a:r>
            <a:r>
              <a:rPr lang="en-US" altLang="zh-CN" sz="2200">
                <a:solidFill>
                  <a:srgbClr val="03FD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00</a:t>
            </a:r>
            <a:r>
              <a:rPr lang="en-US" altLang="zh-CN" sz="220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 00001010 step2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220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00001010-</a:t>
            </a:r>
            <a:r>
              <a:rPr lang="en-US" altLang="zh-CN" sz="22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220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  1000</a:t>
            </a:r>
            <a:r>
              <a:rPr lang="en-US" altLang="zh-CN" sz="2200">
                <a:solidFill>
                  <a:srgbClr val="03FD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220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 00001010 step3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220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00001010-</a:t>
            </a:r>
            <a:r>
              <a:rPr lang="en-US" altLang="zh-CN" sz="22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220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   1000= 0010     step4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endParaRPr lang="en-US" altLang="zh-CN" sz="2200">
              <a:solidFill>
                <a:srgbClr val="3333CD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220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Wingdings" panose="05000000000000000000" pitchFamily="2" charset="2"/>
              </a:rPr>
              <a:t>--&gt;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01001010-</a:t>
            </a:r>
            <a:r>
              <a:rPr lang="en-US" altLang="zh-CN" sz="22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2200">
                <a:solidFill>
                  <a:srgbClr val="03FD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000</a:t>
            </a:r>
            <a:r>
              <a:rPr lang="en-US" altLang="zh-CN" sz="220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*1000= 00001010 step1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00001010- </a:t>
            </a:r>
            <a:r>
              <a:rPr lang="en-US" altLang="zh-CN" sz="22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2200">
                <a:solidFill>
                  <a:srgbClr val="03FD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00</a:t>
            </a:r>
            <a:r>
              <a:rPr lang="en-US" altLang="zh-CN" sz="220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*1000= 00001010 step2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00001010-  </a:t>
            </a:r>
            <a:r>
              <a:rPr lang="en-US" altLang="zh-CN" sz="22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2200">
                <a:solidFill>
                  <a:srgbClr val="03FD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220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*1000= 00001010 step3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00001010-   </a:t>
            </a:r>
            <a:r>
              <a:rPr lang="en-US" altLang="zh-CN" sz="22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220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*1000= 0010     step4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endParaRPr lang="en-US" altLang="zh-CN" sz="2200">
              <a:solidFill>
                <a:srgbClr val="3333CD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endParaRPr lang="en-US" altLang="zh-CN" sz="2200">
              <a:solidFill>
                <a:srgbClr val="3333CD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endParaRPr lang="en-US" altLang="zh-CN" sz="2200">
              <a:solidFill>
                <a:srgbClr val="3333CD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endParaRPr lang="en-US" altLang="zh-CN" sz="2200">
              <a:solidFill>
                <a:srgbClr val="3333CD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69637" name="Text Box 0"/>
          <p:cNvSpPr txBox="1">
            <a:spLocks noChangeArrowheads="1"/>
          </p:cNvSpPr>
          <p:nvPr/>
        </p:nvSpPr>
        <p:spPr bwMode="auto">
          <a:xfrm>
            <a:off x="7092950" y="4559300"/>
            <a:ext cx="1871663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补充内容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,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不讲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FE1C8E-5B8F-4392-BCB6-CD35BFB395AA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6"/>
          <p:cNvSpPr txBox="1">
            <a:spLocks noGrp="1" noChangeArrowheads="1"/>
          </p:cNvSpPr>
          <p:nvPr/>
        </p:nvSpPr>
        <p:spPr bwMode="auto">
          <a:xfrm>
            <a:off x="6588125" y="6381750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A33EF0B1-098B-42A3-A7B0-7C5A713A63CD}" type="slidenum">
              <a:rPr kumimoji="0" lang="zh-CN" altLang="en-US" sz="1400" b="0">
                <a:solidFill>
                  <a:schemeClr val="tx1"/>
                </a:solidFill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kumimoji="0" lang="en-US" altLang="zh-CN" sz="1400" b="0">
              <a:solidFill>
                <a:schemeClr val="tx1"/>
              </a:solidFill>
            </a:endParaRPr>
          </a:p>
        </p:txBody>
      </p:sp>
      <p:sp>
        <p:nvSpPr>
          <p:cNvPr id="71683" name="灯片编号占位符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A3CCCE4C-BAB9-4AB8-AC31-E419BE38EF09}" type="slidenum">
              <a:rPr lang="zh-CN" altLang="en-US" sz="1400">
                <a:solidFill>
                  <a:srgbClr val="3333C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zh-CN" sz="1400">
              <a:solidFill>
                <a:srgbClr val="3333C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179388" y="0"/>
            <a:ext cx="9361487" cy="682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endParaRPr lang="en-US" altLang="zh-CN" sz="220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endParaRPr lang="en-US" altLang="zh-CN" sz="2400">
              <a:solidFill>
                <a:srgbClr val="3333CD"/>
              </a:solidFill>
              <a:ea typeface="宋体" panose="02010600030101010101" pitchFamily="2" charset="-122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01001010-</a:t>
            </a:r>
            <a:r>
              <a:rPr lang="en-US" altLang="zh-CN" sz="22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2200">
                <a:solidFill>
                  <a:srgbClr val="03FD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000</a:t>
            </a:r>
            <a:r>
              <a:rPr lang="en-US" altLang="zh-CN" sz="220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*1000= 00001010 step1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00001010- </a:t>
            </a:r>
            <a:r>
              <a:rPr lang="en-US" altLang="zh-CN" sz="22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2200">
                <a:solidFill>
                  <a:srgbClr val="03FD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00</a:t>
            </a:r>
            <a:r>
              <a:rPr lang="en-US" altLang="zh-CN" sz="220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*1000= 00001010 step2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00001010-  </a:t>
            </a:r>
            <a:r>
              <a:rPr lang="en-US" altLang="zh-CN" sz="22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2200">
                <a:solidFill>
                  <a:srgbClr val="03FD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220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*1000= 00001010 step3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00001010-   </a:t>
            </a:r>
            <a:r>
              <a:rPr lang="en-US" altLang="zh-CN" sz="22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220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*1000= 0010     step4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endParaRPr lang="en-US" altLang="zh-CN" sz="2200">
              <a:solidFill>
                <a:srgbClr val="3333CD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220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Wingdings" panose="05000000000000000000" pitchFamily="2" charset="2"/>
              </a:rPr>
              <a:t>---&gt; </a:t>
            </a:r>
            <a:r>
              <a:rPr lang="zh-CN" altLang="en-US" sz="220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上述</a:t>
            </a:r>
            <a:r>
              <a:rPr lang="en-US" altLang="zh-CN" sz="220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4</a:t>
            </a:r>
            <a:r>
              <a:rPr lang="zh-CN" altLang="en-US" sz="220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项左边相加，右边相加，消掉等号左右相同的项：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01001010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</a:t>
            </a:r>
            <a:r>
              <a:rPr lang="en-US" altLang="zh-CN" sz="22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2200">
                <a:solidFill>
                  <a:srgbClr val="03FD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000</a:t>
            </a:r>
            <a:r>
              <a:rPr lang="en-US" altLang="zh-CN" sz="220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*1000-</a:t>
            </a:r>
            <a:r>
              <a:rPr lang="en-US" altLang="zh-CN" sz="22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2200">
                <a:solidFill>
                  <a:srgbClr val="03FD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00</a:t>
            </a:r>
            <a:r>
              <a:rPr lang="en-US" altLang="zh-CN" sz="220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*1000-</a:t>
            </a:r>
            <a:r>
              <a:rPr lang="en-US" altLang="zh-CN" sz="22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2200">
                <a:solidFill>
                  <a:srgbClr val="03FD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220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*1000-</a:t>
            </a:r>
            <a:r>
              <a:rPr lang="en-US" altLang="zh-CN" sz="22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220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*1000=0010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200">
              <a:solidFill>
                <a:srgbClr val="3333CD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Wingdings" panose="05000000000000000000" pitchFamily="2" charset="2"/>
              </a:rPr>
              <a:t>---&gt;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>
                <a:solidFill>
                  <a:srgbClr val="3333C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01001010=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200">
                <a:solidFill>
                  <a:srgbClr val="3333C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（</a:t>
            </a:r>
            <a:r>
              <a:rPr lang="en-US" altLang="zh-CN" sz="2200">
                <a:solidFill>
                  <a:srgbClr val="FF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2200">
                <a:solidFill>
                  <a:srgbClr val="03FD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000</a:t>
            </a:r>
            <a:r>
              <a:rPr lang="en-US" altLang="zh-CN" sz="2200">
                <a:solidFill>
                  <a:srgbClr val="3333C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*1000+</a:t>
            </a:r>
            <a:r>
              <a:rPr lang="en-US" altLang="zh-CN" sz="2200">
                <a:solidFill>
                  <a:srgbClr val="FF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2200">
                <a:solidFill>
                  <a:srgbClr val="03FD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00</a:t>
            </a:r>
            <a:r>
              <a:rPr lang="en-US" altLang="zh-CN" sz="2200">
                <a:solidFill>
                  <a:srgbClr val="3333C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*1000+</a:t>
            </a:r>
            <a:r>
              <a:rPr lang="en-US" altLang="zh-CN" sz="2200">
                <a:solidFill>
                  <a:srgbClr val="FF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2200">
                <a:solidFill>
                  <a:srgbClr val="03FD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2200">
                <a:solidFill>
                  <a:srgbClr val="3333C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*1000+</a:t>
            </a:r>
            <a:r>
              <a:rPr lang="en-US" altLang="zh-CN" sz="2200">
                <a:solidFill>
                  <a:srgbClr val="FF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2200">
                <a:solidFill>
                  <a:srgbClr val="3333C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*1000</a:t>
            </a:r>
            <a:r>
              <a:rPr lang="zh-CN" altLang="en-US" sz="2200">
                <a:solidFill>
                  <a:srgbClr val="3333C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）</a:t>
            </a:r>
            <a:r>
              <a:rPr lang="en-US" altLang="zh-CN" sz="2200">
                <a:solidFill>
                  <a:srgbClr val="3333C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+ 0010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200">
              <a:solidFill>
                <a:srgbClr val="3333CD"/>
              </a:solidFill>
              <a:ea typeface="宋体" panose="02010600030101010101" pitchFamily="2" charset="-122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Wingdings" panose="05000000000000000000" pitchFamily="2" charset="2"/>
              </a:rPr>
              <a:t>---&gt;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01001010=</a:t>
            </a:r>
            <a:r>
              <a:rPr lang="en-US" altLang="zh-CN" sz="22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1001</a:t>
            </a:r>
            <a:r>
              <a:rPr lang="en-US" altLang="zh-CN" sz="220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*1000+0010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endParaRPr lang="en-US" altLang="zh-CN" sz="2200">
              <a:solidFill>
                <a:srgbClr val="3333CD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endParaRPr lang="en-US" altLang="zh-CN" sz="2200">
              <a:solidFill>
                <a:srgbClr val="3333CD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endParaRPr lang="en-US" altLang="zh-CN" sz="2200">
              <a:solidFill>
                <a:srgbClr val="3333CD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71685" name="Text Box 0"/>
          <p:cNvSpPr txBox="1">
            <a:spLocks noChangeArrowheads="1"/>
          </p:cNvSpPr>
          <p:nvPr/>
        </p:nvSpPr>
        <p:spPr bwMode="auto">
          <a:xfrm>
            <a:off x="7272338" y="620713"/>
            <a:ext cx="1871662" cy="95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补充内容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,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不讲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FE1C8E-5B8F-4392-BCB6-CD35BFB395AA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536" y="188640"/>
            <a:ext cx="8540750" cy="903287"/>
          </a:xfrm>
        </p:spPr>
        <p:txBody>
          <a:bodyPr/>
          <a:lstStyle/>
          <a:p>
            <a:pPr eaLnBrk="1" hangingPunct="1"/>
            <a:r>
              <a:rPr lang="en-US" altLang="zh-CN" sz="2400" dirty="0" smtClean="0"/>
              <a:t>At first, the 64-bit divisor is in the left half of the divisor register, the 128-bit dividend is in remainder register.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35F115-FBEC-411B-926D-2ECDC8AD9239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  <p:pic>
        <p:nvPicPr>
          <p:cNvPr id="7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" y="980728"/>
            <a:ext cx="4345533" cy="5733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AutoShape 5"/>
          <p:cNvSpPr>
            <a:spLocks/>
          </p:cNvSpPr>
          <p:nvPr/>
        </p:nvSpPr>
        <p:spPr bwMode="auto">
          <a:xfrm>
            <a:off x="6660008" y="6092577"/>
            <a:ext cx="1944439" cy="288751"/>
          </a:xfrm>
          <a:prstGeom prst="borderCallout1">
            <a:avLst>
              <a:gd name="adj1" fmla="val 34616"/>
              <a:gd name="adj2" fmla="val -4407"/>
              <a:gd name="adj3" fmla="val -194713"/>
              <a:gd name="adj4" fmla="val -2332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Initially dividend</a:t>
            </a:r>
            <a:endParaRPr lang="en-AU" altLang="en-US" sz="1600"/>
          </a:p>
        </p:txBody>
      </p:sp>
      <p:sp>
        <p:nvSpPr>
          <p:cNvPr id="9" name="AutoShape 6"/>
          <p:cNvSpPr>
            <a:spLocks/>
          </p:cNvSpPr>
          <p:nvPr/>
        </p:nvSpPr>
        <p:spPr bwMode="auto">
          <a:xfrm>
            <a:off x="7164834" y="2060327"/>
            <a:ext cx="1655638" cy="576262"/>
          </a:xfrm>
          <a:prstGeom prst="borderCallout1">
            <a:avLst>
              <a:gd name="adj1" fmla="val 19833"/>
              <a:gd name="adj2" fmla="val -4810"/>
              <a:gd name="adj3" fmla="val 155648"/>
              <a:gd name="adj4" fmla="val -3446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/>
              <a:t>Initially divisor in left half</a:t>
            </a:r>
            <a:endParaRPr lang="en-AU" altLang="en-US" sz="1600" dirty="0"/>
          </a:p>
        </p:txBody>
      </p:sp>
      <p:pic>
        <p:nvPicPr>
          <p:cNvPr id="10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996952"/>
            <a:ext cx="4608513" cy="266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04404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1520" y="188640"/>
            <a:ext cx="8540750" cy="658813"/>
          </a:xfrm>
        </p:spPr>
        <p:txBody>
          <a:bodyPr/>
          <a:lstStyle/>
          <a:p>
            <a:pPr algn="l" eaLnBrk="1" hangingPunct="1"/>
            <a:r>
              <a:rPr lang="en-US" altLang="zh-CN" dirty="0" smtClean="0"/>
              <a:t>Example 7/2 for Division V1 </a:t>
            </a:r>
          </a:p>
        </p:txBody>
      </p:sp>
      <p:sp>
        <p:nvSpPr>
          <p:cNvPr id="75785" name="文本框 1"/>
          <p:cNvSpPr txBox="1">
            <a:spLocks noChangeArrowheads="1"/>
          </p:cNvSpPr>
          <p:nvPr/>
        </p:nvSpPr>
        <p:spPr bwMode="auto">
          <a:xfrm>
            <a:off x="7092950" y="185738"/>
            <a:ext cx="3587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000">
                <a:solidFill>
                  <a:srgbClr val="3333CD"/>
                </a:solidFill>
                <a:ea typeface="宋体" panose="02010600030101010101" pitchFamily="2" charset="-122"/>
              </a:rPr>
              <a:t>&gt;</a:t>
            </a:r>
            <a:endParaRPr lang="zh-CN" altLang="en-US" sz="1000">
              <a:solidFill>
                <a:srgbClr val="3333CD"/>
              </a:solidFill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35F115-FBEC-411B-926D-2ECDC8AD9239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764704"/>
            <a:ext cx="8928992" cy="569636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"/>
          <p:cNvSpPr txBox="1">
            <a:spLocks noGrp="1" noChangeArrowheads="1"/>
          </p:cNvSpPr>
          <p:nvPr/>
        </p:nvSpPr>
        <p:spPr bwMode="auto">
          <a:xfrm>
            <a:off x="6588125" y="6381750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45EC127-7F80-43BC-9C77-DE45CAD97B8B}" type="slidenum">
              <a:rPr kumimoji="0" lang="zh-CN" altLang="en-US" sz="1400" b="0">
                <a:solidFill>
                  <a:schemeClr val="tx1"/>
                </a:solidFill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kumimoji="0" lang="en-US" altLang="zh-CN" sz="1400" b="0">
              <a:solidFill>
                <a:schemeClr val="tx1"/>
              </a:solidFill>
            </a:endParaRPr>
          </a:p>
        </p:txBody>
      </p:sp>
      <p:sp>
        <p:nvSpPr>
          <p:cNvPr id="76803" name="灯片编号占位符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E87CE912-6A51-45AA-86FB-A63F8E2BD363}" type="slidenum">
              <a:rPr lang="zh-CN" altLang="en-US" sz="1400">
                <a:solidFill>
                  <a:srgbClr val="3333C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altLang="zh-CN" sz="1400">
              <a:solidFill>
                <a:srgbClr val="3333C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804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177805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dirty="0" smtClean="0">
                <a:solidFill>
                  <a:srgbClr val="CC0000"/>
                </a:solidFill>
                <a:ea typeface="宋体" panose="02010600030101010101" pitchFamily="2" charset="-122"/>
              </a:rPr>
              <a:t>Division</a:t>
            </a:r>
            <a:endParaRPr lang="en-US" altLang="zh-CN" sz="3200" dirty="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sp>
        <p:nvSpPr>
          <p:cNvPr id="76805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06" name="Text Box 4"/>
          <p:cNvSpPr txBox="1">
            <a:spLocks noChangeArrowheads="1"/>
          </p:cNvSpPr>
          <p:nvPr/>
        </p:nvSpPr>
        <p:spPr bwMode="auto">
          <a:xfrm>
            <a:off x="517525" y="1563688"/>
            <a:ext cx="6636753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zh-CN" altLang="en-US" sz="2400" dirty="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     </a:t>
            </a:r>
            <a:r>
              <a:rPr lang="en-US" altLang="zh-CN" sz="2400" u="sng" dirty="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1001 </a:t>
            </a:r>
            <a:r>
              <a:rPr lang="en-US" altLang="zh-CN" sz="2400" dirty="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---- </a:t>
            </a:r>
            <a:r>
              <a:rPr lang="en-US" altLang="zh-CN" sz="2400" dirty="0" smtClean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Quotient</a:t>
            </a:r>
            <a:endParaRPr lang="en-US" altLang="zh-CN" sz="2400" u="sng" dirty="0" smtClean="0">
              <a:solidFill>
                <a:schemeClr val="accent2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2400" dirty="0" smtClean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Divisor</a:t>
            </a:r>
            <a:r>
              <a:rPr lang="en-US" altLang="zh-CN" sz="2400" dirty="0" smtClean="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1000|1001010 ---- </a:t>
            </a:r>
            <a:r>
              <a:rPr lang="en-US" altLang="zh-CN" sz="2400" dirty="0" smtClean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Dividend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2400" dirty="0" smtClean="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    </a:t>
            </a:r>
            <a:r>
              <a:rPr lang="en-US" altLang="zh-CN" sz="2400" u="sng" dirty="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-1000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2400" dirty="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      0010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2400" dirty="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     </a:t>
            </a:r>
            <a:r>
              <a:rPr lang="en-US" altLang="zh-CN" sz="2400" u="sng" dirty="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-0000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2400" dirty="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       0101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2400" dirty="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      </a:t>
            </a:r>
            <a:r>
              <a:rPr lang="en-US" altLang="zh-CN" sz="2400" u="sng" dirty="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-0000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2400" dirty="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        1010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2400" dirty="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       </a:t>
            </a:r>
            <a:r>
              <a:rPr lang="en-US" altLang="zh-CN" sz="2400" u="sng" dirty="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-1000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2400" dirty="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          10 </a:t>
            </a:r>
            <a:r>
              <a:rPr lang="en-US" altLang="zh-CN" sz="2400" dirty="0" smtClean="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---- </a:t>
            </a:r>
            <a:r>
              <a:rPr lang="en-US" altLang="zh-CN" sz="2400" dirty="0" smtClean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Remainder</a:t>
            </a:r>
            <a:endParaRPr lang="en-US" altLang="zh-CN" sz="2400" dirty="0">
              <a:solidFill>
                <a:schemeClr val="accent2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76807" name="Line 8"/>
          <p:cNvSpPr>
            <a:spLocks noChangeShapeType="1"/>
          </p:cNvSpPr>
          <p:nvPr/>
        </p:nvSpPr>
        <p:spPr bwMode="auto">
          <a:xfrm>
            <a:off x="3779838" y="2276475"/>
            <a:ext cx="0" cy="431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 anchor="ctr"/>
          <a:lstStyle/>
          <a:p>
            <a:endParaRPr lang="zh-CN" altLang="en-US"/>
          </a:p>
        </p:txBody>
      </p:sp>
      <p:sp>
        <p:nvSpPr>
          <p:cNvPr id="76808" name="Line 10"/>
          <p:cNvSpPr>
            <a:spLocks noChangeShapeType="1"/>
          </p:cNvSpPr>
          <p:nvPr/>
        </p:nvSpPr>
        <p:spPr bwMode="auto">
          <a:xfrm>
            <a:off x="3995738" y="2276475"/>
            <a:ext cx="0" cy="11525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 anchor="ctr"/>
          <a:lstStyle/>
          <a:p>
            <a:endParaRPr lang="zh-CN" altLang="en-US"/>
          </a:p>
        </p:txBody>
      </p:sp>
      <p:sp>
        <p:nvSpPr>
          <p:cNvPr id="76809" name="Line 11"/>
          <p:cNvSpPr>
            <a:spLocks noChangeShapeType="1"/>
          </p:cNvSpPr>
          <p:nvPr/>
        </p:nvSpPr>
        <p:spPr bwMode="auto">
          <a:xfrm>
            <a:off x="4140200" y="2276475"/>
            <a:ext cx="0" cy="18732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 anchor="ctr"/>
          <a:lstStyle/>
          <a:p>
            <a:endParaRPr lang="zh-CN" altLang="en-US"/>
          </a:p>
        </p:txBody>
      </p:sp>
      <p:sp>
        <p:nvSpPr>
          <p:cNvPr id="76810" name="Rectangle 12"/>
          <p:cNvSpPr>
            <a:spLocks noChangeArrowheads="1"/>
          </p:cNvSpPr>
          <p:nvPr/>
        </p:nvSpPr>
        <p:spPr bwMode="auto">
          <a:xfrm>
            <a:off x="2987675" y="1989138"/>
            <a:ext cx="720725" cy="6477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rgbClr val="3333CD"/>
              </a:solidFill>
              <a:ea typeface="宋体" panose="02010600030101010101" pitchFamily="2" charset="-122"/>
            </a:endParaRPr>
          </a:p>
        </p:txBody>
      </p:sp>
      <p:sp>
        <p:nvSpPr>
          <p:cNvPr id="76811" name="Rectangle 14"/>
          <p:cNvSpPr>
            <a:spLocks noChangeArrowheads="1"/>
          </p:cNvSpPr>
          <p:nvPr/>
        </p:nvSpPr>
        <p:spPr bwMode="auto">
          <a:xfrm>
            <a:off x="3348038" y="3500438"/>
            <a:ext cx="720725" cy="6477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rgbClr val="3333CD"/>
              </a:solidFill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FE1C8E-5B8F-4392-BCB6-CD35BFB395AA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85750" y="0"/>
            <a:ext cx="8540750" cy="587375"/>
          </a:xfrm>
        </p:spPr>
        <p:txBody>
          <a:bodyPr/>
          <a:lstStyle/>
          <a:p>
            <a:pPr algn="l" eaLnBrk="1" hangingPunct="1"/>
            <a:r>
              <a:rPr lang="en-US" altLang="zh-CN" sz="3200" dirty="0" smtClean="0"/>
              <a:t>Division V2 (</a:t>
            </a:r>
            <a:r>
              <a:rPr lang="zh-CN" altLang="en-US" sz="3200" dirty="0" smtClean="0"/>
              <a:t>书上无</a:t>
            </a:r>
            <a:r>
              <a:rPr lang="en-US" altLang="zh-CN" sz="3200" dirty="0" smtClean="0"/>
              <a:t>V2,</a:t>
            </a:r>
            <a:r>
              <a:rPr lang="zh-CN" altLang="en-US" sz="3200" dirty="0" smtClean="0"/>
              <a:t>直接跳到</a:t>
            </a:r>
            <a:r>
              <a:rPr lang="en-US" altLang="zh-CN" sz="3200" dirty="0" smtClean="0"/>
              <a:t>V3</a:t>
            </a:r>
            <a:r>
              <a:rPr lang="zh-CN" altLang="en-US" sz="3200" dirty="0" smtClean="0"/>
              <a:t>）</a:t>
            </a:r>
            <a:endParaRPr lang="en-US" altLang="zh-CN" sz="3200" dirty="0" smtClean="0"/>
          </a:p>
        </p:txBody>
      </p:sp>
      <p:sp>
        <p:nvSpPr>
          <p:cNvPr id="78852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288" y="642938"/>
            <a:ext cx="8540750" cy="4676775"/>
          </a:xfrm>
        </p:spPr>
        <p:txBody>
          <a:bodyPr/>
          <a:lstStyle/>
          <a:p>
            <a:pPr eaLnBrk="1" hangingPunct="1"/>
            <a:r>
              <a:rPr lang="en-US" altLang="zh-CN" sz="2000" dirty="0" smtClean="0"/>
              <a:t>Reduction of Divisor and ALU width by half</a:t>
            </a:r>
          </a:p>
          <a:p>
            <a:pPr eaLnBrk="1" hangingPunct="1"/>
            <a:r>
              <a:rPr lang="en-US" altLang="zh-CN" sz="2000" dirty="0" smtClean="0"/>
              <a:t>Shifting of the remainder</a:t>
            </a:r>
          </a:p>
          <a:p>
            <a:pPr eaLnBrk="1" hangingPunct="1"/>
            <a:r>
              <a:rPr lang="en-US" altLang="zh-CN" sz="2000" dirty="0" smtClean="0"/>
              <a:t>64 </a:t>
            </a:r>
            <a:r>
              <a:rPr lang="zh-CN" altLang="en-US" sz="2000" dirty="0" smtClean="0"/>
              <a:t>次迭代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先做溢出检查：第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次迭代时，若</a:t>
            </a:r>
            <a:r>
              <a:rPr lang="en-US" altLang="zh-CN" sz="2000" dirty="0" smtClean="0"/>
              <a:t>remainder</a:t>
            </a:r>
            <a:r>
              <a:rPr lang="zh-CN" altLang="en-US" sz="2000" dirty="0" smtClean="0"/>
              <a:t>的左</a:t>
            </a:r>
            <a:r>
              <a:rPr lang="en-US" altLang="zh-CN" sz="2000" dirty="0" smtClean="0"/>
              <a:t>64</a:t>
            </a:r>
            <a:r>
              <a:rPr lang="zh-CN" altLang="en-US" sz="2000" dirty="0" smtClean="0"/>
              <a:t>位大于等于</a:t>
            </a:r>
            <a:r>
              <a:rPr lang="en-US" altLang="zh-CN" sz="2000" dirty="0" smtClean="0"/>
              <a:t>divisor</a:t>
            </a:r>
            <a:r>
              <a:rPr lang="zh-CN" altLang="en-US" sz="2000" dirty="0" smtClean="0"/>
              <a:t>则溢出，结束运算；若未溢出，接着做第</a:t>
            </a:r>
            <a:r>
              <a:rPr lang="en-US" altLang="zh-CN" sz="2000" dirty="0" smtClean="0"/>
              <a:t>1-64</a:t>
            </a:r>
            <a:r>
              <a:rPr lang="zh-CN" altLang="en-US" sz="2000" dirty="0" smtClean="0"/>
              <a:t>次迭代</a:t>
            </a:r>
            <a:r>
              <a:rPr lang="en-US" altLang="zh-CN" sz="2000" dirty="0" smtClean="0"/>
              <a:t>)</a:t>
            </a:r>
          </a:p>
        </p:txBody>
      </p:sp>
      <p:pic>
        <p:nvPicPr>
          <p:cNvPr id="78853" name="Picture 4" descr="05_arithmetic_80_0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420938"/>
            <a:ext cx="8153400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4" name="Rectangle 5"/>
          <p:cNvSpPr>
            <a:spLocks noChangeArrowheads="1"/>
          </p:cNvSpPr>
          <p:nvPr/>
        </p:nvSpPr>
        <p:spPr bwMode="auto">
          <a:xfrm>
            <a:off x="2316163" y="5445125"/>
            <a:ext cx="13192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0">
                <a:solidFill>
                  <a:srgbClr val="CC3300"/>
                </a:solidFill>
              </a:rPr>
              <a:t>dividend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35F115-FBEC-411B-926D-2ECDC8AD9239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  <p:sp>
        <p:nvSpPr>
          <p:cNvPr id="7" name="文本框 8"/>
          <p:cNvSpPr txBox="1">
            <a:spLocks noChangeArrowheads="1"/>
          </p:cNvSpPr>
          <p:nvPr/>
        </p:nvSpPr>
        <p:spPr bwMode="auto">
          <a:xfrm>
            <a:off x="2483768" y="5877272"/>
            <a:ext cx="1152128" cy="40011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smtClean="0">
                <a:solidFill>
                  <a:srgbClr val="3333CD"/>
                </a:solidFill>
                <a:ea typeface="宋体" panose="02010600030101010101" pitchFamily="2" charset="-122"/>
              </a:rPr>
              <a:t>128-bit</a:t>
            </a:r>
            <a:endParaRPr lang="zh-CN" altLang="en-US" sz="2000" dirty="0">
              <a:solidFill>
                <a:srgbClr val="3333CD"/>
              </a:solidFill>
              <a:ea typeface="宋体" panose="02010600030101010101" pitchFamily="2" charset="-122"/>
            </a:endParaRPr>
          </a:p>
        </p:txBody>
      </p:sp>
      <p:sp>
        <p:nvSpPr>
          <p:cNvPr id="8" name="文本框 1"/>
          <p:cNvSpPr txBox="1">
            <a:spLocks noChangeArrowheads="1"/>
          </p:cNvSpPr>
          <p:nvPr/>
        </p:nvSpPr>
        <p:spPr bwMode="auto">
          <a:xfrm>
            <a:off x="1403648" y="4149080"/>
            <a:ext cx="1080120" cy="30777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>
                <a:solidFill>
                  <a:srgbClr val="3333CD"/>
                </a:solidFill>
                <a:ea typeface="宋体" panose="02010600030101010101" pitchFamily="2" charset="-122"/>
              </a:rPr>
              <a:t>64-bit </a:t>
            </a:r>
            <a:r>
              <a:rPr lang="en-US" altLang="zh-CN" sz="1400" dirty="0">
                <a:solidFill>
                  <a:srgbClr val="3333CD"/>
                </a:solidFill>
                <a:ea typeface="宋体" panose="02010600030101010101" pitchFamily="2" charset="-122"/>
              </a:rPr>
              <a:t>ALU</a:t>
            </a:r>
            <a:endParaRPr lang="zh-CN" altLang="en-US" sz="1400" dirty="0">
              <a:solidFill>
                <a:srgbClr val="3333CD"/>
              </a:solidFill>
              <a:ea typeface="宋体" panose="02010600030101010101" pitchFamily="2" charset="-122"/>
            </a:endParaRPr>
          </a:p>
        </p:txBody>
      </p:sp>
      <p:sp>
        <p:nvSpPr>
          <p:cNvPr id="9" name="文本框 1"/>
          <p:cNvSpPr txBox="1">
            <a:spLocks noChangeArrowheads="1"/>
          </p:cNvSpPr>
          <p:nvPr/>
        </p:nvSpPr>
        <p:spPr bwMode="auto">
          <a:xfrm>
            <a:off x="2627784" y="3140969"/>
            <a:ext cx="792088" cy="30777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>
                <a:solidFill>
                  <a:srgbClr val="3333CD"/>
                </a:solidFill>
                <a:ea typeface="宋体" panose="02010600030101010101" pitchFamily="2" charset="-122"/>
              </a:rPr>
              <a:t>64-bit</a:t>
            </a:r>
            <a:endParaRPr lang="zh-CN" altLang="en-US" sz="1400" dirty="0">
              <a:solidFill>
                <a:srgbClr val="3333CD"/>
              </a:solidFill>
              <a:ea typeface="宋体" panose="02010600030101010101" pitchFamily="2" charset="-122"/>
            </a:endParaRPr>
          </a:p>
        </p:txBody>
      </p:sp>
      <p:sp>
        <p:nvSpPr>
          <p:cNvPr id="12" name="文本框 1"/>
          <p:cNvSpPr txBox="1">
            <a:spLocks noChangeArrowheads="1"/>
          </p:cNvSpPr>
          <p:nvPr/>
        </p:nvSpPr>
        <p:spPr bwMode="auto">
          <a:xfrm>
            <a:off x="6876256" y="4633391"/>
            <a:ext cx="792088" cy="30777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>
                <a:solidFill>
                  <a:srgbClr val="3333CD"/>
                </a:solidFill>
                <a:ea typeface="宋体" panose="02010600030101010101" pitchFamily="2" charset="-122"/>
              </a:rPr>
              <a:t>64-bit</a:t>
            </a:r>
            <a:endParaRPr lang="zh-CN" altLang="en-US" sz="1400" dirty="0">
              <a:solidFill>
                <a:srgbClr val="3333CD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85750" y="0"/>
            <a:ext cx="8540750" cy="587375"/>
          </a:xfrm>
        </p:spPr>
        <p:txBody>
          <a:bodyPr/>
          <a:lstStyle/>
          <a:p>
            <a:pPr algn="l" eaLnBrk="1" hangingPunct="1"/>
            <a:r>
              <a:rPr lang="en-US" altLang="zh-CN" sz="3200" dirty="0" smtClean="0"/>
              <a:t>Division V2 (</a:t>
            </a:r>
            <a:r>
              <a:rPr lang="zh-CN" altLang="en-US" sz="3200" dirty="0" smtClean="0"/>
              <a:t>书上无</a:t>
            </a:r>
            <a:r>
              <a:rPr lang="en-US" altLang="zh-CN" sz="3200" dirty="0" smtClean="0"/>
              <a:t>V2,</a:t>
            </a:r>
            <a:r>
              <a:rPr lang="zh-CN" altLang="en-US" sz="3200" dirty="0" smtClean="0"/>
              <a:t>直接跳到</a:t>
            </a:r>
            <a:r>
              <a:rPr lang="en-US" altLang="zh-CN" sz="3200" dirty="0" smtClean="0"/>
              <a:t>V3</a:t>
            </a:r>
            <a:r>
              <a:rPr lang="zh-CN" altLang="en-US" sz="3200" dirty="0" smtClean="0"/>
              <a:t>）</a:t>
            </a:r>
            <a:endParaRPr lang="en-US" altLang="zh-CN" sz="3200" dirty="0" smtClean="0"/>
          </a:p>
        </p:txBody>
      </p:sp>
      <p:sp>
        <p:nvSpPr>
          <p:cNvPr id="78852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288" y="642938"/>
            <a:ext cx="8540750" cy="4676775"/>
          </a:xfrm>
        </p:spPr>
        <p:txBody>
          <a:bodyPr/>
          <a:lstStyle/>
          <a:p>
            <a:pPr eaLnBrk="1" hangingPunct="1"/>
            <a:r>
              <a:rPr lang="en-US" altLang="zh-CN" sz="2000" dirty="0" smtClean="0"/>
              <a:t>Reduction of Divisor and ALU width by half</a:t>
            </a:r>
          </a:p>
          <a:p>
            <a:pPr eaLnBrk="1" hangingPunct="1"/>
            <a:r>
              <a:rPr lang="en-US" altLang="zh-CN" sz="2000" dirty="0" smtClean="0"/>
              <a:t>Shifting of the remainder</a:t>
            </a:r>
          </a:p>
          <a:p>
            <a:pPr eaLnBrk="1" hangingPunct="1"/>
            <a:r>
              <a:rPr lang="en-US" altLang="zh-CN" sz="2000" dirty="0" smtClean="0"/>
              <a:t>64 </a:t>
            </a:r>
            <a:r>
              <a:rPr lang="zh-CN" altLang="en-US" sz="2000" dirty="0" smtClean="0"/>
              <a:t>次迭代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先做溢出检查：第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次迭代时，若</a:t>
            </a:r>
            <a:r>
              <a:rPr lang="en-US" altLang="zh-CN" sz="2000" dirty="0" smtClean="0"/>
              <a:t>remainder</a:t>
            </a:r>
            <a:r>
              <a:rPr lang="zh-CN" altLang="en-US" sz="2000" dirty="0" smtClean="0"/>
              <a:t>的左</a:t>
            </a:r>
            <a:r>
              <a:rPr lang="en-US" altLang="zh-CN" sz="2000" dirty="0" smtClean="0"/>
              <a:t>64</a:t>
            </a:r>
            <a:r>
              <a:rPr lang="zh-CN" altLang="en-US" sz="2000" dirty="0" smtClean="0"/>
              <a:t>位大于等于</a:t>
            </a:r>
            <a:r>
              <a:rPr lang="en-US" altLang="zh-CN" sz="2000" dirty="0" smtClean="0"/>
              <a:t>divisor</a:t>
            </a:r>
            <a:r>
              <a:rPr lang="zh-CN" altLang="en-US" sz="2000" dirty="0" smtClean="0"/>
              <a:t>则溢出，结束运算；若未溢出，接着做第</a:t>
            </a:r>
            <a:r>
              <a:rPr lang="en-US" altLang="zh-CN" sz="2000" dirty="0" smtClean="0"/>
              <a:t>1-64</a:t>
            </a:r>
            <a:r>
              <a:rPr lang="zh-CN" altLang="en-US" sz="2000" dirty="0" smtClean="0"/>
              <a:t>次迭代</a:t>
            </a:r>
            <a:r>
              <a:rPr lang="en-US" altLang="zh-CN" sz="2000" dirty="0" smtClean="0"/>
              <a:t>)</a:t>
            </a:r>
          </a:p>
        </p:txBody>
      </p:sp>
      <p:pic>
        <p:nvPicPr>
          <p:cNvPr id="78853" name="Picture 4" descr="05_arithmetic_80_0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420938"/>
            <a:ext cx="8153400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4" name="Rectangle 5"/>
          <p:cNvSpPr>
            <a:spLocks noChangeArrowheads="1"/>
          </p:cNvSpPr>
          <p:nvPr/>
        </p:nvSpPr>
        <p:spPr bwMode="auto">
          <a:xfrm>
            <a:off x="2316163" y="5445125"/>
            <a:ext cx="13192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0">
                <a:solidFill>
                  <a:srgbClr val="CC3300"/>
                </a:solidFill>
              </a:rPr>
              <a:t>dividend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35F115-FBEC-411B-926D-2ECDC8AD9239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  <p:sp>
        <p:nvSpPr>
          <p:cNvPr id="7" name="文本框 8"/>
          <p:cNvSpPr txBox="1">
            <a:spLocks noChangeArrowheads="1"/>
          </p:cNvSpPr>
          <p:nvPr/>
        </p:nvSpPr>
        <p:spPr bwMode="auto">
          <a:xfrm>
            <a:off x="2483768" y="5877272"/>
            <a:ext cx="1152128" cy="40011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smtClean="0">
                <a:solidFill>
                  <a:srgbClr val="3333CD"/>
                </a:solidFill>
                <a:ea typeface="宋体" panose="02010600030101010101" pitchFamily="2" charset="-122"/>
              </a:rPr>
              <a:t>128-bit</a:t>
            </a:r>
            <a:endParaRPr lang="zh-CN" altLang="en-US" sz="2000" dirty="0">
              <a:solidFill>
                <a:srgbClr val="3333CD"/>
              </a:solidFill>
              <a:ea typeface="宋体" panose="02010600030101010101" pitchFamily="2" charset="-122"/>
            </a:endParaRPr>
          </a:p>
        </p:txBody>
      </p:sp>
      <p:sp>
        <p:nvSpPr>
          <p:cNvPr id="8" name="文本框 1"/>
          <p:cNvSpPr txBox="1">
            <a:spLocks noChangeArrowheads="1"/>
          </p:cNvSpPr>
          <p:nvPr/>
        </p:nvSpPr>
        <p:spPr bwMode="auto">
          <a:xfrm>
            <a:off x="1403648" y="4149080"/>
            <a:ext cx="1080120" cy="30777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>
                <a:solidFill>
                  <a:srgbClr val="3333CD"/>
                </a:solidFill>
                <a:ea typeface="宋体" panose="02010600030101010101" pitchFamily="2" charset="-122"/>
              </a:rPr>
              <a:t>4-bit </a:t>
            </a:r>
            <a:r>
              <a:rPr lang="en-US" altLang="zh-CN" sz="1400" dirty="0">
                <a:solidFill>
                  <a:srgbClr val="3333CD"/>
                </a:solidFill>
                <a:ea typeface="宋体" panose="02010600030101010101" pitchFamily="2" charset="-122"/>
              </a:rPr>
              <a:t>ALU</a:t>
            </a:r>
            <a:endParaRPr lang="zh-CN" altLang="en-US" sz="1400" dirty="0">
              <a:solidFill>
                <a:srgbClr val="3333CD"/>
              </a:solidFill>
              <a:ea typeface="宋体" panose="02010600030101010101" pitchFamily="2" charset="-122"/>
            </a:endParaRPr>
          </a:p>
        </p:txBody>
      </p:sp>
      <p:sp>
        <p:nvSpPr>
          <p:cNvPr id="9" name="文本框 1"/>
          <p:cNvSpPr txBox="1">
            <a:spLocks noChangeArrowheads="1"/>
          </p:cNvSpPr>
          <p:nvPr/>
        </p:nvSpPr>
        <p:spPr bwMode="auto">
          <a:xfrm>
            <a:off x="2627784" y="3140969"/>
            <a:ext cx="792088" cy="30777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>
                <a:solidFill>
                  <a:srgbClr val="3333CD"/>
                </a:solidFill>
                <a:ea typeface="宋体" panose="02010600030101010101" pitchFamily="2" charset="-122"/>
              </a:rPr>
              <a:t>64-bit</a:t>
            </a:r>
            <a:endParaRPr lang="zh-CN" altLang="en-US" sz="1400" dirty="0">
              <a:solidFill>
                <a:srgbClr val="3333CD"/>
              </a:solidFill>
              <a:ea typeface="宋体" panose="02010600030101010101" pitchFamily="2" charset="-122"/>
            </a:endParaRPr>
          </a:p>
        </p:txBody>
      </p:sp>
      <p:sp>
        <p:nvSpPr>
          <p:cNvPr id="12" name="文本框 1"/>
          <p:cNvSpPr txBox="1">
            <a:spLocks noChangeArrowheads="1"/>
          </p:cNvSpPr>
          <p:nvPr/>
        </p:nvSpPr>
        <p:spPr bwMode="auto">
          <a:xfrm>
            <a:off x="6876256" y="4633391"/>
            <a:ext cx="792088" cy="30777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>
                <a:solidFill>
                  <a:srgbClr val="3333CD"/>
                </a:solidFill>
                <a:ea typeface="宋体" panose="02010600030101010101" pitchFamily="2" charset="-122"/>
              </a:rPr>
              <a:t>64-bit</a:t>
            </a:r>
            <a:endParaRPr lang="zh-CN" altLang="en-US" sz="1400" dirty="0">
              <a:solidFill>
                <a:srgbClr val="3333CD"/>
              </a:solidFill>
              <a:ea typeface="宋体" panose="02010600030101010101" pitchFamily="2" charset="-122"/>
            </a:endParaRPr>
          </a:p>
        </p:txBody>
      </p:sp>
      <p:sp>
        <p:nvSpPr>
          <p:cNvPr id="11" name="文本框 1"/>
          <p:cNvSpPr txBox="1">
            <a:spLocks noChangeArrowheads="1"/>
          </p:cNvSpPr>
          <p:nvPr/>
        </p:nvSpPr>
        <p:spPr bwMode="auto">
          <a:xfrm>
            <a:off x="1403648" y="3501008"/>
            <a:ext cx="792088" cy="30777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>
                <a:solidFill>
                  <a:srgbClr val="3333CD"/>
                </a:solidFill>
                <a:ea typeface="宋体" panose="02010600030101010101" pitchFamily="2" charset="-122"/>
              </a:rPr>
              <a:t>65-bit</a:t>
            </a:r>
            <a:endParaRPr lang="zh-CN" altLang="en-US" sz="1400" dirty="0">
              <a:solidFill>
                <a:srgbClr val="3333CD"/>
              </a:solidFill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3568" y="5229200"/>
            <a:ext cx="288032" cy="584775"/>
          </a:xfrm>
          <a:prstGeom prst="rect">
            <a:avLst/>
          </a:prstGeom>
          <a:noFill/>
          <a:ln w="28575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CF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530822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19" y="692696"/>
            <a:ext cx="5513755" cy="2664296"/>
          </a:xfrm>
          <a:prstGeom prst="rect">
            <a:avLst/>
          </a:prstGeom>
        </p:spPr>
      </p:pic>
      <p:sp>
        <p:nvSpPr>
          <p:cNvPr id="7987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85750" y="0"/>
            <a:ext cx="8540750" cy="587375"/>
          </a:xfrm>
        </p:spPr>
        <p:txBody>
          <a:bodyPr/>
          <a:lstStyle/>
          <a:p>
            <a:pPr algn="l" eaLnBrk="1" hangingPunct="1"/>
            <a:endParaRPr lang="en-US" altLang="zh-CN" sz="320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35F115-FBEC-411B-926D-2ECDC8AD9239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  <p:sp>
        <p:nvSpPr>
          <p:cNvPr id="14" name="Rectangle 3"/>
          <p:cNvSpPr txBox="1">
            <a:spLocks noRot="1" noChangeArrowheads="1"/>
          </p:cNvSpPr>
          <p:nvPr/>
        </p:nvSpPr>
        <p:spPr bwMode="auto">
          <a:xfrm>
            <a:off x="0" y="3573016"/>
            <a:ext cx="5292080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kumimoji="0" lang="zh-CN" altLang="en-US" sz="2400" b="0" kern="0" dirty="0" smtClean="0"/>
              <a:t>根据右边的例子，</a:t>
            </a:r>
            <a:r>
              <a:rPr lang="en-US" altLang="zh-CN" sz="2400" dirty="0"/>
              <a:t> Division V2 </a:t>
            </a:r>
            <a:r>
              <a:rPr lang="zh-CN" altLang="en-US" sz="2400" dirty="0" smtClean="0"/>
              <a:t>需要做一些修正才正确：</a:t>
            </a:r>
            <a:endParaRPr kumimoji="0" lang="en-US" altLang="zh-CN" sz="2400" b="0" kern="0" dirty="0" smtClean="0"/>
          </a:p>
          <a:p>
            <a:pPr lvl="1" eaLnBrk="1" hangingPunct="1"/>
            <a:r>
              <a:rPr kumimoji="0" lang="en-US" altLang="zh-CN" sz="2000" b="0" kern="0" dirty="0" smtClean="0"/>
              <a:t>4-bit ALU has 1-bit </a:t>
            </a:r>
            <a:r>
              <a:rPr kumimoji="0" lang="en-US" altLang="zh-CN" sz="2000" b="0" kern="0" dirty="0"/>
              <a:t>extra CF (Carry Flag</a:t>
            </a:r>
            <a:r>
              <a:rPr kumimoji="0" lang="zh-CN" altLang="en-US" sz="2000" b="0" kern="0" dirty="0" smtClean="0"/>
              <a:t>）</a:t>
            </a:r>
            <a:r>
              <a:rPr kumimoji="0" lang="en-US" altLang="zh-CN" sz="2000" b="0" kern="0" dirty="0" smtClean="0"/>
              <a:t>and </a:t>
            </a:r>
            <a:r>
              <a:rPr kumimoji="0" lang="en-US" altLang="zh-CN" sz="2000" b="0" kern="0" dirty="0"/>
              <a:t>5-bit </a:t>
            </a:r>
            <a:r>
              <a:rPr kumimoji="0" lang="en-US" altLang="zh-CN" sz="2000" b="0" kern="0" dirty="0" smtClean="0"/>
              <a:t>minuend.</a:t>
            </a:r>
          </a:p>
          <a:p>
            <a:pPr lvl="1" eaLnBrk="1" hangingPunct="1"/>
            <a:r>
              <a:rPr kumimoji="0" lang="en-US" altLang="zh-CN" sz="2000" b="0" kern="0" dirty="0" smtClean="0"/>
              <a:t>5-bit minuend</a:t>
            </a:r>
            <a:r>
              <a:rPr kumimoji="0" lang="zh-CN" altLang="en-US" sz="2000" b="0" kern="0" dirty="0" smtClean="0"/>
              <a:t>（被减数）</a:t>
            </a:r>
            <a:r>
              <a:rPr kumimoji="0" lang="en-US" altLang="zh-CN" sz="2000" b="0" kern="0" dirty="0" smtClean="0"/>
              <a:t>includes CF and upper 4-bit of remainder register.</a:t>
            </a:r>
          </a:p>
          <a:p>
            <a:pPr lvl="1" eaLnBrk="1" hangingPunct="1"/>
            <a:r>
              <a:rPr kumimoji="0" lang="en-US" altLang="zh-CN" sz="2000" b="0" kern="0" dirty="0" smtClean="0"/>
              <a:t>Remainder register plus CF has 9 bits.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23928" y="908720"/>
            <a:ext cx="1566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Division V2</a:t>
            </a:r>
            <a:endParaRPr lang="zh-CN" altLang="en-US" sz="2000" dirty="0"/>
          </a:p>
        </p:txBody>
      </p:sp>
      <p:pic>
        <p:nvPicPr>
          <p:cNvPr id="1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908720"/>
            <a:ext cx="3096344" cy="4077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" y="620688"/>
            <a:ext cx="5828061" cy="2808312"/>
          </a:xfrm>
          <a:prstGeom prst="rect">
            <a:avLst/>
          </a:prstGeom>
        </p:spPr>
      </p:pic>
      <p:sp>
        <p:nvSpPr>
          <p:cNvPr id="7987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85750" y="0"/>
            <a:ext cx="8540750" cy="587375"/>
          </a:xfrm>
        </p:spPr>
        <p:txBody>
          <a:bodyPr/>
          <a:lstStyle/>
          <a:p>
            <a:pPr algn="l" eaLnBrk="1" hangingPunct="1"/>
            <a:endParaRPr lang="en-US" altLang="zh-CN" sz="320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35F115-FBEC-411B-926D-2ECDC8AD9239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  <p:sp>
        <p:nvSpPr>
          <p:cNvPr id="14" name="Rectangle 3"/>
          <p:cNvSpPr txBox="1">
            <a:spLocks noRot="1" noChangeArrowheads="1"/>
          </p:cNvSpPr>
          <p:nvPr/>
        </p:nvSpPr>
        <p:spPr bwMode="auto">
          <a:xfrm>
            <a:off x="0" y="3573016"/>
            <a:ext cx="5292080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kumimoji="0" lang="zh-CN" altLang="en-US" sz="2400" b="0" kern="0" dirty="0" smtClean="0"/>
              <a:t>根据右边的例子，</a:t>
            </a:r>
            <a:r>
              <a:rPr lang="en-US" altLang="zh-CN" sz="2400" dirty="0"/>
              <a:t> Division V2 </a:t>
            </a:r>
            <a:r>
              <a:rPr lang="zh-CN" altLang="en-US" sz="2400" dirty="0" smtClean="0"/>
              <a:t>需要做一些修正才正确：</a:t>
            </a:r>
            <a:endParaRPr kumimoji="0" lang="en-US" altLang="zh-CN" sz="2400" b="0" kern="0" dirty="0" smtClean="0"/>
          </a:p>
          <a:p>
            <a:pPr lvl="1" eaLnBrk="1" hangingPunct="1"/>
            <a:r>
              <a:rPr kumimoji="0" lang="en-US" altLang="zh-CN" sz="2000" b="0" kern="0" dirty="0" smtClean="0"/>
              <a:t>64-bit ALU has 1-bit </a:t>
            </a:r>
            <a:r>
              <a:rPr kumimoji="0" lang="en-US" altLang="zh-CN" sz="2000" b="0" kern="0" dirty="0"/>
              <a:t>extra CF (Carry Flag</a:t>
            </a:r>
            <a:r>
              <a:rPr kumimoji="0" lang="zh-CN" altLang="en-US" sz="2000" b="0" kern="0" dirty="0" smtClean="0"/>
              <a:t>）</a:t>
            </a:r>
            <a:r>
              <a:rPr kumimoji="0" lang="en-US" altLang="zh-CN" sz="2000" b="0" kern="0" dirty="0"/>
              <a:t>and </a:t>
            </a:r>
            <a:r>
              <a:rPr kumimoji="0" lang="en-US" altLang="zh-CN" sz="2000" b="0" kern="0" dirty="0" smtClean="0"/>
              <a:t>65-bit </a:t>
            </a:r>
            <a:r>
              <a:rPr kumimoji="0" lang="en-US" altLang="zh-CN" sz="2000" b="0" kern="0" dirty="0"/>
              <a:t>minuend.</a:t>
            </a:r>
          </a:p>
          <a:p>
            <a:pPr lvl="1" eaLnBrk="1" hangingPunct="1"/>
            <a:r>
              <a:rPr kumimoji="0" lang="en-US" altLang="zh-CN" sz="2000" b="0" kern="0" dirty="0" smtClean="0"/>
              <a:t>65-bit minuend</a:t>
            </a:r>
            <a:r>
              <a:rPr kumimoji="0" lang="zh-CN" altLang="en-US" sz="2000" b="0" kern="0" dirty="0" smtClean="0"/>
              <a:t>（被减数）</a:t>
            </a:r>
            <a:r>
              <a:rPr kumimoji="0" lang="en-US" altLang="zh-CN" sz="2000" b="0" kern="0" dirty="0"/>
              <a:t>includes CF and upper </a:t>
            </a:r>
            <a:r>
              <a:rPr kumimoji="0" lang="en-US" altLang="zh-CN" sz="2000" b="0" kern="0" dirty="0" smtClean="0"/>
              <a:t>64-bit </a:t>
            </a:r>
            <a:r>
              <a:rPr kumimoji="0" lang="en-US" altLang="zh-CN" sz="2000" b="0" kern="0" dirty="0"/>
              <a:t>of remainder register.</a:t>
            </a:r>
          </a:p>
          <a:p>
            <a:pPr lvl="1" eaLnBrk="1" hangingPunct="1"/>
            <a:r>
              <a:rPr kumimoji="0" lang="en-US" altLang="zh-CN" sz="2000" b="0" kern="0" dirty="0" smtClean="0"/>
              <a:t>Remainder register plus CF has 129 bits.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23928" y="908720"/>
            <a:ext cx="1566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Division V2</a:t>
            </a:r>
            <a:endParaRPr lang="zh-CN" altLang="en-US" sz="2000" dirty="0"/>
          </a:p>
        </p:txBody>
      </p:sp>
      <p:pic>
        <p:nvPicPr>
          <p:cNvPr id="1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908720"/>
            <a:ext cx="3096344" cy="4077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67488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31162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>
                <a:solidFill>
                  <a:srgbClr val="CC0000"/>
                </a:solidFill>
                <a:ea typeface="宋体" panose="02010600030101010101" pitchFamily="2" charset="-122"/>
              </a:rPr>
              <a:t>2’s Complement</a:t>
            </a:r>
          </a:p>
        </p:txBody>
      </p:sp>
      <p:sp>
        <p:nvSpPr>
          <p:cNvPr id="18437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8" name="Text Box 4"/>
          <p:cNvSpPr txBox="1">
            <a:spLocks noChangeArrowheads="1"/>
          </p:cNvSpPr>
          <p:nvPr/>
        </p:nvSpPr>
        <p:spPr bwMode="auto">
          <a:xfrm>
            <a:off x="1066800" y="1295400"/>
            <a:ext cx="5921375" cy="27908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zh-CN" altLang="en-US" sz="1600">
                <a:solidFill>
                  <a:srgbClr val="3333CD"/>
                </a:solidFill>
                <a:ea typeface="宋体" panose="02010600030101010101" pitchFamily="2" charset="-122"/>
              </a:rPr>
              <a:t>     </a:t>
            </a:r>
            <a:r>
              <a:rPr lang="en-US" altLang="zh-CN" sz="1600">
                <a:solidFill>
                  <a:srgbClr val="3333CD"/>
                </a:solidFill>
                <a:ea typeface="宋体" panose="02010600030101010101" pitchFamily="2" charset="-122"/>
              </a:rPr>
              <a:t>0000 0000 0000 0000 0000 0000 0000 0000</a:t>
            </a:r>
            <a:r>
              <a:rPr lang="en-US" altLang="zh-CN" sz="1600" baseline="-25000">
                <a:solidFill>
                  <a:srgbClr val="3333CD"/>
                </a:solidFill>
                <a:ea typeface="宋体" panose="02010600030101010101" pitchFamily="2" charset="-122"/>
              </a:rPr>
              <a:t>two</a:t>
            </a:r>
            <a:r>
              <a:rPr lang="en-US" altLang="zh-CN" sz="1600">
                <a:solidFill>
                  <a:srgbClr val="3333CD"/>
                </a:solidFill>
                <a:ea typeface="宋体" panose="02010600030101010101" pitchFamily="2" charset="-122"/>
              </a:rPr>
              <a:t> = 0</a:t>
            </a:r>
            <a:r>
              <a:rPr lang="en-US" altLang="zh-CN" sz="1600" baseline="-25000">
                <a:solidFill>
                  <a:srgbClr val="3333CD"/>
                </a:solidFill>
                <a:ea typeface="宋体" panose="02010600030101010101" pitchFamily="2" charset="-122"/>
              </a:rPr>
              <a:t>ten</a:t>
            </a:r>
            <a:endParaRPr lang="en-US" altLang="zh-CN" sz="1600">
              <a:solidFill>
                <a:srgbClr val="3333CD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1600">
                <a:solidFill>
                  <a:srgbClr val="3333CD"/>
                </a:solidFill>
                <a:ea typeface="宋体" panose="02010600030101010101" pitchFamily="2" charset="-122"/>
              </a:rPr>
              <a:t>     0000 0000 0000 0000 0000 0000 0000 0001</a:t>
            </a:r>
            <a:r>
              <a:rPr lang="en-US" altLang="zh-CN" sz="1600" baseline="-25000">
                <a:solidFill>
                  <a:srgbClr val="3333CD"/>
                </a:solidFill>
                <a:ea typeface="宋体" panose="02010600030101010101" pitchFamily="2" charset="-122"/>
              </a:rPr>
              <a:t>two</a:t>
            </a:r>
            <a:r>
              <a:rPr lang="en-US" altLang="zh-CN" sz="1600">
                <a:solidFill>
                  <a:srgbClr val="3333CD"/>
                </a:solidFill>
                <a:ea typeface="宋体" panose="02010600030101010101" pitchFamily="2" charset="-122"/>
              </a:rPr>
              <a:t> = 1</a:t>
            </a:r>
            <a:r>
              <a:rPr lang="en-US" altLang="zh-CN" sz="1600" baseline="-25000">
                <a:solidFill>
                  <a:srgbClr val="3333CD"/>
                </a:solidFill>
                <a:ea typeface="宋体" panose="02010600030101010101" pitchFamily="2" charset="-122"/>
              </a:rPr>
              <a:t>ten</a:t>
            </a:r>
            <a:r>
              <a:rPr lang="en-US" altLang="zh-CN" sz="1600">
                <a:solidFill>
                  <a:srgbClr val="3333CD"/>
                </a:solidFill>
                <a:ea typeface="宋体" panose="02010600030101010101" pitchFamily="2" charset="-122"/>
              </a:rPr>
              <a:t> 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1600">
                <a:solidFill>
                  <a:srgbClr val="3333CD"/>
                </a:solidFill>
                <a:ea typeface="宋体" panose="02010600030101010101" pitchFamily="2" charset="-122"/>
              </a:rPr>
              <a:t>                              …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1600">
                <a:solidFill>
                  <a:srgbClr val="3333CD"/>
                </a:solidFill>
                <a:ea typeface="宋体" panose="02010600030101010101" pitchFamily="2" charset="-122"/>
              </a:rPr>
              <a:t>     0111 1111 1111 1111 1111 1111 1111 1111</a:t>
            </a:r>
            <a:r>
              <a:rPr lang="en-US" altLang="zh-CN" sz="1600" baseline="-25000">
                <a:solidFill>
                  <a:srgbClr val="3333CD"/>
                </a:solidFill>
                <a:ea typeface="宋体" panose="02010600030101010101" pitchFamily="2" charset="-122"/>
              </a:rPr>
              <a:t>two</a:t>
            </a:r>
            <a:r>
              <a:rPr lang="en-US" altLang="zh-CN" sz="1600">
                <a:solidFill>
                  <a:srgbClr val="3333CD"/>
                </a:solidFill>
                <a:ea typeface="宋体" panose="02010600030101010101" pitchFamily="2" charset="-122"/>
              </a:rPr>
              <a:t> = 2</a:t>
            </a:r>
            <a:r>
              <a:rPr lang="en-US" altLang="zh-CN" sz="1600" baseline="30000">
                <a:solidFill>
                  <a:srgbClr val="3333CD"/>
                </a:solidFill>
                <a:ea typeface="宋体" panose="02010600030101010101" pitchFamily="2" charset="-122"/>
              </a:rPr>
              <a:t>31</a:t>
            </a:r>
            <a:r>
              <a:rPr lang="en-US" altLang="zh-CN" sz="1600">
                <a:solidFill>
                  <a:srgbClr val="3333CD"/>
                </a:solidFill>
                <a:ea typeface="宋体" panose="02010600030101010101" pitchFamily="2" charset="-122"/>
              </a:rPr>
              <a:t>-1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endParaRPr lang="en-US" altLang="zh-CN" sz="1600">
              <a:solidFill>
                <a:srgbClr val="3333CD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1600">
                <a:solidFill>
                  <a:srgbClr val="3333CD"/>
                </a:solidFill>
                <a:ea typeface="宋体" panose="02010600030101010101" pitchFamily="2" charset="-122"/>
              </a:rPr>
              <a:t>     1000 0000 0000 0000 0000 0000 0000 0000</a:t>
            </a:r>
            <a:r>
              <a:rPr lang="en-US" altLang="zh-CN" sz="1600" baseline="-25000">
                <a:solidFill>
                  <a:srgbClr val="3333CD"/>
                </a:solidFill>
                <a:ea typeface="宋体" panose="02010600030101010101" pitchFamily="2" charset="-122"/>
              </a:rPr>
              <a:t>two</a:t>
            </a:r>
            <a:r>
              <a:rPr lang="en-US" altLang="zh-CN" sz="1600">
                <a:solidFill>
                  <a:srgbClr val="3333CD"/>
                </a:solidFill>
                <a:ea typeface="宋体" panose="02010600030101010101" pitchFamily="2" charset="-122"/>
              </a:rPr>
              <a:t> = -2</a:t>
            </a:r>
            <a:r>
              <a:rPr lang="en-US" altLang="zh-CN" sz="1600" baseline="30000">
                <a:solidFill>
                  <a:srgbClr val="3333CD"/>
                </a:solidFill>
                <a:ea typeface="宋体" panose="02010600030101010101" pitchFamily="2" charset="-122"/>
              </a:rPr>
              <a:t>31</a:t>
            </a:r>
            <a:endParaRPr lang="en-US" altLang="zh-CN" sz="1600">
              <a:solidFill>
                <a:srgbClr val="3333CD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1600">
                <a:solidFill>
                  <a:srgbClr val="3333CD"/>
                </a:solidFill>
                <a:ea typeface="宋体" panose="02010600030101010101" pitchFamily="2" charset="-122"/>
              </a:rPr>
              <a:t>     1000 0000 0000 0000 0000 0000 0000 0001</a:t>
            </a:r>
            <a:r>
              <a:rPr lang="en-US" altLang="zh-CN" sz="1600" baseline="-25000">
                <a:solidFill>
                  <a:srgbClr val="3333CD"/>
                </a:solidFill>
                <a:ea typeface="宋体" panose="02010600030101010101" pitchFamily="2" charset="-122"/>
              </a:rPr>
              <a:t>two</a:t>
            </a:r>
            <a:r>
              <a:rPr lang="en-US" altLang="zh-CN" sz="1600">
                <a:solidFill>
                  <a:srgbClr val="3333CD"/>
                </a:solidFill>
                <a:ea typeface="宋体" panose="02010600030101010101" pitchFamily="2" charset="-122"/>
              </a:rPr>
              <a:t> = -(2</a:t>
            </a:r>
            <a:r>
              <a:rPr lang="en-US" altLang="zh-CN" sz="1600" baseline="30000">
                <a:solidFill>
                  <a:srgbClr val="3333CD"/>
                </a:solidFill>
                <a:ea typeface="宋体" panose="02010600030101010101" pitchFamily="2" charset="-122"/>
              </a:rPr>
              <a:t>31</a:t>
            </a:r>
            <a:r>
              <a:rPr lang="en-US" altLang="zh-CN" sz="1600">
                <a:solidFill>
                  <a:srgbClr val="3333CD"/>
                </a:solidFill>
                <a:ea typeface="宋体" panose="02010600030101010101" pitchFamily="2" charset="-122"/>
              </a:rPr>
              <a:t> – 1)   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1600">
                <a:solidFill>
                  <a:srgbClr val="3333CD"/>
                </a:solidFill>
                <a:ea typeface="宋体" panose="02010600030101010101" pitchFamily="2" charset="-122"/>
              </a:rPr>
              <a:t>     1000 0000 0000 0000 0000 0000 0000 0010</a:t>
            </a:r>
            <a:r>
              <a:rPr lang="en-US" altLang="zh-CN" sz="1600" baseline="-25000">
                <a:solidFill>
                  <a:srgbClr val="3333CD"/>
                </a:solidFill>
                <a:ea typeface="宋体" panose="02010600030101010101" pitchFamily="2" charset="-122"/>
              </a:rPr>
              <a:t>two</a:t>
            </a:r>
            <a:r>
              <a:rPr lang="en-US" altLang="zh-CN" sz="1600">
                <a:solidFill>
                  <a:srgbClr val="3333CD"/>
                </a:solidFill>
                <a:ea typeface="宋体" panose="02010600030101010101" pitchFamily="2" charset="-122"/>
              </a:rPr>
              <a:t> = -(2</a:t>
            </a:r>
            <a:r>
              <a:rPr lang="en-US" altLang="zh-CN" sz="1600" baseline="30000">
                <a:solidFill>
                  <a:srgbClr val="3333CD"/>
                </a:solidFill>
                <a:ea typeface="宋体" panose="02010600030101010101" pitchFamily="2" charset="-122"/>
              </a:rPr>
              <a:t>31</a:t>
            </a:r>
            <a:r>
              <a:rPr lang="en-US" altLang="zh-CN" sz="1600">
                <a:solidFill>
                  <a:srgbClr val="3333CD"/>
                </a:solidFill>
                <a:ea typeface="宋体" panose="02010600030101010101" pitchFamily="2" charset="-122"/>
              </a:rPr>
              <a:t> – 2)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1600">
                <a:solidFill>
                  <a:srgbClr val="3333CD"/>
                </a:solidFill>
                <a:ea typeface="宋体" panose="02010600030101010101" pitchFamily="2" charset="-122"/>
              </a:rPr>
              <a:t>                              …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1600">
                <a:solidFill>
                  <a:srgbClr val="3333CD"/>
                </a:solidFill>
                <a:ea typeface="宋体" panose="02010600030101010101" pitchFamily="2" charset="-122"/>
              </a:rPr>
              <a:t>     1111 1111 1111 1111 1111 1111 1111 1110</a:t>
            </a:r>
            <a:r>
              <a:rPr lang="en-US" altLang="zh-CN" sz="1600" baseline="-25000">
                <a:solidFill>
                  <a:srgbClr val="3333CD"/>
                </a:solidFill>
                <a:ea typeface="宋体" panose="02010600030101010101" pitchFamily="2" charset="-122"/>
              </a:rPr>
              <a:t>two</a:t>
            </a:r>
            <a:r>
              <a:rPr lang="en-US" altLang="zh-CN" sz="1600">
                <a:solidFill>
                  <a:srgbClr val="3333CD"/>
                </a:solidFill>
                <a:ea typeface="宋体" panose="02010600030101010101" pitchFamily="2" charset="-122"/>
              </a:rPr>
              <a:t> = -2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1600">
                <a:solidFill>
                  <a:srgbClr val="3333CD"/>
                </a:solidFill>
                <a:ea typeface="宋体" panose="02010600030101010101" pitchFamily="2" charset="-122"/>
              </a:rPr>
              <a:t>     1111 1111 1111 1111 1111 1111 1111 1111</a:t>
            </a:r>
            <a:r>
              <a:rPr lang="en-US" altLang="zh-CN" sz="1600" baseline="-25000">
                <a:solidFill>
                  <a:srgbClr val="3333CD"/>
                </a:solidFill>
                <a:ea typeface="宋体" panose="02010600030101010101" pitchFamily="2" charset="-122"/>
              </a:rPr>
              <a:t>two</a:t>
            </a:r>
            <a:r>
              <a:rPr lang="en-US" altLang="zh-CN" sz="1600">
                <a:solidFill>
                  <a:srgbClr val="3333CD"/>
                </a:solidFill>
                <a:ea typeface="宋体" panose="02010600030101010101" pitchFamily="2" charset="-122"/>
              </a:rPr>
              <a:t> = -1</a:t>
            </a:r>
          </a:p>
        </p:txBody>
      </p:sp>
      <p:sp>
        <p:nvSpPr>
          <p:cNvPr id="18439" name="Text Box 5"/>
          <p:cNvSpPr txBox="1">
            <a:spLocks noChangeArrowheads="1"/>
          </p:cNvSpPr>
          <p:nvPr/>
        </p:nvSpPr>
        <p:spPr bwMode="auto">
          <a:xfrm>
            <a:off x="395536" y="4077072"/>
            <a:ext cx="8577262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3333CD"/>
                </a:solidFill>
                <a:ea typeface="宋体" panose="02010600030101010101" pitchFamily="2" charset="-122"/>
              </a:rPr>
              <a:t>Note that the sum of a number x and its inverted representation x’ always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3333CD"/>
                </a:solidFill>
                <a:ea typeface="宋体" panose="02010600030101010101" pitchFamily="2" charset="-122"/>
              </a:rPr>
              <a:t>equals  a string of 1s (-1).   </a:t>
            </a:r>
            <a:r>
              <a:rPr lang="zh-CN" altLang="en-US" sz="1800" dirty="0">
                <a:solidFill>
                  <a:srgbClr val="3333CD"/>
                </a:solidFill>
                <a:ea typeface="宋体" panose="02010600030101010101" pitchFamily="2" charset="-122"/>
              </a:rPr>
              <a:t>下面的</a:t>
            </a:r>
            <a:r>
              <a:rPr lang="en-US" altLang="zh-CN" sz="1800" dirty="0">
                <a:solidFill>
                  <a:srgbClr val="3333CD"/>
                </a:solidFill>
                <a:ea typeface="宋体" panose="02010600030101010101" pitchFamily="2" charset="-122"/>
              </a:rPr>
              <a:t>x</a:t>
            </a:r>
            <a:r>
              <a:rPr lang="zh-CN" altLang="en-US" sz="1800" dirty="0">
                <a:solidFill>
                  <a:srgbClr val="3333CD"/>
                </a:solidFill>
                <a:ea typeface="宋体" panose="02010600030101010101" pitchFamily="2" charset="-122"/>
              </a:rPr>
              <a:t>和</a:t>
            </a:r>
            <a:r>
              <a:rPr lang="en-US" altLang="zh-CN" sz="1800" dirty="0">
                <a:solidFill>
                  <a:srgbClr val="3333CD"/>
                </a:solidFill>
                <a:ea typeface="宋体" panose="02010600030101010101" pitchFamily="2" charset="-122"/>
              </a:rPr>
              <a:t>x’ </a:t>
            </a:r>
            <a:r>
              <a:rPr lang="zh-CN" altLang="en-US" sz="1800" dirty="0">
                <a:solidFill>
                  <a:srgbClr val="3333CD"/>
                </a:solidFill>
                <a:ea typeface="宋体" panose="02010600030101010101" pitchFamily="2" charset="-122"/>
              </a:rPr>
              <a:t>都是</a:t>
            </a:r>
            <a:r>
              <a:rPr lang="en-US" altLang="zh-CN" sz="1800" dirty="0">
                <a:solidFill>
                  <a:srgbClr val="3333CD"/>
                </a:solidFill>
                <a:ea typeface="宋体" panose="02010600030101010101" pitchFamily="2" charset="-122"/>
              </a:rPr>
              <a:t>n</a:t>
            </a:r>
            <a:r>
              <a:rPr lang="zh-CN" altLang="en-US" sz="1800" dirty="0">
                <a:solidFill>
                  <a:srgbClr val="3333CD"/>
                </a:solidFill>
                <a:ea typeface="宋体" panose="02010600030101010101" pitchFamily="2" charset="-122"/>
              </a:rPr>
              <a:t>位（例如</a:t>
            </a:r>
            <a:r>
              <a:rPr lang="en-US" altLang="zh-CN" sz="1800" dirty="0">
                <a:solidFill>
                  <a:srgbClr val="3333CD"/>
                </a:solidFill>
                <a:ea typeface="宋体" panose="02010600030101010101" pitchFamily="2" charset="-122"/>
              </a:rPr>
              <a:t>32</a:t>
            </a:r>
            <a:r>
              <a:rPr lang="zh-CN" altLang="en-US" sz="1800" dirty="0">
                <a:solidFill>
                  <a:srgbClr val="3333CD"/>
                </a:solidFill>
                <a:ea typeface="宋体" panose="02010600030101010101" pitchFamily="2" charset="-122"/>
              </a:rPr>
              <a:t>位）的补码表示的数，</a:t>
            </a:r>
            <a:endParaRPr lang="en-US" altLang="zh-CN" sz="1800" dirty="0">
              <a:solidFill>
                <a:srgbClr val="3333CD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zh-CN" altLang="en-US" sz="1800" dirty="0">
                <a:solidFill>
                  <a:srgbClr val="3333CD"/>
                </a:solidFill>
                <a:ea typeface="宋体" panose="02010600030101010101" pitchFamily="2" charset="-122"/>
              </a:rPr>
              <a:t>很容易验证</a:t>
            </a:r>
            <a:r>
              <a:rPr lang="en-US" altLang="zh-CN" sz="1800" dirty="0">
                <a:solidFill>
                  <a:srgbClr val="3333CD"/>
                </a:solidFill>
                <a:ea typeface="宋体" panose="02010600030101010101" pitchFamily="2" charset="-122"/>
              </a:rPr>
              <a:t>x=1</a:t>
            </a:r>
            <a:r>
              <a:rPr lang="zh-CN" altLang="en-US" sz="1800" dirty="0">
                <a:solidFill>
                  <a:srgbClr val="3333CD"/>
                </a:solidFill>
                <a:ea typeface="宋体" panose="02010600030101010101" pitchFamily="2" charset="-122"/>
              </a:rPr>
              <a:t>和</a:t>
            </a:r>
            <a:r>
              <a:rPr lang="en-US" altLang="zh-CN" sz="1800" dirty="0">
                <a:solidFill>
                  <a:srgbClr val="3333CD"/>
                </a:solidFill>
                <a:ea typeface="宋体" panose="02010600030101010101" pitchFamily="2" charset="-122"/>
              </a:rPr>
              <a:t>x’ =-2</a:t>
            </a:r>
            <a:r>
              <a:rPr lang="zh-CN" altLang="en-US" sz="1800" dirty="0">
                <a:solidFill>
                  <a:srgbClr val="3333CD"/>
                </a:solidFill>
                <a:ea typeface="宋体" panose="02010600030101010101" pitchFamily="2" charset="-122"/>
              </a:rPr>
              <a:t>是正确的，</a:t>
            </a:r>
            <a:r>
              <a:rPr lang="en-US" altLang="zh-CN" sz="1800" dirty="0">
                <a:solidFill>
                  <a:srgbClr val="3333CD"/>
                </a:solidFill>
                <a:ea typeface="宋体" panose="02010600030101010101" pitchFamily="2" charset="-122"/>
              </a:rPr>
              <a:t>x=0</a:t>
            </a:r>
            <a:r>
              <a:rPr lang="zh-CN" altLang="en-US" sz="1800" dirty="0">
                <a:solidFill>
                  <a:srgbClr val="3333CD"/>
                </a:solidFill>
                <a:ea typeface="宋体" panose="02010600030101010101" pitchFamily="2" charset="-122"/>
              </a:rPr>
              <a:t>和</a:t>
            </a:r>
            <a:r>
              <a:rPr lang="en-US" altLang="zh-CN" sz="1800" dirty="0">
                <a:solidFill>
                  <a:srgbClr val="3333CD"/>
                </a:solidFill>
                <a:ea typeface="宋体" panose="02010600030101010101" pitchFamily="2" charset="-122"/>
              </a:rPr>
              <a:t>x’ =-1</a:t>
            </a:r>
            <a:r>
              <a:rPr lang="zh-CN" altLang="en-US" sz="1800" dirty="0">
                <a:solidFill>
                  <a:srgbClr val="3333CD"/>
                </a:solidFill>
                <a:ea typeface="宋体" panose="02010600030101010101" pitchFamily="2" charset="-122"/>
              </a:rPr>
              <a:t>也是正确的。</a:t>
            </a:r>
            <a:endParaRPr lang="en-US" altLang="zh-CN" sz="1800" dirty="0">
              <a:solidFill>
                <a:srgbClr val="3333CD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3333CD"/>
                </a:solidFill>
                <a:ea typeface="宋体" panose="02010600030101010101" pitchFamily="2" charset="-122"/>
              </a:rPr>
              <a:t>      x + x’ = -1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3333CD"/>
                </a:solidFill>
                <a:ea typeface="宋体" panose="02010600030101010101" pitchFamily="2" charset="-122"/>
              </a:rPr>
              <a:t>     x’ + 1 = -x        … hence, can compute the </a:t>
            </a:r>
            <a:r>
              <a:rPr lang="en-US" altLang="zh-CN" sz="1800" u="sng" dirty="0">
                <a:solidFill>
                  <a:srgbClr val="3333CD"/>
                </a:solidFill>
                <a:ea typeface="宋体" panose="02010600030101010101" pitchFamily="2" charset="-122"/>
              </a:rPr>
              <a:t>negative of a number</a:t>
            </a:r>
            <a:r>
              <a:rPr lang="zh-CN" altLang="en-US" sz="1800" u="sng" dirty="0">
                <a:solidFill>
                  <a:srgbClr val="3333CD"/>
                </a:solidFill>
                <a:ea typeface="宋体" panose="02010600030101010101" pitchFamily="2" charset="-122"/>
              </a:rPr>
              <a:t>（取</a:t>
            </a:r>
            <a:r>
              <a:rPr lang="en-US" altLang="zh-CN" sz="1800" u="sng" dirty="0">
                <a:solidFill>
                  <a:srgbClr val="3333CD"/>
                </a:solidFill>
                <a:ea typeface="宋体" panose="02010600030101010101" pitchFamily="2" charset="-122"/>
              </a:rPr>
              <a:t>1</a:t>
            </a:r>
            <a:r>
              <a:rPr lang="zh-CN" altLang="en-US" sz="1800" u="sng" dirty="0">
                <a:solidFill>
                  <a:srgbClr val="3333CD"/>
                </a:solidFill>
                <a:ea typeface="宋体" panose="02010600030101010101" pitchFamily="2" charset="-122"/>
              </a:rPr>
              <a:t>个数</a:t>
            </a:r>
            <a:endParaRPr lang="en-US" altLang="zh-CN" sz="1800" u="sng" dirty="0">
              <a:solidFill>
                <a:srgbClr val="3333CD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3333CD"/>
                </a:solidFill>
                <a:ea typeface="宋体" panose="02010600030101010101" pitchFamily="2" charset="-122"/>
              </a:rPr>
              <a:t>     -x = x’ + 1            </a:t>
            </a:r>
            <a:r>
              <a:rPr lang="zh-CN" altLang="en-US" sz="1800" u="sng" dirty="0">
                <a:solidFill>
                  <a:srgbClr val="3333CD"/>
                </a:solidFill>
                <a:ea typeface="宋体" panose="02010600030101010101" pitchFamily="2" charset="-122"/>
              </a:rPr>
              <a:t>的负值</a:t>
            </a:r>
            <a:r>
              <a:rPr lang="zh-CN" altLang="en-US" sz="1800" dirty="0">
                <a:solidFill>
                  <a:srgbClr val="3333CD"/>
                </a:solidFill>
                <a:ea typeface="宋体" panose="02010600030101010101" pitchFamily="2" charset="-122"/>
              </a:rPr>
              <a:t>）</a:t>
            </a:r>
            <a:r>
              <a:rPr lang="en-US" altLang="zh-CN" sz="1800" dirty="0">
                <a:solidFill>
                  <a:srgbClr val="3333CD"/>
                </a:solidFill>
                <a:ea typeface="宋体" panose="02010600030101010101" pitchFamily="2" charset="-122"/>
              </a:rPr>
              <a:t>by inverting all bits and adding 1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endParaRPr lang="en-US" altLang="zh-CN" sz="1800" dirty="0">
              <a:solidFill>
                <a:srgbClr val="3333CD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3333CD"/>
                </a:solidFill>
                <a:ea typeface="宋体" panose="02010600030101010101" pitchFamily="2" charset="-122"/>
              </a:rPr>
              <a:t>Similarly, the sum of  x and –x gives us all zeroes, with a carry of 1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3333CD"/>
                </a:solidFill>
                <a:ea typeface="宋体" panose="02010600030101010101" pitchFamily="2" charset="-122"/>
              </a:rPr>
              <a:t>In reality, x + (-x) = 2</a:t>
            </a:r>
            <a:r>
              <a:rPr lang="en-US" altLang="zh-CN" sz="1800" baseline="30000" dirty="0">
                <a:solidFill>
                  <a:srgbClr val="3333CD"/>
                </a:solidFill>
                <a:ea typeface="宋体" panose="02010600030101010101" pitchFamily="2" charset="-122"/>
              </a:rPr>
              <a:t>n</a:t>
            </a:r>
            <a:r>
              <a:rPr lang="en-US" altLang="zh-CN" sz="1800" dirty="0">
                <a:solidFill>
                  <a:srgbClr val="3333CD"/>
                </a:solidFill>
                <a:ea typeface="宋体" panose="02010600030101010101" pitchFamily="2" charset="-122"/>
              </a:rPr>
              <a:t>     … hence the name 2’s complement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FE1C8E-5B8F-4392-BCB6-CD35BFB395A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6" y="2235106"/>
            <a:ext cx="8874194" cy="4486489"/>
          </a:xfrm>
          <a:prstGeom prst="rect">
            <a:avLst/>
          </a:prstGeom>
        </p:spPr>
      </p:pic>
      <p:sp>
        <p:nvSpPr>
          <p:cNvPr id="8090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68313" y="44450"/>
            <a:ext cx="8540750" cy="442913"/>
          </a:xfrm>
        </p:spPr>
        <p:txBody>
          <a:bodyPr/>
          <a:lstStyle/>
          <a:p>
            <a:pPr algn="l" eaLnBrk="1" hangingPunct="1"/>
            <a:r>
              <a:rPr lang="en-US" altLang="zh-CN" sz="3200" dirty="0" smtClean="0"/>
              <a:t>Division V3</a:t>
            </a:r>
          </a:p>
        </p:txBody>
      </p:sp>
      <p:sp>
        <p:nvSpPr>
          <p:cNvPr id="80902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79512" y="476672"/>
            <a:ext cx="6120680" cy="1296690"/>
          </a:xfrm>
        </p:spPr>
        <p:txBody>
          <a:bodyPr/>
          <a:lstStyle/>
          <a:p>
            <a:pPr eaLnBrk="1" hangingPunct="1"/>
            <a:r>
              <a:rPr lang="en-US" altLang="zh-CN" sz="2400" dirty="0" smtClean="0"/>
              <a:t>64-bit ALU has extra CF, 65-bit minuend.</a:t>
            </a:r>
          </a:p>
          <a:p>
            <a:pPr eaLnBrk="1" hangingPunct="1"/>
            <a:r>
              <a:rPr lang="en-US" altLang="zh-CN" sz="2400" dirty="0" smtClean="0"/>
              <a:t>Quotient register is omitted, it utilize lower 64 bit of remainder register.</a:t>
            </a:r>
          </a:p>
          <a:p>
            <a:pPr eaLnBrk="1" hangingPunct="1"/>
            <a:r>
              <a:rPr lang="en-US" altLang="zh-CN" sz="2400" dirty="0" smtClean="0"/>
              <a:t>Remainder register plus CF is 129-bit. </a:t>
            </a:r>
          </a:p>
        </p:txBody>
      </p:sp>
      <p:pic>
        <p:nvPicPr>
          <p:cNvPr id="8090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37" y="116632"/>
            <a:ext cx="2843213" cy="374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35F115-FBEC-411B-926D-2ECDC8AD9239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9" name="Picture 4" descr="05_arithmetic_81_0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205038"/>
            <a:ext cx="8135938" cy="411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0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68313" y="44450"/>
            <a:ext cx="8540750" cy="442913"/>
          </a:xfrm>
        </p:spPr>
        <p:txBody>
          <a:bodyPr/>
          <a:lstStyle/>
          <a:p>
            <a:pPr algn="l" eaLnBrk="1" hangingPunct="1"/>
            <a:r>
              <a:rPr lang="en-US" altLang="zh-CN" sz="3200" dirty="0" smtClean="0"/>
              <a:t>Division V3</a:t>
            </a:r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2843213" y="5351463"/>
            <a:ext cx="13192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0">
                <a:solidFill>
                  <a:srgbClr val="CC3300"/>
                </a:solidFill>
              </a:rPr>
              <a:t>dividend</a:t>
            </a:r>
          </a:p>
        </p:txBody>
      </p:sp>
      <p:sp>
        <p:nvSpPr>
          <p:cNvPr id="80902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79512" y="476672"/>
            <a:ext cx="6120680" cy="1296690"/>
          </a:xfrm>
        </p:spPr>
        <p:txBody>
          <a:bodyPr/>
          <a:lstStyle/>
          <a:p>
            <a:pPr eaLnBrk="1" hangingPunct="1"/>
            <a:r>
              <a:rPr lang="en-US" altLang="zh-CN" sz="2400" dirty="0" smtClean="0"/>
              <a:t>64-bit ALU has extra CF, 65-bit minuend.</a:t>
            </a:r>
          </a:p>
          <a:p>
            <a:pPr eaLnBrk="1" hangingPunct="1"/>
            <a:r>
              <a:rPr lang="en-US" altLang="zh-CN" sz="2400" dirty="0" smtClean="0"/>
              <a:t>Quotient register is omitted, it utilize lower 64 bit of remainder register.</a:t>
            </a:r>
          </a:p>
          <a:p>
            <a:pPr eaLnBrk="1" hangingPunct="1"/>
            <a:r>
              <a:rPr lang="en-US" altLang="zh-CN" sz="2400" dirty="0" smtClean="0"/>
              <a:t>Remainder register plus CF is 129-bit. </a:t>
            </a:r>
          </a:p>
        </p:txBody>
      </p:sp>
      <p:sp>
        <p:nvSpPr>
          <p:cNvPr id="80904" name="文本框 1"/>
          <p:cNvSpPr txBox="1">
            <a:spLocks noChangeArrowheads="1"/>
          </p:cNvSpPr>
          <p:nvPr/>
        </p:nvSpPr>
        <p:spPr bwMode="auto">
          <a:xfrm>
            <a:off x="1691680" y="3882534"/>
            <a:ext cx="1242020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 smtClean="0">
                <a:solidFill>
                  <a:srgbClr val="3333CD"/>
                </a:solidFill>
                <a:ea typeface="宋体" panose="02010600030101010101" pitchFamily="2" charset="-122"/>
              </a:rPr>
              <a:t>64-bit </a:t>
            </a:r>
            <a:r>
              <a:rPr lang="en-US" altLang="zh-CN" sz="1600" dirty="0">
                <a:solidFill>
                  <a:srgbClr val="3333CD"/>
                </a:solidFill>
                <a:ea typeface="宋体" panose="02010600030101010101" pitchFamily="2" charset="-122"/>
              </a:rPr>
              <a:t>ALU</a:t>
            </a:r>
            <a:endParaRPr lang="zh-CN" altLang="en-US" sz="1600" dirty="0">
              <a:solidFill>
                <a:srgbClr val="3333CD"/>
              </a:solidFill>
              <a:ea typeface="宋体" panose="02010600030101010101" pitchFamily="2" charset="-122"/>
            </a:endParaRPr>
          </a:p>
        </p:txBody>
      </p:sp>
      <p:sp>
        <p:nvSpPr>
          <p:cNvPr id="80905" name="文本框 8"/>
          <p:cNvSpPr txBox="1">
            <a:spLocks noChangeArrowheads="1"/>
          </p:cNvSpPr>
          <p:nvPr/>
        </p:nvSpPr>
        <p:spPr bwMode="auto">
          <a:xfrm>
            <a:off x="2483768" y="5877272"/>
            <a:ext cx="4537100" cy="40011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smtClean="0">
                <a:solidFill>
                  <a:srgbClr val="3333CD"/>
                </a:solidFill>
                <a:ea typeface="宋体" panose="02010600030101010101" pitchFamily="2" charset="-122"/>
              </a:rPr>
              <a:t>128-bit</a:t>
            </a:r>
            <a:r>
              <a:rPr lang="zh-CN" altLang="en-US" sz="2000" dirty="0" smtClean="0">
                <a:solidFill>
                  <a:srgbClr val="3333CD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000" dirty="0" smtClean="0">
                <a:solidFill>
                  <a:srgbClr val="3333CD"/>
                </a:solidFill>
                <a:ea typeface="宋体" panose="02010600030101010101" pitchFamily="2" charset="-122"/>
              </a:rPr>
              <a:t>1 extra CF (Carry Flag</a:t>
            </a:r>
            <a:r>
              <a:rPr lang="zh-CN" altLang="en-US" sz="2000" dirty="0" smtClean="0">
                <a:solidFill>
                  <a:srgbClr val="3333CD"/>
                </a:solidFill>
                <a:ea typeface="宋体" panose="02010600030101010101" pitchFamily="2" charset="-122"/>
              </a:rPr>
              <a:t>）</a:t>
            </a:r>
            <a:r>
              <a:rPr lang="en-US" altLang="zh-CN" sz="2000" dirty="0" smtClean="0">
                <a:solidFill>
                  <a:srgbClr val="3333CD"/>
                </a:solidFill>
                <a:ea typeface="宋体" panose="02010600030101010101" pitchFamily="2" charset="-122"/>
              </a:rPr>
              <a:t> bit</a:t>
            </a:r>
            <a:endParaRPr lang="zh-CN" altLang="en-US" sz="2000" dirty="0">
              <a:solidFill>
                <a:srgbClr val="3333CD"/>
              </a:solidFill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35F115-FBEC-411B-926D-2ECDC8AD9239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  <p:sp>
        <p:nvSpPr>
          <p:cNvPr id="10" name="文本框 1"/>
          <p:cNvSpPr txBox="1">
            <a:spLocks noChangeArrowheads="1"/>
          </p:cNvSpPr>
          <p:nvPr/>
        </p:nvSpPr>
        <p:spPr bwMode="auto">
          <a:xfrm>
            <a:off x="3203848" y="2924944"/>
            <a:ext cx="792088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 smtClean="0">
                <a:solidFill>
                  <a:srgbClr val="3333CD"/>
                </a:solidFill>
                <a:ea typeface="宋体" panose="02010600030101010101" pitchFamily="2" charset="-122"/>
              </a:rPr>
              <a:t>64-bit</a:t>
            </a:r>
            <a:endParaRPr lang="zh-CN" altLang="en-US" sz="1600" dirty="0">
              <a:solidFill>
                <a:srgbClr val="3333CD"/>
              </a:solidFill>
              <a:ea typeface="宋体" panose="02010600030101010101" pitchFamily="2" charset="-122"/>
            </a:endParaRPr>
          </a:p>
        </p:txBody>
      </p:sp>
      <p:sp>
        <p:nvSpPr>
          <p:cNvPr id="11" name="文本框 1"/>
          <p:cNvSpPr txBox="1">
            <a:spLocks noChangeArrowheads="1"/>
          </p:cNvSpPr>
          <p:nvPr/>
        </p:nvSpPr>
        <p:spPr bwMode="auto">
          <a:xfrm>
            <a:off x="395536" y="2708920"/>
            <a:ext cx="1440160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 smtClean="0">
                <a:solidFill>
                  <a:srgbClr val="3333CD"/>
                </a:solidFill>
                <a:ea typeface="宋体" panose="02010600030101010101" pitchFamily="2" charset="-122"/>
              </a:rPr>
              <a:t>65-bit </a:t>
            </a:r>
            <a:r>
              <a:rPr lang="zh-CN" altLang="en-US" sz="1600" dirty="0" smtClean="0">
                <a:solidFill>
                  <a:srgbClr val="3333CD"/>
                </a:solidFill>
                <a:ea typeface="宋体" panose="02010600030101010101" pitchFamily="2" charset="-122"/>
              </a:rPr>
              <a:t>被减数</a:t>
            </a:r>
            <a:endParaRPr lang="zh-CN" altLang="en-US" sz="1600" dirty="0">
              <a:solidFill>
                <a:srgbClr val="3333CD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69877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512" y="188640"/>
            <a:ext cx="8540750" cy="658813"/>
          </a:xfrm>
        </p:spPr>
        <p:txBody>
          <a:bodyPr/>
          <a:lstStyle/>
          <a:p>
            <a:pPr algn="l" eaLnBrk="1" hangingPunct="1"/>
            <a:r>
              <a:rPr lang="en-US" altLang="zh-CN" dirty="0" smtClean="0"/>
              <a:t>Signed division</a:t>
            </a:r>
          </a:p>
        </p:txBody>
      </p:sp>
      <p:sp>
        <p:nvSpPr>
          <p:cNvPr id="83972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7544" y="1052736"/>
            <a:ext cx="8540750" cy="4194175"/>
          </a:xfrm>
        </p:spPr>
        <p:txBody>
          <a:bodyPr/>
          <a:lstStyle/>
          <a:p>
            <a:pPr eaLnBrk="1" hangingPunct="1"/>
            <a:r>
              <a:rPr lang="en-US" altLang="zh-CN" sz="2400" dirty="0" smtClean="0"/>
              <a:t>Always keep the same signs for Dividend and Remainder</a:t>
            </a:r>
          </a:p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CC3300"/>
                </a:solidFill>
              </a:rPr>
              <a:t>+</a:t>
            </a:r>
            <a:r>
              <a:rPr lang="en-US" altLang="zh-CN" dirty="0" smtClean="0"/>
              <a:t> 7) ÷( + 2) = + 3 	Remainder = </a:t>
            </a:r>
            <a:r>
              <a:rPr lang="en-US" altLang="zh-CN" dirty="0" smtClean="0">
                <a:solidFill>
                  <a:srgbClr val="CC3300"/>
                </a:solidFill>
              </a:rPr>
              <a:t>+</a:t>
            </a:r>
            <a:r>
              <a:rPr lang="en-US" altLang="zh-CN" dirty="0" smtClean="0"/>
              <a:t>1</a:t>
            </a:r>
          </a:p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dirty="0" smtClean="0"/>
              <a:t>	7 = 3 × 2 + (+1) = 6 + 1</a:t>
            </a:r>
          </a:p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CC3300"/>
                </a:solidFill>
              </a:rPr>
              <a:t>- </a:t>
            </a:r>
            <a:r>
              <a:rPr lang="en-US" altLang="zh-CN" dirty="0" smtClean="0"/>
              <a:t>7 ) ÷(+ 2) = - 3 	Remainder = </a:t>
            </a:r>
            <a:r>
              <a:rPr lang="en-US" altLang="zh-CN" dirty="0" smtClean="0">
                <a:solidFill>
                  <a:srgbClr val="CC3300"/>
                </a:solidFill>
              </a:rPr>
              <a:t>-</a:t>
            </a:r>
            <a:r>
              <a:rPr lang="en-US" altLang="zh-CN" dirty="0" smtClean="0"/>
              <a:t>1</a:t>
            </a:r>
          </a:p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dirty="0" smtClean="0"/>
              <a:t>	-7 = -3 ×  2 + (-1) = - 6 - 1</a:t>
            </a:r>
          </a:p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CC3300"/>
                </a:solidFill>
              </a:rPr>
              <a:t>+</a:t>
            </a:r>
            <a:r>
              <a:rPr lang="en-US" altLang="zh-CN" dirty="0" smtClean="0"/>
              <a:t> 7 ) ÷( - 2) = - 3 	Remainder = </a:t>
            </a:r>
            <a:r>
              <a:rPr lang="en-US" altLang="zh-CN" dirty="0" smtClean="0">
                <a:solidFill>
                  <a:srgbClr val="CC3300"/>
                </a:solidFill>
              </a:rPr>
              <a:t>+</a:t>
            </a:r>
            <a:r>
              <a:rPr lang="en-US" altLang="zh-CN" dirty="0" smtClean="0"/>
              <a:t>1</a:t>
            </a:r>
          </a:p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CC3300"/>
                </a:solidFill>
              </a:rPr>
              <a:t>-</a:t>
            </a:r>
            <a:r>
              <a:rPr lang="en-US" altLang="zh-CN" dirty="0" smtClean="0"/>
              <a:t> 7 ) ÷(+2) = -4 	Remainder = 1, </a:t>
            </a:r>
            <a:r>
              <a:rPr lang="en-US" altLang="zh-CN" dirty="0" smtClean="0">
                <a:solidFill>
                  <a:srgbClr val="FF0000"/>
                </a:solidFill>
              </a:rPr>
              <a:t>wrong!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35F115-FBEC-411B-926D-2ECDC8AD9239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609600"/>
            <a:ext cx="7294711" cy="443136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Optimized Divider</a:t>
            </a:r>
            <a:endParaRPr lang="en-AU" altLang="en-US" dirty="0" smtClean="0"/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4583113"/>
            <a:ext cx="8270875" cy="1654175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One cycle per partial-remainder subtraction</a:t>
            </a:r>
          </a:p>
          <a:p>
            <a:pPr eaLnBrk="1" hangingPunct="1"/>
            <a:r>
              <a:rPr lang="en-US" altLang="en-US" sz="2800" smtClean="0"/>
              <a:t>Looks a lot like a multiplier!</a:t>
            </a:r>
          </a:p>
          <a:p>
            <a:pPr lvl="1" eaLnBrk="1" hangingPunct="1"/>
            <a:r>
              <a:rPr lang="en-US" altLang="en-US" sz="2400" smtClean="0"/>
              <a:t>Same hardware can be used for both</a:t>
            </a:r>
            <a:endParaRPr lang="en-AU" altLang="en-US" sz="2400" smtClean="0"/>
          </a:p>
        </p:txBody>
      </p:sp>
      <p:pic>
        <p:nvPicPr>
          <p:cNvPr id="44037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1484313"/>
            <a:ext cx="5443537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10157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Faster Division</a:t>
            </a:r>
            <a:endParaRPr lang="en-AU" altLang="en-US" smtClean="0"/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Can’t use parallel hardware as in multiplier</a:t>
            </a:r>
          </a:p>
          <a:p>
            <a:pPr lvl="1" eaLnBrk="1" hangingPunct="1"/>
            <a:r>
              <a:rPr lang="en-US" altLang="en-US" dirty="0" smtClean="0"/>
              <a:t>Subtraction is conditional on sign of remainder</a:t>
            </a:r>
          </a:p>
          <a:p>
            <a:pPr eaLnBrk="1" hangingPunct="1"/>
            <a:r>
              <a:rPr lang="en-US" altLang="en-US" dirty="0" smtClean="0"/>
              <a:t>Faster dividers (e.g. SRT </a:t>
            </a:r>
            <a:r>
              <a:rPr lang="en-US" altLang="en-US" dirty="0" err="1" smtClean="0"/>
              <a:t>devision</a:t>
            </a:r>
            <a:r>
              <a:rPr lang="en-US" altLang="en-US" dirty="0" smtClean="0"/>
              <a:t>) generate multiple quotient bits (e.g. 4 bits) per step</a:t>
            </a:r>
          </a:p>
          <a:p>
            <a:pPr lvl="1" eaLnBrk="1" hangingPunct="1"/>
            <a:r>
              <a:rPr lang="en-US" altLang="en-US" dirty="0" smtClean="0"/>
              <a:t>Still require multiple steps</a:t>
            </a:r>
            <a:endParaRPr lang="en-AU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33988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RISC-V Division</a:t>
            </a:r>
            <a:endParaRPr lang="en-AU" altLang="en-US" smtClean="0"/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Four instructions:</a:t>
            </a:r>
          </a:p>
          <a:p>
            <a:pPr lvl="1" eaLnBrk="1" hangingPunct="1"/>
            <a:r>
              <a:rPr lang="en-US" altLang="en-US" smtClean="0"/>
              <a:t>div, rem: signed divide, remainder</a:t>
            </a:r>
          </a:p>
          <a:p>
            <a:pPr lvl="1" eaLnBrk="1" hangingPunct="1"/>
            <a:r>
              <a:rPr lang="en-US" altLang="en-US" smtClean="0"/>
              <a:t>divu, remu: unsigned divide, remainder</a:t>
            </a:r>
          </a:p>
          <a:p>
            <a:pPr lvl="1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Overflow and division-by-zero don’t produce errors</a:t>
            </a:r>
          </a:p>
          <a:p>
            <a:pPr lvl="1" eaLnBrk="1" hangingPunct="1"/>
            <a:r>
              <a:rPr lang="en-US" altLang="en-US" smtClean="0"/>
              <a:t>Just return defined results</a:t>
            </a:r>
          </a:p>
          <a:p>
            <a:pPr lvl="1" eaLnBrk="1" hangingPunct="1"/>
            <a:r>
              <a:rPr lang="en-US" altLang="en-US" smtClean="0"/>
              <a:t>Faster for the common case of no error</a:t>
            </a:r>
          </a:p>
        </p:txBody>
      </p:sp>
    </p:spTree>
    <p:extLst>
      <p:ext uri="{BB962C8B-B14F-4D97-AF65-F5344CB8AC3E}">
        <p14:creationId xmlns:p14="http://schemas.microsoft.com/office/powerpoint/2010/main" val="6635351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0" y="2564904"/>
            <a:ext cx="9215862" cy="165618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81128"/>
            <a:ext cx="8957094" cy="129614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6672"/>
            <a:ext cx="9036496" cy="104234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7504" y="1844824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================ </a:t>
            </a:r>
            <a:r>
              <a:rPr lang="zh-CN" altLang="en-US" dirty="0" smtClean="0"/>
              <a:t>放大如下 </a:t>
            </a:r>
            <a:r>
              <a:rPr lang="en-US" altLang="zh-CN" dirty="0" smtClean="0"/>
              <a:t>=================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95032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36550" y="212725"/>
            <a:ext cx="8540750" cy="1143000"/>
          </a:xfrm>
        </p:spPr>
        <p:txBody>
          <a:bodyPr/>
          <a:lstStyle/>
          <a:p>
            <a:pPr algn="l" eaLnBrk="1" hangingPunct="1"/>
            <a:r>
              <a:rPr lang="en-US" altLang="zh-CN" smtClean="0"/>
              <a:t>3.6 Floating point numbers</a:t>
            </a:r>
          </a:p>
        </p:txBody>
      </p:sp>
      <p:sp>
        <p:nvSpPr>
          <p:cNvPr id="84996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42900" y="1341438"/>
            <a:ext cx="8540750" cy="4194175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Reasoning</a:t>
            </a:r>
          </a:p>
          <a:p>
            <a:pPr lvl="1" eaLnBrk="1" hangingPunct="1"/>
            <a:r>
              <a:rPr lang="en-US" altLang="zh-CN" dirty="0" smtClean="0"/>
              <a:t>Larger number range than integer range</a:t>
            </a:r>
          </a:p>
          <a:p>
            <a:pPr lvl="1" eaLnBrk="1" hangingPunct="1"/>
            <a:r>
              <a:rPr lang="en-US" altLang="zh-CN" dirty="0" smtClean="0"/>
              <a:t>Numbers like e (2.71828) and </a:t>
            </a:r>
            <a:r>
              <a:rPr lang="en-US" altLang="zh-CN" dirty="0" smtClean="0">
                <a:latin typeface="宋体" panose="02010600030101010101" pitchFamily="2" charset="-122"/>
              </a:rPr>
              <a:t>π</a:t>
            </a:r>
            <a:r>
              <a:rPr lang="en-US" altLang="zh-CN" dirty="0" smtClean="0"/>
              <a:t>(3.14159265....)</a:t>
            </a:r>
          </a:p>
          <a:p>
            <a:pPr eaLnBrk="1" hangingPunct="1"/>
            <a:r>
              <a:rPr lang="en-US" altLang="zh-CN" dirty="0" smtClean="0"/>
              <a:t>Representation</a:t>
            </a:r>
          </a:p>
          <a:p>
            <a:pPr lvl="1" eaLnBrk="1" hangingPunct="1"/>
            <a:r>
              <a:rPr lang="en-US" altLang="zh-CN" dirty="0" smtClean="0"/>
              <a:t>sign</a:t>
            </a:r>
          </a:p>
          <a:p>
            <a:pPr lvl="1" eaLnBrk="1" hangingPunct="1"/>
            <a:r>
              <a:rPr lang="en-US" altLang="zh-CN" dirty="0" err="1" smtClean="0"/>
              <a:t>significand</a:t>
            </a:r>
            <a:r>
              <a:rPr lang="zh-CN" altLang="en-US" dirty="0" smtClean="0"/>
              <a:t>（有效数字）：</a:t>
            </a:r>
            <a:r>
              <a:rPr lang="en-US" altLang="zh-CN" dirty="0" smtClean="0"/>
              <a:t>is also called mantissa(</a:t>
            </a:r>
            <a:r>
              <a:rPr lang="zh-CN" altLang="en-US" dirty="0" smtClean="0"/>
              <a:t>尾数</a:t>
            </a:r>
            <a:r>
              <a:rPr lang="en-US" altLang="zh-CN" dirty="0" smtClean="0"/>
              <a:t>), 13.54 is the mantissa ( or </a:t>
            </a:r>
            <a:r>
              <a:rPr lang="en-US" altLang="zh-CN" dirty="0" err="1" smtClean="0"/>
              <a:t>significand</a:t>
            </a:r>
            <a:r>
              <a:rPr lang="en-US" altLang="zh-CN" dirty="0" smtClean="0"/>
              <a:t>) of 13.54*10</a:t>
            </a:r>
            <a:r>
              <a:rPr lang="en-US" altLang="zh-CN" baseline="30000" dirty="0" smtClean="0"/>
              <a:t>7,</a:t>
            </a:r>
            <a:r>
              <a:rPr lang="en-US" altLang="zh-CN" dirty="0" smtClean="0"/>
              <a:t> </a:t>
            </a:r>
          </a:p>
          <a:p>
            <a:pPr lvl="1" eaLnBrk="1" hangingPunct="1"/>
            <a:r>
              <a:rPr lang="en-US" altLang="zh-CN" dirty="0" smtClean="0"/>
              <a:t>For floating number 1</a:t>
            </a:r>
            <a:r>
              <a:rPr lang="en-US" altLang="zh-CN" b="1" dirty="0" smtClean="0"/>
              <a:t>.</a:t>
            </a:r>
            <a:r>
              <a:rPr lang="en-US" altLang="zh-CN" dirty="0" smtClean="0"/>
              <a:t>2345, </a:t>
            </a:r>
            <a:r>
              <a:rPr lang="en-US" altLang="zh-CN" dirty="0"/>
              <a:t> </a:t>
            </a:r>
            <a:r>
              <a:rPr lang="en-US" altLang="zh-CN" dirty="0" smtClean="0"/>
              <a:t>1</a:t>
            </a:r>
            <a:r>
              <a:rPr lang="en-US" altLang="zh-CN" b="1" dirty="0" smtClean="0"/>
              <a:t>.</a:t>
            </a:r>
            <a:r>
              <a:rPr lang="en-US" altLang="zh-CN" dirty="0" smtClean="0"/>
              <a:t>2345 is </a:t>
            </a:r>
            <a:r>
              <a:rPr lang="en-US" altLang="zh-CN" dirty="0" err="1" smtClean="0"/>
              <a:t>significand</a:t>
            </a:r>
            <a:r>
              <a:rPr lang="en-US" altLang="zh-CN" dirty="0" smtClean="0"/>
              <a:t>,  0</a:t>
            </a:r>
            <a:r>
              <a:rPr lang="en-US" altLang="zh-CN" b="1" dirty="0" smtClean="0"/>
              <a:t>.</a:t>
            </a:r>
            <a:r>
              <a:rPr lang="en-US" altLang="zh-CN" dirty="0" smtClean="0"/>
              <a:t>2345 is the </a:t>
            </a:r>
            <a:r>
              <a:rPr lang="en-US" altLang="zh-CN" i="1" dirty="0" smtClean="0"/>
              <a:t>fraction(</a:t>
            </a:r>
            <a:r>
              <a:rPr lang="zh-CN" altLang="en-US" dirty="0" smtClean="0"/>
              <a:t>小数</a:t>
            </a:r>
            <a:r>
              <a:rPr lang="en-US" altLang="zh-CN" i="1" dirty="0" smtClean="0"/>
              <a:t>)</a:t>
            </a:r>
            <a:r>
              <a:rPr lang="en-US" altLang="zh-CN" dirty="0" smtClean="0"/>
              <a:t> part of the number</a:t>
            </a:r>
            <a:endParaRPr lang="en-US" altLang="zh-CN" baseline="30000" dirty="0" smtClean="0"/>
          </a:p>
          <a:p>
            <a:pPr lvl="1" eaLnBrk="1" hangingPunct="1"/>
            <a:r>
              <a:rPr lang="en-US" altLang="zh-CN" dirty="0" smtClean="0"/>
              <a:t>exponent</a:t>
            </a:r>
          </a:p>
          <a:p>
            <a:pPr lvl="1" eaLnBrk="1" hangingPunct="1"/>
            <a:r>
              <a:rPr lang="en-US" altLang="zh-CN" dirty="0" smtClean="0"/>
              <a:t>More bits for </a:t>
            </a:r>
            <a:r>
              <a:rPr lang="en-US" altLang="zh-CN" dirty="0" err="1" smtClean="0"/>
              <a:t>significand</a:t>
            </a:r>
            <a:r>
              <a:rPr lang="en-US" altLang="zh-CN" dirty="0" smtClean="0"/>
              <a:t>: more accuracy</a:t>
            </a:r>
          </a:p>
          <a:p>
            <a:pPr lvl="1" eaLnBrk="1" hangingPunct="1"/>
            <a:r>
              <a:rPr lang="en-US" altLang="zh-CN" dirty="0" smtClean="0"/>
              <a:t>More bits for exponent: increases the range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35F115-FBEC-411B-926D-2ECDC8AD9239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95288" y="476250"/>
            <a:ext cx="8540750" cy="515938"/>
          </a:xfrm>
        </p:spPr>
        <p:txBody>
          <a:bodyPr/>
          <a:lstStyle/>
          <a:p>
            <a:pPr algn="l" eaLnBrk="1" hangingPunct="1"/>
            <a:r>
              <a:rPr lang="en-US" altLang="zh-CN" sz="3200" smtClean="0"/>
              <a:t>Floating point numbers</a:t>
            </a:r>
          </a:p>
        </p:txBody>
      </p:sp>
      <p:sp>
        <p:nvSpPr>
          <p:cNvPr id="86020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8313" y="836613"/>
            <a:ext cx="8382000" cy="3313112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 sz="2200" smtClean="0"/>
              <a:t>Form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z="2200" smtClean="0"/>
              <a:t>Arbitrary 363.4 </a:t>
            </a:r>
            <a:r>
              <a:rPr lang="en-US" altLang="zh-CN" sz="2200" smtClean="0">
                <a:latin typeface="Arial Unicode MS" panose="020B0604020202020204" pitchFamily="34" charset="-122"/>
              </a:rPr>
              <a:t>•</a:t>
            </a:r>
            <a:r>
              <a:rPr lang="en-US" altLang="zh-CN" sz="2200" smtClean="0"/>
              <a:t> 10</a:t>
            </a:r>
            <a:r>
              <a:rPr lang="en-US" altLang="zh-CN" sz="2200" baseline="30000" smtClean="0"/>
              <a:t>34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z="2200" smtClean="0"/>
              <a:t>Normalised 3.634 </a:t>
            </a:r>
            <a:r>
              <a:rPr lang="en-US" altLang="zh-CN" sz="2200" smtClean="0">
                <a:latin typeface="Arial Unicode MS" panose="020B0604020202020204" pitchFamily="34" charset="-122"/>
              </a:rPr>
              <a:t>•</a:t>
            </a:r>
            <a:r>
              <a:rPr lang="en-US" altLang="zh-CN" sz="2200" smtClean="0"/>
              <a:t> 10</a:t>
            </a:r>
            <a:r>
              <a:rPr lang="en-US" altLang="zh-CN" sz="2200" baseline="30000" smtClean="0"/>
              <a:t>36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200" smtClean="0"/>
              <a:t>Binary notation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z="2200" smtClean="0"/>
              <a:t>Normalised 1.xxxxxx </a:t>
            </a:r>
            <a:r>
              <a:rPr lang="en-US" altLang="zh-CN" sz="2200" smtClean="0">
                <a:latin typeface="Arial Unicode MS" panose="020B0604020202020204" pitchFamily="34" charset="-122"/>
              </a:rPr>
              <a:t>•</a:t>
            </a:r>
            <a:r>
              <a:rPr lang="en-US" altLang="zh-CN" sz="2200" smtClean="0"/>
              <a:t> 2</a:t>
            </a:r>
            <a:r>
              <a:rPr lang="en-US" altLang="zh-CN" sz="2200" baseline="30000" smtClean="0"/>
              <a:t>yyyyy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200" smtClean="0"/>
              <a:t>Standardised format IEEE 754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z="2200" smtClean="0"/>
              <a:t>Single precision 8 bit exp, 23 bit fraction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z="2200" smtClean="0"/>
              <a:t>Double precision 11 bit exp, 52 bit fraction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200" smtClean="0"/>
              <a:t>Both formats are supported by MIPS</a:t>
            </a:r>
          </a:p>
        </p:txBody>
      </p:sp>
      <p:graphicFrame>
        <p:nvGraphicFramePr>
          <p:cNvPr id="359553" name="Group 129"/>
          <p:cNvGraphicFramePr>
            <a:graphicFrameLocks noGrp="1"/>
          </p:cNvGraphicFramePr>
          <p:nvPr/>
        </p:nvGraphicFramePr>
        <p:xfrm>
          <a:off x="2268538" y="3932238"/>
          <a:ext cx="6656387" cy="1081088"/>
        </p:xfrm>
        <a:graphic>
          <a:graphicData uri="http://schemas.openxmlformats.org/drawingml/2006/table">
            <a:tbl>
              <a:tblPr/>
              <a:tblGrid>
                <a:gridCol w="661987"/>
                <a:gridCol w="2095500"/>
                <a:gridCol w="3898900"/>
              </a:tblGrid>
              <a:tr h="361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31</a:t>
                      </a: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30  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……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        23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22                  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……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                    0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S</a:t>
                      </a: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exponent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fraction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 bit</a:t>
                      </a: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8 bits</a:t>
                      </a: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23 bits</a:t>
                      </a: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59562" name="Group 138"/>
          <p:cNvGraphicFramePr>
            <a:graphicFrameLocks noGrp="1"/>
          </p:cNvGraphicFramePr>
          <p:nvPr/>
        </p:nvGraphicFramePr>
        <p:xfrm>
          <a:off x="2268538" y="5084763"/>
          <a:ext cx="6559550" cy="1328738"/>
        </p:xfrm>
        <a:graphic>
          <a:graphicData uri="http://schemas.openxmlformats.org/drawingml/2006/table">
            <a:tbl>
              <a:tblPr/>
              <a:tblGrid>
                <a:gridCol w="593725"/>
                <a:gridCol w="2066925"/>
                <a:gridCol w="3898900"/>
              </a:tblGrid>
              <a:tr h="358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31</a:t>
                      </a: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30   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……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       20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19               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……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                       0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S</a:t>
                      </a: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exponent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fraction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1bit</a:t>
                      </a: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11 bits</a:t>
                      </a: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20 bits</a:t>
                      </a: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31                     fraction (continued)                                 0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6060" name="Rectangle 110"/>
          <p:cNvSpPr>
            <a:spLocks noChangeArrowheads="1"/>
          </p:cNvSpPr>
          <p:nvPr/>
        </p:nvSpPr>
        <p:spPr bwMode="auto">
          <a:xfrm>
            <a:off x="15875" y="5300663"/>
            <a:ext cx="20351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</a:rPr>
              <a:t>Double precision</a:t>
            </a:r>
          </a:p>
        </p:txBody>
      </p:sp>
      <p:sp>
        <p:nvSpPr>
          <p:cNvPr id="86061" name="Rectangle 111"/>
          <p:cNvSpPr>
            <a:spLocks noChangeArrowheads="1"/>
          </p:cNvSpPr>
          <p:nvPr/>
        </p:nvSpPr>
        <p:spPr bwMode="auto">
          <a:xfrm>
            <a:off x="34925" y="4149725"/>
            <a:ext cx="19462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</a:rPr>
              <a:t>Single precision</a:t>
            </a:r>
          </a:p>
        </p:txBody>
      </p:sp>
      <p:sp>
        <p:nvSpPr>
          <p:cNvPr id="86062" name="Line 112"/>
          <p:cNvSpPr>
            <a:spLocks noChangeShapeType="1"/>
          </p:cNvSpPr>
          <p:nvPr/>
        </p:nvSpPr>
        <p:spPr bwMode="auto">
          <a:xfrm>
            <a:off x="0" y="4941888"/>
            <a:ext cx="9144000" cy="0"/>
          </a:xfrm>
          <a:prstGeom prst="line">
            <a:avLst/>
          </a:prstGeom>
          <a:noFill/>
          <a:ln w="28575">
            <a:solidFill>
              <a:srgbClr val="FF3300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 anchor="ctr"/>
          <a:lstStyle/>
          <a:p>
            <a:endParaRPr lang="zh-CN" altLang="en-US"/>
          </a:p>
        </p:txBody>
      </p:sp>
      <p:sp>
        <p:nvSpPr>
          <p:cNvPr id="86063" name="Rectangle 114"/>
          <p:cNvSpPr>
            <a:spLocks noChangeArrowheads="1"/>
          </p:cNvSpPr>
          <p:nvPr/>
        </p:nvSpPr>
        <p:spPr bwMode="auto">
          <a:xfrm>
            <a:off x="4899025" y="6518275"/>
            <a:ext cx="8255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tx1"/>
                </a:solidFill>
              </a:rPr>
              <a:t>32 bits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35F115-FBEC-411B-926D-2ECDC8AD9239}" type="slidenum">
              <a:rPr lang="en-US" altLang="zh-CN" smtClean="0"/>
              <a:pPr>
                <a:defRPr/>
              </a:pPr>
              <a:t>58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609600"/>
            <a:ext cx="8540750" cy="587375"/>
          </a:xfrm>
        </p:spPr>
        <p:txBody>
          <a:bodyPr/>
          <a:lstStyle/>
          <a:p>
            <a:pPr algn="l" eaLnBrk="1" hangingPunct="1"/>
            <a:r>
              <a:rPr lang="en-US" altLang="zh-CN" sz="3200" smtClean="0"/>
              <a:t>IEEE 754 standard</a:t>
            </a:r>
          </a:p>
        </p:txBody>
      </p:sp>
      <p:sp>
        <p:nvSpPr>
          <p:cNvPr id="36045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288" y="1341438"/>
            <a:ext cx="8540750" cy="48958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Leading '1' bit of </a:t>
            </a:r>
            <a:r>
              <a:rPr lang="en-US" altLang="zh-CN" dirty="0" err="1" smtClean="0"/>
              <a:t>significand</a:t>
            </a:r>
            <a:r>
              <a:rPr lang="en-US" altLang="zh-CN" dirty="0" smtClean="0"/>
              <a:t> is implicit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	-&gt;saves one bit</a:t>
            </a:r>
          </a:p>
          <a:p>
            <a:pPr eaLnBrk="1" hangingPunct="1">
              <a:defRPr/>
            </a:pPr>
            <a:r>
              <a:rPr lang="en-US" altLang="zh-CN" dirty="0" smtClean="0"/>
              <a:t>Exponent is </a:t>
            </a:r>
            <a:r>
              <a:rPr lang="en-US" altLang="zh-CN" dirty="0" smtClean="0">
                <a:solidFill>
                  <a:srgbClr val="FF3300"/>
                </a:solidFill>
              </a:rPr>
              <a:t>biased</a:t>
            </a:r>
            <a:r>
              <a:rPr lang="en-US" altLang="zh-CN" dirty="0" smtClean="0"/>
              <a:t>: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	00...000 smallest exponent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	11...111 biggest exponent</a:t>
            </a:r>
          </a:p>
          <a:p>
            <a:pPr lvl="1" eaLnBrk="1" hangingPunct="1">
              <a:defRPr/>
            </a:pPr>
            <a:r>
              <a:rPr lang="en-US" altLang="zh-CN" dirty="0" smtClean="0"/>
              <a:t>Bias 127 for single precision</a:t>
            </a:r>
          </a:p>
          <a:p>
            <a:pPr lvl="1" eaLnBrk="1" hangingPunct="1">
              <a:defRPr/>
            </a:pPr>
            <a:r>
              <a:rPr lang="en-US" altLang="zh-CN" dirty="0" smtClean="0"/>
              <a:t>Bias 1023 for double precision</a:t>
            </a:r>
          </a:p>
          <a:p>
            <a:pPr eaLnBrk="1" hangingPunct="1">
              <a:defRPr/>
            </a:pPr>
            <a:r>
              <a:rPr lang="en-US" altLang="zh-CN" dirty="0" smtClean="0"/>
              <a:t>Summary: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		</a:t>
            </a:r>
            <a:r>
              <a:rPr lang="en-US" altLang="zh-CN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(-1)</a:t>
            </a:r>
            <a:r>
              <a:rPr lang="en-US" altLang="zh-CN" baseline="30000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sign</a:t>
            </a:r>
            <a:r>
              <a:rPr lang="en-US" altLang="zh-CN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/>
              </a:rPr>
              <a:t>•</a:t>
            </a:r>
            <a:r>
              <a:rPr lang="en-US" altLang="zh-CN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(1 + fraction) </a:t>
            </a:r>
            <a:r>
              <a:rPr lang="en-US" altLang="zh-CN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/>
              </a:rPr>
              <a:t>•</a:t>
            </a:r>
            <a:r>
              <a:rPr lang="en-US" altLang="zh-CN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2</a:t>
            </a:r>
            <a:r>
              <a:rPr lang="en-US" altLang="zh-CN" baseline="30000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exponent - bias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35F115-FBEC-411B-926D-2ECDC8AD9239}" type="slidenum">
              <a:rPr lang="en-US" altLang="zh-CN" smtClean="0"/>
              <a:pPr>
                <a:defRPr/>
              </a:pPr>
              <a:t>59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31162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>
                <a:solidFill>
                  <a:srgbClr val="CC0000"/>
                </a:solidFill>
                <a:ea typeface="宋体" panose="02010600030101010101" pitchFamily="2" charset="-122"/>
              </a:rPr>
              <a:t>2’s Complement</a:t>
            </a:r>
          </a:p>
        </p:txBody>
      </p:sp>
      <p:sp>
        <p:nvSpPr>
          <p:cNvPr id="14341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2" name="Text Box 4"/>
          <p:cNvSpPr txBox="1">
            <a:spLocks noChangeArrowheads="1"/>
          </p:cNvSpPr>
          <p:nvPr/>
        </p:nvSpPr>
        <p:spPr bwMode="auto">
          <a:xfrm>
            <a:off x="1066800" y="1295400"/>
            <a:ext cx="1270000" cy="15700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1600">
                <a:solidFill>
                  <a:srgbClr val="3333CD"/>
                </a:solidFill>
                <a:ea typeface="宋体" panose="02010600030101010101" pitchFamily="2" charset="-122"/>
              </a:rPr>
              <a:t>0000</a:t>
            </a:r>
            <a:r>
              <a:rPr lang="en-US" altLang="zh-CN" sz="1600" baseline="-25000">
                <a:solidFill>
                  <a:srgbClr val="3333CD"/>
                </a:solidFill>
                <a:ea typeface="宋体" panose="02010600030101010101" pitchFamily="2" charset="-122"/>
              </a:rPr>
              <a:t>two</a:t>
            </a:r>
            <a:r>
              <a:rPr lang="en-US" altLang="zh-CN" sz="1600">
                <a:solidFill>
                  <a:srgbClr val="3333CD"/>
                </a:solidFill>
                <a:ea typeface="宋体" panose="02010600030101010101" pitchFamily="2" charset="-122"/>
              </a:rPr>
              <a:t> = 0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1600">
                <a:solidFill>
                  <a:srgbClr val="3333CD"/>
                </a:solidFill>
                <a:ea typeface="宋体" panose="02010600030101010101" pitchFamily="2" charset="-122"/>
              </a:rPr>
              <a:t>0001</a:t>
            </a:r>
            <a:r>
              <a:rPr lang="en-US" altLang="zh-CN" sz="1600" baseline="-25000">
                <a:solidFill>
                  <a:srgbClr val="3333CD"/>
                </a:solidFill>
                <a:ea typeface="宋体" panose="02010600030101010101" pitchFamily="2" charset="-122"/>
              </a:rPr>
              <a:t>two</a:t>
            </a:r>
            <a:r>
              <a:rPr lang="en-US" altLang="zh-CN" sz="1600">
                <a:solidFill>
                  <a:srgbClr val="3333CD"/>
                </a:solidFill>
                <a:ea typeface="宋体" panose="02010600030101010101" pitchFamily="2" charset="-122"/>
              </a:rPr>
              <a:t> = 1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1600">
                <a:solidFill>
                  <a:srgbClr val="3333CD"/>
                </a:solidFill>
                <a:ea typeface="宋体" panose="02010600030101010101" pitchFamily="2" charset="-122"/>
              </a:rPr>
              <a:t>0010</a:t>
            </a:r>
            <a:r>
              <a:rPr lang="en-US" altLang="zh-CN" sz="1600" baseline="-25000">
                <a:solidFill>
                  <a:srgbClr val="3333CD"/>
                </a:solidFill>
                <a:ea typeface="宋体" panose="02010600030101010101" pitchFamily="2" charset="-122"/>
              </a:rPr>
              <a:t>two</a:t>
            </a:r>
            <a:r>
              <a:rPr lang="en-US" altLang="zh-CN" sz="1600">
                <a:solidFill>
                  <a:srgbClr val="3333CD"/>
                </a:solidFill>
                <a:ea typeface="宋体" panose="02010600030101010101" pitchFamily="2" charset="-122"/>
              </a:rPr>
              <a:t> = 2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1600">
                <a:solidFill>
                  <a:srgbClr val="3333CD"/>
                </a:solidFill>
                <a:ea typeface="宋体" panose="02010600030101010101" pitchFamily="2" charset="-122"/>
              </a:rPr>
              <a:t>…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1600">
                <a:solidFill>
                  <a:srgbClr val="3333CD"/>
                </a:solidFill>
                <a:ea typeface="宋体" panose="02010600030101010101" pitchFamily="2" charset="-122"/>
              </a:rPr>
              <a:t>1110</a:t>
            </a:r>
            <a:r>
              <a:rPr lang="en-US" altLang="zh-CN" sz="1600" baseline="-25000">
                <a:solidFill>
                  <a:srgbClr val="3333CD"/>
                </a:solidFill>
                <a:ea typeface="宋体" panose="02010600030101010101" pitchFamily="2" charset="-122"/>
              </a:rPr>
              <a:t>two</a:t>
            </a:r>
            <a:r>
              <a:rPr lang="en-US" altLang="zh-CN" sz="1600">
                <a:solidFill>
                  <a:srgbClr val="3333CD"/>
                </a:solidFill>
                <a:ea typeface="宋体" panose="02010600030101010101" pitchFamily="2" charset="-122"/>
              </a:rPr>
              <a:t> = -2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1600">
                <a:solidFill>
                  <a:srgbClr val="3333CD"/>
                </a:solidFill>
                <a:ea typeface="宋体" panose="02010600030101010101" pitchFamily="2" charset="-122"/>
              </a:rPr>
              <a:t>1111</a:t>
            </a:r>
            <a:r>
              <a:rPr lang="en-US" altLang="zh-CN" sz="1600" baseline="-25000">
                <a:solidFill>
                  <a:srgbClr val="3333CD"/>
                </a:solidFill>
                <a:ea typeface="宋体" panose="02010600030101010101" pitchFamily="2" charset="-122"/>
              </a:rPr>
              <a:t>two</a:t>
            </a:r>
            <a:r>
              <a:rPr lang="en-US" altLang="zh-CN" sz="1600">
                <a:solidFill>
                  <a:srgbClr val="3333CD"/>
                </a:solidFill>
                <a:ea typeface="宋体" panose="02010600030101010101" pitchFamily="2" charset="-122"/>
              </a:rPr>
              <a:t> = -1</a:t>
            </a:r>
          </a:p>
        </p:txBody>
      </p:sp>
      <p:sp>
        <p:nvSpPr>
          <p:cNvPr id="14343" name="Text Box 5"/>
          <p:cNvSpPr txBox="1">
            <a:spLocks noChangeArrowheads="1"/>
          </p:cNvSpPr>
          <p:nvPr/>
        </p:nvSpPr>
        <p:spPr bwMode="auto">
          <a:xfrm>
            <a:off x="684213" y="3068638"/>
            <a:ext cx="6877050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1800">
                <a:solidFill>
                  <a:srgbClr val="3333CD"/>
                </a:solidFill>
                <a:ea typeface="宋体" panose="02010600030101010101" pitchFamily="2" charset="-122"/>
              </a:rPr>
              <a:t>Why is this representation favorable?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1800">
                <a:solidFill>
                  <a:srgbClr val="3333CD"/>
                </a:solidFill>
                <a:ea typeface="宋体" panose="02010600030101010101" pitchFamily="2" charset="-122"/>
              </a:rPr>
              <a:t>Consider the sum of  1 and -2  …. we get  -1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1800">
                <a:solidFill>
                  <a:srgbClr val="3333CD"/>
                </a:solidFill>
                <a:ea typeface="宋体" panose="02010600030101010101" pitchFamily="2" charset="-122"/>
              </a:rPr>
              <a:t>Consider the sum of  2 and -1  …. we get +1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endParaRPr lang="en-US" altLang="zh-CN" sz="1800">
              <a:solidFill>
                <a:srgbClr val="3333CD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1800">
                <a:solidFill>
                  <a:srgbClr val="3333CD"/>
                </a:solidFill>
                <a:ea typeface="宋体" panose="02010600030101010101" pitchFamily="2" charset="-122"/>
              </a:rPr>
              <a:t>This format can directly undergo addition without any conversions!</a:t>
            </a:r>
          </a:p>
        </p:txBody>
      </p:sp>
      <p:sp>
        <p:nvSpPr>
          <p:cNvPr id="14344" name="Text Box 6"/>
          <p:cNvSpPr txBox="1">
            <a:spLocks noChangeArrowheads="1"/>
          </p:cNvSpPr>
          <p:nvPr/>
        </p:nvSpPr>
        <p:spPr bwMode="auto">
          <a:xfrm>
            <a:off x="755650" y="4652963"/>
            <a:ext cx="7920038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1800">
                <a:solidFill>
                  <a:srgbClr val="3333CD"/>
                </a:solidFill>
                <a:ea typeface="宋体" panose="02010600030101010101" pitchFamily="2" charset="-122"/>
              </a:rPr>
              <a:t>Each number x</a:t>
            </a:r>
            <a:r>
              <a:rPr lang="en-US" altLang="zh-CN" sz="1800" baseline="-25000">
                <a:solidFill>
                  <a:srgbClr val="3333CD"/>
                </a:solidFill>
                <a:ea typeface="宋体" panose="02010600030101010101" pitchFamily="2" charset="-122"/>
              </a:rPr>
              <a:t>3 </a:t>
            </a:r>
            <a:r>
              <a:rPr lang="en-US" altLang="zh-CN" sz="1800">
                <a:solidFill>
                  <a:srgbClr val="3333CD"/>
                </a:solidFill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solidFill>
                  <a:srgbClr val="3333CD"/>
                </a:solidFill>
                <a:ea typeface="宋体" panose="02010600030101010101" pitchFamily="2" charset="-122"/>
              </a:rPr>
              <a:t>2</a:t>
            </a:r>
            <a:r>
              <a:rPr lang="en-US" altLang="zh-CN" sz="1800">
                <a:solidFill>
                  <a:srgbClr val="3333CD"/>
                </a:solidFill>
                <a:ea typeface="宋体" panose="02010600030101010101" pitchFamily="2" charset="-122"/>
              </a:rPr>
              <a:t> x</a:t>
            </a:r>
            <a:r>
              <a:rPr lang="en-US" altLang="zh-CN" sz="1800" baseline="-25000">
                <a:solidFill>
                  <a:srgbClr val="3333CD"/>
                </a:solidFill>
                <a:ea typeface="宋体" panose="02010600030101010101" pitchFamily="2" charset="-122"/>
              </a:rPr>
              <a:t>1 </a:t>
            </a:r>
            <a:r>
              <a:rPr lang="en-US" altLang="zh-CN" sz="1800">
                <a:solidFill>
                  <a:srgbClr val="3333CD"/>
                </a:solidFill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solidFill>
                  <a:srgbClr val="3333CD"/>
                </a:solidFill>
                <a:ea typeface="宋体" panose="02010600030101010101" pitchFamily="2" charset="-122"/>
              </a:rPr>
              <a:t>0</a:t>
            </a:r>
            <a:r>
              <a:rPr lang="en-US" altLang="zh-CN" sz="1800">
                <a:solidFill>
                  <a:srgbClr val="3333CD"/>
                </a:solidFill>
                <a:ea typeface="宋体" panose="02010600030101010101" pitchFamily="2" charset="-122"/>
              </a:rPr>
              <a:t> :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1800">
                <a:solidFill>
                  <a:srgbClr val="3333CD"/>
                </a:solidFill>
                <a:ea typeface="宋体" panose="02010600030101010101" pitchFamily="2" charset="-122"/>
              </a:rPr>
              <a:t> x</a:t>
            </a:r>
            <a:r>
              <a:rPr lang="en-US" altLang="zh-CN" sz="1800" baseline="-25000">
                <a:solidFill>
                  <a:srgbClr val="3333CD"/>
                </a:solidFill>
                <a:ea typeface="宋体" panose="02010600030101010101" pitchFamily="2" charset="-122"/>
              </a:rPr>
              <a:t>3 </a:t>
            </a:r>
            <a:r>
              <a:rPr lang="en-US" altLang="zh-CN" sz="1800">
                <a:solidFill>
                  <a:srgbClr val="3333CD"/>
                </a:solidFill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solidFill>
                  <a:srgbClr val="3333CD"/>
                </a:solidFill>
                <a:ea typeface="宋体" panose="02010600030101010101" pitchFamily="2" charset="-122"/>
              </a:rPr>
              <a:t>2</a:t>
            </a:r>
            <a:r>
              <a:rPr lang="en-US" altLang="zh-CN" sz="1800">
                <a:solidFill>
                  <a:srgbClr val="3333CD"/>
                </a:solidFill>
                <a:ea typeface="宋体" panose="02010600030101010101" pitchFamily="2" charset="-122"/>
              </a:rPr>
              <a:t> x</a:t>
            </a:r>
            <a:r>
              <a:rPr lang="en-US" altLang="zh-CN" sz="1800" baseline="-25000">
                <a:solidFill>
                  <a:srgbClr val="3333CD"/>
                </a:solidFill>
                <a:ea typeface="宋体" panose="02010600030101010101" pitchFamily="2" charset="-122"/>
              </a:rPr>
              <a:t>1 </a:t>
            </a:r>
            <a:r>
              <a:rPr lang="en-US" altLang="zh-CN" sz="1800">
                <a:solidFill>
                  <a:srgbClr val="3333CD"/>
                </a:solidFill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solidFill>
                  <a:srgbClr val="3333CD"/>
                </a:solidFill>
                <a:ea typeface="宋体" panose="02010600030101010101" pitchFamily="2" charset="-122"/>
              </a:rPr>
              <a:t>0</a:t>
            </a:r>
            <a:r>
              <a:rPr lang="en-US" altLang="zh-CN" sz="1800">
                <a:solidFill>
                  <a:srgbClr val="3333CD"/>
                </a:solidFill>
                <a:ea typeface="宋体" panose="02010600030101010101" pitchFamily="2" charset="-122"/>
              </a:rPr>
              <a:t>  = -x</a:t>
            </a:r>
            <a:r>
              <a:rPr lang="en-US" altLang="zh-CN" sz="1800" baseline="-25000">
                <a:solidFill>
                  <a:srgbClr val="3333CD"/>
                </a:solidFill>
                <a:ea typeface="宋体" panose="02010600030101010101" pitchFamily="2" charset="-122"/>
              </a:rPr>
              <a:t>3</a:t>
            </a:r>
            <a:r>
              <a:rPr lang="en-US" altLang="zh-CN" sz="1800">
                <a:solidFill>
                  <a:srgbClr val="3333CD"/>
                </a:solidFill>
                <a:ea typeface="宋体" panose="02010600030101010101" pitchFamily="2" charset="-122"/>
              </a:rPr>
              <a:t> 2</a:t>
            </a:r>
            <a:r>
              <a:rPr lang="en-US" altLang="zh-CN" sz="1800" baseline="30000">
                <a:solidFill>
                  <a:srgbClr val="3333CD"/>
                </a:solidFill>
                <a:ea typeface="宋体" panose="02010600030101010101" pitchFamily="2" charset="-122"/>
              </a:rPr>
              <a:t>3</a:t>
            </a:r>
            <a:r>
              <a:rPr lang="en-US" altLang="zh-CN" sz="1800">
                <a:solidFill>
                  <a:srgbClr val="3333CD"/>
                </a:solidFill>
                <a:ea typeface="宋体" panose="02010600030101010101" pitchFamily="2" charset="-122"/>
              </a:rPr>
              <a:t>  +  x</a:t>
            </a:r>
            <a:r>
              <a:rPr lang="en-US" altLang="zh-CN" sz="1800" baseline="-25000">
                <a:solidFill>
                  <a:srgbClr val="3333CD"/>
                </a:solidFill>
                <a:ea typeface="宋体" panose="02010600030101010101" pitchFamily="2" charset="-122"/>
              </a:rPr>
              <a:t>2</a:t>
            </a:r>
            <a:r>
              <a:rPr lang="en-US" altLang="zh-CN" sz="1800">
                <a:solidFill>
                  <a:srgbClr val="3333CD"/>
                </a:solidFill>
                <a:ea typeface="宋体" panose="02010600030101010101" pitchFamily="2" charset="-122"/>
              </a:rPr>
              <a:t> 2</a:t>
            </a:r>
            <a:r>
              <a:rPr lang="en-US" altLang="zh-CN" sz="1800" baseline="30000">
                <a:solidFill>
                  <a:srgbClr val="3333CD"/>
                </a:solidFill>
                <a:ea typeface="宋体" panose="02010600030101010101" pitchFamily="2" charset="-122"/>
              </a:rPr>
              <a:t>2</a:t>
            </a:r>
            <a:r>
              <a:rPr lang="en-US" altLang="zh-CN" sz="1800">
                <a:solidFill>
                  <a:srgbClr val="3333CD"/>
                </a:solidFill>
                <a:ea typeface="宋体" panose="02010600030101010101" pitchFamily="2" charset="-122"/>
              </a:rPr>
              <a:t> + x</a:t>
            </a:r>
            <a:r>
              <a:rPr lang="en-US" altLang="zh-CN" sz="1800" baseline="-25000">
                <a:solidFill>
                  <a:srgbClr val="3333CD"/>
                </a:solidFill>
                <a:ea typeface="宋体" panose="02010600030101010101" pitchFamily="2" charset="-122"/>
              </a:rPr>
              <a:t>1</a:t>
            </a:r>
            <a:r>
              <a:rPr lang="en-US" altLang="zh-CN" sz="1800">
                <a:solidFill>
                  <a:srgbClr val="3333CD"/>
                </a:solidFill>
                <a:ea typeface="宋体" panose="02010600030101010101" pitchFamily="2" charset="-122"/>
              </a:rPr>
              <a:t> 2</a:t>
            </a:r>
            <a:r>
              <a:rPr lang="en-US" altLang="zh-CN" sz="1800" baseline="30000">
                <a:solidFill>
                  <a:srgbClr val="3333CD"/>
                </a:solidFill>
                <a:ea typeface="宋体" panose="02010600030101010101" pitchFamily="2" charset="-122"/>
              </a:rPr>
              <a:t>1</a:t>
            </a:r>
            <a:r>
              <a:rPr lang="en-US" altLang="zh-CN" sz="1800">
                <a:solidFill>
                  <a:srgbClr val="3333CD"/>
                </a:solidFill>
                <a:ea typeface="宋体" panose="02010600030101010101" pitchFamily="2" charset="-122"/>
              </a:rPr>
              <a:t> + x</a:t>
            </a:r>
            <a:r>
              <a:rPr lang="en-US" altLang="zh-CN" sz="1800" baseline="-25000">
                <a:solidFill>
                  <a:srgbClr val="3333CD"/>
                </a:solidFill>
                <a:ea typeface="宋体" panose="02010600030101010101" pitchFamily="2" charset="-122"/>
              </a:rPr>
              <a:t>0</a:t>
            </a:r>
            <a:r>
              <a:rPr lang="en-US" altLang="zh-CN" sz="1800">
                <a:solidFill>
                  <a:srgbClr val="3333CD"/>
                </a:solidFill>
                <a:ea typeface="宋体" panose="02010600030101010101" pitchFamily="2" charset="-122"/>
              </a:rPr>
              <a:t> 2</a:t>
            </a:r>
            <a:r>
              <a:rPr lang="en-US" altLang="zh-CN" sz="1800" baseline="30000">
                <a:solidFill>
                  <a:srgbClr val="3333CD"/>
                </a:solidFill>
                <a:ea typeface="宋体" panose="02010600030101010101" pitchFamily="2" charset="-122"/>
              </a:rPr>
              <a:t>0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1800">
                <a:solidFill>
                  <a:srgbClr val="3333CD"/>
                </a:solidFill>
                <a:ea typeface="宋体" panose="02010600030101010101" pitchFamily="2" charset="-122"/>
              </a:rPr>
              <a:t>Reason: when x</a:t>
            </a:r>
            <a:r>
              <a:rPr lang="en-US" altLang="zh-CN" sz="1800" baseline="-25000">
                <a:solidFill>
                  <a:srgbClr val="3333CD"/>
                </a:solidFill>
                <a:ea typeface="宋体" panose="02010600030101010101" pitchFamily="2" charset="-122"/>
              </a:rPr>
              <a:t>3</a:t>
            </a:r>
            <a:r>
              <a:rPr lang="en-US" altLang="zh-CN" sz="1800">
                <a:solidFill>
                  <a:srgbClr val="3333CD"/>
                </a:solidFill>
                <a:ea typeface="宋体" panose="02010600030101010101" pitchFamily="2" charset="-122"/>
              </a:rPr>
              <a:t> is 0, the above formula is obviously correct;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1800">
                <a:solidFill>
                  <a:srgbClr val="3333CD"/>
                </a:solidFill>
                <a:ea typeface="宋体" panose="02010600030101010101" pitchFamily="2" charset="-122"/>
              </a:rPr>
              <a:t>     When x</a:t>
            </a:r>
            <a:r>
              <a:rPr lang="en-US" altLang="zh-CN" sz="1800" baseline="-25000">
                <a:solidFill>
                  <a:srgbClr val="3333CD"/>
                </a:solidFill>
                <a:ea typeface="宋体" panose="02010600030101010101" pitchFamily="2" charset="-122"/>
              </a:rPr>
              <a:t>3</a:t>
            </a:r>
            <a:r>
              <a:rPr lang="en-US" altLang="zh-CN" sz="1800">
                <a:solidFill>
                  <a:srgbClr val="3333CD"/>
                </a:solidFill>
                <a:ea typeface="宋体" panose="02010600030101010101" pitchFamily="2" charset="-122"/>
              </a:rPr>
              <a:t> is 1, the number=-[(1- x</a:t>
            </a:r>
            <a:r>
              <a:rPr lang="en-US" altLang="zh-CN" sz="1800" baseline="-25000">
                <a:solidFill>
                  <a:srgbClr val="3333CD"/>
                </a:solidFill>
                <a:ea typeface="宋体" panose="02010600030101010101" pitchFamily="2" charset="-122"/>
              </a:rPr>
              <a:t>2</a:t>
            </a:r>
            <a:r>
              <a:rPr lang="en-US" altLang="zh-CN" sz="1800">
                <a:solidFill>
                  <a:srgbClr val="3333CD"/>
                </a:solidFill>
                <a:ea typeface="宋体" panose="02010600030101010101" pitchFamily="2" charset="-122"/>
              </a:rPr>
              <a:t>)* 2</a:t>
            </a:r>
            <a:r>
              <a:rPr lang="en-US" altLang="zh-CN" sz="1800" baseline="30000">
                <a:solidFill>
                  <a:srgbClr val="3333CD"/>
                </a:solidFill>
                <a:ea typeface="宋体" panose="02010600030101010101" pitchFamily="2" charset="-122"/>
              </a:rPr>
              <a:t>2</a:t>
            </a:r>
            <a:r>
              <a:rPr lang="en-US" altLang="zh-CN" sz="1800">
                <a:solidFill>
                  <a:srgbClr val="3333CD"/>
                </a:solidFill>
                <a:ea typeface="宋体" panose="02010600030101010101" pitchFamily="2" charset="-122"/>
              </a:rPr>
              <a:t> + (1-x</a:t>
            </a:r>
            <a:r>
              <a:rPr lang="en-US" altLang="zh-CN" sz="1800" baseline="-25000">
                <a:solidFill>
                  <a:srgbClr val="3333CD"/>
                </a:solidFill>
                <a:ea typeface="宋体" panose="02010600030101010101" pitchFamily="2" charset="-122"/>
              </a:rPr>
              <a:t>1</a:t>
            </a:r>
            <a:r>
              <a:rPr lang="en-US" altLang="zh-CN" sz="1800">
                <a:solidFill>
                  <a:srgbClr val="3333CD"/>
                </a:solidFill>
                <a:ea typeface="宋体" panose="02010600030101010101" pitchFamily="2" charset="-122"/>
              </a:rPr>
              <a:t> )*2</a:t>
            </a:r>
            <a:r>
              <a:rPr lang="en-US" altLang="zh-CN" sz="1800" baseline="30000">
                <a:solidFill>
                  <a:srgbClr val="3333CD"/>
                </a:solidFill>
                <a:ea typeface="宋体" panose="02010600030101010101" pitchFamily="2" charset="-122"/>
              </a:rPr>
              <a:t>1</a:t>
            </a:r>
            <a:r>
              <a:rPr lang="en-US" altLang="zh-CN" sz="1800">
                <a:solidFill>
                  <a:srgbClr val="3333CD"/>
                </a:solidFill>
                <a:ea typeface="宋体" panose="02010600030101010101" pitchFamily="2" charset="-122"/>
              </a:rPr>
              <a:t> + (1- x</a:t>
            </a:r>
            <a:r>
              <a:rPr lang="en-US" altLang="zh-CN" sz="1800" baseline="-25000">
                <a:solidFill>
                  <a:srgbClr val="3333CD"/>
                </a:solidFill>
                <a:ea typeface="宋体" panose="02010600030101010101" pitchFamily="2" charset="-122"/>
              </a:rPr>
              <a:t>0</a:t>
            </a:r>
            <a:r>
              <a:rPr lang="en-US" altLang="zh-CN" sz="1800">
                <a:solidFill>
                  <a:srgbClr val="3333CD"/>
                </a:solidFill>
                <a:ea typeface="宋体" panose="02010600030101010101" pitchFamily="2" charset="-122"/>
              </a:rPr>
              <a:t> )* 2</a:t>
            </a:r>
            <a:r>
              <a:rPr lang="en-US" altLang="zh-CN" sz="1800" baseline="30000">
                <a:solidFill>
                  <a:srgbClr val="3333CD"/>
                </a:solidFill>
                <a:ea typeface="宋体" panose="02010600030101010101" pitchFamily="2" charset="-122"/>
              </a:rPr>
              <a:t>0</a:t>
            </a:r>
            <a:r>
              <a:rPr lang="en-US" altLang="zh-CN" sz="1800">
                <a:solidFill>
                  <a:srgbClr val="3333CD"/>
                </a:solidFill>
                <a:ea typeface="宋体" panose="02010600030101010101" pitchFamily="2" charset="-122"/>
              </a:rPr>
              <a:t> +1]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1800">
                <a:solidFill>
                  <a:srgbClr val="3333CD"/>
                </a:solidFill>
                <a:ea typeface="宋体" panose="02010600030101010101" pitchFamily="2" charset="-122"/>
              </a:rPr>
              <a:t> =-1000 +  x</a:t>
            </a:r>
            <a:r>
              <a:rPr lang="en-US" altLang="zh-CN" sz="1800" baseline="-25000">
                <a:solidFill>
                  <a:srgbClr val="3333CD"/>
                </a:solidFill>
                <a:ea typeface="宋体" panose="02010600030101010101" pitchFamily="2" charset="-122"/>
              </a:rPr>
              <a:t>2</a:t>
            </a:r>
            <a:r>
              <a:rPr lang="en-US" altLang="zh-CN" sz="1800">
                <a:solidFill>
                  <a:srgbClr val="3333CD"/>
                </a:solidFill>
                <a:ea typeface="宋体" panose="02010600030101010101" pitchFamily="2" charset="-122"/>
              </a:rPr>
              <a:t> 2</a:t>
            </a:r>
            <a:r>
              <a:rPr lang="en-US" altLang="zh-CN" sz="1800" baseline="30000">
                <a:solidFill>
                  <a:srgbClr val="3333CD"/>
                </a:solidFill>
                <a:ea typeface="宋体" panose="02010600030101010101" pitchFamily="2" charset="-122"/>
              </a:rPr>
              <a:t>2</a:t>
            </a:r>
            <a:r>
              <a:rPr lang="en-US" altLang="zh-CN" sz="1800">
                <a:solidFill>
                  <a:srgbClr val="3333CD"/>
                </a:solidFill>
                <a:ea typeface="宋体" panose="02010600030101010101" pitchFamily="2" charset="-122"/>
              </a:rPr>
              <a:t> + x</a:t>
            </a:r>
            <a:r>
              <a:rPr lang="en-US" altLang="zh-CN" sz="1800" baseline="-25000">
                <a:solidFill>
                  <a:srgbClr val="3333CD"/>
                </a:solidFill>
                <a:ea typeface="宋体" panose="02010600030101010101" pitchFamily="2" charset="-122"/>
              </a:rPr>
              <a:t>1</a:t>
            </a:r>
            <a:r>
              <a:rPr lang="en-US" altLang="zh-CN" sz="1800">
                <a:solidFill>
                  <a:srgbClr val="3333CD"/>
                </a:solidFill>
                <a:ea typeface="宋体" panose="02010600030101010101" pitchFamily="2" charset="-122"/>
              </a:rPr>
              <a:t> 2</a:t>
            </a:r>
            <a:r>
              <a:rPr lang="en-US" altLang="zh-CN" sz="1800" baseline="30000">
                <a:solidFill>
                  <a:srgbClr val="3333CD"/>
                </a:solidFill>
                <a:ea typeface="宋体" panose="02010600030101010101" pitchFamily="2" charset="-122"/>
              </a:rPr>
              <a:t>1</a:t>
            </a:r>
            <a:r>
              <a:rPr lang="en-US" altLang="zh-CN" sz="1800">
                <a:solidFill>
                  <a:srgbClr val="3333CD"/>
                </a:solidFill>
                <a:ea typeface="宋体" panose="02010600030101010101" pitchFamily="2" charset="-122"/>
              </a:rPr>
              <a:t> + x</a:t>
            </a:r>
            <a:r>
              <a:rPr lang="en-US" altLang="zh-CN" sz="1800" baseline="-25000">
                <a:solidFill>
                  <a:srgbClr val="3333CD"/>
                </a:solidFill>
                <a:ea typeface="宋体" panose="02010600030101010101" pitchFamily="2" charset="-122"/>
              </a:rPr>
              <a:t>0</a:t>
            </a:r>
            <a:r>
              <a:rPr lang="en-US" altLang="zh-CN" sz="1800">
                <a:solidFill>
                  <a:srgbClr val="3333CD"/>
                </a:solidFill>
                <a:ea typeface="宋体" panose="02010600030101010101" pitchFamily="2" charset="-122"/>
              </a:rPr>
              <a:t> 2</a:t>
            </a:r>
            <a:r>
              <a:rPr lang="en-US" altLang="zh-CN" sz="1800" baseline="30000">
                <a:solidFill>
                  <a:srgbClr val="3333CD"/>
                </a:solidFill>
                <a:ea typeface="宋体" panose="02010600030101010101" pitchFamily="2" charset="-122"/>
              </a:rPr>
              <a:t>0</a:t>
            </a:r>
            <a:r>
              <a:rPr lang="en-US" altLang="zh-CN" sz="1800">
                <a:solidFill>
                  <a:srgbClr val="3333CD"/>
                </a:solidFill>
                <a:ea typeface="宋体" panose="02010600030101010101" pitchFamily="2" charset="-122"/>
              </a:rPr>
              <a:t> = -x</a:t>
            </a:r>
            <a:r>
              <a:rPr lang="en-US" altLang="zh-CN" sz="1800" baseline="-25000">
                <a:solidFill>
                  <a:srgbClr val="3333CD"/>
                </a:solidFill>
                <a:ea typeface="宋体" panose="02010600030101010101" pitchFamily="2" charset="-122"/>
              </a:rPr>
              <a:t>3</a:t>
            </a:r>
            <a:r>
              <a:rPr lang="en-US" altLang="zh-CN" sz="1800">
                <a:solidFill>
                  <a:srgbClr val="3333CD"/>
                </a:solidFill>
                <a:ea typeface="宋体" panose="02010600030101010101" pitchFamily="2" charset="-122"/>
              </a:rPr>
              <a:t> 2</a:t>
            </a:r>
            <a:r>
              <a:rPr lang="en-US" altLang="zh-CN" sz="1800" baseline="30000">
                <a:solidFill>
                  <a:srgbClr val="3333CD"/>
                </a:solidFill>
                <a:ea typeface="宋体" panose="02010600030101010101" pitchFamily="2" charset="-122"/>
              </a:rPr>
              <a:t>3</a:t>
            </a:r>
            <a:r>
              <a:rPr lang="en-US" altLang="zh-CN" sz="1800">
                <a:solidFill>
                  <a:srgbClr val="3333CD"/>
                </a:solidFill>
                <a:ea typeface="宋体" panose="02010600030101010101" pitchFamily="2" charset="-122"/>
              </a:rPr>
              <a:t>  +  x</a:t>
            </a:r>
            <a:r>
              <a:rPr lang="en-US" altLang="zh-CN" sz="1800" baseline="-25000">
                <a:solidFill>
                  <a:srgbClr val="3333CD"/>
                </a:solidFill>
                <a:ea typeface="宋体" panose="02010600030101010101" pitchFamily="2" charset="-122"/>
              </a:rPr>
              <a:t>2</a:t>
            </a:r>
            <a:r>
              <a:rPr lang="en-US" altLang="zh-CN" sz="1800">
                <a:solidFill>
                  <a:srgbClr val="3333CD"/>
                </a:solidFill>
                <a:ea typeface="宋体" panose="02010600030101010101" pitchFamily="2" charset="-122"/>
              </a:rPr>
              <a:t> 2</a:t>
            </a:r>
            <a:r>
              <a:rPr lang="en-US" altLang="zh-CN" sz="1800" baseline="30000">
                <a:solidFill>
                  <a:srgbClr val="3333CD"/>
                </a:solidFill>
                <a:ea typeface="宋体" panose="02010600030101010101" pitchFamily="2" charset="-122"/>
              </a:rPr>
              <a:t>2</a:t>
            </a:r>
            <a:r>
              <a:rPr lang="en-US" altLang="zh-CN" sz="1800">
                <a:solidFill>
                  <a:srgbClr val="3333CD"/>
                </a:solidFill>
                <a:ea typeface="宋体" panose="02010600030101010101" pitchFamily="2" charset="-122"/>
              </a:rPr>
              <a:t> + x</a:t>
            </a:r>
            <a:r>
              <a:rPr lang="en-US" altLang="zh-CN" sz="1800" baseline="-25000">
                <a:solidFill>
                  <a:srgbClr val="3333CD"/>
                </a:solidFill>
                <a:ea typeface="宋体" panose="02010600030101010101" pitchFamily="2" charset="-122"/>
              </a:rPr>
              <a:t>1</a:t>
            </a:r>
            <a:r>
              <a:rPr lang="en-US" altLang="zh-CN" sz="1800">
                <a:solidFill>
                  <a:srgbClr val="3333CD"/>
                </a:solidFill>
                <a:ea typeface="宋体" panose="02010600030101010101" pitchFamily="2" charset="-122"/>
              </a:rPr>
              <a:t> 2</a:t>
            </a:r>
            <a:r>
              <a:rPr lang="en-US" altLang="zh-CN" sz="1800" baseline="30000">
                <a:solidFill>
                  <a:srgbClr val="3333CD"/>
                </a:solidFill>
                <a:ea typeface="宋体" panose="02010600030101010101" pitchFamily="2" charset="-122"/>
              </a:rPr>
              <a:t>1</a:t>
            </a:r>
            <a:r>
              <a:rPr lang="en-US" altLang="zh-CN" sz="1800">
                <a:solidFill>
                  <a:srgbClr val="3333CD"/>
                </a:solidFill>
                <a:ea typeface="宋体" panose="02010600030101010101" pitchFamily="2" charset="-122"/>
              </a:rPr>
              <a:t> + x</a:t>
            </a:r>
            <a:r>
              <a:rPr lang="en-US" altLang="zh-CN" sz="1800" baseline="-25000">
                <a:solidFill>
                  <a:srgbClr val="3333CD"/>
                </a:solidFill>
                <a:ea typeface="宋体" panose="02010600030101010101" pitchFamily="2" charset="-122"/>
              </a:rPr>
              <a:t>0</a:t>
            </a:r>
            <a:r>
              <a:rPr lang="en-US" altLang="zh-CN" sz="1800">
                <a:solidFill>
                  <a:srgbClr val="3333CD"/>
                </a:solidFill>
                <a:ea typeface="宋体" panose="02010600030101010101" pitchFamily="2" charset="-122"/>
              </a:rPr>
              <a:t> 2</a:t>
            </a:r>
            <a:r>
              <a:rPr lang="en-US" altLang="zh-CN" sz="1800" baseline="30000">
                <a:solidFill>
                  <a:srgbClr val="3333CD"/>
                </a:solidFill>
                <a:ea typeface="宋体" panose="02010600030101010101" pitchFamily="2" charset="-122"/>
              </a:rPr>
              <a:t>0</a:t>
            </a:r>
            <a:endParaRPr lang="en-US" altLang="zh-CN" sz="1800">
              <a:solidFill>
                <a:srgbClr val="3333CD"/>
              </a:solidFill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FE1C8E-5B8F-4392-BCB6-CD35BFB395A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066" name="Object 2"/>
          <p:cNvGraphicFramePr>
            <a:graphicFrameLocks noChangeAspect="1"/>
          </p:cNvGraphicFramePr>
          <p:nvPr/>
        </p:nvGraphicFramePr>
        <p:xfrm>
          <a:off x="214313" y="0"/>
          <a:ext cx="8858250" cy="664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99" name="幻灯片" r:id="rId3" imgW="4227435" imgH="3169914" progId="PowerPoint.Slide.8">
                  <p:embed/>
                </p:oleObj>
              </mc:Choice>
              <mc:Fallback>
                <p:oleObj name="幻灯片" r:id="rId3" imgW="4227435" imgH="3169914" progId="PowerPoint.Slid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0"/>
                        <a:ext cx="8858250" cy="664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68" name="文本框 1"/>
          <p:cNvSpPr txBox="1">
            <a:spLocks noChangeArrowheads="1"/>
          </p:cNvSpPr>
          <p:nvPr/>
        </p:nvSpPr>
        <p:spPr bwMode="auto">
          <a:xfrm>
            <a:off x="4395788" y="1916113"/>
            <a:ext cx="4929187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3333CD"/>
                </a:solidFill>
                <a:ea typeface="宋体" panose="02010600030101010101" pitchFamily="2" charset="-122"/>
              </a:rPr>
              <a:t>For single precision: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3333CD"/>
                </a:solidFill>
                <a:ea typeface="宋体" panose="02010600030101010101" pitchFamily="2" charset="-122"/>
              </a:rPr>
              <a:t>-127 &lt;= e &lt;= 128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3333CD"/>
                </a:solidFill>
                <a:ea typeface="宋体" panose="02010600030101010101" pitchFamily="2" charset="-122"/>
              </a:rPr>
              <a:t>0  &lt;= e+127  &lt;= 255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3333CD"/>
                </a:solidFill>
                <a:ea typeface="宋体" panose="02010600030101010101" pitchFamily="2" charset="-122"/>
              </a:rPr>
              <a:t>   0  &lt;=   E  &lt;= 255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3333CD"/>
                </a:solidFill>
                <a:ea typeface="宋体" panose="02010600030101010101" pitchFamily="2" charset="-122"/>
              </a:rPr>
              <a:t>Here E is Exponent below</a:t>
            </a:r>
            <a:endParaRPr lang="zh-CN" altLang="en-US">
              <a:solidFill>
                <a:srgbClr val="3333CD"/>
              </a:solidFill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FE1C8E-5B8F-4392-BCB6-CD35BFB395AA}" type="slidenum">
              <a:rPr lang="en-US" altLang="zh-CN" smtClean="0"/>
              <a:pPr>
                <a:defRPr/>
              </a:pPr>
              <a:t>60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476250"/>
            <a:ext cx="8540750" cy="576263"/>
          </a:xfrm>
        </p:spPr>
        <p:txBody>
          <a:bodyPr/>
          <a:lstStyle/>
          <a:p>
            <a:pPr algn="l" eaLnBrk="1" hangingPunct="1"/>
            <a:r>
              <a:rPr lang="en-US" altLang="zh-CN" sz="3200" smtClean="0"/>
              <a:t>IEEE 754 standard</a:t>
            </a:r>
          </a:p>
        </p:txBody>
      </p:sp>
      <p:sp>
        <p:nvSpPr>
          <p:cNvPr id="89092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8313" y="1412875"/>
            <a:ext cx="8540750" cy="4194175"/>
          </a:xfrm>
        </p:spPr>
        <p:txBody>
          <a:bodyPr/>
          <a:lstStyle/>
          <a:p>
            <a:r>
              <a:rPr lang="en-US" altLang="zh-CN" smtClean="0"/>
              <a:t>A number divided by zero yields “infinity”</a:t>
            </a:r>
          </a:p>
          <a:p>
            <a:pPr eaLnBrk="1" hangingPunct="1"/>
            <a:r>
              <a:rPr lang="en-US" altLang="zh-CN" smtClean="0"/>
              <a:t>Special numbers: NaN, +</a:t>
            </a:r>
            <a:r>
              <a:rPr lang="en-US" altLang="zh-CN" smtClean="0">
                <a:latin typeface="宋体" panose="02010600030101010101" pitchFamily="2" charset="-122"/>
              </a:rPr>
              <a:t>∞</a:t>
            </a:r>
            <a:r>
              <a:rPr lang="en-US" altLang="zh-CN" smtClean="0"/>
              <a:t>  , -</a:t>
            </a:r>
            <a:r>
              <a:rPr lang="en-US" altLang="zh-CN" smtClean="0">
                <a:latin typeface="宋体" panose="02010600030101010101" pitchFamily="2" charset="-122"/>
              </a:rPr>
              <a:t>∞</a:t>
            </a:r>
            <a:r>
              <a:rPr lang="en-US" altLang="zh-CN" smtClean="0"/>
              <a:t> </a:t>
            </a:r>
          </a:p>
          <a:p>
            <a:pPr eaLnBrk="1" hangingPunct="1"/>
            <a:r>
              <a:rPr lang="en-US" altLang="zh-CN" smtClean="0"/>
              <a:t>Mechanisms for handling exceptions</a:t>
            </a:r>
          </a:p>
          <a:p>
            <a:pPr eaLnBrk="1" hangingPunct="1"/>
            <a:endParaRPr lang="en-US" altLang="zh-CN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35F115-FBEC-411B-926D-2ECDC8AD9239}" type="slidenum">
              <a:rPr lang="en-US" altLang="zh-CN" smtClean="0"/>
              <a:pPr>
                <a:defRPr/>
              </a:pPr>
              <a:t>61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476250"/>
            <a:ext cx="8540750" cy="576263"/>
          </a:xfrm>
        </p:spPr>
        <p:txBody>
          <a:bodyPr/>
          <a:lstStyle/>
          <a:p>
            <a:pPr algn="l" eaLnBrk="1" hangingPunct="1"/>
            <a:r>
              <a:rPr lang="en-US" altLang="zh-CN" sz="3200" smtClean="0"/>
              <a:t>IEEE 754 standard</a:t>
            </a:r>
          </a:p>
        </p:txBody>
      </p:sp>
      <p:sp>
        <p:nvSpPr>
          <p:cNvPr id="90116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00063" y="1143000"/>
            <a:ext cx="3246437" cy="5445125"/>
          </a:xfrm>
        </p:spPr>
        <p:txBody>
          <a:bodyPr/>
          <a:lstStyle/>
          <a:p>
            <a:pPr eaLnBrk="1" hangingPunct="1"/>
            <a:r>
              <a:rPr lang="en-US" altLang="zh-CN" smtClean="0"/>
              <a:t>0.4375=0.0111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0.4375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u="sng" smtClean="0"/>
              <a:t>×       2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FF0000"/>
                </a:solidFill>
              </a:rPr>
              <a:t>0</a:t>
            </a:r>
            <a:r>
              <a:rPr lang="en-US" altLang="zh-CN" smtClean="0"/>
              <a:t>.8750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u="sng" smtClean="0"/>
              <a:t>×       2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FF0000"/>
                </a:solidFill>
              </a:rPr>
              <a:t>1</a:t>
            </a:r>
            <a:r>
              <a:rPr lang="en-US" altLang="zh-CN" smtClean="0"/>
              <a:t>.7500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0.7500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u="sng" smtClean="0"/>
              <a:t>×       2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FF0000"/>
                </a:solidFill>
              </a:rPr>
              <a:t>1</a:t>
            </a:r>
            <a:r>
              <a:rPr lang="en-US" altLang="zh-CN" smtClean="0"/>
              <a:t>.5000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0.5000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u="sng" smtClean="0"/>
              <a:t>×       2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FF0000"/>
                </a:solidFill>
              </a:rPr>
              <a:t>1</a:t>
            </a:r>
            <a:r>
              <a:rPr lang="en-US" altLang="zh-CN" smtClean="0"/>
              <a:t>.0000</a:t>
            </a:r>
          </a:p>
        </p:txBody>
      </p:sp>
      <p:sp>
        <p:nvSpPr>
          <p:cNvPr id="5" name="Rectangle 3"/>
          <p:cNvSpPr txBox="1">
            <a:spLocks noRot="1" noChangeArrowheads="1"/>
          </p:cNvSpPr>
          <p:nvPr/>
        </p:nvSpPr>
        <p:spPr bwMode="auto">
          <a:xfrm>
            <a:off x="3714750" y="1000125"/>
            <a:ext cx="4786313" cy="264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SzPct val="85000"/>
              <a:defRPr/>
            </a:pPr>
            <a:r>
              <a:rPr kumimoji="0" lang="en-US" altLang="zh-CN" sz="2400" b="0" kern="0" dirty="0">
                <a:solidFill>
                  <a:srgbClr val="000000"/>
                </a:solidFill>
                <a:latin typeface="+mn-lt"/>
                <a:ea typeface="+mn-ea"/>
              </a:rPr>
              <a:t>0.4375</a:t>
            </a:r>
            <a:r>
              <a:rPr kumimoji="0" lang="en-US" altLang="zh-CN" sz="2400" b="0" u="sng" kern="0" dirty="0">
                <a:solidFill>
                  <a:srgbClr val="000000"/>
                </a:solidFill>
                <a:latin typeface="+mn-lt"/>
                <a:ea typeface="+mn-ea"/>
              </a:rPr>
              <a:t>×2</a:t>
            </a:r>
            <a:r>
              <a:rPr kumimoji="0" lang="en-US" altLang="zh-CN" sz="2400" b="0" kern="0" dirty="0">
                <a:solidFill>
                  <a:srgbClr val="000000"/>
                </a:solidFill>
                <a:latin typeface="Arial" charset="0"/>
              </a:rPr>
              <a:t>=</a:t>
            </a:r>
            <a:r>
              <a:rPr kumimoji="0" lang="en-US" altLang="zh-CN" sz="2400" b="0" kern="0" dirty="0">
                <a:solidFill>
                  <a:srgbClr val="FF0000"/>
                </a:solidFill>
                <a:latin typeface="Arial" charset="0"/>
              </a:rPr>
              <a:t>0</a:t>
            </a:r>
            <a:r>
              <a:rPr kumimoji="0" lang="en-US" altLang="zh-CN" sz="2400" b="0" kern="0" dirty="0">
                <a:solidFill>
                  <a:srgbClr val="000000"/>
                </a:solidFill>
                <a:latin typeface="Arial" charset="0"/>
              </a:rPr>
              <a:t>.8750</a:t>
            </a:r>
            <a:endParaRPr kumimoji="0" lang="en-US" altLang="zh-CN" sz="2400" b="0" u="sng" kern="0" dirty="0">
              <a:solidFill>
                <a:srgbClr val="000000"/>
              </a:solidFill>
              <a:latin typeface="+mn-lt"/>
              <a:ea typeface="+mn-ea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  <a:defRPr/>
            </a:pPr>
            <a:r>
              <a:rPr kumimoji="0" lang="en-US" altLang="zh-CN" sz="2400" b="0" kern="0" dirty="0">
                <a:solidFill>
                  <a:srgbClr val="002060"/>
                </a:solidFill>
                <a:latin typeface="+mn-lt"/>
                <a:ea typeface="+mn-ea"/>
              </a:rPr>
              <a:t>0</a:t>
            </a:r>
            <a:r>
              <a:rPr kumimoji="0" lang="en-US" altLang="zh-CN" sz="2400" b="0" kern="0" dirty="0">
                <a:solidFill>
                  <a:srgbClr val="000000"/>
                </a:solidFill>
                <a:latin typeface="+mn-lt"/>
                <a:ea typeface="+mn-ea"/>
              </a:rPr>
              <a:t>.8750</a:t>
            </a:r>
            <a:r>
              <a:rPr kumimoji="0" lang="en-US" altLang="zh-CN" sz="2400" b="0" u="sng" kern="0" dirty="0">
                <a:solidFill>
                  <a:srgbClr val="000000"/>
                </a:solidFill>
                <a:latin typeface="+mn-lt"/>
                <a:ea typeface="+mn-ea"/>
              </a:rPr>
              <a:t>× 2=</a:t>
            </a:r>
            <a:r>
              <a:rPr kumimoji="0" lang="en-US" altLang="zh-CN" sz="2400" b="0" kern="0" dirty="0">
                <a:solidFill>
                  <a:srgbClr val="FF0000"/>
                </a:solidFill>
                <a:latin typeface="+mn-lt"/>
                <a:ea typeface="+mn-ea"/>
              </a:rPr>
              <a:t>1</a:t>
            </a:r>
            <a:r>
              <a:rPr kumimoji="0" lang="en-US" altLang="zh-CN" sz="2400" b="0" kern="0" dirty="0">
                <a:solidFill>
                  <a:srgbClr val="000000"/>
                </a:solidFill>
                <a:latin typeface="+mn-lt"/>
                <a:ea typeface="+mn-ea"/>
              </a:rPr>
              <a:t>.7500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  <a:defRPr/>
            </a:pPr>
            <a:r>
              <a:rPr kumimoji="0" lang="en-US" altLang="zh-CN" sz="2400" b="0" kern="0" dirty="0">
                <a:solidFill>
                  <a:srgbClr val="000000"/>
                </a:solidFill>
                <a:latin typeface="+mn-lt"/>
                <a:ea typeface="+mn-ea"/>
              </a:rPr>
              <a:t>0.7500</a:t>
            </a:r>
            <a:r>
              <a:rPr kumimoji="0" lang="en-US" altLang="zh-CN" sz="2400" b="0" u="sng" kern="0" dirty="0">
                <a:solidFill>
                  <a:srgbClr val="000000"/>
                </a:solidFill>
                <a:latin typeface="+mn-lt"/>
                <a:ea typeface="+mn-ea"/>
              </a:rPr>
              <a:t>×2=</a:t>
            </a:r>
            <a:r>
              <a:rPr kumimoji="0" lang="en-US" altLang="zh-CN" sz="2400" b="0" kern="0" dirty="0">
                <a:solidFill>
                  <a:srgbClr val="FF0000"/>
                </a:solidFill>
                <a:latin typeface="+mn-lt"/>
                <a:ea typeface="+mn-ea"/>
              </a:rPr>
              <a:t>1</a:t>
            </a:r>
            <a:r>
              <a:rPr kumimoji="0" lang="en-US" altLang="zh-CN" sz="2400" b="0" kern="0" dirty="0">
                <a:solidFill>
                  <a:srgbClr val="000000"/>
                </a:solidFill>
                <a:latin typeface="+mn-lt"/>
                <a:ea typeface="+mn-ea"/>
              </a:rPr>
              <a:t>.5000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  <a:defRPr/>
            </a:pPr>
            <a:r>
              <a:rPr kumimoji="0" lang="en-US" altLang="zh-CN" sz="2400" b="0" kern="0" dirty="0">
                <a:solidFill>
                  <a:srgbClr val="000000"/>
                </a:solidFill>
                <a:latin typeface="+mn-lt"/>
                <a:ea typeface="+mn-ea"/>
              </a:rPr>
              <a:t>0.5000</a:t>
            </a:r>
            <a:r>
              <a:rPr kumimoji="0" lang="en-US" altLang="zh-CN" sz="2400" b="0" u="sng" kern="0" dirty="0">
                <a:solidFill>
                  <a:srgbClr val="000000"/>
                </a:solidFill>
                <a:latin typeface="+mn-lt"/>
                <a:ea typeface="+mn-ea"/>
              </a:rPr>
              <a:t>×2=</a:t>
            </a:r>
            <a:r>
              <a:rPr kumimoji="0" lang="en-US" altLang="zh-CN" sz="2400" b="0" kern="0" dirty="0">
                <a:solidFill>
                  <a:srgbClr val="FF0000"/>
                </a:solidFill>
                <a:latin typeface="+mn-lt"/>
                <a:ea typeface="+mn-ea"/>
              </a:rPr>
              <a:t>1</a:t>
            </a:r>
            <a:r>
              <a:rPr kumimoji="0" lang="en-US" altLang="zh-CN" sz="2400" b="0" kern="0" dirty="0">
                <a:solidFill>
                  <a:srgbClr val="000000"/>
                </a:solidFill>
                <a:latin typeface="+mn-lt"/>
                <a:ea typeface="+mn-ea"/>
              </a:rPr>
              <a:t>.0000</a:t>
            </a:r>
          </a:p>
        </p:txBody>
      </p:sp>
      <p:sp>
        <p:nvSpPr>
          <p:cNvPr id="6" name="Rectangle 3"/>
          <p:cNvSpPr txBox="1">
            <a:spLocks noRot="1" noChangeArrowheads="1"/>
          </p:cNvSpPr>
          <p:nvPr/>
        </p:nvSpPr>
        <p:spPr bwMode="auto">
          <a:xfrm>
            <a:off x="3429000" y="3143250"/>
            <a:ext cx="4786313" cy="264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SzPct val="85000"/>
              <a:defRPr/>
            </a:pPr>
            <a:r>
              <a:rPr kumimoji="0" lang="en-US" altLang="zh-CN" sz="2400" b="0" kern="0" dirty="0">
                <a:solidFill>
                  <a:srgbClr val="000000"/>
                </a:solidFill>
                <a:latin typeface="+mn-lt"/>
                <a:ea typeface="+mn-ea"/>
              </a:rPr>
              <a:t>0.4375</a:t>
            </a:r>
            <a:r>
              <a:rPr kumimoji="0" lang="en-US" altLang="zh-CN" sz="2400" b="0" u="sng" kern="0" dirty="0">
                <a:solidFill>
                  <a:srgbClr val="000000"/>
                </a:solidFill>
                <a:latin typeface="+mn-lt"/>
                <a:ea typeface="+mn-ea"/>
              </a:rPr>
              <a:t>×2</a:t>
            </a:r>
            <a:r>
              <a:rPr kumimoji="0" lang="en-US" altLang="zh-CN" sz="2400" b="0" kern="0" dirty="0">
                <a:solidFill>
                  <a:srgbClr val="000000"/>
                </a:solidFill>
                <a:latin typeface="Arial" charset="0"/>
              </a:rPr>
              <a:t>=</a:t>
            </a:r>
            <a:r>
              <a:rPr kumimoji="0" lang="en-US" altLang="zh-CN" sz="2400" b="0" kern="0" dirty="0">
                <a:solidFill>
                  <a:srgbClr val="FF0000"/>
                </a:solidFill>
                <a:latin typeface="Arial" charset="0"/>
              </a:rPr>
              <a:t>0</a:t>
            </a:r>
            <a:r>
              <a:rPr kumimoji="0" lang="en-US" altLang="zh-CN" sz="2400" b="0" kern="0" dirty="0">
                <a:solidFill>
                  <a:srgbClr val="000000"/>
                </a:solidFill>
                <a:latin typeface="Arial" charset="0"/>
              </a:rPr>
              <a:t>.8750=0.111B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SzPct val="85000"/>
              <a:defRPr/>
            </a:pPr>
            <a:r>
              <a:rPr kumimoji="0" lang="en-US" altLang="zh-CN" sz="2400" b="0" kern="0" dirty="0">
                <a:solidFill>
                  <a:srgbClr val="000000"/>
                </a:solidFill>
                <a:latin typeface="Arial" charset="0"/>
              </a:rPr>
              <a:t>  --&gt; 0.4375=0.0111B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  <a:defRPr/>
            </a:pPr>
            <a:r>
              <a:rPr kumimoji="0" lang="en-US" altLang="zh-CN" sz="2400" b="0" kern="0" dirty="0">
                <a:solidFill>
                  <a:srgbClr val="000000"/>
                </a:solidFill>
                <a:latin typeface="+mn-lt"/>
                <a:ea typeface="+mn-ea"/>
              </a:rPr>
              <a:t>0.8750</a:t>
            </a:r>
            <a:r>
              <a:rPr kumimoji="0" lang="en-US" altLang="zh-CN" sz="2400" b="0" u="sng" kern="0" dirty="0">
                <a:solidFill>
                  <a:srgbClr val="000000"/>
                </a:solidFill>
                <a:latin typeface="+mn-lt"/>
                <a:ea typeface="+mn-ea"/>
              </a:rPr>
              <a:t>× 2=</a:t>
            </a:r>
            <a:r>
              <a:rPr kumimoji="0" lang="en-US" altLang="zh-CN" sz="2400" b="0" kern="0" dirty="0">
                <a:solidFill>
                  <a:srgbClr val="FF0000"/>
                </a:solidFill>
                <a:latin typeface="+mn-lt"/>
                <a:ea typeface="+mn-ea"/>
              </a:rPr>
              <a:t>1</a:t>
            </a:r>
            <a:r>
              <a:rPr kumimoji="0" lang="en-US" altLang="zh-CN" sz="2400" b="0" kern="0" dirty="0">
                <a:solidFill>
                  <a:srgbClr val="000000"/>
                </a:solidFill>
                <a:latin typeface="+mn-lt"/>
                <a:ea typeface="+mn-ea"/>
              </a:rPr>
              <a:t>.7500=1.11B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SzPct val="85000"/>
              <a:defRPr/>
            </a:pPr>
            <a:r>
              <a:rPr kumimoji="0" lang="en-US" altLang="zh-CN" sz="2400" b="0" kern="0" dirty="0">
                <a:solidFill>
                  <a:srgbClr val="000000"/>
                </a:solidFill>
                <a:latin typeface="+mn-lt"/>
                <a:ea typeface="+mn-ea"/>
              </a:rPr>
              <a:t>  </a:t>
            </a:r>
            <a:r>
              <a:rPr kumimoji="0" lang="en-US" altLang="zh-CN" sz="2400" b="0" kern="0" dirty="0">
                <a:solidFill>
                  <a:srgbClr val="000000"/>
                </a:solidFill>
                <a:latin typeface="Arial" charset="0"/>
              </a:rPr>
              <a:t> --&gt; </a:t>
            </a:r>
            <a:r>
              <a:rPr kumimoji="0" lang="en-US" altLang="zh-CN" sz="2400" b="0" kern="0" dirty="0">
                <a:solidFill>
                  <a:srgbClr val="000000"/>
                </a:solidFill>
                <a:latin typeface="+mn-lt"/>
                <a:ea typeface="+mn-ea"/>
              </a:rPr>
              <a:t> 0</a:t>
            </a:r>
            <a:r>
              <a:rPr kumimoji="0" lang="en-US" altLang="zh-CN" sz="2400" b="0" kern="0" dirty="0">
                <a:solidFill>
                  <a:srgbClr val="000000"/>
                </a:solidFill>
                <a:latin typeface="Arial" charset="0"/>
              </a:rPr>
              <a:t>.8750=0.111B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  <a:defRPr/>
            </a:pPr>
            <a:r>
              <a:rPr kumimoji="0" lang="en-US" altLang="zh-CN" sz="2400" b="0" kern="0" dirty="0">
                <a:solidFill>
                  <a:srgbClr val="000000"/>
                </a:solidFill>
                <a:latin typeface="+mn-lt"/>
                <a:ea typeface="+mn-ea"/>
              </a:rPr>
              <a:t>0.7500</a:t>
            </a:r>
            <a:r>
              <a:rPr kumimoji="0" lang="en-US" altLang="zh-CN" sz="2400" b="0" u="sng" kern="0" dirty="0">
                <a:solidFill>
                  <a:srgbClr val="000000"/>
                </a:solidFill>
                <a:latin typeface="+mn-lt"/>
                <a:ea typeface="+mn-ea"/>
              </a:rPr>
              <a:t>×2=</a:t>
            </a:r>
            <a:r>
              <a:rPr kumimoji="0" lang="en-US" altLang="zh-CN" sz="2400" b="0" kern="0" dirty="0">
                <a:solidFill>
                  <a:srgbClr val="FF0000"/>
                </a:solidFill>
                <a:latin typeface="+mn-lt"/>
                <a:ea typeface="+mn-ea"/>
              </a:rPr>
              <a:t>1</a:t>
            </a:r>
            <a:r>
              <a:rPr kumimoji="0" lang="en-US" altLang="zh-CN" sz="2400" b="0" kern="0" dirty="0">
                <a:solidFill>
                  <a:srgbClr val="000000"/>
                </a:solidFill>
                <a:latin typeface="+mn-lt"/>
                <a:ea typeface="+mn-ea"/>
              </a:rPr>
              <a:t>.5000=1.1B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SzPct val="85000"/>
              <a:defRPr/>
            </a:pPr>
            <a:r>
              <a:rPr kumimoji="0" lang="en-US" altLang="zh-CN" sz="2400" b="0" kern="0" dirty="0">
                <a:solidFill>
                  <a:srgbClr val="000000"/>
                </a:solidFill>
                <a:latin typeface="+mn-lt"/>
                <a:ea typeface="+mn-ea"/>
              </a:rPr>
              <a:t>   </a:t>
            </a:r>
            <a:r>
              <a:rPr kumimoji="0" lang="en-US" altLang="zh-CN" sz="2400" b="0" kern="0" dirty="0">
                <a:solidFill>
                  <a:srgbClr val="000000"/>
                </a:solidFill>
                <a:latin typeface="Arial" charset="0"/>
              </a:rPr>
              <a:t>--&gt; 0.7500</a:t>
            </a:r>
            <a:r>
              <a:rPr kumimoji="0" lang="en-US" altLang="zh-CN" sz="2400" b="0" u="sng" kern="0" dirty="0">
                <a:solidFill>
                  <a:srgbClr val="000000"/>
                </a:solidFill>
                <a:latin typeface="Arial" charset="0"/>
              </a:rPr>
              <a:t>=0.</a:t>
            </a:r>
            <a:r>
              <a:rPr kumimoji="0" lang="en-US" altLang="zh-CN" sz="2400" b="0" kern="0" dirty="0">
                <a:solidFill>
                  <a:srgbClr val="000000"/>
                </a:solidFill>
                <a:latin typeface="Arial" charset="0"/>
              </a:rPr>
              <a:t>11B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SzPct val="85000"/>
              <a:defRPr/>
            </a:pPr>
            <a:r>
              <a:rPr kumimoji="0" lang="en-US" altLang="zh-CN" sz="2400" b="0" kern="0" dirty="0">
                <a:solidFill>
                  <a:srgbClr val="000000"/>
                </a:solidFill>
                <a:latin typeface="Arial" charset="0"/>
              </a:rPr>
              <a:t>0.5000</a:t>
            </a:r>
            <a:r>
              <a:rPr kumimoji="0" lang="en-US" altLang="zh-CN" sz="2400" b="0" u="sng" kern="0" dirty="0">
                <a:solidFill>
                  <a:srgbClr val="000000"/>
                </a:solidFill>
                <a:latin typeface="Arial" charset="0"/>
              </a:rPr>
              <a:t>×2=</a:t>
            </a:r>
            <a:r>
              <a:rPr kumimoji="0" lang="en-US" altLang="zh-CN" sz="2400" b="0" kern="0" dirty="0">
                <a:solidFill>
                  <a:srgbClr val="FF0000"/>
                </a:solidFill>
                <a:latin typeface="Arial" charset="0"/>
              </a:rPr>
              <a:t>1</a:t>
            </a:r>
            <a:r>
              <a:rPr kumimoji="0" lang="en-US" altLang="zh-CN" sz="2400" b="0" kern="0" dirty="0">
                <a:solidFill>
                  <a:srgbClr val="000000"/>
                </a:solidFill>
                <a:latin typeface="Arial" charset="0"/>
              </a:rPr>
              <a:t>.0000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  <a:defRPr/>
            </a:pPr>
            <a:r>
              <a:rPr kumimoji="0" lang="en-US" altLang="zh-CN" sz="2400" b="0" kern="0" dirty="0">
                <a:solidFill>
                  <a:srgbClr val="000000"/>
                </a:solidFill>
                <a:latin typeface="+mn-lt"/>
                <a:ea typeface="+mn-ea"/>
              </a:rPr>
              <a:t>  </a:t>
            </a:r>
            <a:r>
              <a:rPr kumimoji="0" lang="en-US" altLang="zh-CN" sz="2400" b="0" kern="0" dirty="0">
                <a:solidFill>
                  <a:srgbClr val="000000"/>
                </a:solidFill>
                <a:latin typeface="+mn-lt"/>
                <a:ea typeface="+mn-ea"/>
                <a:sym typeface="Wingdings" pitchFamily="2" charset="2"/>
              </a:rPr>
              <a:t>  </a:t>
            </a:r>
            <a:r>
              <a:rPr kumimoji="0" lang="en-US" altLang="zh-CN" sz="2400" b="0" kern="0" dirty="0">
                <a:solidFill>
                  <a:srgbClr val="000000"/>
                </a:solidFill>
                <a:latin typeface="+mn-lt"/>
                <a:ea typeface="+mn-ea"/>
              </a:rPr>
              <a:t>0.5000=</a:t>
            </a:r>
            <a:r>
              <a:rPr kumimoji="0" lang="en-US" altLang="zh-CN" sz="2400" b="0" u="sng" kern="0" dirty="0">
                <a:solidFill>
                  <a:srgbClr val="000000"/>
                </a:solidFill>
                <a:latin typeface="+mn-lt"/>
                <a:ea typeface="+mn-ea"/>
              </a:rPr>
              <a:t>0.1B</a:t>
            </a:r>
            <a:endParaRPr kumimoji="0" lang="en-US" altLang="zh-CN" sz="2400" b="0" kern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35F115-FBEC-411B-926D-2ECDC8AD9239}" type="slidenum">
              <a:rPr lang="en-US" altLang="zh-CN" smtClean="0"/>
              <a:pPr>
                <a:defRPr/>
              </a:pPr>
              <a:t>62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404813"/>
            <a:ext cx="8540750" cy="565150"/>
          </a:xfrm>
        </p:spPr>
        <p:txBody>
          <a:bodyPr/>
          <a:lstStyle/>
          <a:p>
            <a:pPr algn="l" eaLnBrk="1" hangingPunct="1"/>
            <a:r>
              <a:rPr lang="en-US" altLang="zh-CN" sz="3200" smtClean="0"/>
              <a:t>Example</a:t>
            </a:r>
          </a:p>
        </p:txBody>
      </p:sp>
      <p:sp>
        <p:nvSpPr>
          <p:cNvPr id="91140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81000" y="836613"/>
            <a:ext cx="8583613" cy="316865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 sz="2200" smtClean="0"/>
              <a:t>Show the binary representation of -0.75 in IEEE single precision format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200" smtClean="0"/>
              <a:t>Decimal representation: -0.75 = - 3/4 = - 3/2</a:t>
            </a:r>
            <a:r>
              <a:rPr lang="en-US" altLang="zh-CN" sz="2200" baseline="30000" smtClean="0"/>
              <a:t>2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200" smtClean="0"/>
              <a:t>Binary representation: - 0.11 = - 1.1 </a:t>
            </a:r>
            <a:r>
              <a:rPr lang="en-US" altLang="zh-CN" sz="2200" smtClean="0">
                <a:latin typeface="Arial Unicode MS" panose="020B0604020202020204" pitchFamily="34" charset="-122"/>
              </a:rPr>
              <a:t>•</a:t>
            </a:r>
            <a:r>
              <a:rPr lang="en-US" altLang="zh-CN" sz="2200" smtClean="0"/>
              <a:t> 2</a:t>
            </a:r>
            <a:r>
              <a:rPr lang="en-US" altLang="zh-CN" sz="2200" baseline="30000" smtClean="0"/>
              <a:t>-1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200" smtClean="0"/>
              <a:t>Floating point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z="2200" smtClean="0"/>
              <a:t>(-1)</a:t>
            </a:r>
            <a:r>
              <a:rPr lang="en-US" altLang="zh-CN" sz="2200" baseline="30000" smtClean="0"/>
              <a:t>sign</a:t>
            </a:r>
            <a:r>
              <a:rPr lang="en-US" altLang="zh-CN" sz="2200" smtClean="0"/>
              <a:t> </a:t>
            </a:r>
            <a:r>
              <a:rPr lang="en-US" altLang="zh-CN" sz="2200" smtClean="0">
                <a:latin typeface="Arial Unicode MS" panose="020B0604020202020204" pitchFamily="34" charset="-122"/>
              </a:rPr>
              <a:t>•</a:t>
            </a:r>
            <a:r>
              <a:rPr lang="en-US" altLang="zh-CN" sz="2200" smtClean="0"/>
              <a:t> (1 + fraction) </a:t>
            </a:r>
            <a:r>
              <a:rPr lang="en-US" altLang="zh-CN" sz="2200" smtClean="0">
                <a:latin typeface="Arial Unicode MS" panose="020B0604020202020204" pitchFamily="34" charset="-122"/>
              </a:rPr>
              <a:t>•</a:t>
            </a:r>
            <a:r>
              <a:rPr lang="en-US" altLang="zh-CN" sz="2200" smtClean="0"/>
              <a:t> 2</a:t>
            </a:r>
            <a:r>
              <a:rPr lang="en-US" altLang="zh-CN" sz="2200" baseline="30000" smtClean="0"/>
              <a:t>exponent - bias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z="2200" smtClean="0"/>
              <a:t>(-1)</a:t>
            </a:r>
            <a:r>
              <a:rPr lang="en-US" altLang="zh-CN" sz="2200" baseline="30000" smtClean="0"/>
              <a:t>sign</a:t>
            </a:r>
            <a:r>
              <a:rPr lang="en-US" altLang="zh-CN" sz="2200" smtClean="0"/>
              <a:t> =-1,so Sign = 1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z="2200" smtClean="0"/>
              <a:t>1+ fraction = 1.1,so fraction =0.1 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z="2200" smtClean="0"/>
              <a:t>Exponent -127 =-1,so Exponent=(-1 + 127) = 126</a:t>
            </a:r>
          </a:p>
        </p:txBody>
      </p:sp>
      <p:graphicFrame>
        <p:nvGraphicFramePr>
          <p:cNvPr id="343108" name="Group 68"/>
          <p:cNvGraphicFramePr>
            <a:graphicFrameLocks noGrp="1"/>
          </p:cNvGraphicFramePr>
          <p:nvPr/>
        </p:nvGraphicFramePr>
        <p:xfrm>
          <a:off x="2179638" y="3933825"/>
          <a:ext cx="6629400" cy="1081088"/>
        </p:xfrm>
        <a:graphic>
          <a:graphicData uri="http://schemas.openxmlformats.org/drawingml/2006/table">
            <a:tbl>
              <a:tblPr/>
              <a:tblGrid>
                <a:gridCol w="661987"/>
                <a:gridCol w="2068513"/>
                <a:gridCol w="3898900"/>
              </a:tblGrid>
              <a:tr h="361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31</a:t>
                      </a: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30   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……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      23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22              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……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                    0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</a:t>
                      </a: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0111 1110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100 0000 0000 0000 0000 0000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 bit</a:t>
                      </a: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8 bits</a:t>
                      </a: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23 bits</a:t>
                      </a: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43107" name="Group 67"/>
          <p:cNvGraphicFramePr>
            <a:graphicFrameLocks noGrp="1"/>
          </p:cNvGraphicFramePr>
          <p:nvPr/>
        </p:nvGraphicFramePr>
        <p:xfrm>
          <a:off x="2195513" y="5157788"/>
          <a:ext cx="6559550" cy="1222376"/>
        </p:xfrm>
        <a:graphic>
          <a:graphicData uri="http://schemas.openxmlformats.org/drawingml/2006/table">
            <a:tbl>
              <a:tblPr/>
              <a:tblGrid>
                <a:gridCol w="592137"/>
                <a:gridCol w="2068513"/>
                <a:gridCol w="3898900"/>
              </a:tblGrid>
              <a:tr h="306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31</a:t>
                      </a: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30     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……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     20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19           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……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                      0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</a:t>
                      </a: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011 1111 1110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1000 0000 0000 0000 0000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1bit</a:t>
                      </a: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11 bits</a:t>
                      </a: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20 bits</a:t>
                      </a: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0000   0000   0000    0000    0000    0000    0000    0000                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1180" name="Rectangle 54"/>
          <p:cNvSpPr>
            <a:spLocks noChangeArrowheads="1"/>
          </p:cNvSpPr>
          <p:nvPr/>
        </p:nvSpPr>
        <p:spPr bwMode="auto">
          <a:xfrm>
            <a:off x="15875" y="5513388"/>
            <a:ext cx="20351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FF3300"/>
                </a:solidFill>
              </a:rPr>
              <a:t>Double precision</a:t>
            </a:r>
          </a:p>
        </p:txBody>
      </p:sp>
      <p:sp>
        <p:nvSpPr>
          <p:cNvPr id="91181" name="Rectangle 55"/>
          <p:cNvSpPr>
            <a:spLocks noChangeArrowheads="1"/>
          </p:cNvSpPr>
          <p:nvPr/>
        </p:nvSpPr>
        <p:spPr bwMode="auto">
          <a:xfrm>
            <a:off x="0" y="4146550"/>
            <a:ext cx="19462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FF3300"/>
                </a:solidFill>
              </a:rPr>
              <a:t>Single precision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35F115-FBEC-411B-926D-2ECDC8AD9239}" type="slidenum">
              <a:rPr lang="en-US" altLang="zh-CN" smtClean="0"/>
              <a:pPr>
                <a:defRPr/>
              </a:pPr>
              <a:t>63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mtClean="0"/>
              <a:t>Limitations</a:t>
            </a:r>
          </a:p>
        </p:txBody>
      </p:sp>
      <p:sp>
        <p:nvSpPr>
          <p:cNvPr id="92164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Overflow: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	The number is too big to be represented</a:t>
            </a:r>
          </a:p>
          <a:p>
            <a:pPr eaLnBrk="1" hangingPunct="1"/>
            <a:r>
              <a:rPr lang="en-US" altLang="zh-CN" smtClean="0"/>
              <a:t>Underflow: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	The number is too small to be represented, i.e. the magnitude (absolute value)  of negative exponent is too large.</a:t>
            </a:r>
          </a:p>
        </p:txBody>
      </p:sp>
      <p:sp>
        <p:nvSpPr>
          <p:cNvPr id="92165" name="灯片编号占位符 7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zh-CN">
              <a:solidFill>
                <a:srgbClr val="3333CD"/>
              </a:solidFill>
              <a:ea typeface="宋体" panose="02010600030101010101" pitchFamily="2" charset="-122"/>
            </a:endParaRPr>
          </a:p>
        </p:txBody>
      </p:sp>
      <p:sp>
        <p:nvSpPr>
          <p:cNvPr id="92166" name="Rectangle 2"/>
          <p:cNvSpPr>
            <a:spLocks noChangeArrowheads="1"/>
          </p:cNvSpPr>
          <p:nvPr/>
        </p:nvSpPr>
        <p:spPr bwMode="auto">
          <a:xfrm>
            <a:off x="457200" y="304800"/>
            <a:ext cx="8153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zh-CN" altLang="zh-CN" sz="3600">
              <a:solidFill>
                <a:schemeClr val="tx2"/>
              </a:solidFill>
            </a:endParaRPr>
          </a:p>
        </p:txBody>
      </p:sp>
      <p:sp>
        <p:nvSpPr>
          <p:cNvPr id="92167" name="Rectangle 3"/>
          <p:cNvSpPr>
            <a:spLocks noChangeArrowheads="1"/>
          </p:cNvSpPr>
          <p:nvPr/>
        </p:nvSpPr>
        <p:spPr bwMode="auto">
          <a:xfrm>
            <a:off x="457200" y="1219200"/>
            <a:ext cx="4002088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endParaRPr kumimoji="0" lang="zh-CN" altLang="zh-CN" sz="2400" b="0"/>
          </a:p>
        </p:txBody>
      </p:sp>
      <p:sp>
        <p:nvSpPr>
          <p:cNvPr id="92168" name="灯片编号占位符 7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zh-CN">
              <a:solidFill>
                <a:srgbClr val="3333CD"/>
              </a:solidFill>
              <a:ea typeface="宋体" panose="02010600030101010101" pitchFamily="2" charset="-122"/>
            </a:endParaRPr>
          </a:p>
        </p:txBody>
      </p:sp>
      <p:sp>
        <p:nvSpPr>
          <p:cNvPr id="92169" name="Rectangle 2"/>
          <p:cNvSpPr>
            <a:spLocks noChangeArrowheads="1"/>
          </p:cNvSpPr>
          <p:nvPr/>
        </p:nvSpPr>
        <p:spPr bwMode="auto">
          <a:xfrm>
            <a:off x="457200" y="304800"/>
            <a:ext cx="8153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zh-CN" altLang="zh-CN" sz="3600">
              <a:solidFill>
                <a:schemeClr val="tx2"/>
              </a:solidFill>
            </a:endParaRPr>
          </a:p>
        </p:txBody>
      </p:sp>
      <p:sp>
        <p:nvSpPr>
          <p:cNvPr id="92170" name="Rectangle 3"/>
          <p:cNvSpPr>
            <a:spLocks noChangeArrowheads="1"/>
          </p:cNvSpPr>
          <p:nvPr/>
        </p:nvSpPr>
        <p:spPr bwMode="auto">
          <a:xfrm>
            <a:off x="457200" y="1219200"/>
            <a:ext cx="4002088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endParaRPr kumimoji="0" lang="zh-CN" altLang="zh-CN" sz="2400" b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35F115-FBEC-411B-926D-2ECDC8AD9239}" type="slidenum">
              <a:rPr lang="en-US" altLang="zh-CN" smtClean="0"/>
              <a:pPr>
                <a:defRPr/>
              </a:pPr>
              <a:t>64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mtClean="0"/>
              <a:t>Floating point addition</a:t>
            </a:r>
          </a:p>
        </p:txBody>
      </p:sp>
      <p:sp>
        <p:nvSpPr>
          <p:cNvPr id="93188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95300" y="1905000"/>
            <a:ext cx="7245350" cy="4194175"/>
          </a:xfrm>
        </p:spPr>
        <p:txBody>
          <a:bodyPr/>
          <a:lstStyle/>
          <a:p>
            <a:pPr eaLnBrk="1" hangingPunct="1"/>
            <a:r>
              <a:rPr lang="en-US" altLang="zh-CN" smtClean="0"/>
              <a:t>Alignment</a:t>
            </a:r>
          </a:p>
          <a:p>
            <a:pPr eaLnBrk="1" hangingPunct="1"/>
            <a:r>
              <a:rPr lang="en-US" altLang="zh-CN" smtClean="0"/>
              <a:t>Addition of significands</a:t>
            </a:r>
          </a:p>
          <a:p>
            <a:pPr eaLnBrk="1" hangingPunct="1"/>
            <a:r>
              <a:rPr lang="en-US" altLang="zh-CN" smtClean="0"/>
              <a:t>Normalisation of the result</a:t>
            </a:r>
          </a:p>
          <a:p>
            <a:pPr eaLnBrk="1" hangingPunct="1"/>
            <a:r>
              <a:rPr lang="en-US" altLang="zh-CN" smtClean="0"/>
              <a:t>Rounding</a:t>
            </a:r>
          </a:p>
          <a:p>
            <a:pPr eaLnBrk="1" hangingPunct="1"/>
            <a:r>
              <a:rPr lang="en-US" altLang="zh-CN" smtClean="0"/>
              <a:t>Example in decimal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		What is 9.999 </a:t>
            </a:r>
            <a:r>
              <a:rPr lang="en-US" altLang="zh-CN" smtClean="0">
                <a:latin typeface="Arial Unicode MS" panose="020B0604020202020204" pitchFamily="34" charset="-122"/>
              </a:rPr>
              <a:t>•</a:t>
            </a:r>
            <a:r>
              <a:rPr lang="en-US" altLang="zh-CN" smtClean="0"/>
              <a:t> 10</a:t>
            </a:r>
            <a:r>
              <a:rPr lang="en-US" altLang="zh-CN" baseline="30000" smtClean="0"/>
              <a:t>1</a:t>
            </a:r>
            <a:r>
              <a:rPr lang="en-US" altLang="zh-CN" smtClean="0"/>
              <a:t> + 1.610 </a:t>
            </a:r>
            <a:r>
              <a:rPr lang="en-US" altLang="zh-CN" smtClean="0">
                <a:latin typeface="Arial Unicode MS" panose="020B0604020202020204" pitchFamily="34" charset="-122"/>
              </a:rPr>
              <a:t>•</a:t>
            </a:r>
            <a:r>
              <a:rPr lang="en-US" altLang="zh-CN" smtClean="0"/>
              <a:t> 10</a:t>
            </a:r>
            <a:r>
              <a:rPr lang="en-US" altLang="zh-CN" baseline="30000" smtClean="0"/>
              <a:t>-1</a:t>
            </a:r>
            <a:r>
              <a:rPr lang="en-US" altLang="zh-CN" smtClean="0"/>
              <a:t> ?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35F115-FBEC-411B-926D-2ECDC8AD9239}" type="slidenum">
              <a:rPr lang="en-US" altLang="zh-CN" smtClean="0"/>
              <a:pPr>
                <a:defRPr/>
              </a:pPr>
              <a:t>65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609600"/>
            <a:ext cx="8540750" cy="515938"/>
          </a:xfrm>
        </p:spPr>
        <p:txBody>
          <a:bodyPr/>
          <a:lstStyle/>
          <a:p>
            <a:pPr algn="l" eaLnBrk="1" hangingPunct="1"/>
            <a:r>
              <a:rPr lang="en-US" altLang="zh-CN" sz="3200" smtClean="0"/>
              <a:t>Example for Decimal</a:t>
            </a:r>
          </a:p>
        </p:txBody>
      </p:sp>
      <p:sp>
        <p:nvSpPr>
          <p:cNvPr id="94212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8313" y="1268413"/>
            <a:ext cx="8540750" cy="5113337"/>
          </a:xfrm>
        </p:spPr>
        <p:txBody>
          <a:bodyPr/>
          <a:lstStyle/>
          <a:p>
            <a:pPr eaLnBrk="1" hangingPunct="1"/>
            <a:r>
              <a:rPr lang="en-US" altLang="zh-CN" smtClean="0"/>
              <a:t>Aligning the two numbers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		9.999 </a:t>
            </a:r>
            <a:r>
              <a:rPr lang="en-US" altLang="zh-CN" sz="2400" smtClean="0">
                <a:latin typeface="Arial Unicode MS" panose="020B0604020202020204" pitchFamily="34" charset="-122"/>
              </a:rPr>
              <a:t>•</a:t>
            </a:r>
            <a:r>
              <a:rPr lang="en-US" altLang="zh-CN" sz="2400" smtClean="0"/>
              <a:t>10</a:t>
            </a:r>
            <a:r>
              <a:rPr lang="en-US" altLang="zh-CN" sz="2400" baseline="30000" smtClean="0"/>
              <a:t>1</a:t>
            </a:r>
            <a:endParaRPr lang="en-US" altLang="zh-CN" sz="24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		0.016</a:t>
            </a:r>
            <a:r>
              <a:rPr lang="en-US" altLang="zh-CN" sz="2400" smtClean="0">
                <a:solidFill>
                  <a:srgbClr val="CC3300"/>
                </a:solidFill>
              </a:rPr>
              <a:t>10</a:t>
            </a:r>
            <a:r>
              <a:rPr lang="en-US" altLang="zh-CN" sz="2400" smtClean="0"/>
              <a:t> </a:t>
            </a:r>
            <a:r>
              <a:rPr lang="en-US" altLang="zh-CN" sz="2400" smtClean="0">
                <a:latin typeface="Arial Unicode MS" panose="020B0604020202020204" pitchFamily="34" charset="-122"/>
              </a:rPr>
              <a:t>•</a:t>
            </a:r>
            <a:r>
              <a:rPr lang="en-US" altLang="zh-CN" sz="2400" smtClean="0"/>
              <a:t>10</a:t>
            </a:r>
            <a:r>
              <a:rPr lang="en-US" altLang="zh-CN" sz="2400" baseline="30000" smtClean="0"/>
              <a:t>1</a:t>
            </a:r>
            <a:r>
              <a:rPr lang="en-US" altLang="zh-CN" sz="2400" smtClean="0"/>
              <a:t> → 0.016 </a:t>
            </a:r>
            <a:r>
              <a:rPr lang="en-US" altLang="zh-CN" sz="2400" smtClean="0">
                <a:latin typeface="Arial Unicode MS" panose="020B0604020202020204" pitchFamily="34" charset="-122"/>
              </a:rPr>
              <a:t>•</a:t>
            </a:r>
            <a:r>
              <a:rPr lang="en-US" altLang="zh-CN" sz="2400" smtClean="0"/>
              <a:t>10</a:t>
            </a:r>
            <a:r>
              <a:rPr lang="en-US" altLang="zh-CN" sz="2400" baseline="30000" smtClean="0"/>
              <a:t>1 	</a:t>
            </a:r>
            <a:r>
              <a:rPr lang="en-US" altLang="zh-CN" sz="2400" smtClean="0">
                <a:latin typeface="Comic Sans MS" panose="030F0702030302020204" pitchFamily="66" charset="0"/>
              </a:rPr>
              <a:t>Truncation</a:t>
            </a:r>
            <a:r>
              <a:rPr lang="en-US" altLang="zh-CN" sz="2400" smtClean="0"/>
              <a:t> </a:t>
            </a:r>
          </a:p>
          <a:p>
            <a:pPr eaLnBrk="1" hangingPunct="1"/>
            <a:r>
              <a:rPr lang="en-US" altLang="zh-CN" smtClean="0"/>
              <a:t>Addition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		   9.999     </a:t>
            </a:r>
            <a:r>
              <a:rPr lang="en-US" altLang="zh-CN" sz="2400" smtClean="0">
                <a:latin typeface="Arial Unicode MS" panose="020B0604020202020204" pitchFamily="34" charset="-122"/>
              </a:rPr>
              <a:t>•</a:t>
            </a:r>
            <a:r>
              <a:rPr lang="en-US" altLang="zh-CN" sz="2400" smtClean="0"/>
              <a:t> 10</a:t>
            </a:r>
            <a:r>
              <a:rPr lang="en-US" altLang="zh-CN" sz="2400" baseline="30000" smtClean="0"/>
              <a:t>1</a:t>
            </a:r>
            <a:endParaRPr lang="en-US" altLang="zh-CN" sz="24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		</a:t>
            </a:r>
            <a:r>
              <a:rPr lang="en-US" altLang="zh-CN" sz="2400" u="sng" smtClean="0"/>
              <a:t>+ 0.016     </a:t>
            </a:r>
            <a:r>
              <a:rPr lang="en-US" altLang="zh-CN" sz="2400" u="sng" smtClean="0">
                <a:latin typeface="Arial Unicode MS" panose="020B0604020202020204" pitchFamily="34" charset="-122"/>
              </a:rPr>
              <a:t>•</a:t>
            </a:r>
            <a:r>
              <a:rPr lang="en-US" altLang="zh-CN" sz="2400" u="sng" smtClean="0"/>
              <a:t> 10</a:t>
            </a:r>
            <a:r>
              <a:rPr lang="en-US" altLang="zh-CN" sz="2400" u="sng" baseline="30000" smtClean="0"/>
              <a:t>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		 10.015     </a:t>
            </a:r>
            <a:r>
              <a:rPr lang="en-US" altLang="zh-CN" sz="2400" smtClean="0">
                <a:latin typeface="Arial Unicode MS" panose="020B0604020202020204" pitchFamily="34" charset="-122"/>
              </a:rPr>
              <a:t>•</a:t>
            </a:r>
            <a:r>
              <a:rPr lang="en-US" altLang="zh-CN" sz="2400" smtClean="0"/>
              <a:t> 10</a:t>
            </a:r>
            <a:r>
              <a:rPr lang="en-US" altLang="zh-CN" sz="2400" baseline="30000" smtClean="0"/>
              <a:t>1</a:t>
            </a:r>
            <a:endParaRPr lang="en-US" altLang="zh-CN" sz="2400" smtClean="0"/>
          </a:p>
          <a:p>
            <a:pPr eaLnBrk="1" hangingPunct="1"/>
            <a:r>
              <a:rPr lang="en-US" altLang="zh-CN" smtClean="0"/>
              <a:t>Normalisation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		1.0015     </a:t>
            </a:r>
            <a:r>
              <a:rPr lang="en-US" altLang="zh-CN" sz="2400" smtClean="0">
                <a:latin typeface="Arial Unicode MS" panose="020B0604020202020204" pitchFamily="34" charset="-122"/>
              </a:rPr>
              <a:t>•</a:t>
            </a:r>
            <a:r>
              <a:rPr lang="en-US" altLang="zh-CN" sz="2400" smtClean="0"/>
              <a:t> 10</a:t>
            </a:r>
            <a:r>
              <a:rPr lang="en-US" altLang="zh-CN" sz="2400" baseline="30000" smtClean="0"/>
              <a:t>2</a:t>
            </a:r>
          </a:p>
          <a:p>
            <a:pPr eaLnBrk="1" hangingPunct="1"/>
            <a:r>
              <a:rPr lang="en-US" altLang="zh-CN" sz="2400" smtClean="0"/>
              <a:t>Rounding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		</a:t>
            </a:r>
            <a:r>
              <a:rPr lang="en-US" altLang="zh-CN" sz="2400" smtClean="0"/>
              <a:t>1.002     </a:t>
            </a:r>
            <a:r>
              <a:rPr lang="en-US" altLang="zh-CN" sz="2400" smtClean="0">
                <a:latin typeface="Arial Unicode MS" panose="020B0604020202020204" pitchFamily="34" charset="-122"/>
              </a:rPr>
              <a:t>•</a:t>
            </a:r>
            <a:r>
              <a:rPr lang="en-US" altLang="zh-CN" sz="2400" smtClean="0"/>
              <a:t> 10</a:t>
            </a:r>
            <a:r>
              <a:rPr lang="en-US" altLang="zh-CN" sz="2400" baseline="30000" smtClean="0"/>
              <a:t>2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35F115-FBEC-411B-926D-2ECDC8AD9239}" type="slidenum">
              <a:rPr lang="en-US" altLang="zh-CN" smtClean="0"/>
              <a:pPr>
                <a:defRPr/>
              </a:pPr>
              <a:t>66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mtClean="0"/>
              <a:t>Algorithm</a:t>
            </a:r>
          </a:p>
        </p:txBody>
      </p:sp>
      <p:pic>
        <p:nvPicPr>
          <p:cNvPr id="95236" name="Picture 4" descr="05_arithmetic_93_00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-26988"/>
            <a:ext cx="4841875" cy="684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23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628775"/>
            <a:ext cx="8540750" cy="4194175"/>
          </a:xfrm>
        </p:spPr>
        <p:txBody>
          <a:bodyPr/>
          <a:lstStyle/>
          <a:p>
            <a:pPr eaLnBrk="1" hangingPunct="1"/>
            <a:r>
              <a:rPr lang="en-US" altLang="zh-CN" smtClean="0"/>
              <a:t>Shift Significands</a:t>
            </a:r>
          </a:p>
          <a:p>
            <a:pPr eaLnBrk="1" hangingPunct="1"/>
            <a:r>
              <a:rPr lang="en-US" altLang="zh-CN" smtClean="0"/>
              <a:t>Add Significands</a:t>
            </a:r>
          </a:p>
          <a:p>
            <a:pPr eaLnBrk="1" hangingPunct="1"/>
            <a:r>
              <a:rPr lang="en-US" altLang="zh-CN" smtClean="0"/>
              <a:t>Normalise the sum</a:t>
            </a:r>
          </a:p>
          <a:p>
            <a:pPr eaLnBrk="1" hangingPunct="1"/>
            <a:r>
              <a:rPr lang="en-US" altLang="zh-CN" smtClean="0"/>
              <a:t>Over/underflow</a:t>
            </a:r>
          </a:p>
          <a:p>
            <a:pPr eaLnBrk="1" hangingPunct="1"/>
            <a:r>
              <a:rPr lang="en-US" altLang="zh-CN" smtClean="0"/>
              <a:t>Rounding</a:t>
            </a:r>
          </a:p>
          <a:p>
            <a:pPr eaLnBrk="1" hangingPunct="1"/>
            <a:r>
              <a:rPr lang="en-US" altLang="zh-CN" smtClean="0"/>
              <a:t>Normalisation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35F115-FBEC-411B-926D-2ECDC8AD9239}" type="slidenum">
              <a:rPr lang="en-US" altLang="zh-CN" smtClean="0"/>
              <a:pPr>
                <a:defRPr/>
              </a:pPr>
              <a:t>67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476250"/>
            <a:ext cx="8540750" cy="442913"/>
          </a:xfrm>
        </p:spPr>
        <p:txBody>
          <a:bodyPr/>
          <a:lstStyle/>
          <a:p>
            <a:pPr algn="l" eaLnBrk="1" hangingPunct="1"/>
            <a:r>
              <a:rPr lang="en-US" altLang="zh-CN" sz="3200" smtClean="0"/>
              <a:t>Example  y=0.5+(-0.4375) in binary</a:t>
            </a:r>
          </a:p>
        </p:txBody>
      </p:sp>
      <p:sp>
        <p:nvSpPr>
          <p:cNvPr id="96260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79388" y="1196975"/>
            <a:ext cx="9001125" cy="5400675"/>
          </a:xfrm>
        </p:spPr>
        <p:txBody>
          <a:bodyPr/>
          <a:lstStyle/>
          <a:p>
            <a:pPr eaLnBrk="1" hangingPunct="1"/>
            <a:r>
              <a:rPr lang="en-US" altLang="zh-CN" sz="2200" smtClean="0"/>
              <a:t>0.5</a:t>
            </a:r>
            <a:r>
              <a:rPr lang="en-US" altLang="zh-CN" sz="2200" baseline="-25000" smtClean="0"/>
              <a:t>10</a:t>
            </a:r>
            <a:r>
              <a:rPr lang="en-US" altLang="zh-CN" sz="2200" smtClean="0"/>
              <a:t> = 1.000</a:t>
            </a:r>
            <a:r>
              <a:rPr lang="en-US" altLang="zh-CN" sz="2200" baseline="-25000" smtClean="0"/>
              <a:t>2</a:t>
            </a:r>
            <a:r>
              <a:rPr lang="en-US" altLang="zh-CN" sz="2200" smtClean="0"/>
              <a:t>×2</a:t>
            </a:r>
            <a:r>
              <a:rPr lang="en-US" altLang="zh-CN" sz="2200" baseline="30000" smtClean="0"/>
              <a:t>-1</a:t>
            </a:r>
            <a:r>
              <a:rPr lang="en-US" altLang="zh-CN" sz="2200" smtClean="0"/>
              <a:t>  </a:t>
            </a:r>
          </a:p>
          <a:p>
            <a:pPr eaLnBrk="1" hangingPunct="1"/>
            <a:r>
              <a:rPr lang="en-US" altLang="zh-CN" sz="2200" smtClean="0"/>
              <a:t>-0.4375</a:t>
            </a:r>
            <a:r>
              <a:rPr lang="en-US" altLang="zh-CN" sz="2200" baseline="-25000" smtClean="0"/>
              <a:t>2</a:t>
            </a:r>
            <a:r>
              <a:rPr lang="en-US" altLang="zh-CN" sz="2200" smtClean="0"/>
              <a:t>=-1.110</a:t>
            </a:r>
            <a:r>
              <a:rPr lang="en-US" altLang="zh-CN" sz="2200" baseline="-25000" smtClean="0"/>
              <a:t>2</a:t>
            </a:r>
            <a:r>
              <a:rPr lang="en-US" altLang="zh-CN" sz="2200" smtClean="0"/>
              <a:t>×2</a:t>
            </a:r>
            <a:r>
              <a:rPr lang="en-US" altLang="zh-CN" sz="2200" baseline="30000" smtClean="0"/>
              <a:t>-2</a:t>
            </a:r>
            <a:r>
              <a:rPr lang="en-US" altLang="zh-CN" sz="2200" smtClean="0"/>
              <a:t>  </a:t>
            </a:r>
          </a:p>
          <a:p>
            <a:pPr eaLnBrk="1" hangingPunct="1"/>
            <a:r>
              <a:rPr lang="en-US" altLang="zh-CN" sz="2200" smtClean="0"/>
              <a:t>Step1:The fraction with lesser exponent is shifted right until matches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zh-CN" sz="2200" smtClean="0"/>
              <a:t>-1.110</a:t>
            </a:r>
            <a:r>
              <a:rPr lang="en-US" altLang="zh-CN" sz="2200" baseline="-25000" smtClean="0"/>
              <a:t>2</a:t>
            </a:r>
            <a:r>
              <a:rPr lang="en-US" altLang="zh-CN" sz="2200" smtClean="0"/>
              <a:t>×2</a:t>
            </a:r>
            <a:r>
              <a:rPr lang="en-US" altLang="zh-CN" sz="2200" baseline="30000" smtClean="0"/>
              <a:t>-2 </a:t>
            </a:r>
            <a:r>
              <a:rPr lang="en-US" altLang="zh-CN" sz="2200" smtClean="0">
                <a:solidFill>
                  <a:srgbClr val="FF3300"/>
                </a:solidFill>
              </a:rPr>
              <a:t> → </a:t>
            </a:r>
            <a:r>
              <a:rPr lang="en-US" altLang="zh-CN" sz="2200" smtClean="0"/>
              <a:t>-0.111</a:t>
            </a:r>
            <a:r>
              <a:rPr lang="en-US" altLang="zh-CN" sz="2200" baseline="-25000" smtClean="0"/>
              <a:t>2</a:t>
            </a:r>
            <a:r>
              <a:rPr lang="en-US" altLang="zh-CN" sz="2200" smtClean="0"/>
              <a:t>×2</a:t>
            </a:r>
            <a:r>
              <a:rPr lang="en-US" altLang="zh-CN" sz="2200" baseline="30000" smtClean="0"/>
              <a:t>-1</a:t>
            </a:r>
            <a:r>
              <a:rPr lang="en-US" altLang="zh-CN" sz="2200" smtClean="0"/>
              <a:t> </a:t>
            </a:r>
          </a:p>
          <a:p>
            <a:pPr eaLnBrk="1" hangingPunct="1"/>
            <a:r>
              <a:rPr lang="en-US" altLang="zh-CN" sz="2200" smtClean="0"/>
              <a:t>Step2:  Add the significands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200" smtClean="0"/>
              <a:t>   </a:t>
            </a:r>
            <a:r>
              <a:rPr lang="en-US" altLang="zh-CN" sz="2200" b="1" smtClean="0"/>
              <a:t>1.000</a:t>
            </a:r>
            <a:r>
              <a:rPr lang="en-US" altLang="zh-CN" sz="2200" b="1" baseline="-25000" smtClean="0"/>
              <a:t>2</a:t>
            </a:r>
            <a:r>
              <a:rPr lang="en-US" altLang="zh-CN" sz="2200" b="1" smtClean="0"/>
              <a:t>×2</a:t>
            </a:r>
            <a:r>
              <a:rPr lang="en-US" altLang="zh-CN" sz="2200" b="1" baseline="30000" smtClean="0"/>
              <a:t>-1</a:t>
            </a:r>
            <a:r>
              <a:rPr lang="en-US" altLang="zh-CN" sz="2200" b="1" smtClean="0"/>
              <a:t>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200" b="1" smtClean="0"/>
              <a:t>  +) - 0.111</a:t>
            </a:r>
            <a:r>
              <a:rPr lang="en-US" altLang="zh-CN" sz="2200" b="1" baseline="-25000" smtClean="0"/>
              <a:t>2</a:t>
            </a:r>
            <a:r>
              <a:rPr lang="en-US" altLang="zh-CN" sz="2200" b="1" smtClean="0"/>
              <a:t>×2</a:t>
            </a:r>
            <a:r>
              <a:rPr lang="en-US" altLang="zh-CN" sz="2200" b="1" baseline="30000" smtClean="0"/>
              <a:t>-1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sz="800" b="1" baseline="30000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200" b="1" smtClean="0"/>
              <a:t>        0.001</a:t>
            </a:r>
            <a:r>
              <a:rPr lang="en-US" altLang="zh-CN" sz="2200" b="1" baseline="-25000" smtClean="0"/>
              <a:t>2</a:t>
            </a:r>
            <a:r>
              <a:rPr lang="en-US" altLang="zh-CN" sz="2200" b="1" smtClean="0"/>
              <a:t>×2</a:t>
            </a:r>
            <a:r>
              <a:rPr lang="en-US" altLang="zh-CN" sz="2200" b="1" baseline="30000" smtClean="0"/>
              <a:t>-1</a:t>
            </a:r>
          </a:p>
          <a:p>
            <a:pPr eaLnBrk="1" hangingPunct="1"/>
            <a:r>
              <a:rPr lang="en-US" altLang="zh-CN" sz="2200" smtClean="0"/>
              <a:t>Step3:  Normalize the sum and checking for overflow or underflow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200" smtClean="0"/>
              <a:t>      </a:t>
            </a:r>
            <a:r>
              <a:rPr lang="en-US" altLang="zh-CN" sz="2200" b="1" smtClean="0"/>
              <a:t>0.001</a:t>
            </a:r>
            <a:r>
              <a:rPr lang="en-US" altLang="zh-CN" sz="2200" b="1" baseline="-25000" smtClean="0"/>
              <a:t>2</a:t>
            </a:r>
            <a:r>
              <a:rPr lang="en-US" altLang="zh-CN" sz="2200" b="1" smtClean="0"/>
              <a:t>×2</a:t>
            </a:r>
            <a:r>
              <a:rPr lang="en-US" altLang="zh-CN" sz="2200" b="1" baseline="30000" smtClean="0"/>
              <a:t>-1 </a:t>
            </a:r>
            <a:r>
              <a:rPr lang="en-US" altLang="zh-CN" sz="2200" smtClean="0">
                <a:solidFill>
                  <a:srgbClr val="FF3300"/>
                </a:solidFill>
              </a:rPr>
              <a:t>→ </a:t>
            </a:r>
            <a:r>
              <a:rPr lang="en-US" altLang="zh-CN" sz="2200" b="1" smtClean="0"/>
              <a:t>0.010</a:t>
            </a:r>
            <a:r>
              <a:rPr lang="en-US" altLang="zh-CN" sz="2200" b="1" baseline="-25000" smtClean="0"/>
              <a:t>2</a:t>
            </a:r>
            <a:r>
              <a:rPr lang="en-US" altLang="zh-CN" sz="2200" b="1" smtClean="0"/>
              <a:t>×2</a:t>
            </a:r>
            <a:r>
              <a:rPr lang="en-US" altLang="zh-CN" sz="2200" b="1" baseline="30000" smtClean="0"/>
              <a:t>-2 </a:t>
            </a:r>
            <a:r>
              <a:rPr lang="en-US" altLang="zh-CN" sz="2200" smtClean="0">
                <a:solidFill>
                  <a:srgbClr val="FF3300"/>
                </a:solidFill>
              </a:rPr>
              <a:t>→ </a:t>
            </a:r>
            <a:r>
              <a:rPr lang="en-US" altLang="zh-CN" sz="2200" b="1" smtClean="0"/>
              <a:t>0.100</a:t>
            </a:r>
            <a:r>
              <a:rPr lang="en-US" altLang="zh-CN" sz="2200" b="1" baseline="-25000" smtClean="0"/>
              <a:t>2</a:t>
            </a:r>
            <a:r>
              <a:rPr lang="en-US" altLang="zh-CN" sz="2200" b="1" smtClean="0"/>
              <a:t>×2</a:t>
            </a:r>
            <a:r>
              <a:rPr lang="en-US" altLang="zh-CN" sz="2200" b="1" baseline="30000" smtClean="0"/>
              <a:t>-3 </a:t>
            </a:r>
            <a:r>
              <a:rPr lang="en-US" altLang="zh-CN" sz="2200" smtClean="0">
                <a:solidFill>
                  <a:srgbClr val="FF3300"/>
                </a:solidFill>
              </a:rPr>
              <a:t>→ </a:t>
            </a:r>
            <a:r>
              <a:rPr lang="en-US" altLang="zh-CN" sz="2200" b="1" smtClean="0"/>
              <a:t>1.000</a:t>
            </a:r>
            <a:r>
              <a:rPr lang="en-US" altLang="zh-CN" sz="2200" b="1" baseline="-25000" smtClean="0"/>
              <a:t>2</a:t>
            </a:r>
            <a:r>
              <a:rPr lang="en-US" altLang="zh-CN" sz="2200" b="1" smtClean="0"/>
              <a:t>×2</a:t>
            </a:r>
            <a:r>
              <a:rPr lang="en-US" altLang="zh-CN" sz="2200" b="1" baseline="30000" smtClean="0"/>
              <a:t>-4 </a:t>
            </a:r>
          </a:p>
          <a:p>
            <a:pPr eaLnBrk="1" hangingPunct="1"/>
            <a:r>
              <a:rPr lang="en-US" altLang="zh-CN" sz="2200" smtClean="0"/>
              <a:t>Step4: Round the sum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200" smtClean="0"/>
              <a:t>	 </a:t>
            </a:r>
            <a:r>
              <a:rPr lang="en-US" altLang="zh-CN" sz="2200" b="1" smtClean="0"/>
              <a:t>1.000</a:t>
            </a:r>
            <a:r>
              <a:rPr lang="en-US" altLang="zh-CN" sz="2200" b="1" baseline="-25000" smtClean="0"/>
              <a:t>2</a:t>
            </a:r>
            <a:r>
              <a:rPr lang="en-US" altLang="zh-CN" sz="2200" b="1" smtClean="0"/>
              <a:t>×2</a:t>
            </a:r>
            <a:r>
              <a:rPr lang="en-US" altLang="zh-CN" sz="2200" b="1" baseline="30000" smtClean="0"/>
              <a:t>-4</a:t>
            </a:r>
            <a:r>
              <a:rPr lang="en-US" altLang="zh-CN" sz="2200" b="1" smtClean="0"/>
              <a:t>   = 0.0625</a:t>
            </a:r>
            <a:r>
              <a:rPr lang="en-US" altLang="zh-CN" sz="2200" baseline="-25000" smtClean="0"/>
              <a:t>10</a:t>
            </a:r>
          </a:p>
        </p:txBody>
      </p:sp>
      <p:sp>
        <p:nvSpPr>
          <p:cNvPr id="96261" name="Line 4"/>
          <p:cNvSpPr>
            <a:spLocks noChangeShapeType="1"/>
          </p:cNvSpPr>
          <p:nvPr/>
        </p:nvSpPr>
        <p:spPr bwMode="auto">
          <a:xfrm>
            <a:off x="827088" y="4076700"/>
            <a:ext cx="29527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 anchor="ctr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35F115-FBEC-411B-926D-2ECDC8AD9239}" type="slidenum">
              <a:rPr lang="en-US" altLang="zh-CN" smtClean="0"/>
              <a:pPr>
                <a:defRPr/>
              </a:pPr>
              <a:t>68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23850" y="44450"/>
            <a:ext cx="8540750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Algorithm</a:t>
            </a:r>
          </a:p>
        </p:txBody>
      </p:sp>
      <p:sp>
        <p:nvSpPr>
          <p:cNvPr id="97284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0" y="188913"/>
            <a:ext cx="2557463" cy="844550"/>
          </a:xfrm>
        </p:spPr>
        <p:txBody>
          <a:bodyPr/>
          <a:lstStyle/>
          <a:p>
            <a:pPr eaLnBrk="1" hangingPunct="1"/>
            <a:r>
              <a:rPr lang="en-US" altLang="zh-CN" smtClean="0"/>
              <a:t>ADDITION</a:t>
            </a:r>
            <a:endParaRPr lang="zh-CN" altLang="zh-CN" smtClean="0"/>
          </a:p>
        </p:txBody>
      </p:sp>
      <p:pic>
        <p:nvPicPr>
          <p:cNvPr id="97285" name="Picture 4" descr="05_arithmetic_94_0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44450"/>
            <a:ext cx="6456362" cy="676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286" name="Text Box 6"/>
          <p:cNvSpPr txBox="1">
            <a:spLocks noChangeArrowheads="1"/>
          </p:cNvSpPr>
          <p:nvPr/>
        </p:nvSpPr>
        <p:spPr bwMode="auto">
          <a:xfrm>
            <a:off x="1547813" y="2636838"/>
            <a:ext cx="19907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3333CD"/>
                </a:solidFill>
                <a:ea typeface="宋体" panose="02010600030101010101" pitchFamily="2" charset="-122"/>
              </a:rPr>
              <a:t>larger  exponent</a:t>
            </a:r>
          </a:p>
        </p:txBody>
      </p:sp>
      <p:sp>
        <p:nvSpPr>
          <p:cNvPr id="97287" name="Text Box 0"/>
          <p:cNvSpPr txBox="1">
            <a:spLocks noChangeArrowheads="1"/>
          </p:cNvSpPr>
          <p:nvPr/>
        </p:nvSpPr>
        <p:spPr bwMode="auto">
          <a:xfrm>
            <a:off x="6516688" y="2636838"/>
            <a:ext cx="1295400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solidFill>
                  <a:srgbClr val="3333CD"/>
                </a:solidFill>
                <a:ea typeface="宋体" panose="02010600030101010101" pitchFamily="2" charset="-122"/>
              </a:rPr>
              <a:t>指数较大的加数的尾数</a:t>
            </a:r>
          </a:p>
        </p:txBody>
      </p:sp>
      <p:sp>
        <p:nvSpPr>
          <p:cNvPr id="97288" name="Text Box 1"/>
          <p:cNvSpPr txBox="1">
            <a:spLocks noChangeArrowheads="1"/>
          </p:cNvSpPr>
          <p:nvPr/>
        </p:nvSpPr>
        <p:spPr bwMode="auto">
          <a:xfrm>
            <a:off x="1979613" y="3141663"/>
            <a:ext cx="1289050" cy="59055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solidFill>
                  <a:srgbClr val="3333CD"/>
                </a:solidFill>
                <a:ea typeface="宋体" panose="02010600030101010101" pitchFamily="2" charset="-122"/>
              </a:rPr>
              <a:t>指数较小的加数的尾数</a:t>
            </a:r>
          </a:p>
        </p:txBody>
      </p:sp>
      <p:sp>
        <p:nvSpPr>
          <p:cNvPr id="97289" name="Line 2"/>
          <p:cNvSpPr>
            <a:spLocks noChangeShapeType="1"/>
          </p:cNvSpPr>
          <p:nvPr/>
        </p:nvSpPr>
        <p:spPr bwMode="auto">
          <a:xfrm flipV="1">
            <a:off x="3276600" y="3284538"/>
            <a:ext cx="2232025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 anchor="ctr"/>
          <a:lstStyle/>
          <a:p>
            <a:endParaRPr lang="zh-CN" altLang="en-US"/>
          </a:p>
        </p:txBody>
      </p:sp>
      <p:sp>
        <p:nvSpPr>
          <p:cNvPr id="97290" name="Line 3"/>
          <p:cNvSpPr>
            <a:spLocks noChangeShapeType="1"/>
          </p:cNvSpPr>
          <p:nvPr/>
        </p:nvSpPr>
        <p:spPr bwMode="auto">
          <a:xfrm>
            <a:off x="179388" y="3429000"/>
            <a:ext cx="8137525" cy="0"/>
          </a:xfrm>
          <a:prstGeom prst="line">
            <a:avLst/>
          </a:prstGeom>
          <a:noFill/>
          <a:ln w="25400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 anchor="ctr"/>
          <a:lstStyle/>
          <a:p>
            <a:endParaRPr lang="zh-CN" altLang="en-US"/>
          </a:p>
        </p:txBody>
      </p:sp>
      <p:sp>
        <p:nvSpPr>
          <p:cNvPr id="97291" name="Line 4"/>
          <p:cNvSpPr>
            <a:spLocks noChangeShapeType="1"/>
          </p:cNvSpPr>
          <p:nvPr/>
        </p:nvSpPr>
        <p:spPr bwMode="auto">
          <a:xfrm>
            <a:off x="179388" y="4868863"/>
            <a:ext cx="8137525" cy="0"/>
          </a:xfrm>
          <a:prstGeom prst="line">
            <a:avLst/>
          </a:prstGeom>
          <a:noFill/>
          <a:ln w="25400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 anchor="ctr"/>
          <a:lstStyle/>
          <a:p>
            <a:endParaRPr lang="zh-CN" altLang="en-US"/>
          </a:p>
        </p:txBody>
      </p:sp>
      <p:sp>
        <p:nvSpPr>
          <p:cNvPr id="97292" name="Text Box 6"/>
          <p:cNvSpPr txBox="1">
            <a:spLocks noChangeArrowheads="1"/>
          </p:cNvSpPr>
          <p:nvPr/>
        </p:nvSpPr>
        <p:spPr bwMode="auto">
          <a:xfrm>
            <a:off x="0" y="836613"/>
            <a:ext cx="25558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3333CD"/>
                </a:solidFill>
                <a:ea typeface="宋体" panose="02010600030101010101" pitchFamily="2" charset="-122"/>
              </a:rPr>
              <a:t>Step1</a:t>
            </a:r>
            <a:r>
              <a:rPr lang="zh-CN" altLang="en-US" sz="1600">
                <a:solidFill>
                  <a:srgbClr val="3333CD"/>
                </a:solidFill>
                <a:ea typeface="宋体" panose="02010600030101010101" pitchFamily="2" charset="-122"/>
              </a:rPr>
              <a:t>：若</a:t>
            </a:r>
            <a:r>
              <a:rPr lang="en-US" altLang="zh-CN" sz="1600">
                <a:solidFill>
                  <a:srgbClr val="3333CD"/>
                </a:solidFill>
                <a:ea typeface="宋体" panose="02010600030101010101" pitchFamily="2" charset="-122"/>
              </a:rPr>
              <a:t>Exponent difference</a:t>
            </a:r>
            <a:r>
              <a:rPr lang="zh-CN" altLang="en-US" sz="1600">
                <a:solidFill>
                  <a:srgbClr val="3333CD"/>
                </a:solidFill>
                <a:ea typeface="宋体" panose="02010600030101010101" pitchFamily="2" charset="-122"/>
              </a:rPr>
              <a:t>是</a:t>
            </a:r>
            <a:r>
              <a:rPr lang="en-US" altLang="zh-CN" sz="1600">
                <a:solidFill>
                  <a:srgbClr val="3333CD"/>
                </a:solidFill>
                <a:ea typeface="宋体" panose="02010600030101010101" pitchFamily="2" charset="-122"/>
              </a:rPr>
              <a:t>3,</a:t>
            </a:r>
            <a:r>
              <a:rPr lang="zh-CN" altLang="en-US" sz="1600">
                <a:solidFill>
                  <a:srgbClr val="3333CD"/>
                </a:solidFill>
                <a:ea typeface="宋体" panose="02010600030101010101" pitchFamily="2" charset="-122"/>
              </a:rPr>
              <a:t>指数较小的加数的尾数将在</a:t>
            </a:r>
            <a:r>
              <a:rPr lang="en-US" altLang="zh-CN" sz="1600">
                <a:solidFill>
                  <a:srgbClr val="3333CD"/>
                </a:solidFill>
                <a:ea typeface="宋体" panose="02010600030101010101" pitchFamily="2" charset="-122"/>
              </a:rPr>
              <a:t>1</a:t>
            </a:r>
            <a:r>
              <a:rPr lang="zh-CN" altLang="en-US" sz="1600">
                <a:solidFill>
                  <a:srgbClr val="3333CD"/>
                </a:solidFill>
                <a:ea typeface="宋体" panose="02010600030101010101" pitchFamily="2" charset="-122"/>
              </a:rPr>
              <a:t>拍内右移</a:t>
            </a:r>
            <a:r>
              <a:rPr lang="en-US" altLang="zh-CN" sz="1600">
                <a:solidFill>
                  <a:srgbClr val="3333CD"/>
                </a:solidFill>
                <a:ea typeface="宋体" panose="02010600030101010101" pitchFamily="2" charset="-122"/>
              </a:rPr>
              <a:t>3</a:t>
            </a:r>
            <a:r>
              <a:rPr lang="zh-CN" altLang="en-US" sz="1600">
                <a:solidFill>
                  <a:srgbClr val="3333CD"/>
                </a:solidFill>
                <a:ea typeface="宋体" panose="02010600030101010101" pitchFamily="2" charset="-122"/>
              </a:rPr>
              <a:t>位</a:t>
            </a:r>
          </a:p>
        </p:txBody>
      </p:sp>
      <p:sp>
        <p:nvSpPr>
          <p:cNvPr id="97293" name="Text Box 7"/>
          <p:cNvSpPr txBox="1">
            <a:spLocks noChangeArrowheads="1"/>
          </p:cNvSpPr>
          <p:nvPr/>
        </p:nvSpPr>
        <p:spPr bwMode="auto">
          <a:xfrm>
            <a:off x="179388" y="3789363"/>
            <a:ext cx="237648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3333CD"/>
                </a:solidFill>
                <a:ea typeface="宋体" panose="02010600030101010101" pitchFamily="2" charset="-122"/>
              </a:rPr>
              <a:t>Step2</a:t>
            </a:r>
            <a:r>
              <a:rPr lang="zh-CN" altLang="en-US" sz="1600">
                <a:solidFill>
                  <a:srgbClr val="3333CD"/>
                </a:solidFill>
                <a:ea typeface="宋体" panose="02010600030101010101" pitchFamily="2" charset="-122"/>
              </a:rPr>
              <a:t>：一拍内尾数相加，并送入</a:t>
            </a:r>
            <a:r>
              <a:rPr lang="en-US" altLang="zh-CN" sz="1600">
                <a:solidFill>
                  <a:srgbClr val="3333CD"/>
                </a:solidFill>
                <a:ea typeface="宋体" panose="02010600030101010101" pitchFamily="2" charset="-122"/>
              </a:rPr>
              <a:t>shift left or right reg.</a:t>
            </a:r>
          </a:p>
        </p:txBody>
      </p:sp>
      <p:sp>
        <p:nvSpPr>
          <p:cNvPr id="97294" name="Text Box 8"/>
          <p:cNvSpPr txBox="1">
            <a:spLocks noChangeArrowheads="1"/>
          </p:cNvSpPr>
          <p:nvPr/>
        </p:nvSpPr>
        <p:spPr bwMode="auto">
          <a:xfrm>
            <a:off x="179388" y="4868863"/>
            <a:ext cx="3240087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3333CD"/>
                </a:solidFill>
                <a:ea typeface="宋体" panose="02010600030101010101" pitchFamily="2" charset="-122"/>
              </a:rPr>
              <a:t>Step3</a:t>
            </a:r>
            <a:r>
              <a:rPr lang="zh-CN" altLang="en-US" sz="1600">
                <a:solidFill>
                  <a:srgbClr val="3333CD"/>
                </a:solidFill>
                <a:ea typeface="宋体" panose="02010600030101010101" pitchFamily="2" charset="-122"/>
              </a:rPr>
              <a:t>：一拍内左或右移</a:t>
            </a:r>
            <a:r>
              <a:rPr lang="en-US" altLang="zh-CN" sz="1600">
                <a:solidFill>
                  <a:srgbClr val="3333CD"/>
                </a:solidFill>
                <a:ea typeface="宋体" panose="02010600030101010101" pitchFamily="2" charset="-122"/>
              </a:rPr>
              <a:t>n</a:t>
            </a:r>
            <a:r>
              <a:rPr lang="zh-CN" altLang="en-US" sz="1600">
                <a:solidFill>
                  <a:srgbClr val="3333CD"/>
                </a:solidFill>
                <a:ea typeface="宋体" panose="02010600030101010101" pitchFamily="2" charset="-122"/>
              </a:rPr>
              <a:t>位以便规格化，结果送入</a:t>
            </a:r>
            <a:r>
              <a:rPr lang="en-US" altLang="zh-CN" sz="1600">
                <a:solidFill>
                  <a:srgbClr val="3333CD"/>
                </a:solidFill>
                <a:ea typeface="宋体" panose="02010600030101010101" pitchFamily="2" charset="-122"/>
              </a:rPr>
              <a:t>Rounding hardware reg.   (n</a:t>
            </a:r>
            <a:r>
              <a:rPr lang="zh-CN" altLang="en-US" sz="1600">
                <a:solidFill>
                  <a:srgbClr val="3333CD"/>
                </a:solidFill>
                <a:ea typeface="宋体" panose="02010600030101010101" pitchFamily="2" charset="-122"/>
              </a:rPr>
              <a:t>由</a:t>
            </a:r>
            <a:r>
              <a:rPr lang="en-US" altLang="zh-CN" sz="1600">
                <a:solidFill>
                  <a:srgbClr val="3333CD"/>
                </a:solidFill>
                <a:ea typeface="宋体" panose="02010600030101010101" pitchFamily="2" charset="-122"/>
              </a:rPr>
              <a:t>Big ALU</a:t>
            </a:r>
            <a:r>
              <a:rPr lang="zh-CN" altLang="en-US" sz="1600">
                <a:solidFill>
                  <a:srgbClr val="3333CD"/>
                </a:solidFill>
                <a:ea typeface="宋体" panose="02010600030101010101" pitchFamily="2" charset="-122"/>
              </a:rPr>
              <a:t>的结果确定</a:t>
            </a:r>
            <a:r>
              <a:rPr lang="en-US" altLang="zh-CN" sz="1600">
                <a:solidFill>
                  <a:srgbClr val="3333CD"/>
                </a:solidFill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97295" name="Line 12"/>
          <p:cNvSpPr>
            <a:spLocks noChangeShapeType="1"/>
          </p:cNvSpPr>
          <p:nvPr/>
        </p:nvSpPr>
        <p:spPr bwMode="auto">
          <a:xfrm>
            <a:off x="179388" y="5661025"/>
            <a:ext cx="8137525" cy="0"/>
          </a:xfrm>
          <a:prstGeom prst="line">
            <a:avLst/>
          </a:prstGeom>
          <a:noFill/>
          <a:ln w="25400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 anchor="ctr"/>
          <a:lstStyle/>
          <a:p>
            <a:endParaRPr lang="zh-CN" altLang="en-US"/>
          </a:p>
        </p:txBody>
      </p:sp>
      <p:sp>
        <p:nvSpPr>
          <p:cNvPr id="97296" name="Text Box 13"/>
          <p:cNvSpPr txBox="1">
            <a:spLocks noChangeArrowheads="1"/>
          </p:cNvSpPr>
          <p:nvPr/>
        </p:nvSpPr>
        <p:spPr bwMode="auto">
          <a:xfrm>
            <a:off x="179388" y="5919788"/>
            <a:ext cx="374491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3333CD"/>
                </a:solidFill>
                <a:ea typeface="宋体" panose="02010600030101010101" pitchFamily="2" charset="-122"/>
              </a:rPr>
              <a:t>Step4</a:t>
            </a:r>
            <a:r>
              <a:rPr lang="zh-CN" altLang="en-US" sz="1600">
                <a:solidFill>
                  <a:srgbClr val="3333CD"/>
                </a:solidFill>
                <a:ea typeface="宋体" panose="02010600030101010101" pitchFamily="2" charset="-122"/>
              </a:rPr>
              <a:t>：一拍内</a:t>
            </a:r>
            <a:r>
              <a:rPr lang="en-US" altLang="zh-CN" sz="1600">
                <a:solidFill>
                  <a:srgbClr val="3333CD"/>
                </a:solidFill>
                <a:ea typeface="宋体" panose="02010600030101010101" pitchFamily="2" charset="-122"/>
              </a:rPr>
              <a:t>Rounding hardware reg.   </a:t>
            </a:r>
            <a:r>
              <a:rPr lang="zh-CN" altLang="en-US" sz="1600">
                <a:solidFill>
                  <a:srgbClr val="3333CD"/>
                </a:solidFill>
                <a:ea typeface="宋体" panose="02010600030101010101" pitchFamily="2" charset="-122"/>
              </a:rPr>
              <a:t>的尾数内容进行四舍五入，并保存。若变成非规格化数，则插入</a:t>
            </a:r>
            <a:r>
              <a:rPr lang="en-US" altLang="zh-CN" sz="1600">
                <a:solidFill>
                  <a:srgbClr val="3333CD"/>
                </a:solidFill>
                <a:ea typeface="宋体" panose="02010600030101010101" pitchFamily="2" charset="-122"/>
              </a:rPr>
              <a:t>step5</a:t>
            </a:r>
            <a:endParaRPr lang="zh-CN" altLang="en-US" sz="1600">
              <a:solidFill>
                <a:srgbClr val="3333CD"/>
              </a:solidFill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FE1C8E-5B8F-4392-BCB6-CD35BFB395AA}" type="slidenum">
              <a:rPr lang="en-US" altLang="zh-CN" smtClean="0"/>
              <a:pPr>
                <a:defRPr/>
              </a:pPr>
              <a:t>69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31162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>
                <a:solidFill>
                  <a:srgbClr val="CC0000"/>
                </a:solidFill>
                <a:ea typeface="宋体" panose="02010600030101010101" pitchFamily="2" charset="-122"/>
              </a:rPr>
              <a:t>2’s Complement</a:t>
            </a:r>
          </a:p>
        </p:txBody>
      </p:sp>
      <p:sp>
        <p:nvSpPr>
          <p:cNvPr id="16389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0" name="Text Box 4"/>
          <p:cNvSpPr txBox="1">
            <a:spLocks noChangeArrowheads="1"/>
          </p:cNvSpPr>
          <p:nvPr/>
        </p:nvSpPr>
        <p:spPr bwMode="auto">
          <a:xfrm>
            <a:off x="1066800" y="1295400"/>
            <a:ext cx="5976938" cy="3046413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zh-CN" altLang="en-US" sz="1600">
                <a:solidFill>
                  <a:srgbClr val="3333CD"/>
                </a:solidFill>
                <a:ea typeface="宋体" panose="02010600030101010101" pitchFamily="2" charset="-122"/>
              </a:rPr>
              <a:t>     </a:t>
            </a:r>
            <a:r>
              <a:rPr lang="en-US" altLang="zh-CN" sz="1600">
                <a:solidFill>
                  <a:srgbClr val="3333CD"/>
                </a:solidFill>
                <a:ea typeface="宋体" panose="02010600030101010101" pitchFamily="2" charset="-122"/>
              </a:rPr>
              <a:t>0000 0000 0000 0000 0000 0000 0000 0000</a:t>
            </a:r>
            <a:r>
              <a:rPr lang="en-US" altLang="zh-CN" sz="1600" baseline="-25000">
                <a:solidFill>
                  <a:srgbClr val="3333CD"/>
                </a:solidFill>
                <a:ea typeface="宋体" panose="02010600030101010101" pitchFamily="2" charset="-122"/>
              </a:rPr>
              <a:t>two</a:t>
            </a:r>
            <a:r>
              <a:rPr lang="en-US" altLang="zh-CN" sz="1600">
                <a:solidFill>
                  <a:srgbClr val="3333CD"/>
                </a:solidFill>
                <a:ea typeface="宋体" panose="02010600030101010101" pitchFamily="2" charset="-122"/>
              </a:rPr>
              <a:t> = 0</a:t>
            </a:r>
            <a:r>
              <a:rPr lang="en-US" altLang="zh-CN" sz="1600" baseline="-25000">
                <a:solidFill>
                  <a:srgbClr val="3333CD"/>
                </a:solidFill>
                <a:ea typeface="宋体" panose="02010600030101010101" pitchFamily="2" charset="-122"/>
              </a:rPr>
              <a:t>ten</a:t>
            </a:r>
            <a:endParaRPr lang="en-US" altLang="zh-CN" sz="1600">
              <a:solidFill>
                <a:srgbClr val="3333CD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1600">
                <a:solidFill>
                  <a:srgbClr val="3333CD"/>
                </a:solidFill>
                <a:ea typeface="宋体" panose="02010600030101010101" pitchFamily="2" charset="-122"/>
              </a:rPr>
              <a:t>     0000 0000 0000 0000 0000 0000 0000 0001</a:t>
            </a:r>
            <a:r>
              <a:rPr lang="en-US" altLang="zh-CN" sz="1600" baseline="-25000">
                <a:solidFill>
                  <a:srgbClr val="3333CD"/>
                </a:solidFill>
                <a:ea typeface="宋体" panose="02010600030101010101" pitchFamily="2" charset="-122"/>
              </a:rPr>
              <a:t>two</a:t>
            </a:r>
            <a:r>
              <a:rPr lang="en-US" altLang="zh-CN" sz="1600">
                <a:solidFill>
                  <a:srgbClr val="3333CD"/>
                </a:solidFill>
                <a:ea typeface="宋体" panose="02010600030101010101" pitchFamily="2" charset="-122"/>
              </a:rPr>
              <a:t> = 1</a:t>
            </a:r>
            <a:r>
              <a:rPr lang="en-US" altLang="zh-CN" sz="1600" baseline="-25000">
                <a:solidFill>
                  <a:srgbClr val="3333CD"/>
                </a:solidFill>
                <a:ea typeface="宋体" panose="02010600030101010101" pitchFamily="2" charset="-122"/>
              </a:rPr>
              <a:t>ten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1600">
                <a:solidFill>
                  <a:srgbClr val="3333CD"/>
                </a:solidFill>
                <a:ea typeface="宋体" panose="02010600030101010101" pitchFamily="2" charset="-122"/>
              </a:rPr>
              <a:t>     0000 0000 0000 0000 0000 0000 0000 0010</a:t>
            </a:r>
            <a:r>
              <a:rPr lang="en-US" altLang="zh-CN" sz="1600" baseline="-25000">
                <a:solidFill>
                  <a:srgbClr val="3333CD"/>
                </a:solidFill>
                <a:ea typeface="宋体" panose="02010600030101010101" pitchFamily="2" charset="-122"/>
              </a:rPr>
              <a:t>two</a:t>
            </a:r>
            <a:r>
              <a:rPr lang="en-US" altLang="zh-CN" sz="1600">
                <a:solidFill>
                  <a:srgbClr val="3333CD"/>
                </a:solidFill>
                <a:ea typeface="宋体" panose="02010600030101010101" pitchFamily="2" charset="-122"/>
              </a:rPr>
              <a:t> = 2</a:t>
            </a:r>
            <a:r>
              <a:rPr lang="en-US" altLang="zh-CN" sz="1600" baseline="-25000">
                <a:solidFill>
                  <a:srgbClr val="3333CD"/>
                </a:solidFill>
                <a:ea typeface="宋体" panose="02010600030101010101" pitchFamily="2" charset="-122"/>
              </a:rPr>
              <a:t>ten</a:t>
            </a:r>
            <a:r>
              <a:rPr lang="en-US" altLang="zh-CN" sz="1600">
                <a:solidFill>
                  <a:srgbClr val="3333CD"/>
                </a:solidFill>
                <a:ea typeface="宋体" panose="02010600030101010101" pitchFamily="2" charset="-122"/>
              </a:rPr>
              <a:t> 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1600">
                <a:solidFill>
                  <a:srgbClr val="3333CD"/>
                </a:solidFill>
                <a:ea typeface="宋体" panose="02010600030101010101" pitchFamily="2" charset="-122"/>
              </a:rPr>
              <a:t>                               …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1600">
                <a:solidFill>
                  <a:srgbClr val="3333CD"/>
                </a:solidFill>
                <a:ea typeface="宋体" panose="02010600030101010101" pitchFamily="2" charset="-122"/>
              </a:rPr>
              <a:t>     0111 1111 1111 1111 1111 1111 1111 1111</a:t>
            </a:r>
            <a:r>
              <a:rPr lang="en-US" altLang="zh-CN" sz="1600" baseline="-25000">
                <a:solidFill>
                  <a:srgbClr val="3333CD"/>
                </a:solidFill>
                <a:ea typeface="宋体" panose="02010600030101010101" pitchFamily="2" charset="-122"/>
              </a:rPr>
              <a:t>two</a:t>
            </a:r>
            <a:r>
              <a:rPr lang="en-US" altLang="zh-CN" sz="1600">
                <a:solidFill>
                  <a:srgbClr val="3333CD"/>
                </a:solidFill>
                <a:ea typeface="宋体" panose="02010600030101010101" pitchFamily="2" charset="-122"/>
              </a:rPr>
              <a:t> = 2</a:t>
            </a:r>
            <a:r>
              <a:rPr lang="en-US" altLang="zh-CN" sz="1600" baseline="30000">
                <a:solidFill>
                  <a:srgbClr val="3333CD"/>
                </a:solidFill>
                <a:ea typeface="宋体" panose="02010600030101010101" pitchFamily="2" charset="-122"/>
              </a:rPr>
              <a:t>31</a:t>
            </a:r>
            <a:r>
              <a:rPr lang="en-US" altLang="zh-CN" sz="1600">
                <a:solidFill>
                  <a:srgbClr val="3333CD"/>
                </a:solidFill>
                <a:ea typeface="宋体" panose="02010600030101010101" pitchFamily="2" charset="-122"/>
              </a:rPr>
              <a:t>-1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endParaRPr lang="en-US" altLang="zh-CN" sz="1600">
              <a:solidFill>
                <a:srgbClr val="3333CD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1600">
                <a:solidFill>
                  <a:srgbClr val="3333CD"/>
                </a:solidFill>
                <a:ea typeface="宋体" panose="02010600030101010101" pitchFamily="2" charset="-122"/>
              </a:rPr>
              <a:t>     1000 0000 0000 0000 0000 0000 0000 0000</a:t>
            </a:r>
            <a:r>
              <a:rPr lang="en-US" altLang="zh-CN" sz="1600" baseline="-25000">
                <a:solidFill>
                  <a:srgbClr val="3333CD"/>
                </a:solidFill>
                <a:ea typeface="宋体" panose="02010600030101010101" pitchFamily="2" charset="-122"/>
              </a:rPr>
              <a:t>two</a:t>
            </a:r>
            <a:r>
              <a:rPr lang="en-US" altLang="zh-CN" sz="1600">
                <a:solidFill>
                  <a:srgbClr val="3333CD"/>
                </a:solidFill>
                <a:ea typeface="宋体" panose="02010600030101010101" pitchFamily="2" charset="-122"/>
              </a:rPr>
              <a:t> = -2</a:t>
            </a:r>
            <a:r>
              <a:rPr lang="en-US" altLang="zh-CN" sz="1600" baseline="30000">
                <a:solidFill>
                  <a:srgbClr val="3333CD"/>
                </a:solidFill>
                <a:ea typeface="宋体" panose="02010600030101010101" pitchFamily="2" charset="-122"/>
              </a:rPr>
              <a:t>31</a:t>
            </a:r>
            <a:endParaRPr lang="en-US" altLang="zh-CN" sz="1600">
              <a:solidFill>
                <a:srgbClr val="3333CD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1600">
                <a:solidFill>
                  <a:srgbClr val="3333CD"/>
                </a:solidFill>
                <a:ea typeface="宋体" panose="02010600030101010101" pitchFamily="2" charset="-122"/>
              </a:rPr>
              <a:t>     1000 0000 0000 0000 0000 0000 0000 0001</a:t>
            </a:r>
            <a:r>
              <a:rPr lang="en-US" altLang="zh-CN" sz="1600" baseline="-25000">
                <a:solidFill>
                  <a:srgbClr val="3333CD"/>
                </a:solidFill>
                <a:ea typeface="宋体" panose="02010600030101010101" pitchFamily="2" charset="-122"/>
              </a:rPr>
              <a:t>two</a:t>
            </a:r>
            <a:r>
              <a:rPr lang="en-US" altLang="zh-CN" sz="1600">
                <a:solidFill>
                  <a:srgbClr val="3333CD"/>
                </a:solidFill>
                <a:ea typeface="宋体" panose="02010600030101010101" pitchFamily="2" charset="-122"/>
              </a:rPr>
              <a:t> = -(2</a:t>
            </a:r>
            <a:r>
              <a:rPr lang="en-US" altLang="zh-CN" sz="1600" baseline="30000">
                <a:solidFill>
                  <a:srgbClr val="3333CD"/>
                </a:solidFill>
                <a:ea typeface="宋体" panose="02010600030101010101" pitchFamily="2" charset="-122"/>
              </a:rPr>
              <a:t>31</a:t>
            </a:r>
            <a:r>
              <a:rPr lang="en-US" altLang="zh-CN" sz="1600">
                <a:solidFill>
                  <a:srgbClr val="3333CD"/>
                </a:solidFill>
                <a:ea typeface="宋体" panose="02010600030101010101" pitchFamily="2" charset="-122"/>
              </a:rPr>
              <a:t> – 1)   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1600">
                <a:solidFill>
                  <a:srgbClr val="3333CD"/>
                </a:solidFill>
                <a:ea typeface="宋体" panose="02010600030101010101" pitchFamily="2" charset="-122"/>
              </a:rPr>
              <a:t>     1000 0000 0000 0000 0000 0000 0000 0010</a:t>
            </a:r>
            <a:r>
              <a:rPr lang="en-US" altLang="zh-CN" sz="1600" baseline="-25000">
                <a:solidFill>
                  <a:srgbClr val="3333CD"/>
                </a:solidFill>
                <a:ea typeface="宋体" panose="02010600030101010101" pitchFamily="2" charset="-122"/>
              </a:rPr>
              <a:t>two</a:t>
            </a:r>
            <a:r>
              <a:rPr lang="en-US" altLang="zh-CN" sz="1600">
                <a:solidFill>
                  <a:srgbClr val="3333CD"/>
                </a:solidFill>
                <a:ea typeface="宋体" panose="02010600030101010101" pitchFamily="2" charset="-122"/>
              </a:rPr>
              <a:t> = -(2</a:t>
            </a:r>
            <a:r>
              <a:rPr lang="en-US" altLang="zh-CN" sz="1600" baseline="30000">
                <a:solidFill>
                  <a:srgbClr val="3333CD"/>
                </a:solidFill>
                <a:ea typeface="宋体" panose="02010600030101010101" pitchFamily="2" charset="-122"/>
              </a:rPr>
              <a:t>31</a:t>
            </a:r>
            <a:r>
              <a:rPr lang="en-US" altLang="zh-CN" sz="1600">
                <a:solidFill>
                  <a:srgbClr val="3333CD"/>
                </a:solidFill>
                <a:ea typeface="宋体" panose="02010600030101010101" pitchFamily="2" charset="-122"/>
              </a:rPr>
              <a:t> – 2)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1600">
                <a:solidFill>
                  <a:srgbClr val="3333CD"/>
                </a:solidFill>
                <a:ea typeface="宋体" panose="02010600030101010101" pitchFamily="2" charset="-122"/>
              </a:rPr>
              <a:t>                              …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1600">
                <a:solidFill>
                  <a:srgbClr val="3333CD"/>
                </a:solidFill>
                <a:ea typeface="宋体" panose="02010600030101010101" pitchFamily="2" charset="-122"/>
              </a:rPr>
              <a:t>     1111 1111 1111 1111 1111 1111 1111 1110</a:t>
            </a:r>
            <a:r>
              <a:rPr lang="en-US" altLang="zh-CN" sz="1600" baseline="-25000">
                <a:solidFill>
                  <a:srgbClr val="3333CD"/>
                </a:solidFill>
                <a:ea typeface="宋体" panose="02010600030101010101" pitchFamily="2" charset="-122"/>
              </a:rPr>
              <a:t>two</a:t>
            </a:r>
            <a:r>
              <a:rPr lang="en-US" altLang="zh-CN" sz="1600">
                <a:solidFill>
                  <a:srgbClr val="3333CD"/>
                </a:solidFill>
                <a:ea typeface="宋体" panose="02010600030101010101" pitchFamily="2" charset="-122"/>
              </a:rPr>
              <a:t> = -2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1600">
                <a:solidFill>
                  <a:srgbClr val="3333CD"/>
                </a:solidFill>
                <a:ea typeface="宋体" panose="02010600030101010101" pitchFamily="2" charset="-122"/>
              </a:rPr>
              <a:t>     1111 1111 1111 1111 1111 1111 1111 1111</a:t>
            </a:r>
            <a:r>
              <a:rPr lang="en-US" altLang="zh-CN" sz="1600" baseline="-25000">
                <a:solidFill>
                  <a:srgbClr val="3333CD"/>
                </a:solidFill>
                <a:ea typeface="宋体" panose="02010600030101010101" pitchFamily="2" charset="-122"/>
              </a:rPr>
              <a:t>two</a:t>
            </a:r>
            <a:r>
              <a:rPr lang="en-US" altLang="zh-CN" sz="1600">
                <a:solidFill>
                  <a:srgbClr val="3333CD"/>
                </a:solidFill>
                <a:ea typeface="宋体" panose="02010600030101010101" pitchFamily="2" charset="-122"/>
              </a:rPr>
              <a:t> = -1</a:t>
            </a:r>
          </a:p>
        </p:txBody>
      </p:sp>
      <p:sp>
        <p:nvSpPr>
          <p:cNvPr id="16391" name="Text Box 5"/>
          <p:cNvSpPr txBox="1">
            <a:spLocks noChangeArrowheads="1"/>
          </p:cNvSpPr>
          <p:nvPr/>
        </p:nvSpPr>
        <p:spPr bwMode="auto">
          <a:xfrm>
            <a:off x="685800" y="4340225"/>
            <a:ext cx="75834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1800">
                <a:solidFill>
                  <a:srgbClr val="3333CD"/>
                </a:solidFill>
                <a:ea typeface="宋体" panose="02010600030101010101" pitchFamily="2" charset="-122"/>
              </a:rPr>
              <a:t>Why is this representation favorable?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1800">
                <a:solidFill>
                  <a:srgbClr val="3333CD"/>
                </a:solidFill>
                <a:ea typeface="宋体" panose="02010600030101010101" pitchFamily="2" charset="-122"/>
              </a:rPr>
              <a:t>Consider the sum of  1 and -2  …. we get  -1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1800">
                <a:solidFill>
                  <a:srgbClr val="3333CD"/>
                </a:solidFill>
                <a:ea typeface="宋体" panose="02010600030101010101" pitchFamily="2" charset="-122"/>
              </a:rPr>
              <a:t>Consider the sum of  2 and -1  …. we get +1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1800">
                <a:solidFill>
                  <a:srgbClr val="3333CD"/>
                </a:solidFill>
                <a:ea typeface="宋体" panose="02010600030101010101" pitchFamily="2" charset="-122"/>
              </a:rPr>
              <a:t>This format can directly undergo addition without any conversions!</a:t>
            </a:r>
          </a:p>
        </p:txBody>
      </p:sp>
      <p:sp>
        <p:nvSpPr>
          <p:cNvPr id="16392" name="Text Box 6"/>
          <p:cNvSpPr txBox="1">
            <a:spLocks noChangeArrowheads="1"/>
          </p:cNvSpPr>
          <p:nvPr/>
        </p:nvSpPr>
        <p:spPr bwMode="auto">
          <a:xfrm>
            <a:off x="755650" y="5589588"/>
            <a:ext cx="65944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1800">
                <a:solidFill>
                  <a:srgbClr val="3333CD"/>
                </a:solidFill>
                <a:ea typeface="宋体" panose="02010600030101010101" pitchFamily="2" charset="-122"/>
              </a:rPr>
              <a:t>Each number x</a:t>
            </a:r>
            <a:r>
              <a:rPr lang="en-US" altLang="zh-CN" sz="1800" baseline="-25000">
                <a:solidFill>
                  <a:srgbClr val="3333CD"/>
                </a:solidFill>
                <a:ea typeface="宋体" panose="02010600030101010101" pitchFamily="2" charset="-122"/>
              </a:rPr>
              <a:t>31 </a:t>
            </a:r>
            <a:r>
              <a:rPr lang="en-US" altLang="zh-CN" sz="1800">
                <a:solidFill>
                  <a:srgbClr val="3333CD"/>
                </a:solidFill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solidFill>
                  <a:srgbClr val="3333CD"/>
                </a:solidFill>
                <a:ea typeface="宋体" panose="02010600030101010101" pitchFamily="2" charset="-122"/>
              </a:rPr>
              <a:t>30…</a:t>
            </a:r>
            <a:r>
              <a:rPr lang="en-US" altLang="zh-CN" sz="1800">
                <a:solidFill>
                  <a:srgbClr val="3333CD"/>
                </a:solidFill>
                <a:ea typeface="宋体" panose="02010600030101010101" pitchFamily="2" charset="-122"/>
              </a:rPr>
              <a:t> x</a:t>
            </a:r>
            <a:r>
              <a:rPr lang="en-US" altLang="zh-CN" sz="1800" baseline="-25000">
                <a:solidFill>
                  <a:srgbClr val="3333CD"/>
                </a:solidFill>
                <a:ea typeface="宋体" panose="02010600030101010101" pitchFamily="2" charset="-122"/>
              </a:rPr>
              <a:t>1 </a:t>
            </a:r>
            <a:r>
              <a:rPr lang="en-US" altLang="zh-CN" sz="1800">
                <a:solidFill>
                  <a:srgbClr val="3333CD"/>
                </a:solidFill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solidFill>
                  <a:srgbClr val="3333CD"/>
                </a:solidFill>
                <a:ea typeface="宋体" panose="02010600030101010101" pitchFamily="2" charset="-122"/>
              </a:rPr>
              <a:t>0</a:t>
            </a:r>
            <a:r>
              <a:rPr lang="en-US" altLang="zh-CN" sz="1800">
                <a:solidFill>
                  <a:srgbClr val="3333CD"/>
                </a:solidFill>
                <a:ea typeface="宋体" panose="02010600030101010101" pitchFamily="2" charset="-122"/>
              </a:rPr>
              <a:t> :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1800">
                <a:solidFill>
                  <a:srgbClr val="3333CD"/>
                </a:solidFill>
                <a:ea typeface="宋体" panose="02010600030101010101" pitchFamily="2" charset="-122"/>
              </a:rPr>
              <a:t> x</a:t>
            </a:r>
            <a:r>
              <a:rPr lang="en-US" altLang="zh-CN" sz="1800" baseline="-25000">
                <a:solidFill>
                  <a:srgbClr val="3333CD"/>
                </a:solidFill>
                <a:ea typeface="宋体" panose="02010600030101010101" pitchFamily="2" charset="-122"/>
              </a:rPr>
              <a:t>31 </a:t>
            </a:r>
            <a:r>
              <a:rPr lang="en-US" altLang="zh-CN" sz="1800">
                <a:solidFill>
                  <a:srgbClr val="3333CD"/>
                </a:solidFill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solidFill>
                  <a:srgbClr val="3333CD"/>
                </a:solidFill>
                <a:ea typeface="宋体" panose="02010600030101010101" pitchFamily="2" charset="-122"/>
              </a:rPr>
              <a:t>30…</a:t>
            </a:r>
            <a:r>
              <a:rPr lang="en-US" altLang="zh-CN" sz="1800">
                <a:solidFill>
                  <a:srgbClr val="3333CD"/>
                </a:solidFill>
                <a:ea typeface="宋体" panose="02010600030101010101" pitchFamily="2" charset="-122"/>
              </a:rPr>
              <a:t> x</a:t>
            </a:r>
            <a:r>
              <a:rPr lang="en-US" altLang="zh-CN" sz="1800" baseline="-25000">
                <a:solidFill>
                  <a:srgbClr val="3333CD"/>
                </a:solidFill>
                <a:ea typeface="宋体" panose="02010600030101010101" pitchFamily="2" charset="-122"/>
              </a:rPr>
              <a:t>1 </a:t>
            </a:r>
            <a:r>
              <a:rPr lang="en-US" altLang="zh-CN" sz="1800">
                <a:solidFill>
                  <a:srgbClr val="3333CD"/>
                </a:solidFill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solidFill>
                  <a:srgbClr val="3333CD"/>
                </a:solidFill>
                <a:ea typeface="宋体" panose="02010600030101010101" pitchFamily="2" charset="-122"/>
              </a:rPr>
              <a:t>0 </a:t>
            </a:r>
            <a:r>
              <a:rPr lang="en-US" altLang="zh-CN" sz="1800">
                <a:solidFill>
                  <a:srgbClr val="3333CD"/>
                </a:solidFill>
                <a:ea typeface="宋体" panose="02010600030101010101" pitchFamily="2" charset="-122"/>
              </a:rPr>
              <a:t> = -x</a:t>
            </a:r>
            <a:r>
              <a:rPr lang="en-US" altLang="zh-CN" sz="1800" baseline="-25000">
                <a:solidFill>
                  <a:srgbClr val="3333CD"/>
                </a:solidFill>
                <a:ea typeface="宋体" panose="02010600030101010101" pitchFamily="2" charset="-122"/>
              </a:rPr>
              <a:t>31</a:t>
            </a:r>
            <a:r>
              <a:rPr lang="en-US" altLang="zh-CN" sz="1800">
                <a:solidFill>
                  <a:srgbClr val="3333CD"/>
                </a:solidFill>
                <a:ea typeface="宋体" panose="02010600030101010101" pitchFamily="2" charset="-122"/>
              </a:rPr>
              <a:t> 2</a:t>
            </a:r>
            <a:r>
              <a:rPr lang="en-US" altLang="zh-CN" sz="1800" baseline="30000">
                <a:solidFill>
                  <a:srgbClr val="3333CD"/>
                </a:solidFill>
                <a:ea typeface="宋体" panose="02010600030101010101" pitchFamily="2" charset="-122"/>
              </a:rPr>
              <a:t>31</a:t>
            </a:r>
            <a:r>
              <a:rPr lang="en-US" altLang="zh-CN" sz="1800">
                <a:solidFill>
                  <a:srgbClr val="3333CD"/>
                </a:solidFill>
                <a:ea typeface="宋体" panose="02010600030101010101" pitchFamily="2" charset="-122"/>
              </a:rPr>
              <a:t>  +  x</a:t>
            </a:r>
            <a:r>
              <a:rPr lang="en-US" altLang="zh-CN" sz="1800" baseline="-25000">
                <a:solidFill>
                  <a:srgbClr val="3333CD"/>
                </a:solidFill>
                <a:ea typeface="宋体" panose="02010600030101010101" pitchFamily="2" charset="-122"/>
              </a:rPr>
              <a:t>30</a:t>
            </a:r>
            <a:r>
              <a:rPr lang="en-US" altLang="zh-CN" sz="1800">
                <a:solidFill>
                  <a:srgbClr val="3333CD"/>
                </a:solidFill>
                <a:ea typeface="宋体" panose="02010600030101010101" pitchFamily="2" charset="-122"/>
              </a:rPr>
              <a:t> 2</a:t>
            </a:r>
            <a:r>
              <a:rPr lang="en-US" altLang="zh-CN" sz="1800" baseline="30000">
                <a:solidFill>
                  <a:srgbClr val="3333CD"/>
                </a:solidFill>
                <a:ea typeface="宋体" panose="02010600030101010101" pitchFamily="2" charset="-122"/>
              </a:rPr>
              <a:t>30</a:t>
            </a:r>
            <a:r>
              <a:rPr lang="en-US" altLang="zh-CN" sz="1800">
                <a:solidFill>
                  <a:srgbClr val="3333CD"/>
                </a:solidFill>
                <a:ea typeface="宋体" panose="02010600030101010101" pitchFamily="2" charset="-122"/>
              </a:rPr>
              <a:t> + x</a:t>
            </a:r>
            <a:r>
              <a:rPr lang="en-US" altLang="zh-CN" sz="1800" baseline="-25000">
                <a:solidFill>
                  <a:srgbClr val="3333CD"/>
                </a:solidFill>
                <a:ea typeface="宋体" panose="02010600030101010101" pitchFamily="2" charset="-122"/>
              </a:rPr>
              <a:t>29</a:t>
            </a:r>
            <a:r>
              <a:rPr lang="en-US" altLang="zh-CN" sz="1800">
                <a:solidFill>
                  <a:srgbClr val="3333CD"/>
                </a:solidFill>
                <a:ea typeface="宋体" panose="02010600030101010101" pitchFamily="2" charset="-122"/>
              </a:rPr>
              <a:t> 2</a:t>
            </a:r>
            <a:r>
              <a:rPr lang="en-US" altLang="zh-CN" sz="1800" baseline="30000">
                <a:solidFill>
                  <a:srgbClr val="3333CD"/>
                </a:solidFill>
                <a:ea typeface="宋体" panose="02010600030101010101" pitchFamily="2" charset="-122"/>
              </a:rPr>
              <a:t>29</a:t>
            </a:r>
            <a:r>
              <a:rPr lang="en-US" altLang="zh-CN" sz="1800">
                <a:solidFill>
                  <a:srgbClr val="3333CD"/>
                </a:solidFill>
                <a:ea typeface="宋体" panose="02010600030101010101" pitchFamily="2" charset="-122"/>
              </a:rPr>
              <a:t> + … + x</a:t>
            </a:r>
            <a:r>
              <a:rPr lang="en-US" altLang="zh-CN" sz="1800" baseline="-25000">
                <a:solidFill>
                  <a:srgbClr val="3333CD"/>
                </a:solidFill>
                <a:ea typeface="宋体" panose="02010600030101010101" pitchFamily="2" charset="-122"/>
              </a:rPr>
              <a:t>1</a:t>
            </a:r>
            <a:r>
              <a:rPr lang="en-US" altLang="zh-CN" sz="1800">
                <a:solidFill>
                  <a:srgbClr val="3333CD"/>
                </a:solidFill>
                <a:ea typeface="宋体" panose="02010600030101010101" pitchFamily="2" charset="-122"/>
              </a:rPr>
              <a:t> 2</a:t>
            </a:r>
            <a:r>
              <a:rPr lang="en-US" altLang="zh-CN" sz="1800" baseline="30000">
                <a:solidFill>
                  <a:srgbClr val="3333CD"/>
                </a:solidFill>
                <a:ea typeface="宋体" panose="02010600030101010101" pitchFamily="2" charset="-122"/>
              </a:rPr>
              <a:t>1</a:t>
            </a:r>
            <a:r>
              <a:rPr lang="en-US" altLang="zh-CN" sz="1800">
                <a:solidFill>
                  <a:srgbClr val="3333CD"/>
                </a:solidFill>
                <a:ea typeface="宋体" panose="02010600030101010101" pitchFamily="2" charset="-122"/>
              </a:rPr>
              <a:t> + x</a:t>
            </a:r>
            <a:r>
              <a:rPr lang="en-US" altLang="zh-CN" sz="1800" baseline="-25000">
                <a:solidFill>
                  <a:srgbClr val="3333CD"/>
                </a:solidFill>
                <a:ea typeface="宋体" panose="02010600030101010101" pitchFamily="2" charset="-122"/>
              </a:rPr>
              <a:t>0</a:t>
            </a:r>
            <a:r>
              <a:rPr lang="en-US" altLang="zh-CN" sz="1800">
                <a:solidFill>
                  <a:srgbClr val="3333CD"/>
                </a:solidFill>
                <a:ea typeface="宋体" panose="02010600030101010101" pitchFamily="2" charset="-122"/>
              </a:rPr>
              <a:t> 2</a:t>
            </a:r>
            <a:r>
              <a:rPr lang="en-US" altLang="zh-CN" sz="1800" baseline="30000">
                <a:solidFill>
                  <a:srgbClr val="3333CD"/>
                </a:solidFill>
                <a:ea typeface="宋体" panose="02010600030101010101" pitchFamily="2" charset="-122"/>
              </a:rPr>
              <a:t>0</a:t>
            </a:r>
            <a:endParaRPr lang="en-US" altLang="zh-CN" sz="1800">
              <a:solidFill>
                <a:srgbClr val="3333CD"/>
              </a:solidFill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FE1C8E-5B8F-4392-BCB6-CD35BFB395A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4"/>
          <p:cNvSpPr>
            <a:spLocks noGrp="1" noChangeArrowheads="1"/>
          </p:cNvSpPr>
          <p:nvPr>
            <p:ph type="body" idx="1"/>
          </p:nvPr>
        </p:nvSpPr>
        <p:spPr>
          <a:xfrm>
            <a:off x="250825" y="620713"/>
            <a:ext cx="8540750" cy="4194175"/>
          </a:xfrm>
          <a:noFill/>
        </p:spPr>
        <p:txBody>
          <a:bodyPr/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smtClean="0"/>
              <a:t>    </a:t>
            </a:r>
            <a:r>
              <a:rPr kumimoji="1" lang="en-US" altLang="zh-CN" sz="2000" b="1" smtClean="0"/>
              <a:t>Step5</a:t>
            </a:r>
            <a:r>
              <a:rPr kumimoji="1" lang="zh-CN" altLang="en-US" sz="2000" b="1" smtClean="0"/>
              <a:t>：一拍内尾数内容右移一位再四舍五入，指数加</a:t>
            </a:r>
            <a:r>
              <a:rPr kumimoji="1" lang="en-US" altLang="zh-CN" sz="2000" b="1" smtClean="0"/>
              <a:t>1, </a:t>
            </a:r>
            <a:r>
              <a:rPr kumimoji="1" lang="zh-CN" altLang="en-US" sz="2000" b="1" smtClean="0"/>
              <a:t>并保存结果。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kumimoji="1" lang="zh-CN" altLang="en-US" b="1" smtClean="0"/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b="1" smtClean="0"/>
              <a:t>上述</a:t>
            </a:r>
            <a:r>
              <a:rPr kumimoji="1" lang="en-US" altLang="zh-CN" b="1" smtClean="0"/>
              <a:t>step1-5</a:t>
            </a:r>
            <a:r>
              <a:rPr kumimoji="1" lang="zh-CN" altLang="en-US" b="1" smtClean="0"/>
              <a:t>的每一步与前面的浮点数加法框图的每一步一致。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35F115-FBEC-411B-926D-2ECDC8AD9239}" type="slidenum">
              <a:rPr lang="en-US" altLang="zh-CN" smtClean="0"/>
              <a:pPr>
                <a:defRPr/>
              </a:pPr>
              <a:t>70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609600"/>
            <a:ext cx="8540750" cy="658813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FF3300"/>
                </a:solidFill>
              </a:rPr>
              <a:t>Number formats</a:t>
            </a:r>
          </a:p>
        </p:txBody>
      </p:sp>
      <p:sp>
        <p:nvSpPr>
          <p:cNvPr id="20484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03250" y="1484313"/>
            <a:ext cx="8289925" cy="5184775"/>
          </a:xfrm>
        </p:spPr>
        <p:txBody>
          <a:bodyPr/>
          <a:lstStyle/>
          <a:p>
            <a:pPr eaLnBrk="1" hangingPunct="1"/>
            <a:r>
              <a:rPr lang="en-US" altLang="zh-CN" sz="2400" smtClean="0">
                <a:cs typeface="Arial" panose="020B0604020202020204" pitchFamily="34" charset="0"/>
              </a:rPr>
              <a:t>Sign and magnitude</a:t>
            </a:r>
            <a:endParaRPr lang="en-US" altLang="zh-CN" sz="2400" smtClean="0"/>
          </a:p>
          <a:p>
            <a:pPr eaLnBrk="1" hangingPunct="1"/>
            <a:r>
              <a:rPr lang="en-US" altLang="zh-CN" sz="2400" smtClean="0">
                <a:cs typeface="Arial" panose="020B0604020202020204" pitchFamily="34" charset="0"/>
              </a:rPr>
              <a:t>2's complement</a:t>
            </a:r>
            <a:endParaRPr lang="en-US" altLang="zh-CN" sz="2400" smtClean="0"/>
          </a:p>
          <a:p>
            <a:pPr eaLnBrk="1" hangingPunct="1"/>
            <a:r>
              <a:rPr lang="en-US" altLang="zh-CN" sz="2400" smtClean="0">
                <a:cs typeface="Arial" panose="020B0604020202020204" pitchFamily="34" charset="0"/>
              </a:rPr>
              <a:t>1's complement: </a:t>
            </a:r>
            <a:r>
              <a:rPr lang="en-US" altLang="zh-CN" smtClean="0">
                <a:cs typeface="Arial" panose="020B0604020202020204" pitchFamily="34" charset="0"/>
              </a:rPr>
              <a:t>+ 0 &amp; - 0</a:t>
            </a:r>
            <a:endParaRPr lang="en-US" altLang="zh-CN" smtClean="0"/>
          </a:p>
          <a:p>
            <a:pPr eaLnBrk="1" hangingPunct="1"/>
            <a:r>
              <a:rPr lang="en-US" altLang="zh-CN" sz="2400" smtClean="0">
                <a:cs typeface="Arial" panose="020B0604020202020204" pitchFamily="34" charset="0"/>
              </a:rPr>
              <a:t>Biased notation (</a:t>
            </a:r>
            <a:r>
              <a:rPr lang="zh-CN" altLang="en-US" sz="2400" smtClean="0">
                <a:cs typeface="Arial" panose="020B0604020202020204" pitchFamily="34" charset="0"/>
              </a:rPr>
              <a:t>移码</a:t>
            </a:r>
            <a:r>
              <a:rPr lang="en-US" altLang="zh-CN" sz="2400" smtClean="0">
                <a:cs typeface="Arial" panose="020B0604020202020204" pitchFamily="34" charset="0"/>
              </a:rPr>
              <a:t>)</a:t>
            </a:r>
            <a:r>
              <a:rPr lang="zh-CN" altLang="en-US" sz="2400" smtClean="0">
                <a:cs typeface="Arial" panose="020B0604020202020204" pitchFamily="34" charset="0"/>
              </a:rPr>
              <a:t>：</a:t>
            </a:r>
            <a:r>
              <a:rPr lang="en-US" altLang="zh-CN" sz="2400" smtClean="0">
                <a:cs typeface="Arial" panose="020B0604020202020204" pitchFamily="34" charset="0"/>
              </a:rPr>
              <a:t>for 8-bit signed number X, X’s biased notation is X + 2</a:t>
            </a:r>
            <a:r>
              <a:rPr lang="en-US" altLang="zh-CN" sz="2400" baseline="30000" smtClean="0">
                <a:cs typeface="Arial" panose="020B0604020202020204" pitchFamily="34" charset="0"/>
              </a:rPr>
              <a:t>7</a:t>
            </a:r>
            <a:r>
              <a:rPr lang="zh-CN" altLang="en-US" sz="2400" smtClean="0">
                <a:cs typeface="Arial" panose="020B0604020202020204" pitchFamily="34" charset="0"/>
              </a:rPr>
              <a:t>，</a:t>
            </a:r>
            <a:r>
              <a:rPr lang="en-US" altLang="zh-CN" sz="2400" smtClean="0">
                <a:cs typeface="Arial" panose="020B0604020202020204" pitchFamily="34" charset="0"/>
              </a:rPr>
              <a:t>32</a:t>
            </a:r>
            <a:r>
              <a:rPr lang="zh-CN" altLang="en-US" sz="2400" smtClean="0">
                <a:cs typeface="Arial" panose="020B0604020202020204" pitchFamily="34" charset="0"/>
              </a:rPr>
              <a:t>位、</a:t>
            </a:r>
            <a:r>
              <a:rPr lang="en-US" altLang="zh-CN" sz="2400" smtClean="0">
                <a:cs typeface="Arial" panose="020B0604020202020204" pitchFamily="34" charset="0"/>
              </a:rPr>
              <a:t>64</a:t>
            </a:r>
            <a:r>
              <a:rPr lang="zh-CN" altLang="en-US" sz="2400" smtClean="0">
                <a:cs typeface="Arial" panose="020B0604020202020204" pitchFamily="34" charset="0"/>
              </a:rPr>
              <a:t>位的移码依次类推</a:t>
            </a:r>
            <a:endParaRPr lang="en-US" altLang="zh-CN" sz="2400" smtClean="0">
              <a:cs typeface="Arial" panose="020B0604020202020204" pitchFamily="34" charset="0"/>
            </a:endParaRPr>
          </a:p>
          <a:p>
            <a:pPr lvl="1" eaLnBrk="1" hangingPunct="1"/>
            <a:r>
              <a:rPr lang="zh-CN" altLang="en-US" sz="2000" smtClean="0">
                <a:cs typeface="Arial" panose="020B0604020202020204" pitchFamily="34" charset="0"/>
              </a:rPr>
              <a:t>移码 </a:t>
            </a:r>
            <a:r>
              <a:rPr lang="en-US" altLang="zh-CN" sz="2000" smtClean="0">
                <a:cs typeface="Arial" panose="020B0604020202020204" pitchFamily="34" charset="0"/>
              </a:rPr>
              <a:t>0000 0000 = minimal negative value(-2</a:t>
            </a:r>
            <a:r>
              <a:rPr lang="en-US" altLang="zh-CN" sz="2000" baseline="30000" smtClean="0">
                <a:cs typeface="Arial" panose="020B0604020202020204" pitchFamily="34" charset="0"/>
              </a:rPr>
              <a:t>7</a:t>
            </a:r>
            <a:r>
              <a:rPr lang="en-US" altLang="zh-CN" sz="2000" smtClean="0">
                <a:cs typeface="Arial" panose="020B0604020202020204" pitchFamily="34" charset="0"/>
              </a:rPr>
              <a:t>)</a:t>
            </a:r>
          </a:p>
          <a:p>
            <a:pPr lvl="1" eaLnBrk="1" hangingPunct="1"/>
            <a:r>
              <a:rPr lang="zh-CN" altLang="en-US" sz="2000" smtClean="0">
                <a:cs typeface="Arial" panose="020B0604020202020204" pitchFamily="34" charset="0"/>
              </a:rPr>
              <a:t>移码 </a:t>
            </a:r>
            <a:r>
              <a:rPr lang="en-US" altLang="zh-CN" sz="2000" smtClean="0">
                <a:cs typeface="Arial" panose="020B0604020202020204" pitchFamily="34" charset="0"/>
              </a:rPr>
              <a:t>1111 1111 = maximal positive value (2</a:t>
            </a:r>
            <a:r>
              <a:rPr lang="en-US" altLang="zh-CN" sz="2000" baseline="30000" smtClean="0">
                <a:cs typeface="Arial" panose="020B0604020202020204" pitchFamily="34" charset="0"/>
              </a:rPr>
              <a:t>7</a:t>
            </a:r>
            <a:r>
              <a:rPr lang="en-US" altLang="zh-CN" sz="2000" smtClean="0">
                <a:cs typeface="Arial" panose="020B0604020202020204" pitchFamily="34" charset="0"/>
              </a:rPr>
              <a:t>-1</a:t>
            </a:r>
            <a:r>
              <a:rPr lang="en-US" altLang="zh-CN" smtClean="0">
                <a:cs typeface="Arial" panose="020B0604020202020204" pitchFamily="34" charset="0"/>
              </a:rPr>
              <a:t>)</a:t>
            </a:r>
          </a:p>
          <a:p>
            <a:pPr lvl="1" eaLnBrk="1" hangingPunct="1"/>
            <a:r>
              <a:rPr lang="zh-CN" altLang="en-US" sz="2000" smtClean="0">
                <a:cs typeface="Arial" panose="020B0604020202020204" pitchFamily="34" charset="0"/>
              </a:rPr>
              <a:t>注意：此处的移码定义与</a:t>
            </a:r>
            <a:r>
              <a:rPr lang="en-US" altLang="zh-CN" sz="2000" smtClean="0">
                <a:cs typeface="Arial" panose="020B0604020202020204" pitchFamily="34" charset="0"/>
              </a:rPr>
              <a:t>IEEE-754</a:t>
            </a:r>
            <a:r>
              <a:rPr lang="zh-CN" altLang="en-US" sz="2000" smtClean="0">
                <a:cs typeface="Arial" panose="020B0604020202020204" pitchFamily="34" charset="0"/>
              </a:rPr>
              <a:t>的移码不同，相差</a:t>
            </a:r>
            <a:r>
              <a:rPr lang="en-US" altLang="zh-CN" sz="2000" smtClean="0">
                <a:cs typeface="Arial" panose="020B0604020202020204" pitchFamily="34" charset="0"/>
              </a:rPr>
              <a:t>1</a:t>
            </a:r>
            <a:endParaRPr lang="en-US" altLang="zh-CN" sz="2000" smtClean="0"/>
          </a:p>
          <a:p>
            <a:pPr eaLnBrk="1" hangingPunct="1"/>
            <a:r>
              <a:rPr lang="en-US" altLang="zh-CN" sz="2400" smtClean="0">
                <a:cs typeface="Arial" panose="020B0604020202020204" pitchFamily="34" charset="0"/>
              </a:rPr>
              <a:t>Representation</a:t>
            </a:r>
            <a:endParaRPr lang="en-US" altLang="zh-CN" sz="2400" smtClean="0"/>
          </a:p>
          <a:p>
            <a:pPr lvl="1" eaLnBrk="1" hangingPunct="1"/>
            <a:r>
              <a:rPr lang="en-US" altLang="zh-CN" sz="2200" smtClean="0">
                <a:cs typeface="Arial" panose="020B0604020202020204" pitchFamily="34" charset="0"/>
              </a:rPr>
              <a:t>Binary</a:t>
            </a:r>
            <a:endParaRPr lang="en-US" altLang="zh-CN" sz="2200" smtClean="0"/>
          </a:p>
          <a:p>
            <a:pPr lvl="1" eaLnBrk="1" hangingPunct="1"/>
            <a:r>
              <a:rPr lang="en-US" altLang="zh-CN" sz="2200" smtClean="0">
                <a:cs typeface="Arial" panose="020B0604020202020204" pitchFamily="34" charset="0"/>
              </a:rPr>
              <a:t>Decimal</a:t>
            </a:r>
            <a:endParaRPr lang="en-US" altLang="zh-CN" sz="2200" smtClean="0"/>
          </a:p>
          <a:p>
            <a:pPr lvl="1" eaLnBrk="1" hangingPunct="1"/>
            <a:r>
              <a:rPr lang="en-US" altLang="zh-CN" sz="2200" smtClean="0">
                <a:cs typeface="Arial" panose="020B0604020202020204" pitchFamily="34" charset="0"/>
              </a:rPr>
              <a:t>Hexadecimal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35F115-FBEC-411B-926D-2ECDC8AD9239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17637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>
                <a:solidFill>
                  <a:srgbClr val="CC0000"/>
                </a:solidFill>
                <a:ea typeface="宋体" panose="02010600030101010101" pitchFamily="2" charset="-122"/>
              </a:rPr>
              <a:t>Example</a:t>
            </a:r>
          </a:p>
        </p:txBody>
      </p:sp>
      <p:sp>
        <p:nvSpPr>
          <p:cNvPr id="21509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0" name="Text Box 4"/>
          <p:cNvSpPr txBox="1">
            <a:spLocks noChangeArrowheads="1"/>
          </p:cNvSpPr>
          <p:nvPr/>
        </p:nvSpPr>
        <p:spPr bwMode="auto">
          <a:xfrm>
            <a:off x="517525" y="1563688"/>
            <a:ext cx="8167688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Char char="•"/>
            </a:pPr>
            <a:r>
              <a:rPr lang="zh-CN" altLang="en-US" sz="2400">
                <a:solidFill>
                  <a:srgbClr val="3333CD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>
                <a:solidFill>
                  <a:srgbClr val="3333CD"/>
                </a:solidFill>
                <a:ea typeface="宋体" panose="02010600030101010101" pitchFamily="2" charset="-122"/>
              </a:rPr>
              <a:t>Compute the 32-bit 2’s complement representations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2400">
                <a:solidFill>
                  <a:srgbClr val="3333CD"/>
                </a:solidFill>
                <a:ea typeface="宋体" panose="02010600030101010101" pitchFamily="2" charset="-122"/>
              </a:rPr>
              <a:t>  for the following decimal numbers: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2400">
                <a:solidFill>
                  <a:srgbClr val="3333CD"/>
                </a:solidFill>
                <a:ea typeface="宋体" panose="02010600030101010101" pitchFamily="2" charset="-122"/>
              </a:rPr>
              <a:t>       5,  -5, -6 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endParaRPr lang="en-US" altLang="zh-CN" sz="2400">
              <a:solidFill>
                <a:srgbClr val="3333CD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2400">
                <a:solidFill>
                  <a:srgbClr val="3333CD"/>
                </a:solidFill>
                <a:ea typeface="宋体" panose="02010600030101010101" pitchFamily="2" charset="-122"/>
              </a:rPr>
              <a:t>     5:   0000 0000 0000 0000 0000 0000 0000 0101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2400">
                <a:solidFill>
                  <a:srgbClr val="3333CD"/>
                </a:solidFill>
                <a:ea typeface="宋体" panose="02010600030101010101" pitchFamily="2" charset="-122"/>
              </a:rPr>
              <a:t>    -5:   1111 1111 1111 1111 1111 1111 1111 1011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2400">
                <a:solidFill>
                  <a:srgbClr val="3333CD"/>
                </a:solidFill>
                <a:ea typeface="宋体" panose="02010600030101010101" pitchFamily="2" charset="-122"/>
              </a:rPr>
              <a:t>    -6:   1111 1111 1111 1111 1111 1111 1111 1010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endParaRPr lang="en-US" altLang="zh-CN" sz="2400">
              <a:solidFill>
                <a:srgbClr val="3333CD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2400">
                <a:solidFill>
                  <a:srgbClr val="3333CD"/>
                </a:solidFill>
                <a:ea typeface="宋体" panose="02010600030101010101" pitchFamily="2" charset="-122"/>
              </a:rPr>
              <a:t>   Given -5, verify that inverting(</a:t>
            </a:r>
            <a:r>
              <a:rPr lang="zh-CN" altLang="en-US" sz="2400">
                <a:solidFill>
                  <a:srgbClr val="3333CD"/>
                </a:solidFill>
                <a:ea typeface="宋体" panose="02010600030101010101" pitchFamily="2" charset="-122"/>
              </a:rPr>
              <a:t>按位取反</a:t>
            </a:r>
            <a:r>
              <a:rPr lang="en-US" altLang="zh-CN" sz="2400">
                <a:solidFill>
                  <a:srgbClr val="3333CD"/>
                </a:solidFill>
                <a:ea typeface="宋体" panose="02010600030101010101" pitchFamily="2" charset="-122"/>
              </a:rPr>
              <a:t>) and adding 1 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2400">
                <a:solidFill>
                  <a:srgbClr val="3333CD"/>
                </a:solidFill>
                <a:ea typeface="宋体" panose="02010600030101010101" pitchFamily="2" charset="-122"/>
              </a:rPr>
              <a:t>yields the number 5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FE1C8E-5B8F-4392-BCB6-CD35BFB395A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诗情画意">
  <a:themeElements>
    <a:clrScheme name="诗情画意 11">
      <a:dk1>
        <a:srgbClr val="007A77"/>
      </a:dk1>
      <a:lt1>
        <a:srgbClr val="FFFFFF"/>
      </a:lt1>
      <a:dk2>
        <a:srgbClr val="003399"/>
      </a:dk2>
      <a:lt2>
        <a:srgbClr val="C0C0C0"/>
      </a:lt2>
      <a:accent1>
        <a:srgbClr val="EBF7FF"/>
      </a:accent1>
      <a:accent2>
        <a:srgbClr val="3366FF"/>
      </a:accent2>
      <a:accent3>
        <a:srgbClr val="FFFFFF"/>
      </a:accent3>
      <a:accent4>
        <a:srgbClr val="006765"/>
      </a:accent4>
      <a:accent5>
        <a:srgbClr val="F3FAFF"/>
      </a:accent5>
      <a:accent6>
        <a:srgbClr val="2D5CE7"/>
      </a:accent6>
      <a:hlink>
        <a:srgbClr val="FF9933"/>
      </a:hlink>
      <a:folHlink>
        <a:srgbClr val="7979A5"/>
      </a:folHlink>
    </a:clrScheme>
    <a:fontScheme name="诗情画意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rgbClr val="3333CD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rgbClr val="3333CD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诗情画意 1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DC5900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2">
        <a:dk1>
          <a:srgbClr val="005FBE"/>
        </a:dk1>
        <a:lt1>
          <a:srgbClr val="FFFFDD"/>
        </a:lt1>
        <a:dk2>
          <a:srgbClr val="2C5884"/>
        </a:dk2>
        <a:lt2>
          <a:srgbClr val="C0C0C0"/>
        </a:lt2>
        <a:accent1>
          <a:srgbClr val="E9F7FF"/>
        </a:accent1>
        <a:accent2>
          <a:srgbClr val="F89400"/>
        </a:accent2>
        <a:accent3>
          <a:srgbClr val="FFFFEB"/>
        </a:accent3>
        <a:accent4>
          <a:srgbClr val="0050A2"/>
        </a:accent4>
        <a:accent5>
          <a:srgbClr val="F2FAFF"/>
        </a:accent5>
        <a:accent6>
          <a:srgbClr val="E18600"/>
        </a:accent6>
        <a:hlink>
          <a:srgbClr val="B20048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3">
        <a:dk1>
          <a:srgbClr val="5D5D8B"/>
        </a:dk1>
        <a:lt1>
          <a:srgbClr val="DAEADE"/>
        </a:lt1>
        <a:dk2>
          <a:srgbClr val="A25269"/>
        </a:dk2>
        <a:lt2>
          <a:srgbClr val="C0C0C0"/>
        </a:lt2>
        <a:accent1>
          <a:srgbClr val="FFFFDD"/>
        </a:accent1>
        <a:accent2>
          <a:srgbClr val="3399FF"/>
        </a:accent2>
        <a:accent3>
          <a:srgbClr val="EAF3EC"/>
        </a:accent3>
        <a:accent4>
          <a:srgbClr val="4E4E76"/>
        </a:accent4>
        <a:accent5>
          <a:srgbClr val="FFFFEB"/>
        </a:accent5>
        <a:accent6>
          <a:srgbClr val="2D8AE7"/>
        </a:accent6>
        <a:hlink>
          <a:srgbClr val="336699"/>
        </a:hlink>
        <a:folHlink>
          <a:srgbClr val="F08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4">
        <a:dk1>
          <a:srgbClr val="006666"/>
        </a:dk1>
        <a:lt1>
          <a:srgbClr val="CCECFF"/>
        </a:lt1>
        <a:dk2>
          <a:srgbClr val="336699"/>
        </a:dk2>
        <a:lt2>
          <a:srgbClr val="C0C0C0"/>
        </a:lt2>
        <a:accent1>
          <a:srgbClr val="FFFFCC"/>
        </a:accent1>
        <a:accent2>
          <a:srgbClr val="FF6600"/>
        </a:accent2>
        <a:accent3>
          <a:srgbClr val="E2F4FF"/>
        </a:accent3>
        <a:accent4>
          <a:srgbClr val="005656"/>
        </a:accent4>
        <a:accent5>
          <a:srgbClr val="FFFFE2"/>
        </a:accent5>
        <a:accent6>
          <a:srgbClr val="E75C00"/>
        </a:accent6>
        <a:hlink>
          <a:srgbClr val="0066FF"/>
        </a:hlink>
        <a:folHlink>
          <a:srgbClr val="BE547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5">
        <a:dk1>
          <a:srgbClr val="0033CC"/>
        </a:dk1>
        <a:lt1>
          <a:srgbClr val="FFE9E9"/>
        </a:lt1>
        <a:dk2>
          <a:srgbClr val="000000"/>
        </a:dk2>
        <a:lt2>
          <a:srgbClr val="C0C0C0"/>
        </a:lt2>
        <a:accent1>
          <a:srgbClr val="D5E5DB"/>
        </a:accent1>
        <a:accent2>
          <a:srgbClr val="3366FF"/>
        </a:accent2>
        <a:accent3>
          <a:srgbClr val="FFF2F2"/>
        </a:accent3>
        <a:accent4>
          <a:srgbClr val="002AAE"/>
        </a:accent4>
        <a:accent5>
          <a:srgbClr val="E7F0EA"/>
        </a:accent5>
        <a:accent6>
          <a:srgbClr val="2D5CE7"/>
        </a:accent6>
        <a:hlink>
          <a:srgbClr val="FF990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6">
        <a:dk1>
          <a:srgbClr val="336699"/>
        </a:dk1>
        <a:lt1>
          <a:srgbClr val="F4E9E0"/>
        </a:lt1>
        <a:dk2>
          <a:srgbClr val="DC5900"/>
        </a:dk2>
        <a:lt2>
          <a:srgbClr val="C0C0C0"/>
        </a:lt2>
        <a:accent1>
          <a:srgbClr val="E4E4E4"/>
        </a:accent1>
        <a:accent2>
          <a:srgbClr val="3399FF"/>
        </a:accent2>
        <a:accent3>
          <a:srgbClr val="F8F2ED"/>
        </a:accent3>
        <a:accent4>
          <a:srgbClr val="2A5682"/>
        </a:accent4>
        <a:accent5>
          <a:srgbClr val="EFEFEF"/>
        </a:accent5>
        <a:accent6>
          <a:srgbClr val="2D8AE7"/>
        </a:accent6>
        <a:hlink>
          <a:srgbClr val="CC0066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7">
        <a:dk1>
          <a:srgbClr val="CC3300"/>
        </a:dk1>
        <a:lt1>
          <a:srgbClr val="E5E5FF"/>
        </a:lt1>
        <a:dk2>
          <a:srgbClr val="565680"/>
        </a:dk2>
        <a:lt2>
          <a:srgbClr val="C0C0C0"/>
        </a:lt2>
        <a:accent1>
          <a:srgbClr val="E6E4EC"/>
        </a:accent1>
        <a:accent2>
          <a:srgbClr val="0066CC"/>
        </a:accent2>
        <a:accent3>
          <a:srgbClr val="F0F0FF"/>
        </a:accent3>
        <a:accent4>
          <a:srgbClr val="AE2A00"/>
        </a:accent4>
        <a:accent5>
          <a:srgbClr val="F0EFF4"/>
        </a:accent5>
        <a:accent6>
          <a:srgbClr val="005CB9"/>
        </a:accent6>
        <a:hlink>
          <a:srgbClr val="008080"/>
        </a:hlink>
        <a:folHlink>
          <a:srgbClr val="7B7B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8">
        <a:dk1>
          <a:srgbClr val="000099"/>
        </a:dk1>
        <a:lt1>
          <a:srgbClr val="FFE2C5"/>
        </a:lt1>
        <a:dk2>
          <a:srgbClr val="007D7A"/>
        </a:dk2>
        <a:lt2>
          <a:srgbClr val="C0C0C0"/>
        </a:lt2>
        <a:accent1>
          <a:srgbClr val="EAEAEA"/>
        </a:accent1>
        <a:accent2>
          <a:srgbClr val="B26EB4"/>
        </a:accent2>
        <a:accent3>
          <a:srgbClr val="FFEEDF"/>
        </a:accent3>
        <a:accent4>
          <a:srgbClr val="000082"/>
        </a:accent4>
        <a:accent5>
          <a:srgbClr val="F3F3F3"/>
        </a:accent5>
        <a:accent6>
          <a:srgbClr val="A163A3"/>
        </a:accent6>
        <a:hlink>
          <a:srgbClr val="CC3300"/>
        </a:hlink>
        <a:folHlink>
          <a:srgbClr val="0088E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9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6834A8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10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69CD0F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11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FF9933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Designs\Bold Stripes.pot</Template>
  <TotalTime>15629</TotalTime>
  <Pages>48</Pages>
  <Words>3685</Words>
  <Application>Microsoft Office PowerPoint</Application>
  <PresentationFormat>全屏显示(4:3)</PresentationFormat>
  <Paragraphs>763</Paragraphs>
  <Slides>70</Slides>
  <Notes>31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70</vt:i4>
      </vt:variant>
    </vt:vector>
  </HeadingPairs>
  <TitlesOfParts>
    <vt:vector size="81" baseType="lpstr">
      <vt:lpstr>Arial Unicode MS</vt:lpstr>
      <vt:lpstr>宋体</vt:lpstr>
      <vt:lpstr>Arial</vt:lpstr>
      <vt:lpstr>Comic Sans MS</vt:lpstr>
      <vt:lpstr>Courier New</vt:lpstr>
      <vt:lpstr>Lucida Console</vt:lpstr>
      <vt:lpstr>Tahoma</vt:lpstr>
      <vt:lpstr>Times New Roman</vt:lpstr>
      <vt:lpstr>Wingdings</vt:lpstr>
      <vt:lpstr>诗情画意</vt:lpstr>
      <vt:lpstr>幻灯片</vt:lpstr>
      <vt:lpstr>Chapter  3 Arithmetic for Computer</vt:lpstr>
      <vt:lpstr>Arithmetic for Computers</vt:lpstr>
      <vt:lpstr>Numbers</vt:lpstr>
      <vt:lpstr>Signed and Unsigned Numbers             Possible Representations</vt:lpstr>
      <vt:lpstr>PowerPoint 演示文稿</vt:lpstr>
      <vt:lpstr>PowerPoint 演示文稿</vt:lpstr>
      <vt:lpstr>PowerPoint 演示文稿</vt:lpstr>
      <vt:lpstr>Number formats</vt:lpstr>
      <vt:lpstr>PowerPoint 演示文稿</vt:lpstr>
      <vt:lpstr>PowerPoint 演示文稿</vt:lpstr>
      <vt:lpstr>sign extension    (lbu  vs.  lb)</vt:lpstr>
      <vt:lpstr>PowerPoint 演示文稿</vt:lpstr>
      <vt:lpstr>PowerPoint 演示文稿</vt:lpstr>
      <vt:lpstr>Addition &amp; subtraction</vt:lpstr>
      <vt:lpstr>Overflow</vt:lpstr>
      <vt:lpstr>Overflow conditions </vt:lpstr>
      <vt:lpstr>Integer Addition</vt:lpstr>
      <vt:lpstr>Integer Subtraction</vt:lpstr>
      <vt:lpstr>Arithmetic for Multimedia</vt:lpstr>
      <vt:lpstr>Multiplication</vt:lpstr>
      <vt:lpstr>Multiplication Hardware</vt:lpstr>
      <vt:lpstr>PowerPoint 演示文稿</vt:lpstr>
      <vt:lpstr>Multiplication Hardware</vt:lpstr>
      <vt:lpstr>PowerPoint 演示文稿</vt:lpstr>
      <vt:lpstr>PowerPoint 演示文稿</vt:lpstr>
      <vt:lpstr>PowerPoint 演示文稿</vt:lpstr>
      <vt:lpstr>PowerPoint 演示文稿</vt:lpstr>
      <vt:lpstr>Faster Multiplier</vt:lpstr>
      <vt:lpstr>PowerPoint 演示文稿</vt:lpstr>
      <vt:lpstr>PowerPoint 演示文稿</vt:lpstr>
      <vt:lpstr>PowerPoint 演示文稿</vt:lpstr>
      <vt:lpstr>RISC-V Multiplication</vt:lpstr>
      <vt:lpstr>RISC-V Multiplication</vt:lpstr>
      <vt:lpstr>PowerPoint 演示文稿</vt:lpstr>
      <vt:lpstr>PowerPoint 演示文稿</vt:lpstr>
      <vt:lpstr>PowerPoint 演示文稿</vt:lpstr>
      <vt:lpstr>Signed multiplication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Example 7/2 for Division V1 </vt:lpstr>
      <vt:lpstr>PowerPoint 演示文稿</vt:lpstr>
      <vt:lpstr>Division V2 (书上无V2,直接跳到V3）</vt:lpstr>
      <vt:lpstr>Division V2 (书上无V2,直接跳到V3）</vt:lpstr>
      <vt:lpstr>PowerPoint 演示文稿</vt:lpstr>
      <vt:lpstr>PowerPoint 演示文稿</vt:lpstr>
      <vt:lpstr>Division V3</vt:lpstr>
      <vt:lpstr>Division V3</vt:lpstr>
      <vt:lpstr>Signed division</vt:lpstr>
      <vt:lpstr>Optimized Divider</vt:lpstr>
      <vt:lpstr>Faster Division</vt:lpstr>
      <vt:lpstr>RISC-V Division</vt:lpstr>
      <vt:lpstr>PowerPoint 演示文稿</vt:lpstr>
      <vt:lpstr>3.6 Floating point numbers</vt:lpstr>
      <vt:lpstr>Floating point numbers</vt:lpstr>
      <vt:lpstr>IEEE 754 standard</vt:lpstr>
      <vt:lpstr>PowerPoint 演示文稿</vt:lpstr>
      <vt:lpstr>IEEE 754 standard</vt:lpstr>
      <vt:lpstr>IEEE 754 standard</vt:lpstr>
      <vt:lpstr>Example</vt:lpstr>
      <vt:lpstr>Limitations</vt:lpstr>
      <vt:lpstr>Floating point addition</vt:lpstr>
      <vt:lpstr>Example for Decimal</vt:lpstr>
      <vt:lpstr>Algorithm</vt:lpstr>
      <vt:lpstr>Example  y=0.5+(-0.4375) in binary</vt:lpstr>
      <vt:lpstr>Algorithm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three</dc:title>
  <dc:creator>SQS</dc:creator>
  <cp:lastModifiedBy>lukj</cp:lastModifiedBy>
  <cp:revision>450</cp:revision>
  <cp:lastPrinted>1997-09-04T16:36:12Z</cp:lastPrinted>
  <dcterms:created xsi:type="dcterms:W3CDTF">1997-08-29T18:22:54Z</dcterms:created>
  <dcterms:modified xsi:type="dcterms:W3CDTF">2021-03-15T16:37:53Z</dcterms:modified>
</cp:coreProperties>
</file>