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82"/>
  </p:notesMasterIdLst>
  <p:handoutMasterIdLst>
    <p:handoutMasterId r:id="rId83"/>
  </p:handoutMasterIdLst>
  <p:sldIdLst>
    <p:sldId id="503" r:id="rId2"/>
    <p:sldId id="591" r:id="rId3"/>
    <p:sldId id="506" r:id="rId4"/>
    <p:sldId id="508" r:id="rId5"/>
    <p:sldId id="565" r:id="rId6"/>
    <p:sldId id="564" r:id="rId7"/>
    <p:sldId id="584" r:id="rId8"/>
    <p:sldId id="512" r:id="rId9"/>
    <p:sldId id="566" r:id="rId10"/>
    <p:sldId id="567" r:id="rId11"/>
    <p:sldId id="518" r:id="rId12"/>
    <p:sldId id="589" r:id="rId13"/>
    <p:sldId id="590" r:id="rId14"/>
    <p:sldId id="522" r:id="rId15"/>
    <p:sldId id="523" r:id="rId16"/>
    <p:sldId id="524" r:id="rId17"/>
    <p:sldId id="592" r:id="rId18"/>
    <p:sldId id="593" r:id="rId19"/>
    <p:sldId id="594" r:id="rId20"/>
    <p:sldId id="595" r:id="rId21"/>
    <p:sldId id="596" r:id="rId22"/>
    <p:sldId id="612" r:id="rId23"/>
    <p:sldId id="603" r:id="rId24"/>
    <p:sldId id="604" r:id="rId25"/>
    <p:sldId id="611" r:id="rId26"/>
    <p:sldId id="606" r:id="rId27"/>
    <p:sldId id="605" r:id="rId28"/>
    <p:sldId id="598" r:id="rId29"/>
    <p:sldId id="599" r:id="rId30"/>
    <p:sldId id="600" r:id="rId31"/>
    <p:sldId id="601" r:id="rId32"/>
    <p:sldId id="602" r:id="rId33"/>
    <p:sldId id="607" r:id="rId34"/>
    <p:sldId id="608" r:id="rId35"/>
    <p:sldId id="609" r:id="rId36"/>
    <p:sldId id="610" r:id="rId37"/>
    <p:sldId id="447" r:id="rId38"/>
    <p:sldId id="559" r:id="rId39"/>
    <p:sldId id="454" r:id="rId40"/>
    <p:sldId id="578" r:id="rId41"/>
    <p:sldId id="579" r:id="rId42"/>
    <p:sldId id="581" r:id="rId43"/>
    <p:sldId id="613" r:id="rId44"/>
    <p:sldId id="456" r:id="rId45"/>
    <p:sldId id="582" r:id="rId46"/>
    <p:sldId id="468" r:id="rId47"/>
    <p:sldId id="620" r:id="rId48"/>
    <p:sldId id="585" r:id="rId49"/>
    <p:sldId id="619" r:id="rId50"/>
    <p:sldId id="469" r:id="rId51"/>
    <p:sldId id="621" r:id="rId52"/>
    <p:sldId id="473" r:id="rId53"/>
    <p:sldId id="615" r:id="rId54"/>
    <p:sldId id="616" r:id="rId55"/>
    <p:sldId id="617" r:id="rId56"/>
    <p:sldId id="618" r:id="rId57"/>
    <p:sldId id="474" r:id="rId58"/>
    <p:sldId id="475" r:id="rId59"/>
    <p:sldId id="476" r:id="rId60"/>
    <p:sldId id="570" r:id="rId61"/>
    <p:sldId id="458" r:id="rId62"/>
    <p:sldId id="572" r:id="rId63"/>
    <p:sldId id="459" r:id="rId64"/>
    <p:sldId id="460" r:id="rId65"/>
    <p:sldId id="461" r:id="rId66"/>
    <p:sldId id="462" r:id="rId67"/>
    <p:sldId id="463" r:id="rId68"/>
    <p:sldId id="501" r:id="rId69"/>
    <p:sldId id="573" r:id="rId70"/>
    <p:sldId id="583" r:id="rId71"/>
    <p:sldId id="465" r:id="rId72"/>
    <p:sldId id="466" r:id="rId73"/>
    <p:sldId id="467" r:id="rId74"/>
    <p:sldId id="577" r:id="rId75"/>
    <p:sldId id="622" r:id="rId76"/>
    <p:sldId id="623" r:id="rId77"/>
    <p:sldId id="624" r:id="rId78"/>
    <p:sldId id="625" r:id="rId79"/>
    <p:sldId id="626" r:id="rId80"/>
    <p:sldId id="627" r:id="rId81"/>
  </p:sldIdLst>
  <p:sldSz cx="9144000" cy="6858000" type="screen4x3"/>
  <p:notesSz cx="6858000" cy="9144000"/>
  <p:kinsoku lang="zh-CN" invalStChars="!),.:;?]}、。—ˇ¨〃々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3333CD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E3F5F3"/>
    <a:srgbClr val="E2F6EB"/>
    <a:srgbClr val="D9F1FF"/>
    <a:srgbClr val="FBFEDA"/>
    <a:srgbClr val="F1F6E2"/>
    <a:srgbClr val="EBEBED"/>
    <a:srgbClr val="03F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50" autoAdjust="0"/>
    <p:restoredTop sz="94628" autoAdjust="0"/>
  </p:normalViewPr>
  <p:slideViewPr>
    <p:cSldViewPr>
      <p:cViewPr varScale="1">
        <p:scale>
          <a:sx n="79" d="100"/>
          <a:sy n="79" d="100"/>
        </p:scale>
        <p:origin x="91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065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307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755504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AE0239-82E3-4543-BEBD-F828D6C76EAD}" type="datetime3">
              <a:rPr lang="en-AU" altLang="en-US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81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89C03-4545-48BA-9238-316567A91AB1}" type="slidenum">
              <a:rPr lang="en-AU" altLang="en-US" smtClean="0">
                <a:latin typeface="Times New Roman" panose="02020603050405020304" pitchFamily="18" charset="0"/>
              </a:rPr>
              <a:pPr/>
              <a:t>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81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956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835D31-ECFC-4B3A-B4C3-88EE9BE4EAF5}" type="datetime3">
              <a:rPr lang="en-AU" altLang="en-US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229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88D34CB-3C51-4892-BF93-449644468615}" type="slidenum">
              <a:rPr lang="en-AU" altLang="en-US" smtClean="0">
                <a:latin typeface="Times New Roman" panose="02020603050405020304" pitchFamily="18" charset="0"/>
              </a:rPr>
              <a:pPr/>
              <a:t>18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22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0909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C55D33-407A-4FD3-A48A-BBF6071D7E87}" type="datetime3">
              <a:rPr lang="en-AU" altLang="en-US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43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B7613D-27D6-4CFF-B055-D8A9E50B365A}" type="slidenum">
              <a:rPr lang="en-AU" altLang="en-US" smtClean="0">
                <a:latin typeface="Times New Roman" panose="02020603050405020304" pitchFamily="18" charset="0"/>
              </a:rPr>
              <a:pPr/>
              <a:t>19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43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5990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53DAFD9-0AD7-4D7D-88F1-1E1878FE0A0C}" type="datetime3">
              <a:rPr lang="en-AU" altLang="en-US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63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7B3586-FB56-48B8-BA34-4E47817C0C91}" type="slidenum">
              <a:rPr lang="en-AU" altLang="en-US" smtClean="0">
                <a:latin typeface="Times New Roman" panose="02020603050405020304" pitchFamily="18" charset="0"/>
              </a:rPr>
              <a:pPr/>
              <a:t>20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63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63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58249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9E471-5DF5-4CF9-A38E-0C981891B0E7}" type="datetime3">
              <a:rPr lang="en-AU" altLang="en-US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C2A5EF-2B8F-4896-B961-C0B91945CF13}" type="slidenum">
              <a:rPr lang="en-AU" altLang="en-US" smtClean="0">
                <a:latin typeface="Times New Roman" panose="02020603050405020304" pitchFamily="18" charset="0"/>
              </a:rPr>
              <a:pPr/>
              <a:t>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74531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59E471-5DF5-4CF9-A38E-0C981891B0E7}" type="datetime3">
              <a:rPr lang="en-AU" altLang="en-US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843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7C2A5EF-2B8F-4896-B961-C0B91945CF13}" type="slidenum">
              <a:rPr lang="en-AU" altLang="en-US" smtClean="0">
                <a:latin typeface="Times New Roman" panose="02020603050405020304" pitchFamily="18" charset="0"/>
              </a:rPr>
              <a:pPr/>
              <a:t>22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84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37966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DB62-A23A-4319-BB7D-F1157E77366A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FAA78D-1444-445A-ADC0-1935F4716AFD}" type="slidenum">
              <a:rPr lang="en-AU" altLang="en-US" smtClean="0">
                <a:latin typeface="Times New Roman" panose="02020603050405020304" pitchFamily="18" charset="0"/>
              </a:rPr>
              <a:pPr/>
              <a:t>23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15695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3A568-B94A-4534-B955-0603DFA74BBD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AA043C-9516-4FFA-8385-EA10D62694AF}" type="slidenum">
              <a:rPr lang="en-AU" altLang="en-US" smtClean="0">
                <a:latin typeface="Times New Roman" panose="02020603050405020304" pitchFamily="18" charset="0"/>
              </a:rPr>
              <a:pPr/>
              <a:t>24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31203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D3A568-B94A-4534-B955-0603DFA74BBD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AA043C-9516-4FFA-8385-EA10D62694AF}" type="slidenum">
              <a:rPr lang="en-AU" altLang="en-US" smtClean="0">
                <a:latin typeface="Times New Roman" panose="02020603050405020304" pitchFamily="18" charset="0"/>
              </a:rPr>
              <a:pPr/>
              <a:t>25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1304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02DB62-A23A-4319-BB7D-F1157E77366A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048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FAA78D-1444-445A-ADC0-1935F4716AFD}" type="slidenum">
              <a:rPr lang="en-AU" altLang="en-US" smtClean="0">
                <a:latin typeface="Times New Roman" panose="02020603050405020304" pitchFamily="18" charset="0"/>
              </a:rPr>
              <a:pPr/>
              <a:t>26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04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04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644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54811E-D101-4584-9916-71E7FCCE80D3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458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00F6661-E6DD-4ED8-9439-10AB4A1D3F72}" type="slidenum">
              <a:rPr lang="en-AU" altLang="en-US" smtClean="0">
                <a:latin typeface="Times New Roman" panose="02020603050405020304" pitchFamily="18" charset="0"/>
              </a:rPr>
              <a:pPr/>
              <a:t>27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45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158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982543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9E8D71-F46E-48E4-A214-49A1944255D8}" type="datetime3">
              <a:rPr lang="en-AU" altLang="en-US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253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253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C203E0-DF84-49C9-8609-BF57E49F95E0}" type="slidenum">
              <a:rPr lang="en-AU" altLang="en-US" smtClean="0">
                <a:latin typeface="Times New Roman" panose="02020603050405020304" pitchFamily="18" charset="0"/>
              </a:rPr>
              <a:pPr/>
              <a:t>28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25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26140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647C19-6233-4750-977B-5F7BB46C16DD}" type="datetime3">
              <a:rPr lang="en-AU" altLang="en-US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0CA703-C586-4ED4-ABAA-5244424B1986}" type="slidenum">
              <a:rPr lang="en-AU" altLang="en-US" smtClean="0">
                <a:latin typeface="Times New Roman" panose="02020603050405020304" pitchFamily="18" charset="0"/>
              </a:rPr>
              <a:pPr/>
              <a:t>32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129261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C263DE-AE2A-4F82-ABC8-238A46E464DE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255536D-5801-4D96-8192-697851F62968}" type="slidenum">
              <a:rPr lang="en-AU" altLang="en-US" smtClean="0">
                <a:latin typeface="Times New Roman" panose="02020603050405020304" pitchFamily="18" charset="0"/>
              </a:rPr>
              <a:pPr/>
              <a:t>33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63358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71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4B7EFADB-B0F8-436A-9ACE-EEF38E97D825}" type="slidenum">
              <a:rPr lang="zh-CN" altLang="en-US" sz="1200"/>
              <a:pPr algn="r"/>
              <a:t>38</a:t>
            </a:fld>
            <a:endParaRPr lang="en-US" altLang="zh-CN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5644288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3E1B436-78F4-4E6E-8407-0D682D112708}" type="slidenum">
              <a:rPr lang="zh-CN" altLang="en-US" sz="1200"/>
              <a:pPr algn="r"/>
              <a:t>40</a:t>
            </a:fld>
            <a:endParaRPr lang="en-US" altLang="zh-CN" sz="120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566439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34F82565-9171-41F1-8EC8-E5E923F82806}" type="slidenum">
              <a:rPr lang="zh-CN" altLang="en-US" sz="1200"/>
              <a:pPr algn="r"/>
              <a:t>41</a:t>
            </a:fld>
            <a:endParaRPr lang="en-US" altLang="zh-CN" sz="120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1425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2C6316B-5D99-4D39-8572-01FEF16D1DFA}" type="slidenum">
              <a:rPr lang="zh-CN" altLang="en-US" sz="1200"/>
              <a:pPr algn="r"/>
              <a:t>42</a:t>
            </a:fld>
            <a:endParaRPr lang="en-US" altLang="zh-CN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0709313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/>
            <a:fld id="{5CCA4A03-C281-46AD-B127-3686EBFAB01B}" type="slidenum">
              <a:rPr lang="zh-CN" altLang="en-US" sz="1200"/>
              <a:pPr algn="r"/>
              <a:t>45</a:t>
            </a:fld>
            <a:endParaRPr lang="en-US" altLang="zh-CN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641551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29D75E9-43C1-4C67-9B1F-2D2B73D7FC1F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8D9531-AFAD-4BD8-8E21-CD9869D6AE0D}" type="slidenum">
              <a:rPr lang="en-AU" altLang="en-US" smtClean="0">
                <a:latin typeface="Times New Roman" panose="02020603050405020304" pitchFamily="18" charset="0"/>
              </a:rPr>
              <a:pPr/>
              <a:t>53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3220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D90CD07-523B-44A6-A190-6E4DD5A8CE88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9004206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E41770-4589-4B45-A818-F208712FA03B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7A4E81-F8EB-4FA7-B5EF-859B0F949C92}" type="slidenum">
              <a:rPr lang="en-AU" altLang="en-US" smtClean="0">
                <a:latin typeface="Times New Roman" panose="02020603050405020304" pitchFamily="18" charset="0"/>
              </a:rPr>
              <a:pPr/>
              <a:t>54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36281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302B448-DB77-452B-BDA6-6B6FF8B7CD40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65856D-7734-4047-AB88-9ACA392C7961}" type="slidenum">
              <a:rPr lang="en-AU" altLang="en-US" smtClean="0">
                <a:latin typeface="Times New Roman" panose="02020603050405020304" pitchFamily="18" charset="0"/>
              </a:rPr>
              <a:pPr/>
              <a:t>55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36283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24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E8D557-210B-4F53-995A-370AD1C8FC36}" type="slidenum">
              <a:rPr lang="zh-CN" altLang="en-US"/>
              <a:pPr/>
              <a:t>74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7778977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68669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Guard, rounding, sticky bit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463" y="8685878"/>
            <a:ext cx="2972004" cy="456704"/>
          </a:xfrm>
          <a:prstGeom prst="rect">
            <a:avLst/>
          </a:prstGeom>
        </p:spPr>
        <p:txBody>
          <a:bodyPr lIns="84408" tIns="42204" rIns="84408" bIns="42204"/>
          <a:lstStyle/>
          <a:p>
            <a:fld id="{277FC8F2-A438-4C9F-90F9-E87482077A15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513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961640-702F-4C24-A19C-6E1920990568}" type="datetime3">
              <a:rPr lang="en-AU" altLang="en-US" smtClean="0">
                <a:latin typeface="Times New Roman" panose="02020603050405020304" pitchFamily="18" charset="0"/>
              </a:rPr>
              <a:pPr/>
              <a:t>23 March, 2021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4F8BDC-CB39-45B5-97B9-2FBBABBD88BC}" type="slidenum">
              <a:rPr lang="en-AU" altLang="en-US" smtClean="0">
                <a:latin typeface="Times New Roman" panose="02020603050405020304" pitchFamily="18" charset="0"/>
              </a:rPr>
              <a:pPr/>
              <a:t>80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034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34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0927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4FB2254-1F0D-448A-9D56-E884D4444CCB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440434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597F61-E6B4-4146-B644-332359466D9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423582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B45AA1-A28B-48F5-AA39-8E67599CD7B6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34853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3333CD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11FCF3-51E0-4B65-BCE1-6E6C4C18BBF7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80257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3271019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51EE81-E2B8-4096-AF96-1042AA69970A}" type="datetime3">
              <a:rPr lang="en-AU" altLang="en-US">
                <a:latin typeface="Times New Roman" panose="02020603050405020304" pitchFamily="18" charset="0"/>
              </a:rPr>
              <a:pPr/>
              <a:t>23 March, 2021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mtClean="0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1024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022725" y="9723438"/>
            <a:ext cx="3076575" cy="5111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3ACD72-5C64-4261-8EC4-BE4843238E05}" type="slidenum">
              <a:rPr lang="en-AU" altLang="en-US" smtClean="0">
                <a:latin typeface="Times New Roman" panose="02020603050405020304" pitchFamily="18" charset="0"/>
              </a:rPr>
              <a:pPr/>
              <a:t>17</a:t>
            </a:fld>
            <a:endParaRPr lang="en-AU" altLang="en-US" smtClean="0">
              <a:latin typeface="Times New Roman" panose="02020603050405020304" pitchFamily="18" charset="0"/>
            </a:endParaRPr>
          </a:p>
        </p:txBody>
      </p:sp>
      <p:sp>
        <p:nvSpPr>
          <p:cNvPr id="102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87411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731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600" b="1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0A78CE-D8F2-46CF-A961-E98F75137066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501529-20F1-4608-9F63-FB48CAF179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672369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CB60A-1B55-47DC-8F45-86F2CEF72C47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73456A-1C76-4BEA-8EFD-EEA31AD36E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72162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3238" y="609600"/>
            <a:ext cx="2182812" cy="54895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399213" cy="54895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B7610-37A6-4713-A413-D64773957C47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95A02F-D0ED-41A5-BAE1-A8956B0394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1882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09600"/>
            <a:ext cx="854075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1875" y="1905000"/>
            <a:ext cx="4194175" cy="41941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0D726-C47B-4DD7-B01C-0F9038C9888D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BDAB4D-D7E3-410E-B92A-6D49B1792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4133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28AD58-7E0B-4296-B3D3-04697DFAA1AD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5F115-FBEC-411B-926D-2ECDC8AD92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41061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C0318-8E20-47B0-B0DF-4B412B8C9324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6CEEA-7153-4061-9A21-FC2F72A75A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345707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187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050D1D-5116-4465-9CBD-AEAE4B52BD15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03861-74A3-442B-91CA-B6B6E7C704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55781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DF7758-8844-4F6E-86F1-3EFF52F17331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E6347-52E2-4FD7-BF61-39764AA6B8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01848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CDD73C-DE3A-4E0F-867D-270EF670BAD3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614AEA-AB9C-4EBB-A78C-82992650A3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469674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CAB4F-7AE0-4C08-ACAE-C37039D77D80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E1C8E-5B8F-4392-BCB6-CD35BFB395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3929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B089F-C064-4986-8ABC-7B69F3108FEC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D89A1-CD00-4902-BF9F-8185DA07C4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336690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B98B7-8E06-4EDF-BB0E-728524EF84CF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77E512-FFAE-4FFC-9DF0-50E8A63F73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71892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95300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962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b="0">
                <a:solidFill>
                  <a:schemeClr val="tx1"/>
                </a:solidFill>
                <a:latin typeface="Arial" charset="0"/>
                <a:ea typeface="Arial Unicode MS" pitchFamily="34" charset="-122"/>
              </a:defRPr>
            </a:lvl1pPr>
          </a:lstStyle>
          <a:p>
            <a:pPr>
              <a:defRPr/>
            </a:pPr>
            <a:fld id="{EE53D496-DCED-4752-A4DB-976D13BD4EBD}" type="datetime1">
              <a:rPr lang="zh-CN" altLang="en-US" smtClean="0"/>
              <a:t>2021/3/23</a:t>
            </a:fld>
            <a:endParaRPr lang="en-US" altLang="zh-CN"/>
          </a:p>
        </p:txBody>
      </p:sp>
      <p:sp>
        <p:nvSpPr>
          <p:cNvPr id="3962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11413" y="6408738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 b="0">
                <a:solidFill>
                  <a:schemeClr val="tx1"/>
                </a:solidFill>
                <a:latin typeface="Arial" charset="0"/>
                <a:ea typeface="Arial Unicode MS" pitchFamily="34" charset="-122"/>
              </a:defRPr>
            </a:lvl1pPr>
          </a:lstStyle>
          <a:p>
            <a:pPr>
              <a:defRPr/>
            </a:pPr>
            <a:r>
              <a:rPr lang="en-US" altLang="zh-CN" smtClean="0"/>
              <a:t>Chapter 3 — Arithmetic for Computers — 23</a:t>
            </a:r>
            <a:endParaRPr lang="en-US" altLang="zh-CN"/>
          </a:p>
        </p:txBody>
      </p:sp>
      <p:sp>
        <p:nvSpPr>
          <p:cNvPr id="396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 b="0">
                <a:solidFill>
                  <a:schemeClr val="tx1"/>
                </a:solidFill>
                <a:ea typeface="Arial Unicode MS" panose="020B0604020202020204" pitchFamily="34" charset="-122"/>
              </a:defRPr>
            </a:lvl1pPr>
          </a:lstStyle>
          <a:p>
            <a:pPr>
              <a:defRPr/>
            </a:pPr>
            <a:fld id="{9C391A73-B40B-4017-A753-E6296C7B89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  <p:sldLayoutId id="2147484093" r:id="rId12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Arial Unicode MS" pitchFamily="34" charset="-122"/>
          <a:cs typeface="Arial Unicode MS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b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b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1.e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11188" y="1916113"/>
            <a:ext cx="7847012" cy="3457575"/>
          </a:xfrm>
        </p:spPr>
        <p:txBody>
          <a:bodyPr/>
          <a:lstStyle/>
          <a:p>
            <a:pPr eaLnBrk="1" hangingPunct="1"/>
            <a:r>
              <a:rPr lang="en-US" altLang="zh-CN" sz="4800" smtClean="0">
                <a:latin typeface="Arial Unicode MS" panose="020B0604020202020204" pitchFamily="34" charset="-122"/>
              </a:rPr>
              <a:t>Chapter  3</a:t>
            </a:r>
            <a:br>
              <a:rPr lang="en-US" altLang="zh-CN" sz="4800" smtClean="0">
                <a:latin typeface="Arial Unicode MS" panose="020B0604020202020204" pitchFamily="34" charset="-122"/>
              </a:rPr>
            </a:br>
            <a:r>
              <a:rPr lang="en-US" altLang="zh-CN" sz="4800" smtClean="0">
                <a:solidFill>
                  <a:schemeClr val="tx1"/>
                </a:solidFill>
                <a:latin typeface="Arial Unicode MS" panose="020B0604020202020204" pitchFamily="34" charset="-122"/>
              </a:rPr>
              <a:t>Arithmetic for Computer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501529-20F1-4608-9F63-FB48CAF179A5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500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Signed / Unsigned</a:t>
            </a:r>
          </a:p>
        </p:txBody>
      </p:sp>
      <p:sp>
        <p:nvSpPr>
          <p:cNvPr id="2355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142875" y="1563688"/>
            <a:ext cx="9269413" cy="415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zh-CN" altLang="en-US" sz="240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The hardware recognizes two formats: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unsigned (corresponding to the C declaration  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unsigned int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-- all numbers are positive, a 1 (of binary number) in the most significant bit  just means it is a really large number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signed (C declaration is  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signed int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or just  </a:t>
            </a:r>
            <a:r>
              <a:rPr lang="en-US" altLang="zh-CN" sz="2400">
                <a:solidFill>
                  <a:schemeClr val="accent2"/>
                </a:solidFill>
                <a:ea typeface="宋体" panose="02010600030101010101" pitchFamily="2" charset="-122"/>
              </a:rPr>
              <a:t>int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-- numbers can be +/-  , a 1 (of binary number) in the MSB means the number is negative. MSB----Most Significant Bit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225425" y="312738"/>
            <a:ext cx="28559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2560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484313"/>
            <a:ext cx="8382000" cy="4891087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altLang="zh-CN" sz="2400" dirty="0" err="1" smtClean="0">
                <a:cs typeface="Arial" panose="020B0604020202020204" pitchFamily="34" charset="0"/>
              </a:rPr>
              <a:t>lb</a:t>
            </a:r>
            <a:r>
              <a:rPr lang="en-US" altLang="zh-CN" sz="2400" dirty="0" smtClean="0">
                <a:cs typeface="Arial" panose="020B0604020202020204" pitchFamily="34" charset="0"/>
              </a:rPr>
              <a:t>  x5, 40(x6)      # sign extension: byte to </a:t>
            </a:r>
            <a:r>
              <a:rPr lang="en-US" altLang="zh-CN" sz="2400" dirty="0" err="1" smtClean="0">
                <a:cs typeface="Arial" panose="020B0604020202020204" pitchFamily="34" charset="0"/>
              </a:rPr>
              <a:t>doubleword</a:t>
            </a:r>
            <a:r>
              <a:rPr lang="en-US" altLang="zh-CN" sz="2400" dirty="0" smtClean="0">
                <a:cs typeface="Arial" panose="020B0604020202020204" pitchFamily="34" charset="0"/>
              </a:rPr>
              <a:t> (64 			 bits)</a:t>
            </a:r>
          </a:p>
          <a:p>
            <a:pPr eaLnBrk="1" hangingPunct="1">
              <a:defRPr/>
            </a:pPr>
            <a:r>
              <a:rPr lang="en-US" altLang="zh-CN" sz="2400" dirty="0" err="1" smtClean="0">
                <a:cs typeface="Arial" panose="020B0604020202020204" pitchFamily="34" charset="0"/>
              </a:rPr>
              <a:t>lbu</a:t>
            </a:r>
            <a:r>
              <a:rPr lang="en-US" altLang="zh-CN" sz="2400" dirty="0" smtClean="0">
                <a:cs typeface="Arial" panose="020B0604020202020204" pitchFamily="34" charset="0"/>
              </a:rPr>
              <a:t> x5,40(x6)   # unsigned extension, high 56 bits of 			     $x5 are all 0. </a:t>
            </a:r>
            <a:endParaRPr lang="en-US" altLang="zh-CN" sz="2400" dirty="0" smtClean="0"/>
          </a:p>
          <a:p>
            <a:pPr eaLnBrk="1" hangingPunct="1">
              <a:defRPr/>
            </a:pPr>
            <a:r>
              <a:rPr lang="en-US" altLang="zh-CN" sz="2400" dirty="0" smtClean="0">
                <a:cs typeface="Arial" panose="020B0604020202020204" pitchFamily="34" charset="0"/>
              </a:rPr>
              <a:t>Sign extension: byte to word (32 bits)</a:t>
            </a:r>
            <a:endParaRPr lang="en-US" altLang="zh-CN" sz="2400" dirty="0" smtClean="0"/>
          </a:p>
          <a:p>
            <a:pPr lvl="1" eaLnBrk="1" hangingPunct="1"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Take the lower 8 bits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Copy the highest bit to the remaining 24 bits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1111 1110 </a:t>
            </a:r>
            <a:r>
              <a:rPr lang="en-US" altLang="zh-CN" b="1" dirty="0" smtClean="0">
                <a:cs typeface="Arial" panose="020B0604020202020204" pitchFamily="34" charset="0"/>
              </a:rPr>
              <a:t>→</a:t>
            </a:r>
            <a:r>
              <a:rPr lang="en-US" altLang="zh-CN" dirty="0" smtClean="0">
                <a:cs typeface="Arial" panose="020B0604020202020204" pitchFamily="34" charset="0"/>
              </a:rPr>
              <a:t> 254 </a:t>
            </a:r>
            <a:r>
              <a:rPr lang="en-US" altLang="zh-CN" dirty="0">
                <a:cs typeface="Arial" panose="020B0604020202020204" pitchFamily="34" charset="0"/>
              </a:rPr>
              <a:t>(32 bits</a:t>
            </a:r>
            <a:r>
              <a:rPr lang="en-US" altLang="zh-CN" dirty="0" smtClean="0">
                <a:cs typeface="Arial" panose="020B0604020202020204" pitchFamily="34" charset="0"/>
              </a:rPr>
              <a:t>) , unsigned extension, 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cs typeface="Arial" panose="020B0604020202020204" pitchFamily="34" charset="0"/>
              </a:rPr>
              <a:t>  result: </a:t>
            </a:r>
            <a:r>
              <a:rPr lang="en-US" altLang="zh-CN" dirty="0" smtClean="0">
                <a:solidFill>
                  <a:srgbClr val="FF3300"/>
                </a:solidFill>
                <a:cs typeface="Arial" panose="020B0604020202020204" pitchFamily="34" charset="0"/>
              </a:rPr>
              <a:t>0000 0000 0000 0000</a:t>
            </a:r>
            <a:r>
              <a:rPr lang="en-US" altLang="zh-CN" dirty="0" smtClean="0"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cs typeface="Arial" panose="020B0604020202020204" pitchFamily="34" charset="0"/>
              </a:rPr>
              <a:t>0000 0000 </a:t>
            </a:r>
            <a:r>
              <a:rPr lang="en-US" altLang="zh-CN" dirty="0" smtClean="0">
                <a:cs typeface="Arial" panose="020B0604020202020204" pitchFamily="34" charset="0"/>
              </a:rPr>
              <a:t>1111 1110 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1111 1110 </a:t>
            </a:r>
            <a:r>
              <a:rPr lang="en-US" altLang="zh-CN" b="1" dirty="0" smtClean="0">
                <a:cs typeface="Arial" panose="020B0604020202020204" pitchFamily="34" charset="0"/>
              </a:rPr>
              <a:t>→</a:t>
            </a:r>
            <a:r>
              <a:rPr lang="en-US" altLang="zh-CN" dirty="0" smtClean="0">
                <a:cs typeface="Arial" panose="020B0604020202020204" pitchFamily="34" charset="0"/>
              </a:rPr>
              <a:t> -2 (32 bits) ,  sign extension,</a:t>
            </a:r>
            <a:endParaRPr lang="en-US" altLang="zh-CN" dirty="0" smtClean="0"/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>
                <a:cs typeface="Arial" panose="020B0604020202020204" pitchFamily="34" charset="0"/>
              </a:rPr>
              <a:t>	 result: </a:t>
            </a:r>
            <a:r>
              <a:rPr lang="en-US" altLang="zh-CN" dirty="0" smtClean="0">
                <a:solidFill>
                  <a:srgbClr val="FF3300"/>
                </a:solidFill>
                <a:cs typeface="Arial" panose="020B0604020202020204" pitchFamily="34" charset="0"/>
              </a:rPr>
              <a:t>1111 1111 1111 1111</a:t>
            </a:r>
            <a:r>
              <a:rPr lang="en-US" altLang="zh-CN" dirty="0" smtClean="0">
                <a:cs typeface="Arial" panose="020B0604020202020204" pitchFamily="34" charset="0"/>
              </a:rPr>
              <a:t> </a:t>
            </a:r>
            <a:r>
              <a:rPr lang="en-US" altLang="zh-CN" dirty="0" smtClean="0">
                <a:solidFill>
                  <a:srgbClr val="FF3300"/>
                </a:solidFill>
                <a:cs typeface="Arial" panose="020B0604020202020204" pitchFamily="34" charset="0"/>
              </a:rPr>
              <a:t>1111 1111 </a:t>
            </a:r>
            <a:r>
              <a:rPr lang="en-US" altLang="zh-CN" dirty="0" smtClean="0">
                <a:cs typeface="Arial" panose="020B0604020202020204" pitchFamily="34" charset="0"/>
              </a:rPr>
              <a:t>1111 1110</a:t>
            </a:r>
          </a:p>
        </p:txBody>
      </p:sp>
      <p:sp>
        <p:nvSpPr>
          <p:cNvPr id="25605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8032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400" b="0" smtClean="0">
                <a:solidFill>
                  <a:srgbClr val="FF3300"/>
                </a:solidFill>
              </a:rPr>
              <a:t>sign extension</a:t>
            </a:r>
            <a:r>
              <a:rPr lang="en-US" altLang="zh-CN" sz="4400" smtClean="0"/>
              <a:t>    (lbu  vs.  lb)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8693150" cy="590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2800"/>
            <a:ext cx="9144000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557213"/>
            <a:ext cx="8540750" cy="1143000"/>
          </a:xfrm>
        </p:spPr>
        <p:txBody>
          <a:bodyPr/>
          <a:lstStyle/>
          <a:p>
            <a:pPr algn="l" eaLnBrk="1" hangingPunct="1"/>
            <a:r>
              <a:rPr lang="en-US" altLang="zh-CN" dirty="0" smtClean="0">
                <a:solidFill>
                  <a:srgbClr val="FF3300"/>
                </a:solidFill>
              </a:rPr>
              <a:t>Addition &amp; subtraction</a:t>
            </a:r>
          </a:p>
        </p:txBody>
      </p:sp>
      <p:sp>
        <p:nvSpPr>
          <p:cNvPr id="348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84313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mtClean="0"/>
              <a:t>Adding bit by bit, carries -&gt; next digit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Subtraction</a:t>
            </a:r>
          </a:p>
          <a:p>
            <a:pPr lvl="1" eaLnBrk="1" hangingPunct="1"/>
            <a:r>
              <a:rPr lang="en-US" altLang="zh-CN" smtClean="0"/>
              <a:t>Directly</a:t>
            </a:r>
          </a:p>
          <a:p>
            <a:pPr lvl="1" eaLnBrk="1" hangingPunct="1"/>
            <a:r>
              <a:rPr lang="en-US" altLang="zh-CN" smtClean="0"/>
              <a:t>Addition of 2's complement</a:t>
            </a:r>
          </a:p>
          <a:p>
            <a:pPr lvl="1" eaLnBrk="1" hangingPunct="1"/>
            <a:endParaRPr lang="en-US" altLang="zh-CN" smtClean="0"/>
          </a:p>
        </p:txBody>
      </p:sp>
      <p:pic>
        <p:nvPicPr>
          <p:cNvPr id="34821" name="Picture 4" descr="addsu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2276475"/>
            <a:ext cx="294957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5" descr="addsub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652963"/>
            <a:ext cx="294957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6" descr="addsub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4652963"/>
            <a:ext cx="2949575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0"/>
            <a:ext cx="8540750" cy="836613"/>
          </a:xfrm>
        </p:spPr>
        <p:txBody>
          <a:bodyPr/>
          <a:lstStyle/>
          <a:p>
            <a:pPr algn="l" eaLnBrk="1" hangingPunct="1"/>
            <a:r>
              <a:rPr lang="en-US" altLang="zh-CN" smtClean="0">
                <a:solidFill>
                  <a:srgbClr val="FF3300"/>
                </a:solidFill>
              </a:rPr>
              <a:t>Overflow</a:t>
            </a:r>
          </a:p>
        </p:txBody>
      </p:sp>
      <p:sp>
        <p:nvSpPr>
          <p:cNvPr id="3584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836613"/>
            <a:ext cx="8540750" cy="4770437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Overflow occurs when the result of an operation can not be represented with the available hardware,</a:t>
            </a:r>
          </a:p>
          <a:p>
            <a:pPr eaLnBrk="1" hangingPunct="1"/>
            <a:r>
              <a:rPr lang="en-US" altLang="zh-CN" sz="2400" smtClean="0"/>
              <a:t>The sum of two unsigned numbers can exceed any representation</a:t>
            </a:r>
          </a:p>
          <a:p>
            <a:pPr eaLnBrk="1" hangingPunct="1"/>
            <a:endParaRPr lang="en-US" altLang="zh-CN" sz="2400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z="2200" smtClean="0"/>
              <a:t>The difference of two numbers can exceed any representation</a:t>
            </a:r>
          </a:p>
          <a:p>
            <a:pPr eaLnBrk="1" hangingPunct="1"/>
            <a:r>
              <a:rPr lang="en-US" altLang="zh-CN" sz="2400" smtClean="0"/>
              <a:t>2's complement: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en-US" altLang="zh-CN" sz="2400" smtClean="0"/>
              <a:t>Numbers change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sign and size</a:t>
            </a:r>
          </a:p>
        </p:txBody>
      </p:sp>
      <p:pic>
        <p:nvPicPr>
          <p:cNvPr id="35845" name="Picture 4" descr="overf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349500"/>
            <a:ext cx="298291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5" descr="overf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4365625"/>
            <a:ext cx="2982912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7" name="Oval 6"/>
          <p:cNvSpPr>
            <a:spLocks noChangeArrowheads="1"/>
          </p:cNvSpPr>
          <p:nvPr/>
        </p:nvSpPr>
        <p:spPr bwMode="auto">
          <a:xfrm>
            <a:off x="2843213" y="3141663"/>
            <a:ext cx="358775" cy="5048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35848" name="Oval 7"/>
          <p:cNvSpPr>
            <a:spLocks noChangeArrowheads="1"/>
          </p:cNvSpPr>
          <p:nvPr/>
        </p:nvSpPr>
        <p:spPr bwMode="auto">
          <a:xfrm>
            <a:off x="4405313" y="4340225"/>
            <a:ext cx="285750" cy="13684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6084888" y="4437063"/>
            <a:ext cx="358775" cy="3603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35850" name="Oval 9"/>
          <p:cNvSpPr>
            <a:spLocks noChangeArrowheads="1"/>
          </p:cNvSpPr>
          <p:nvPr/>
        </p:nvSpPr>
        <p:spPr bwMode="auto">
          <a:xfrm>
            <a:off x="6372225" y="4797425"/>
            <a:ext cx="358775" cy="360363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35851" name="Oval 10"/>
          <p:cNvSpPr>
            <a:spLocks noChangeArrowheads="1"/>
          </p:cNvSpPr>
          <p:nvPr/>
        </p:nvSpPr>
        <p:spPr bwMode="auto">
          <a:xfrm>
            <a:off x="6084888" y="5229225"/>
            <a:ext cx="358775" cy="360363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3200" smtClean="0">
                <a:solidFill>
                  <a:srgbClr val="FF3300"/>
                </a:solidFill>
              </a:rPr>
              <a:t>Overflow conditions</a:t>
            </a:r>
            <a:br>
              <a:rPr lang="en-US" altLang="zh-CN" sz="3200" smtClean="0">
                <a:solidFill>
                  <a:srgbClr val="FF3300"/>
                </a:solidFill>
              </a:rPr>
            </a:br>
            <a:endParaRPr lang="en-US" altLang="zh-CN" sz="3200" smtClean="0">
              <a:solidFill>
                <a:srgbClr val="FF3300"/>
              </a:solidFill>
            </a:endParaRPr>
          </a:p>
        </p:txBody>
      </p:sp>
      <p:sp>
        <p:nvSpPr>
          <p:cNvPr id="3686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557338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mtClean="0"/>
              <a:t>General overflow conditions for signed  integer and 2’s complement</a:t>
            </a:r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Reaction on overflow</a:t>
            </a:r>
          </a:p>
          <a:p>
            <a:pPr lvl="1" eaLnBrk="1" hangingPunct="1"/>
            <a:r>
              <a:rPr lang="en-US" altLang="zh-CN" smtClean="0"/>
              <a:t>Ignore ? C and Java ignore integer overflow.</a:t>
            </a:r>
          </a:p>
          <a:p>
            <a:pPr lvl="1" eaLnBrk="1" hangingPunct="1"/>
            <a:r>
              <a:rPr lang="en-US" altLang="zh-CN" smtClean="0"/>
              <a:t>Reaction of the OS</a:t>
            </a:r>
          </a:p>
          <a:p>
            <a:pPr lvl="1" eaLnBrk="1" hangingPunct="1"/>
            <a:r>
              <a:rPr lang="en-US" altLang="zh-CN" smtClean="0"/>
              <a:t>Signalling to application (Ada, Fortran,...),</a:t>
            </a:r>
          </a:p>
        </p:txBody>
      </p:sp>
      <p:pic>
        <p:nvPicPr>
          <p:cNvPr id="36869" name="Picture 4" descr="overf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492375"/>
            <a:ext cx="4754562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9" descr="f03-01-P37449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44675"/>
            <a:ext cx="6938962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99392"/>
            <a:ext cx="8540750" cy="1143000"/>
          </a:xfrm>
        </p:spPr>
        <p:txBody>
          <a:bodyPr/>
          <a:lstStyle/>
          <a:p>
            <a:pPr eaLnBrk="1" hangingPunct="1"/>
            <a:r>
              <a:rPr lang="en-AU" altLang="en-US" dirty="0" smtClean="0"/>
              <a:t>Integer Addition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674687"/>
          </a:xfrm>
        </p:spPr>
        <p:txBody>
          <a:bodyPr/>
          <a:lstStyle/>
          <a:p>
            <a:pPr eaLnBrk="1" hangingPunct="1"/>
            <a:r>
              <a:rPr lang="en-US" altLang="en-US" smtClean="0"/>
              <a:t>Example: 7 + 6</a:t>
            </a:r>
            <a:endParaRPr lang="en-AU" altLang="en-US" smtClean="0"/>
          </a:p>
        </p:txBody>
      </p:sp>
      <p:sp>
        <p:nvSpPr>
          <p:cNvPr id="9222" name="Text Box 4"/>
          <p:cNvSpPr txBox="1">
            <a:spLocks noChangeArrowheads="1"/>
          </p:cNvSpPr>
          <p:nvPr/>
        </p:nvSpPr>
        <p:spPr bwMode="auto">
          <a:xfrm rot="5400000">
            <a:off x="7369969" y="1407319"/>
            <a:ext cx="31813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§3.2 Addition and Subtraction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684213" y="3644900"/>
            <a:ext cx="7772400" cy="25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Overflow if result out of range</a:t>
            </a:r>
          </a:p>
          <a:p>
            <a:pPr lvl="1" eaLnBrk="1" hangingPunct="1"/>
            <a:r>
              <a:rPr lang="en-US" altLang="en-US" sz="2400" dirty="0"/>
              <a:t>Adding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and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operands, no overflow</a:t>
            </a:r>
          </a:p>
          <a:p>
            <a:pPr lvl="1" eaLnBrk="1" hangingPunct="1"/>
            <a:r>
              <a:rPr lang="en-US" altLang="en-US" sz="2400" dirty="0"/>
              <a:t>Adding two +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</a:t>
            </a:r>
          </a:p>
          <a:p>
            <a:pPr lvl="2" eaLnBrk="1" hangingPunct="1"/>
            <a:r>
              <a:rPr lang="en-US" altLang="en-US" sz="2000" dirty="0"/>
              <a:t>Overflow if result sign is 1</a:t>
            </a:r>
          </a:p>
          <a:p>
            <a:pPr lvl="1" eaLnBrk="1" hangingPunct="1"/>
            <a:r>
              <a:rPr lang="en-US" altLang="en-US" sz="2400" dirty="0"/>
              <a:t>Adding two –</a:t>
            </a:r>
            <a:r>
              <a:rPr lang="en-US" altLang="en-US" sz="2400" dirty="0" err="1"/>
              <a:t>ve</a:t>
            </a:r>
            <a:r>
              <a:rPr lang="en-US" altLang="en-US" sz="2400" dirty="0"/>
              <a:t> operands</a:t>
            </a:r>
          </a:p>
          <a:p>
            <a:pPr lvl="2" eaLnBrk="1" hangingPunct="1"/>
            <a:r>
              <a:rPr lang="en-US" altLang="en-US" sz="2000" dirty="0"/>
              <a:t>Overflow if result sign is 0</a:t>
            </a:r>
          </a:p>
        </p:txBody>
      </p:sp>
      <p:sp>
        <p:nvSpPr>
          <p:cNvPr id="9224" name="文本框 1"/>
          <p:cNvSpPr txBox="1">
            <a:spLocks noChangeArrowheads="1"/>
          </p:cNvSpPr>
          <p:nvPr/>
        </p:nvSpPr>
        <p:spPr bwMode="auto">
          <a:xfrm>
            <a:off x="6875463" y="4941888"/>
            <a:ext cx="32416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+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ve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 positive</a:t>
            </a:r>
          </a:p>
          <a:p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-</a:t>
            </a:r>
            <a:r>
              <a:rPr lang="en-US" altLang="zh-CN" sz="2000" dirty="0" err="1">
                <a:solidFill>
                  <a:srgbClr val="0000FF"/>
                </a:solidFill>
                <a:ea typeface="宋体" panose="02010600030101010101" pitchFamily="2" charset="-122"/>
              </a:rPr>
              <a:t>ve</a:t>
            </a:r>
            <a:r>
              <a:rPr lang="en-US" altLang="zh-CN" sz="2000" dirty="0">
                <a:solidFill>
                  <a:srgbClr val="0000FF"/>
                </a:solidFill>
                <a:ea typeface="宋体" panose="02010600030101010101" pitchFamily="2" charset="-122"/>
              </a:rPr>
              <a:t>: negative</a:t>
            </a:r>
            <a:endParaRPr lang="zh-CN" altLang="en-US" sz="20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1223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>
          <a:xfrm>
            <a:off x="-108520" y="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Integer Subtraction</a:t>
            </a:r>
            <a:endParaRPr lang="en-AU" altLang="en-US" dirty="0" smtClean="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Add negation of second operand</a:t>
            </a:r>
          </a:p>
          <a:p>
            <a:pPr eaLnBrk="1" hangingPunct="1"/>
            <a:r>
              <a:rPr lang="en-US" altLang="en-US" sz="2800" dirty="0" smtClean="0"/>
              <a:t>Example: 7 – 6 = 7 + (–6)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400" dirty="0" smtClean="0"/>
              <a:t>	+7:	0000 0000 … 0000 0111</a:t>
            </a:r>
            <a:br>
              <a:rPr lang="en-US" altLang="en-US" sz="2400" dirty="0" smtClean="0"/>
            </a:br>
            <a:r>
              <a:rPr lang="en-US" altLang="en-US" sz="2400" u="sng" dirty="0" smtClean="0"/>
              <a:t>–6:	1111 1111 … 1111 1010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+1:	0000 0000 … 0000 0001</a:t>
            </a:r>
          </a:p>
          <a:p>
            <a:pPr eaLnBrk="1" hangingPunct="1"/>
            <a:r>
              <a:rPr lang="en-US" altLang="en-US" sz="2800" dirty="0" smtClean="0"/>
              <a:t>Overflow if result out of range</a:t>
            </a:r>
          </a:p>
          <a:p>
            <a:pPr lvl="1" eaLnBrk="1" hangingPunct="1"/>
            <a:r>
              <a:rPr lang="en-US" altLang="en-US" sz="2400" dirty="0" smtClean="0"/>
              <a:t>Subtracting two +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or two –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operands, no overflow</a:t>
            </a:r>
          </a:p>
          <a:p>
            <a:pPr lvl="1" eaLnBrk="1" hangingPunct="1"/>
            <a:r>
              <a:rPr lang="en-US" altLang="en-US" sz="2400" dirty="0" smtClean="0"/>
              <a:t>Subtracting +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from –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operand</a:t>
            </a:r>
          </a:p>
          <a:p>
            <a:pPr lvl="2" eaLnBrk="1" hangingPunct="1"/>
            <a:r>
              <a:rPr lang="en-US" altLang="en-US" sz="2000" dirty="0" smtClean="0"/>
              <a:t>Overflow if result sign is 0</a:t>
            </a:r>
          </a:p>
          <a:p>
            <a:pPr lvl="1" eaLnBrk="1" hangingPunct="1"/>
            <a:r>
              <a:rPr lang="en-US" altLang="en-US" sz="2400" dirty="0" smtClean="0"/>
              <a:t>Subtracting –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from +</a:t>
            </a:r>
            <a:r>
              <a:rPr lang="en-US" altLang="en-US" sz="2400" dirty="0" err="1" smtClean="0"/>
              <a:t>ve</a:t>
            </a:r>
            <a:r>
              <a:rPr lang="en-US" altLang="en-US" sz="2400" dirty="0" smtClean="0"/>
              <a:t> operand</a:t>
            </a:r>
          </a:p>
          <a:p>
            <a:pPr lvl="2" eaLnBrk="1" hangingPunct="1"/>
            <a:r>
              <a:rPr lang="en-US" altLang="en-US" sz="2000" dirty="0" smtClean="0"/>
              <a:t>Overflow if result sign is 1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3678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Arithmetic for Multimedia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Graphics and media processing operates on vectors of 8-bit and 16-bit data</a:t>
            </a:r>
          </a:p>
          <a:p>
            <a:pPr lvl="1" eaLnBrk="1" hangingPunct="1"/>
            <a:r>
              <a:rPr lang="en-AU" altLang="en-US" dirty="0" smtClean="0"/>
              <a:t>Use 64-bit adder</a:t>
            </a:r>
          </a:p>
          <a:p>
            <a:pPr lvl="2" eaLnBrk="1" hangingPunct="1"/>
            <a:r>
              <a:rPr lang="en-AU" altLang="en-US" dirty="0" smtClean="0"/>
              <a:t>Operate on 8</a:t>
            </a:r>
            <a:r>
              <a:rPr lang="en-US" altLang="en-US" dirty="0" smtClean="0">
                <a:cs typeface="Arial" panose="020B0604020202020204" pitchFamily="34" charset="0"/>
              </a:rPr>
              <a:t>×8-bit, 4×16-bit, or 2×32-bit vectors</a:t>
            </a:r>
          </a:p>
          <a:p>
            <a:pPr lvl="1" eaLnBrk="1" hangingPunct="1"/>
            <a:r>
              <a:rPr lang="en-US" altLang="en-US" dirty="0" smtClean="0">
                <a:cs typeface="Arial" panose="020B0604020202020204" pitchFamily="34" charset="0"/>
              </a:rPr>
              <a:t>SIMD (single-instruction, multiple-data)</a:t>
            </a:r>
          </a:p>
          <a:p>
            <a:pPr eaLnBrk="1" hangingPunct="1"/>
            <a:r>
              <a:rPr lang="en-US" altLang="en-US" dirty="0" smtClean="0">
                <a:cs typeface="Arial" panose="020B0604020202020204" pitchFamily="34" charset="0"/>
              </a:rPr>
              <a:t>Saturating operations</a:t>
            </a:r>
          </a:p>
          <a:p>
            <a:pPr lvl="1" eaLnBrk="1" hangingPunct="1"/>
            <a:r>
              <a:rPr lang="en-US" altLang="en-US" dirty="0" smtClean="0">
                <a:cs typeface="Arial" panose="020B0604020202020204" pitchFamily="34" charset="0"/>
              </a:rPr>
              <a:t>On overflow, result is largest representable value</a:t>
            </a:r>
            <a:r>
              <a:rPr lang="zh-CN" altLang="en-US" dirty="0" smtClean="0">
                <a:cs typeface="Arial" panose="020B0604020202020204" pitchFamily="34" charset="0"/>
              </a:rPr>
              <a:t>   </a:t>
            </a:r>
            <a:r>
              <a:rPr lang="zh-CN" altLang="en-US" sz="2400" dirty="0" smtClean="0">
                <a:cs typeface="Arial" panose="020B0604020202020204" pitchFamily="34" charset="0"/>
              </a:rPr>
              <a:t>（</a:t>
            </a:r>
            <a:r>
              <a:rPr lang="zh-CN" altLang="en-US" sz="2400" dirty="0" smtClean="0">
                <a:solidFill>
                  <a:srgbClr val="0000FF"/>
                </a:solidFill>
                <a:cs typeface="Arial" panose="020B0604020202020204" pitchFamily="34" charset="0"/>
              </a:rPr>
              <a:t>此处有删除</a:t>
            </a:r>
            <a:r>
              <a:rPr lang="zh-CN" altLang="en-US" sz="2400" dirty="0" smtClean="0">
                <a:cs typeface="Arial" panose="020B0604020202020204" pitchFamily="34" charset="0"/>
              </a:rPr>
              <a:t>）</a:t>
            </a:r>
            <a:endParaRPr lang="en-US" altLang="en-US" sz="2400" dirty="0" smtClean="0"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1478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Arithmetic for Computers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smtClean="0"/>
              <a:t>Operations on integers</a:t>
            </a:r>
          </a:p>
          <a:p>
            <a:pPr lvl="1" eaLnBrk="1" hangingPunct="1"/>
            <a:r>
              <a:rPr lang="en-AU" altLang="en-US" smtClean="0"/>
              <a:t>Addition and subtraction</a:t>
            </a:r>
          </a:p>
          <a:p>
            <a:pPr lvl="1" eaLnBrk="1" hangingPunct="1"/>
            <a:r>
              <a:rPr lang="en-AU" altLang="en-US" smtClean="0"/>
              <a:t>Multiplication and division</a:t>
            </a:r>
          </a:p>
          <a:p>
            <a:pPr lvl="1" eaLnBrk="1" hangingPunct="1"/>
            <a:r>
              <a:rPr lang="en-AU" altLang="en-US" smtClean="0"/>
              <a:t>Dealing with overflow</a:t>
            </a:r>
          </a:p>
          <a:p>
            <a:pPr eaLnBrk="1" hangingPunct="1"/>
            <a:r>
              <a:rPr lang="en-AU" altLang="en-US" smtClean="0"/>
              <a:t>Floating-point real numbers</a:t>
            </a:r>
          </a:p>
          <a:p>
            <a:pPr lvl="1" eaLnBrk="1" hangingPunct="1"/>
            <a:r>
              <a:rPr lang="en-AU" altLang="en-US" smtClean="0"/>
              <a:t>Representation and operations 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§3.1 Introduction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5117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31315" y="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Multiplication</a:t>
            </a:r>
            <a:endParaRPr lang="en-AU" altLang="en-US" dirty="0" smtClean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766762"/>
          </a:xfrm>
        </p:spPr>
        <p:txBody>
          <a:bodyPr/>
          <a:lstStyle/>
          <a:p>
            <a:pPr eaLnBrk="1" hangingPunct="1"/>
            <a:r>
              <a:rPr lang="en-US" altLang="en-US" smtClean="0"/>
              <a:t>Start with long-multiplication approach</a:t>
            </a:r>
            <a:endParaRPr lang="en-AU" altLang="en-US" smtClean="0"/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1808163" y="2349500"/>
            <a:ext cx="1250950" cy="2225675"/>
            <a:chOff x="703" y="1616"/>
            <a:chExt cx="788" cy="1402"/>
          </a:xfrm>
        </p:grpSpPr>
        <p:sp>
          <p:nvSpPr>
            <p:cNvPr id="15372" name="Text Box 5"/>
            <p:cNvSpPr txBox="1">
              <a:spLocks noChangeArrowheads="1"/>
            </p:cNvSpPr>
            <p:nvPr/>
          </p:nvSpPr>
          <p:spPr bwMode="auto">
            <a:xfrm>
              <a:off x="703" y="1616"/>
              <a:ext cx="788" cy="1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×  1001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   1000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  0000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 0000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1000  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Lucida Console" panose="020B0609040504020204" pitchFamily="49" charset="0"/>
                </a:rPr>
                <a:t>1001000</a:t>
              </a:r>
              <a:endParaRPr lang="en-AU" alt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15373" name="Line 6"/>
            <p:cNvSpPr>
              <a:spLocks noChangeShapeType="1"/>
            </p:cNvSpPr>
            <p:nvPr/>
          </p:nvSpPr>
          <p:spPr bwMode="auto">
            <a:xfrm flipH="1">
              <a:off x="703" y="2024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4" name="Line 7"/>
            <p:cNvSpPr>
              <a:spLocks noChangeShapeType="1"/>
            </p:cNvSpPr>
            <p:nvPr/>
          </p:nvSpPr>
          <p:spPr bwMode="auto">
            <a:xfrm flipH="1">
              <a:off x="703" y="279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66" name="Text Box 9"/>
          <p:cNvSpPr txBox="1">
            <a:spLocks noChangeArrowheads="1"/>
          </p:cNvSpPr>
          <p:nvPr/>
        </p:nvSpPr>
        <p:spPr bwMode="auto">
          <a:xfrm>
            <a:off x="682625" y="4803775"/>
            <a:ext cx="2305050" cy="925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Length of product is the sum of operand lengths</a:t>
            </a:r>
            <a:endParaRPr lang="en-AU" altLang="en-US" sz="1800"/>
          </a:p>
        </p:txBody>
      </p:sp>
      <p:sp>
        <p:nvSpPr>
          <p:cNvPr id="15367" name="AutoShape 10"/>
          <p:cNvSpPr>
            <a:spLocks/>
          </p:cNvSpPr>
          <p:nvPr/>
        </p:nvSpPr>
        <p:spPr bwMode="auto">
          <a:xfrm>
            <a:off x="179388" y="2090738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121634"/>
              <a:gd name="adj4" fmla="val 1448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multiplicand</a:t>
            </a:r>
            <a:endParaRPr lang="en-AU" altLang="en-US" sz="1600"/>
          </a:p>
        </p:txBody>
      </p:sp>
      <p:sp>
        <p:nvSpPr>
          <p:cNvPr id="15368" name="AutoShape 11"/>
          <p:cNvSpPr>
            <a:spLocks/>
          </p:cNvSpPr>
          <p:nvPr/>
        </p:nvSpPr>
        <p:spPr bwMode="auto">
          <a:xfrm>
            <a:off x="179388" y="2565400"/>
            <a:ext cx="1439862" cy="330200"/>
          </a:xfrm>
          <a:prstGeom prst="borderCallout1">
            <a:avLst>
              <a:gd name="adj1" fmla="val 34616"/>
              <a:gd name="adj2" fmla="val 105292"/>
              <a:gd name="adj3" fmla="val 69231"/>
              <a:gd name="adj4" fmla="val 14663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multiplier</a:t>
            </a:r>
            <a:endParaRPr lang="en-AU" altLang="en-US" sz="1600"/>
          </a:p>
        </p:txBody>
      </p:sp>
      <p:sp>
        <p:nvSpPr>
          <p:cNvPr id="15369" name="AutoShape 12"/>
          <p:cNvSpPr>
            <a:spLocks/>
          </p:cNvSpPr>
          <p:nvPr/>
        </p:nvSpPr>
        <p:spPr bwMode="auto">
          <a:xfrm>
            <a:off x="179388" y="4149725"/>
            <a:ext cx="1150937" cy="358775"/>
          </a:xfrm>
          <a:prstGeom prst="borderCallout1">
            <a:avLst>
              <a:gd name="adj1" fmla="val 31856"/>
              <a:gd name="adj2" fmla="val 106620"/>
              <a:gd name="adj3" fmla="val 58407"/>
              <a:gd name="adj4" fmla="val 1445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product</a:t>
            </a:r>
            <a:endParaRPr lang="en-AU" altLang="en-US" sz="1600"/>
          </a:p>
        </p:txBody>
      </p:sp>
      <p:sp>
        <p:nvSpPr>
          <p:cNvPr id="15370" name="Text Box 14"/>
          <p:cNvSpPr txBox="1">
            <a:spLocks noChangeArrowheads="1"/>
          </p:cNvSpPr>
          <p:nvPr/>
        </p:nvSpPr>
        <p:spPr bwMode="auto">
          <a:xfrm rot="5400000">
            <a:off x="7954169" y="823119"/>
            <a:ext cx="2012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§3.3 Multiplication</a:t>
            </a:r>
          </a:p>
        </p:txBody>
      </p:sp>
      <p:pic>
        <p:nvPicPr>
          <p:cNvPr id="1537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213" y="2276475"/>
            <a:ext cx="5197475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60385"/>
            <a:ext cx="9151869" cy="63011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12160" y="170080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 smtClean="0"/>
              <a:t>Unsigned integer multiply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467544" y="188640"/>
            <a:ext cx="777686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3.3 </a:t>
            </a:r>
            <a:r>
              <a:rPr lang="en-US" altLang="zh-CN" sz="3200" dirty="0"/>
              <a:t>Multiplication</a:t>
            </a:r>
            <a:endParaRPr lang="zh-CN" altLang="en-US" sz="3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3874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16632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Multiplication Hardware</a:t>
            </a:r>
            <a:endParaRPr lang="en-AU" altLang="en-US" dirty="0" smtClean="0"/>
          </a:p>
        </p:txBody>
      </p:sp>
      <p:sp>
        <p:nvSpPr>
          <p:cNvPr id="17412" name="AutoShape 5"/>
          <p:cNvSpPr>
            <a:spLocks/>
          </p:cNvSpPr>
          <p:nvPr/>
        </p:nvSpPr>
        <p:spPr bwMode="auto">
          <a:xfrm>
            <a:off x="6156970" y="4653757"/>
            <a:ext cx="1439863" cy="330200"/>
          </a:xfrm>
          <a:prstGeom prst="borderCallout1">
            <a:avLst>
              <a:gd name="adj1" fmla="val 34616"/>
              <a:gd name="adj2" fmla="val -5292"/>
              <a:gd name="adj3" fmla="val -167787"/>
              <a:gd name="adj4" fmla="val -403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ahoma" panose="020B0604030504040204" pitchFamily="34" charset="0"/>
              </a:rPr>
              <a:t>Initially 0</a:t>
            </a:r>
            <a:endParaRPr lang="en-AU" altLang="en-US" sz="1600">
              <a:latin typeface="Tahoma" panose="020B0604030504040204" pitchFamily="34" charset="0"/>
            </a:endParaRPr>
          </a:p>
        </p:txBody>
      </p:sp>
      <p:pic>
        <p:nvPicPr>
          <p:cNvPr id="17413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438275"/>
            <a:ext cx="3484562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124744"/>
            <a:ext cx="5199063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887787" y="5373216"/>
            <a:ext cx="52562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FF"/>
                </a:solidFill>
                <a:ea typeface="宋体" panose="02010600030101010101" pitchFamily="2" charset="-122"/>
              </a:rPr>
              <a:t>128-bit ALU has no 1-bit CF (carry flag),because no carry happens.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42652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340768"/>
            <a:ext cx="5652120" cy="4392488"/>
          </a:xfrm>
          <a:prstGeom prst="rect">
            <a:avLst/>
          </a:prstGeom>
        </p:spPr>
      </p:pic>
      <p:pic>
        <p:nvPicPr>
          <p:cNvPr id="17413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672"/>
            <a:ext cx="3484562" cy="579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3779912" y="54868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/>
              <a:t>0010*0011=2*3=6</a:t>
            </a:r>
          </a:p>
          <a:p>
            <a:r>
              <a:rPr lang="en-US" altLang="zh-CN" sz="2000" dirty="0" smtClean="0"/>
              <a:t>Multiplicand: 0010,   Multiplier:0011</a:t>
            </a:r>
          </a:p>
          <a:p>
            <a:r>
              <a:rPr lang="en-US" altLang="zh-CN" sz="2000" dirty="0" smtClean="0"/>
              <a:t>			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7694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Multiplication Hardware</a:t>
            </a:r>
            <a:endParaRPr lang="en-AU" altLang="en-US" dirty="0" smtClean="0"/>
          </a:p>
        </p:txBody>
      </p:sp>
      <p:sp>
        <p:nvSpPr>
          <p:cNvPr id="19460" name="文本框 7"/>
          <p:cNvSpPr txBox="1">
            <a:spLocks noChangeArrowheads="1"/>
          </p:cNvSpPr>
          <p:nvPr/>
        </p:nvSpPr>
        <p:spPr bwMode="auto">
          <a:xfrm>
            <a:off x="318120" y="908720"/>
            <a:ext cx="882015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64 loops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Each loop contains 3 step (3 cycles):</a:t>
            </a:r>
          </a:p>
          <a:p>
            <a:pPr lvl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If multipiler0==1 then multiplicand &lt;= multiplicand + product</a:t>
            </a:r>
          </a:p>
          <a:p>
            <a:pPr lvl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shift the multiplicand reg. left 1 bit</a:t>
            </a:r>
          </a:p>
          <a:p>
            <a:pPr lvl="1">
              <a:spcBef>
                <a:spcPct val="0"/>
              </a:spcBef>
              <a:buClrTx/>
              <a:buSzTx/>
              <a:buFontTx/>
              <a:buAutoNum type="circleNumDbPlain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shift the multiplier reg. right 1 bit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Total cycles = 64*3 =192, almost 200 clock cycles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Time optimization: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The speed up comes from performing 3 steps in 1 cycle in parallel, i.e. simultaneously.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For 3 registers: multiplicand, multiplier , product, value of each reg. changes at the end of a clock cycle simultaneously. 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</a:rPr>
              <a:t>192 cycles </a:t>
            </a:r>
            <a:r>
              <a:rPr lang="en-US" altLang="zh-CN" sz="2400" b="0" dirty="0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64 </a:t>
            </a:r>
            <a:r>
              <a:rPr lang="en-US" altLang="zh-CN" sz="2400" b="0" dirty="0" smtClean="0">
                <a:solidFill>
                  <a:srgbClr val="0000FF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cycles</a:t>
            </a:r>
            <a:endParaRPr lang="en-US" altLang="zh-CN" sz="18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5730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836613"/>
            <a:ext cx="4032250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3922713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矩形 5"/>
          <p:cNvSpPr>
            <a:spLocks noChangeArrowheads="1"/>
          </p:cNvSpPr>
          <p:nvPr/>
        </p:nvSpPr>
        <p:spPr bwMode="auto">
          <a:xfrm>
            <a:off x="611560" y="116632"/>
            <a:ext cx="8027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/>
              <a:t>Optimized </a:t>
            </a:r>
            <a:r>
              <a:rPr lang="en-US" altLang="en-US" dirty="0" smtClean="0"/>
              <a:t>Multiplier</a:t>
            </a:r>
            <a:r>
              <a:rPr lang="en-US" altLang="en-US" dirty="0"/>
              <a:t>: Less Register Size</a:t>
            </a:r>
            <a:endParaRPr lang="zh-CN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4005064"/>
            <a:ext cx="2448272" cy="259282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9468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836613"/>
            <a:ext cx="4032250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052513"/>
            <a:ext cx="3922713" cy="559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矩形 5"/>
          <p:cNvSpPr>
            <a:spLocks noChangeArrowheads="1"/>
          </p:cNvSpPr>
          <p:nvPr/>
        </p:nvSpPr>
        <p:spPr bwMode="auto">
          <a:xfrm>
            <a:off x="611560" y="116632"/>
            <a:ext cx="802798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en-US" dirty="0"/>
              <a:t>Optimized </a:t>
            </a:r>
            <a:r>
              <a:rPr lang="en-US" altLang="en-US" dirty="0" smtClean="0"/>
              <a:t>Multiplier</a:t>
            </a:r>
            <a:r>
              <a:rPr lang="en-US" altLang="en-US" dirty="0"/>
              <a:t>: Less Register Size</a:t>
            </a:r>
            <a:endParaRPr lang="zh-CN" altLang="en-US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1510" name="文本框 7"/>
          <p:cNvSpPr txBox="1">
            <a:spLocks noChangeArrowheads="1"/>
          </p:cNvSpPr>
          <p:nvPr/>
        </p:nvSpPr>
        <p:spPr bwMode="auto">
          <a:xfrm>
            <a:off x="4140200" y="3933825"/>
            <a:ext cx="4824413" cy="313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0000FF"/>
                </a:solidFill>
                <a:ea typeface="宋体" panose="02010600030101010101" pitchFamily="2" charset="-122"/>
              </a:rPr>
              <a:t>Put 64-bit multiplier into right half of product register.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0000FF"/>
                </a:solidFill>
                <a:ea typeface="宋体" panose="02010600030101010101" pitchFamily="2" charset="-122"/>
              </a:rPr>
              <a:t>64-bit ALU provides 64-bit sum and 1-bit CF (carry flag),total 65 bits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0000FF"/>
                </a:solidFill>
                <a:ea typeface="宋体" panose="02010600030101010101" pitchFamily="2" charset="-122"/>
              </a:rPr>
              <a:t>Product reg. also has 1 extra CF bit  in the left, this CF also shift right into MSB of product in each product right shift.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b="0" dirty="0">
                <a:solidFill>
                  <a:srgbClr val="0000FF"/>
                </a:solidFill>
                <a:ea typeface="宋体" panose="02010600030101010101" pitchFamily="2" charset="-122"/>
              </a:rPr>
              <a:t>ALU CF bit also move into product CF after each addition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endParaRPr lang="en-US" altLang="zh-CN" sz="1800" b="0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solidFill>
                  <a:srgbClr val="0000FF"/>
                </a:solidFill>
                <a:ea typeface="宋体" panose="02010600030101010101" pitchFamily="2" charset="-122"/>
              </a:rPr>
              <a:t> </a:t>
            </a:r>
            <a:endParaRPr lang="zh-CN" altLang="en-US" sz="1800" b="0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9381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文本框 7"/>
          <p:cNvSpPr txBox="1">
            <a:spLocks noChangeArrowheads="1"/>
          </p:cNvSpPr>
          <p:nvPr/>
        </p:nvSpPr>
        <p:spPr bwMode="auto">
          <a:xfrm>
            <a:off x="318120" y="908720"/>
            <a:ext cx="882015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b="0" dirty="0" smtClean="0">
                <a:solidFill>
                  <a:srgbClr val="0000FF"/>
                </a:solidFill>
              </a:rPr>
              <a:t>为什么</a:t>
            </a:r>
            <a:r>
              <a:rPr lang="en-US" altLang="zh-CN" sz="2400" b="0" dirty="0" smtClean="0">
                <a:solidFill>
                  <a:srgbClr val="0000FF"/>
                </a:solidFill>
              </a:rPr>
              <a:t>64</a:t>
            </a:r>
            <a:r>
              <a:rPr lang="zh-CN" altLang="en-US" sz="2400" b="0" dirty="0" smtClean="0">
                <a:solidFill>
                  <a:srgbClr val="0000FF"/>
                </a:solidFill>
              </a:rPr>
              <a:t>位加法器每次产生进位是可能的，必须放入乘积寄存器，不能忽略？</a:t>
            </a:r>
            <a:endParaRPr lang="en-US" altLang="zh-CN" sz="2400" b="0" dirty="0" smtClean="0">
              <a:solidFill>
                <a:srgbClr val="0000FF"/>
              </a:solidFill>
            </a:endParaRP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以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进制数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1110*1011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的乘法为例，下图红框中的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个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位数相加后有进位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，得到累加和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的最高位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是进位，必须放入</a:t>
            </a:r>
            <a:r>
              <a:rPr lang="zh-CN" altLang="en-US" sz="2000" b="0" dirty="0">
                <a:solidFill>
                  <a:srgbClr val="0000FF"/>
                </a:solidFill>
              </a:rPr>
              <a:t>乘积</a:t>
            </a:r>
            <a:r>
              <a:rPr lang="zh-CN" altLang="en-US" sz="2000" b="0" dirty="0" smtClean="0">
                <a:solidFill>
                  <a:srgbClr val="0000FF"/>
                </a:solidFill>
              </a:rPr>
              <a:t>寄存器，如果忽略这个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进位，</a:t>
            </a:r>
            <a:r>
              <a:rPr lang="en-US" altLang="zh-CN" sz="2000" b="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1110*1011</a:t>
            </a:r>
            <a:r>
              <a:rPr lang="zh-CN" altLang="en-US" sz="2000" b="0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的乘积（最终位于乘积寄存器）就会出错。</a:t>
            </a:r>
            <a:endParaRPr lang="en-US" altLang="zh-CN" sz="2000" b="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2852936"/>
            <a:ext cx="5184576" cy="3171032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16491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323850" y="2636838"/>
            <a:ext cx="8351838" cy="388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2400" b="0" dirty="0" smtClean="0">
                <a:solidFill>
                  <a:srgbClr val="0000FF"/>
                </a:solidFill>
              </a:rPr>
              <a:t>Time optimization</a:t>
            </a:r>
            <a:r>
              <a:rPr lang="en-US" altLang="en-US" sz="2400" b="0" dirty="0">
                <a:solidFill>
                  <a:srgbClr val="0000FF"/>
                </a:solidFill>
              </a:rPr>
              <a:t> : Less Cycles</a:t>
            </a:r>
            <a:endParaRPr lang="en-US" altLang="en-US" sz="2400" b="0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64 </a:t>
            </a:r>
            <a:r>
              <a:rPr lang="en-US" altLang="en-US" sz="2000" b="0" dirty="0" err="1" smtClean="0">
                <a:solidFill>
                  <a:srgbClr val="0000FF"/>
                </a:solidFill>
              </a:rPr>
              <a:t>loops,each</a:t>
            </a:r>
            <a:r>
              <a:rPr lang="en-US" altLang="en-US" sz="2000" b="0" dirty="0" smtClean="0">
                <a:solidFill>
                  <a:srgbClr val="0000FF"/>
                </a:solidFill>
              </a:rPr>
              <a:t> loop takes 1 cycle (originally each loop takes </a:t>
            </a:r>
            <a:r>
              <a:rPr lang="en-US" altLang="en-US" sz="2000" b="0" dirty="0">
                <a:solidFill>
                  <a:srgbClr val="0000FF"/>
                </a:solidFill>
              </a:rPr>
              <a:t>3</a:t>
            </a:r>
            <a:r>
              <a:rPr lang="en-US" altLang="en-US" sz="2000" b="0" dirty="0" smtClean="0">
                <a:solidFill>
                  <a:srgbClr val="0000FF"/>
                </a:solidFill>
              </a:rPr>
              <a:t> cycles)</a:t>
            </a:r>
          </a:p>
          <a:p>
            <a:pPr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If multipiler0==1 then do :</a:t>
            </a:r>
          </a:p>
          <a:p>
            <a:pPr lvl="1"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A1:P126-P63 &lt;= (multiplicand + upper 64-bit of product)</a:t>
            </a:r>
          </a:p>
          <a:p>
            <a:pPr lvl="1"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A2: P127 &lt;= ALU-CF</a:t>
            </a:r>
          </a:p>
          <a:p>
            <a:pPr lvl="1"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A3: lower 64 bits of product reg. shift right 1 bit ( P63=&gt;P62=&gt;P61=&gt;...P1=&gt;P0)</a:t>
            </a:r>
          </a:p>
          <a:p>
            <a:pPr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else do:   </a:t>
            </a:r>
          </a:p>
          <a:p>
            <a:pPr lvl="1" eaLnBrk="1" hangingPunct="1">
              <a:defRPr/>
            </a:pPr>
            <a:r>
              <a:rPr lang="en-US" altLang="en-US" sz="2000" b="0" dirty="0" smtClean="0">
                <a:solidFill>
                  <a:srgbClr val="0000FF"/>
                </a:solidFill>
              </a:rPr>
              <a:t>128-bit of product reg. shifts right 1 bit logically (0=&gt;P127=&gt;P126=&gt;P125=&gt;...P2=&gt;P1=&gt;P0)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188913"/>
            <a:ext cx="3960812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611188" y="1125538"/>
            <a:ext cx="42481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0" dirty="0">
                <a:solidFill>
                  <a:srgbClr val="0000FF"/>
                </a:solidFill>
              </a:rPr>
              <a:t>following A1,A2,A3 are done simultaneously in 1 cycle.</a:t>
            </a:r>
          </a:p>
          <a:p>
            <a:pPr eaLnBrk="1" hangingPunct="1"/>
            <a:r>
              <a:rPr lang="en-US" altLang="en-US" sz="2000" b="0" dirty="0">
                <a:solidFill>
                  <a:srgbClr val="0000FF"/>
                </a:solidFill>
              </a:rPr>
              <a:t>Product reg. has 128 bits: </a:t>
            </a:r>
            <a:r>
              <a:rPr lang="en-US" altLang="en-US" sz="2000" b="0" dirty="0" smtClean="0">
                <a:solidFill>
                  <a:srgbClr val="0000FF"/>
                </a:solidFill>
              </a:rPr>
              <a:t>P0, P1, P2, …  P126, P127</a:t>
            </a:r>
            <a:endParaRPr lang="en-US" altLang="en-US" sz="2000" b="0" dirty="0">
              <a:solidFill>
                <a:srgbClr val="0000FF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667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Faster Multiplier</a:t>
            </a:r>
            <a:endParaRPr lang="en-AU" altLang="en-US" dirty="0" smtClean="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270875" cy="1223962"/>
          </a:xfrm>
        </p:spPr>
        <p:txBody>
          <a:bodyPr/>
          <a:lstStyle/>
          <a:p>
            <a:pPr eaLnBrk="1" hangingPunct="1"/>
            <a:r>
              <a:rPr lang="en-US" altLang="en-US" smtClean="0"/>
              <a:t>Uses multiple adders</a:t>
            </a:r>
          </a:p>
          <a:p>
            <a:pPr lvl="1" eaLnBrk="1" hangingPunct="1"/>
            <a:r>
              <a:rPr lang="en-US" altLang="en-US" smtClean="0"/>
              <a:t>Cost/performance tradeoff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>
            <a:off x="684213" y="5157788"/>
            <a:ext cx="8270875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Can be pipelined</a:t>
            </a:r>
          </a:p>
          <a:p>
            <a:pPr lvl="1" eaLnBrk="1" hangingPunct="1"/>
            <a:r>
              <a:rPr lang="en-US" altLang="en-US"/>
              <a:t>Several multiplication performed in parallel</a:t>
            </a:r>
          </a:p>
        </p:txBody>
      </p:sp>
      <p:pic>
        <p:nvPicPr>
          <p:cNvPr id="2151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2333625"/>
            <a:ext cx="7294562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34821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1" y="1484784"/>
            <a:ext cx="8859698" cy="3815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3914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6588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Numbers</a:t>
            </a:r>
          </a:p>
        </p:txBody>
      </p:sp>
      <p:sp>
        <p:nvSpPr>
          <p:cNvPr id="71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1268413"/>
            <a:ext cx="854075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Binary numbers (base 2)</a:t>
            </a:r>
            <a:br>
              <a:rPr lang="en-US" altLang="zh-CN" sz="2400" dirty="0" smtClean="0"/>
            </a:br>
            <a:r>
              <a:rPr lang="en-US" altLang="zh-CN" sz="2400" dirty="0" smtClean="0"/>
              <a:t>0000, 0001, 0010, 0011, 0100, 0101, 0110, 0111,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1000, 1001...</a:t>
            </a:r>
            <a:br>
              <a:rPr lang="en-US" altLang="zh-CN" sz="2400" dirty="0" smtClean="0"/>
            </a:br>
            <a:r>
              <a:rPr lang="en-US" altLang="zh-CN" sz="2400" dirty="0" smtClean="0"/>
              <a:t>decimal:  0...2</a:t>
            </a:r>
            <a:r>
              <a:rPr lang="en-US" altLang="zh-CN" sz="2400" baseline="30000" dirty="0" smtClean="0"/>
              <a:t>n</a:t>
            </a:r>
            <a:r>
              <a:rPr lang="en-US" altLang="zh-CN" sz="2400" dirty="0" smtClean="0"/>
              <a:t>-1</a:t>
            </a:r>
            <a:br>
              <a:rPr lang="en-US" altLang="zh-CN" sz="2400" dirty="0" smtClean="0"/>
            </a:br>
            <a:endParaRPr lang="en-US" altLang="zh-CN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Of course it gets more complicated:</a:t>
            </a:r>
            <a:br>
              <a:rPr lang="en-US" altLang="zh-CN" sz="2400" dirty="0" smtClean="0"/>
            </a:br>
            <a:r>
              <a:rPr lang="en-US" altLang="zh-CN" sz="2400" dirty="0" smtClean="0"/>
              <a:t>	numbers are finite (overflow)</a:t>
            </a:r>
            <a:br>
              <a:rPr lang="en-US" altLang="zh-CN" sz="2400" dirty="0" smtClean="0"/>
            </a:br>
            <a:r>
              <a:rPr lang="en-US" altLang="zh-CN" sz="2400" dirty="0" smtClean="0"/>
              <a:t>	fractions and real numbers</a:t>
            </a:r>
            <a:br>
              <a:rPr lang="en-US" altLang="zh-CN" sz="2400" dirty="0" smtClean="0"/>
            </a:br>
            <a:r>
              <a:rPr lang="en-US" altLang="zh-CN" sz="2400" dirty="0" smtClean="0"/>
              <a:t>	negative numbers</a:t>
            </a:r>
            <a:br>
              <a:rPr lang="en-US" altLang="zh-CN" sz="2400" dirty="0" smtClean="0"/>
            </a:br>
            <a:r>
              <a:rPr lang="en-US" altLang="zh-CN" sz="2000" dirty="0" smtClean="0">
                <a:solidFill>
                  <a:srgbClr val="FF3300"/>
                </a:solidFill>
              </a:rPr>
              <a:t/>
            </a:r>
            <a:br>
              <a:rPr lang="en-US" altLang="zh-CN" sz="2000" dirty="0" smtClean="0">
                <a:solidFill>
                  <a:srgbClr val="FF3300"/>
                </a:solidFill>
              </a:rPr>
            </a:br>
            <a:endParaRPr lang="en-US" altLang="zh-CN" sz="2000" dirty="0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 smtClean="0"/>
              <a:t>How do we  represent negative numbers?</a:t>
            </a:r>
            <a:br>
              <a:rPr lang="en-US" altLang="zh-CN" sz="2400" dirty="0" smtClean="0"/>
            </a:br>
            <a:r>
              <a:rPr lang="en-US" altLang="zh-CN" sz="2400" dirty="0" smtClean="0"/>
              <a:t>	i.e., which bit patterns will represent which numbers?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341438"/>
            <a:ext cx="8785225" cy="386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1341438"/>
            <a:ext cx="4895850" cy="381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5239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组合 4"/>
          <p:cNvGrpSpPr>
            <a:grpSpLocks/>
          </p:cNvGrpSpPr>
          <p:nvPr/>
        </p:nvGrpSpPr>
        <p:grpSpPr bwMode="auto">
          <a:xfrm>
            <a:off x="250825" y="1125538"/>
            <a:ext cx="8642350" cy="3816350"/>
            <a:chOff x="251520" y="1124744"/>
            <a:chExt cx="7471695" cy="2758679"/>
          </a:xfrm>
        </p:grpSpPr>
        <p:pic>
          <p:nvPicPr>
            <p:cNvPr id="25604" name="图片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124744"/>
              <a:ext cx="3307367" cy="27586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1920" y="1844824"/>
              <a:ext cx="3871295" cy="1867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0066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RISC-V Multiplication</a:t>
            </a:r>
            <a:endParaRPr lang="en-AU" altLang="en-US" dirty="0" smtClean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Four multiply instructions:</a:t>
            </a:r>
          </a:p>
          <a:p>
            <a:pPr lvl="1" eaLnBrk="1" hangingPunct="1"/>
            <a:r>
              <a:rPr lang="en-US" altLang="en-US" sz="2400" dirty="0" err="1" smtClean="0"/>
              <a:t>mul</a:t>
            </a:r>
            <a:r>
              <a:rPr lang="en-US" altLang="en-US" sz="2400" dirty="0" smtClean="0"/>
              <a:t>:  multiply</a:t>
            </a:r>
          </a:p>
          <a:p>
            <a:pPr lvl="2" eaLnBrk="1" hangingPunct="1"/>
            <a:r>
              <a:rPr lang="en-US" altLang="en-US" sz="2000" dirty="0" smtClean="0"/>
              <a:t>Gives the lower 64 bits of the product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lkj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</a:rPr>
              <a:t>补充：这是带符号数乘法，还是无符号数乘法？答案：都适用且结果一样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en-US" sz="2400" dirty="0" err="1" smtClean="0"/>
              <a:t>mulh</a:t>
            </a:r>
            <a:r>
              <a:rPr lang="en-US" altLang="en-US" sz="2400" dirty="0" smtClean="0"/>
              <a:t>:  multiply high</a:t>
            </a:r>
          </a:p>
          <a:p>
            <a:pPr lvl="2" eaLnBrk="1" hangingPunct="1"/>
            <a:r>
              <a:rPr lang="en-US" altLang="en-US" sz="2000" dirty="0" smtClean="0"/>
              <a:t>Gives the upper 64 bits of the product, assuming the operands are signed</a:t>
            </a:r>
          </a:p>
          <a:p>
            <a:pPr lvl="1" eaLnBrk="1" hangingPunct="1"/>
            <a:r>
              <a:rPr lang="en-US" altLang="en-US" sz="2400" dirty="0" err="1" smtClean="0"/>
              <a:t>mulhu</a:t>
            </a:r>
            <a:r>
              <a:rPr lang="en-US" altLang="en-US" sz="2400" dirty="0" smtClean="0"/>
              <a:t>:  multiply high unsigned</a:t>
            </a:r>
          </a:p>
          <a:p>
            <a:pPr lvl="2" eaLnBrk="1" hangingPunct="1"/>
            <a:r>
              <a:rPr lang="en-US" altLang="en-US" sz="2000" dirty="0" smtClean="0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 sz="2400" dirty="0" err="1" smtClean="0"/>
              <a:t>mulhsu</a:t>
            </a:r>
            <a:r>
              <a:rPr lang="en-US" altLang="en-US" sz="2400" dirty="0" smtClean="0"/>
              <a:t>:  multiply high signed/unsigned</a:t>
            </a:r>
          </a:p>
          <a:p>
            <a:pPr lvl="2" eaLnBrk="1" hangingPunct="1"/>
            <a:r>
              <a:rPr lang="en-US" altLang="en-US" sz="2000" dirty="0" smtClean="0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mulh</a:t>
            </a:r>
            <a:r>
              <a:rPr lang="en-US" altLang="en-US" sz="2400" dirty="0" smtClean="0"/>
              <a:t> result to check for 64-bit overflow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796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RISC-V Multiplication</a:t>
            </a:r>
            <a:endParaRPr lang="en-AU" altLang="en-US" smtClean="0"/>
          </a:p>
        </p:txBody>
      </p:sp>
      <p:pic>
        <p:nvPicPr>
          <p:cNvPr id="34820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15888"/>
            <a:ext cx="7776418" cy="6672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文本框 6"/>
          <p:cNvSpPr txBox="1">
            <a:spLocks noChangeArrowheads="1"/>
          </p:cNvSpPr>
          <p:nvPr/>
        </p:nvSpPr>
        <p:spPr bwMode="auto">
          <a:xfrm>
            <a:off x="7488238" y="188913"/>
            <a:ext cx="1655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在书上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P190</a:t>
            </a:r>
            <a:endParaRPr lang="zh-CN" altLang="en-US" sz="1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0754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765174"/>
            <a:ext cx="8782742" cy="496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文本框 4"/>
          <p:cNvSpPr txBox="1">
            <a:spLocks noChangeArrowheads="1"/>
          </p:cNvSpPr>
          <p:nvPr/>
        </p:nvSpPr>
        <p:spPr bwMode="auto">
          <a:xfrm>
            <a:off x="7235825" y="260350"/>
            <a:ext cx="1657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rgbClr val="0000FF"/>
                </a:solidFill>
                <a:ea typeface="宋体" panose="02010600030101010101" pitchFamily="2" charset="-122"/>
              </a:rPr>
              <a:t>在书上</a:t>
            </a:r>
            <a:r>
              <a:rPr lang="en-US" altLang="zh-CN" sz="1800">
                <a:solidFill>
                  <a:srgbClr val="0000FF"/>
                </a:solidFill>
                <a:ea typeface="宋体" panose="02010600030101010101" pitchFamily="2" charset="-122"/>
              </a:rPr>
              <a:t>P190</a:t>
            </a:r>
            <a:endParaRPr lang="zh-CN" altLang="en-US" sz="180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0659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文本框 2"/>
          <p:cNvSpPr txBox="1">
            <a:spLocks noChangeArrowheads="1"/>
          </p:cNvSpPr>
          <p:nvPr/>
        </p:nvSpPr>
        <p:spPr bwMode="auto">
          <a:xfrm>
            <a:off x="539750" y="1052513"/>
            <a:ext cx="8280400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err="1">
                <a:solidFill>
                  <a:srgbClr val="000000"/>
                </a:solidFill>
                <a:ea typeface="宋体" panose="02010600030101010101" pitchFamily="2" charset="-122"/>
              </a:rPr>
              <a:t>Mul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指令：</a:t>
            </a:r>
            <a:r>
              <a:rPr lang="en-US" altLang="zh-CN" sz="1800" dirty="0" err="1">
                <a:solidFill>
                  <a:srgbClr val="000000"/>
                </a:solidFill>
                <a:ea typeface="宋体" panose="02010600030101010101" pitchFamily="2" charset="-122"/>
              </a:rPr>
              <a:t>mul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 x5, x6, x7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，适用于无符号数和补码表示的带符号数，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：无符号数乘法：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x5, x6, x7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都是无符号数，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x5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128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位乘积（无符号数）的低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64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U64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（无符号数）。</a:t>
            </a: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：带符号数乘法：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x5, x6, x7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都是带符号数，补码表示，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x5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128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位乘积（补码表示的带符号数）的低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64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V64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若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X6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X6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是相同的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串，并且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X7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X7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是相同的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串，则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X5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是相同的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bit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串。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 </a:t>
            </a:r>
            <a:endParaRPr lang="zh-CN" altLang="zh-CN" sz="1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举例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：上面的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64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位缩短到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作为带符号数，并且都是负数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, A=1011 1101=0xBD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B=1001 1110=0x9E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dirty="0" err="1">
                <a:solidFill>
                  <a:srgbClr val="000000"/>
                </a:solidFill>
                <a:ea typeface="宋体" panose="02010600030101010101" pitchFamily="2" charset="-122"/>
              </a:rPr>
              <a:t>mul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 C, A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endParaRPr lang="zh-CN" altLang="zh-CN" sz="1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：无符号数乘法：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C, A, B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都是无符号数，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16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位乘积（无符号数）的低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位（无符号数）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, A*B=0xBD *0x9E =0X74A6, C=0xA6</a:t>
            </a:r>
            <a:endParaRPr lang="zh-CN" altLang="zh-CN" sz="1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：带符号数乘法：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C, A, B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都是带符号数，补码表示，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16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位乘积（补码表示的带符号数）的低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位。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A*B= -0x43 * -0x62= +0x19A6, C=0xA6</a:t>
            </a:r>
            <a:endParaRPr lang="zh-CN" altLang="zh-CN" sz="180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结论：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A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B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作为带符号数，并且都是负数时，结论正确：无符号数乘法和带符号数乘法的乘积的低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8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位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C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相同，都是</a:t>
            </a:r>
            <a:r>
              <a:rPr lang="en-US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0xA6</a:t>
            </a:r>
            <a:r>
              <a:rPr lang="zh-CN" altLang="zh-CN" sz="1800" dirty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ea typeface="宋体" panose="02010600030101010101" pitchFamily="2" charset="-122"/>
              </a:rPr>
              <a:t> 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58423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文本框 2"/>
          <p:cNvSpPr txBox="1">
            <a:spLocks noChangeArrowheads="1"/>
          </p:cNvSpPr>
          <p:nvPr/>
        </p:nvSpPr>
        <p:spPr bwMode="auto">
          <a:xfrm>
            <a:off x="539750" y="1052513"/>
            <a:ext cx="82804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dirty="0">
                <a:ea typeface="宋体" panose="02010600030101010101" pitchFamily="2" charset="-122"/>
              </a:rPr>
              <a:t> </a:t>
            </a:r>
            <a:endParaRPr lang="zh-CN" altLang="zh-CN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</a:rPr>
              <a:t>举例</a:t>
            </a:r>
            <a:r>
              <a:rPr lang="en-US" altLang="zh-CN" sz="1800" dirty="0">
                <a:solidFill>
                  <a:srgbClr val="000000"/>
                </a:solidFill>
              </a:rPr>
              <a:t>2</a:t>
            </a:r>
            <a:r>
              <a:rPr lang="zh-CN" altLang="zh-CN" sz="1800" dirty="0">
                <a:solidFill>
                  <a:srgbClr val="000000"/>
                </a:solidFill>
              </a:rPr>
              <a:t>：上面的</a:t>
            </a:r>
            <a:r>
              <a:rPr lang="en-US" altLang="zh-CN" sz="1800" dirty="0">
                <a:solidFill>
                  <a:srgbClr val="000000"/>
                </a:solidFill>
              </a:rPr>
              <a:t>64</a:t>
            </a:r>
            <a:r>
              <a:rPr lang="zh-CN" altLang="zh-CN" sz="1800" dirty="0">
                <a:solidFill>
                  <a:srgbClr val="000000"/>
                </a:solidFill>
              </a:rPr>
              <a:t>位缩短到</a:t>
            </a:r>
            <a:r>
              <a:rPr lang="en-US" altLang="zh-CN" sz="1800" dirty="0">
                <a:solidFill>
                  <a:srgbClr val="000000"/>
                </a:solidFill>
              </a:rPr>
              <a:t>8</a:t>
            </a:r>
            <a:r>
              <a:rPr lang="zh-CN" altLang="zh-CN" sz="1800" dirty="0">
                <a:solidFill>
                  <a:srgbClr val="000000"/>
                </a:solidFill>
              </a:rPr>
              <a:t>位，</a:t>
            </a:r>
            <a:r>
              <a:rPr lang="en-US" altLang="zh-CN" sz="1800" dirty="0">
                <a:solidFill>
                  <a:srgbClr val="000000"/>
                </a:solidFill>
              </a:rPr>
              <a:t>A</a:t>
            </a:r>
            <a:r>
              <a:rPr lang="zh-CN" altLang="zh-CN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r>
              <a:rPr lang="zh-CN" altLang="zh-CN" sz="1800" dirty="0">
                <a:solidFill>
                  <a:srgbClr val="000000"/>
                </a:solidFill>
              </a:rPr>
              <a:t>作为带符号数时是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zh-CN" sz="1800" dirty="0">
                <a:solidFill>
                  <a:srgbClr val="000000"/>
                </a:solidFill>
              </a:rPr>
              <a:t>正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zh-CN" sz="1800" dirty="0">
                <a:solidFill>
                  <a:srgbClr val="000000"/>
                </a:solidFill>
              </a:rPr>
              <a:t>负</a:t>
            </a:r>
            <a:r>
              <a:rPr lang="en-US" altLang="zh-CN" sz="1800" dirty="0">
                <a:solidFill>
                  <a:srgbClr val="000000"/>
                </a:solidFill>
              </a:rPr>
              <a:t>, </a:t>
            </a:r>
            <a:r>
              <a:rPr lang="zh-CN" altLang="zh-CN" sz="1800" dirty="0">
                <a:solidFill>
                  <a:srgbClr val="000000"/>
                </a:solidFill>
              </a:rPr>
              <a:t>负数</a:t>
            </a:r>
            <a:r>
              <a:rPr lang="en-US" altLang="zh-CN" sz="1800" dirty="0">
                <a:solidFill>
                  <a:srgbClr val="000000"/>
                </a:solidFill>
              </a:rPr>
              <a:t>A=1011 1101=0xBD</a:t>
            </a:r>
            <a:r>
              <a:rPr lang="zh-CN" altLang="zh-CN" sz="1800" dirty="0">
                <a:solidFill>
                  <a:srgbClr val="000000"/>
                </a:solidFill>
              </a:rPr>
              <a:t>，正数</a:t>
            </a:r>
            <a:r>
              <a:rPr lang="en-US" altLang="zh-CN" sz="1800" dirty="0">
                <a:solidFill>
                  <a:srgbClr val="000000"/>
                </a:solidFill>
              </a:rPr>
              <a:t>B=0001 1110=0x1E</a:t>
            </a:r>
            <a:r>
              <a:rPr lang="zh-CN" altLang="zh-CN" sz="1800" dirty="0">
                <a:solidFill>
                  <a:srgbClr val="000000"/>
                </a:solidFill>
              </a:rPr>
              <a:t>，</a:t>
            </a:r>
            <a:r>
              <a:rPr lang="en-US" altLang="zh-CN" sz="1800" dirty="0" err="1">
                <a:solidFill>
                  <a:srgbClr val="000000"/>
                </a:solidFill>
              </a:rPr>
              <a:t>mul</a:t>
            </a:r>
            <a:r>
              <a:rPr lang="en-US" altLang="zh-CN" sz="1800" dirty="0">
                <a:solidFill>
                  <a:srgbClr val="000000"/>
                </a:solidFill>
              </a:rPr>
              <a:t> C, A</a:t>
            </a:r>
            <a:r>
              <a:rPr lang="zh-CN" altLang="zh-CN" sz="1800" dirty="0">
                <a:solidFill>
                  <a:srgbClr val="000000"/>
                </a:solidFill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endParaRPr lang="zh-CN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</a:rPr>
              <a:t>Case1</a:t>
            </a:r>
            <a:r>
              <a:rPr lang="zh-CN" altLang="zh-CN" sz="1800" dirty="0">
                <a:solidFill>
                  <a:srgbClr val="000000"/>
                </a:solidFill>
              </a:rPr>
              <a:t>：无符号数乘法：</a:t>
            </a:r>
            <a:r>
              <a:rPr lang="en-US" altLang="zh-CN" sz="1800" dirty="0">
                <a:solidFill>
                  <a:srgbClr val="000000"/>
                </a:solidFill>
              </a:rPr>
              <a:t>C, A, B</a:t>
            </a:r>
            <a:r>
              <a:rPr lang="zh-CN" altLang="zh-CN" sz="1800" dirty="0">
                <a:solidFill>
                  <a:srgbClr val="000000"/>
                </a:solidFill>
              </a:rPr>
              <a:t>都是无符号数，</a:t>
            </a:r>
            <a:r>
              <a:rPr lang="en-US" altLang="zh-CN" sz="1800" dirty="0">
                <a:solidFill>
                  <a:srgbClr val="000000"/>
                </a:solidFill>
              </a:rPr>
              <a:t>C</a:t>
            </a:r>
            <a:r>
              <a:rPr lang="zh-CN" altLang="zh-CN" sz="1800" dirty="0">
                <a:solidFill>
                  <a:srgbClr val="000000"/>
                </a:solidFill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</a:rPr>
              <a:t>16</a:t>
            </a:r>
            <a:r>
              <a:rPr lang="zh-CN" altLang="zh-CN" sz="1800" dirty="0">
                <a:solidFill>
                  <a:srgbClr val="000000"/>
                </a:solidFill>
              </a:rPr>
              <a:t>位乘积（无符号数）的低</a:t>
            </a:r>
            <a:r>
              <a:rPr lang="en-US" altLang="zh-CN" sz="1800" dirty="0">
                <a:solidFill>
                  <a:srgbClr val="000000"/>
                </a:solidFill>
              </a:rPr>
              <a:t>8</a:t>
            </a:r>
            <a:r>
              <a:rPr lang="zh-CN" altLang="zh-CN" sz="1800" dirty="0">
                <a:solidFill>
                  <a:srgbClr val="000000"/>
                </a:solidFill>
              </a:rPr>
              <a:t>位（无符号数）</a:t>
            </a:r>
            <a:r>
              <a:rPr lang="en-US" altLang="zh-CN" sz="1800" dirty="0">
                <a:solidFill>
                  <a:srgbClr val="000000"/>
                </a:solidFill>
              </a:rPr>
              <a:t>, A*B=0xBD *0x1E =0X1626, C=0x26</a:t>
            </a:r>
            <a:endParaRPr lang="zh-CN" altLang="zh-CN" sz="1800" dirty="0">
              <a:solidFill>
                <a:srgbClr val="000000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000000"/>
                </a:solidFill>
              </a:rPr>
              <a:t>Case2</a:t>
            </a:r>
            <a:r>
              <a:rPr lang="zh-CN" altLang="zh-CN" sz="1800" dirty="0">
                <a:solidFill>
                  <a:srgbClr val="000000"/>
                </a:solidFill>
              </a:rPr>
              <a:t>：带符号数乘法：</a:t>
            </a:r>
            <a:r>
              <a:rPr lang="en-US" altLang="zh-CN" sz="1800" dirty="0">
                <a:solidFill>
                  <a:srgbClr val="000000"/>
                </a:solidFill>
              </a:rPr>
              <a:t>C, A, B</a:t>
            </a:r>
            <a:r>
              <a:rPr lang="zh-CN" altLang="zh-CN" sz="1800" dirty="0">
                <a:solidFill>
                  <a:srgbClr val="000000"/>
                </a:solidFill>
              </a:rPr>
              <a:t>都是带符号数，补码表示，</a:t>
            </a:r>
            <a:r>
              <a:rPr lang="en-US" altLang="zh-CN" sz="1800" dirty="0">
                <a:solidFill>
                  <a:srgbClr val="000000"/>
                </a:solidFill>
              </a:rPr>
              <a:t>C</a:t>
            </a:r>
            <a:r>
              <a:rPr lang="zh-CN" altLang="zh-CN" sz="1800" dirty="0">
                <a:solidFill>
                  <a:srgbClr val="000000"/>
                </a:solidFill>
              </a:rPr>
              <a:t>是</a:t>
            </a:r>
            <a:r>
              <a:rPr lang="en-US" altLang="zh-CN" sz="1800" dirty="0">
                <a:solidFill>
                  <a:srgbClr val="000000"/>
                </a:solidFill>
              </a:rPr>
              <a:t>16</a:t>
            </a:r>
            <a:r>
              <a:rPr lang="zh-CN" altLang="zh-CN" sz="1800" dirty="0">
                <a:solidFill>
                  <a:srgbClr val="000000"/>
                </a:solidFill>
              </a:rPr>
              <a:t>位乘积（补码表示的带符号数）的低</a:t>
            </a:r>
            <a:r>
              <a:rPr lang="en-US" altLang="zh-CN" sz="1800" dirty="0">
                <a:solidFill>
                  <a:srgbClr val="000000"/>
                </a:solidFill>
              </a:rPr>
              <a:t>8</a:t>
            </a:r>
            <a:r>
              <a:rPr lang="zh-CN" altLang="zh-CN" sz="1800" dirty="0">
                <a:solidFill>
                  <a:srgbClr val="000000"/>
                </a:solidFill>
              </a:rPr>
              <a:t>位。</a:t>
            </a:r>
            <a:r>
              <a:rPr lang="en-US" altLang="zh-CN" sz="1800" dirty="0">
                <a:solidFill>
                  <a:srgbClr val="000000"/>
                </a:solidFill>
              </a:rPr>
              <a:t>A*B= -0x43 *-0x1E=-0x7DA,  A*B</a:t>
            </a:r>
            <a:r>
              <a:rPr lang="zh-CN" altLang="zh-CN" sz="1800" dirty="0">
                <a:solidFill>
                  <a:srgbClr val="000000"/>
                </a:solidFill>
              </a:rPr>
              <a:t>的补码表示是</a:t>
            </a:r>
            <a:r>
              <a:rPr lang="en-US" altLang="zh-CN" sz="1800" dirty="0">
                <a:solidFill>
                  <a:srgbClr val="000000"/>
                </a:solidFill>
              </a:rPr>
              <a:t>0xF826</a:t>
            </a:r>
            <a:r>
              <a:rPr lang="zh-CN" altLang="zh-CN" sz="1800" dirty="0">
                <a:solidFill>
                  <a:srgbClr val="000000"/>
                </a:solidFill>
              </a:rPr>
              <a:t>，</a:t>
            </a:r>
            <a:r>
              <a:rPr lang="en-US" altLang="zh-CN" sz="1800" dirty="0">
                <a:solidFill>
                  <a:srgbClr val="000000"/>
                </a:solidFill>
              </a:rPr>
              <a:t>C=0x26</a:t>
            </a:r>
            <a:endParaRPr lang="zh-CN" altLang="zh-CN" sz="18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1800" dirty="0">
                <a:solidFill>
                  <a:srgbClr val="000000"/>
                </a:solidFill>
              </a:rPr>
              <a:t>结论：</a:t>
            </a:r>
            <a:r>
              <a:rPr lang="en-US" altLang="zh-CN" sz="1800" dirty="0">
                <a:solidFill>
                  <a:srgbClr val="000000"/>
                </a:solidFill>
              </a:rPr>
              <a:t>A</a:t>
            </a:r>
            <a:r>
              <a:rPr lang="zh-CN" altLang="zh-CN" sz="1800" dirty="0">
                <a:solidFill>
                  <a:srgbClr val="000000"/>
                </a:solidFill>
              </a:rPr>
              <a:t>和</a:t>
            </a:r>
            <a:r>
              <a:rPr lang="en-US" altLang="zh-CN" sz="1800" dirty="0">
                <a:solidFill>
                  <a:srgbClr val="000000"/>
                </a:solidFill>
              </a:rPr>
              <a:t>B</a:t>
            </a:r>
            <a:r>
              <a:rPr lang="zh-CN" altLang="zh-CN" sz="1800" dirty="0">
                <a:solidFill>
                  <a:srgbClr val="000000"/>
                </a:solidFill>
              </a:rPr>
              <a:t>作为带符号数，并且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zh-CN" sz="1800" dirty="0">
                <a:solidFill>
                  <a:srgbClr val="000000"/>
                </a:solidFill>
              </a:rPr>
              <a:t>正</a:t>
            </a:r>
            <a:r>
              <a:rPr lang="en-US" altLang="zh-CN" sz="1800" dirty="0">
                <a:solidFill>
                  <a:srgbClr val="000000"/>
                </a:solidFill>
              </a:rPr>
              <a:t>1</a:t>
            </a:r>
            <a:r>
              <a:rPr lang="zh-CN" altLang="zh-CN" sz="1800" dirty="0">
                <a:solidFill>
                  <a:srgbClr val="000000"/>
                </a:solidFill>
              </a:rPr>
              <a:t>负时，结论正确：无符号数乘法和带符号数乘法的乘积的低</a:t>
            </a:r>
            <a:r>
              <a:rPr lang="en-US" altLang="zh-CN" sz="1800" dirty="0">
                <a:solidFill>
                  <a:srgbClr val="000000"/>
                </a:solidFill>
              </a:rPr>
              <a:t>8</a:t>
            </a:r>
            <a:r>
              <a:rPr lang="zh-CN" altLang="zh-CN" sz="1800" dirty="0">
                <a:solidFill>
                  <a:srgbClr val="000000"/>
                </a:solidFill>
              </a:rPr>
              <a:t>位</a:t>
            </a:r>
            <a:r>
              <a:rPr lang="en-US" altLang="zh-CN" sz="1800" dirty="0">
                <a:solidFill>
                  <a:srgbClr val="000000"/>
                </a:solidFill>
              </a:rPr>
              <a:t>C</a:t>
            </a:r>
            <a:r>
              <a:rPr lang="zh-CN" altLang="zh-CN" sz="1800" dirty="0">
                <a:solidFill>
                  <a:srgbClr val="000000"/>
                </a:solidFill>
              </a:rPr>
              <a:t>相同，都是</a:t>
            </a:r>
            <a:r>
              <a:rPr lang="en-US" altLang="zh-CN" sz="1800" dirty="0">
                <a:solidFill>
                  <a:srgbClr val="000000"/>
                </a:solidFill>
              </a:rPr>
              <a:t>0x26</a:t>
            </a:r>
            <a:r>
              <a:rPr lang="zh-CN" altLang="zh-CN" sz="1800" dirty="0">
                <a:solidFill>
                  <a:srgbClr val="000000"/>
                </a:solidFill>
              </a:rPr>
              <a:t>。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606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0825" y="549275"/>
            <a:ext cx="8540750" cy="442913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Signed multiplication</a:t>
            </a:r>
          </a:p>
        </p:txBody>
      </p:sp>
      <p:sp>
        <p:nvSpPr>
          <p:cNvPr id="583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057275"/>
            <a:ext cx="8839200" cy="5180013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Basic approach:</a:t>
            </a:r>
          </a:p>
          <a:p>
            <a:pPr lvl="1" eaLnBrk="1" hangingPunct="1"/>
            <a:r>
              <a:rPr lang="en-US" altLang="zh-CN" dirty="0" smtClean="0"/>
              <a:t>Store the signs of the operands</a:t>
            </a:r>
          </a:p>
          <a:p>
            <a:pPr lvl="1" eaLnBrk="1" hangingPunct="1"/>
            <a:r>
              <a:rPr lang="en-US" altLang="zh-CN" dirty="0" smtClean="0"/>
              <a:t>Convert signed numbers to unsigned numbers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(most significant bit (MSB) = 0)</a:t>
            </a:r>
          </a:p>
          <a:p>
            <a:pPr lvl="1" eaLnBrk="1" hangingPunct="1"/>
            <a:r>
              <a:rPr lang="en-US" altLang="zh-CN" dirty="0" smtClean="0"/>
              <a:t>Perform multiplication</a:t>
            </a:r>
          </a:p>
          <a:p>
            <a:pPr lvl="1" eaLnBrk="1" hangingPunct="1"/>
            <a:r>
              <a:rPr lang="en-US" altLang="zh-CN" dirty="0" smtClean="0"/>
              <a:t>If sign bits of operands are equal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	sign bit = 0, else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dirty="0" smtClean="0"/>
              <a:t>		sign bit = 1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7E136779-4EA7-44BC-9711-81D6FDF87F59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6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25747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>
                <a:solidFill>
                  <a:srgbClr val="CC0000"/>
                </a:solidFill>
                <a:ea typeface="宋体" panose="02010600030101010101" pitchFamily="2" charset="-122"/>
              </a:rPr>
              <a:t>3.4  Division</a:t>
            </a:r>
            <a:endParaRPr lang="en-US" altLang="zh-CN" sz="3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6451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8" name="Text Box 4"/>
          <p:cNvSpPr txBox="1">
            <a:spLocks noChangeArrowheads="1"/>
          </p:cNvSpPr>
          <p:nvPr/>
        </p:nvSpPr>
        <p:spPr bwMode="auto">
          <a:xfrm>
            <a:off x="639763" y="1185863"/>
            <a:ext cx="74406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</a:t>
            </a:r>
            <a:r>
              <a:rPr lang="zh-CN" altLang="en-US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           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1001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Quotient</a:t>
            </a:r>
            <a:endParaRPr lang="en-US" altLang="zh-CN" sz="2400" u="sng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Divisor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1000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|   1001010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Dividend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-1000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   </a:t>
            </a:r>
            <a:r>
              <a:rPr lang="en-US" altLang="zh-CN" sz="2400" dirty="0" smtClean="0">
                <a:solidFill>
                  <a:srgbClr val="3333CD"/>
                </a:solidFill>
                <a:ea typeface="宋体" panose="02010600030101010101" pitchFamily="2" charset="-122"/>
              </a:rPr>
              <a:t>0010</a:t>
            </a:r>
            <a:endParaRPr lang="en-US" altLang="zh-CN" sz="24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     </a:t>
            </a:r>
            <a:r>
              <a:rPr lang="en-US" altLang="zh-CN" sz="2400" dirty="0" smtClean="0">
                <a:solidFill>
                  <a:srgbClr val="3333CD"/>
                </a:solidFill>
                <a:ea typeface="宋体" panose="02010600030101010101" pitchFamily="2" charset="-122"/>
              </a:rPr>
              <a:t>0101</a:t>
            </a:r>
            <a:endParaRPr lang="en-US" altLang="zh-CN" sz="24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       1010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      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-1000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                10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Remainder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本例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十进制数字只用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ea typeface="宋体" panose="02010600030101010101" pitchFamily="2" charset="-122"/>
              </a:rPr>
              <a:t>，像二进制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4519" name="Text Box 5"/>
          <p:cNvSpPr txBox="1">
            <a:spLocks noChangeArrowheads="1"/>
          </p:cNvSpPr>
          <p:nvPr/>
        </p:nvSpPr>
        <p:spPr bwMode="auto">
          <a:xfrm>
            <a:off x="609600" y="4572000"/>
            <a:ext cx="83820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 divisor, at </a:t>
            </a: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every </a:t>
            </a: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step</a:t>
            </a:r>
            <a:endParaRPr lang="en-US" altLang="zh-CN" sz="20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 shift divisor right and compare it with current dividend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 if divisor is larger, shift left and set 0 in the low bit of the quotient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 if divisor is smaller or equal, subtract to get new dividend, shift left  and set 1 in the low bit of the quotient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Loop for </a:t>
            </a: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65 </a:t>
            </a:r>
            <a:r>
              <a:rPr lang="en-US" altLang="zh-CN" sz="2000" dirty="0">
                <a:solidFill>
                  <a:srgbClr val="3333CD"/>
                </a:solidFill>
                <a:ea typeface="宋体" panose="02010600030101010101" pitchFamily="2" charset="-122"/>
              </a:rPr>
              <a:t>times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27984" y="40466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Unsigned integer division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Dividend = quotient × divisor + remainder</a:t>
            </a:r>
          </a:p>
          <a:p>
            <a:pPr lvl="1" eaLnBrk="1" hangingPunct="1"/>
            <a:r>
              <a:rPr lang="en-US" altLang="zh-CN" smtClean="0"/>
              <a:t>Remainder &lt; divisor</a:t>
            </a:r>
          </a:p>
          <a:p>
            <a:pPr lvl="1" eaLnBrk="1" hangingPunct="1"/>
            <a:r>
              <a:rPr lang="en-US" altLang="zh-CN" smtClean="0"/>
              <a:t>Iterative subtraction, result:</a:t>
            </a:r>
          </a:p>
          <a:p>
            <a:pPr lvl="2" eaLnBrk="1" hangingPunct="1"/>
            <a:r>
              <a:rPr lang="en-US" altLang="zh-CN" smtClean="0"/>
              <a:t>Greater than 0: then we get a 1 as quotient bit</a:t>
            </a:r>
          </a:p>
          <a:p>
            <a:pPr lvl="2" eaLnBrk="1" hangingPunct="1"/>
            <a:r>
              <a:rPr lang="en-US" altLang="zh-CN" smtClean="0"/>
              <a:t>Smaller than 0: then we get a 0 as quotient bit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225425" y="312738"/>
            <a:ext cx="379571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</a:endParaRPr>
          </a:p>
        </p:txBody>
      </p:sp>
      <p:sp>
        <p:nvSpPr>
          <p:cNvPr id="81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7188" y="1500188"/>
            <a:ext cx="8540750" cy="4194175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2000" smtClean="0"/>
              <a:t>    Sign Magnitude:         One's Complement     Two's Complement</a:t>
            </a:r>
            <a:r>
              <a:rPr lang="en-US" altLang="zh-CN" smtClean="0"/>
              <a:t/>
            </a:r>
            <a:br>
              <a:rPr lang="en-US" altLang="zh-CN" smtClean="0"/>
            </a:br>
            <a:r>
              <a:rPr lang="en-US" altLang="zh-CN" smtClean="0"/>
              <a:t>	</a:t>
            </a:r>
            <a:r>
              <a:rPr lang="en-US" altLang="zh-CN" sz="2400" smtClean="0">
                <a:solidFill>
                  <a:srgbClr val="FF3300"/>
                </a:solidFill>
              </a:rPr>
              <a:t>000 = +0		000 = +0		000 = +0</a:t>
            </a:r>
            <a:br>
              <a:rPr lang="en-US" altLang="zh-CN" sz="2400" smtClean="0">
                <a:solidFill>
                  <a:srgbClr val="FF3300"/>
                </a:solidFill>
              </a:rPr>
            </a:br>
            <a:r>
              <a:rPr lang="en-US" altLang="zh-CN" sz="2400" smtClean="0"/>
              <a:t>	001 = +1		001 = +1		001 = +1</a:t>
            </a:r>
            <a:br>
              <a:rPr lang="en-US" altLang="zh-CN" sz="2400" smtClean="0"/>
            </a:br>
            <a:r>
              <a:rPr lang="en-US" altLang="zh-CN" sz="2400" smtClean="0"/>
              <a:t>	010 = +2		010 = +2		010 = +2</a:t>
            </a:r>
            <a:br>
              <a:rPr lang="en-US" altLang="zh-CN" sz="2400" smtClean="0"/>
            </a:br>
            <a:r>
              <a:rPr lang="en-US" altLang="zh-CN" sz="2400" smtClean="0"/>
              <a:t>	011 = +3		011 = +3		011 = +3</a:t>
            </a:r>
            <a:br>
              <a:rPr lang="en-US" altLang="zh-CN" sz="2400" smtClean="0"/>
            </a:br>
            <a:r>
              <a:rPr lang="en-US" altLang="zh-CN" sz="2400" smtClean="0"/>
              <a:t>	</a:t>
            </a:r>
            <a:r>
              <a:rPr lang="en-US" altLang="zh-CN" sz="2400" smtClean="0">
                <a:solidFill>
                  <a:srgbClr val="FF3300"/>
                </a:solidFill>
              </a:rPr>
              <a:t>100 = -0</a:t>
            </a:r>
            <a:r>
              <a:rPr lang="en-US" altLang="zh-CN" sz="2400" smtClean="0"/>
              <a:t>		100 = -3		100 = -4</a:t>
            </a:r>
            <a:br>
              <a:rPr lang="en-US" altLang="zh-CN" sz="2400" smtClean="0"/>
            </a:br>
            <a:r>
              <a:rPr lang="en-US" altLang="zh-CN" sz="2400" smtClean="0"/>
              <a:t>	101 = -1		101 = -2		101 = -3</a:t>
            </a:r>
            <a:br>
              <a:rPr lang="en-US" altLang="zh-CN" sz="2400" smtClean="0"/>
            </a:br>
            <a:r>
              <a:rPr lang="en-US" altLang="zh-CN" sz="2400" smtClean="0"/>
              <a:t>	110 = -2		110 = -1		110 = -2</a:t>
            </a:r>
            <a:br>
              <a:rPr lang="en-US" altLang="zh-CN" sz="2400" smtClean="0"/>
            </a:br>
            <a:r>
              <a:rPr lang="en-US" altLang="zh-CN" sz="2400" smtClean="0"/>
              <a:t>	111 = -3		</a:t>
            </a:r>
            <a:r>
              <a:rPr lang="en-US" altLang="zh-CN" sz="2400" smtClean="0">
                <a:solidFill>
                  <a:srgbClr val="FF3300"/>
                </a:solidFill>
              </a:rPr>
              <a:t>111 = -0</a:t>
            </a:r>
            <a:r>
              <a:rPr lang="en-US" altLang="zh-CN" sz="2400" smtClean="0"/>
              <a:t>		111 = -1</a:t>
            </a:r>
          </a:p>
          <a:p>
            <a:pPr eaLnBrk="1" hangingPunct="1"/>
            <a:r>
              <a:rPr lang="en-US" altLang="zh-CN" smtClean="0"/>
              <a:t>Issues:   number of zeros, ease of operations</a:t>
            </a:r>
          </a:p>
          <a:p>
            <a:pPr eaLnBrk="1" hangingPunct="1"/>
            <a:r>
              <a:rPr lang="en-US" altLang="zh-CN" b="1" smtClean="0">
                <a:solidFill>
                  <a:srgbClr val="FF3300"/>
                </a:solidFill>
              </a:rPr>
              <a:t>Which representation is best?  Why? </a:t>
            </a:r>
          </a:p>
          <a:p>
            <a:pPr lvl="1" eaLnBrk="1" hangingPunct="1"/>
            <a:r>
              <a:rPr lang="zh-CN" altLang="en-US" b="1" smtClean="0">
                <a:solidFill>
                  <a:srgbClr val="FF3300"/>
                </a:solidFill>
              </a:rPr>
              <a:t>补码：两个正数的加法适用于正数加负数、负数加负数</a:t>
            </a:r>
            <a:endParaRPr lang="en-US" altLang="zh-CN" b="1" smtClean="0">
              <a:solidFill>
                <a:srgbClr val="FF3300"/>
              </a:solidFill>
            </a:endParaRPr>
          </a:p>
          <a:p>
            <a:pPr lvl="1" eaLnBrk="1" hangingPunct="1"/>
            <a:r>
              <a:rPr lang="zh-CN" altLang="en-US" b="1" smtClean="0">
                <a:solidFill>
                  <a:srgbClr val="FF3300"/>
                </a:solidFill>
              </a:rPr>
              <a:t>补码：减法可以用加法来实现</a:t>
            </a:r>
            <a:endParaRPr lang="en-US" altLang="zh-CN" b="1" smtClean="0">
              <a:solidFill>
                <a:srgbClr val="FF3300"/>
              </a:solidFill>
            </a:endParaRPr>
          </a:p>
        </p:txBody>
      </p:sp>
      <p:sp>
        <p:nvSpPr>
          <p:cNvPr id="8197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285750" y="285750"/>
            <a:ext cx="8540750" cy="1143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smtClean="0"/>
              <a:t>Signed and Unsigned Numbers </a:t>
            </a:r>
            <a:br>
              <a:rPr lang="en-US" altLang="zh-CN" dirty="0" smtClean="0"/>
            </a:br>
            <a:r>
              <a:rPr lang="en-US" altLang="zh-CN" dirty="0" smtClean="0"/>
              <a:t>  		       Possible Representations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ransition spd="slow" advTm="2000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6B11625-63F0-4383-9420-B611F79E44FC}" type="slidenum">
              <a:rPr kumimoji="0" lang="zh-CN" altLang="en-US" sz="14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kumimoji="0"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7587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075E62DE-029F-4A9E-8D5C-2EA5573960A3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8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606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Division</a:t>
            </a:r>
          </a:p>
        </p:txBody>
      </p:sp>
      <p:sp>
        <p:nvSpPr>
          <p:cNvPr id="6758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228600" y="1219200"/>
            <a:ext cx="8772525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   </a:t>
            </a:r>
            <a:r>
              <a:rPr lang="zh-CN" altLang="en-US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1001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u="sng" dirty="0">
                <a:solidFill>
                  <a:srgbClr val="3333CD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Quotient</a:t>
            </a:r>
            <a:endParaRPr lang="en-US" altLang="zh-CN" sz="2400" u="sng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Divisor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 1000</a:t>
            </a:r>
            <a:r>
              <a:rPr lang="en-US" altLang="zh-CN" sz="2400" baseline="-25000" dirty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dirty="0">
                <a:solidFill>
                  <a:srgbClr val="3333CD"/>
                </a:solidFill>
                <a:ea typeface="宋体" panose="02010600030101010101" pitchFamily="2" charset="-122"/>
              </a:rPr>
              <a:t>     |   </a:t>
            </a:r>
            <a:r>
              <a:rPr lang="en-US" altLang="zh-CN" sz="2400" dirty="0" smtClean="0">
                <a:solidFill>
                  <a:srgbClr val="3333CD"/>
                </a:solidFill>
                <a:ea typeface="宋体" panose="02010600030101010101" pitchFamily="2" charset="-122"/>
              </a:rPr>
              <a:t>01001010</a:t>
            </a:r>
            <a:r>
              <a:rPr lang="en-US" altLang="zh-CN" sz="2400" baseline="-25000" dirty="0" smtClean="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2400" dirty="0" smtClean="0">
                <a:solidFill>
                  <a:srgbClr val="3333CD"/>
                </a:solidFill>
                <a:ea typeface="宋体" panose="02010600030101010101" pitchFamily="2" charset="-122"/>
              </a:rPr>
              <a:t>         </a:t>
            </a:r>
            <a:r>
              <a:rPr lang="en-US" altLang="zh-CN" sz="2400" dirty="0">
                <a:solidFill>
                  <a:schemeClr val="accent2"/>
                </a:solidFill>
                <a:ea typeface="宋体" panose="02010600030101010101" pitchFamily="2" charset="-122"/>
              </a:rPr>
              <a:t>Dividend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Dividend 01001010   01001010   00001010   00001010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Divisor  1000</a:t>
            </a:r>
            <a:r>
              <a:rPr lang="en-US" altLang="zh-CN" sz="22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</a:t>
            </a: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01000</a:t>
            </a:r>
            <a:r>
              <a:rPr lang="en-US" altLang="zh-CN" sz="22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000</a:t>
            </a: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001000</a:t>
            </a:r>
            <a:r>
              <a:rPr lang="en-US" altLang="zh-CN" sz="22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00</a:t>
            </a: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0001000</a:t>
            </a:r>
            <a:r>
              <a:rPr lang="en-US" altLang="zh-CN" sz="2200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Quo:        0          0</a:t>
            </a:r>
            <a:r>
              <a:rPr lang="en-US" altLang="zh-CN" sz="2200" dirty="0">
                <a:solidFill>
                  <a:srgbClr val="FE080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 01</a:t>
            </a:r>
            <a:r>
              <a:rPr lang="en-US" altLang="zh-CN" sz="2200" dirty="0">
                <a:solidFill>
                  <a:srgbClr val="FE080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010</a:t>
            </a:r>
            <a:r>
              <a:rPr lang="en-US" altLang="zh-CN" sz="2200" dirty="0">
                <a:solidFill>
                  <a:srgbClr val="FE0802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 dirty="0">
              <a:solidFill>
                <a:srgbClr val="3333CD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00001010   0010 --remainder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-&gt; 00001000-&gt;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      0100</a:t>
            </a:r>
            <a:r>
              <a:rPr lang="en-US" altLang="zh-CN" sz="2200" dirty="0">
                <a:solidFill>
                  <a:srgbClr val="FE0802"/>
                </a:solidFill>
                <a:latin typeface="Courier New" panose="02070309020205020404" pitchFamily="49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 dirty="0">
              <a:solidFill>
                <a:srgbClr val="3333CD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 dirty="0">
              <a:solidFill>
                <a:srgbClr val="3333CD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67591" name="Text Box 5"/>
          <p:cNvSpPr txBox="1">
            <a:spLocks noChangeArrowheads="1"/>
          </p:cNvSpPr>
          <p:nvPr/>
        </p:nvSpPr>
        <p:spPr bwMode="auto">
          <a:xfrm>
            <a:off x="0" y="4767263"/>
            <a:ext cx="91440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000">
                <a:solidFill>
                  <a:srgbClr val="3333CD"/>
                </a:solidFill>
                <a:ea typeface="宋体" panose="02010600030101010101" pitchFamily="2" charset="-122"/>
              </a:rPr>
              <a:t>At every step,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>
                <a:solidFill>
                  <a:srgbClr val="3333CD"/>
                </a:solidFill>
                <a:ea typeface="宋体" panose="02010600030101010101" pitchFamily="2" charset="-122"/>
              </a:rPr>
              <a:t> shift divisor right and compare it with current dividend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>
                <a:solidFill>
                  <a:srgbClr val="3333CD"/>
                </a:solidFill>
                <a:ea typeface="宋体" panose="02010600030101010101" pitchFamily="2" charset="-122"/>
              </a:rPr>
              <a:t> if divisor is larger, left shift quotient, set 0 as the lowest bit of the quotient</a:t>
            </a:r>
          </a:p>
          <a:p>
            <a:pPr lvl="1"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en-US" altLang="zh-CN" sz="2000">
                <a:solidFill>
                  <a:srgbClr val="3333CD"/>
                </a:solidFill>
                <a:ea typeface="宋体" panose="02010600030101010101" pitchFamily="2" charset="-122"/>
              </a:rPr>
              <a:t> if divisor is smaller or equal, subtract to get new dividend and left shift quotient ,set 1 as the lowest bit of the quotient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A8F64B3-DB81-40C2-9AD2-2C6E16E2EC3D}" type="slidenum">
              <a:rPr kumimoji="0" lang="zh-CN" altLang="en-US" sz="14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kumimoji="0" lang="en-US" altLang="zh-CN" sz="1400" b="0">
              <a:solidFill>
                <a:schemeClr val="tx1"/>
              </a:solidFill>
            </a:endParaRPr>
          </a:p>
        </p:txBody>
      </p:sp>
      <p:sp>
        <p:nvSpPr>
          <p:cNvPr id="69635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CC2C1B7-C67A-4CB6-9286-0E48517C29B5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79388" y="0"/>
            <a:ext cx="9361487" cy="824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  step0      step1      step2      step3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Dividend 01001010   01001010   00001010   00001010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Divisor 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 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  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Quotient:   0          0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 01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010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   step4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     00001010   0010 --remainder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-&gt;      1000-&gt;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            100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1   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zh-CN" altLang="en-US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注意：在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step0</a:t>
            </a:r>
            <a:r>
              <a:rPr lang="zh-CN" altLang="en-US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，若被除数大于等于除数则溢出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18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00001010 step1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00001010 step2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 1000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= 00001010 step3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   1000= 0010     step4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 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0010     step4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9637" name="Text Box 0"/>
          <p:cNvSpPr txBox="1">
            <a:spLocks noChangeArrowheads="1"/>
          </p:cNvSpPr>
          <p:nvPr/>
        </p:nvSpPr>
        <p:spPr bwMode="auto">
          <a:xfrm>
            <a:off x="7092950" y="4559300"/>
            <a:ext cx="1871663" cy="95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补充内容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不讲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6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33EF0B1-098B-42A3-A7B0-7C5A713A63CD}" type="slidenum">
              <a:rPr kumimoji="0" lang="zh-CN" altLang="en-US" sz="14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kumimoji="0"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168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A3CCCE4C-BAB9-4AB8-AC31-E419BE38EF09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79388" y="0"/>
            <a:ext cx="9361487" cy="682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FF0000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01001010-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00001010 step3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00001010-   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 0010     step4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---&gt; </a:t>
            </a:r>
            <a:r>
              <a:rPr lang="zh-CN" altLang="en-US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上述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项左边相加，右边相加，消掉等号左右相同的项：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01001010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*1000-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*1000=0010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01001010=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（</a:t>
            </a: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000</a:t>
            </a: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*1000+</a:t>
            </a: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00</a:t>
            </a: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*1000+</a:t>
            </a: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03FD5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</a:t>
            </a: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*1000+</a:t>
            </a:r>
            <a:r>
              <a:rPr lang="en-US" altLang="zh-CN" sz="2200">
                <a:solidFill>
                  <a:srgbClr val="FF0000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1</a:t>
            </a: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*1000</a:t>
            </a:r>
            <a:r>
              <a:rPr lang="zh-CN" altLang="en-US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）</a:t>
            </a:r>
            <a:r>
              <a:rPr lang="en-US" altLang="zh-CN" sz="2200">
                <a:solidFill>
                  <a:srgbClr val="3333CD"/>
                </a:solidFill>
                <a:ea typeface="宋体" panose="02010600030101010101" pitchFamily="2" charset="-122"/>
                <a:cs typeface="Courier New" panose="02070309020205020404" pitchFamily="49" charset="0"/>
              </a:rPr>
              <a:t>+ 0010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ea typeface="宋体" panose="02010600030101010101" pitchFamily="2" charset="-122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  <a:sym typeface="Wingdings" panose="05000000000000000000" pitchFamily="2" charset="2"/>
              </a:rPr>
              <a:t>---&gt;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01001010=</a:t>
            </a:r>
            <a:r>
              <a:rPr lang="en-US" altLang="zh-CN" sz="220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1001</a:t>
            </a:r>
            <a:r>
              <a:rPr lang="en-US" altLang="zh-CN" sz="220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*1000+0010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200">
              <a:solidFill>
                <a:srgbClr val="3333CD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71685" name="Text Box 0"/>
          <p:cNvSpPr txBox="1">
            <a:spLocks noChangeArrowheads="1"/>
          </p:cNvSpPr>
          <p:nvPr/>
        </p:nvSpPr>
        <p:spPr bwMode="auto">
          <a:xfrm>
            <a:off x="7272338" y="620713"/>
            <a:ext cx="1871662" cy="950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补充内容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不讲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88640"/>
            <a:ext cx="8540750" cy="903287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At first, the 64-bit divisor is in the left half of the divisor register, the 128-bit dividend is in remainder register.</a:t>
            </a:r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" y="980728"/>
            <a:ext cx="4345533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5"/>
          <p:cNvSpPr>
            <a:spLocks/>
          </p:cNvSpPr>
          <p:nvPr/>
        </p:nvSpPr>
        <p:spPr bwMode="auto">
          <a:xfrm>
            <a:off x="6660008" y="6092577"/>
            <a:ext cx="1944439" cy="288751"/>
          </a:xfrm>
          <a:prstGeom prst="borderCallout1">
            <a:avLst>
              <a:gd name="adj1" fmla="val 34616"/>
              <a:gd name="adj2" fmla="val -4407"/>
              <a:gd name="adj3" fmla="val -194713"/>
              <a:gd name="adj4" fmla="val -2332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Initially dividend</a:t>
            </a:r>
            <a:endParaRPr lang="en-AU" altLang="en-US" sz="1600"/>
          </a:p>
        </p:txBody>
      </p:sp>
      <p:sp>
        <p:nvSpPr>
          <p:cNvPr id="9" name="AutoShape 6"/>
          <p:cNvSpPr>
            <a:spLocks/>
          </p:cNvSpPr>
          <p:nvPr/>
        </p:nvSpPr>
        <p:spPr bwMode="auto">
          <a:xfrm>
            <a:off x="7164834" y="2060327"/>
            <a:ext cx="1655638" cy="576262"/>
          </a:xfrm>
          <a:prstGeom prst="borderCallout1">
            <a:avLst>
              <a:gd name="adj1" fmla="val 19833"/>
              <a:gd name="adj2" fmla="val -4810"/>
              <a:gd name="adj3" fmla="val 155648"/>
              <a:gd name="adj4" fmla="val -3446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/>
              <a:t>Initially divisor in left half</a:t>
            </a:r>
            <a:endParaRPr lang="en-AU" altLang="en-US" sz="1600" dirty="0"/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996952"/>
            <a:ext cx="4608513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04404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51520" y="188640"/>
            <a:ext cx="8540750" cy="658813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Example 7/2 for Division V1 </a:t>
            </a:r>
          </a:p>
        </p:txBody>
      </p:sp>
      <p:sp>
        <p:nvSpPr>
          <p:cNvPr id="75785" name="文本框 1"/>
          <p:cNvSpPr txBox="1">
            <a:spLocks noChangeArrowheads="1"/>
          </p:cNvSpPr>
          <p:nvPr/>
        </p:nvSpPr>
        <p:spPr bwMode="auto">
          <a:xfrm>
            <a:off x="7092950" y="185738"/>
            <a:ext cx="3587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000">
                <a:solidFill>
                  <a:srgbClr val="3333CD"/>
                </a:solidFill>
                <a:ea typeface="宋体" panose="02010600030101010101" pitchFamily="2" charset="-122"/>
              </a:rPr>
              <a:t>&gt;</a:t>
            </a:r>
            <a:endParaRPr lang="zh-CN" altLang="en-US" sz="100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64704"/>
            <a:ext cx="8928992" cy="5696366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6"/>
          <p:cNvSpPr txBox="1">
            <a:spLocks noGrp="1" noChangeArrowheads="1"/>
          </p:cNvSpPr>
          <p:nvPr/>
        </p:nvSpPr>
        <p:spPr bwMode="auto">
          <a:xfrm>
            <a:off x="6588125" y="6381750"/>
            <a:ext cx="22891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45EC127-7F80-43BC-9C77-DE45CAD97B8B}" type="slidenum">
              <a:rPr kumimoji="0" lang="zh-CN" altLang="en-US" sz="1400" b="0">
                <a:solidFill>
                  <a:schemeClr val="tx1"/>
                </a:solidFill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kumimoji="0" lang="en-US" altLang="zh-CN" sz="1400" b="0">
              <a:solidFill>
                <a:schemeClr val="tx1"/>
              </a:solidFill>
            </a:endParaRPr>
          </a:p>
        </p:txBody>
      </p:sp>
      <p:sp>
        <p:nvSpPr>
          <p:cNvPr id="7680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E87CE912-6A51-45AA-86FB-A63F8E2BD363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04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780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 smtClean="0">
                <a:solidFill>
                  <a:srgbClr val="CC0000"/>
                </a:solidFill>
                <a:ea typeface="宋体" panose="02010600030101010101" pitchFamily="2" charset="-122"/>
              </a:rPr>
              <a:t>Division</a:t>
            </a:r>
            <a:endParaRPr lang="en-US" altLang="zh-CN" sz="3200" dirty="0">
              <a:solidFill>
                <a:srgbClr val="CC0000"/>
              </a:solidFill>
              <a:ea typeface="宋体" panose="02010600030101010101" pitchFamily="2" charset="-122"/>
            </a:endParaRPr>
          </a:p>
        </p:txBody>
      </p:sp>
      <p:sp>
        <p:nvSpPr>
          <p:cNvPr id="7680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806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663675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1001 </a:t>
            </a: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 </a:t>
            </a:r>
            <a:r>
              <a:rPr lang="en-US" altLang="zh-CN" sz="24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Quotient</a:t>
            </a:r>
            <a:endParaRPr lang="en-US" altLang="zh-CN" sz="2400" u="sng" dirty="0" smtClean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Divisor</a:t>
            </a:r>
            <a:r>
              <a:rPr lang="en-US" altLang="zh-CN" sz="2400" dirty="0" smtClean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1000|1001010 ---- </a:t>
            </a:r>
            <a:r>
              <a:rPr lang="en-US" altLang="zh-CN" sz="24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Dividend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 smtClean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</a:t>
            </a:r>
            <a:r>
              <a:rPr lang="en-US" altLang="zh-CN" sz="2400" u="sng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0010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</a:t>
            </a:r>
            <a:r>
              <a:rPr lang="en-US" altLang="zh-CN" sz="2400" u="sng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-0000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0101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</a:t>
            </a:r>
            <a:r>
              <a:rPr lang="en-US" altLang="zh-CN" sz="2400" u="sng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-0000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1010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</a:t>
            </a:r>
            <a:r>
              <a:rPr lang="en-US" altLang="zh-CN" sz="2400" u="sng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-1000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 dirty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          10 </a:t>
            </a:r>
            <a:r>
              <a:rPr lang="en-US" altLang="zh-CN" sz="2400" dirty="0" smtClean="0">
                <a:solidFill>
                  <a:srgbClr val="3333CD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 </a:t>
            </a:r>
            <a:r>
              <a:rPr lang="en-US" altLang="zh-CN" sz="2400" dirty="0" smtClean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Remainder</a:t>
            </a:r>
            <a:endParaRPr lang="en-US" altLang="zh-CN" sz="2400" dirty="0">
              <a:solidFill>
                <a:schemeClr val="accent2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6807" name="Line 8"/>
          <p:cNvSpPr>
            <a:spLocks noChangeShapeType="1"/>
          </p:cNvSpPr>
          <p:nvPr/>
        </p:nvSpPr>
        <p:spPr bwMode="auto">
          <a:xfrm>
            <a:off x="3779838" y="2276475"/>
            <a:ext cx="0" cy="431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76808" name="Line 10"/>
          <p:cNvSpPr>
            <a:spLocks noChangeShapeType="1"/>
          </p:cNvSpPr>
          <p:nvPr/>
        </p:nvSpPr>
        <p:spPr bwMode="auto">
          <a:xfrm>
            <a:off x="3995738" y="2276475"/>
            <a:ext cx="0" cy="115252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76809" name="Line 11"/>
          <p:cNvSpPr>
            <a:spLocks noChangeShapeType="1"/>
          </p:cNvSpPr>
          <p:nvPr/>
        </p:nvSpPr>
        <p:spPr bwMode="auto">
          <a:xfrm>
            <a:off x="4140200" y="2276475"/>
            <a:ext cx="0" cy="18732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76810" name="Rectangle 12"/>
          <p:cNvSpPr>
            <a:spLocks noChangeArrowheads="1"/>
          </p:cNvSpPr>
          <p:nvPr/>
        </p:nvSpPr>
        <p:spPr bwMode="auto">
          <a:xfrm>
            <a:off x="2987675" y="1989138"/>
            <a:ext cx="720725" cy="6477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76811" name="Rectangle 14"/>
          <p:cNvSpPr>
            <a:spLocks noChangeArrowheads="1"/>
          </p:cNvSpPr>
          <p:nvPr/>
        </p:nvSpPr>
        <p:spPr bwMode="auto">
          <a:xfrm>
            <a:off x="3348038" y="3500438"/>
            <a:ext cx="720725" cy="6477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540750" cy="5873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Division V2 (</a:t>
            </a:r>
            <a:r>
              <a:rPr lang="zh-CN" altLang="en-US" sz="3200" dirty="0" smtClean="0"/>
              <a:t>书上无</a:t>
            </a:r>
            <a:r>
              <a:rPr lang="en-US" altLang="zh-CN" sz="3200" dirty="0" smtClean="0"/>
              <a:t>V2,</a:t>
            </a:r>
            <a:r>
              <a:rPr lang="zh-CN" altLang="en-US" sz="3200" dirty="0" smtClean="0"/>
              <a:t>直接跳到</a:t>
            </a:r>
            <a:r>
              <a:rPr lang="en-US" altLang="zh-CN" sz="3200" dirty="0" smtClean="0"/>
              <a:t>V3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</p:txBody>
      </p:sp>
      <p:sp>
        <p:nvSpPr>
          <p:cNvPr id="7885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642938"/>
            <a:ext cx="8540750" cy="4676775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Reduction of Divisor and ALU width by half</a:t>
            </a:r>
          </a:p>
          <a:p>
            <a:pPr eaLnBrk="1" hangingPunct="1"/>
            <a:r>
              <a:rPr lang="en-US" altLang="zh-CN" sz="2000" dirty="0" smtClean="0"/>
              <a:t>Shifting of the remainder</a:t>
            </a:r>
          </a:p>
          <a:p>
            <a:pPr eaLnBrk="1" hangingPunct="1"/>
            <a:r>
              <a:rPr lang="en-US" altLang="zh-CN" sz="2000" dirty="0" smtClean="0"/>
              <a:t>64 </a:t>
            </a:r>
            <a:r>
              <a:rPr lang="zh-CN" altLang="en-US" sz="2000" dirty="0" smtClean="0"/>
              <a:t>次迭代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先做溢出检查：第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次迭代时，若</a:t>
            </a:r>
            <a:r>
              <a:rPr lang="en-US" altLang="zh-CN" sz="2000" dirty="0" smtClean="0"/>
              <a:t>remainder</a:t>
            </a:r>
            <a:r>
              <a:rPr lang="zh-CN" altLang="en-US" sz="2000" dirty="0" smtClean="0"/>
              <a:t>的左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位大于等于</a:t>
            </a:r>
            <a:r>
              <a:rPr lang="en-US" altLang="zh-CN" sz="2000" dirty="0" smtClean="0"/>
              <a:t>divisor</a:t>
            </a:r>
            <a:r>
              <a:rPr lang="zh-CN" altLang="en-US" sz="2000" dirty="0" smtClean="0"/>
              <a:t>则溢出，结束运算；若未溢出，接着做第</a:t>
            </a:r>
            <a:r>
              <a:rPr lang="en-US" altLang="zh-CN" sz="2000" dirty="0" smtClean="0"/>
              <a:t>1-64</a:t>
            </a:r>
            <a:r>
              <a:rPr lang="zh-CN" altLang="en-US" sz="2000" dirty="0" smtClean="0"/>
              <a:t>次迭代</a:t>
            </a:r>
            <a:r>
              <a:rPr lang="en-US" altLang="zh-CN" sz="2000" dirty="0" smtClean="0"/>
              <a:t>)</a:t>
            </a:r>
          </a:p>
        </p:txBody>
      </p:sp>
      <p:pic>
        <p:nvPicPr>
          <p:cNvPr id="78853" name="Picture 4" descr="05_arithmetic_80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81534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2316163" y="5445125"/>
            <a:ext cx="1319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solidFill>
                  <a:srgbClr val="CC3300"/>
                </a:solidFill>
              </a:rPr>
              <a:t>dividend</a:t>
            </a:r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2483768" y="5877272"/>
            <a:ext cx="1152128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128-bit</a:t>
            </a:r>
            <a:endParaRPr lang="zh-CN" altLang="en-US" sz="20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403648" y="4149080"/>
            <a:ext cx="1080120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 </a:t>
            </a:r>
            <a:r>
              <a:rPr lang="en-US" altLang="zh-CN" sz="1400" dirty="0">
                <a:solidFill>
                  <a:srgbClr val="3333CD"/>
                </a:solidFill>
                <a:ea typeface="宋体" panose="02010600030101010101" pitchFamily="2" charset="-122"/>
              </a:rPr>
              <a:t>ALU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627784" y="3140969"/>
            <a:ext cx="792088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6876256" y="4633391"/>
            <a:ext cx="792088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540750" cy="587375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Division V2 (</a:t>
            </a:r>
            <a:r>
              <a:rPr lang="zh-CN" altLang="en-US" sz="3200" dirty="0" smtClean="0"/>
              <a:t>书上无</a:t>
            </a:r>
            <a:r>
              <a:rPr lang="en-US" altLang="zh-CN" sz="3200" dirty="0" smtClean="0"/>
              <a:t>V2,</a:t>
            </a:r>
            <a:r>
              <a:rPr lang="zh-CN" altLang="en-US" sz="3200" dirty="0" smtClean="0"/>
              <a:t>直接跳到</a:t>
            </a:r>
            <a:r>
              <a:rPr lang="en-US" altLang="zh-CN" sz="3200" dirty="0" smtClean="0"/>
              <a:t>V3</a:t>
            </a:r>
            <a:r>
              <a:rPr lang="zh-CN" altLang="en-US" sz="3200" dirty="0" smtClean="0"/>
              <a:t>）</a:t>
            </a:r>
            <a:endParaRPr lang="en-US" altLang="zh-CN" sz="3200" dirty="0" smtClean="0"/>
          </a:p>
        </p:txBody>
      </p:sp>
      <p:sp>
        <p:nvSpPr>
          <p:cNvPr id="7885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642938"/>
            <a:ext cx="8540750" cy="4676775"/>
          </a:xfrm>
        </p:spPr>
        <p:txBody>
          <a:bodyPr/>
          <a:lstStyle/>
          <a:p>
            <a:pPr eaLnBrk="1" hangingPunct="1"/>
            <a:r>
              <a:rPr lang="en-US" altLang="zh-CN" sz="2000" dirty="0" smtClean="0"/>
              <a:t>Reduction of Divisor and ALU width by half</a:t>
            </a:r>
          </a:p>
          <a:p>
            <a:pPr eaLnBrk="1" hangingPunct="1"/>
            <a:r>
              <a:rPr lang="en-US" altLang="zh-CN" sz="2000" dirty="0" smtClean="0"/>
              <a:t>Shifting of the remainder</a:t>
            </a:r>
          </a:p>
          <a:p>
            <a:pPr eaLnBrk="1" hangingPunct="1"/>
            <a:r>
              <a:rPr lang="en-US" altLang="zh-CN" sz="2000" dirty="0" smtClean="0"/>
              <a:t>64 </a:t>
            </a:r>
            <a:r>
              <a:rPr lang="zh-CN" altLang="en-US" sz="2000" dirty="0" smtClean="0"/>
              <a:t>次迭代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先做溢出检查：第</a:t>
            </a:r>
            <a:r>
              <a:rPr lang="en-US" altLang="zh-CN" sz="2000" dirty="0" smtClean="0"/>
              <a:t>0</a:t>
            </a:r>
            <a:r>
              <a:rPr lang="zh-CN" altLang="en-US" sz="2000" dirty="0" smtClean="0"/>
              <a:t>次迭代时，若</a:t>
            </a:r>
            <a:r>
              <a:rPr lang="en-US" altLang="zh-CN" sz="2000" dirty="0" smtClean="0"/>
              <a:t>remainder</a:t>
            </a:r>
            <a:r>
              <a:rPr lang="zh-CN" altLang="en-US" sz="2000" dirty="0" smtClean="0"/>
              <a:t>的左</a:t>
            </a:r>
            <a:r>
              <a:rPr lang="en-US" altLang="zh-CN" sz="2000" dirty="0" smtClean="0"/>
              <a:t>64</a:t>
            </a:r>
            <a:r>
              <a:rPr lang="zh-CN" altLang="en-US" sz="2000" dirty="0" smtClean="0"/>
              <a:t>位大于等于</a:t>
            </a:r>
            <a:r>
              <a:rPr lang="en-US" altLang="zh-CN" sz="2000" dirty="0" smtClean="0"/>
              <a:t>divisor</a:t>
            </a:r>
            <a:r>
              <a:rPr lang="zh-CN" altLang="en-US" sz="2000" dirty="0" smtClean="0"/>
              <a:t>则溢出，结束运算；若未溢出，接着做第</a:t>
            </a:r>
            <a:r>
              <a:rPr lang="en-US" altLang="zh-CN" sz="2000" dirty="0" smtClean="0"/>
              <a:t>1-64</a:t>
            </a:r>
            <a:r>
              <a:rPr lang="zh-CN" altLang="en-US" sz="2000" dirty="0" smtClean="0"/>
              <a:t>次迭代</a:t>
            </a:r>
            <a:r>
              <a:rPr lang="en-US" altLang="zh-CN" sz="2000" dirty="0" smtClean="0"/>
              <a:t>)</a:t>
            </a:r>
          </a:p>
        </p:txBody>
      </p:sp>
      <p:pic>
        <p:nvPicPr>
          <p:cNvPr id="78853" name="Picture 4" descr="05_arithmetic_80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420938"/>
            <a:ext cx="81534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2316163" y="5445125"/>
            <a:ext cx="1319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solidFill>
                  <a:srgbClr val="CC3300"/>
                </a:solidFill>
              </a:rPr>
              <a:t>dividend</a:t>
            </a:r>
          </a:p>
        </p:txBody>
      </p:sp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2483768" y="5877272"/>
            <a:ext cx="1152128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128-bit</a:t>
            </a:r>
            <a:endParaRPr lang="zh-CN" altLang="en-US" sz="20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1403648" y="4149080"/>
            <a:ext cx="1080120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4-bit </a:t>
            </a:r>
            <a:r>
              <a:rPr lang="en-US" altLang="zh-CN" sz="1400" dirty="0">
                <a:solidFill>
                  <a:srgbClr val="3333CD"/>
                </a:solidFill>
                <a:ea typeface="宋体" panose="02010600030101010101" pitchFamily="2" charset="-122"/>
              </a:rPr>
              <a:t>ALU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2627784" y="3140969"/>
            <a:ext cx="792088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2" name="文本框 1"/>
          <p:cNvSpPr txBox="1">
            <a:spLocks noChangeArrowheads="1"/>
          </p:cNvSpPr>
          <p:nvPr/>
        </p:nvSpPr>
        <p:spPr bwMode="auto">
          <a:xfrm>
            <a:off x="6876256" y="4633391"/>
            <a:ext cx="792088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1403648" y="3501008"/>
            <a:ext cx="792088" cy="30777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dirty="0" smtClean="0">
                <a:solidFill>
                  <a:srgbClr val="3333CD"/>
                </a:solidFill>
                <a:ea typeface="宋体" panose="02010600030101010101" pitchFamily="2" charset="-122"/>
              </a:rPr>
              <a:t>65-bit</a:t>
            </a:r>
            <a:endParaRPr lang="zh-CN" altLang="en-US" sz="14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3568" y="5229200"/>
            <a:ext cx="288032" cy="584775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CF</a:t>
            </a:r>
            <a:endParaRPr lang="zh-CN" altLang="en-US" sz="16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082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19" y="692696"/>
            <a:ext cx="5513755" cy="2664296"/>
          </a:xfrm>
          <a:prstGeom prst="rect">
            <a:avLst/>
          </a:prstGeom>
        </p:spPr>
      </p:pic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540750" cy="587375"/>
          </a:xfrm>
        </p:spPr>
        <p:txBody>
          <a:bodyPr/>
          <a:lstStyle/>
          <a:p>
            <a:pPr algn="l" eaLnBrk="1" hangingPunct="1"/>
            <a:endParaRPr lang="en-US" altLang="zh-CN" sz="3200" smtClean="0"/>
          </a:p>
        </p:txBody>
      </p:sp>
      <p:sp>
        <p:nvSpPr>
          <p:cNvPr id="14" name="Rectangle 3"/>
          <p:cNvSpPr txBox="1">
            <a:spLocks noRot="1" noChangeArrowheads="1"/>
          </p:cNvSpPr>
          <p:nvPr/>
        </p:nvSpPr>
        <p:spPr bwMode="auto">
          <a:xfrm>
            <a:off x="0" y="3573016"/>
            <a:ext cx="529208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zh-CN" altLang="en-US" sz="2400" b="0" kern="0" dirty="0" smtClean="0"/>
              <a:t>根据右边的例子，</a:t>
            </a:r>
            <a:r>
              <a:rPr lang="en-US" altLang="zh-CN" sz="2400" dirty="0"/>
              <a:t> Division V2 </a:t>
            </a:r>
            <a:r>
              <a:rPr lang="zh-CN" altLang="en-US" sz="2400" dirty="0" smtClean="0"/>
              <a:t>需要做一些修正才正确：</a:t>
            </a:r>
            <a:endParaRPr kumimoji="0" lang="en-US" altLang="zh-CN" sz="2400" b="0" kern="0" dirty="0" smtClean="0"/>
          </a:p>
          <a:p>
            <a:pPr lvl="1" eaLnBrk="1" hangingPunct="1"/>
            <a:r>
              <a:rPr kumimoji="0" lang="en-US" altLang="zh-CN" sz="2000" b="0" kern="0" dirty="0" smtClean="0"/>
              <a:t>4-bit ALU has 1-bit </a:t>
            </a:r>
            <a:r>
              <a:rPr kumimoji="0" lang="en-US" altLang="zh-CN" sz="2000" b="0" kern="0" dirty="0"/>
              <a:t>extra CF (Carry Flag</a:t>
            </a:r>
            <a:r>
              <a:rPr kumimoji="0" lang="zh-CN" altLang="en-US" sz="2000" b="0" kern="0" dirty="0" smtClean="0"/>
              <a:t>）</a:t>
            </a:r>
            <a:r>
              <a:rPr kumimoji="0" lang="en-US" altLang="zh-CN" sz="2000" b="0" kern="0" dirty="0" smtClean="0"/>
              <a:t>and </a:t>
            </a:r>
            <a:r>
              <a:rPr kumimoji="0" lang="en-US" altLang="zh-CN" sz="2000" b="0" kern="0" dirty="0"/>
              <a:t>5-bit </a:t>
            </a:r>
            <a:r>
              <a:rPr kumimoji="0" lang="en-US" altLang="zh-CN" sz="2000" b="0" kern="0" dirty="0" smtClean="0"/>
              <a:t>minuend.</a:t>
            </a:r>
          </a:p>
          <a:p>
            <a:pPr lvl="1" eaLnBrk="1" hangingPunct="1"/>
            <a:r>
              <a:rPr kumimoji="0" lang="en-US" altLang="zh-CN" sz="2000" b="0" kern="0" dirty="0" smtClean="0"/>
              <a:t>5-bit minuend</a:t>
            </a:r>
            <a:r>
              <a:rPr kumimoji="0" lang="zh-CN" altLang="en-US" sz="2000" b="0" kern="0" dirty="0" smtClean="0"/>
              <a:t>（被减数）</a:t>
            </a:r>
            <a:r>
              <a:rPr kumimoji="0" lang="en-US" altLang="zh-CN" sz="2000" b="0" kern="0" dirty="0" smtClean="0"/>
              <a:t>includes CF and upper 4-bit of remainder register.</a:t>
            </a:r>
          </a:p>
          <a:p>
            <a:pPr lvl="1" eaLnBrk="1" hangingPunct="1"/>
            <a:r>
              <a:rPr kumimoji="0" lang="en-US" altLang="zh-CN" sz="2000" b="0" kern="0" dirty="0" smtClean="0"/>
              <a:t>Remainder register plus CF has 9 bits.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23928" y="90872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Division V2</a:t>
            </a:r>
            <a:endParaRPr lang="zh-CN" altLang="en-US" sz="2000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08720"/>
            <a:ext cx="3096344" cy="407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620688"/>
            <a:ext cx="5828061" cy="2808312"/>
          </a:xfrm>
          <a:prstGeom prst="rect">
            <a:avLst/>
          </a:prstGeom>
        </p:spPr>
      </p:pic>
      <p:sp>
        <p:nvSpPr>
          <p:cNvPr id="7987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85750" y="0"/>
            <a:ext cx="8540750" cy="587375"/>
          </a:xfrm>
        </p:spPr>
        <p:txBody>
          <a:bodyPr/>
          <a:lstStyle/>
          <a:p>
            <a:pPr algn="l" eaLnBrk="1" hangingPunct="1"/>
            <a:endParaRPr lang="en-US" altLang="zh-CN" sz="3200" smtClean="0"/>
          </a:p>
        </p:txBody>
      </p:sp>
      <p:sp>
        <p:nvSpPr>
          <p:cNvPr id="14" name="Rectangle 3"/>
          <p:cNvSpPr txBox="1">
            <a:spLocks noRot="1" noChangeArrowheads="1"/>
          </p:cNvSpPr>
          <p:nvPr/>
        </p:nvSpPr>
        <p:spPr bwMode="auto">
          <a:xfrm>
            <a:off x="0" y="3573016"/>
            <a:ext cx="5292080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itchFamily="2" charset="2"/>
              <a:buChar char="v"/>
              <a:defRPr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zh-CN" altLang="en-US" sz="2400" b="0" kern="0" dirty="0" smtClean="0"/>
              <a:t>根据右边的例子，</a:t>
            </a:r>
            <a:r>
              <a:rPr lang="en-US" altLang="zh-CN" sz="2400" dirty="0"/>
              <a:t> Division V2 </a:t>
            </a:r>
            <a:r>
              <a:rPr lang="zh-CN" altLang="en-US" sz="2400" dirty="0" smtClean="0"/>
              <a:t>需要做一些修正才正确：</a:t>
            </a:r>
            <a:endParaRPr kumimoji="0" lang="en-US" altLang="zh-CN" sz="2400" b="0" kern="0" dirty="0" smtClean="0"/>
          </a:p>
          <a:p>
            <a:pPr lvl="1" eaLnBrk="1" hangingPunct="1"/>
            <a:r>
              <a:rPr kumimoji="0" lang="en-US" altLang="zh-CN" sz="2000" b="0" kern="0" dirty="0" smtClean="0"/>
              <a:t>64-bit ALU has 1-bit </a:t>
            </a:r>
            <a:r>
              <a:rPr kumimoji="0" lang="en-US" altLang="zh-CN" sz="2000" b="0" kern="0" dirty="0"/>
              <a:t>extra CF (Carry Flag</a:t>
            </a:r>
            <a:r>
              <a:rPr kumimoji="0" lang="zh-CN" altLang="en-US" sz="2000" b="0" kern="0" dirty="0" smtClean="0"/>
              <a:t>）</a:t>
            </a:r>
            <a:r>
              <a:rPr kumimoji="0" lang="en-US" altLang="zh-CN" sz="2000" b="0" kern="0" dirty="0"/>
              <a:t>and </a:t>
            </a:r>
            <a:r>
              <a:rPr kumimoji="0" lang="en-US" altLang="zh-CN" sz="2000" b="0" kern="0" dirty="0" smtClean="0"/>
              <a:t>65-bit </a:t>
            </a:r>
            <a:r>
              <a:rPr kumimoji="0" lang="en-US" altLang="zh-CN" sz="2000" b="0" kern="0" dirty="0"/>
              <a:t>minuend.</a:t>
            </a:r>
          </a:p>
          <a:p>
            <a:pPr lvl="1" eaLnBrk="1" hangingPunct="1"/>
            <a:r>
              <a:rPr kumimoji="0" lang="en-US" altLang="zh-CN" sz="2000" b="0" kern="0" dirty="0" smtClean="0"/>
              <a:t>65-bit minuend</a:t>
            </a:r>
            <a:r>
              <a:rPr kumimoji="0" lang="zh-CN" altLang="en-US" sz="2000" b="0" kern="0" dirty="0" smtClean="0"/>
              <a:t>（被减数）</a:t>
            </a:r>
            <a:r>
              <a:rPr kumimoji="0" lang="en-US" altLang="zh-CN" sz="2000" b="0" kern="0" dirty="0"/>
              <a:t>includes CF and upper </a:t>
            </a:r>
            <a:r>
              <a:rPr kumimoji="0" lang="en-US" altLang="zh-CN" sz="2000" b="0" kern="0" dirty="0" smtClean="0"/>
              <a:t>64-bit </a:t>
            </a:r>
            <a:r>
              <a:rPr kumimoji="0" lang="en-US" altLang="zh-CN" sz="2000" b="0" kern="0" dirty="0"/>
              <a:t>of remainder register.</a:t>
            </a:r>
          </a:p>
          <a:p>
            <a:pPr lvl="1" eaLnBrk="1" hangingPunct="1"/>
            <a:r>
              <a:rPr kumimoji="0" lang="en-US" altLang="zh-CN" sz="2000" b="0" kern="0" dirty="0" smtClean="0"/>
              <a:t>Remainder register plus CF has 129 bits. 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23928" y="908720"/>
            <a:ext cx="1566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Division V2</a:t>
            </a:r>
            <a:endParaRPr lang="zh-CN" altLang="en-US" sz="2000" dirty="0"/>
          </a:p>
        </p:txBody>
      </p:sp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908720"/>
            <a:ext cx="3096344" cy="4077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748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11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2’s Complement</a:t>
            </a:r>
          </a:p>
        </p:txBody>
      </p:sp>
      <p:sp>
        <p:nvSpPr>
          <p:cNvPr id="18437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5921375" cy="27908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0000 0000 0000 0000 0000 0000 0000 0000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0000 0000 0000 0000 0000 0000 0000 0001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…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0111 1111 1111 1111 1111 1111 1111 1111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-1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1000 0000 0000 0000 0000 0000 0000 0000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1000 0000 0000 0000 0000 0000 0000 0001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-(2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– 1)  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-(2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– 2)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…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1111 1111 1111 1111 1111 1111 1111 1110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-2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1111 1111 1111 1111 1111 1111 1111 1111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-1</a:t>
            </a:r>
          </a:p>
        </p:txBody>
      </p:sp>
      <p:sp>
        <p:nvSpPr>
          <p:cNvPr id="18439" name="Text Box 5"/>
          <p:cNvSpPr txBox="1">
            <a:spLocks noChangeArrowheads="1"/>
          </p:cNvSpPr>
          <p:nvPr/>
        </p:nvSpPr>
        <p:spPr bwMode="auto">
          <a:xfrm>
            <a:off x="395536" y="4077072"/>
            <a:ext cx="8577262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Note that the sum of a number x and its inverted representation x’ always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equals  a string of 1s (-1).   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下面的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x’ 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都是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n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位（例如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位）的补码表示的数，</a:t>
            </a:r>
            <a:endParaRPr lang="en-US" altLang="zh-CN" sz="18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很容易验证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x=1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x’ =-2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是正确的，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x=0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x’ =-1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也是正确的。</a:t>
            </a:r>
            <a:endParaRPr lang="en-US" altLang="zh-CN" sz="18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      x + x’ = -1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     x’ + 1 = -x        … hence, can compute the </a:t>
            </a:r>
            <a:r>
              <a:rPr lang="en-US" altLang="zh-CN" sz="1800" u="sng" dirty="0">
                <a:solidFill>
                  <a:srgbClr val="3333CD"/>
                </a:solidFill>
                <a:ea typeface="宋体" panose="02010600030101010101" pitchFamily="2" charset="-122"/>
              </a:rPr>
              <a:t>negative of a number</a:t>
            </a:r>
            <a:r>
              <a:rPr lang="zh-CN" altLang="en-US" sz="1800" u="sng" dirty="0">
                <a:solidFill>
                  <a:srgbClr val="3333CD"/>
                </a:solidFill>
                <a:ea typeface="宋体" panose="02010600030101010101" pitchFamily="2" charset="-122"/>
              </a:rPr>
              <a:t>（取</a:t>
            </a:r>
            <a:r>
              <a:rPr lang="en-US" altLang="zh-CN" sz="1800" u="sng" dirty="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u="sng" dirty="0">
                <a:solidFill>
                  <a:srgbClr val="3333CD"/>
                </a:solidFill>
                <a:ea typeface="宋体" panose="02010600030101010101" pitchFamily="2" charset="-122"/>
              </a:rPr>
              <a:t>个数</a:t>
            </a:r>
            <a:endParaRPr lang="en-US" altLang="zh-CN" sz="1800" u="sng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     -x = x’ + 1            </a:t>
            </a:r>
            <a:r>
              <a:rPr lang="zh-CN" altLang="en-US" sz="1800" u="sng" dirty="0">
                <a:solidFill>
                  <a:srgbClr val="3333CD"/>
                </a:solidFill>
                <a:ea typeface="宋体" panose="02010600030101010101" pitchFamily="2" charset="-122"/>
              </a:rPr>
              <a:t>的负值</a:t>
            </a:r>
            <a:r>
              <a:rPr lang="zh-CN" altLang="en-US" sz="1800" dirty="0">
                <a:solidFill>
                  <a:srgbClr val="3333CD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by inverting all bits and adding 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 typeface="Wingdings" panose="05000000000000000000" pitchFamily="2" charset="2"/>
              <a:buNone/>
            </a:pPr>
            <a:endParaRPr lang="en-US" altLang="zh-CN" sz="1800" dirty="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Similarly, the sum of  x and –x gives us all zeroes, with a carry of 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In reality, x + (-x) = 2</a:t>
            </a:r>
            <a:r>
              <a:rPr lang="en-US" altLang="zh-CN" sz="1800" baseline="30000" dirty="0">
                <a:solidFill>
                  <a:srgbClr val="3333CD"/>
                </a:solidFill>
                <a:ea typeface="宋体" panose="02010600030101010101" pitchFamily="2" charset="-122"/>
              </a:rPr>
              <a:t>n</a:t>
            </a:r>
            <a:r>
              <a:rPr lang="en-US" altLang="zh-CN" sz="1800" dirty="0">
                <a:solidFill>
                  <a:srgbClr val="3333CD"/>
                </a:solidFill>
                <a:ea typeface="宋体" panose="02010600030101010101" pitchFamily="2" charset="-122"/>
              </a:rPr>
              <a:t>     … hence the name 2’s complement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" y="2235106"/>
            <a:ext cx="8874194" cy="4486489"/>
          </a:xfrm>
          <a:prstGeom prst="rect">
            <a:avLst/>
          </a:prstGeom>
        </p:spPr>
      </p:pic>
      <p:sp>
        <p:nvSpPr>
          <p:cNvPr id="8090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4450"/>
            <a:ext cx="8540750" cy="442913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Division V3</a:t>
            </a:r>
          </a:p>
        </p:txBody>
      </p:sp>
      <p:sp>
        <p:nvSpPr>
          <p:cNvPr id="8090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476672"/>
            <a:ext cx="6120680" cy="129669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64-bit ALU has extra CF, 65-bit minuend.</a:t>
            </a:r>
          </a:p>
          <a:p>
            <a:pPr eaLnBrk="1" hangingPunct="1"/>
            <a:r>
              <a:rPr lang="en-US" altLang="zh-CN" sz="2400" dirty="0" smtClean="0"/>
              <a:t>Quotient register is omitted, it utilize lower 64 bit of remainder register.</a:t>
            </a:r>
          </a:p>
          <a:p>
            <a:pPr eaLnBrk="1" hangingPunct="1"/>
            <a:r>
              <a:rPr lang="en-US" altLang="zh-CN" sz="2400" dirty="0" smtClean="0"/>
              <a:t>Remainder register plus CF is 129-bit. </a:t>
            </a:r>
          </a:p>
        </p:txBody>
      </p:sp>
      <p:pic>
        <p:nvPicPr>
          <p:cNvPr id="8090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37" y="116632"/>
            <a:ext cx="2843213" cy="374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9" name="Picture 4" descr="05_arithmetic_81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8135938" cy="411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68313" y="44450"/>
            <a:ext cx="8540750" cy="442913"/>
          </a:xfrm>
        </p:spPr>
        <p:txBody>
          <a:bodyPr/>
          <a:lstStyle/>
          <a:p>
            <a:pPr algn="l" eaLnBrk="1" hangingPunct="1"/>
            <a:r>
              <a:rPr lang="en-US" altLang="zh-CN" sz="3200" dirty="0" smtClean="0"/>
              <a:t>Division V3</a:t>
            </a: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2843213" y="5351463"/>
            <a:ext cx="13192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400" b="0">
                <a:solidFill>
                  <a:srgbClr val="CC3300"/>
                </a:solidFill>
              </a:rPr>
              <a:t>dividend</a:t>
            </a:r>
          </a:p>
        </p:txBody>
      </p:sp>
      <p:sp>
        <p:nvSpPr>
          <p:cNvPr id="8090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512" y="476672"/>
            <a:ext cx="6120680" cy="1296690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64-bit ALU has extra CF, 65-bit minuend.</a:t>
            </a:r>
          </a:p>
          <a:p>
            <a:pPr eaLnBrk="1" hangingPunct="1"/>
            <a:r>
              <a:rPr lang="en-US" altLang="zh-CN" sz="2400" dirty="0" smtClean="0"/>
              <a:t>Quotient register is omitted, it utilize lower 64 bit of remainder register.</a:t>
            </a:r>
          </a:p>
          <a:p>
            <a:pPr eaLnBrk="1" hangingPunct="1"/>
            <a:r>
              <a:rPr lang="en-US" altLang="zh-CN" sz="2400" dirty="0" smtClean="0"/>
              <a:t>Remainder register plus CF is 129-bit. </a:t>
            </a:r>
          </a:p>
        </p:txBody>
      </p:sp>
      <p:sp>
        <p:nvSpPr>
          <p:cNvPr id="80904" name="文本框 1"/>
          <p:cNvSpPr txBox="1">
            <a:spLocks noChangeArrowheads="1"/>
          </p:cNvSpPr>
          <p:nvPr/>
        </p:nvSpPr>
        <p:spPr bwMode="auto">
          <a:xfrm>
            <a:off x="1691680" y="3882534"/>
            <a:ext cx="124202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 </a:t>
            </a:r>
            <a:r>
              <a:rPr lang="en-US" altLang="zh-CN" sz="1600" dirty="0">
                <a:solidFill>
                  <a:srgbClr val="3333CD"/>
                </a:solidFill>
                <a:ea typeface="宋体" panose="02010600030101010101" pitchFamily="2" charset="-122"/>
              </a:rPr>
              <a:t>ALU</a:t>
            </a:r>
            <a:endParaRPr lang="zh-CN" altLang="en-US" sz="16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80905" name="文本框 8"/>
          <p:cNvSpPr txBox="1">
            <a:spLocks noChangeArrowheads="1"/>
          </p:cNvSpPr>
          <p:nvPr/>
        </p:nvSpPr>
        <p:spPr bwMode="auto">
          <a:xfrm>
            <a:off x="2483768" y="5877272"/>
            <a:ext cx="4537100" cy="40011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128-bit</a:t>
            </a:r>
            <a:r>
              <a:rPr lang="zh-CN" altLang="en-US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1 extra CF (Carry Flag</a:t>
            </a:r>
            <a:r>
              <a:rPr lang="zh-CN" altLang="en-US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000" dirty="0" smtClean="0">
                <a:solidFill>
                  <a:srgbClr val="3333CD"/>
                </a:solidFill>
                <a:ea typeface="宋体" panose="02010600030101010101" pitchFamily="2" charset="-122"/>
              </a:rPr>
              <a:t> bit</a:t>
            </a:r>
            <a:endParaRPr lang="zh-CN" altLang="en-US" sz="20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3203848" y="2924944"/>
            <a:ext cx="792088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3333CD"/>
                </a:solidFill>
                <a:ea typeface="宋体" panose="02010600030101010101" pitchFamily="2" charset="-122"/>
              </a:rPr>
              <a:t>64-bit</a:t>
            </a:r>
            <a:endParaRPr lang="zh-CN" altLang="en-US" sz="16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395536" y="2708920"/>
            <a:ext cx="1440160" cy="338554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 smtClean="0">
                <a:solidFill>
                  <a:srgbClr val="3333CD"/>
                </a:solidFill>
                <a:ea typeface="宋体" panose="02010600030101010101" pitchFamily="2" charset="-122"/>
              </a:rPr>
              <a:t>65-bit </a:t>
            </a:r>
            <a:r>
              <a:rPr lang="zh-CN" altLang="en-US" sz="1600" dirty="0" smtClean="0">
                <a:solidFill>
                  <a:srgbClr val="3333CD"/>
                </a:solidFill>
                <a:ea typeface="宋体" panose="02010600030101010101" pitchFamily="2" charset="-122"/>
              </a:rPr>
              <a:t>被减数</a:t>
            </a:r>
            <a:endParaRPr lang="zh-CN" altLang="en-US" sz="1600" dirty="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6987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188640"/>
            <a:ext cx="8540750" cy="658813"/>
          </a:xfrm>
        </p:spPr>
        <p:txBody>
          <a:bodyPr/>
          <a:lstStyle/>
          <a:p>
            <a:pPr algn="l" eaLnBrk="1" hangingPunct="1"/>
            <a:r>
              <a:rPr lang="en-US" altLang="zh-CN" dirty="0" smtClean="0"/>
              <a:t>Signed division</a:t>
            </a:r>
          </a:p>
        </p:txBody>
      </p:sp>
      <p:sp>
        <p:nvSpPr>
          <p:cNvPr id="8397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052736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z="2400" dirty="0" smtClean="0"/>
              <a:t>Always keep the same signs for Dividend and Remainder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3300"/>
                </a:solidFill>
              </a:rPr>
              <a:t>+</a:t>
            </a:r>
            <a:r>
              <a:rPr lang="en-US" altLang="zh-CN" dirty="0" smtClean="0"/>
              <a:t> 7) ÷( + 2) = + 3 	Remainder = </a:t>
            </a:r>
            <a:r>
              <a:rPr lang="en-US" altLang="zh-CN" dirty="0" smtClean="0">
                <a:solidFill>
                  <a:srgbClr val="CC3300"/>
                </a:solidFill>
              </a:rPr>
              <a:t>+</a:t>
            </a:r>
            <a:r>
              <a:rPr lang="en-US" altLang="zh-CN" dirty="0" smtClean="0"/>
              <a:t>1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	7 = 3 × 2 + (+1) = 6 + 1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3300"/>
                </a:solidFill>
              </a:rPr>
              <a:t>- </a:t>
            </a:r>
            <a:r>
              <a:rPr lang="en-US" altLang="zh-CN" dirty="0" smtClean="0"/>
              <a:t>7 ) ÷(+ 2) = - 3 	Remainder = </a:t>
            </a:r>
            <a:r>
              <a:rPr lang="en-US" altLang="zh-CN" dirty="0" smtClean="0">
                <a:solidFill>
                  <a:srgbClr val="CC3300"/>
                </a:solidFill>
              </a:rPr>
              <a:t>-</a:t>
            </a:r>
            <a:r>
              <a:rPr lang="en-US" altLang="zh-CN" dirty="0" smtClean="0"/>
              <a:t>1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	-7 = -3 ×  2 + (-1) = - 6 - 1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3300"/>
                </a:solidFill>
              </a:rPr>
              <a:t>+</a:t>
            </a:r>
            <a:r>
              <a:rPr lang="en-US" altLang="zh-CN" dirty="0" smtClean="0"/>
              <a:t> 7 ) ÷( - 2) = - 3 	Remainder = </a:t>
            </a:r>
            <a:r>
              <a:rPr lang="en-US" altLang="zh-CN" dirty="0" smtClean="0">
                <a:solidFill>
                  <a:srgbClr val="CC3300"/>
                </a:solidFill>
              </a:rPr>
              <a:t>+</a:t>
            </a:r>
            <a:r>
              <a:rPr lang="en-US" altLang="zh-CN" dirty="0" smtClean="0"/>
              <a:t>1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CC3300"/>
                </a:solidFill>
              </a:rPr>
              <a:t>-</a:t>
            </a:r>
            <a:r>
              <a:rPr lang="en-US" altLang="zh-CN" dirty="0" smtClean="0"/>
              <a:t> 7 ) ÷(+2) = -4 	Remainder = 1, </a:t>
            </a:r>
            <a:r>
              <a:rPr lang="en-US" altLang="zh-CN" dirty="0" smtClean="0">
                <a:solidFill>
                  <a:srgbClr val="FF0000"/>
                </a:solidFill>
              </a:rPr>
              <a:t>wrong!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301625" y="609600"/>
            <a:ext cx="7294711" cy="443136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Optimized Divider</a:t>
            </a:r>
            <a:endParaRPr lang="en-AU" altLang="en-US" dirty="0" smtClean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583113"/>
            <a:ext cx="8270875" cy="1654175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One cycle per partial-remainder subtraction</a:t>
            </a:r>
          </a:p>
          <a:p>
            <a:pPr eaLnBrk="1" hangingPunct="1"/>
            <a:r>
              <a:rPr lang="en-US" altLang="en-US" sz="2800" smtClean="0"/>
              <a:t>Looks a lot like a multiplier!</a:t>
            </a:r>
          </a:p>
          <a:p>
            <a:pPr lvl="1" eaLnBrk="1" hangingPunct="1"/>
            <a:r>
              <a:rPr lang="en-US" altLang="en-US" sz="2400" smtClean="0"/>
              <a:t>Same hardware can be used for both</a:t>
            </a:r>
            <a:endParaRPr lang="en-AU" altLang="en-US" sz="2400" smtClean="0"/>
          </a:p>
        </p:txBody>
      </p:sp>
      <p:pic>
        <p:nvPicPr>
          <p:cNvPr id="4403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484313"/>
            <a:ext cx="5443537" cy="278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0157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Faster Division</a:t>
            </a:r>
            <a:endParaRPr lang="en-AU" altLang="en-US" smtClean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Can’t use parallel hardware as in multiplier</a:t>
            </a:r>
          </a:p>
          <a:p>
            <a:pPr lvl="1" eaLnBrk="1" hangingPunct="1"/>
            <a:r>
              <a:rPr lang="en-US" altLang="en-US" dirty="0" smtClean="0"/>
              <a:t>Subtraction is conditional on sign of remainder</a:t>
            </a:r>
          </a:p>
          <a:p>
            <a:pPr eaLnBrk="1" hangingPunct="1"/>
            <a:r>
              <a:rPr lang="en-US" altLang="en-US" dirty="0" smtClean="0"/>
              <a:t>Faster dividers (e.g. SRT </a:t>
            </a:r>
            <a:r>
              <a:rPr lang="en-US" altLang="en-US" dirty="0" err="1" smtClean="0"/>
              <a:t>devision</a:t>
            </a:r>
            <a:r>
              <a:rPr lang="en-US" altLang="en-US" dirty="0" smtClean="0"/>
              <a:t>) generate multiple quotient bits (e.g. 4 bits) per step</a:t>
            </a:r>
          </a:p>
          <a:p>
            <a:pPr lvl="1" eaLnBrk="1" hangingPunct="1"/>
            <a:r>
              <a:rPr lang="en-US" altLang="en-US" dirty="0" smtClean="0"/>
              <a:t>Still require multiple steps</a:t>
            </a:r>
            <a:endParaRPr lang="en-AU" altLang="en-US" dirty="0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3988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RISC-V Division</a:t>
            </a:r>
            <a:endParaRPr lang="en-AU" altLang="en-US" smtClean="0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Four instructions:</a:t>
            </a:r>
          </a:p>
          <a:p>
            <a:pPr lvl="1" eaLnBrk="1" hangingPunct="1"/>
            <a:r>
              <a:rPr lang="en-US" altLang="en-US" smtClean="0"/>
              <a:t>div, rem: signed divide, remainder</a:t>
            </a:r>
          </a:p>
          <a:p>
            <a:pPr lvl="1" eaLnBrk="1" hangingPunct="1"/>
            <a:r>
              <a:rPr lang="en-US" altLang="en-US" smtClean="0"/>
              <a:t>divu, remu: unsigned divide, remainder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Overflow and division-by-zero don’t produce errors</a:t>
            </a:r>
          </a:p>
          <a:p>
            <a:pPr lvl="1" eaLnBrk="1" hangingPunct="1"/>
            <a:r>
              <a:rPr lang="en-US" altLang="en-US" smtClean="0"/>
              <a:t>Just return defined results</a:t>
            </a:r>
          </a:p>
          <a:p>
            <a:pPr lvl="1" eaLnBrk="1" hangingPunct="1"/>
            <a:r>
              <a:rPr lang="en-US" altLang="en-US" smtClean="0"/>
              <a:t>Faster for the common case of no error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35351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0" y="2564904"/>
            <a:ext cx="9215862" cy="165618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81128"/>
            <a:ext cx="8957094" cy="129614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6672"/>
            <a:ext cx="9036496" cy="104234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7504" y="1844824"/>
            <a:ext cx="8928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================ </a:t>
            </a:r>
            <a:r>
              <a:rPr lang="zh-CN" altLang="en-US" dirty="0" smtClean="0"/>
              <a:t>放大如下 </a:t>
            </a:r>
            <a:r>
              <a:rPr lang="en-US" altLang="zh-CN" dirty="0" smtClean="0"/>
              <a:t>=================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503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36550" y="212725"/>
            <a:ext cx="8540750" cy="1143000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3.6 Floating point numbers</a:t>
            </a:r>
          </a:p>
        </p:txBody>
      </p:sp>
      <p:sp>
        <p:nvSpPr>
          <p:cNvPr id="8499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42900" y="1341438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dirty="0" smtClean="0"/>
              <a:t>Reasoning</a:t>
            </a:r>
          </a:p>
          <a:p>
            <a:pPr lvl="1" eaLnBrk="1" hangingPunct="1"/>
            <a:r>
              <a:rPr lang="en-US" altLang="zh-CN" dirty="0" smtClean="0"/>
              <a:t>Larger number range than integer range</a:t>
            </a:r>
          </a:p>
          <a:p>
            <a:pPr lvl="1" eaLnBrk="1" hangingPunct="1"/>
            <a:r>
              <a:rPr lang="en-US" altLang="zh-CN" dirty="0" smtClean="0"/>
              <a:t>Numbers like e (2.71828) and </a:t>
            </a:r>
            <a:r>
              <a:rPr lang="en-US" altLang="zh-CN" dirty="0" smtClean="0">
                <a:latin typeface="宋体" panose="02010600030101010101" pitchFamily="2" charset="-122"/>
              </a:rPr>
              <a:t>π</a:t>
            </a:r>
            <a:r>
              <a:rPr lang="en-US" altLang="zh-CN" dirty="0" smtClean="0"/>
              <a:t>(3.14159265....)</a:t>
            </a:r>
          </a:p>
          <a:p>
            <a:pPr eaLnBrk="1" hangingPunct="1"/>
            <a:r>
              <a:rPr lang="en-US" altLang="zh-CN" dirty="0" smtClean="0"/>
              <a:t>Representation</a:t>
            </a:r>
          </a:p>
          <a:p>
            <a:pPr lvl="1" eaLnBrk="1" hangingPunct="1"/>
            <a:r>
              <a:rPr lang="en-US" altLang="zh-CN" dirty="0" smtClean="0"/>
              <a:t>sign</a:t>
            </a:r>
          </a:p>
          <a:p>
            <a:pPr lvl="1" eaLnBrk="1" hangingPunct="1"/>
            <a:r>
              <a:rPr lang="en-US" altLang="zh-CN" dirty="0" err="1" smtClean="0"/>
              <a:t>significand</a:t>
            </a:r>
            <a:r>
              <a:rPr lang="zh-CN" altLang="en-US" dirty="0" smtClean="0"/>
              <a:t>（有效数字）：</a:t>
            </a:r>
            <a:r>
              <a:rPr lang="en-US" altLang="zh-CN" dirty="0" smtClean="0"/>
              <a:t>is also called mantissa(</a:t>
            </a:r>
            <a:r>
              <a:rPr lang="zh-CN" altLang="en-US" dirty="0" smtClean="0"/>
              <a:t>尾数</a:t>
            </a:r>
            <a:r>
              <a:rPr lang="en-US" altLang="zh-CN" dirty="0" smtClean="0"/>
              <a:t>), 13.54 is the mantissa ( or </a:t>
            </a:r>
            <a:r>
              <a:rPr lang="en-US" altLang="zh-CN" dirty="0" err="1" smtClean="0"/>
              <a:t>significand</a:t>
            </a:r>
            <a:r>
              <a:rPr lang="en-US" altLang="zh-CN" dirty="0" smtClean="0"/>
              <a:t>) of 13.54*10</a:t>
            </a:r>
            <a:r>
              <a:rPr lang="en-US" altLang="zh-CN" baseline="30000" dirty="0" smtClean="0"/>
              <a:t>7,</a:t>
            </a:r>
            <a:r>
              <a:rPr lang="en-US" altLang="zh-CN" dirty="0" smtClean="0"/>
              <a:t> </a:t>
            </a:r>
          </a:p>
          <a:p>
            <a:pPr lvl="1" eaLnBrk="1" hangingPunct="1"/>
            <a:r>
              <a:rPr lang="en-US" altLang="zh-CN" dirty="0" smtClean="0"/>
              <a:t>For floating number 1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2345, </a:t>
            </a:r>
            <a:r>
              <a:rPr lang="en-US" altLang="zh-CN" dirty="0"/>
              <a:t> </a:t>
            </a:r>
            <a:r>
              <a:rPr lang="en-US" altLang="zh-CN" dirty="0" smtClean="0"/>
              <a:t>1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2345 is </a:t>
            </a:r>
            <a:r>
              <a:rPr lang="en-US" altLang="zh-CN" dirty="0" err="1" smtClean="0"/>
              <a:t>significand</a:t>
            </a:r>
            <a:r>
              <a:rPr lang="en-US" altLang="zh-CN" dirty="0" smtClean="0"/>
              <a:t>,  0</a:t>
            </a:r>
            <a:r>
              <a:rPr lang="en-US" altLang="zh-CN" b="1" dirty="0" smtClean="0"/>
              <a:t>.</a:t>
            </a:r>
            <a:r>
              <a:rPr lang="en-US" altLang="zh-CN" dirty="0" smtClean="0"/>
              <a:t>2345 is the </a:t>
            </a:r>
            <a:r>
              <a:rPr lang="en-US" altLang="zh-CN" i="1" dirty="0" smtClean="0"/>
              <a:t>fraction(</a:t>
            </a:r>
            <a:r>
              <a:rPr lang="zh-CN" altLang="en-US" dirty="0" smtClean="0"/>
              <a:t>小数</a:t>
            </a:r>
            <a:r>
              <a:rPr lang="en-US" altLang="zh-CN" i="1" dirty="0" smtClean="0"/>
              <a:t>)</a:t>
            </a:r>
            <a:r>
              <a:rPr lang="en-US" altLang="zh-CN" dirty="0" smtClean="0"/>
              <a:t> part of the number</a:t>
            </a:r>
            <a:endParaRPr lang="en-US" altLang="zh-CN" baseline="30000" dirty="0" smtClean="0"/>
          </a:p>
          <a:p>
            <a:pPr lvl="1" eaLnBrk="1" hangingPunct="1"/>
            <a:r>
              <a:rPr lang="en-US" altLang="zh-CN" dirty="0" smtClean="0"/>
              <a:t>exponent</a:t>
            </a:r>
          </a:p>
          <a:p>
            <a:pPr lvl="1" eaLnBrk="1" hangingPunct="1"/>
            <a:r>
              <a:rPr lang="en-US" altLang="zh-CN" dirty="0" smtClean="0"/>
              <a:t>More bits for </a:t>
            </a:r>
            <a:r>
              <a:rPr lang="en-US" altLang="zh-CN" dirty="0" err="1" smtClean="0"/>
              <a:t>significand</a:t>
            </a:r>
            <a:r>
              <a:rPr lang="en-US" altLang="zh-CN" dirty="0" smtClean="0"/>
              <a:t>: more accuracy</a:t>
            </a:r>
          </a:p>
          <a:p>
            <a:pPr lvl="1" eaLnBrk="1" hangingPunct="1"/>
            <a:r>
              <a:rPr lang="en-US" altLang="zh-CN" dirty="0" smtClean="0"/>
              <a:t>More bits for exponent: increases the range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95288" y="476250"/>
            <a:ext cx="8540750" cy="515938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Floating point numbers</a:t>
            </a:r>
          </a:p>
        </p:txBody>
      </p:sp>
      <p:sp>
        <p:nvSpPr>
          <p:cNvPr id="8602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836613"/>
            <a:ext cx="8382000" cy="331311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Form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Arbitrary 363.4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10</a:t>
            </a:r>
            <a:r>
              <a:rPr lang="en-US" altLang="zh-CN" sz="2200" baseline="30000" smtClean="0"/>
              <a:t>34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Normalised 3.634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10</a:t>
            </a:r>
            <a:r>
              <a:rPr lang="en-US" altLang="zh-CN" sz="2200" baseline="30000" smtClean="0"/>
              <a:t>36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Binary notation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Normalised 1.xxxxxx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2</a:t>
            </a:r>
            <a:r>
              <a:rPr lang="en-US" altLang="zh-CN" sz="2200" baseline="30000" smtClean="0"/>
              <a:t>yyyyy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Standardised format IEEE 754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Single precision 8 bit exp, 23 bit fraction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Double precision 11 bit exp, 52 bit fraction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Both formats are supported by MIPS</a:t>
            </a:r>
          </a:p>
        </p:txBody>
      </p:sp>
      <p:graphicFrame>
        <p:nvGraphicFramePr>
          <p:cNvPr id="359553" name="Group 129"/>
          <p:cNvGraphicFramePr>
            <a:graphicFrameLocks noGrp="1"/>
          </p:cNvGraphicFramePr>
          <p:nvPr/>
        </p:nvGraphicFramePr>
        <p:xfrm>
          <a:off x="2268538" y="3932238"/>
          <a:ext cx="6656387" cy="1081088"/>
        </p:xfrm>
        <a:graphic>
          <a:graphicData uri="http://schemas.openxmlformats.org/drawingml/2006/table">
            <a:tbl>
              <a:tblPr/>
              <a:tblGrid>
                <a:gridCol w="661987"/>
                <a:gridCol w="2095500"/>
                <a:gridCol w="38989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23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22    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exponent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fraction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23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59562" name="Group 138"/>
          <p:cNvGraphicFramePr>
            <a:graphicFrameLocks noGrp="1"/>
          </p:cNvGraphicFramePr>
          <p:nvPr/>
        </p:nvGraphicFramePr>
        <p:xfrm>
          <a:off x="2268538" y="5084763"/>
          <a:ext cx="6559550" cy="1328738"/>
        </p:xfrm>
        <a:graphic>
          <a:graphicData uri="http://schemas.openxmlformats.org/drawingml/2006/table">
            <a:tbl>
              <a:tblPr/>
              <a:tblGrid>
                <a:gridCol w="593725"/>
                <a:gridCol w="2066925"/>
                <a:gridCol w="3898900"/>
              </a:tblGrid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 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S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exponent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fraction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20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                     fraction (continued)             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060" name="Rectangle 110"/>
          <p:cNvSpPr>
            <a:spLocks noChangeArrowheads="1"/>
          </p:cNvSpPr>
          <p:nvPr/>
        </p:nvSpPr>
        <p:spPr bwMode="auto">
          <a:xfrm>
            <a:off x="15875" y="5300663"/>
            <a:ext cx="20351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Double precision</a:t>
            </a:r>
          </a:p>
        </p:txBody>
      </p:sp>
      <p:sp>
        <p:nvSpPr>
          <p:cNvPr id="86061" name="Rectangle 111"/>
          <p:cNvSpPr>
            <a:spLocks noChangeArrowheads="1"/>
          </p:cNvSpPr>
          <p:nvPr/>
        </p:nvSpPr>
        <p:spPr bwMode="auto">
          <a:xfrm>
            <a:off x="34925" y="4149725"/>
            <a:ext cx="1946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</a:rPr>
              <a:t>Single precision</a:t>
            </a:r>
          </a:p>
        </p:txBody>
      </p:sp>
      <p:sp>
        <p:nvSpPr>
          <p:cNvPr id="86062" name="Line 112"/>
          <p:cNvSpPr>
            <a:spLocks noChangeShapeType="1"/>
          </p:cNvSpPr>
          <p:nvPr/>
        </p:nvSpPr>
        <p:spPr bwMode="auto">
          <a:xfrm>
            <a:off x="0" y="4941888"/>
            <a:ext cx="9144000" cy="0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86063" name="Rectangle 114"/>
          <p:cNvSpPr>
            <a:spLocks noChangeArrowheads="1"/>
          </p:cNvSpPr>
          <p:nvPr/>
        </p:nvSpPr>
        <p:spPr bwMode="auto">
          <a:xfrm>
            <a:off x="4899025" y="6518275"/>
            <a:ext cx="82550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chemeClr val="tx1"/>
                </a:solidFill>
              </a:rPr>
              <a:t>32 bits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587375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IEEE 754 standard</a:t>
            </a:r>
          </a:p>
        </p:txBody>
      </p:sp>
      <p:sp>
        <p:nvSpPr>
          <p:cNvPr id="36045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288" y="1341438"/>
            <a:ext cx="8540750" cy="48958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Leading '1' bit of </a:t>
            </a:r>
            <a:r>
              <a:rPr lang="en-US" altLang="zh-CN" dirty="0" err="1" smtClean="0"/>
              <a:t>significand</a:t>
            </a:r>
            <a:r>
              <a:rPr lang="en-US" altLang="zh-CN" dirty="0" smtClean="0"/>
              <a:t> is implicit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-&gt;saves one bit</a:t>
            </a:r>
          </a:p>
          <a:p>
            <a:pPr eaLnBrk="1" hangingPunct="1">
              <a:defRPr/>
            </a:pPr>
            <a:r>
              <a:rPr lang="en-US" altLang="zh-CN" dirty="0" smtClean="0"/>
              <a:t>Exponent is </a:t>
            </a:r>
            <a:r>
              <a:rPr lang="en-US" altLang="zh-CN" dirty="0" smtClean="0">
                <a:solidFill>
                  <a:srgbClr val="FF3300"/>
                </a:solidFill>
              </a:rPr>
              <a:t>biased</a:t>
            </a:r>
            <a:r>
              <a:rPr lang="en-US" altLang="zh-CN" dirty="0" smtClean="0"/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00...000 smallest exponent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11...111 biggest exponent</a:t>
            </a:r>
          </a:p>
          <a:p>
            <a:pPr lvl="1" eaLnBrk="1" hangingPunct="1">
              <a:defRPr/>
            </a:pPr>
            <a:r>
              <a:rPr lang="en-US" altLang="zh-CN" dirty="0" smtClean="0"/>
              <a:t>Bias 127 for single precision</a:t>
            </a:r>
          </a:p>
          <a:p>
            <a:pPr lvl="1" eaLnBrk="1" hangingPunct="1">
              <a:defRPr/>
            </a:pPr>
            <a:r>
              <a:rPr lang="en-US" altLang="zh-CN" dirty="0" smtClean="0"/>
              <a:t>Bias 1023 for double precision</a:t>
            </a:r>
          </a:p>
          <a:p>
            <a:pPr eaLnBrk="1" hangingPunct="1">
              <a:defRPr/>
            </a:pPr>
            <a:r>
              <a:rPr lang="en-US" altLang="zh-CN" dirty="0" smtClean="0"/>
              <a:t>Summary: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		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(-1)</a:t>
            </a:r>
            <a:r>
              <a:rPr lang="en-US" altLang="zh-CN" baseline="30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sign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/>
              </a:rPr>
              <a:t>•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(1 + fraction) 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Unicode MS"/>
              </a:rPr>
              <a:t>•</a:t>
            </a:r>
            <a:r>
              <a:rPr lang="en-US" altLang="zh-CN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2</a:t>
            </a:r>
            <a:r>
              <a:rPr lang="en-US" altLang="zh-CN" baseline="30000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exponent - bias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11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2’s Complement</a:t>
            </a:r>
          </a:p>
        </p:txBody>
      </p:sp>
      <p:sp>
        <p:nvSpPr>
          <p:cNvPr id="14341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1270000" cy="157003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0000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0001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0010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2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…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1110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-2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1111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-1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684213" y="3068638"/>
            <a:ext cx="68770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Why is this representation favorable?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Consider the sum of  1 and -2  …. we get  -1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Consider the sum of  2 and -1  …. we get +1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18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This format can directly undergo addition without any conversions!</a:t>
            </a:r>
          </a:p>
        </p:txBody>
      </p:sp>
      <p:sp>
        <p:nvSpPr>
          <p:cNvPr id="14344" name="Text Box 6"/>
          <p:cNvSpPr txBox="1">
            <a:spLocks noChangeArrowheads="1"/>
          </p:cNvSpPr>
          <p:nvPr/>
        </p:nvSpPr>
        <p:spPr bwMode="auto">
          <a:xfrm>
            <a:off x="755650" y="4652963"/>
            <a:ext cx="792003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Each number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: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 = -x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 + 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Reason: when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is 0, the above formula is obviously correct;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    When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is 1, the number=-[(1-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)*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(1-x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)*2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(1-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)*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+1]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=-1000 + 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= -x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 + 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2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214313" y="0"/>
          <a:ext cx="8858250" cy="664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4" name="幻灯片" r:id="rId3" imgW="4227435" imgH="3169914" progId="PowerPoint.Slide.8">
                  <p:embed/>
                </p:oleObj>
              </mc:Choice>
              <mc:Fallback>
                <p:oleObj name="幻灯片" r:id="rId3" imgW="4227435" imgH="3169914" progId="PowerPoint.Slide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0"/>
                        <a:ext cx="8858250" cy="664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文本框 1"/>
          <p:cNvSpPr txBox="1">
            <a:spLocks noChangeArrowheads="1"/>
          </p:cNvSpPr>
          <p:nvPr/>
        </p:nvSpPr>
        <p:spPr bwMode="auto">
          <a:xfrm>
            <a:off x="4395788" y="1916113"/>
            <a:ext cx="4929187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For single precision: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-127 &lt;= e &lt;= 128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0  &lt;= e+127  &lt;= 255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   0  &lt;=   E  &lt;= 255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Here E is Exponent below</a:t>
            </a:r>
            <a:endParaRPr lang="zh-CN" altLang="en-US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576263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IEEE 754 standard</a:t>
            </a:r>
          </a:p>
        </p:txBody>
      </p:sp>
      <p:sp>
        <p:nvSpPr>
          <p:cNvPr id="8909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412875"/>
            <a:ext cx="8540750" cy="4194175"/>
          </a:xfrm>
        </p:spPr>
        <p:txBody>
          <a:bodyPr/>
          <a:lstStyle/>
          <a:p>
            <a:r>
              <a:rPr lang="en-US" altLang="zh-CN" smtClean="0"/>
              <a:t>A number divided by zero yields “infinity”</a:t>
            </a:r>
          </a:p>
          <a:p>
            <a:pPr eaLnBrk="1" hangingPunct="1"/>
            <a:r>
              <a:rPr lang="en-US" altLang="zh-CN" smtClean="0"/>
              <a:t>Special numbers: NaN, +</a:t>
            </a:r>
            <a:r>
              <a:rPr lang="en-US" altLang="zh-CN" smtClean="0">
                <a:latin typeface="宋体" panose="02010600030101010101" pitchFamily="2" charset="-122"/>
              </a:rPr>
              <a:t>∞</a:t>
            </a:r>
            <a:r>
              <a:rPr lang="en-US" altLang="zh-CN" smtClean="0"/>
              <a:t>  , -</a:t>
            </a:r>
            <a:r>
              <a:rPr lang="en-US" altLang="zh-CN" smtClean="0">
                <a:latin typeface="宋体" panose="02010600030101010101" pitchFamily="2" charset="-122"/>
              </a:rPr>
              <a:t>∞</a:t>
            </a:r>
            <a:r>
              <a:rPr lang="en-US" altLang="zh-CN" smtClean="0"/>
              <a:t> </a:t>
            </a:r>
          </a:p>
          <a:p>
            <a:pPr eaLnBrk="1" hangingPunct="1"/>
            <a:r>
              <a:rPr lang="en-US" altLang="zh-CN" smtClean="0"/>
              <a:t>Mechanisms for handling exceptions</a:t>
            </a:r>
          </a:p>
          <a:p>
            <a:pPr eaLnBrk="1" hangingPunct="1"/>
            <a:endParaRPr lang="en-US" altLang="zh-CN" smtClean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576263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IEEE 754 standard</a:t>
            </a:r>
          </a:p>
        </p:txBody>
      </p:sp>
      <p:sp>
        <p:nvSpPr>
          <p:cNvPr id="90116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00063" y="1143000"/>
            <a:ext cx="3246437" cy="5445125"/>
          </a:xfrm>
        </p:spPr>
        <p:txBody>
          <a:bodyPr/>
          <a:lstStyle/>
          <a:p>
            <a:pPr eaLnBrk="1" hangingPunct="1"/>
            <a:r>
              <a:rPr lang="en-US" altLang="zh-CN" smtClean="0"/>
              <a:t>0.4375=0.0111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0.4375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u="sng" smtClean="0"/>
              <a:t>×      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.8750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u="sng" smtClean="0"/>
              <a:t>×      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.7500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0.7500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u="sng" smtClean="0"/>
              <a:t>×      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.5000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0.5000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u="sng" smtClean="0"/>
              <a:t>×       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.0000</a:t>
            </a:r>
          </a:p>
        </p:txBody>
      </p:sp>
      <p:sp>
        <p:nvSpPr>
          <p:cNvPr id="5" name="Rectangle 3"/>
          <p:cNvSpPr txBox="1">
            <a:spLocks noRot="1" noChangeArrowheads="1"/>
          </p:cNvSpPr>
          <p:nvPr/>
        </p:nvSpPr>
        <p:spPr bwMode="auto">
          <a:xfrm>
            <a:off x="3714750" y="1000125"/>
            <a:ext cx="4786313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0.4375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×2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.8750</a:t>
            </a:r>
            <a:endParaRPr kumimoji="0" lang="en-US" altLang="zh-CN" sz="2400" b="0" u="sng" kern="0" dirty="0">
              <a:solidFill>
                <a:srgbClr val="000000"/>
              </a:solidFill>
              <a:latin typeface="+mn-lt"/>
              <a:ea typeface="+mn-ea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2060"/>
                </a:solidFill>
                <a:latin typeface="+mn-lt"/>
                <a:ea typeface="+mn-ea"/>
              </a:rPr>
              <a:t>0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.8750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 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.7500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0.7500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.5000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0.5000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.0000</a:t>
            </a:r>
          </a:p>
        </p:txBody>
      </p:sp>
      <p:sp>
        <p:nvSpPr>
          <p:cNvPr id="6" name="Rectangle 3"/>
          <p:cNvSpPr txBox="1">
            <a:spLocks noRot="1" noChangeArrowheads="1"/>
          </p:cNvSpPr>
          <p:nvPr/>
        </p:nvSpPr>
        <p:spPr bwMode="auto">
          <a:xfrm>
            <a:off x="3429000" y="3143250"/>
            <a:ext cx="4786313" cy="2643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0.4375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×2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Arial" charset="0"/>
              </a:rPr>
              <a:t>0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.8750=0.111B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  --&gt; 0.4375=0.0111B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0.8750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 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.7500=1.11B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  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 --&gt; 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 0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.8750=0.111B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0.7500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×2=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.5000=1.1B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   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--&gt; 0.7500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Arial" charset="0"/>
              </a:rPr>
              <a:t>=0.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11B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0.5000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Arial" charset="0"/>
              </a:rPr>
              <a:t>×2=</a:t>
            </a:r>
            <a:r>
              <a:rPr kumimoji="0" lang="en-US" altLang="zh-CN" sz="2400" b="0" kern="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Arial" charset="0"/>
              </a:rPr>
              <a:t>.0000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/>
            </a:pP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  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  <a:sym typeface="Wingdings" pitchFamily="2" charset="2"/>
              </a:rPr>
              <a:t>  </a:t>
            </a:r>
            <a:r>
              <a:rPr kumimoji="0" lang="en-US" altLang="zh-CN" sz="2400" b="0" kern="0" dirty="0">
                <a:solidFill>
                  <a:srgbClr val="000000"/>
                </a:solidFill>
                <a:latin typeface="+mn-lt"/>
                <a:ea typeface="+mn-ea"/>
              </a:rPr>
              <a:t>0.5000=</a:t>
            </a:r>
            <a:r>
              <a:rPr kumimoji="0" lang="en-US" altLang="zh-CN" sz="2400" b="0" u="sng" kern="0" dirty="0">
                <a:solidFill>
                  <a:srgbClr val="000000"/>
                </a:solidFill>
                <a:latin typeface="+mn-lt"/>
                <a:ea typeface="+mn-ea"/>
              </a:rPr>
              <a:t>0.1B</a:t>
            </a:r>
            <a:endParaRPr kumimoji="0" lang="en-US" altLang="zh-CN" sz="2400" b="0" kern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404813"/>
            <a:ext cx="8540750" cy="565150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Example</a:t>
            </a:r>
          </a:p>
        </p:txBody>
      </p:sp>
      <p:sp>
        <p:nvSpPr>
          <p:cNvPr id="9114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836613"/>
            <a:ext cx="8583613" cy="316865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Show the binary representation of -0.75 in IEEE single precision format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Decimal representation: -0.75 = - 3/4 = - 3/2</a:t>
            </a:r>
            <a:r>
              <a:rPr lang="en-US" altLang="zh-CN" sz="2200" baseline="30000" smtClean="0"/>
              <a:t>2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Binary representation: - 0.11 = - 1.1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2</a:t>
            </a:r>
            <a:r>
              <a:rPr lang="en-US" altLang="zh-CN" sz="2200" baseline="30000" smtClean="0"/>
              <a:t>-1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2200" smtClean="0"/>
              <a:t>Floating point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(-1)</a:t>
            </a:r>
            <a:r>
              <a:rPr lang="en-US" altLang="zh-CN" sz="2200" baseline="30000" smtClean="0"/>
              <a:t>sign</a:t>
            </a:r>
            <a:r>
              <a:rPr lang="en-US" altLang="zh-CN" sz="2200" smtClean="0"/>
              <a:t>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(1 + fraction) </a:t>
            </a:r>
            <a:r>
              <a:rPr lang="en-US" altLang="zh-CN" sz="2200" smtClean="0">
                <a:latin typeface="Arial Unicode MS" panose="020B0604020202020204" pitchFamily="34" charset="-122"/>
              </a:rPr>
              <a:t>•</a:t>
            </a:r>
            <a:r>
              <a:rPr lang="en-US" altLang="zh-CN" sz="2200" smtClean="0"/>
              <a:t> 2</a:t>
            </a:r>
            <a:r>
              <a:rPr lang="en-US" altLang="zh-CN" sz="2200" baseline="30000" smtClean="0"/>
              <a:t>exponent - bias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(-1)</a:t>
            </a:r>
            <a:r>
              <a:rPr lang="en-US" altLang="zh-CN" sz="2200" baseline="30000" smtClean="0"/>
              <a:t>sign</a:t>
            </a:r>
            <a:r>
              <a:rPr lang="en-US" altLang="zh-CN" sz="2200" smtClean="0"/>
              <a:t> =-1,so Sign = 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1+ fraction = 1.1,so fraction =0.1 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zh-CN" sz="2200" smtClean="0"/>
              <a:t>Exponent -127 =-1,so Exponent=(-1 + 127) = 126</a:t>
            </a:r>
          </a:p>
        </p:txBody>
      </p:sp>
      <p:graphicFrame>
        <p:nvGraphicFramePr>
          <p:cNvPr id="343108" name="Group 68"/>
          <p:cNvGraphicFramePr>
            <a:graphicFrameLocks noGrp="1"/>
          </p:cNvGraphicFramePr>
          <p:nvPr/>
        </p:nvGraphicFramePr>
        <p:xfrm>
          <a:off x="2179638" y="3933825"/>
          <a:ext cx="6629400" cy="1081088"/>
        </p:xfrm>
        <a:graphic>
          <a:graphicData uri="http://schemas.openxmlformats.org/drawingml/2006/table">
            <a:tbl>
              <a:tblPr/>
              <a:tblGrid>
                <a:gridCol w="661987"/>
                <a:gridCol w="2068513"/>
                <a:gridCol w="3898900"/>
              </a:tblGrid>
              <a:tr h="361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23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22   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0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0111 1110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100 0000 0000 0000 0000 0000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 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8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23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43107" name="Group 67"/>
          <p:cNvGraphicFramePr>
            <a:graphicFrameLocks noGrp="1"/>
          </p:cNvGraphicFramePr>
          <p:nvPr/>
        </p:nvGraphicFramePr>
        <p:xfrm>
          <a:off x="2195513" y="5157788"/>
          <a:ext cx="6559550" cy="1222376"/>
        </p:xfrm>
        <a:graphic>
          <a:graphicData uri="http://schemas.openxmlformats.org/drawingml/2006/table">
            <a:tbl>
              <a:tblPr/>
              <a:tblGrid>
                <a:gridCol w="592137"/>
                <a:gridCol w="2068513"/>
                <a:gridCol w="3898900"/>
              </a:tblGrid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30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20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19            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 Unicode MS" pitchFamily="34" charset="-122"/>
                          <a:ea typeface="Arial Unicode MS" pitchFamily="34" charset="-122"/>
                          <a:cs typeface="Arial Unicode MS" pitchFamily="34" charset="-122"/>
                        </a:rPr>
                        <a:t>……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                      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</a:t>
                      </a:r>
                    </a:p>
                  </a:txBody>
                  <a:tcPr marL="90000" marR="9000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011 1111 1110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1000 0000 0000 0000 0000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1bit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11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20 bits</a:t>
                      </a:r>
                    </a:p>
                  </a:txBody>
                  <a:tcPr marL="90000" marR="9000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defRPr sz="24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2" charset="2"/>
                        <a:defRPr sz="2000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itchFamily="2" charset="2"/>
                        <a:defRPr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itchFamily="2" charset="2"/>
                        <a:defRPr b="1">
                          <a:solidFill>
                            <a:srgbClr val="000000"/>
                          </a:solidFill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Arial Unicode MS" pitchFamily="34" charset="-122"/>
                          <a:cs typeface="Arial Unicode MS" pitchFamily="34" charset="-122"/>
                        </a:rPr>
                        <a:t>0000   0000   0000    0000    0000    0000    0000    0000                </a:t>
                      </a:r>
                    </a:p>
                  </a:txBody>
                  <a:tcPr marL="90000" marR="9000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1180" name="Rectangle 54"/>
          <p:cNvSpPr>
            <a:spLocks noChangeArrowheads="1"/>
          </p:cNvSpPr>
          <p:nvPr/>
        </p:nvSpPr>
        <p:spPr bwMode="auto">
          <a:xfrm>
            <a:off x="15875" y="5513388"/>
            <a:ext cx="20351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Double precision</a:t>
            </a:r>
          </a:p>
        </p:txBody>
      </p:sp>
      <p:sp>
        <p:nvSpPr>
          <p:cNvPr id="91181" name="Rectangle 55"/>
          <p:cNvSpPr>
            <a:spLocks noChangeArrowheads="1"/>
          </p:cNvSpPr>
          <p:nvPr/>
        </p:nvSpPr>
        <p:spPr bwMode="auto">
          <a:xfrm>
            <a:off x="0" y="4146550"/>
            <a:ext cx="1946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Single precision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Limitations</a:t>
            </a:r>
          </a:p>
        </p:txBody>
      </p:sp>
      <p:sp>
        <p:nvSpPr>
          <p:cNvPr id="92164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Overflow: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The number is too big to be represented</a:t>
            </a:r>
          </a:p>
          <a:p>
            <a:pPr eaLnBrk="1" hangingPunct="1"/>
            <a:r>
              <a:rPr lang="en-US" altLang="zh-CN" smtClean="0"/>
              <a:t>Underflow: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The number is too small to be represented, i.e. the magnitude (absolute value)  of negative exponent is too large.</a:t>
            </a:r>
          </a:p>
        </p:txBody>
      </p:sp>
      <p:sp>
        <p:nvSpPr>
          <p:cNvPr id="92165" name="灯片编号占位符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92166" name="Rectangle 2"/>
          <p:cNvSpPr>
            <a:spLocks noChangeArrowheads="1"/>
          </p:cNvSpPr>
          <p:nvPr/>
        </p:nvSpPr>
        <p:spPr bwMode="auto">
          <a:xfrm>
            <a:off x="457200" y="304800"/>
            <a:ext cx="815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600">
              <a:solidFill>
                <a:schemeClr val="tx2"/>
              </a:solidFill>
            </a:endParaRPr>
          </a:p>
        </p:txBody>
      </p:sp>
      <p:sp>
        <p:nvSpPr>
          <p:cNvPr id="92167" name="Rectangle 3"/>
          <p:cNvSpPr>
            <a:spLocks noChangeArrowheads="1"/>
          </p:cNvSpPr>
          <p:nvPr/>
        </p:nvSpPr>
        <p:spPr bwMode="auto">
          <a:xfrm>
            <a:off x="457200" y="1219200"/>
            <a:ext cx="40020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endParaRPr kumimoji="0" lang="zh-CN" altLang="zh-CN" sz="2400" b="0"/>
          </a:p>
        </p:txBody>
      </p:sp>
      <p:sp>
        <p:nvSpPr>
          <p:cNvPr id="92168" name="灯片编号占位符 7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zh-CN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92169" name="Rectangle 2"/>
          <p:cNvSpPr>
            <a:spLocks noChangeArrowheads="1"/>
          </p:cNvSpPr>
          <p:nvPr/>
        </p:nvSpPr>
        <p:spPr bwMode="auto">
          <a:xfrm>
            <a:off x="457200" y="304800"/>
            <a:ext cx="815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kumimoji="0" lang="zh-CN" altLang="zh-CN" sz="3600">
              <a:solidFill>
                <a:schemeClr val="tx2"/>
              </a:solidFill>
            </a:endParaRPr>
          </a:p>
        </p:txBody>
      </p:sp>
      <p:sp>
        <p:nvSpPr>
          <p:cNvPr id="92170" name="Rectangle 3"/>
          <p:cNvSpPr>
            <a:spLocks noChangeArrowheads="1"/>
          </p:cNvSpPr>
          <p:nvPr/>
        </p:nvSpPr>
        <p:spPr bwMode="auto">
          <a:xfrm>
            <a:off x="457200" y="1219200"/>
            <a:ext cx="4002088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endParaRPr kumimoji="0" lang="zh-CN" altLang="zh-CN" sz="2400" b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Floating point addition</a:t>
            </a:r>
          </a:p>
        </p:txBody>
      </p:sp>
      <p:sp>
        <p:nvSpPr>
          <p:cNvPr id="93188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95300" y="1905000"/>
            <a:ext cx="7245350" cy="4194175"/>
          </a:xfrm>
        </p:spPr>
        <p:txBody>
          <a:bodyPr/>
          <a:lstStyle/>
          <a:p>
            <a:pPr eaLnBrk="1" hangingPunct="1"/>
            <a:r>
              <a:rPr lang="en-US" altLang="zh-CN" smtClean="0"/>
              <a:t>Alignment</a:t>
            </a:r>
          </a:p>
          <a:p>
            <a:pPr eaLnBrk="1" hangingPunct="1"/>
            <a:r>
              <a:rPr lang="en-US" altLang="zh-CN" smtClean="0"/>
              <a:t>Addition of significands</a:t>
            </a:r>
          </a:p>
          <a:p>
            <a:pPr eaLnBrk="1" hangingPunct="1"/>
            <a:r>
              <a:rPr lang="en-US" altLang="zh-CN" smtClean="0"/>
              <a:t>Normalisation of the result</a:t>
            </a:r>
          </a:p>
          <a:p>
            <a:pPr eaLnBrk="1" hangingPunct="1"/>
            <a:r>
              <a:rPr lang="en-US" altLang="zh-CN" smtClean="0"/>
              <a:t>Rounding</a:t>
            </a:r>
          </a:p>
          <a:p>
            <a:pPr eaLnBrk="1" hangingPunct="1"/>
            <a:r>
              <a:rPr lang="en-US" altLang="zh-CN" smtClean="0"/>
              <a:t>Example in decimal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	What is 9.999 </a:t>
            </a:r>
            <a:r>
              <a:rPr lang="en-US" altLang="zh-CN" smtClean="0">
                <a:latin typeface="Arial Unicode MS" panose="020B0604020202020204" pitchFamily="34" charset="-122"/>
              </a:rPr>
              <a:t>•</a:t>
            </a:r>
            <a:r>
              <a:rPr lang="en-US" altLang="zh-CN" smtClean="0"/>
              <a:t> 10</a:t>
            </a:r>
            <a:r>
              <a:rPr lang="en-US" altLang="zh-CN" baseline="30000" smtClean="0"/>
              <a:t>1</a:t>
            </a:r>
            <a:r>
              <a:rPr lang="en-US" altLang="zh-CN" smtClean="0"/>
              <a:t> + 1.610 </a:t>
            </a:r>
            <a:r>
              <a:rPr lang="en-US" altLang="zh-CN" smtClean="0">
                <a:latin typeface="Arial Unicode MS" panose="020B0604020202020204" pitchFamily="34" charset="-122"/>
              </a:rPr>
              <a:t>•</a:t>
            </a:r>
            <a:r>
              <a:rPr lang="en-US" altLang="zh-CN" smtClean="0"/>
              <a:t> 10</a:t>
            </a:r>
            <a:r>
              <a:rPr lang="en-US" altLang="zh-CN" baseline="30000" smtClean="0"/>
              <a:t>-1</a:t>
            </a:r>
            <a:r>
              <a:rPr lang="en-US" altLang="zh-CN" smtClean="0"/>
              <a:t> ?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515938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Example for Decimal</a:t>
            </a:r>
          </a:p>
        </p:txBody>
      </p:sp>
      <p:sp>
        <p:nvSpPr>
          <p:cNvPr id="9421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8313" y="1268413"/>
            <a:ext cx="8540750" cy="5113337"/>
          </a:xfrm>
        </p:spPr>
        <p:txBody>
          <a:bodyPr/>
          <a:lstStyle/>
          <a:p>
            <a:pPr eaLnBrk="1" hangingPunct="1"/>
            <a:r>
              <a:rPr lang="en-US" altLang="zh-CN" smtClean="0"/>
              <a:t>Aligning the two numbers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9.999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10</a:t>
            </a:r>
            <a:r>
              <a:rPr lang="en-US" altLang="zh-CN" sz="2400" baseline="30000" smtClean="0"/>
              <a:t>1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0.016</a:t>
            </a:r>
            <a:r>
              <a:rPr lang="en-US" altLang="zh-CN" sz="2400" smtClean="0">
                <a:solidFill>
                  <a:srgbClr val="CC3300"/>
                </a:solidFill>
              </a:rPr>
              <a:t>10</a:t>
            </a:r>
            <a:r>
              <a:rPr lang="en-US" altLang="zh-CN" sz="2400" smtClean="0"/>
              <a:t>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10</a:t>
            </a:r>
            <a:r>
              <a:rPr lang="en-US" altLang="zh-CN" sz="2400" baseline="30000" smtClean="0"/>
              <a:t>1</a:t>
            </a:r>
            <a:r>
              <a:rPr lang="en-US" altLang="zh-CN" sz="2400" smtClean="0"/>
              <a:t> → 0.016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10</a:t>
            </a:r>
            <a:r>
              <a:rPr lang="en-US" altLang="zh-CN" sz="2400" baseline="30000" smtClean="0"/>
              <a:t>1 	</a:t>
            </a:r>
            <a:r>
              <a:rPr lang="en-US" altLang="zh-CN" sz="2400" smtClean="0">
                <a:latin typeface="Comic Sans MS" panose="030F0702030302020204" pitchFamily="66" charset="0"/>
              </a:rPr>
              <a:t>Truncation</a:t>
            </a:r>
            <a:r>
              <a:rPr lang="en-US" altLang="zh-CN" sz="2400" smtClean="0"/>
              <a:t> </a:t>
            </a:r>
          </a:p>
          <a:p>
            <a:pPr eaLnBrk="1" hangingPunct="1"/>
            <a:r>
              <a:rPr lang="en-US" altLang="zh-CN" smtClean="0"/>
              <a:t>Addition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   9.999    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 10</a:t>
            </a:r>
            <a:r>
              <a:rPr lang="en-US" altLang="zh-CN" sz="2400" baseline="30000" smtClean="0"/>
              <a:t>1</a:t>
            </a:r>
            <a:endParaRPr lang="en-US" altLang="zh-CN" sz="2400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</a:t>
            </a:r>
            <a:r>
              <a:rPr lang="en-US" altLang="zh-CN" sz="2400" u="sng" smtClean="0"/>
              <a:t>+ 0.016     </a:t>
            </a:r>
            <a:r>
              <a:rPr lang="en-US" altLang="zh-CN" sz="2400" u="sng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u="sng" smtClean="0"/>
              <a:t> 10</a:t>
            </a:r>
            <a:r>
              <a:rPr lang="en-US" altLang="zh-CN" sz="2400" u="sng" baseline="30000" smtClean="0"/>
              <a:t>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 10.015    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 10</a:t>
            </a:r>
            <a:r>
              <a:rPr lang="en-US" altLang="zh-CN" sz="2400" baseline="30000" smtClean="0"/>
              <a:t>1</a:t>
            </a:r>
            <a:endParaRPr lang="en-US" altLang="zh-CN" sz="2400" smtClean="0"/>
          </a:p>
          <a:p>
            <a:pPr eaLnBrk="1" hangingPunct="1"/>
            <a:r>
              <a:rPr lang="en-US" altLang="zh-CN" smtClean="0"/>
              <a:t>Normalisation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smtClean="0"/>
              <a:t>		1.0015    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 10</a:t>
            </a:r>
            <a:r>
              <a:rPr lang="en-US" altLang="zh-CN" sz="2400" baseline="30000" smtClean="0"/>
              <a:t>2</a:t>
            </a:r>
          </a:p>
          <a:p>
            <a:pPr eaLnBrk="1" hangingPunct="1"/>
            <a:r>
              <a:rPr lang="en-US" altLang="zh-CN" sz="2400" smtClean="0"/>
              <a:t>Rounding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	</a:t>
            </a:r>
            <a:r>
              <a:rPr lang="en-US" altLang="zh-CN" sz="2400" smtClean="0"/>
              <a:t>1.002     </a:t>
            </a:r>
            <a:r>
              <a:rPr lang="en-US" altLang="zh-CN" sz="2400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smtClean="0"/>
              <a:t> 10</a:t>
            </a:r>
            <a:r>
              <a:rPr lang="en-US" altLang="zh-CN" sz="2400" baseline="30000" smtClean="0"/>
              <a:t>2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mtClean="0"/>
              <a:t>Algorithm</a:t>
            </a:r>
          </a:p>
        </p:txBody>
      </p:sp>
      <p:pic>
        <p:nvPicPr>
          <p:cNvPr id="95236" name="Picture 4" descr="05_arithmetic_93_0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-26988"/>
            <a:ext cx="4841875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3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628775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mtClean="0"/>
              <a:t>Shift Significands</a:t>
            </a:r>
          </a:p>
          <a:p>
            <a:pPr eaLnBrk="1" hangingPunct="1"/>
            <a:r>
              <a:rPr lang="en-US" altLang="zh-CN" smtClean="0"/>
              <a:t>Add Significands</a:t>
            </a:r>
          </a:p>
          <a:p>
            <a:pPr eaLnBrk="1" hangingPunct="1"/>
            <a:r>
              <a:rPr lang="en-US" altLang="zh-CN" smtClean="0"/>
              <a:t>Normalise the sum</a:t>
            </a:r>
          </a:p>
          <a:p>
            <a:pPr eaLnBrk="1" hangingPunct="1"/>
            <a:r>
              <a:rPr lang="en-US" altLang="zh-CN" smtClean="0"/>
              <a:t>Over/underflow</a:t>
            </a:r>
          </a:p>
          <a:p>
            <a:pPr eaLnBrk="1" hangingPunct="1"/>
            <a:r>
              <a:rPr lang="en-US" altLang="zh-CN" smtClean="0"/>
              <a:t>Rounding</a:t>
            </a:r>
          </a:p>
          <a:p>
            <a:pPr eaLnBrk="1" hangingPunct="1"/>
            <a:r>
              <a:rPr lang="en-US" altLang="zh-CN" smtClean="0"/>
              <a:t>Normalisation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442913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Example  y=0.5+(-0.4375) in binary</a:t>
            </a:r>
          </a:p>
        </p:txBody>
      </p:sp>
      <p:sp>
        <p:nvSpPr>
          <p:cNvPr id="96260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9388" y="1196975"/>
            <a:ext cx="9001125" cy="5400675"/>
          </a:xfrm>
        </p:spPr>
        <p:txBody>
          <a:bodyPr/>
          <a:lstStyle/>
          <a:p>
            <a:pPr eaLnBrk="1" hangingPunct="1"/>
            <a:r>
              <a:rPr lang="en-US" altLang="zh-CN" sz="2200" smtClean="0"/>
              <a:t>0.5</a:t>
            </a:r>
            <a:r>
              <a:rPr lang="en-US" altLang="zh-CN" sz="2200" baseline="-25000" smtClean="0"/>
              <a:t>10</a:t>
            </a:r>
            <a:r>
              <a:rPr lang="en-US" altLang="zh-CN" sz="2200" smtClean="0"/>
              <a:t> = 1.000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×2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  </a:t>
            </a:r>
          </a:p>
          <a:p>
            <a:pPr eaLnBrk="1" hangingPunct="1"/>
            <a:r>
              <a:rPr lang="en-US" altLang="zh-CN" sz="2200" smtClean="0"/>
              <a:t>-0.4375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=-1.110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×2</a:t>
            </a:r>
            <a:r>
              <a:rPr lang="en-US" altLang="zh-CN" sz="2200" baseline="30000" smtClean="0"/>
              <a:t>-2</a:t>
            </a:r>
            <a:r>
              <a:rPr lang="en-US" altLang="zh-CN" sz="2200" smtClean="0"/>
              <a:t>  </a:t>
            </a:r>
          </a:p>
          <a:p>
            <a:pPr eaLnBrk="1" hangingPunct="1"/>
            <a:r>
              <a:rPr lang="en-US" altLang="zh-CN" sz="2200" smtClean="0"/>
              <a:t>Step1:The fraction with lesser exponent is shifted right until matches</a:t>
            </a:r>
          </a:p>
          <a:p>
            <a:pPr lvl="3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-1.110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×2</a:t>
            </a:r>
            <a:r>
              <a:rPr lang="en-US" altLang="zh-CN" sz="2200" baseline="30000" smtClean="0"/>
              <a:t>-2 </a:t>
            </a:r>
            <a:r>
              <a:rPr lang="en-US" altLang="zh-CN" sz="2200" smtClean="0">
                <a:solidFill>
                  <a:srgbClr val="FF3300"/>
                </a:solidFill>
              </a:rPr>
              <a:t> → </a:t>
            </a:r>
            <a:r>
              <a:rPr lang="en-US" altLang="zh-CN" sz="2200" smtClean="0"/>
              <a:t>-0.111</a:t>
            </a:r>
            <a:r>
              <a:rPr lang="en-US" altLang="zh-CN" sz="2200" baseline="-25000" smtClean="0"/>
              <a:t>2</a:t>
            </a:r>
            <a:r>
              <a:rPr lang="en-US" altLang="zh-CN" sz="2200" smtClean="0"/>
              <a:t>×2</a:t>
            </a:r>
            <a:r>
              <a:rPr lang="en-US" altLang="zh-CN" sz="2200" baseline="30000" smtClean="0"/>
              <a:t>-1</a:t>
            </a:r>
            <a:r>
              <a:rPr lang="en-US" altLang="zh-CN" sz="2200" smtClean="0"/>
              <a:t> </a:t>
            </a:r>
          </a:p>
          <a:p>
            <a:pPr eaLnBrk="1" hangingPunct="1"/>
            <a:r>
              <a:rPr lang="en-US" altLang="zh-CN" sz="2200" smtClean="0"/>
              <a:t>Step2:  Add the significands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</a:t>
            </a:r>
            <a:r>
              <a:rPr lang="en-US" altLang="zh-CN" sz="2200" b="1" smtClean="0"/>
              <a:t>1.000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-1</a:t>
            </a:r>
            <a:r>
              <a:rPr lang="en-US" altLang="zh-CN" sz="2200" b="1" smtClean="0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smtClean="0"/>
              <a:t>  +) - 0.111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800" b="1" baseline="30000" smtClean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200" b="1" smtClean="0"/>
              <a:t>        0.001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-1</a:t>
            </a:r>
          </a:p>
          <a:p>
            <a:pPr eaLnBrk="1" hangingPunct="1"/>
            <a:r>
              <a:rPr lang="en-US" altLang="zh-CN" sz="2200" smtClean="0"/>
              <a:t>Step3:  Normalize the sum and checking for overflow or underflow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      </a:t>
            </a:r>
            <a:r>
              <a:rPr lang="en-US" altLang="zh-CN" sz="2200" b="1" smtClean="0"/>
              <a:t>0.001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-1 </a:t>
            </a:r>
            <a:r>
              <a:rPr lang="en-US" altLang="zh-CN" sz="2200" smtClean="0">
                <a:solidFill>
                  <a:srgbClr val="FF3300"/>
                </a:solidFill>
              </a:rPr>
              <a:t>→ </a:t>
            </a:r>
            <a:r>
              <a:rPr lang="en-US" altLang="zh-CN" sz="2200" b="1" smtClean="0"/>
              <a:t>0.010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-2 </a:t>
            </a:r>
            <a:r>
              <a:rPr lang="en-US" altLang="zh-CN" sz="2200" smtClean="0">
                <a:solidFill>
                  <a:srgbClr val="FF3300"/>
                </a:solidFill>
              </a:rPr>
              <a:t>→ </a:t>
            </a:r>
            <a:r>
              <a:rPr lang="en-US" altLang="zh-CN" sz="2200" b="1" smtClean="0"/>
              <a:t>0.100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-3 </a:t>
            </a:r>
            <a:r>
              <a:rPr lang="en-US" altLang="zh-CN" sz="2200" smtClean="0">
                <a:solidFill>
                  <a:srgbClr val="FF3300"/>
                </a:solidFill>
              </a:rPr>
              <a:t>→ </a:t>
            </a:r>
            <a:r>
              <a:rPr lang="en-US" altLang="zh-CN" sz="2200" b="1" smtClean="0"/>
              <a:t>1.000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-4 </a:t>
            </a:r>
          </a:p>
          <a:p>
            <a:pPr eaLnBrk="1" hangingPunct="1"/>
            <a:r>
              <a:rPr lang="en-US" altLang="zh-CN" sz="2200" smtClean="0"/>
              <a:t>Step4: Round the sum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	 </a:t>
            </a:r>
            <a:r>
              <a:rPr lang="en-US" altLang="zh-CN" sz="2200" b="1" smtClean="0"/>
              <a:t>1.000</a:t>
            </a:r>
            <a:r>
              <a:rPr lang="en-US" altLang="zh-CN" sz="2200" b="1" baseline="-25000" smtClean="0"/>
              <a:t>2</a:t>
            </a:r>
            <a:r>
              <a:rPr lang="en-US" altLang="zh-CN" sz="2200" b="1" smtClean="0"/>
              <a:t>×2</a:t>
            </a:r>
            <a:r>
              <a:rPr lang="en-US" altLang="zh-CN" sz="2200" b="1" baseline="30000" smtClean="0"/>
              <a:t>-4</a:t>
            </a:r>
            <a:r>
              <a:rPr lang="en-US" altLang="zh-CN" sz="2200" b="1" smtClean="0"/>
              <a:t>   = 0.0625</a:t>
            </a:r>
            <a:r>
              <a:rPr lang="en-US" altLang="zh-CN" sz="2200" baseline="-25000" smtClean="0"/>
              <a:t>10</a:t>
            </a:r>
          </a:p>
        </p:txBody>
      </p:sp>
      <p:sp>
        <p:nvSpPr>
          <p:cNvPr id="96261" name="Line 4"/>
          <p:cNvSpPr>
            <a:spLocks noChangeShapeType="1"/>
          </p:cNvSpPr>
          <p:nvPr/>
        </p:nvSpPr>
        <p:spPr bwMode="auto">
          <a:xfrm>
            <a:off x="827088" y="4076700"/>
            <a:ext cx="295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68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23850" y="44450"/>
            <a:ext cx="8540750" cy="1143000"/>
          </a:xfrm>
        </p:spPr>
        <p:txBody>
          <a:bodyPr/>
          <a:lstStyle/>
          <a:p>
            <a:pPr eaLnBrk="1" hangingPunct="1"/>
            <a:r>
              <a:rPr lang="en-US" altLang="zh-CN" smtClean="0"/>
              <a:t>Algorithm</a:t>
            </a:r>
          </a:p>
        </p:txBody>
      </p:sp>
      <p:sp>
        <p:nvSpPr>
          <p:cNvPr id="97284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0" y="188913"/>
            <a:ext cx="2557463" cy="844550"/>
          </a:xfrm>
        </p:spPr>
        <p:txBody>
          <a:bodyPr/>
          <a:lstStyle/>
          <a:p>
            <a:pPr eaLnBrk="1" hangingPunct="1"/>
            <a:r>
              <a:rPr lang="en-US" altLang="zh-CN" smtClean="0"/>
              <a:t>ADDITION</a:t>
            </a:r>
            <a:endParaRPr lang="zh-CN" altLang="zh-CN" smtClean="0"/>
          </a:p>
        </p:txBody>
      </p:sp>
      <p:pic>
        <p:nvPicPr>
          <p:cNvPr id="97285" name="Picture 4" descr="05_arithmetic_94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4450"/>
            <a:ext cx="6456362" cy="676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1547813" y="2636838"/>
            <a:ext cx="19907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larger  exponent</a:t>
            </a:r>
          </a:p>
        </p:txBody>
      </p:sp>
      <p:sp>
        <p:nvSpPr>
          <p:cNvPr id="97287" name="Text Box 0"/>
          <p:cNvSpPr txBox="1">
            <a:spLocks noChangeArrowheads="1"/>
          </p:cNvSpPr>
          <p:nvPr/>
        </p:nvSpPr>
        <p:spPr bwMode="auto">
          <a:xfrm>
            <a:off x="6516688" y="2636838"/>
            <a:ext cx="1295400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指数较大的加数的尾数</a:t>
            </a:r>
          </a:p>
        </p:txBody>
      </p:sp>
      <p:sp>
        <p:nvSpPr>
          <p:cNvPr id="97288" name="Text Box 1"/>
          <p:cNvSpPr txBox="1">
            <a:spLocks noChangeArrowheads="1"/>
          </p:cNvSpPr>
          <p:nvPr/>
        </p:nvSpPr>
        <p:spPr bwMode="auto">
          <a:xfrm>
            <a:off x="1979613" y="3141663"/>
            <a:ext cx="1289050" cy="59055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指数较小的加数的尾数</a:t>
            </a:r>
          </a:p>
        </p:txBody>
      </p:sp>
      <p:sp>
        <p:nvSpPr>
          <p:cNvPr id="97289" name="Line 2"/>
          <p:cNvSpPr>
            <a:spLocks noChangeShapeType="1"/>
          </p:cNvSpPr>
          <p:nvPr/>
        </p:nvSpPr>
        <p:spPr bwMode="auto">
          <a:xfrm flipV="1">
            <a:off x="3276600" y="3284538"/>
            <a:ext cx="2232025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7290" name="Line 3"/>
          <p:cNvSpPr>
            <a:spLocks noChangeShapeType="1"/>
          </p:cNvSpPr>
          <p:nvPr/>
        </p:nvSpPr>
        <p:spPr bwMode="auto">
          <a:xfrm>
            <a:off x="179388" y="3429000"/>
            <a:ext cx="813752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7291" name="Line 4"/>
          <p:cNvSpPr>
            <a:spLocks noChangeShapeType="1"/>
          </p:cNvSpPr>
          <p:nvPr/>
        </p:nvSpPr>
        <p:spPr bwMode="auto">
          <a:xfrm>
            <a:off x="179388" y="4868863"/>
            <a:ext cx="813752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7292" name="Text Box 6"/>
          <p:cNvSpPr txBox="1">
            <a:spLocks noChangeArrowheads="1"/>
          </p:cNvSpPr>
          <p:nvPr/>
        </p:nvSpPr>
        <p:spPr bwMode="auto">
          <a:xfrm>
            <a:off x="0" y="836613"/>
            <a:ext cx="2555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Step1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：若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Exponent difference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是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3,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指数较小的加数的尾数将在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拍内右移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3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位</a:t>
            </a:r>
          </a:p>
        </p:txBody>
      </p:sp>
      <p:sp>
        <p:nvSpPr>
          <p:cNvPr id="97293" name="Text Box 7"/>
          <p:cNvSpPr txBox="1">
            <a:spLocks noChangeArrowheads="1"/>
          </p:cNvSpPr>
          <p:nvPr/>
        </p:nvSpPr>
        <p:spPr bwMode="auto">
          <a:xfrm>
            <a:off x="179388" y="3789363"/>
            <a:ext cx="23764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Step2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：一拍内尾数相加，并送入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shift left or right reg.</a:t>
            </a:r>
          </a:p>
        </p:txBody>
      </p:sp>
      <p:sp>
        <p:nvSpPr>
          <p:cNvPr id="97294" name="Text Box 8"/>
          <p:cNvSpPr txBox="1">
            <a:spLocks noChangeArrowheads="1"/>
          </p:cNvSpPr>
          <p:nvPr/>
        </p:nvSpPr>
        <p:spPr bwMode="auto">
          <a:xfrm>
            <a:off x="179388" y="4868863"/>
            <a:ext cx="324008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Step3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：一拍内左或右移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n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位以便规格化，结果送入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Rounding hardware reg.   (n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由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Big ALU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的结果确定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97295" name="Line 12"/>
          <p:cNvSpPr>
            <a:spLocks noChangeShapeType="1"/>
          </p:cNvSpPr>
          <p:nvPr/>
        </p:nvSpPr>
        <p:spPr bwMode="auto">
          <a:xfrm>
            <a:off x="179388" y="5661025"/>
            <a:ext cx="8137525" cy="0"/>
          </a:xfrm>
          <a:prstGeom prst="line">
            <a:avLst/>
          </a:prstGeom>
          <a:noFill/>
          <a:ln w="25400">
            <a:solidFill>
              <a:srgbClr val="0000FF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ctr"/>
          <a:lstStyle/>
          <a:p>
            <a:endParaRPr lang="zh-CN" altLang="en-US"/>
          </a:p>
        </p:txBody>
      </p:sp>
      <p:sp>
        <p:nvSpPr>
          <p:cNvPr id="97296" name="Text Box 13"/>
          <p:cNvSpPr txBox="1">
            <a:spLocks noChangeArrowheads="1"/>
          </p:cNvSpPr>
          <p:nvPr/>
        </p:nvSpPr>
        <p:spPr bwMode="auto">
          <a:xfrm>
            <a:off x="179388" y="5919788"/>
            <a:ext cx="37449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Step4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：一拍内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Rounding hardware reg.   </a:t>
            </a: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的尾数内容进行四舍五入，并保存。若变成非规格化数，则插入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step5</a:t>
            </a:r>
            <a:endParaRPr lang="zh-CN" altLang="en-US" sz="160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11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2’s Complement</a:t>
            </a:r>
          </a:p>
        </p:txBody>
      </p:sp>
      <p:sp>
        <p:nvSpPr>
          <p:cNvPr id="1638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1066800" y="1295400"/>
            <a:ext cx="5976938" cy="3046413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zh-CN" altLang="en-US" sz="1600">
                <a:solidFill>
                  <a:srgbClr val="3333CD"/>
                </a:solidFill>
                <a:ea typeface="宋体" panose="02010600030101010101" pitchFamily="2" charset="-122"/>
              </a:rPr>
              <a:t>     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0000 0000 0000 0000 0000 0000 0000 0000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0000 0000 0000 0000 0000 0000 0000 0001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0000 0000 0000 0000 0000 0000 0000 0010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2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ten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 …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0111 1111 1111 1111 1111 1111 1111 1111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-1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1000 0000 0000 0000 0000 0000 0000 0000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endParaRPr lang="en-US" altLang="zh-CN" sz="16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1000 0000 0000 0000 0000 0000 0000 0001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-(2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– 1)  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1000 0000 0000 0000 0000 0000 0000 0010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-(2</a:t>
            </a:r>
            <a:r>
              <a:rPr lang="en-US" altLang="zh-CN" sz="16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– 2)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                         …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1111 1111 1111 1111 1111 1111 1111 1110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-2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    1111 1111 1111 1111 1111 1111 1111 1111</a:t>
            </a:r>
            <a:r>
              <a:rPr lang="en-US" altLang="zh-CN" sz="1600" baseline="-25000">
                <a:solidFill>
                  <a:srgbClr val="3333CD"/>
                </a:solidFill>
                <a:ea typeface="宋体" panose="02010600030101010101" pitchFamily="2" charset="-122"/>
              </a:rPr>
              <a:t>two</a:t>
            </a:r>
            <a:r>
              <a:rPr lang="en-US" altLang="zh-CN" sz="1600">
                <a:solidFill>
                  <a:srgbClr val="3333CD"/>
                </a:solidFill>
                <a:ea typeface="宋体" panose="02010600030101010101" pitchFamily="2" charset="-122"/>
              </a:rPr>
              <a:t> = -1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685800" y="4340225"/>
            <a:ext cx="75834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Why is this representation favorable?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Consider the sum of  1 and -2  …. we get  -1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Consider the sum of  2 and -1  …. we get +1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This format can directly undergo addition without any conversions!</a:t>
            </a:r>
          </a:p>
        </p:txBody>
      </p:sp>
      <p:sp>
        <p:nvSpPr>
          <p:cNvPr id="16392" name="Text Box 6"/>
          <p:cNvSpPr txBox="1">
            <a:spLocks noChangeArrowheads="1"/>
          </p:cNvSpPr>
          <p:nvPr/>
        </p:nvSpPr>
        <p:spPr bwMode="auto">
          <a:xfrm>
            <a:off x="755650" y="5589588"/>
            <a:ext cx="65944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Each number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30…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: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30…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= -x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31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 + 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30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30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29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29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…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+ x</a:t>
            </a:r>
            <a:r>
              <a:rPr lang="en-US" altLang="zh-CN" sz="1800" baseline="-25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r>
              <a:rPr lang="en-US" altLang="zh-CN" sz="1800">
                <a:solidFill>
                  <a:srgbClr val="3333CD"/>
                </a:solidFill>
                <a:ea typeface="宋体" panose="02010600030101010101" pitchFamily="2" charset="-122"/>
              </a:rPr>
              <a:t> 2</a:t>
            </a:r>
            <a:r>
              <a:rPr lang="en-US" altLang="zh-CN" sz="1800" baseline="30000">
                <a:solidFill>
                  <a:srgbClr val="3333CD"/>
                </a:solidFill>
                <a:ea typeface="宋体" panose="02010600030101010101" pitchFamily="2" charset="-122"/>
              </a:rPr>
              <a:t>0</a:t>
            </a:r>
            <a:endParaRPr lang="en-US" altLang="zh-CN" sz="180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ext Box 4"/>
          <p:cNvSpPr>
            <a:spLocks noGrp="1" noChangeArrowheads="1"/>
          </p:cNvSpPr>
          <p:nvPr>
            <p:ph type="body" idx="1"/>
          </p:nvPr>
        </p:nvSpPr>
        <p:spPr>
          <a:xfrm>
            <a:off x="250825" y="620713"/>
            <a:ext cx="8540750" cy="4194175"/>
          </a:xfrm>
          <a:noFill/>
        </p:spPr>
        <p:txBody>
          <a:bodyPr/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000" smtClean="0"/>
              <a:t>    </a:t>
            </a:r>
            <a:r>
              <a:rPr kumimoji="1" lang="en-US" altLang="zh-CN" sz="2000" b="1" smtClean="0"/>
              <a:t>Step5</a:t>
            </a:r>
            <a:r>
              <a:rPr kumimoji="1" lang="zh-CN" altLang="en-US" sz="2000" b="1" smtClean="0"/>
              <a:t>：一拍内尾数内容右移一位再四舍五入，指数加</a:t>
            </a:r>
            <a:r>
              <a:rPr kumimoji="1" lang="en-US" altLang="zh-CN" sz="2000" b="1" smtClean="0"/>
              <a:t>1, </a:t>
            </a:r>
            <a:r>
              <a:rPr kumimoji="1" lang="zh-CN" altLang="en-US" sz="2000" b="1" smtClean="0"/>
              <a:t>并保存结果。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1" lang="zh-CN" altLang="en-US" b="1" smtClean="0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 smtClean="0"/>
              <a:t>上述</a:t>
            </a:r>
            <a:r>
              <a:rPr kumimoji="1" lang="en-US" altLang="zh-CN" b="1" smtClean="0"/>
              <a:t>step1-5</a:t>
            </a:r>
            <a:r>
              <a:rPr kumimoji="1" lang="zh-CN" altLang="en-US" b="1" smtClean="0"/>
              <a:t>的每一步与前面的浮点数加法框图的每一步一致。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70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76250"/>
            <a:ext cx="8540750" cy="658813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Multiplication</a:t>
            </a:r>
          </a:p>
        </p:txBody>
      </p:sp>
      <p:sp>
        <p:nvSpPr>
          <p:cNvPr id="99332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52425" y="1052513"/>
            <a:ext cx="8540750" cy="5256212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Composition of number from different parts </a:t>
            </a:r>
            <a:br>
              <a:rPr lang="en-US" altLang="zh-CN" sz="2400" smtClean="0"/>
            </a:br>
            <a:r>
              <a:rPr lang="en-US" altLang="zh-CN" sz="2400" smtClean="0"/>
              <a:t>					     </a:t>
            </a:r>
            <a:r>
              <a:rPr lang="en-US" altLang="zh-CN" sz="2400" smtClean="0">
                <a:solidFill>
                  <a:srgbClr val="FF3300"/>
                </a:solidFill>
              </a:rPr>
              <a:t>→</a:t>
            </a:r>
            <a:r>
              <a:rPr lang="en-US" altLang="zh-CN" sz="2400" smtClean="0"/>
              <a:t> separate handling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zh-CN" sz="2000" b="1" smtClean="0"/>
              <a:t>	</a:t>
            </a:r>
            <a:r>
              <a:rPr lang="en-US" altLang="zh-CN" sz="2400" b="1" smtClean="0"/>
              <a:t>(s1 </a:t>
            </a:r>
            <a:r>
              <a:rPr lang="en-US" altLang="zh-CN" sz="2400" b="1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b="1" smtClean="0"/>
              <a:t> 2</a:t>
            </a:r>
            <a:r>
              <a:rPr lang="en-US" altLang="zh-CN" sz="2400" b="1" baseline="30000" smtClean="0"/>
              <a:t>e1</a:t>
            </a:r>
            <a:r>
              <a:rPr lang="en-US" altLang="zh-CN" sz="2400" b="1" smtClean="0"/>
              <a:t>) </a:t>
            </a:r>
            <a:r>
              <a:rPr lang="en-US" altLang="zh-CN" sz="2400" b="1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b="1" smtClean="0"/>
              <a:t> (s2 </a:t>
            </a:r>
            <a:r>
              <a:rPr lang="en-US" altLang="zh-CN" sz="2400" b="1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b="1" smtClean="0"/>
              <a:t> 2</a:t>
            </a:r>
            <a:r>
              <a:rPr lang="en-US" altLang="zh-CN" sz="2400" b="1" baseline="30000" smtClean="0"/>
              <a:t>e2</a:t>
            </a:r>
            <a:r>
              <a:rPr lang="en-US" altLang="zh-CN" sz="2400" b="1" smtClean="0"/>
              <a:t>)  = (s1 </a:t>
            </a:r>
            <a:r>
              <a:rPr lang="en-US" altLang="zh-CN" sz="2400" b="1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b="1" smtClean="0"/>
              <a:t> s2) </a:t>
            </a:r>
            <a:r>
              <a:rPr lang="en-US" altLang="zh-CN" sz="2400" b="1" smtClean="0">
                <a:latin typeface="Arial Unicode MS" panose="020B0604020202020204" pitchFamily="34" charset="-122"/>
              </a:rPr>
              <a:t>•</a:t>
            </a:r>
            <a:r>
              <a:rPr lang="en-US" altLang="zh-CN" sz="2400" b="1" smtClean="0"/>
              <a:t> 2</a:t>
            </a:r>
            <a:r>
              <a:rPr lang="en-US" altLang="zh-CN" sz="2400" b="1" baseline="30000" smtClean="0"/>
              <a:t>e1+ e2</a:t>
            </a:r>
          </a:p>
          <a:p>
            <a:pPr eaLnBrk="1" hangingPunct="1"/>
            <a:r>
              <a:rPr lang="en-US" altLang="zh-CN" sz="2400" smtClean="0"/>
              <a:t>Example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	1 10000010     000 0000 0000 0000 0000 0000 = -1 × 2</a:t>
            </a:r>
            <a:r>
              <a:rPr lang="en-US" altLang="zh-CN" sz="2200" baseline="30000" smtClean="0"/>
              <a:t>3</a:t>
            </a:r>
          </a:p>
          <a:p>
            <a:pPr algn="r" eaLnBrk="1" hangingPunct="1">
              <a:buFont typeface="Wingdings" panose="05000000000000000000" pitchFamily="2" charset="2"/>
              <a:buNone/>
            </a:pPr>
            <a:r>
              <a:rPr lang="en-US" altLang="zh-CN" sz="2200" smtClean="0"/>
              <a:t>	0 10000011     000 0000 0000 0000 0000 0000 =  1 × 2</a:t>
            </a:r>
            <a:r>
              <a:rPr lang="en-US" altLang="zh-CN" sz="2200" baseline="30000" smtClean="0"/>
              <a:t>4</a:t>
            </a:r>
          </a:p>
          <a:p>
            <a:pPr eaLnBrk="1" hangingPunct="1"/>
            <a:r>
              <a:rPr lang="en-US" altLang="zh-CN" sz="2200" smtClean="0"/>
              <a:t>Both significands are 1 </a:t>
            </a:r>
            <a:r>
              <a:rPr lang="en-US" altLang="zh-CN" sz="2200" smtClean="0">
                <a:solidFill>
                  <a:srgbClr val="FF3300"/>
                </a:solidFill>
              </a:rPr>
              <a:t>→</a:t>
            </a:r>
            <a:r>
              <a:rPr lang="en-US" altLang="zh-CN" sz="2200" smtClean="0"/>
              <a:t> product = 1 </a:t>
            </a:r>
            <a:r>
              <a:rPr lang="en-US" altLang="zh-CN" sz="2200" smtClean="0">
                <a:solidFill>
                  <a:srgbClr val="FF3300"/>
                </a:solidFill>
              </a:rPr>
              <a:t>→</a:t>
            </a:r>
            <a:r>
              <a:rPr lang="en-US" altLang="zh-CN" sz="2200" smtClean="0"/>
              <a:t>Sign=1</a:t>
            </a:r>
          </a:p>
          <a:p>
            <a:pPr eaLnBrk="1" hangingPunct="1"/>
            <a:r>
              <a:rPr lang="en-US" altLang="zh-CN" sz="2400" smtClean="0"/>
              <a:t>Add the exponents, bias = 127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  10000010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</a:t>
            </a:r>
            <a:r>
              <a:rPr lang="en-US" altLang="zh-CN" u="sng" smtClean="0"/>
              <a:t>+10000011</a:t>
            </a:r>
          </a:p>
          <a:p>
            <a:pPr lvl="4"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	100000101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smtClean="0"/>
              <a:t>	 Correction: 100000101-01111111=10000110=134=127+3+4       </a:t>
            </a:r>
          </a:p>
          <a:p>
            <a:pPr eaLnBrk="1" hangingPunct="1"/>
            <a:r>
              <a:rPr lang="en-US" altLang="zh-CN" sz="2000" smtClean="0"/>
              <a:t>The result:  </a:t>
            </a:r>
            <a:r>
              <a:rPr lang="en-US" altLang="zh-CN" sz="2200" smtClean="0"/>
              <a:t>1 10000110 000 0000 0000 0000 0000 0000 = -1 × 2</a:t>
            </a:r>
            <a:r>
              <a:rPr lang="en-US" altLang="zh-CN" sz="2200" baseline="30000" smtClean="0"/>
              <a:t>7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5" name="Picture 4" descr="05_arithmetic_96_0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4450"/>
            <a:ext cx="5181600" cy="684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035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731838"/>
          </a:xfrm>
        </p:spPr>
        <p:txBody>
          <a:bodyPr/>
          <a:lstStyle/>
          <a:p>
            <a:pPr algn="l" eaLnBrk="1" hangingPunct="1"/>
            <a:r>
              <a:rPr lang="en-US" altLang="zh-CN" smtClean="0"/>
              <a:t>Multiplication</a:t>
            </a:r>
          </a:p>
        </p:txBody>
      </p:sp>
      <p:sp>
        <p:nvSpPr>
          <p:cNvPr id="10035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0825" y="1412875"/>
            <a:ext cx="8540750" cy="4194175"/>
          </a:xfrm>
        </p:spPr>
        <p:txBody>
          <a:bodyPr/>
          <a:lstStyle/>
          <a:p>
            <a:pPr eaLnBrk="1" hangingPunct="1"/>
            <a:r>
              <a:rPr lang="en-US" altLang="zh-CN" sz="2400" smtClean="0"/>
              <a:t>Add exponents</a:t>
            </a:r>
          </a:p>
          <a:p>
            <a:pPr eaLnBrk="1" hangingPunct="1"/>
            <a:r>
              <a:rPr lang="en-US" altLang="zh-CN" sz="2400" smtClean="0"/>
              <a:t>Multiply the significands</a:t>
            </a:r>
          </a:p>
          <a:p>
            <a:pPr eaLnBrk="1" hangingPunct="1"/>
            <a:r>
              <a:rPr lang="en-US" altLang="zh-CN" sz="2400" smtClean="0"/>
              <a:t>Normalise</a:t>
            </a:r>
          </a:p>
          <a:p>
            <a:pPr eaLnBrk="1" hangingPunct="1"/>
            <a:r>
              <a:rPr lang="en-US" altLang="zh-CN" sz="2400" smtClean="0"/>
              <a:t>Over- underflow</a:t>
            </a:r>
          </a:p>
          <a:p>
            <a:pPr eaLnBrk="1" hangingPunct="1"/>
            <a:r>
              <a:rPr lang="en-US" altLang="zh-CN" sz="2400" smtClean="0"/>
              <a:t>Rounding</a:t>
            </a:r>
          </a:p>
          <a:p>
            <a:pPr eaLnBrk="1" hangingPunct="1"/>
            <a:r>
              <a:rPr lang="en-US" altLang="zh-CN" sz="2400" smtClean="0"/>
              <a:t>Sign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72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23850" y="44450"/>
            <a:ext cx="8540750" cy="504825"/>
          </a:xfrm>
        </p:spPr>
        <p:txBody>
          <a:bodyPr/>
          <a:lstStyle/>
          <a:p>
            <a:pPr algn="l" eaLnBrk="1" hangingPunct="1"/>
            <a:r>
              <a:rPr lang="en-US" altLang="zh-CN" sz="3200" smtClean="0"/>
              <a:t>Data Flow</a:t>
            </a:r>
          </a:p>
        </p:txBody>
      </p:sp>
      <p:sp>
        <p:nvSpPr>
          <p:cNvPr id="101380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pic>
        <p:nvPicPr>
          <p:cNvPr id="101381" name="Picture 4" descr="data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549275"/>
            <a:ext cx="89281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2" name="菱形 5"/>
          <p:cNvSpPr>
            <a:spLocks noChangeArrowheads="1"/>
          </p:cNvSpPr>
          <p:nvPr/>
        </p:nvSpPr>
        <p:spPr bwMode="auto">
          <a:xfrm>
            <a:off x="6643688" y="5143500"/>
            <a:ext cx="857250" cy="500063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01383" name="菱形 6"/>
          <p:cNvSpPr>
            <a:spLocks noChangeArrowheads="1"/>
          </p:cNvSpPr>
          <p:nvPr/>
        </p:nvSpPr>
        <p:spPr bwMode="auto">
          <a:xfrm>
            <a:off x="6715125" y="6572250"/>
            <a:ext cx="914400" cy="914400"/>
          </a:xfrm>
          <a:prstGeom prst="diamond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01384" name="菱形 7"/>
          <p:cNvSpPr>
            <a:spLocks noChangeArrowheads="1"/>
          </p:cNvSpPr>
          <p:nvPr/>
        </p:nvSpPr>
        <p:spPr bwMode="auto">
          <a:xfrm>
            <a:off x="6286500" y="5072063"/>
            <a:ext cx="1714500" cy="642937"/>
          </a:xfrm>
          <a:prstGeom prst="diamond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round/>
            <a:headEnd/>
            <a:tailEnd/>
          </a:ln>
        </p:spPr>
        <p:txBody>
          <a:bodyPr lIns="90488" tIns="44450" rIns="90488" bIns="44450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200">
                <a:solidFill>
                  <a:srgbClr val="3333CD"/>
                </a:solidFill>
                <a:ea typeface="宋体" panose="02010600030101010101" pitchFamily="2" charset="-122"/>
              </a:rPr>
              <a:t>Normalized ?</a:t>
            </a:r>
            <a:endParaRPr lang="zh-CN" altLang="en-US" sz="1200">
              <a:solidFill>
                <a:srgbClr val="3333CD"/>
              </a:solidFill>
              <a:ea typeface="宋体" panose="02010600030101010101" pitchFamily="2" charset="-122"/>
            </a:endParaRPr>
          </a:p>
        </p:txBody>
      </p:sp>
      <p:sp>
        <p:nvSpPr>
          <p:cNvPr id="101385" name="Text Box 0"/>
          <p:cNvSpPr txBox="1">
            <a:spLocks noChangeArrowheads="1"/>
          </p:cNvSpPr>
          <p:nvPr/>
        </p:nvSpPr>
        <p:spPr bwMode="auto">
          <a:xfrm>
            <a:off x="7019925" y="188913"/>
            <a:ext cx="1871663" cy="51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  <a:ea typeface="宋体" panose="02010600030101010101" pitchFamily="2" charset="-122"/>
              </a:rPr>
              <a:t>补充内容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73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灯片编号占位符 3"/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F7C25DC7-AA00-4894-8125-1534B1771BD2}" type="slidenum">
              <a:rPr lang="zh-CN" altLang="en-US" sz="1400">
                <a:solidFill>
                  <a:srgbClr val="3333C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zh-CN" sz="1400">
              <a:solidFill>
                <a:srgbClr val="3333C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31623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FP Multiplication</a:t>
            </a:r>
          </a:p>
        </p:txBody>
      </p:sp>
      <p:sp>
        <p:nvSpPr>
          <p:cNvPr id="102405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06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7680325" cy="429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zh-CN" altLang="en-US" sz="240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Similar steps: 1.110*10</a:t>
            </a:r>
            <a:r>
              <a:rPr lang="en-US" altLang="zh-CN" sz="2400" baseline="30000">
                <a:solidFill>
                  <a:srgbClr val="3333CD"/>
                </a:solidFill>
                <a:ea typeface="宋体" panose="02010600030101010101" pitchFamily="2" charset="-122"/>
              </a:rPr>
              <a:t>10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× 9.200*10</a:t>
            </a:r>
            <a:r>
              <a:rPr lang="en-US" altLang="zh-CN" sz="2400" baseline="30000">
                <a:solidFill>
                  <a:srgbClr val="3333CD"/>
                </a:solidFill>
                <a:ea typeface="宋体" panose="02010600030101010101" pitchFamily="2" charset="-122"/>
              </a:rPr>
              <a:t>-5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 Compute exponent  (careful!)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exponent=10+(-5)=5; </a:t>
            </a:r>
            <a:r>
              <a:rPr lang="zh-CN" altLang="en-US" sz="2400">
                <a:solidFill>
                  <a:srgbClr val="3333CD"/>
                </a:solidFill>
                <a:ea typeface="宋体" panose="02010600030101010101" pitchFamily="2" charset="-122"/>
              </a:rPr>
              <a:t>如果指数是移码表示，则求和时要减去偏移值</a:t>
            </a: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 Multiply significands (set the binary point correctly)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1.110 × 9.200 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10.212000</a:t>
            </a: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 Normalize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10.212000 * 10</a:t>
            </a:r>
            <a:r>
              <a:rPr lang="en-US" altLang="zh-CN" sz="2400" baseline="300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5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 1.0212 * 10</a:t>
            </a:r>
            <a:r>
              <a:rPr lang="en-US" altLang="zh-CN" sz="2400" baseline="300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endParaRPr lang="en-US" altLang="zh-CN" sz="2400" baseline="300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 Round (potentially re-normalize)</a:t>
            </a:r>
          </a:p>
          <a:p>
            <a:pPr lvl="2">
              <a:spcBef>
                <a:spcPct val="0"/>
              </a:spcBef>
              <a:buClr>
                <a:schemeClr val="accent2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1.0212 * 10</a:t>
            </a:r>
            <a:r>
              <a:rPr lang="en-US" altLang="zh-CN" sz="2400" baseline="300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6 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sz="28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1.021 * 10</a:t>
            </a:r>
            <a:r>
              <a:rPr lang="en-US" altLang="zh-CN" sz="2400" baseline="300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6 </a:t>
            </a:r>
            <a:endParaRPr lang="en-US" altLang="zh-CN" sz="2400" baseline="300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Char char="§"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Assign sign</a:t>
            </a:r>
          </a:p>
          <a:p>
            <a:pPr lvl="1">
              <a:spcBef>
                <a:spcPct val="0"/>
              </a:spcBef>
              <a:buSzTx/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</a:rPr>
              <a:t>      +</a:t>
            </a: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1.021 * 10</a:t>
            </a:r>
            <a:r>
              <a:rPr lang="en-US" altLang="zh-CN" baseline="30000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6</a:t>
            </a:r>
            <a:r>
              <a:rPr lang="en-US" altLang="zh-CN">
                <a:solidFill>
                  <a:srgbClr val="3333CD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74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27584" y="980728"/>
            <a:ext cx="7038205" cy="432197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2800">
                <a:ea typeface="黑体" panose="02010609060101010101" pitchFamily="49" charset="-122"/>
              </a:rPr>
              <a:t>IEEE 754 standard</a:t>
            </a:r>
          </a:p>
        </p:txBody>
      </p:sp>
      <p:sp>
        <p:nvSpPr>
          <p:cNvPr id="1064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990700" y="1682006"/>
            <a:ext cx="7038205" cy="3145631"/>
          </a:xfrm>
        </p:spPr>
        <p:txBody>
          <a:bodyPr/>
          <a:lstStyle/>
          <a:p>
            <a:pPr eaLnBrk="1" hangingPunct="1">
              <a:spcBef>
                <a:spcPts val="900"/>
              </a:spcBef>
              <a:defRPr/>
            </a:pPr>
            <a:r>
              <a:rPr lang="en-US" altLang="zh-CN" sz="3200" dirty="0">
                <a:solidFill>
                  <a:schemeClr val="tx1"/>
                </a:solidFill>
              </a:rPr>
              <a:t>Rounding: four rounding modes</a:t>
            </a:r>
          </a:p>
          <a:p>
            <a:pPr lvl="1" eaLnBrk="1" hangingPunct="1">
              <a:spcBef>
                <a:spcPts val="900"/>
              </a:spcBef>
              <a:defRPr/>
            </a:pPr>
            <a:r>
              <a:rPr lang="en-US" altLang="zh-CN" sz="2800" dirty="0" smtClean="0"/>
              <a:t>Round </a:t>
            </a:r>
            <a:r>
              <a:rPr lang="en-US" altLang="zh-CN" sz="2800" dirty="0"/>
              <a:t>to 0</a:t>
            </a:r>
          </a:p>
          <a:p>
            <a:pPr lvl="1" eaLnBrk="1" hangingPunct="1">
              <a:spcBef>
                <a:spcPts val="900"/>
              </a:spcBef>
              <a:defRPr/>
            </a:pPr>
            <a:r>
              <a:rPr lang="en-US" altLang="zh-CN" sz="2800" dirty="0"/>
              <a:t>Round to +</a:t>
            </a:r>
            <a:r>
              <a:rPr lang="en-US" altLang="zh-CN" sz="2800" dirty="0">
                <a:latin typeface="宋体" panose="02010600030101010101" pitchFamily="2" charset="-122"/>
              </a:rPr>
              <a:t>∞</a:t>
            </a:r>
            <a:r>
              <a:rPr lang="en-US" altLang="zh-CN" sz="2800" dirty="0"/>
              <a:t> </a:t>
            </a:r>
          </a:p>
          <a:p>
            <a:pPr lvl="1" eaLnBrk="1" hangingPunct="1">
              <a:spcBef>
                <a:spcPts val="900"/>
              </a:spcBef>
              <a:defRPr/>
            </a:pPr>
            <a:r>
              <a:rPr lang="en-US" altLang="zh-CN" sz="2800" dirty="0"/>
              <a:t>Round to -</a:t>
            </a:r>
            <a:r>
              <a:rPr lang="en-US" altLang="zh-CN" sz="2800" dirty="0" smtClean="0">
                <a:latin typeface="宋体" panose="02010600030101010101" pitchFamily="2" charset="-122"/>
              </a:rPr>
              <a:t>∞</a:t>
            </a:r>
          </a:p>
          <a:p>
            <a:pPr lvl="1" eaLnBrk="1" hangingPunct="1">
              <a:spcBef>
                <a:spcPts val="900"/>
              </a:spcBef>
              <a:defRPr/>
            </a:pPr>
            <a:r>
              <a:rPr lang="en-US" altLang="zh-CN" sz="2800" dirty="0"/>
              <a:t>Round to next even number (default</a:t>
            </a:r>
            <a:r>
              <a:rPr lang="en-US" altLang="zh-CN" sz="2800" dirty="0" smtClean="0"/>
              <a:t>) </a:t>
            </a:r>
            <a:endParaRPr lang="en-US" altLang="zh-CN" sz="2800" dirty="0"/>
          </a:p>
          <a:p>
            <a:pPr marL="0" indent="0" eaLnBrk="1" hangingPunct="1">
              <a:spcBef>
                <a:spcPts val="900"/>
              </a:spcBef>
              <a:buNone/>
              <a:defRPr/>
            </a:pPr>
            <a:endParaRPr lang="en-US" altLang="zh-C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756964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Round modes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662776"/>
              </p:ext>
            </p:extLst>
          </p:nvPr>
        </p:nvGraphicFramePr>
        <p:xfrm>
          <a:off x="323528" y="1412774"/>
          <a:ext cx="8496944" cy="4680520"/>
        </p:xfrm>
        <a:graphic>
          <a:graphicData uri="http://schemas.openxmlformats.org/drawingml/2006/table">
            <a:tbl>
              <a:tblPr/>
              <a:tblGrid>
                <a:gridCol w="1166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637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6378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70364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9938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1048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y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down</a:t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(towards −∞)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up</a:t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(towards +∞)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towards</a:t>
                      </a:r>
                      <a:b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zero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round</a:t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to</a:t>
                      </a:r>
                      <a:b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</a:b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nearest even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+23.67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+23.50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+23.35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+24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+23.00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+23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0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23.00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23.35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954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23.50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−24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06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23.67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23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−</a:t>
                      </a: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24</a:t>
                      </a:r>
                    </a:p>
                  </a:txBody>
                  <a:tcPr marL="62355" marR="62355" marT="31184" marB="3118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0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04664"/>
            <a:ext cx="8446839" cy="515144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Accurate Arithmetic </a:t>
            </a:r>
            <a:endParaRPr lang="zh-CN" altLang="en-US" dirty="0"/>
          </a:p>
        </p:txBody>
      </p:sp>
      <p:sp>
        <p:nvSpPr>
          <p:cNvPr id="101379" name="内容占位符 2"/>
          <p:cNvSpPr>
            <a:spLocks noGrp="1"/>
          </p:cNvSpPr>
          <p:nvPr>
            <p:ph idx="1"/>
          </p:nvPr>
        </p:nvSpPr>
        <p:spPr>
          <a:xfrm>
            <a:off x="323528" y="1124744"/>
            <a:ext cx="8496944" cy="4168776"/>
          </a:xfrm>
        </p:spPr>
        <p:txBody>
          <a:bodyPr/>
          <a:lstStyle/>
          <a:p>
            <a:r>
              <a:rPr lang="en-US" altLang="zh-CN" sz="2400" dirty="0"/>
              <a:t>IEEE 754 always keeps two extra bits on the right during intermediate additions, called </a:t>
            </a:r>
            <a:r>
              <a:rPr lang="en-US" altLang="zh-CN" sz="2400" dirty="0">
                <a:solidFill>
                  <a:srgbClr val="FF0000"/>
                </a:solidFill>
              </a:rPr>
              <a:t>guard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rgbClr val="FF0000"/>
                </a:solidFill>
              </a:rPr>
              <a:t>round</a:t>
            </a:r>
          </a:p>
          <a:p>
            <a:r>
              <a:rPr lang="en-US" altLang="zh-CN" sz="2400" dirty="0"/>
              <a:t>Rounding with Guard Digits </a:t>
            </a:r>
          </a:p>
          <a:p>
            <a:pPr lvl="1"/>
            <a:r>
              <a:rPr lang="en-US" altLang="zh-CN" sz="1800" dirty="0"/>
              <a:t>Add </a:t>
            </a:r>
            <a:r>
              <a:rPr lang="en-US" altLang="zh-CN" sz="1800" dirty="0" err="1"/>
              <a:t>2.56</a:t>
            </a:r>
            <a:r>
              <a:rPr lang="en-US" altLang="zh-CN" sz="1800" baseline="-25000" dirty="0" err="1"/>
              <a:t>ten</a:t>
            </a:r>
            <a:r>
              <a:rPr lang="en-US" altLang="zh-CN" sz="1800" dirty="0"/>
              <a:t> x 10</a:t>
            </a:r>
            <a:r>
              <a:rPr lang="en-US" altLang="zh-CN" sz="1800" baseline="30000" dirty="0"/>
              <a:t>0</a:t>
            </a:r>
            <a:r>
              <a:rPr lang="en-US" altLang="zh-CN" sz="1800" dirty="0"/>
              <a:t> to </a:t>
            </a:r>
            <a:r>
              <a:rPr lang="en-US" altLang="zh-CN" sz="1800" dirty="0" err="1"/>
              <a:t>2.34</a:t>
            </a:r>
            <a:r>
              <a:rPr lang="en-US" altLang="zh-CN" sz="1800" baseline="-25000" dirty="0" err="1"/>
              <a:t>ten</a:t>
            </a:r>
            <a:r>
              <a:rPr lang="en-US" altLang="zh-CN" sz="1800" dirty="0"/>
              <a:t> x 10</a:t>
            </a:r>
            <a:r>
              <a:rPr lang="en-US" altLang="zh-CN" sz="1800" baseline="30000" dirty="0"/>
              <a:t>2</a:t>
            </a:r>
          </a:p>
          <a:p>
            <a:pPr lvl="1"/>
            <a:endParaRPr lang="en-US" altLang="zh-CN" sz="1800" baseline="30000" dirty="0"/>
          </a:p>
          <a:p>
            <a:pPr lvl="1"/>
            <a:endParaRPr lang="en-US" altLang="zh-CN" sz="1800" baseline="30000" dirty="0"/>
          </a:p>
          <a:p>
            <a:pPr lvl="1"/>
            <a:endParaRPr lang="en-US" altLang="zh-CN" sz="1800" baseline="30000" dirty="0"/>
          </a:p>
          <a:p>
            <a:pPr lvl="1"/>
            <a:r>
              <a:rPr lang="en-US" altLang="zh-CN" sz="1800" dirty="0"/>
              <a:t>The guard digit holds 5 and the round digit holds 6. </a:t>
            </a:r>
          </a:p>
          <a:p>
            <a:pPr lvl="1"/>
            <a:r>
              <a:rPr lang="en-US" altLang="zh-CN" sz="1800" dirty="0"/>
              <a:t>Sum=</a:t>
            </a:r>
            <a:r>
              <a:rPr lang="en-US" altLang="zh-CN" sz="1800" dirty="0" err="1"/>
              <a:t>2.37</a:t>
            </a:r>
            <a:r>
              <a:rPr lang="en-US" altLang="zh-CN" sz="1800" baseline="-25000" dirty="0" err="1"/>
              <a:t>ten</a:t>
            </a:r>
            <a:r>
              <a:rPr lang="en-US" altLang="zh-CN" sz="1800" dirty="0"/>
              <a:t> x 10</a:t>
            </a:r>
            <a:r>
              <a:rPr lang="en-US" altLang="zh-CN" sz="1800" baseline="30000" dirty="0"/>
              <a:t>2</a:t>
            </a:r>
            <a:r>
              <a:rPr lang="en-US" altLang="zh-CN" sz="1800" dirty="0"/>
              <a:t>. </a:t>
            </a:r>
          </a:p>
          <a:p>
            <a:r>
              <a:rPr lang="en-US" altLang="zh-CN" sz="2400" dirty="0"/>
              <a:t>Rounding without Guard Digits </a:t>
            </a:r>
          </a:p>
          <a:p>
            <a:endParaRPr lang="en-US" altLang="zh-CN" sz="24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 smtClean="0"/>
          </a:p>
          <a:p>
            <a:pPr lvl="1"/>
            <a:r>
              <a:rPr lang="en-US" altLang="zh-CN" sz="1800" dirty="0" smtClean="0"/>
              <a:t>Sum=2.36</a:t>
            </a:r>
            <a:r>
              <a:rPr lang="en-US" altLang="zh-CN" sz="1800" baseline="-25000" dirty="0" smtClean="0"/>
              <a:t>ten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x 10</a:t>
            </a:r>
            <a:r>
              <a:rPr lang="en-US" altLang="zh-CN" sz="1800" baseline="30000" dirty="0"/>
              <a:t>2</a:t>
            </a:r>
            <a:endParaRPr lang="en-US" altLang="zh-CN" sz="1800" dirty="0"/>
          </a:p>
          <a:p>
            <a:pPr lvl="1"/>
            <a:endParaRPr lang="zh-CN" altLang="en-US" sz="1500" dirty="0"/>
          </a:p>
        </p:txBody>
      </p:sp>
      <p:pic>
        <p:nvPicPr>
          <p:cNvPr id="10138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8064" y="2276872"/>
            <a:ext cx="1728192" cy="10863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10138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3928" y="4509120"/>
            <a:ext cx="1296144" cy="10623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7558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24544" y="548680"/>
            <a:ext cx="8540750" cy="11430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sticky bit</a:t>
            </a:r>
            <a:endParaRPr lang="zh-CN" altLang="en-US" dirty="0"/>
          </a:p>
        </p:txBody>
      </p:sp>
      <p:sp>
        <p:nvSpPr>
          <p:cNvPr id="105475" name="内容占位符 2"/>
          <p:cNvSpPr>
            <a:spLocks noGrp="1"/>
          </p:cNvSpPr>
          <p:nvPr>
            <p:ph idx="1"/>
          </p:nvPr>
        </p:nvSpPr>
        <p:spPr>
          <a:xfrm>
            <a:off x="539552" y="1772816"/>
            <a:ext cx="7380486" cy="3520704"/>
          </a:xfrm>
        </p:spPr>
        <p:txBody>
          <a:bodyPr/>
          <a:lstStyle/>
          <a:p>
            <a:r>
              <a:rPr lang="en-US" altLang="zh-CN" dirty="0" smtClean="0"/>
              <a:t>A bit used in rounding in addition to guard and round that is set whenever there are nonzero bits to the right of the round bit. </a:t>
            </a:r>
          </a:p>
          <a:p>
            <a:r>
              <a:rPr lang="en-US" altLang="zh-CN" dirty="0" smtClean="0"/>
              <a:t>allows the computer to see the difference between 0.50 ... </a:t>
            </a:r>
            <a:r>
              <a:rPr lang="en-US" altLang="zh-CN" dirty="0" err="1" smtClean="0"/>
              <a:t>00</a:t>
            </a:r>
            <a:r>
              <a:rPr lang="en-US" altLang="zh-CN" baseline="-25000" dirty="0" err="1" smtClean="0"/>
              <a:t>ten</a:t>
            </a:r>
            <a:r>
              <a:rPr lang="en-US" altLang="zh-CN" dirty="0" smtClean="0"/>
              <a:t> and 0.50 ... </a:t>
            </a:r>
            <a:r>
              <a:rPr lang="en-US" altLang="zh-CN" dirty="0" err="1" smtClean="0"/>
              <a:t>0l</a:t>
            </a:r>
            <a:r>
              <a:rPr lang="en-US" altLang="zh-CN" baseline="-25000" dirty="0" err="1" smtClean="0"/>
              <a:t>ten</a:t>
            </a:r>
            <a:r>
              <a:rPr lang="en-US" altLang="zh-CN" dirty="0" smtClean="0"/>
              <a:t> when rounding.</a:t>
            </a:r>
          </a:p>
          <a:p>
            <a:r>
              <a:rPr lang="en-US" altLang="zh-CN" dirty="0" smtClean="0"/>
              <a:t>examples in the floating point format with </a:t>
            </a:r>
            <a:r>
              <a:rPr lang="en-US" altLang="zh-CN" dirty="0" smtClean="0">
                <a:solidFill>
                  <a:srgbClr val="0070C0"/>
                </a:solidFill>
              </a:rPr>
              <a:t>guard, round and sticky </a:t>
            </a:r>
            <a:r>
              <a:rPr lang="en-US" altLang="zh-CN" dirty="0" smtClean="0"/>
              <a:t>bits</a:t>
            </a:r>
          </a:p>
        </p:txBody>
      </p:sp>
    </p:spTree>
    <p:extLst>
      <p:ext uri="{BB962C8B-B14F-4D97-AF65-F5344CB8AC3E}">
        <p14:creationId xmlns:p14="http://schemas.microsoft.com/office/powerpoint/2010/main" val="13704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476672"/>
            <a:ext cx="854075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2400" dirty="0"/>
              <a:t>Examples for guard, round, and sticky bit</a:t>
            </a: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4"/>
            <a:ext cx="7325618" cy="407234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1800" dirty="0"/>
              <a:t>			  </a:t>
            </a:r>
            <a:r>
              <a:rPr lang="en-US" altLang="zh-CN" sz="1800" dirty="0" smtClean="0"/>
              <a:t>     g </a:t>
            </a:r>
            <a:r>
              <a:rPr lang="en-US" altLang="zh-CN" sz="1800" dirty="0"/>
              <a:t>r s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1.11000000000000000000100 0 0 0 </a:t>
            </a:r>
            <a:r>
              <a:rPr lang="en-US" altLang="zh-CN" sz="1800" dirty="0" smtClean="0"/>
              <a:t>   becomes number in next line </a:t>
            </a: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1.11000000000000000000100 (mantissa used, exact representation)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1.11000000000000000000000 1 1 0 </a:t>
            </a:r>
            <a:r>
              <a:rPr lang="en-US" altLang="zh-CN" sz="1800" dirty="0" smtClean="0"/>
              <a:t>   becomes </a:t>
            </a:r>
            <a:r>
              <a:rPr lang="en-US" altLang="zh-CN" sz="1800" dirty="0"/>
              <a:t>number in next line </a:t>
            </a: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1.11000000000000000000001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1.11000000000000000000000 0 1 0 </a:t>
            </a:r>
            <a:r>
              <a:rPr lang="en-US" altLang="zh-CN" sz="1800" dirty="0" smtClean="0"/>
              <a:t>   becomes </a:t>
            </a:r>
            <a:r>
              <a:rPr lang="en-US" altLang="zh-CN" sz="1800" dirty="0"/>
              <a:t>number in next line </a:t>
            </a: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1.11000000000000000000000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1.11000000000000000000000 1 1 1 </a:t>
            </a:r>
            <a:r>
              <a:rPr lang="en-US" altLang="zh-CN" sz="1800" dirty="0" smtClean="0"/>
              <a:t>   becomes </a:t>
            </a:r>
            <a:r>
              <a:rPr lang="en-US" altLang="zh-CN" sz="1800" dirty="0"/>
              <a:t>number in next line </a:t>
            </a: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1.11000000000000000000001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1.11000000000000000000000 0 0 1 </a:t>
            </a:r>
            <a:r>
              <a:rPr lang="en-US" altLang="zh-CN" sz="1800" dirty="0" smtClean="0"/>
              <a:t>   becomes </a:t>
            </a:r>
            <a:r>
              <a:rPr lang="en-US" altLang="zh-CN" sz="1800" dirty="0"/>
              <a:t>number in next line </a:t>
            </a:r>
            <a:endParaRPr lang="en-US" altLang="zh-CN" sz="1800" dirty="0"/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</a:rPr>
              <a:t>1.11000000000000000000000 </a:t>
            </a: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</a:t>
            </a:r>
            <a:r>
              <a:rPr lang="en-US" altLang="zh-CN" sz="1800" dirty="0">
                <a:solidFill>
                  <a:srgbClr val="00B050"/>
                </a:solidFill>
              </a:rPr>
              <a:t>0</a:t>
            </a:r>
            <a:r>
              <a:rPr lang="en-US" altLang="zh-CN" sz="1800" dirty="0"/>
              <a:t> 1 0 0 (the “halfway” case) </a:t>
            </a:r>
            <a:r>
              <a:rPr lang="en-US" altLang="zh-CN" sz="1800" dirty="0">
                <a:solidFill>
                  <a:srgbClr val="FF0000"/>
                </a:solidFill>
              </a:rPr>
              <a:t>1.11000000000000000000000 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LSB=0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lang="en-US" altLang="zh-CN" sz="1800" dirty="0"/>
              <a:t>1.1100000000000000000000</a:t>
            </a:r>
            <a:r>
              <a:rPr lang="en-US" altLang="zh-CN" sz="1800" dirty="0">
                <a:solidFill>
                  <a:srgbClr val="00B050"/>
                </a:solidFill>
              </a:rPr>
              <a:t>1</a:t>
            </a:r>
            <a:r>
              <a:rPr lang="en-US" altLang="zh-CN" sz="1800" dirty="0"/>
              <a:t> 1 0 0 (the “halfway” case) </a:t>
            </a:r>
            <a:r>
              <a:rPr lang="en-US" altLang="zh-CN" sz="1800" dirty="0">
                <a:solidFill>
                  <a:srgbClr val="FF0000"/>
                </a:solidFill>
              </a:rPr>
              <a:t>1.11000000000000000000010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LSB=1</a:t>
            </a:r>
            <a:r>
              <a:rPr lang="zh-CN" altLang="en-US" sz="1800" dirty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>
              <a:defRPr/>
            </a:pPr>
            <a:endParaRPr lang="zh-CN" altLang="en-US" sz="1600" dirty="0"/>
          </a:p>
          <a:p>
            <a:pPr>
              <a:defRPr/>
            </a:pPr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76578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8540750" cy="658813"/>
          </a:xfrm>
        </p:spPr>
        <p:txBody>
          <a:bodyPr/>
          <a:lstStyle/>
          <a:p>
            <a:pPr eaLnBrk="1" hangingPunct="1"/>
            <a:r>
              <a:rPr lang="en-US" altLang="zh-CN" smtClean="0">
                <a:solidFill>
                  <a:srgbClr val="FF3300"/>
                </a:solidFill>
              </a:rPr>
              <a:t>Number formats</a:t>
            </a:r>
          </a:p>
        </p:txBody>
      </p:sp>
      <p:sp>
        <p:nvSpPr>
          <p:cNvPr id="20484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3250" y="1484313"/>
            <a:ext cx="8289925" cy="5184775"/>
          </a:xfrm>
        </p:spPr>
        <p:txBody>
          <a:bodyPr/>
          <a:lstStyle/>
          <a:p>
            <a:pPr eaLnBrk="1" hangingPunct="1"/>
            <a:r>
              <a:rPr lang="en-US" altLang="zh-CN" sz="2400" smtClean="0">
                <a:cs typeface="Arial" panose="020B0604020202020204" pitchFamily="34" charset="0"/>
              </a:rPr>
              <a:t>Sign and magnitude</a:t>
            </a:r>
            <a:endParaRPr lang="en-US" altLang="zh-CN" sz="2400" smtClean="0"/>
          </a:p>
          <a:p>
            <a:pPr eaLnBrk="1" hangingPunct="1"/>
            <a:r>
              <a:rPr lang="en-US" altLang="zh-CN" sz="2400" smtClean="0">
                <a:cs typeface="Arial" panose="020B0604020202020204" pitchFamily="34" charset="0"/>
              </a:rPr>
              <a:t>2's complement</a:t>
            </a:r>
            <a:endParaRPr lang="en-US" altLang="zh-CN" sz="2400" smtClean="0"/>
          </a:p>
          <a:p>
            <a:pPr eaLnBrk="1" hangingPunct="1"/>
            <a:r>
              <a:rPr lang="en-US" altLang="zh-CN" sz="2400" smtClean="0">
                <a:cs typeface="Arial" panose="020B0604020202020204" pitchFamily="34" charset="0"/>
              </a:rPr>
              <a:t>1's complement: </a:t>
            </a:r>
            <a:r>
              <a:rPr lang="en-US" altLang="zh-CN" smtClean="0">
                <a:cs typeface="Arial" panose="020B0604020202020204" pitchFamily="34" charset="0"/>
              </a:rPr>
              <a:t>+ 0 &amp; - 0</a:t>
            </a:r>
            <a:endParaRPr lang="en-US" altLang="zh-CN" smtClean="0"/>
          </a:p>
          <a:p>
            <a:pPr eaLnBrk="1" hangingPunct="1"/>
            <a:r>
              <a:rPr lang="en-US" altLang="zh-CN" sz="2400" smtClean="0">
                <a:cs typeface="Arial" panose="020B0604020202020204" pitchFamily="34" charset="0"/>
              </a:rPr>
              <a:t>Biased notation (</a:t>
            </a:r>
            <a:r>
              <a:rPr lang="zh-CN" altLang="en-US" sz="2400" smtClean="0">
                <a:cs typeface="Arial" panose="020B0604020202020204" pitchFamily="34" charset="0"/>
              </a:rPr>
              <a:t>移码</a:t>
            </a:r>
            <a:r>
              <a:rPr lang="en-US" altLang="zh-CN" sz="2400" smtClean="0">
                <a:cs typeface="Arial" panose="020B0604020202020204" pitchFamily="34" charset="0"/>
              </a:rPr>
              <a:t>)</a:t>
            </a:r>
            <a:r>
              <a:rPr lang="zh-CN" altLang="en-US" sz="2400" smtClean="0">
                <a:cs typeface="Arial" panose="020B0604020202020204" pitchFamily="34" charset="0"/>
              </a:rPr>
              <a:t>：</a:t>
            </a:r>
            <a:r>
              <a:rPr lang="en-US" altLang="zh-CN" sz="2400" smtClean="0">
                <a:cs typeface="Arial" panose="020B0604020202020204" pitchFamily="34" charset="0"/>
              </a:rPr>
              <a:t>for 8-bit signed number X, X’s biased notation is X + 2</a:t>
            </a:r>
            <a:r>
              <a:rPr lang="en-US" altLang="zh-CN" sz="2400" baseline="30000" smtClean="0">
                <a:cs typeface="Arial" panose="020B0604020202020204" pitchFamily="34" charset="0"/>
              </a:rPr>
              <a:t>7</a:t>
            </a:r>
            <a:r>
              <a:rPr lang="zh-CN" altLang="en-US" sz="2400" smtClean="0">
                <a:cs typeface="Arial" panose="020B0604020202020204" pitchFamily="34" charset="0"/>
              </a:rPr>
              <a:t>，</a:t>
            </a:r>
            <a:r>
              <a:rPr lang="en-US" altLang="zh-CN" sz="2400" smtClean="0">
                <a:cs typeface="Arial" panose="020B0604020202020204" pitchFamily="34" charset="0"/>
              </a:rPr>
              <a:t>32</a:t>
            </a:r>
            <a:r>
              <a:rPr lang="zh-CN" altLang="en-US" sz="2400" smtClean="0">
                <a:cs typeface="Arial" panose="020B0604020202020204" pitchFamily="34" charset="0"/>
              </a:rPr>
              <a:t>位、</a:t>
            </a:r>
            <a:r>
              <a:rPr lang="en-US" altLang="zh-CN" sz="2400" smtClean="0">
                <a:cs typeface="Arial" panose="020B0604020202020204" pitchFamily="34" charset="0"/>
              </a:rPr>
              <a:t>64</a:t>
            </a:r>
            <a:r>
              <a:rPr lang="zh-CN" altLang="en-US" sz="2400" smtClean="0">
                <a:cs typeface="Arial" panose="020B0604020202020204" pitchFamily="34" charset="0"/>
              </a:rPr>
              <a:t>位的移码依次类推</a:t>
            </a:r>
            <a:endParaRPr lang="en-US" altLang="zh-CN" sz="24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zh-CN" altLang="en-US" sz="2000" smtClean="0">
                <a:cs typeface="Arial" panose="020B0604020202020204" pitchFamily="34" charset="0"/>
              </a:rPr>
              <a:t>移码 </a:t>
            </a:r>
            <a:r>
              <a:rPr lang="en-US" altLang="zh-CN" sz="2000" smtClean="0">
                <a:cs typeface="Arial" panose="020B0604020202020204" pitchFamily="34" charset="0"/>
              </a:rPr>
              <a:t>0000 0000 = minimal negative value(-2</a:t>
            </a:r>
            <a:r>
              <a:rPr lang="en-US" altLang="zh-CN" sz="2000" baseline="30000" smtClean="0">
                <a:cs typeface="Arial" panose="020B0604020202020204" pitchFamily="34" charset="0"/>
              </a:rPr>
              <a:t>7</a:t>
            </a:r>
            <a:r>
              <a:rPr lang="en-US" altLang="zh-CN" sz="2000" smtClean="0"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zh-CN" altLang="en-US" sz="2000" smtClean="0">
                <a:cs typeface="Arial" panose="020B0604020202020204" pitchFamily="34" charset="0"/>
              </a:rPr>
              <a:t>移码 </a:t>
            </a:r>
            <a:r>
              <a:rPr lang="en-US" altLang="zh-CN" sz="2000" smtClean="0">
                <a:cs typeface="Arial" panose="020B0604020202020204" pitchFamily="34" charset="0"/>
              </a:rPr>
              <a:t>1111 1111 = maximal positive value (2</a:t>
            </a:r>
            <a:r>
              <a:rPr lang="en-US" altLang="zh-CN" sz="2000" baseline="30000" smtClean="0">
                <a:cs typeface="Arial" panose="020B0604020202020204" pitchFamily="34" charset="0"/>
              </a:rPr>
              <a:t>7</a:t>
            </a:r>
            <a:r>
              <a:rPr lang="en-US" altLang="zh-CN" sz="2000" smtClean="0">
                <a:cs typeface="Arial" panose="020B0604020202020204" pitchFamily="34" charset="0"/>
              </a:rPr>
              <a:t>-1</a:t>
            </a:r>
            <a:r>
              <a:rPr lang="en-US" altLang="zh-CN" smtClean="0">
                <a:cs typeface="Arial" panose="020B0604020202020204" pitchFamily="34" charset="0"/>
              </a:rPr>
              <a:t>)</a:t>
            </a:r>
          </a:p>
          <a:p>
            <a:pPr lvl="1" eaLnBrk="1" hangingPunct="1"/>
            <a:r>
              <a:rPr lang="zh-CN" altLang="en-US" sz="2000" smtClean="0">
                <a:cs typeface="Arial" panose="020B0604020202020204" pitchFamily="34" charset="0"/>
              </a:rPr>
              <a:t>注意：此处的移码定义与</a:t>
            </a:r>
            <a:r>
              <a:rPr lang="en-US" altLang="zh-CN" sz="2000" smtClean="0">
                <a:cs typeface="Arial" panose="020B0604020202020204" pitchFamily="34" charset="0"/>
              </a:rPr>
              <a:t>IEEE-754</a:t>
            </a:r>
            <a:r>
              <a:rPr lang="zh-CN" altLang="en-US" sz="2000" smtClean="0">
                <a:cs typeface="Arial" panose="020B0604020202020204" pitchFamily="34" charset="0"/>
              </a:rPr>
              <a:t>的移码不同，相差</a:t>
            </a:r>
            <a:r>
              <a:rPr lang="en-US" altLang="zh-CN" sz="2000" smtClean="0">
                <a:cs typeface="Arial" panose="020B0604020202020204" pitchFamily="34" charset="0"/>
              </a:rPr>
              <a:t>1</a:t>
            </a:r>
            <a:endParaRPr lang="en-US" altLang="zh-CN" sz="2000" smtClean="0"/>
          </a:p>
          <a:p>
            <a:pPr eaLnBrk="1" hangingPunct="1"/>
            <a:r>
              <a:rPr lang="en-US" altLang="zh-CN" sz="2400" smtClean="0">
                <a:cs typeface="Arial" panose="020B0604020202020204" pitchFamily="34" charset="0"/>
              </a:rPr>
              <a:t>Representation</a:t>
            </a:r>
            <a:endParaRPr lang="en-US" altLang="zh-CN" sz="2400" smtClean="0"/>
          </a:p>
          <a:p>
            <a:pPr lvl="1" eaLnBrk="1" hangingPunct="1"/>
            <a:r>
              <a:rPr lang="en-US" altLang="zh-CN" sz="2200" smtClean="0">
                <a:cs typeface="Arial" panose="020B0604020202020204" pitchFamily="34" charset="0"/>
              </a:rPr>
              <a:t>Binary</a:t>
            </a:r>
            <a:endParaRPr lang="en-US" altLang="zh-CN" sz="2200" smtClean="0"/>
          </a:p>
          <a:p>
            <a:pPr lvl="1" eaLnBrk="1" hangingPunct="1"/>
            <a:r>
              <a:rPr lang="en-US" altLang="zh-CN" sz="2200" smtClean="0">
                <a:cs typeface="Arial" panose="020B0604020202020204" pitchFamily="34" charset="0"/>
              </a:rPr>
              <a:t>Decimal</a:t>
            </a:r>
            <a:endParaRPr lang="en-US" altLang="zh-CN" sz="2200" smtClean="0"/>
          </a:p>
          <a:p>
            <a:pPr lvl="1" eaLnBrk="1" hangingPunct="1"/>
            <a:r>
              <a:rPr lang="en-US" altLang="zh-CN" sz="2200" smtClean="0">
                <a:cs typeface="Arial" panose="020B0604020202020204" pitchFamily="34" charset="0"/>
              </a:rPr>
              <a:t>Hexadecimal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5F115-FBEC-411B-926D-2ECDC8AD923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Concluding Remarks</a:t>
            </a:r>
            <a:endParaRPr lang="en-AU" altLang="en-US" smtClean="0"/>
          </a:p>
        </p:txBody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 dirty="0" smtClean="0"/>
              <a:t>Bits have no inherent meaning</a:t>
            </a:r>
          </a:p>
          <a:p>
            <a:pPr lvl="1" eaLnBrk="1" hangingPunct="1"/>
            <a:r>
              <a:rPr lang="en-AU" altLang="en-US" dirty="0" smtClean="0"/>
              <a:t>Interpretation depends on the instructions applied</a:t>
            </a:r>
          </a:p>
          <a:p>
            <a:pPr lvl="1" eaLnBrk="1" hangingPunct="1"/>
            <a:endParaRPr lang="en-AU" altLang="en-US" dirty="0" smtClean="0"/>
          </a:p>
          <a:p>
            <a:pPr eaLnBrk="1" hangingPunct="1"/>
            <a:r>
              <a:rPr lang="en-AU" altLang="en-US" dirty="0" smtClean="0"/>
              <a:t>Computer representations of numbers</a:t>
            </a:r>
          </a:p>
          <a:p>
            <a:pPr lvl="1" eaLnBrk="1" hangingPunct="1"/>
            <a:r>
              <a:rPr lang="en-AU" altLang="en-US" dirty="0" smtClean="0"/>
              <a:t>Finite range and precision</a:t>
            </a:r>
          </a:p>
          <a:p>
            <a:pPr lvl="1" eaLnBrk="1" hangingPunct="1"/>
            <a:r>
              <a:rPr lang="en-AU" altLang="en-US" dirty="0" smtClean="0"/>
              <a:t>Need to account </a:t>
            </a:r>
            <a:r>
              <a:rPr lang="en-AU" altLang="en-US" dirty="0" smtClean="0"/>
              <a:t>for(</a:t>
            </a:r>
            <a:r>
              <a:rPr lang="zh-CN" altLang="en-US" dirty="0" smtClean="0"/>
              <a:t>考虑到</a:t>
            </a:r>
            <a:r>
              <a:rPr lang="en-AU" altLang="en-US" dirty="0" smtClean="0"/>
              <a:t>) </a:t>
            </a:r>
            <a:r>
              <a:rPr lang="en-AU" altLang="en-US" dirty="0" smtClean="0"/>
              <a:t>this in programs</a:t>
            </a:r>
          </a:p>
        </p:txBody>
      </p:sp>
    </p:spTree>
    <p:extLst>
      <p:ext uri="{BB962C8B-B14F-4D97-AF65-F5344CB8AC3E}">
        <p14:creationId xmlns:p14="http://schemas.microsoft.com/office/powerpoint/2010/main" val="29130839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2"/>
          <p:cNvSpPr txBox="1">
            <a:spLocks noChangeArrowheads="1"/>
          </p:cNvSpPr>
          <p:nvPr/>
        </p:nvSpPr>
        <p:spPr bwMode="auto">
          <a:xfrm>
            <a:off x="441325" y="396875"/>
            <a:ext cx="17637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CC0000"/>
                </a:solidFill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21509" name="Line 3"/>
          <p:cNvSpPr>
            <a:spLocks noChangeShapeType="1"/>
          </p:cNvSpPr>
          <p:nvPr/>
        </p:nvSpPr>
        <p:spPr bwMode="auto">
          <a:xfrm>
            <a:off x="381000" y="1143000"/>
            <a:ext cx="830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517525" y="1563688"/>
            <a:ext cx="8167688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28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4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b="1"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defRPr>
            </a:lvl9pPr>
          </a:lstStyle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Char char="•"/>
            </a:pPr>
            <a:r>
              <a:rPr lang="zh-CN" altLang="en-US" sz="2400">
                <a:solidFill>
                  <a:srgbClr val="3333CD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Compute the 32-bit 2’s complement representations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for the following decimal numbers: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    5,  -5, -6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  5:   0000 0000 0000 0000 0000 0000 0000 0101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 -5:   1111 1111 1111 1111 1111 1111 1111 1011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 -6:   1111 1111 1111 1111 1111 1111 1111 1010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endParaRPr lang="en-US" altLang="zh-CN" sz="2400">
              <a:solidFill>
                <a:srgbClr val="3333CD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   Given -5, verify that inverting(</a:t>
            </a:r>
            <a:r>
              <a:rPr lang="zh-CN" altLang="en-US" sz="2400">
                <a:solidFill>
                  <a:srgbClr val="3333CD"/>
                </a:solidFill>
                <a:ea typeface="宋体" panose="02010600030101010101" pitchFamily="2" charset="-122"/>
              </a:rPr>
              <a:t>按位取反</a:t>
            </a: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) and adding 1 </a:t>
            </a:r>
          </a:p>
          <a:p>
            <a:pPr>
              <a:spcBef>
                <a:spcPct val="0"/>
              </a:spcBef>
              <a:buClr>
                <a:srgbClr val="CC0000"/>
              </a:buClr>
              <a:buSzTx/>
              <a:buFontTx/>
              <a:buNone/>
            </a:pPr>
            <a:r>
              <a:rPr lang="en-US" altLang="zh-CN" sz="2400">
                <a:solidFill>
                  <a:srgbClr val="3333CD"/>
                </a:solidFill>
                <a:ea typeface="宋体" panose="02010600030101010101" pitchFamily="2" charset="-122"/>
              </a:rPr>
              <a:t>yields the number 5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FE1C8E-5B8F-4392-BCB6-CD35BFB395AA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诗情画意">
  <a:themeElements>
    <a:clrScheme name="诗情画意 1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FF9933"/>
      </a:hlink>
      <a:folHlink>
        <a:srgbClr val="7979A5"/>
      </a:folHlink>
    </a:clrScheme>
    <a:fontScheme name="诗情画意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33CD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3333CD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9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6834A8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10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69CD0F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1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FF9933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15894</TotalTime>
  <Pages>48</Pages>
  <Words>4090</Words>
  <Application>Microsoft Office PowerPoint</Application>
  <PresentationFormat>全屏显示(4:3)</PresentationFormat>
  <Paragraphs>910</Paragraphs>
  <Slides>80</Slides>
  <Notes>36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4" baseType="lpstr">
      <vt:lpstr>Arial Unicode MS</vt:lpstr>
      <vt:lpstr>黑体</vt:lpstr>
      <vt:lpstr>楷体_GB2312</vt:lpstr>
      <vt:lpstr>宋体</vt:lpstr>
      <vt:lpstr>Arial</vt:lpstr>
      <vt:lpstr>Comic Sans MS</vt:lpstr>
      <vt:lpstr>Courier New</vt:lpstr>
      <vt:lpstr>Lucida Console</vt:lpstr>
      <vt:lpstr>Tahoma</vt:lpstr>
      <vt:lpstr>Times New Roman</vt:lpstr>
      <vt:lpstr>Verdana</vt:lpstr>
      <vt:lpstr>Wingdings</vt:lpstr>
      <vt:lpstr>诗情画意</vt:lpstr>
      <vt:lpstr>幻灯片</vt:lpstr>
      <vt:lpstr>Chapter  3 Arithmetic for Computer</vt:lpstr>
      <vt:lpstr>Arithmetic for Computers</vt:lpstr>
      <vt:lpstr>Numbers</vt:lpstr>
      <vt:lpstr>Signed and Unsigned Numbers             Possible Representations</vt:lpstr>
      <vt:lpstr>PowerPoint 演示文稿</vt:lpstr>
      <vt:lpstr>PowerPoint 演示文稿</vt:lpstr>
      <vt:lpstr>PowerPoint 演示文稿</vt:lpstr>
      <vt:lpstr>Number formats</vt:lpstr>
      <vt:lpstr>PowerPoint 演示文稿</vt:lpstr>
      <vt:lpstr>PowerPoint 演示文稿</vt:lpstr>
      <vt:lpstr>sign extension    (lbu  vs.  lb)</vt:lpstr>
      <vt:lpstr>PowerPoint 演示文稿</vt:lpstr>
      <vt:lpstr>PowerPoint 演示文稿</vt:lpstr>
      <vt:lpstr>Addition &amp; subtraction</vt:lpstr>
      <vt:lpstr>Overflow</vt:lpstr>
      <vt:lpstr>Overflow conditions </vt:lpstr>
      <vt:lpstr>Integer Addition</vt:lpstr>
      <vt:lpstr>Integer Subtraction</vt:lpstr>
      <vt:lpstr>Arithmetic for Multimedia</vt:lpstr>
      <vt:lpstr>Multiplication</vt:lpstr>
      <vt:lpstr>Multiplication Hardware</vt:lpstr>
      <vt:lpstr>PowerPoint 演示文稿</vt:lpstr>
      <vt:lpstr>Multiplication Hardware</vt:lpstr>
      <vt:lpstr>PowerPoint 演示文稿</vt:lpstr>
      <vt:lpstr>PowerPoint 演示文稿</vt:lpstr>
      <vt:lpstr>PowerPoint 演示文稿</vt:lpstr>
      <vt:lpstr>PowerPoint 演示文稿</vt:lpstr>
      <vt:lpstr>Faster Multiplier</vt:lpstr>
      <vt:lpstr>PowerPoint 演示文稿</vt:lpstr>
      <vt:lpstr>PowerPoint 演示文稿</vt:lpstr>
      <vt:lpstr>PowerPoint 演示文稿</vt:lpstr>
      <vt:lpstr>RISC-V Multiplication</vt:lpstr>
      <vt:lpstr>RISC-V Multiplication</vt:lpstr>
      <vt:lpstr>PowerPoint 演示文稿</vt:lpstr>
      <vt:lpstr>PowerPoint 演示文稿</vt:lpstr>
      <vt:lpstr>PowerPoint 演示文稿</vt:lpstr>
      <vt:lpstr>Signed multiplication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7/2 for Division V1 </vt:lpstr>
      <vt:lpstr>PowerPoint 演示文稿</vt:lpstr>
      <vt:lpstr>Division V2 (书上无V2,直接跳到V3）</vt:lpstr>
      <vt:lpstr>Division V2 (书上无V2,直接跳到V3）</vt:lpstr>
      <vt:lpstr>PowerPoint 演示文稿</vt:lpstr>
      <vt:lpstr>PowerPoint 演示文稿</vt:lpstr>
      <vt:lpstr>Division V3</vt:lpstr>
      <vt:lpstr>Division V3</vt:lpstr>
      <vt:lpstr>Signed division</vt:lpstr>
      <vt:lpstr>Optimized Divider</vt:lpstr>
      <vt:lpstr>Faster Division</vt:lpstr>
      <vt:lpstr>RISC-V Division</vt:lpstr>
      <vt:lpstr>PowerPoint 演示文稿</vt:lpstr>
      <vt:lpstr>3.6 Floating point numbers</vt:lpstr>
      <vt:lpstr>Floating point numbers</vt:lpstr>
      <vt:lpstr>IEEE 754 standard</vt:lpstr>
      <vt:lpstr>PowerPoint 演示文稿</vt:lpstr>
      <vt:lpstr>IEEE 754 standard</vt:lpstr>
      <vt:lpstr>IEEE 754 standard</vt:lpstr>
      <vt:lpstr>Example</vt:lpstr>
      <vt:lpstr>Limitations</vt:lpstr>
      <vt:lpstr>Floating point addition</vt:lpstr>
      <vt:lpstr>Example for Decimal</vt:lpstr>
      <vt:lpstr>Algorithm</vt:lpstr>
      <vt:lpstr>Example  y=0.5+(-0.4375) in binary</vt:lpstr>
      <vt:lpstr>Algorithm</vt:lpstr>
      <vt:lpstr>PowerPoint 演示文稿</vt:lpstr>
      <vt:lpstr>Multiplication</vt:lpstr>
      <vt:lpstr>Multiplication</vt:lpstr>
      <vt:lpstr>Data Flow</vt:lpstr>
      <vt:lpstr>PowerPoint 演示文稿</vt:lpstr>
      <vt:lpstr>IEEE 754 standard</vt:lpstr>
      <vt:lpstr>Round modes</vt:lpstr>
      <vt:lpstr>Accurate Arithmetic </vt:lpstr>
      <vt:lpstr>sticky bit</vt:lpstr>
      <vt:lpstr>Examples for guard, round, and sticky bit</vt:lpstr>
      <vt:lpstr>Concluding 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</dc:title>
  <dc:creator>SQS</dc:creator>
  <cp:lastModifiedBy>lukj</cp:lastModifiedBy>
  <cp:revision>454</cp:revision>
  <cp:lastPrinted>1997-09-04T16:36:12Z</cp:lastPrinted>
  <dcterms:created xsi:type="dcterms:W3CDTF">1997-08-29T18:22:54Z</dcterms:created>
  <dcterms:modified xsi:type="dcterms:W3CDTF">2021-03-22T17:31:36Z</dcterms:modified>
</cp:coreProperties>
</file>